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0" r:id="rId2"/>
    <p:sldId id="272" r:id="rId3"/>
    <p:sldId id="333" r:id="rId4"/>
    <p:sldId id="277" r:id="rId5"/>
    <p:sldId id="276" r:id="rId6"/>
    <p:sldId id="278" r:id="rId7"/>
    <p:sldId id="329" r:id="rId8"/>
    <p:sldId id="337" r:id="rId9"/>
    <p:sldId id="348" r:id="rId10"/>
    <p:sldId id="330" r:id="rId11"/>
    <p:sldId id="331" r:id="rId12"/>
    <p:sldId id="332" r:id="rId13"/>
    <p:sldId id="349" r:id="rId14"/>
    <p:sldId id="350" r:id="rId15"/>
    <p:sldId id="334" r:id="rId16"/>
    <p:sldId id="335" r:id="rId17"/>
    <p:sldId id="336" r:id="rId18"/>
    <p:sldId id="338" r:id="rId19"/>
    <p:sldId id="339" r:id="rId20"/>
    <p:sldId id="369" r:id="rId21"/>
    <p:sldId id="351" r:id="rId22"/>
    <p:sldId id="341" r:id="rId23"/>
    <p:sldId id="343" r:id="rId24"/>
    <p:sldId id="344" r:id="rId25"/>
    <p:sldId id="342" r:id="rId26"/>
    <p:sldId id="352" r:id="rId27"/>
    <p:sldId id="346" r:id="rId28"/>
    <p:sldId id="347" r:id="rId29"/>
    <p:sldId id="353" r:id="rId30"/>
    <p:sldId id="354" r:id="rId31"/>
    <p:sldId id="368" r:id="rId32"/>
    <p:sldId id="355" r:id="rId33"/>
    <p:sldId id="356" r:id="rId34"/>
    <p:sldId id="358" r:id="rId35"/>
    <p:sldId id="362" r:id="rId36"/>
    <p:sldId id="359" r:id="rId37"/>
    <p:sldId id="360" r:id="rId38"/>
    <p:sldId id="361" r:id="rId39"/>
    <p:sldId id="363" r:id="rId40"/>
    <p:sldId id="364" r:id="rId41"/>
    <p:sldId id="366" r:id="rId42"/>
    <p:sldId id="365" r:id="rId43"/>
    <p:sldId id="367" r:id="rId44"/>
  </p:sldIdLst>
  <p:sldSz cx="9144000" cy="6858000" type="screen4x3"/>
  <p:notesSz cx="6858000" cy="9144000"/>
  <p:custDataLst>
    <p:tags r:id="rId46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663300"/>
    <a:srgbClr val="996633"/>
    <a:srgbClr val="0066FF"/>
    <a:srgbClr val="00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445" autoAdjust="0"/>
  </p:normalViewPr>
  <p:slideViewPr>
    <p:cSldViewPr snapToGrid="0">
      <p:cViewPr varScale="1">
        <p:scale>
          <a:sx n="51" d="100"/>
          <a:sy n="51" d="100"/>
        </p:scale>
        <p:origin x="6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9D93-393E-4D4D-9DE1-F1BB84BB9198}" type="datetimeFigureOut">
              <a:rPr lang="en-US" smtClean="0"/>
              <a:pPr/>
              <a:t>13-Jan-16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750D0-591B-4654-99F7-1064A60D9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6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157" indent="-273521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088" indent="-21881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722" indent="-21881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358" indent="-21881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6993" indent="-2188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628" indent="-2188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263" indent="-2188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19897" indent="-2188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0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750D0-591B-4654-99F7-1064A60D94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8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750D0-591B-4654-99F7-1064A60D947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DAC1-EA1D-499E-8FAF-5DC6015DFDB4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87EE-B152-4006-9B1D-15E4A476AEB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5.png"/><Relationship Id="rId5" Type="http://schemas.openxmlformats.org/officeDocument/2006/relationships/tags" Target="../tags/tag7.xml"/><Relationship Id="rId10" Type="http://schemas.openxmlformats.org/officeDocument/2006/relationships/image" Target="../media/image24.png"/><Relationship Id="rId4" Type="http://schemas.openxmlformats.org/officeDocument/2006/relationships/tags" Target="../tags/tag6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3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10.xml"/><Relationship Id="rId16" Type="http://schemas.openxmlformats.org/officeDocument/2006/relationships/image" Target="../media/image34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9.png"/><Relationship Id="rId5" Type="http://schemas.openxmlformats.org/officeDocument/2006/relationships/tags" Target="../tags/tag13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0.png"/><Relationship Id="rId5" Type="http://schemas.openxmlformats.org/officeDocument/2006/relationships/tags" Target="../tags/tag21.xml"/><Relationship Id="rId10" Type="http://schemas.openxmlformats.org/officeDocument/2006/relationships/image" Target="../media/image39.png"/><Relationship Id="rId4" Type="http://schemas.openxmlformats.org/officeDocument/2006/relationships/tags" Target="../tags/tag20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2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35.xml"/><Relationship Id="rId7" Type="http://schemas.openxmlformats.org/officeDocument/2006/relationships/image" Target="../media/image7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tags" Target="../tags/tag38.xml"/><Relationship Id="rId21" Type="http://schemas.openxmlformats.org/officeDocument/2006/relationships/image" Target="../media/image89.png"/><Relationship Id="rId7" Type="http://schemas.openxmlformats.org/officeDocument/2006/relationships/tags" Target="../tags/tag42.xm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tags" Target="../tags/tag37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15" Type="http://schemas.openxmlformats.org/officeDocument/2006/relationships/image" Target="../media/image83.png"/><Relationship Id="rId10" Type="http://schemas.openxmlformats.org/officeDocument/2006/relationships/tags" Target="../tags/tag45.xml"/><Relationship Id="rId19" Type="http://schemas.openxmlformats.org/officeDocument/2006/relationships/image" Target="../media/image87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tags" Target="../tags/tag48.xml"/><Relationship Id="rId21" Type="http://schemas.openxmlformats.org/officeDocument/2006/relationships/image" Target="../media/image92.png"/><Relationship Id="rId7" Type="http://schemas.openxmlformats.org/officeDocument/2006/relationships/tags" Target="../tags/tag52.xml"/><Relationship Id="rId12" Type="http://schemas.openxmlformats.org/officeDocument/2006/relationships/image" Target="../media/image80.png"/><Relationship Id="rId17" Type="http://schemas.openxmlformats.org/officeDocument/2006/relationships/image" Target="../media/image91.png"/><Relationship Id="rId2" Type="http://schemas.openxmlformats.org/officeDocument/2006/relationships/tags" Target="../tags/tag47.xml"/><Relationship Id="rId16" Type="http://schemas.openxmlformats.org/officeDocument/2006/relationships/image" Target="../media/image84.png"/><Relationship Id="rId20" Type="http://schemas.openxmlformats.org/officeDocument/2006/relationships/image" Target="../media/image90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0.xml"/><Relationship Id="rId15" Type="http://schemas.openxmlformats.org/officeDocument/2006/relationships/image" Target="../media/image83.png"/><Relationship Id="rId10" Type="http://schemas.openxmlformats.org/officeDocument/2006/relationships/tags" Target="../tags/tag55.xml"/><Relationship Id="rId19" Type="http://schemas.openxmlformats.org/officeDocument/2006/relationships/image" Target="../media/image8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96.png"/><Relationship Id="rId5" Type="http://schemas.openxmlformats.org/officeDocument/2006/relationships/image" Target="../media/image94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65.xml"/><Relationship Id="rId7" Type="http://schemas.openxmlformats.org/officeDocument/2006/relationships/image" Target="../media/image7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7.png"/><Relationship Id="rId5" Type="http://schemas.openxmlformats.org/officeDocument/2006/relationships/tags" Target="../tags/tag67.xml"/><Relationship Id="rId10" Type="http://schemas.openxmlformats.org/officeDocument/2006/relationships/image" Target="../media/image106.png"/><Relationship Id="rId4" Type="http://schemas.openxmlformats.org/officeDocument/2006/relationships/tags" Target="../tags/tag66.xml"/><Relationship Id="rId9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10.png"/><Relationship Id="rId18" Type="http://schemas.openxmlformats.org/officeDocument/2006/relationships/image" Target="../media/image113.png"/><Relationship Id="rId3" Type="http://schemas.openxmlformats.org/officeDocument/2006/relationships/tags" Target="../tags/tag70.xml"/><Relationship Id="rId21" Type="http://schemas.openxmlformats.org/officeDocument/2006/relationships/image" Target="../media/image116.png"/><Relationship Id="rId7" Type="http://schemas.openxmlformats.org/officeDocument/2006/relationships/tags" Target="../tags/tag74.xml"/><Relationship Id="rId12" Type="http://schemas.openxmlformats.org/officeDocument/2006/relationships/image" Target="../media/image109.png"/><Relationship Id="rId17" Type="http://schemas.openxmlformats.org/officeDocument/2006/relationships/image" Target="../media/image112.png"/><Relationship Id="rId2" Type="http://schemas.openxmlformats.org/officeDocument/2006/relationships/tags" Target="../tags/tag69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08.png"/><Relationship Id="rId5" Type="http://schemas.openxmlformats.org/officeDocument/2006/relationships/tags" Target="../tags/tag72.xml"/><Relationship Id="rId15" Type="http://schemas.openxmlformats.org/officeDocument/2006/relationships/image" Target="../media/image84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14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13362"/>
            <a:ext cx="9144000" cy="1107996"/>
          </a:xfrm>
        </p:spPr>
        <p:txBody>
          <a:bodyPr>
            <a:spAutoFit/>
          </a:bodyPr>
          <a:lstStyle/>
          <a:p>
            <a:pPr rtl="0"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Algorithms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4321176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rtl="0" eaLnBrk="1" hangingPunct="1">
              <a:lnSpc>
                <a:spcPct val="150000"/>
              </a:lnSpc>
            </a:pPr>
            <a:r>
              <a:rPr lang="en-US" alt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 Zwick</a:t>
            </a:r>
          </a:p>
          <a:p>
            <a:pPr algn="ctr" rtl="0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2014</a:t>
            </a:r>
            <a:b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modified: January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49696"/>
            <a:ext cx="9144000" cy="92332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rtl="0">
              <a:defRPr/>
            </a:pPr>
            <a:r>
              <a:rPr lang="en-US" sz="5400" dirty="0" smtClean="0">
                <a:solidFill>
                  <a:srgbClr val="009900"/>
                </a:solidFill>
              </a:rPr>
              <a:t>Maximum </a:t>
            </a:r>
            <a:r>
              <a:rPr lang="en-US" sz="5400" dirty="0" smtClean="0">
                <a:solidFill>
                  <a:srgbClr val="0000FF"/>
                </a:solidFill>
              </a:rPr>
              <a:t>weight</a:t>
            </a:r>
            <a:r>
              <a:rPr lang="en-US" sz="5400" dirty="0" smtClean="0">
                <a:solidFill>
                  <a:srgbClr val="009900"/>
                </a:solidFill>
              </a:rPr>
              <a:t> matching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873" indent="-28572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2882" indent="-228577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034" indent="-228577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187" indent="-228577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340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492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8645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5797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7085544"/>
            <a:ext cx="9146880" cy="637754"/>
          </a:xfrm>
          <a:prstGeom prst="rect">
            <a:avLst/>
          </a:prstGeom>
          <a:noFill/>
        </p:spPr>
        <p:txBody>
          <a:bodyPr vert="horz" lIns="82945" tIns="41473" rIns="82945" bIns="41473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MSAM10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-10440" y="199673"/>
            <a:ext cx="9154440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lang="en-US" sz="3600" kern="0" dirty="0" smtClean="0">
                <a:solidFill>
                  <a:srgbClr val="0033CC"/>
                </a:solidFill>
              </a:rPr>
              <a:t>Finding maximum weight </a:t>
            </a:r>
            <a:br>
              <a:rPr lang="en-US" sz="3600" kern="0" dirty="0" smtClean="0">
                <a:solidFill>
                  <a:srgbClr val="0033CC"/>
                </a:solidFill>
              </a:rPr>
            </a:br>
            <a:r>
              <a:rPr lang="en-US" sz="3600" kern="0" dirty="0" smtClean="0">
                <a:solidFill>
                  <a:srgbClr val="0033CC"/>
                </a:solidFill>
              </a:rPr>
              <a:t>augmenting paths in </a:t>
            </a:r>
            <a:r>
              <a:rPr lang="en-US" sz="3600" i="1" kern="0" dirty="0" smtClean="0">
                <a:solidFill>
                  <a:srgbClr val="00B050"/>
                </a:solidFill>
              </a:rPr>
              <a:t>bipartite</a:t>
            </a:r>
            <a:r>
              <a:rPr lang="en-US" sz="3600" kern="0" dirty="0" smtClean="0">
                <a:solidFill>
                  <a:srgbClr val="0033CC"/>
                </a:solidFill>
              </a:rPr>
              <a:t> graphs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" name="Group 88"/>
          <p:cNvGrpSpPr/>
          <p:nvPr/>
        </p:nvGrpSpPr>
        <p:grpSpPr>
          <a:xfrm>
            <a:off x="1259632" y="2348880"/>
            <a:ext cx="195840" cy="2548092"/>
            <a:chOff x="2483768" y="2276872"/>
            <a:chExt cx="195840" cy="2548092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2483768" y="2276872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483768" y="2864935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83768" y="3452998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483768" y="4041061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483768" y="4629124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" name="Group 89"/>
          <p:cNvGrpSpPr/>
          <p:nvPr/>
        </p:nvGrpSpPr>
        <p:grpSpPr>
          <a:xfrm>
            <a:off x="2987824" y="2348880"/>
            <a:ext cx="195840" cy="2548092"/>
            <a:chOff x="4283968" y="2276872"/>
            <a:chExt cx="195840" cy="254809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4283968" y="2276872"/>
              <a:ext cx="195840" cy="1958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283968" y="2864935"/>
              <a:ext cx="195840" cy="1958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283968" y="3452998"/>
              <a:ext cx="195840" cy="1958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4283968" y="4041061"/>
              <a:ext cx="195840" cy="19584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283968" y="4629124"/>
              <a:ext cx="195840" cy="19584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91" name="Straight Connector 90"/>
          <p:cNvCxnSpPr>
            <a:stCxn id="80" idx="1"/>
            <a:endCxn id="73" idx="6"/>
          </p:cNvCxnSpPr>
          <p:nvPr/>
        </p:nvCxnSpPr>
        <p:spPr>
          <a:xfrm flipH="1" flipV="1">
            <a:off x="1455472" y="2446800"/>
            <a:ext cx="1561032" cy="518823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2"/>
            <a:endCxn id="74" idx="7"/>
          </p:cNvCxnSpPr>
          <p:nvPr/>
        </p:nvCxnSpPr>
        <p:spPr>
          <a:xfrm flipH="1">
            <a:off x="1426792" y="2446800"/>
            <a:ext cx="1561032" cy="518823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3"/>
            <a:endCxn id="75" idx="7"/>
          </p:cNvCxnSpPr>
          <p:nvPr/>
        </p:nvCxnSpPr>
        <p:spPr>
          <a:xfrm flipH="1">
            <a:off x="1426792" y="3104103"/>
            <a:ext cx="1589712" cy="449583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3"/>
            <a:endCxn id="77" idx="7"/>
          </p:cNvCxnSpPr>
          <p:nvPr/>
        </p:nvCxnSpPr>
        <p:spPr>
          <a:xfrm flipH="1">
            <a:off x="1426792" y="3692166"/>
            <a:ext cx="1589712" cy="1037646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1"/>
            <a:endCxn id="75" idx="5"/>
          </p:cNvCxnSpPr>
          <p:nvPr/>
        </p:nvCxnSpPr>
        <p:spPr>
          <a:xfrm flipH="1" flipV="1">
            <a:off x="1426792" y="3692166"/>
            <a:ext cx="1589712" cy="449583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4" idx="2"/>
            <a:endCxn id="77" idx="6"/>
          </p:cNvCxnSpPr>
          <p:nvPr/>
        </p:nvCxnSpPr>
        <p:spPr>
          <a:xfrm flipH="1">
            <a:off x="1455472" y="4799052"/>
            <a:ext cx="1532352" cy="0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2" idx="2"/>
            <a:endCxn id="76" idx="7"/>
          </p:cNvCxnSpPr>
          <p:nvPr/>
        </p:nvCxnSpPr>
        <p:spPr>
          <a:xfrm flipH="1">
            <a:off x="1426792" y="3622926"/>
            <a:ext cx="1561032" cy="518823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942184" y="1628800"/>
                <a:ext cx="4716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Direct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unmatched edges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84" y="1628800"/>
                <a:ext cx="471601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6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868060" y="5076473"/>
                <a:ext cx="9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𝑈</m:t>
                      </m:r>
                    </m:oMath>
                  </m:oMathPara>
                </a14:m>
                <a:endParaRPr lang="en-US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0" y="5076473"/>
                <a:ext cx="97160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2592288" y="5074351"/>
                <a:ext cx="9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lang="en-US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88" y="5074351"/>
                <a:ext cx="9716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942184" y="2172344"/>
                <a:ext cx="47160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Direct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matched edges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84" y="2172344"/>
                <a:ext cx="471601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42184" y="3628764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Negate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weights of the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edges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matching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43908" y="4541640"/>
                <a:ext cx="5112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a shortest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endParaRPr lang="en-US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4541640"/>
                <a:ext cx="5112568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743908" y="508518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a 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path is a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weight augmenting path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67544" y="2516040"/>
            <a:ext cx="820768" cy="1625709"/>
            <a:chOff x="467544" y="2516040"/>
            <a:chExt cx="820768" cy="1625709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67544" y="3525006"/>
              <a:ext cx="195840" cy="1958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Straight Connector 31"/>
            <p:cNvCxnSpPr>
              <a:stCxn id="73" idx="3"/>
              <a:endCxn id="30" idx="7"/>
            </p:cNvCxnSpPr>
            <p:nvPr/>
          </p:nvCxnSpPr>
          <p:spPr>
            <a:xfrm flipH="1">
              <a:off x="634704" y="2516040"/>
              <a:ext cx="653608" cy="1037646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6" idx="1"/>
              <a:endCxn id="30" idx="5"/>
            </p:cNvCxnSpPr>
            <p:nvPr/>
          </p:nvCxnSpPr>
          <p:spPr>
            <a:xfrm flipH="1" flipV="1">
              <a:off x="634704" y="3692166"/>
              <a:ext cx="653608" cy="449583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51920" y="2715888"/>
                <a:ext cx="4896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Add a source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Connect them to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unmatched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vertices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15888"/>
                <a:ext cx="4896544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154984" y="3521192"/>
            <a:ext cx="696936" cy="1208620"/>
            <a:chOff x="3154984" y="3521192"/>
            <a:chExt cx="696936" cy="120862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656080" y="3521192"/>
              <a:ext cx="195840" cy="1958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8" name="Straight Connector 37"/>
            <p:cNvCxnSpPr>
              <a:stCxn id="31" idx="4"/>
              <a:endCxn id="84" idx="7"/>
            </p:cNvCxnSpPr>
            <p:nvPr/>
          </p:nvCxnSpPr>
          <p:spPr>
            <a:xfrm flipH="1">
              <a:off x="3154984" y="3717032"/>
              <a:ext cx="599016" cy="1012780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2"/>
              <a:endCxn id="83" idx="7"/>
            </p:cNvCxnSpPr>
            <p:nvPr/>
          </p:nvCxnSpPr>
          <p:spPr>
            <a:xfrm flipH="1">
              <a:off x="3154984" y="3619112"/>
              <a:ext cx="501096" cy="522637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9654" y="1476073"/>
                <a:ext cx="2929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𝐺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(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𝑈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,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,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4" y="1476073"/>
                <a:ext cx="2929184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5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2" grpId="0"/>
      <p:bldP spid="27" grpId="0"/>
      <p:bldP spid="28" grpId="0"/>
      <p:bldP spid="2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>
          <a:xfrm>
            <a:off x="1259632" y="2348880"/>
            <a:ext cx="195840" cy="2548092"/>
            <a:chOff x="2483768" y="2276872"/>
            <a:chExt cx="195840" cy="2548092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2483768" y="2276872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483768" y="2864935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483768" y="3452998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483768" y="4041061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483768" y="4629124"/>
              <a:ext cx="195840" cy="195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" name="Group 89"/>
          <p:cNvGrpSpPr/>
          <p:nvPr/>
        </p:nvGrpSpPr>
        <p:grpSpPr>
          <a:xfrm>
            <a:off x="2987824" y="2348880"/>
            <a:ext cx="195840" cy="2548092"/>
            <a:chOff x="4283968" y="2276872"/>
            <a:chExt cx="195840" cy="254809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4283968" y="2276872"/>
              <a:ext cx="195840" cy="1958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283968" y="2864935"/>
              <a:ext cx="195840" cy="1958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283968" y="3452998"/>
              <a:ext cx="195840" cy="19584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4283968" y="4041061"/>
              <a:ext cx="195840" cy="19584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283968" y="4629124"/>
              <a:ext cx="195840" cy="19584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91" name="Straight Connector 90"/>
          <p:cNvCxnSpPr>
            <a:stCxn id="80" idx="1"/>
            <a:endCxn id="73" idx="6"/>
          </p:cNvCxnSpPr>
          <p:nvPr/>
        </p:nvCxnSpPr>
        <p:spPr>
          <a:xfrm flipH="1" flipV="1">
            <a:off x="1455472" y="2446800"/>
            <a:ext cx="1561032" cy="518823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2"/>
            <a:endCxn id="74" idx="7"/>
          </p:cNvCxnSpPr>
          <p:nvPr/>
        </p:nvCxnSpPr>
        <p:spPr>
          <a:xfrm flipH="1">
            <a:off x="1426792" y="2446800"/>
            <a:ext cx="1561032" cy="518823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3"/>
            <a:endCxn id="75" idx="7"/>
          </p:cNvCxnSpPr>
          <p:nvPr/>
        </p:nvCxnSpPr>
        <p:spPr>
          <a:xfrm flipH="1">
            <a:off x="1426792" y="3104103"/>
            <a:ext cx="1589712" cy="449583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3"/>
            <a:endCxn id="77" idx="7"/>
          </p:cNvCxnSpPr>
          <p:nvPr/>
        </p:nvCxnSpPr>
        <p:spPr>
          <a:xfrm flipH="1">
            <a:off x="1426792" y="3692166"/>
            <a:ext cx="1589712" cy="1037646"/>
          </a:xfrm>
          <a:prstGeom prst="line">
            <a:avLst/>
          </a:prstGeom>
          <a:ln w="50800">
            <a:solidFill>
              <a:schemeClr val="tx1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1"/>
            <a:endCxn id="75" idx="5"/>
          </p:cNvCxnSpPr>
          <p:nvPr/>
        </p:nvCxnSpPr>
        <p:spPr>
          <a:xfrm flipH="1" flipV="1">
            <a:off x="1426792" y="3692166"/>
            <a:ext cx="1589712" cy="449583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4" idx="2"/>
            <a:endCxn id="77" idx="6"/>
          </p:cNvCxnSpPr>
          <p:nvPr/>
        </p:nvCxnSpPr>
        <p:spPr>
          <a:xfrm flipH="1">
            <a:off x="1455472" y="4799052"/>
            <a:ext cx="1532352" cy="0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2" idx="2"/>
            <a:endCxn id="76" idx="7"/>
          </p:cNvCxnSpPr>
          <p:nvPr/>
        </p:nvCxnSpPr>
        <p:spPr>
          <a:xfrm flipH="1">
            <a:off x="1426792" y="3622926"/>
            <a:ext cx="1561032" cy="518823"/>
          </a:xfrm>
          <a:prstGeom prst="line">
            <a:avLst/>
          </a:prstGeom>
          <a:ln w="158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910660" y="1700808"/>
                <a:ext cx="47160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is a maximum weight matching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|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, there are no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negative cycles</a:t>
                </a:r>
                <a:endParaRPr lang="en-US" sz="2400" i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60" y="1700808"/>
                <a:ext cx="4716016" cy="1200329"/>
              </a:xfrm>
              <a:prstGeom prst="rect">
                <a:avLst/>
              </a:prstGeom>
              <a:blipFill rotWithShape="0">
                <a:blip r:embed="rId2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10660" y="3052846"/>
                <a:ext cx="4716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Can use </a:t>
                </a:r>
                <a:r>
                  <a:rPr lang="en-US" sz="2400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Bellman-Ford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to find</a:t>
                </a:r>
                <a:b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shortest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path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time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60" y="3052846"/>
                <a:ext cx="4716016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712384" y="464892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Slow!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12384" y="4035552"/>
                <a:ext cx="5112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Yields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-time algorithm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84" y="4035552"/>
                <a:ext cx="5112568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>
            <a:spLocks noChangeAspect="1"/>
          </p:cNvSpPr>
          <p:nvPr/>
        </p:nvSpPr>
        <p:spPr>
          <a:xfrm>
            <a:off x="467544" y="3525006"/>
            <a:ext cx="195840" cy="1958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656080" y="3521192"/>
            <a:ext cx="195840" cy="1958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Connector 31"/>
          <p:cNvCxnSpPr>
            <a:stCxn id="73" idx="3"/>
            <a:endCxn id="30" idx="7"/>
          </p:cNvCxnSpPr>
          <p:nvPr/>
        </p:nvCxnSpPr>
        <p:spPr>
          <a:xfrm flipH="1">
            <a:off x="634704" y="2516040"/>
            <a:ext cx="653608" cy="1037646"/>
          </a:xfrm>
          <a:prstGeom prst="line">
            <a:avLst/>
          </a:prstGeom>
          <a:ln w="1587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6" idx="1"/>
            <a:endCxn id="30" idx="5"/>
          </p:cNvCxnSpPr>
          <p:nvPr/>
        </p:nvCxnSpPr>
        <p:spPr>
          <a:xfrm flipH="1" flipV="1">
            <a:off x="634704" y="3692166"/>
            <a:ext cx="653608" cy="449583"/>
          </a:xfrm>
          <a:prstGeom prst="line">
            <a:avLst/>
          </a:prstGeom>
          <a:ln w="1587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84" idx="7"/>
          </p:cNvCxnSpPr>
          <p:nvPr/>
        </p:nvCxnSpPr>
        <p:spPr>
          <a:xfrm flipH="1">
            <a:off x="3154984" y="3717032"/>
            <a:ext cx="599016" cy="1012780"/>
          </a:xfrm>
          <a:prstGeom prst="line">
            <a:avLst/>
          </a:prstGeom>
          <a:ln w="1587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2"/>
            <a:endCxn id="83" idx="7"/>
          </p:cNvCxnSpPr>
          <p:nvPr/>
        </p:nvCxnSpPr>
        <p:spPr>
          <a:xfrm flipH="1">
            <a:off x="3154984" y="3619112"/>
            <a:ext cx="501096" cy="522637"/>
          </a:xfrm>
          <a:prstGeom prst="line">
            <a:avLst/>
          </a:prstGeom>
          <a:ln w="15875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-10440" y="199673"/>
            <a:ext cx="9154440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lang="en-US" sz="3600" kern="0" dirty="0" smtClean="0">
                <a:solidFill>
                  <a:srgbClr val="0033CC"/>
                </a:solidFill>
              </a:rPr>
              <a:t>Finding maximum weight </a:t>
            </a:r>
            <a:br>
              <a:rPr lang="en-US" sz="3600" kern="0" dirty="0" smtClean="0">
                <a:solidFill>
                  <a:srgbClr val="0033CC"/>
                </a:solidFill>
              </a:rPr>
            </a:br>
            <a:r>
              <a:rPr lang="en-US" sz="3600" kern="0" dirty="0" smtClean="0">
                <a:solidFill>
                  <a:srgbClr val="0033CC"/>
                </a:solidFill>
              </a:rPr>
              <a:t>augmenting paths in </a:t>
            </a:r>
            <a:r>
              <a:rPr lang="en-US" sz="3600" i="1" kern="0" dirty="0" smtClean="0">
                <a:solidFill>
                  <a:srgbClr val="00B050"/>
                </a:solidFill>
              </a:rPr>
              <a:t>bipartite</a:t>
            </a:r>
            <a:r>
              <a:rPr lang="en-US" sz="3600" kern="0" dirty="0" smtClean="0">
                <a:solidFill>
                  <a:srgbClr val="0033CC"/>
                </a:solidFill>
              </a:rPr>
              <a:t> graphs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4656" y="5262299"/>
                <a:ext cx="4788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We show how to use </a:t>
                </a:r>
                <a:r>
                  <a:rPr lang="en-US" sz="2400" dirty="0" err="1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>Dijkstra</a:t>
                </a:r>
                <a:r>
                  <a:rPr lang="en-US" sz="2400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 smtClean="0">
                    <a:solidFill>
                      <a:srgbClr val="6633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reduce time to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9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56" y="5262299"/>
                <a:ext cx="478802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14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68060" y="5076473"/>
                <a:ext cx="9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𝑈</m:t>
                      </m:r>
                    </m:oMath>
                  </m:oMathPara>
                </a14:m>
                <a:endParaRPr lang="en-US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60" y="5076473"/>
                <a:ext cx="9716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2288" y="5074351"/>
                <a:ext cx="9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</m:oMath>
                  </m:oMathPara>
                </a14:m>
                <a:endParaRPr lang="en-US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88" y="5074351"/>
                <a:ext cx="97160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9654" y="1476073"/>
                <a:ext cx="2929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𝐺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(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𝑈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,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,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sz="32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4" y="1476073"/>
                <a:ext cx="2929184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2606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Modified costs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9025" y="1297796"/>
            <a:ext cx="3635510" cy="27364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460" y="1807680"/>
            <a:ext cx="4320640" cy="343594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227" y="2387518"/>
            <a:ext cx="4767107" cy="78800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00" y="3411765"/>
            <a:ext cx="4561361" cy="75508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223498" y="4403091"/>
            <a:ext cx="6686564" cy="78798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429238" y="5427323"/>
            <a:ext cx="6275084" cy="75506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29947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2606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Finding augmenting paths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493" y="1089071"/>
            <a:ext cx="7966571" cy="72942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915968" y="1970008"/>
            <a:ext cx="5301625" cy="34861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661649" y="2469940"/>
            <a:ext cx="5810263" cy="34861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645903" y="2969872"/>
            <a:ext cx="3841754" cy="31808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597831" y="3439324"/>
            <a:ext cx="5937898" cy="31813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439716" y="3908776"/>
            <a:ext cx="6254128" cy="69913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375538" y="4759231"/>
            <a:ext cx="6382482" cy="111074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169649" y="6021287"/>
            <a:ext cx="4794261" cy="34856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29947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2606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Finding augmenting paths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40255" y="1941720"/>
            <a:ext cx="6253050" cy="31808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693863" y="2411549"/>
            <a:ext cx="5745835" cy="72941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71611" y="3491587"/>
            <a:ext cx="4190339" cy="729501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424359" y="4502136"/>
            <a:ext cx="6284840" cy="101509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238086" y="1291826"/>
            <a:ext cx="4728188" cy="31800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29947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37562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Linear Programming duality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46" y="4437112"/>
            <a:ext cx="6755669" cy="160023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023" y="1588738"/>
            <a:ext cx="2799518" cy="217829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797783" y="1567424"/>
            <a:ext cx="3245752" cy="222161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39511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37562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Weak duality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261" y="4293096"/>
            <a:ext cx="6267478" cy="155486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1040590" y="1567423"/>
            <a:ext cx="6997516" cy="2221623"/>
            <a:chOff x="1046021" y="1567424"/>
            <a:chExt cx="6997516" cy="2221623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6021" y="1588738"/>
              <a:ext cx="2799518" cy="2178290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797778" y="1567424"/>
              <a:ext cx="3245759" cy="2221623"/>
            </a:xfrm>
            <a:prstGeom prst="rect">
              <a:avLst/>
            </a:prstGeom>
            <a:gradFill flip="none" rotWithShape="1">
              <a:gsLst>
                <a:gs pos="0">
                  <a:srgbClr val="0064C8"/>
                </a:gs>
                <a:gs pos="100000">
                  <a:srgbClr val="FFFFFF"/>
                </a:gs>
              </a:gsLst>
              <a:lin ang="5400000" scaled="1"/>
              <a:tileRect/>
            </a:gradFill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6024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37562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Complementary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slackness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8343" y="2708920"/>
            <a:ext cx="4476874" cy="114303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69812" y="1434089"/>
            <a:ext cx="5393937" cy="76158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042541" y="4221088"/>
            <a:ext cx="5048479" cy="196795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39500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6696" y="130567"/>
            <a:ext cx="9154440" cy="135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Linear Programming formulation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of the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assignment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problem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68" y="1757484"/>
            <a:ext cx="7735712" cy="160049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76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this really a valid formulation?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76" y="59301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says that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has an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09" y="3602737"/>
            <a:ext cx="8350231" cy="164446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6696" y="274583"/>
            <a:ext cx="9154440" cy="135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Linear Programming formulation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of the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assignment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problem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" y="184482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ways of showing that the formulation is valid: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6" y="2648525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proof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optimal solution, we convert it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an integral solution without decreasing its value.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" y="2648525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16" y="3704545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The matrix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LP formulation, which is just the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incidence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 of the graph, is </a:t>
                </a:r>
                <a:r>
                  <a:rPr lang="en-US" sz="26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totally </a:t>
                </a:r>
                <a:r>
                  <a:rPr lang="en-US" sz="2600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unimodular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the determinant of every square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submatrix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1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,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or </a:t>
                </a:r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+1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" y="3704545"/>
                <a:ext cx="91440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16" y="516067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Our algorithm will always find an integral optimal solution.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  <p:grpSp>
        <p:nvGrpSpPr>
          <p:cNvPr id="12" name="Group 56"/>
          <p:cNvGrpSpPr>
            <a:grpSpLocks noChangeAspect="1"/>
          </p:cNvGrpSpPr>
          <p:nvPr/>
        </p:nvGrpSpPr>
        <p:grpSpPr>
          <a:xfrm>
            <a:off x="2108329" y="1770274"/>
            <a:ext cx="4927342" cy="3711216"/>
            <a:chOff x="1220163" y="1458420"/>
            <a:chExt cx="6159178" cy="4639020"/>
          </a:xfrm>
        </p:grpSpPr>
        <p:cxnSp>
          <p:nvCxnSpPr>
            <p:cNvPr id="33" name="Straight Connector 32"/>
            <p:cNvCxnSpPr>
              <a:stCxn id="4" idx="5"/>
              <a:endCxn id="3" idx="1"/>
            </p:cNvCxnSpPr>
            <p:nvPr/>
          </p:nvCxnSpPr>
          <p:spPr bwMode="auto">
            <a:xfrm>
              <a:off x="1825361" y="2055143"/>
              <a:ext cx="1180185" cy="154718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Connector 42"/>
            <p:cNvCxnSpPr>
              <a:stCxn id="10" idx="3"/>
              <a:endCxn id="3" idx="7"/>
            </p:cNvCxnSpPr>
            <p:nvPr/>
          </p:nvCxnSpPr>
          <p:spPr bwMode="auto">
            <a:xfrm flipH="1">
              <a:off x="3148736" y="1631265"/>
              <a:ext cx="2294930" cy="19710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Straight Connector 45"/>
            <p:cNvCxnSpPr>
              <a:stCxn id="8" idx="6"/>
              <a:endCxn id="9" idx="2"/>
            </p:cNvCxnSpPr>
            <p:nvPr/>
          </p:nvCxnSpPr>
          <p:spPr bwMode="auto">
            <a:xfrm>
              <a:off x="5082343" y="3276740"/>
              <a:ext cx="2094498" cy="9525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8" name="Straight Connector 87"/>
            <p:cNvCxnSpPr>
              <a:stCxn id="6" idx="2"/>
              <a:endCxn id="7" idx="6"/>
            </p:cNvCxnSpPr>
            <p:nvPr/>
          </p:nvCxnSpPr>
          <p:spPr bwMode="auto">
            <a:xfrm flipH="1">
              <a:off x="1422663" y="5134665"/>
              <a:ext cx="2502175" cy="8615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2" name="Straight Connector 91"/>
            <p:cNvCxnSpPr>
              <a:stCxn id="11" idx="2"/>
              <a:endCxn id="7" idx="5"/>
            </p:cNvCxnSpPr>
            <p:nvPr/>
          </p:nvCxnSpPr>
          <p:spPr bwMode="auto">
            <a:xfrm flipH="1">
              <a:off x="1393008" y="5996190"/>
              <a:ext cx="4237178" cy="7159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5" name="Straight Connector 94"/>
            <p:cNvCxnSpPr>
              <a:stCxn id="11" idx="7"/>
              <a:endCxn id="9" idx="4"/>
            </p:cNvCxnSpPr>
            <p:nvPr/>
          </p:nvCxnSpPr>
          <p:spPr bwMode="auto">
            <a:xfrm flipV="1">
              <a:off x="5803031" y="4330490"/>
              <a:ext cx="1475060" cy="159410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33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3" name="Oval 56"/>
            <p:cNvSpPr>
              <a:spLocks noChangeAspect="1" noChangeArrowheads="1"/>
            </p:cNvSpPr>
            <p:nvPr/>
          </p:nvSpPr>
          <p:spPr bwMode="auto">
            <a:xfrm>
              <a:off x="2975891" y="3572676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56"/>
            <p:cNvSpPr>
              <a:spLocks noChangeAspect="1" noChangeArrowheads="1"/>
            </p:cNvSpPr>
            <p:nvPr/>
          </p:nvSpPr>
          <p:spPr bwMode="auto">
            <a:xfrm>
              <a:off x="1652516" y="1882298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6"/>
            <p:cNvSpPr>
              <a:spLocks noChangeAspect="1" noChangeArrowheads="1"/>
            </p:cNvSpPr>
            <p:nvPr/>
          </p:nvSpPr>
          <p:spPr bwMode="auto">
            <a:xfrm>
              <a:off x="3924838" y="5033415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56"/>
            <p:cNvSpPr>
              <a:spLocks noChangeAspect="1" noChangeArrowheads="1"/>
            </p:cNvSpPr>
            <p:nvPr/>
          </p:nvSpPr>
          <p:spPr bwMode="auto">
            <a:xfrm>
              <a:off x="1220163" y="589494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56"/>
            <p:cNvSpPr>
              <a:spLocks noChangeAspect="1" noChangeArrowheads="1"/>
            </p:cNvSpPr>
            <p:nvPr/>
          </p:nvSpPr>
          <p:spPr bwMode="auto">
            <a:xfrm>
              <a:off x="4879843" y="317549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56"/>
            <p:cNvSpPr>
              <a:spLocks noChangeAspect="1" noChangeArrowheads="1"/>
            </p:cNvSpPr>
            <p:nvPr/>
          </p:nvSpPr>
          <p:spPr bwMode="auto">
            <a:xfrm>
              <a:off x="7176841" y="412799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56"/>
            <p:cNvSpPr>
              <a:spLocks noChangeAspect="1" noChangeArrowheads="1"/>
            </p:cNvSpPr>
            <p:nvPr/>
          </p:nvSpPr>
          <p:spPr bwMode="auto">
            <a:xfrm>
              <a:off x="5414011" y="145842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56"/>
            <p:cNvSpPr>
              <a:spLocks noChangeAspect="1" noChangeArrowheads="1"/>
            </p:cNvSpPr>
            <p:nvPr/>
          </p:nvSpPr>
          <p:spPr bwMode="auto">
            <a:xfrm>
              <a:off x="5630186" y="589494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4" idx="6"/>
              <a:endCxn id="10" idx="2"/>
            </p:cNvCxnSpPr>
            <p:nvPr/>
          </p:nvCxnSpPr>
          <p:spPr bwMode="auto">
            <a:xfrm flipV="1">
              <a:off x="1855016" y="1559670"/>
              <a:ext cx="3558995" cy="42387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8" name="Straight Connector 37"/>
            <p:cNvCxnSpPr>
              <a:stCxn id="4" idx="4"/>
              <a:endCxn id="7" idx="0"/>
            </p:cNvCxnSpPr>
            <p:nvPr/>
          </p:nvCxnSpPr>
          <p:spPr bwMode="auto">
            <a:xfrm flipH="1">
              <a:off x="1321413" y="2084798"/>
              <a:ext cx="432353" cy="38101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1" name="Straight Connector 40"/>
            <p:cNvCxnSpPr>
              <a:stCxn id="3" idx="3"/>
              <a:endCxn id="7" idx="7"/>
            </p:cNvCxnSpPr>
            <p:nvPr/>
          </p:nvCxnSpPr>
          <p:spPr bwMode="auto">
            <a:xfrm flipH="1">
              <a:off x="1393008" y="3745521"/>
              <a:ext cx="1612538" cy="217907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Connector 41"/>
            <p:cNvCxnSpPr>
              <a:stCxn id="9" idx="3"/>
              <a:endCxn id="6" idx="6"/>
            </p:cNvCxnSpPr>
            <p:nvPr/>
          </p:nvCxnSpPr>
          <p:spPr bwMode="auto">
            <a:xfrm flipH="1">
              <a:off x="4127338" y="4300835"/>
              <a:ext cx="3079158" cy="8338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Connector 46"/>
            <p:cNvCxnSpPr>
              <a:stCxn id="10" idx="5"/>
              <a:endCxn id="9" idx="1"/>
            </p:cNvCxnSpPr>
            <p:nvPr/>
          </p:nvCxnSpPr>
          <p:spPr bwMode="auto">
            <a:xfrm>
              <a:off x="5586856" y="1631265"/>
              <a:ext cx="1619640" cy="25263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8" name="Straight Connector 47"/>
            <p:cNvCxnSpPr>
              <a:stCxn id="8" idx="3"/>
              <a:endCxn id="6" idx="0"/>
            </p:cNvCxnSpPr>
            <p:nvPr/>
          </p:nvCxnSpPr>
          <p:spPr bwMode="auto">
            <a:xfrm flipH="1">
              <a:off x="4026088" y="3348335"/>
              <a:ext cx="883410" cy="168508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Connector 49"/>
            <p:cNvCxnSpPr>
              <a:stCxn id="10" idx="4"/>
              <a:endCxn id="8" idx="0"/>
            </p:cNvCxnSpPr>
            <p:nvPr/>
          </p:nvCxnSpPr>
          <p:spPr bwMode="auto">
            <a:xfrm flipH="1">
              <a:off x="4981093" y="1660920"/>
              <a:ext cx="534168" cy="15145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-652" y="90617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Find a matching whose total weight is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maximal</a:t>
            </a: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8601" y="587727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Maximum weight matching</a:t>
            </a: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1166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Maximum</a:t>
            </a:r>
            <a:r>
              <a:rPr lang="en-US" kern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en-US" kern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Matching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1800" y="2604752"/>
            <a:ext cx="4947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4002522"/>
            <a:ext cx="494791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12432" y="2553620"/>
            <a:ext cx="320148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14101" y="3364803"/>
            <a:ext cx="533352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2295" y="5233786"/>
            <a:ext cx="4276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56176" y="4448919"/>
            <a:ext cx="495019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79912" y="1770274"/>
            <a:ext cx="517803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4088" y="4116920"/>
            <a:ext cx="564545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7984" y="3771050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16518" y="2220467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32184" y="2388728"/>
            <a:ext cx="564545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6696" y="101073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Direct proof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4" y="810409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 optimal solution and assume that 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of the values are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fractional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not 0 or 1.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" y="810409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6" y="1647182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show that the number of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fractional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 can be 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reduced without decreasing the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∑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solution.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" y="1647182"/>
                <a:ext cx="9144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16" y="24839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either a path of 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edges between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unsaturated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vertices, or an even cycle of </a:t>
            </a:r>
            <a:r>
              <a:rPr lang="en-US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edges.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88"/>
          <p:cNvGrpSpPr/>
          <p:nvPr/>
        </p:nvGrpSpPr>
        <p:grpSpPr>
          <a:xfrm>
            <a:off x="503930" y="4252364"/>
            <a:ext cx="3729997" cy="115200"/>
            <a:chOff x="900121" y="4794287"/>
            <a:chExt cx="3729997" cy="115200"/>
          </a:xfrm>
        </p:grpSpPr>
        <p:cxnSp>
          <p:nvCxnSpPr>
            <p:cNvPr id="50" name="Straight Connector 49"/>
            <p:cNvCxnSpPr/>
            <p:nvPr/>
          </p:nvCxnSpPr>
          <p:spPr>
            <a:xfrm rot="10800000">
              <a:off x="1739226" y="4851887"/>
              <a:ext cx="59918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1015322" y="4851887"/>
              <a:ext cx="6087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900121" y="479428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624026" y="479428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338406" y="479428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062311" y="479428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>
              <a:off x="3906214" y="4851887"/>
              <a:ext cx="6087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2453607" y="4851887"/>
              <a:ext cx="6087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791013" y="479428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514918" y="479428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177511" y="4851887"/>
              <a:ext cx="61350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596959" y="4869185"/>
            <a:ext cx="1486809" cy="1539197"/>
            <a:chOff x="1596959" y="4897760"/>
            <a:chExt cx="1486809" cy="1539197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942242" y="4897760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596959" y="5607377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2625666" y="4897760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942242" y="6321757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968568" y="5607377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625666" y="6321757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" name="Straight Connector 19"/>
            <p:cNvCxnSpPr>
              <a:stCxn id="16" idx="2"/>
              <a:endCxn id="14" idx="6"/>
            </p:cNvCxnSpPr>
            <p:nvPr/>
          </p:nvCxnSpPr>
          <p:spPr>
            <a:xfrm rot="10800000">
              <a:off x="2057442" y="4955360"/>
              <a:ext cx="5682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4"/>
              <a:endCxn id="17" idx="1"/>
            </p:cNvCxnSpPr>
            <p:nvPr/>
          </p:nvCxnSpPr>
          <p:spPr>
            <a:xfrm rot="16200000" flipH="1">
              <a:off x="1498811" y="5878325"/>
              <a:ext cx="616051" cy="3045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7"/>
              <a:endCxn id="18" idx="4"/>
            </p:cNvCxnSpPr>
            <p:nvPr/>
          </p:nvCxnSpPr>
          <p:spPr>
            <a:xfrm rot="5400000" flipH="1" flipV="1">
              <a:off x="2567056" y="5879517"/>
              <a:ext cx="616051" cy="30217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6"/>
              <a:endCxn id="19" idx="2"/>
            </p:cNvCxnSpPr>
            <p:nvPr/>
          </p:nvCxnSpPr>
          <p:spPr>
            <a:xfrm>
              <a:off x="2057442" y="6379357"/>
              <a:ext cx="5682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0"/>
              <a:endCxn id="14" idx="3"/>
            </p:cNvCxnSpPr>
            <p:nvPr/>
          </p:nvCxnSpPr>
          <p:spPr>
            <a:xfrm flipV="1">
              <a:off x="1654559" y="4996089"/>
              <a:ext cx="304554" cy="6112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5"/>
              <a:endCxn id="18" idx="0"/>
            </p:cNvCxnSpPr>
            <p:nvPr/>
          </p:nvCxnSpPr>
          <p:spPr>
            <a:xfrm>
              <a:off x="2723995" y="4996089"/>
              <a:ext cx="302173" cy="6112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15704" y="3380164"/>
                <a:ext cx="46341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Alternatingly, add and 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𝛿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path or cycle.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04" y="3380164"/>
                <a:ext cx="4634166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15704" y="4556123"/>
                <a:ext cx="46341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𝛿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can be positive or negative.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04" y="4556123"/>
                <a:ext cx="463416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5622" y="4993418"/>
                <a:ext cx="49943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∑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does not change!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(Otherwise the solution is not optimal.)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22" y="4993418"/>
                <a:ext cx="4994331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465" t="-5882" r="-158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15704" y="5800045"/>
                <a:ext cx="46341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Choose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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so that at least one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fractional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becomes 0 or 1.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04" y="5800045"/>
                <a:ext cx="4634166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656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57646" y="3843536"/>
                <a:ext cx="6091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</m:oMath>
                  </m:oMathPara>
                </a14:m>
                <a:endParaRPr lang="he-IL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6" y="3843536"/>
                <a:ext cx="60917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33921" y="3843536"/>
                <a:ext cx="6091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</m:oMath>
                  </m:oMathPara>
                </a14:m>
                <a:endParaRPr lang="he-IL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1" y="3843536"/>
                <a:ext cx="609179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515146" y="3843536"/>
                <a:ext cx="6091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𝛿</m:t>
                      </m:r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146" y="3843536"/>
                <a:ext cx="609179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6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1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725906" y="2306489"/>
            <a:ext cx="3600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6696" y="404664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Incidence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matrix of a (bipartite) graph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2306489"/>
            <a:ext cx="4896544" cy="194421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288032" y="2954561"/>
            <a:ext cx="1403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Vertices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6424" y="1484784"/>
            <a:ext cx="1403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Edges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7884" y="184482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𝑒</m:t>
                      </m:r>
                    </m:oMath>
                  </m:oMathPara>
                </a14:m>
                <a:endParaRPr lang="he-I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1844824"/>
                <a:ext cx="43204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252251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𝑢</m:t>
                      </m:r>
                    </m:oMath>
                  </m:oMathPara>
                </a14:m>
                <a:endParaRPr lang="he-I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522513"/>
                <a:ext cx="4320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87486" y="35010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</m:oMath>
                  </m:oMathPara>
                </a14:m>
                <a:endParaRPr lang="he-I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486" y="3501008"/>
                <a:ext cx="43204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stCxn id="14" idx="3"/>
            <a:endCxn id="16" idx="3"/>
          </p:cNvCxnSpPr>
          <p:nvPr/>
        </p:nvCxnSpPr>
        <p:spPr>
          <a:xfrm>
            <a:off x="2123728" y="2753346"/>
            <a:ext cx="1836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27884" y="2522513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5" idx="3"/>
            <a:endCxn id="17" idx="3"/>
          </p:cNvCxnSpPr>
          <p:nvPr/>
        </p:nvCxnSpPr>
        <p:spPr>
          <a:xfrm>
            <a:off x="2119534" y="3731841"/>
            <a:ext cx="1840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27884" y="3501008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e-I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23728" y="2594521"/>
            <a:ext cx="5544616" cy="1440160"/>
            <a:chOff x="2123728" y="2666529"/>
            <a:chExt cx="5544616" cy="144016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123728" y="3242593"/>
              <a:ext cx="4896544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236296" y="2666529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𝑈</m:t>
                        </m:r>
                      </m:oMath>
                    </m:oMathPara>
                  </a14:m>
                  <a:endParaRPr lang="he-I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666529"/>
                  <a:ext cx="432048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236296" y="364502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oMath>
                    </m:oMathPara>
                  </a14:m>
                  <a:endParaRPr lang="he-I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3645024"/>
                  <a:ext cx="432048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0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0" y="4725144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Every column contains exactly two 1s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4740" y="5271591"/>
            <a:ext cx="9144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incidence matrix of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bipartite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graph 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totally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unimodular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i.e., the determinant of every square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submatrix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or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6696" y="166751"/>
            <a:ext cx="9154440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primal-dual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method</a:t>
            </a: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b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(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a.k.a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he “Hungarian method”)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120" y="1513886"/>
                <a:ext cx="9144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eep :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an </a:t>
                </a:r>
                <a:r>
                  <a:rPr lang="en-US" sz="26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integral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feasible primal solution, i.e., a matching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A dual feasible solution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0" y="1513886"/>
                <a:ext cx="9144000" cy="1292662"/>
              </a:xfrm>
              <a:prstGeom prst="rect">
                <a:avLst/>
              </a:prstGeom>
              <a:blipFill rotWithShape="0">
                <a:blip r:embed="rId2"/>
                <a:stretch>
                  <a:fillRect t="-424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56" y="2796288"/>
                <a:ext cx="9144000" cy="1433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 the first set of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complementary slackness conditions: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</m:oMath>
                </a14:m>
                <a:endParaRPr lang="en-US" sz="26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" y="2796288"/>
                <a:ext cx="9144000" cy="1433341"/>
              </a:xfrm>
              <a:prstGeom prst="rect">
                <a:avLst/>
              </a:prstGeom>
              <a:blipFill rotWithShape="0">
                <a:blip r:embed="rId3"/>
                <a:stretch>
                  <a:fillRect t="-4255" b="-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6" y="4219369"/>
                <a:ext cx="9144000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 is to satisfy the second set of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complementary slackness conditions: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matched</a:t>
                </a:r>
                <a:endParaRPr lang="en-US" sz="2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" y="4219369"/>
                <a:ext cx="9144000" cy="1369606"/>
              </a:xfrm>
              <a:prstGeom prst="rect">
                <a:avLst/>
              </a:prstGeom>
              <a:blipFill rotWithShape="0">
                <a:blip r:embed="rId4"/>
                <a:stretch>
                  <a:fillRect t="-4000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64" y="5578716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iteration we either augment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adjust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more complementary slackness conditions are satisfied.</a:t>
                </a:r>
                <a:endParaRPr lang="en-US" sz="2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" y="5578716"/>
                <a:ext cx="9144000" cy="892552"/>
              </a:xfrm>
              <a:prstGeom prst="rect">
                <a:avLst/>
              </a:prstGeom>
              <a:blipFill rotWithShape="0">
                <a:blip r:embed="rId5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302459"/>
            <a:ext cx="9154440" cy="116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Primal-dual method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Preliminaries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346" y="1928618"/>
            <a:ext cx="1110640" cy="31814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931280" y="2276872"/>
            <a:ext cx="328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Start with: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005" y="2440679"/>
            <a:ext cx="3143323" cy="47626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266" y="3110857"/>
            <a:ext cx="2190800" cy="31814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-6696" y="3678858"/>
                <a:ext cx="915069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Slacks: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(≥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i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6" y="3678858"/>
                <a:ext cx="9150696" cy="542136"/>
              </a:xfrm>
              <a:prstGeom prst="rect">
                <a:avLst/>
              </a:prstGeom>
              <a:blipFill rotWithShape="0">
                <a:blip r:embed="rId9"/>
                <a:stretch>
                  <a:fillRect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794" y="4363408"/>
                <a:ext cx="915069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8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tight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iff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" y="4363408"/>
                <a:ext cx="9150696" cy="542136"/>
              </a:xfrm>
              <a:prstGeom prst="rect">
                <a:avLst/>
              </a:prstGeom>
              <a:blipFill rotWithShape="0">
                <a:blip r:embed="rId10"/>
                <a:stretch>
                  <a:fillRect t="-12360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3294" y="5047957"/>
                <a:ext cx="915069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All edges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tight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4" y="5047957"/>
                <a:ext cx="9150696" cy="542136"/>
              </a:xfrm>
              <a:prstGeom prst="rect">
                <a:avLst/>
              </a:prstGeom>
              <a:blipFill rotWithShape="0">
                <a:blip r:embed="rId11"/>
                <a:stretch>
                  <a:fillRect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2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069134" y="1686919"/>
                <a:ext cx="4895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Grow an alternating forest from</a:t>
                </a:r>
                <a:b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unmatched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vertices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b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using only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tight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edges.</a:t>
                </a:r>
                <a:endParaRPr lang="en-US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134" y="1686919"/>
                <a:ext cx="4895293" cy="1200329"/>
              </a:xfrm>
              <a:prstGeom prst="rect">
                <a:avLst/>
              </a:prstGeom>
              <a:blipFill rotWithShape="0">
                <a:blip r:embed="rId2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996500" y="1124744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=(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𝑈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00" y="1124744"/>
                <a:ext cx="504056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31612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Primal-dual method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781041" y="2983162"/>
                <a:ext cx="54714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be the vertices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in the forest, </a:t>
                </a:r>
                <a:b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be the vertices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in the forest.</a:t>
                </a:r>
                <a:endParaRPr lang="en-US" sz="24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041" y="2983162"/>
                <a:ext cx="5471479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/>
              <p:cNvSpPr txBox="1"/>
              <p:nvPr/>
            </p:nvSpPr>
            <p:spPr>
              <a:xfrm>
                <a:off x="2699793" y="3958175"/>
                <a:ext cx="6444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If an augmenting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path is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found, augment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3" y="3958175"/>
                <a:ext cx="6444208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1979712" y="5013176"/>
            <a:ext cx="547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do we do if we are “stuck”?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" y="54452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(The forest cannot be extended using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edges and the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dual variables of some unmatched vertices are still positive.)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1785468" y="1052736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1172653" y="177614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4" name="Straight Connector 103"/>
          <p:cNvCxnSpPr>
            <a:stCxn id="103" idx="7"/>
            <a:endCxn id="102" idx="3"/>
          </p:cNvCxnSpPr>
          <p:nvPr/>
        </p:nvCxnSpPr>
        <p:spPr>
          <a:xfrm flipV="1">
            <a:off x="1270982" y="1151065"/>
            <a:ext cx="531357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03" idx="4"/>
            <a:endCxn id="106" idx="0"/>
          </p:cNvCxnSpPr>
          <p:nvPr/>
        </p:nvCxnSpPr>
        <p:spPr>
          <a:xfrm rot="5400000">
            <a:off x="933045" y="2188555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>
            <a:spLocks noChangeAspect="1"/>
          </p:cNvSpPr>
          <p:nvPr/>
        </p:nvSpPr>
        <p:spPr>
          <a:xfrm>
            <a:off x="1172653" y="2485764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1785468" y="177614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2354128" y="177614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9" name="Straight Connector 108"/>
          <p:cNvCxnSpPr/>
          <p:nvPr/>
        </p:nvCxnSpPr>
        <p:spPr>
          <a:xfrm rot="16200000" flipH="1">
            <a:off x="1543478" y="2190566"/>
            <a:ext cx="599180" cy="74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8" idx="4"/>
            <a:endCxn id="112" idx="0"/>
          </p:cNvCxnSpPr>
          <p:nvPr/>
        </p:nvCxnSpPr>
        <p:spPr>
          <a:xfrm rot="5400000">
            <a:off x="2112138" y="2190937"/>
            <a:ext cx="59918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>
            <a:spLocks noChangeAspect="1"/>
          </p:cNvSpPr>
          <p:nvPr/>
        </p:nvSpPr>
        <p:spPr>
          <a:xfrm>
            <a:off x="1785468" y="249052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2354128" y="249052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3" name="Straight Connector 112"/>
          <p:cNvCxnSpPr>
            <a:stCxn id="107" idx="0"/>
            <a:endCxn id="102" idx="4"/>
          </p:cNvCxnSpPr>
          <p:nvPr/>
        </p:nvCxnSpPr>
        <p:spPr>
          <a:xfrm rot="5400000" flipH="1" flipV="1">
            <a:off x="1538963" y="1472042"/>
            <a:ext cx="6082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8" idx="1"/>
            <a:endCxn id="102" idx="5"/>
          </p:cNvCxnSpPr>
          <p:nvPr/>
        </p:nvCxnSpPr>
        <p:spPr>
          <a:xfrm flipH="1" flipV="1">
            <a:off x="1883797" y="1151065"/>
            <a:ext cx="487202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611560" y="320609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6" name="Straight Connector 115"/>
          <p:cNvCxnSpPr>
            <a:stCxn id="115" idx="7"/>
            <a:endCxn id="106" idx="3"/>
          </p:cNvCxnSpPr>
          <p:nvPr/>
        </p:nvCxnSpPr>
        <p:spPr>
          <a:xfrm flipV="1">
            <a:off x="709889" y="2584093"/>
            <a:ext cx="479635" cy="638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5" idx="4"/>
            <a:endCxn id="118" idx="0"/>
          </p:cNvCxnSpPr>
          <p:nvPr/>
        </p:nvCxnSpPr>
        <p:spPr>
          <a:xfrm rot="5400000">
            <a:off x="371952" y="3618505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>
            <a:spLocks noChangeAspect="1"/>
          </p:cNvSpPr>
          <p:nvPr/>
        </p:nvSpPr>
        <p:spPr>
          <a:xfrm>
            <a:off x="611560" y="3915714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1181437" y="320609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1806880" y="320609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1" name="Straight Connector 120"/>
          <p:cNvCxnSpPr/>
          <p:nvPr/>
        </p:nvCxnSpPr>
        <p:spPr>
          <a:xfrm rot="16200000" flipH="1">
            <a:off x="939447" y="3620516"/>
            <a:ext cx="599180" cy="74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20" idx="4"/>
            <a:endCxn id="144" idx="0"/>
          </p:cNvCxnSpPr>
          <p:nvPr/>
        </p:nvCxnSpPr>
        <p:spPr>
          <a:xfrm>
            <a:off x="1864480" y="3321297"/>
            <a:ext cx="7145" cy="592979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>
            <a:spLocks noChangeAspect="1"/>
          </p:cNvSpPr>
          <p:nvPr/>
        </p:nvSpPr>
        <p:spPr>
          <a:xfrm>
            <a:off x="1181437" y="392047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5" name="Straight Connector 124"/>
          <p:cNvCxnSpPr>
            <a:stCxn id="119" idx="0"/>
            <a:endCxn id="106" idx="4"/>
          </p:cNvCxnSpPr>
          <p:nvPr/>
        </p:nvCxnSpPr>
        <p:spPr>
          <a:xfrm rot="16200000" flipV="1">
            <a:off x="932079" y="2899139"/>
            <a:ext cx="605133" cy="87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0" idx="1"/>
            <a:endCxn id="106" idx="5"/>
          </p:cNvCxnSpPr>
          <p:nvPr/>
        </p:nvCxnSpPr>
        <p:spPr>
          <a:xfrm flipH="1" flipV="1">
            <a:off x="1270982" y="2584093"/>
            <a:ext cx="552769" cy="638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>
            <a:spLocks noChangeAspect="1"/>
          </p:cNvSpPr>
          <p:nvPr/>
        </p:nvSpPr>
        <p:spPr>
          <a:xfrm>
            <a:off x="3432405" y="106176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3131840" y="1785178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9" name="Straight Connector 128"/>
          <p:cNvCxnSpPr>
            <a:stCxn id="128" idx="7"/>
            <a:endCxn id="127" idx="3"/>
          </p:cNvCxnSpPr>
          <p:nvPr/>
        </p:nvCxnSpPr>
        <p:spPr>
          <a:xfrm flipV="1">
            <a:off x="3230169" y="1160096"/>
            <a:ext cx="219107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8" idx="4"/>
            <a:endCxn id="131" idx="0"/>
          </p:cNvCxnSpPr>
          <p:nvPr/>
        </p:nvCxnSpPr>
        <p:spPr>
          <a:xfrm rot="5400000">
            <a:off x="2892232" y="2197586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>
            <a:spLocks noChangeAspect="1"/>
          </p:cNvSpPr>
          <p:nvPr/>
        </p:nvSpPr>
        <p:spPr>
          <a:xfrm>
            <a:off x="3131840" y="2494795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3751096" y="1785178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3" name="Straight Connector 132"/>
          <p:cNvCxnSpPr>
            <a:stCxn id="132" idx="4"/>
            <a:endCxn id="134" idx="0"/>
          </p:cNvCxnSpPr>
          <p:nvPr/>
        </p:nvCxnSpPr>
        <p:spPr>
          <a:xfrm rot="5400000">
            <a:off x="3509106" y="2199968"/>
            <a:ext cx="59918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>
            <a:spLocks noChangeAspect="1"/>
          </p:cNvSpPr>
          <p:nvPr/>
        </p:nvSpPr>
        <p:spPr>
          <a:xfrm>
            <a:off x="3751096" y="2499558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5" name="Straight Connector 134"/>
          <p:cNvCxnSpPr>
            <a:stCxn id="132" idx="1"/>
            <a:endCxn id="127" idx="5"/>
          </p:cNvCxnSpPr>
          <p:nvPr/>
        </p:nvCxnSpPr>
        <p:spPr>
          <a:xfrm flipH="1" flipV="1">
            <a:off x="3530734" y="1160096"/>
            <a:ext cx="237233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12" idx="4"/>
          </p:cNvCxnSpPr>
          <p:nvPr/>
        </p:nvCxnSpPr>
        <p:spPr>
          <a:xfrm>
            <a:off x="2411728" y="2605727"/>
            <a:ext cx="0" cy="39122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12" idx="5"/>
          </p:cNvCxnSpPr>
          <p:nvPr/>
        </p:nvCxnSpPr>
        <p:spPr>
          <a:xfrm>
            <a:off x="2452457" y="2588856"/>
            <a:ext cx="247335" cy="4080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12" idx="3"/>
          </p:cNvCxnSpPr>
          <p:nvPr/>
        </p:nvCxnSpPr>
        <p:spPr>
          <a:xfrm flipH="1">
            <a:off x="2127398" y="2588856"/>
            <a:ext cx="243601" cy="4080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1" idx="4"/>
          </p:cNvCxnSpPr>
          <p:nvPr/>
        </p:nvCxnSpPr>
        <p:spPr>
          <a:xfrm flipH="1">
            <a:off x="3187908" y="2609995"/>
            <a:ext cx="1532" cy="3949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1" idx="5"/>
          </p:cNvCxnSpPr>
          <p:nvPr/>
        </p:nvCxnSpPr>
        <p:spPr>
          <a:xfrm>
            <a:off x="3230169" y="2593124"/>
            <a:ext cx="245803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1" idx="3"/>
          </p:cNvCxnSpPr>
          <p:nvPr/>
        </p:nvCxnSpPr>
        <p:spPr>
          <a:xfrm flipH="1">
            <a:off x="2903579" y="2593124"/>
            <a:ext cx="245132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2" idx="2"/>
          </p:cNvCxnSpPr>
          <p:nvPr/>
        </p:nvCxnSpPr>
        <p:spPr>
          <a:xfrm flipH="1">
            <a:off x="949706" y="1110336"/>
            <a:ext cx="835762" cy="3835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27" idx="6"/>
          </p:cNvCxnSpPr>
          <p:nvPr/>
        </p:nvCxnSpPr>
        <p:spPr>
          <a:xfrm>
            <a:off x="3547605" y="1119367"/>
            <a:ext cx="578560" cy="39694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>
            <a:spLocks noChangeAspect="1"/>
          </p:cNvSpPr>
          <p:nvPr/>
        </p:nvSpPr>
        <p:spPr>
          <a:xfrm>
            <a:off x="1814025" y="3914276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5" name="Straight Connector 144"/>
          <p:cNvCxnSpPr>
            <a:stCxn id="144" idx="4"/>
          </p:cNvCxnSpPr>
          <p:nvPr/>
        </p:nvCxnSpPr>
        <p:spPr>
          <a:xfrm flipH="1">
            <a:off x="1870093" y="4029476"/>
            <a:ext cx="1532" cy="3949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4" idx="5"/>
          </p:cNvCxnSpPr>
          <p:nvPr/>
        </p:nvCxnSpPr>
        <p:spPr>
          <a:xfrm>
            <a:off x="1912354" y="4012605"/>
            <a:ext cx="245803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4" idx="3"/>
          </p:cNvCxnSpPr>
          <p:nvPr/>
        </p:nvCxnSpPr>
        <p:spPr>
          <a:xfrm flipH="1">
            <a:off x="1585764" y="4012605"/>
            <a:ext cx="245132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18" idx="2"/>
            <a:endCxn id="103" idx="2"/>
          </p:cNvCxnSpPr>
          <p:nvPr/>
        </p:nvCxnSpPr>
        <p:spPr>
          <a:xfrm rot="10800000" flipH="1">
            <a:off x="611559" y="1833748"/>
            <a:ext cx="561093" cy="2139567"/>
          </a:xfrm>
          <a:prstGeom prst="curvedConnector3">
            <a:avLst>
              <a:gd name="adj1" fmla="val -40742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119" idx="7"/>
            <a:endCxn id="111" idx="3"/>
          </p:cNvCxnSpPr>
          <p:nvPr/>
        </p:nvCxnSpPr>
        <p:spPr>
          <a:xfrm rot="5400000" flipH="1" flipV="1">
            <a:off x="1223996" y="2644626"/>
            <a:ext cx="634112" cy="52257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20" idx="6"/>
          </p:cNvCxnSpPr>
          <p:nvPr/>
        </p:nvCxnSpPr>
        <p:spPr>
          <a:xfrm>
            <a:off x="1922080" y="3263697"/>
            <a:ext cx="561688" cy="453335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02293" y="4395385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Keep the dual values of all vertices.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0" grpId="0"/>
      <p:bldP spid="123" grpId="0"/>
      <p:bldP spid="100" grpId="0"/>
      <p:bldP spid="101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785468" y="1007016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172653" y="173042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Connector 7"/>
          <p:cNvCxnSpPr>
            <a:stCxn id="6" idx="7"/>
            <a:endCxn id="4" idx="3"/>
          </p:cNvCxnSpPr>
          <p:nvPr/>
        </p:nvCxnSpPr>
        <p:spPr>
          <a:xfrm flipV="1">
            <a:off x="1270982" y="1105345"/>
            <a:ext cx="531357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  <a:endCxn id="15" idx="0"/>
          </p:cNvCxnSpPr>
          <p:nvPr/>
        </p:nvCxnSpPr>
        <p:spPr>
          <a:xfrm rot="5400000">
            <a:off x="933045" y="2142835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1172653" y="2440044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785468" y="173042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354128" y="173042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1543478" y="2144846"/>
            <a:ext cx="599180" cy="74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12" idx="0"/>
          </p:cNvCxnSpPr>
          <p:nvPr/>
        </p:nvCxnSpPr>
        <p:spPr>
          <a:xfrm rot="5400000">
            <a:off x="2112138" y="2145217"/>
            <a:ext cx="59918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>
            <a:spLocks noChangeAspect="1"/>
          </p:cNvSpPr>
          <p:nvPr/>
        </p:nvSpPr>
        <p:spPr>
          <a:xfrm>
            <a:off x="1785468" y="244480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2354128" y="244480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6" name="Straight Connector 115"/>
          <p:cNvCxnSpPr>
            <a:stCxn id="16" idx="0"/>
            <a:endCxn id="4" idx="4"/>
          </p:cNvCxnSpPr>
          <p:nvPr/>
        </p:nvCxnSpPr>
        <p:spPr>
          <a:xfrm rot="5400000" flipH="1" flipV="1">
            <a:off x="1538963" y="1426322"/>
            <a:ext cx="6082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7" idx="1"/>
            <a:endCxn id="4" idx="5"/>
          </p:cNvCxnSpPr>
          <p:nvPr/>
        </p:nvCxnSpPr>
        <p:spPr>
          <a:xfrm flipH="1" flipV="1">
            <a:off x="1883797" y="1105345"/>
            <a:ext cx="487202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611560" y="316037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1" name="Straight Connector 130"/>
          <p:cNvCxnSpPr>
            <a:stCxn id="130" idx="7"/>
            <a:endCxn id="15" idx="3"/>
          </p:cNvCxnSpPr>
          <p:nvPr/>
        </p:nvCxnSpPr>
        <p:spPr>
          <a:xfrm flipV="1">
            <a:off x="709889" y="2538373"/>
            <a:ext cx="479635" cy="638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30" idx="4"/>
            <a:endCxn id="133" idx="0"/>
          </p:cNvCxnSpPr>
          <p:nvPr/>
        </p:nvCxnSpPr>
        <p:spPr>
          <a:xfrm rot="5400000">
            <a:off x="371952" y="3572785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>
            <a:spLocks noChangeAspect="1"/>
          </p:cNvSpPr>
          <p:nvPr/>
        </p:nvSpPr>
        <p:spPr>
          <a:xfrm>
            <a:off x="611560" y="3869994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181437" y="316037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1806880" y="316037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8" name="Straight Connector 137"/>
          <p:cNvCxnSpPr/>
          <p:nvPr/>
        </p:nvCxnSpPr>
        <p:spPr>
          <a:xfrm rot="16200000" flipH="1">
            <a:off x="939447" y="3574796"/>
            <a:ext cx="599180" cy="74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7" idx="4"/>
            <a:endCxn id="124" idx="0"/>
          </p:cNvCxnSpPr>
          <p:nvPr/>
        </p:nvCxnSpPr>
        <p:spPr>
          <a:xfrm>
            <a:off x="1864480" y="3275577"/>
            <a:ext cx="7145" cy="592979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>
            <a:spLocks noChangeAspect="1"/>
          </p:cNvSpPr>
          <p:nvPr/>
        </p:nvSpPr>
        <p:spPr>
          <a:xfrm>
            <a:off x="1181437" y="387475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2" name="Straight Connector 141"/>
          <p:cNvCxnSpPr>
            <a:stCxn id="136" idx="0"/>
            <a:endCxn id="15" idx="4"/>
          </p:cNvCxnSpPr>
          <p:nvPr/>
        </p:nvCxnSpPr>
        <p:spPr>
          <a:xfrm rot="16200000" flipV="1">
            <a:off x="932079" y="2853419"/>
            <a:ext cx="605133" cy="87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7" idx="1"/>
            <a:endCxn id="15" idx="5"/>
          </p:cNvCxnSpPr>
          <p:nvPr/>
        </p:nvCxnSpPr>
        <p:spPr>
          <a:xfrm flipH="1" flipV="1">
            <a:off x="1270982" y="2538373"/>
            <a:ext cx="552769" cy="638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>
            <a:spLocks noChangeAspect="1"/>
          </p:cNvSpPr>
          <p:nvPr/>
        </p:nvSpPr>
        <p:spPr>
          <a:xfrm>
            <a:off x="3432405" y="101604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3131840" y="1739458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0" name="Straight Connector 159"/>
          <p:cNvCxnSpPr>
            <a:stCxn id="159" idx="7"/>
            <a:endCxn id="158" idx="3"/>
          </p:cNvCxnSpPr>
          <p:nvPr/>
        </p:nvCxnSpPr>
        <p:spPr>
          <a:xfrm flipV="1">
            <a:off x="3230169" y="1114376"/>
            <a:ext cx="219107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9" idx="4"/>
            <a:endCxn id="162" idx="0"/>
          </p:cNvCxnSpPr>
          <p:nvPr/>
        </p:nvCxnSpPr>
        <p:spPr>
          <a:xfrm rot="5400000">
            <a:off x="2892232" y="2151866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>
            <a:spLocks noChangeAspect="1"/>
          </p:cNvSpPr>
          <p:nvPr/>
        </p:nvSpPr>
        <p:spPr>
          <a:xfrm>
            <a:off x="3131840" y="2449075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3751096" y="1739458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8" name="Straight Connector 167"/>
          <p:cNvCxnSpPr>
            <a:stCxn id="166" idx="4"/>
            <a:endCxn id="188" idx="0"/>
          </p:cNvCxnSpPr>
          <p:nvPr/>
        </p:nvCxnSpPr>
        <p:spPr>
          <a:xfrm rot="5400000">
            <a:off x="3509106" y="2154248"/>
            <a:ext cx="59918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>
            <a:spLocks noChangeAspect="1"/>
          </p:cNvSpPr>
          <p:nvPr/>
        </p:nvSpPr>
        <p:spPr>
          <a:xfrm>
            <a:off x="3751096" y="2453838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0" name="Straight Connector 189"/>
          <p:cNvCxnSpPr>
            <a:stCxn id="166" idx="1"/>
            <a:endCxn id="158" idx="5"/>
          </p:cNvCxnSpPr>
          <p:nvPr/>
        </p:nvCxnSpPr>
        <p:spPr>
          <a:xfrm flipH="1" flipV="1">
            <a:off x="3530734" y="1114376"/>
            <a:ext cx="237233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283967" y="1151032"/>
            <a:ext cx="489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edges leaving the forest,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vertices, are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142920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Adjusting</a:t>
            </a:r>
            <a:r>
              <a:rPr lang="en-US" sz="4400" kern="0" dirty="0" smtClean="0">
                <a:solidFill>
                  <a:srgbClr val="0033CC"/>
                </a:solidFill>
              </a:rPr>
              <a:t> dual variables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cxnSp>
        <p:nvCxnSpPr>
          <p:cNvPr id="24" name="Straight Connector 23"/>
          <p:cNvCxnSpPr>
            <a:stCxn id="112" idx="4"/>
          </p:cNvCxnSpPr>
          <p:nvPr/>
        </p:nvCxnSpPr>
        <p:spPr>
          <a:xfrm>
            <a:off x="2411728" y="2560007"/>
            <a:ext cx="0" cy="39122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2" idx="5"/>
          </p:cNvCxnSpPr>
          <p:nvPr/>
        </p:nvCxnSpPr>
        <p:spPr>
          <a:xfrm>
            <a:off x="2452457" y="2543136"/>
            <a:ext cx="247335" cy="4080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2" idx="3"/>
          </p:cNvCxnSpPr>
          <p:nvPr/>
        </p:nvCxnSpPr>
        <p:spPr>
          <a:xfrm flipH="1">
            <a:off x="2127398" y="2543136"/>
            <a:ext cx="243601" cy="4080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62" idx="4"/>
          </p:cNvCxnSpPr>
          <p:nvPr/>
        </p:nvCxnSpPr>
        <p:spPr>
          <a:xfrm flipH="1">
            <a:off x="3187908" y="2564275"/>
            <a:ext cx="1532" cy="3949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62" idx="5"/>
          </p:cNvCxnSpPr>
          <p:nvPr/>
        </p:nvCxnSpPr>
        <p:spPr>
          <a:xfrm>
            <a:off x="3230169" y="2547404"/>
            <a:ext cx="245803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62" idx="3"/>
          </p:cNvCxnSpPr>
          <p:nvPr/>
        </p:nvCxnSpPr>
        <p:spPr>
          <a:xfrm flipH="1">
            <a:off x="2903579" y="2547404"/>
            <a:ext cx="245132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4" idx="2"/>
          </p:cNvCxnSpPr>
          <p:nvPr/>
        </p:nvCxnSpPr>
        <p:spPr>
          <a:xfrm flipH="1">
            <a:off x="949706" y="1064616"/>
            <a:ext cx="835762" cy="3835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58" idx="6"/>
          </p:cNvCxnSpPr>
          <p:nvPr/>
        </p:nvCxnSpPr>
        <p:spPr>
          <a:xfrm>
            <a:off x="3547605" y="1073647"/>
            <a:ext cx="578560" cy="39694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>
            <a:spLocks noChangeAspect="1"/>
          </p:cNvSpPr>
          <p:nvPr/>
        </p:nvSpPr>
        <p:spPr>
          <a:xfrm>
            <a:off x="1814025" y="3868556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6" name="Straight Connector 125"/>
          <p:cNvCxnSpPr>
            <a:stCxn id="124" idx="4"/>
          </p:cNvCxnSpPr>
          <p:nvPr/>
        </p:nvCxnSpPr>
        <p:spPr>
          <a:xfrm flipH="1">
            <a:off x="1870093" y="3983756"/>
            <a:ext cx="1532" cy="3949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4" idx="5"/>
          </p:cNvCxnSpPr>
          <p:nvPr/>
        </p:nvCxnSpPr>
        <p:spPr>
          <a:xfrm>
            <a:off x="1912354" y="3966885"/>
            <a:ext cx="245803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4" idx="3"/>
          </p:cNvCxnSpPr>
          <p:nvPr/>
        </p:nvCxnSpPr>
        <p:spPr>
          <a:xfrm flipH="1">
            <a:off x="1585764" y="3966885"/>
            <a:ext cx="245132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660439" y="3829019"/>
            <a:ext cx="1967280" cy="63417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14328" y="3801166"/>
            <a:ext cx="1778247" cy="476486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233" name="Picture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311" y="3311272"/>
            <a:ext cx="2317818" cy="34852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4" name="Picture 2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61" y="2159144"/>
            <a:ext cx="2762319" cy="3181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" name="Picture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61" y="2662388"/>
            <a:ext cx="2762318" cy="3181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6" name="TextBox 145"/>
          <p:cNvSpPr txBox="1"/>
          <p:nvPr/>
        </p:nvSpPr>
        <p:spPr>
          <a:xfrm>
            <a:off x="0" y="4896029"/>
            <a:ext cx="9147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forest edges and matched edges are still </a:t>
            </a:r>
            <a:r>
              <a:rPr lang="en-US" sz="2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-6696" y="5687536"/>
                <a:ext cx="904194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𝛿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𝑢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0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for every root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𝑢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and we are done!</a:t>
                </a:r>
                <a:endParaRPr lang="en-US" sz="2200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96" y="5687536"/>
                <a:ext cx="9041941" cy="430887"/>
              </a:xfrm>
              <a:prstGeom prst="rect">
                <a:avLst/>
              </a:prstGeom>
              <a:blipFill rotWithShape="0">
                <a:blip r:embed="rId17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0096" y="6089967"/>
                <a:ext cx="904194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𝛿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 we have at least one new </a:t>
                </a:r>
                <a:r>
                  <a:rPr lang="en-US" sz="2200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tight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edge.</a:t>
                </a:r>
                <a:endParaRPr lang="en-US" sz="2200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" y="6089967"/>
                <a:ext cx="9041941" cy="430887"/>
              </a:xfrm>
              <a:prstGeom prst="rect">
                <a:avLst/>
              </a:prstGeom>
              <a:blipFill rotWithShape="0">
                <a:blip r:embed="rId18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urved Connector 58"/>
          <p:cNvCxnSpPr>
            <a:stCxn id="133" idx="2"/>
            <a:endCxn id="6" idx="2"/>
          </p:cNvCxnSpPr>
          <p:nvPr/>
        </p:nvCxnSpPr>
        <p:spPr>
          <a:xfrm rot="10800000" flipH="1">
            <a:off x="611559" y="1788028"/>
            <a:ext cx="561093" cy="2139567"/>
          </a:xfrm>
          <a:prstGeom prst="curvedConnector3">
            <a:avLst>
              <a:gd name="adj1" fmla="val -40742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32" y="4535408"/>
            <a:ext cx="9147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Slack of edges connecting two vertices in the forest is unchanged.</a:t>
            </a:r>
            <a:endParaRPr lang="en-US" sz="2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>
            <a:stCxn id="137" idx="6"/>
          </p:cNvCxnSpPr>
          <p:nvPr/>
        </p:nvCxnSpPr>
        <p:spPr>
          <a:xfrm>
            <a:off x="1922080" y="3217977"/>
            <a:ext cx="561688" cy="453335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987824" y="3057900"/>
            <a:ext cx="381011" cy="25337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395249" y="3745155"/>
            <a:ext cx="414031" cy="28619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cxnSp>
        <p:nvCxnSpPr>
          <p:cNvPr id="76" name="Curved Connector 75"/>
          <p:cNvCxnSpPr>
            <a:stCxn id="136" idx="7"/>
            <a:endCxn id="111" idx="3"/>
          </p:cNvCxnSpPr>
          <p:nvPr/>
        </p:nvCxnSpPr>
        <p:spPr>
          <a:xfrm rot="5400000" flipH="1" flipV="1">
            <a:off x="1223996" y="2598906"/>
            <a:ext cx="634112" cy="52257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838" y="5256649"/>
                <a:ext cx="91477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Slack of edges leaving the forest from even vertices decreases by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𝛿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" y="5256649"/>
                <a:ext cx="9147744" cy="430887"/>
              </a:xfrm>
              <a:prstGeom prst="rect">
                <a:avLst/>
              </a:prstGeom>
              <a:blipFill rotWithShape="0">
                <a:blip r:embed="rId21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957813" y="2080269"/>
            <a:ext cx="157486" cy="22199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55576" y="2591192"/>
            <a:ext cx="157486" cy="22199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01756" y="2087136"/>
            <a:ext cx="157486" cy="22199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22611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62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1785468" y="1052736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172653" y="177614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Connector 7"/>
          <p:cNvCxnSpPr>
            <a:stCxn id="6" idx="7"/>
            <a:endCxn id="4" idx="3"/>
          </p:cNvCxnSpPr>
          <p:nvPr/>
        </p:nvCxnSpPr>
        <p:spPr>
          <a:xfrm flipV="1">
            <a:off x="1270982" y="1151065"/>
            <a:ext cx="531357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  <a:endCxn id="15" idx="0"/>
          </p:cNvCxnSpPr>
          <p:nvPr/>
        </p:nvCxnSpPr>
        <p:spPr>
          <a:xfrm rot="5400000">
            <a:off x="933045" y="2188555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1172653" y="2485764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785468" y="177614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354128" y="177614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1543478" y="2190566"/>
            <a:ext cx="599180" cy="74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4"/>
            <a:endCxn id="112" idx="0"/>
          </p:cNvCxnSpPr>
          <p:nvPr/>
        </p:nvCxnSpPr>
        <p:spPr>
          <a:xfrm rot="5400000">
            <a:off x="2112138" y="2190937"/>
            <a:ext cx="59918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>
            <a:spLocks noChangeAspect="1"/>
          </p:cNvSpPr>
          <p:nvPr/>
        </p:nvSpPr>
        <p:spPr>
          <a:xfrm>
            <a:off x="1785468" y="249052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2354128" y="249052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6" name="Straight Connector 115"/>
          <p:cNvCxnSpPr>
            <a:stCxn id="16" idx="0"/>
            <a:endCxn id="4" idx="4"/>
          </p:cNvCxnSpPr>
          <p:nvPr/>
        </p:nvCxnSpPr>
        <p:spPr>
          <a:xfrm rot="5400000" flipH="1" flipV="1">
            <a:off x="1538963" y="1472042"/>
            <a:ext cx="60821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7" idx="1"/>
            <a:endCxn id="4" idx="5"/>
          </p:cNvCxnSpPr>
          <p:nvPr/>
        </p:nvCxnSpPr>
        <p:spPr>
          <a:xfrm flipH="1" flipV="1">
            <a:off x="1883797" y="1151065"/>
            <a:ext cx="487202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 noChangeAspect="1"/>
          </p:cNvSpPr>
          <p:nvPr/>
        </p:nvSpPr>
        <p:spPr>
          <a:xfrm>
            <a:off x="611560" y="320609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1" name="Straight Connector 130"/>
          <p:cNvCxnSpPr>
            <a:stCxn id="130" idx="7"/>
            <a:endCxn id="15" idx="3"/>
          </p:cNvCxnSpPr>
          <p:nvPr/>
        </p:nvCxnSpPr>
        <p:spPr>
          <a:xfrm flipV="1">
            <a:off x="709889" y="2584093"/>
            <a:ext cx="479635" cy="638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30" idx="4"/>
            <a:endCxn id="133" idx="0"/>
          </p:cNvCxnSpPr>
          <p:nvPr/>
        </p:nvCxnSpPr>
        <p:spPr>
          <a:xfrm rot="5400000">
            <a:off x="371952" y="3618505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>
            <a:spLocks noChangeAspect="1"/>
          </p:cNvSpPr>
          <p:nvPr/>
        </p:nvSpPr>
        <p:spPr>
          <a:xfrm>
            <a:off x="611560" y="3915714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181437" y="320609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1806880" y="3206097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8" name="Straight Connector 137"/>
          <p:cNvCxnSpPr/>
          <p:nvPr/>
        </p:nvCxnSpPr>
        <p:spPr>
          <a:xfrm rot="16200000" flipH="1">
            <a:off x="939447" y="3620516"/>
            <a:ext cx="599180" cy="741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7" idx="4"/>
            <a:endCxn id="124" idx="0"/>
          </p:cNvCxnSpPr>
          <p:nvPr/>
        </p:nvCxnSpPr>
        <p:spPr>
          <a:xfrm>
            <a:off x="1864480" y="3321297"/>
            <a:ext cx="7145" cy="592979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>
            <a:spLocks noChangeAspect="1"/>
          </p:cNvSpPr>
          <p:nvPr/>
        </p:nvSpPr>
        <p:spPr>
          <a:xfrm>
            <a:off x="1181437" y="392047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2" name="Straight Connector 141"/>
          <p:cNvCxnSpPr>
            <a:stCxn id="136" idx="0"/>
            <a:endCxn id="15" idx="4"/>
          </p:cNvCxnSpPr>
          <p:nvPr/>
        </p:nvCxnSpPr>
        <p:spPr>
          <a:xfrm rot="16200000" flipV="1">
            <a:off x="932079" y="2899139"/>
            <a:ext cx="605133" cy="87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7" idx="1"/>
            <a:endCxn id="15" idx="5"/>
          </p:cNvCxnSpPr>
          <p:nvPr/>
        </p:nvCxnSpPr>
        <p:spPr>
          <a:xfrm flipH="1" flipV="1">
            <a:off x="1270982" y="2584093"/>
            <a:ext cx="552769" cy="6388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>
            <a:spLocks noChangeAspect="1"/>
          </p:cNvSpPr>
          <p:nvPr/>
        </p:nvSpPr>
        <p:spPr>
          <a:xfrm>
            <a:off x="3432405" y="1061767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3131840" y="1785178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0" name="Straight Connector 159"/>
          <p:cNvCxnSpPr>
            <a:stCxn id="159" idx="7"/>
            <a:endCxn id="158" idx="3"/>
          </p:cNvCxnSpPr>
          <p:nvPr/>
        </p:nvCxnSpPr>
        <p:spPr>
          <a:xfrm flipV="1">
            <a:off x="3230169" y="1160096"/>
            <a:ext cx="219107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9" idx="4"/>
            <a:endCxn id="162" idx="0"/>
          </p:cNvCxnSpPr>
          <p:nvPr/>
        </p:nvCxnSpPr>
        <p:spPr>
          <a:xfrm rot="5400000">
            <a:off x="2892232" y="2197586"/>
            <a:ext cx="594417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>
            <a:spLocks noChangeAspect="1"/>
          </p:cNvSpPr>
          <p:nvPr/>
        </p:nvSpPr>
        <p:spPr>
          <a:xfrm>
            <a:off x="3131840" y="2494795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3751096" y="1785178"/>
            <a:ext cx="115200" cy="1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8" name="Straight Connector 167"/>
          <p:cNvCxnSpPr>
            <a:stCxn id="166" idx="4"/>
            <a:endCxn id="188" idx="0"/>
          </p:cNvCxnSpPr>
          <p:nvPr/>
        </p:nvCxnSpPr>
        <p:spPr>
          <a:xfrm rot="5400000">
            <a:off x="3509106" y="2199968"/>
            <a:ext cx="599180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>
            <a:spLocks noChangeAspect="1"/>
          </p:cNvSpPr>
          <p:nvPr/>
        </p:nvSpPr>
        <p:spPr>
          <a:xfrm>
            <a:off x="3751096" y="2499558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0" name="Straight Connector 189"/>
          <p:cNvCxnSpPr>
            <a:stCxn id="166" idx="1"/>
            <a:endCxn id="158" idx="5"/>
          </p:cNvCxnSpPr>
          <p:nvPr/>
        </p:nvCxnSpPr>
        <p:spPr>
          <a:xfrm flipH="1" flipV="1">
            <a:off x="3530734" y="1160096"/>
            <a:ext cx="237233" cy="6419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283967" y="1196752"/>
            <a:ext cx="489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edges leaving the forest,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vertices, are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stCxn id="112" idx="4"/>
          </p:cNvCxnSpPr>
          <p:nvPr/>
        </p:nvCxnSpPr>
        <p:spPr>
          <a:xfrm>
            <a:off x="2411728" y="2605727"/>
            <a:ext cx="0" cy="39122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2" idx="5"/>
          </p:cNvCxnSpPr>
          <p:nvPr/>
        </p:nvCxnSpPr>
        <p:spPr>
          <a:xfrm>
            <a:off x="2452457" y="2588856"/>
            <a:ext cx="247335" cy="4080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2" idx="3"/>
          </p:cNvCxnSpPr>
          <p:nvPr/>
        </p:nvCxnSpPr>
        <p:spPr>
          <a:xfrm flipH="1">
            <a:off x="2127398" y="2588856"/>
            <a:ext cx="243601" cy="40809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62" idx="4"/>
          </p:cNvCxnSpPr>
          <p:nvPr/>
        </p:nvCxnSpPr>
        <p:spPr>
          <a:xfrm flipH="1">
            <a:off x="3187908" y="2609995"/>
            <a:ext cx="1532" cy="3949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62" idx="5"/>
          </p:cNvCxnSpPr>
          <p:nvPr/>
        </p:nvCxnSpPr>
        <p:spPr>
          <a:xfrm>
            <a:off x="3230169" y="2593124"/>
            <a:ext cx="245803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62" idx="3"/>
          </p:cNvCxnSpPr>
          <p:nvPr/>
        </p:nvCxnSpPr>
        <p:spPr>
          <a:xfrm flipH="1">
            <a:off x="2903579" y="2593124"/>
            <a:ext cx="245132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4" idx="2"/>
          </p:cNvCxnSpPr>
          <p:nvPr/>
        </p:nvCxnSpPr>
        <p:spPr>
          <a:xfrm flipH="1">
            <a:off x="949706" y="1110336"/>
            <a:ext cx="835762" cy="38356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58" idx="6"/>
          </p:cNvCxnSpPr>
          <p:nvPr/>
        </p:nvCxnSpPr>
        <p:spPr>
          <a:xfrm>
            <a:off x="3547605" y="1119367"/>
            <a:ext cx="578560" cy="39694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>
            <a:spLocks noChangeAspect="1"/>
          </p:cNvSpPr>
          <p:nvPr/>
        </p:nvSpPr>
        <p:spPr>
          <a:xfrm>
            <a:off x="1814025" y="3914276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6" name="Straight Connector 125"/>
          <p:cNvCxnSpPr>
            <a:stCxn id="124" idx="4"/>
          </p:cNvCxnSpPr>
          <p:nvPr/>
        </p:nvCxnSpPr>
        <p:spPr>
          <a:xfrm flipH="1">
            <a:off x="1870093" y="4029476"/>
            <a:ext cx="1532" cy="3949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4" idx="5"/>
          </p:cNvCxnSpPr>
          <p:nvPr/>
        </p:nvCxnSpPr>
        <p:spPr>
          <a:xfrm>
            <a:off x="1912354" y="4012605"/>
            <a:ext cx="245803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4" idx="3"/>
          </p:cNvCxnSpPr>
          <p:nvPr/>
        </p:nvCxnSpPr>
        <p:spPr>
          <a:xfrm flipH="1">
            <a:off x="1585764" y="4012605"/>
            <a:ext cx="245132" cy="41180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660439" y="3874739"/>
            <a:ext cx="1967280" cy="63417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14328" y="3846886"/>
            <a:ext cx="1778247" cy="476486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233" name="Picture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3311" y="3356992"/>
            <a:ext cx="2317818" cy="34852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4" name="Picture 2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61" y="2204864"/>
            <a:ext cx="2762319" cy="3181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" name="Picture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1061" y="2708108"/>
            <a:ext cx="2762318" cy="3181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/>
              <p:cNvSpPr txBox="1"/>
              <p:nvPr/>
            </p:nvSpPr>
            <p:spPr>
              <a:xfrm>
                <a:off x="49554" y="5665351"/>
                <a:ext cx="9041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is the joint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value of the roots.</a:t>
                </a:r>
                <a:endParaRPr lang="en-US" sz="2400" i="1" baseline="-25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" y="5665351"/>
                <a:ext cx="9041941" cy="461665"/>
              </a:xfrm>
              <a:prstGeom prst="rect">
                <a:avLst/>
              </a:prstGeom>
              <a:blipFill rotWithShape="0"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urved Connector 58"/>
          <p:cNvCxnSpPr>
            <a:stCxn id="133" idx="2"/>
            <a:endCxn id="6" idx="2"/>
          </p:cNvCxnSpPr>
          <p:nvPr/>
        </p:nvCxnSpPr>
        <p:spPr>
          <a:xfrm rot="10800000" flipH="1">
            <a:off x="611559" y="1833748"/>
            <a:ext cx="561093" cy="2139567"/>
          </a:xfrm>
          <a:prstGeom prst="curvedConnector3">
            <a:avLst>
              <a:gd name="adj1" fmla="val -40742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37" idx="6"/>
          </p:cNvCxnSpPr>
          <p:nvPr/>
        </p:nvCxnSpPr>
        <p:spPr>
          <a:xfrm>
            <a:off x="1922080" y="3263697"/>
            <a:ext cx="561688" cy="453335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987824" y="3103620"/>
            <a:ext cx="381011" cy="25337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395249" y="3790875"/>
            <a:ext cx="414031" cy="28619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cxnSp>
        <p:nvCxnSpPr>
          <p:cNvPr id="76" name="Curved Connector 75"/>
          <p:cNvCxnSpPr>
            <a:stCxn id="136" idx="7"/>
            <a:endCxn id="111" idx="3"/>
          </p:cNvCxnSpPr>
          <p:nvPr/>
        </p:nvCxnSpPr>
        <p:spPr>
          <a:xfrm rot="5400000" flipH="1" flipV="1">
            <a:off x="1223996" y="2644626"/>
            <a:ext cx="634112" cy="522573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957813" y="2125989"/>
            <a:ext cx="157486" cy="22199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55576" y="2636912"/>
            <a:ext cx="157486" cy="22199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01756" y="2132856"/>
            <a:ext cx="157486" cy="22199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-6696" y="188640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Adjusting</a:t>
            </a:r>
            <a:r>
              <a:rPr lang="en-US" sz="4400" kern="0" dirty="0" smtClean="0">
                <a:solidFill>
                  <a:srgbClr val="0033CC"/>
                </a:solidFill>
              </a:rPr>
              <a:t> dual variables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22074" y="4693491"/>
                <a:ext cx="9125670" cy="83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Lemma: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are unmatched </a:t>
                </a:r>
                <a:b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400" b="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is matched,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" y="4693491"/>
                <a:ext cx="9125670" cy="835485"/>
              </a:xfrm>
              <a:prstGeom prst="rect">
                <a:avLst/>
              </a:prstGeom>
              <a:blipFill rotWithShape="0">
                <a:blip r:embed="rId21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96" y="515719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Enough to have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odd.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157192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016" y="561566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has an 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constraints.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512" y="607413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has an 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variables.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-6696" y="-27384"/>
            <a:ext cx="9154440" cy="116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Linear Programming formulation of the general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weighted matching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problem </a:t>
            </a:r>
            <a:r>
              <a:rPr lang="en-US" sz="3200" kern="0" dirty="0" smtClean="0">
                <a:solidFill>
                  <a:srgbClr val="663300"/>
                </a:solidFill>
                <a:latin typeface="+mj-lt"/>
                <a:ea typeface="ＭＳ Ｐゴシック" charset="-128"/>
                <a:cs typeface="Times New Roman" panose="02020603050405020304" pitchFamily="18" charset="0"/>
              </a:rPr>
              <a:t>[Edmonds (1965)]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9" y="3228599"/>
            <a:ext cx="7750451" cy="171256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143" y="1413537"/>
            <a:ext cx="5414763" cy="168044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833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143" y="1413537"/>
            <a:ext cx="5414763" cy="168044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299" y="3228599"/>
            <a:ext cx="7750451" cy="1712569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15748" y="508879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 of formulation would follow from algorithm.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15748" y="555504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5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5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blossoms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48" y="5555043"/>
                <a:ext cx="9144000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9877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-15748" y="602128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the similarity of dual with </a:t>
            </a:r>
            <a:r>
              <a:rPr lang="en-US" sz="25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 vertex cover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696" y="-27384"/>
            <a:ext cx="9154440" cy="116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Linear Programming formulation of the general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weighted matching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problem </a:t>
            </a:r>
            <a:r>
              <a:rPr lang="en-US" sz="3200" kern="0" dirty="0" smtClean="0">
                <a:solidFill>
                  <a:srgbClr val="663300"/>
                </a:solidFill>
                <a:latin typeface="+mj-lt"/>
                <a:ea typeface="ＭＳ Ｐゴシック" charset="-128"/>
                <a:cs typeface="Times New Roman" panose="02020603050405020304" pitchFamily="18" charset="0"/>
              </a:rPr>
              <a:t>[Edmonds (1965)]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55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33352"/>
            <a:ext cx="9154440" cy="12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Primal-dual method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The non-bipartite case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9832" y="2352362"/>
                <a:ext cx="586814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en-US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/>
                </a:r>
                <a:b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A collection of (nested) 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blossoms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dual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blossom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352362"/>
                <a:ext cx="5868144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1704290"/>
                <a:ext cx="5292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matching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704290"/>
                <a:ext cx="529208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8540" y="2752472"/>
            <a:ext cx="2993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solution: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1704290"/>
            <a:ext cx="2983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Primal solution: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39739" y="3933056"/>
            <a:ext cx="7906937" cy="985034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-15748" y="5301208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blossom</a:t>
                </a:r>
                <a:r>
                  <a:rPr lang="en-US" sz="2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contains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48" y="5301208"/>
                <a:ext cx="9144000" cy="892552"/>
              </a:xfrm>
              <a:prstGeom prst="rect">
                <a:avLst/>
              </a:prstGeom>
              <a:blipFill rotWithShape="0">
                <a:blip r:embed="rId6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</a:t>
            </a:fld>
            <a:endParaRPr lang="da-DK" dirty="0"/>
          </a:p>
        </p:txBody>
      </p:sp>
      <p:grpSp>
        <p:nvGrpSpPr>
          <p:cNvPr id="12" name="Group 56"/>
          <p:cNvGrpSpPr>
            <a:grpSpLocks noChangeAspect="1"/>
          </p:cNvGrpSpPr>
          <p:nvPr/>
        </p:nvGrpSpPr>
        <p:grpSpPr>
          <a:xfrm>
            <a:off x="2108329" y="1770274"/>
            <a:ext cx="4927342" cy="3711216"/>
            <a:chOff x="1220163" y="1458420"/>
            <a:chExt cx="6159178" cy="4639020"/>
          </a:xfrm>
        </p:grpSpPr>
        <p:cxnSp>
          <p:nvCxnSpPr>
            <p:cNvPr id="33" name="Straight Connector 32"/>
            <p:cNvCxnSpPr>
              <a:stCxn id="4" idx="5"/>
              <a:endCxn id="3" idx="1"/>
            </p:cNvCxnSpPr>
            <p:nvPr/>
          </p:nvCxnSpPr>
          <p:spPr bwMode="auto">
            <a:xfrm>
              <a:off x="1825361" y="2055143"/>
              <a:ext cx="1180185" cy="154718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33CC"/>
              </a:solidFill>
              <a:prstDash val="sys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Connector 42"/>
            <p:cNvCxnSpPr>
              <a:stCxn id="10" idx="3"/>
              <a:endCxn id="3" idx="7"/>
            </p:cNvCxnSpPr>
            <p:nvPr/>
          </p:nvCxnSpPr>
          <p:spPr bwMode="auto">
            <a:xfrm flipH="1">
              <a:off x="3148736" y="1631265"/>
              <a:ext cx="2294930" cy="197106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Straight Connector 45"/>
            <p:cNvCxnSpPr>
              <a:stCxn id="8" idx="6"/>
              <a:endCxn id="9" idx="2"/>
            </p:cNvCxnSpPr>
            <p:nvPr/>
          </p:nvCxnSpPr>
          <p:spPr bwMode="auto">
            <a:xfrm>
              <a:off x="5082343" y="3276740"/>
              <a:ext cx="2094498" cy="95250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8" name="Straight Connector 87"/>
            <p:cNvCxnSpPr>
              <a:stCxn id="6" idx="2"/>
              <a:endCxn id="7" idx="6"/>
            </p:cNvCxnSpPr>
            <p:nvPr/>
          </p:nvCxnSpPr>
          <p:spPr bwMode="auto">
            <a:xfrm flipH="1">
              <a:off x="1422663" y="5134665"/>
              <a:ext cx="2502175" cy="86152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2" name="Straight Connector 91"/>
            <p:cNvCxnSpPr>
              <a:stCxn id="11" idx="2"/>
              <a:endCxn id="7" idx="5"/>
            </p:cNvCxnSpPr>
            <p:nvPr/>
          </p:nvCxnSpPr>
          <p:spPr bwMode="auto">
            <a:xfrm flipH="1">
              <a:off x="1393008" y="5996190"/>
              <a:ext cx="4237178" cy="7159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5" name="Straight Connector 94"/>
            <p:cNvCxnSpPr>
              <a:stCxn id="11" idx="7"/>
              <a:endCxn id="9" idx="4"/>
            </p:cNvCxnSpPr>
            <p:nvPr/>
          </p:nvCxnSpPr>
          <p:spPr bwMode="auto">
            <a:xfrm flipV="1">
              <a:off x="5803031" y="4330490"/>
              <a:ext cx="1475060" cy="159410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33CC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3" name="Oval 56"/>
            <p:cNvSpPr>
              <a:spLocks noChangeAspect="1" noChangeArrowheads="1"/>
            </p:cNvSpPr>
            <p:nvPr/>
          </p:nvSpPr>
          <p:spPr bwMode="auto">
            <a:xfrm>
              <a:off x="2975891" y="3572676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56"/>
            <p:cNvSpPr>
              <a:spLocks noChangeAspect="1" noChangeArrowheads="1"/>
            </p:cNvSpPr>
            <p:nvPr/>
          </p:nvSpPr>
          <p:spPr bwMode="auto">
            <a:xfrm>
              <a:off x="1652516" y="1882298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6"/>
            <p:cNvSpPr>
              <a:spLocks noChangeAspect="1" noChangeArrowheads="1"/>
            </p:cNvSpPr>
            <p:nvPr/>
          </p:nvSpPr>
          <p:spPr bwMode="auto">
            <a:xfrm>
              <a:off x="3924838" y="5033415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56"/>
            <p:cNvSpPr>
              <a:spLocks noChangeAspect="1" noChangeArrowheads="1"/>
            </p:cNvSpPr>
            <p:nvPr/>
          </p:nvSpPr>
          <p:spPr bwMode="auto">
            <a:xfrm>
              <a:off x="1220163" y="589494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56"/>
            <p:cNvSpPr>
              <a:spLocks noChangeAspect="1" noChangeArrowheads="1"/>
            </p:cNvSpPr>
            <p:nvPr/>
          </p:nvSpPr>
          <p:spPr bwMode="auto">
            <a:xfrm>
              <a:off x="4879843" y="317549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56"/>
            <p:cNvSpPr>
              <a:spLocks noChangeAspect="1" noChangeArrowheads="1"/>
            </p:cNvSpPr>
            <p:nvPr/>
          </p:nvSpPr>
          <p:spPr bwMode="auto">
            <a:xfrm>
              <a:off x="7176841" y="412799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56"/>
            <p:cNvSpPr>
              <a:spLocks noChangeAspect="1" noChangeArrowheads="1"/>
            </p:cNvSpPr>
            <p:nvPr/>
          </p:nvSpPr>
          <p:spPr bwMode="auto">
            <a:xfrm>
              <a:off x="5414011" y="145842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56"/>
            <p:cNvSpPr>
              <a:spLocks noChangeAspect="1" noChangeArrowheads="1"/>
            </p:cNvSpPr>
            <p:nvPr/>
          </p:nvSpPr>
          <p:spPr bwMode="auto">
            <a:xfrm>
              <a:off x="5630186" y="5894940"/>
              <a:ext cx="202500" cy="20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>
              <a:stCxn id="4" idx="6"/>
              <a:endCxn id="10" idx="2"/>
            </p:cNvCxnSpPr>
            <p:nvPr/>
          </p:nvCxnSpPr>
          <p:spPr bwMode="auto">
            <a:xfrm flipV="1">
              <a:off x="1855016" y="1559670"/>
              <a:ext cx="3558995" cy="42387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8" name="Straight Connector 37"/>
            <p:cNvCxnSpPr>
              <a:stCxn id="4" idx="4"/>
              <a:endCxn id="7" idx="0"/>
            </p:cNvCxnSpPr>
            <p:nvPr/>
          </p:nvCxnSpPr>
          <p:spPr bwMode="auto">
            <a:xfrm flipH="1">
              <a:off x="1321413" y="2084798"/>
              <a:ext cx="432353" cy="38101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41" name="Straight Connector 40"/>
            <p:cNvCxnSpPr>
              <a:stCxn id="3" idx="3"/>
              <a:endCxn id="7" idx="7"/>
            </p:cNvCxnSpPr>
            <p:nvPr/>
          </p:nvCxnSpPr>
          <p:spPr bwMode="auto">
            <a:xfrm flipH="1">
              <a:off x="1393008" y="3745521"/>
              <a:ext cx="1612538" cy="217907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Connector 41"/>
            <p:cNvCxnSpPr>
              <a:stCxn id="9" idx="3"/>
              <a:endCxn id="6" idx="6"/>
            </p:cNvCxnSpPr>
            <p:nvPr/>
          </p:nvCxnSpPr>
          <p:spPr bwMode="auto">
            <a:xfrm flipH="1">
              <a:off x="4127338" y="4300835"/>
              <a:ext cx="3079158" cy="8338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Connector 46"/>
            <p:cNvCxnSpPr>
              <a:stCxn id="10" idx="5"/>
              <a:endCxn id="9" idx="1"/>
            </p:cNvCxnSpPr>
            <p:nvPr/>
          </p:nvCxnSpPr>
          <p:spPr bwMode="auto">
            <a:xfrm>
              <a:off x="5586856" y="1631265"/>
              <a:ext cx="1619640" cy="252638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8" name="Straight Connector 47"/>
            <p:cNvCxnSpPr>
              <a:stCxn id="8" idx="3"/>
              <a:endCxn id="6" idx="0"/>
            </p:cNvCxnSpPr>
            <p:nvPr/>
          </p:nvCxnSpPr>
          <p:spPr bwMode="auto">
            <a:xfrm flipH="1">
              <a:off x="4026088" y="3348335"/>
              <a:ext cx="883410" cy="168508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Connector 49"/>
            <p:cNvCxnSpPr>
              <a:stCxn id="10" idx="4"/>
              <a:endCxn id="8" idx="0"/>
            </p:cNvCxnSpPr>
            <p:nvPr/>
          </p:nvCxnSpPr>
          <p:spPr bwMode="auto">
            <a:xfrm flipH="1">
              <a:off x="4981093" y="1660920"/>
              <a:ext cx="534168" cy="151457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2771800" y="2604752"/>
            <a:ext cx="4947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4002522"/>
            <a:ext cx="494791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2553620"/>
            <a:ext cx="320148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2295" y="5233786"/>
            <a:ext cx="4276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79912" y="1770274"/>
            <a:ext cx="517803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4088" y="4116920"/>
            <a:ext cx="564545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32184" y="2388728"/>
            <a:ext cx="564545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8601" y="576403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An augmenting path that increases the </a:t>
            </a:r>
            <a:r>
              <a:rPr lang="en-US" sz="26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size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of the </a:t>
            </a:r>
            <a:b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matching, but not the total </a:t>
            </a:r>
            <a:r>
              <a:rPr lang="en-US" sz="2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weight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of the 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matching.</a:t>
            </a:r>
            <a:endParaRPr lang="en-US" sz="26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0" y="1166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Maximum</a:t>
            </a:r>
            <a:r>
              <a:rPr lang="en-US" kern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en-US" kern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Matching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14101" y="3364803"/>
            <a:ext cx="533352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56176" y="4448919"/>
            <a:ext cx="495019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7984" y="3771050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6518" y="2220467"/>
            <a:ext cx="513747" cy="461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-652" y="90617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Find a matching whose total weight is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maximal</a:t>
            </a: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en-US" sz="28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33352"/>
            <a:ext cx="9154440" cy="129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Primal-dual method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The non-bipartite case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540" y="2752472"/>
            <a:ext cx="2993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solution: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48" y="1704290"/>
            <a:ext cx="2983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Primal solution: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65947" y="4334437"/>
            <a:ext cx="4254520" cy="111078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0" y="372864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slackness conditions: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" y="560085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maintain (1) and (3).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 progress towards (2).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9832" y="2352362"/>
                <a:ext cx="586814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en-US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/>
                </a:r>
                <a:b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A collection of (nested) 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blossoms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dual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:r>
                  <a:rPr lang="en-US" sz="2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blossom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352362"/>
                <a:ext cx="5868144" cy="1292662"/>
              </a:xfrm>
              <a:prstGeom prst="rect">
                <a:avLst/>
              </a:prstGeom>
              <a:blipFill rotWithShape="0">
                <a:blip r:embed="rId4"/>
                <a:stretch>
                  <a:fillRect t="-4245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47864" y="1704290"/>
                <a:ext cx="52920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matching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704290"/>
                <a:ext cx="529208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150604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Correctness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716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directly: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371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algorithm terminates,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 follows from </a:t>
            </a:r>
            <a:r>
              <a:rPr lang="en-US" sz="2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duality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01998" y="2943786"/>
            <a:ext cx="4658508" cy="359561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219478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matching found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arbitrary matching</a:t>
                </a:r>
                <a:endPara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19478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606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More fun with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blossoms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cardinality case, after each augmentation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expanded all blossoms and started from scratch.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" y="217882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cannot do that here, as blossoms now have dual values.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1" y="276079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Lemma: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blossom remains a blossom after an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augmentation, possibly with no stem.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1" y="374287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thus start each phase with a collection of blossoms.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1" y="43248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phase, new blossoms may be formed,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existing blossoms may be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1" y="530691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cardinality case, blossoms were always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1" y="588888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Blossoms may now be added as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vertices.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606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effect of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an augmentation on a blossom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122120" y="1700808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Straight Connector 18"/>
          <p:cNvCxnSpPr>
            <a:stCxn id="14" idx="2"/>
            <a:endCxn id="21" idx="6"/>
          </p:cNvCxnSpPr>
          <p:nvPr/>
        </p:nvCxnSpPr>
        <p:spPr>
          <a:xfrm flipH="1">
            <a:off x="3983075" y="2276872"/>
            <a:ext cx="412669" cy="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867875" y="1799137"/>
            <a:ext cx="280260" cy="535335"/>
            <a:chOff x="3900115" y="1799137"/>
            <a:chExt cx="280260" cy="535335"/>
          </a:xfrm>
        </p:grpSpPr>
        <p:cxnSp>
          <p:nvCxnSpPr>
            <p:cNvPr id="20" name="Straight Connector 19"/>
            <p:cNvCxnSpPr>
              <a:stCxn id="21" idx="0"/>
              <a:endCxn id="10" idx="3"/>
            </p:cNvCxnSpPr>
            <p:nvPr/>
          </p:nvCxnSpPr>
          <p:spPr>
            <a:xfrm flipV="1">
              <a:off x="3957715" y="1799137"/>
              <a:ext cx="222660" cy="4201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900115" y="221927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29593" y="1799137"/>
            <a:ext cx="281351" cy="535335"/>
            <a:chOff x="4261833" y="1799137"/>
            <a:chExt cx="281351" cy="535335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427984" y="221927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7" name="Straight Connector 26"/>
            <p:cNvCxnSpPr>
              <a:stCxn id="14" idx="0"/>
              <a:endCxn id="10" idx="5"/>
            </p:cNvCxnSpPr>
            <p:nvPr/>
          </p:nvCxnSpPr>
          <p:spPr>
            <a:xfrm flipH="1" flipV="1">
              <a:off x="4261833" y="1799137"/>
              <a:ext cx="223751" cy="4201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>
            <a:stCxn id="35" idx="2"/>
            <a:endCxn id="36" idx="6"/>
          </p:cNvCxnSpPr>
          <p:nvPr/>
        </p:nvCxnSpPr>
        <p:spPr>
          <a:xfrm flipH="1" flipV="1">
            <a:off x="3983075" y="2802757"/>
            <a:ext cx="412669" cy="1863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867875" y="2334472"/>
            <a:ext cx="115200" cy="525885"/>
            <a:chOff x="3900115" y="2334472"/>
            <a:chExt cx="115200" cy="525885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900115" y="274515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7" name="Straight Connector 36"/>
            <p:cNvCxnSpPr>
              <a:stCxn id="36" idx="0"/>
              <a:endCxn id="21" idx="4"/>
            </p:cNvCxnSpPr>
            <p:nvPr/>
          </p:nvCxnSpPr>
          <p:spPr>
            <a:xfrm flipV="1">
              <a:off x="3957715" y="2334472"/>
              <a:ext cx="9144" cy="41068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272432" y="2802757"/>
            <a:ext cx="604587" cy="410219"/>
            <a:chOff x="3304672" y="2802757"/>
            <a:chExt cx="604587" cy="410219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04672" y="3097776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6" name="Straight Connector 45"/>
            <p:cNvCxnSpPr>
              <a:stCxn id="45" idx="7"/>
              <a:endCxn id="36" idx="2"/>
            </p:cNvCxnSpPr>
            <p:nvPr/>
          </p:nvCxnSpPr>
          <p:spPr>
            <a:xfrm flipV="1">
              <a:off x="3403001" y="2802757"/>
              <a:ext cx="506258" cy="31189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3745213" y="1647850"/>
            <a:ext cx="857030" cy="887076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Oval 49"/>
          <p:cNvSpPr/>
          <p:nvPr/>
        </p:nvSpPr>
        <p:spPr>
          <a:xfrm>
            <a:off x="3603656" y="1556792"/>
            <a:ext cx="1152128" cy="1512168"/>
          </a:xfrm>
          <a:prstGeom prst="ellipse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9" name="Group 58"/>
          <p:cNvGrpSpPr/>
          <p:nvPr/>
        </p:nvGrpSpPr>
        <p:grpSpPr>
          <a:xfrm>
            <a:off x="4395744" y="2334472"/>
            <a:ext cx="115200" cy="527748"/>
            <a:chOff x="4427984" y="2334472"/>
            <a:chExt cx="115200" cy="527748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427984" y="2747020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6" name="Straight Connector 55"/>
            <p:cNvCxnSpPr>
              <a:stCxn id="35" idx="0"/>
              <a:endCxn id="14" idx="4"/>
            </p:cNvCxnSpPr>
            <p:nvPr/>
          </p:nvCxnSpPr>
          <p:spPr>
            <a:xfrm flipV="1">
              <a:off x="4485584" y="2334472"/>
              <a:ext cx="9144" cy="4125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763688" y="3789040"/>
            <a:ext cx="1483352" cy="1656184"/>
            <a:chOff x="5320896" y="1709192"/>
            <a:chExt cx="1483352" cy="1656184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170584" y="1853208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0" name="Straight Connector 89"/>
            <p:cNvCxnSpPr>
              <a:stCxn id="95" idx="2"/>
              <a:endCxn id="93" idx="6"/>
            </p:cNvCxnSpPr>
            <p:nvPr/>
          </p:nvCxnSpPr>
          <p:spPr>
            <a:xfrm flipH="1">
              <a:off x="6031539" y="2429272"/>
              <a:ext cx="412669" cy="0"/>
            </a:xfrm>
            <a:prstGeom prst="line">
              <a:avLst/>
            </a:prstGeom>
            <a:ln w="508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3" idx="0"/>
              <a:endCxn id="89" idx="3"/>
            </p:cNvCxnSpPr>
            <p:nvPr/>
          </p:nvCxnSpPr>
          <p:spPr>
            <a:xfrm flipV="1">
              <a:off x="5973939" y="1951537"/>
              <a:ext cx="213516" cy="420135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916339" y="237167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6444208" y="237167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6" name="Straight Connector 95"/>
            <p:cNvCxnSpPr>
              <a:stCxn id="95" idx="0"/>
              <a:endCxn id="89" idx="5"/>
            </p:cNvCxnSpPr>
            <p:nvPr/>
          </p:nvCxnSpPr>
          <p:spPr>
            <a:xfrm flipH="1" flipV="1">
              <a:off x="6268913" y="1951537"/>
              <a:ext cx="232895" cy="4201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07" idx="2"/>
              <a:endCxn id="99" idx="6"/>
            </p:cNvCxnSpPr>
            <p:nvPr/>
          </p:nvCxnSpPr>
          <p:spPr>
            <a:xfrm flipH="1" flipV="1">
              <a:off x="6031539" y="2955157"/>
              <a:ext cx="412669" cy="1863"/>
            </a:xfrm>
            <a:prstGeom prst="line">
              <a:avLst/>
            </a:prstGeom>
            <a:ln w="508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916339" y="289755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0" name="Straight Connector 99"/>
            <p:cNvCxnSpPr>
              <a:stCxn id="99" idx="0"/>
              <a:endCxn id="93" idx="4"/>
            </p:cNvCxnSpPr>
            <p:nvPr/>
          </p:nvCxnSpPr>
          <p:spPr>
            <a:xfrm flipV="1">
              <a:off x="5973939" y="2486872"/>
              <a:ext cx="0" cy="41068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320896" y="3250176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3" name="Straight Connector 102"/>
            <p:cNvCxnSpPr>
              <a:stCxn id="102" idx="7"/>
              <a:endCxn id="99" idx="3"/>
            </p:cNvCxnSpPr>
            <p:nvPr/>
          </p:nvCxnSpPr>
          <p:spPr>
            <a:xfrm flipV="1">
              <a:off x="5419225" y="2995886"/>
              <a:ext cx="513985" cy="271161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793677" y="1800250"/>
              <a:ext cx="857030" cy="887076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52120" y="1709192"/>
              <a:ext cx="1152128" cy="1512168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444208" y="2899420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8" name="Straight Connector 107"/>
            <p:cNvCxnSpPr>
              <a:stCxn id="107" idx="0"/>
              <a:endCxn id="95" idx="4"/>
            </p:cNvCxnSpPr>
            <p:nvPr/>
          </p:nvCxnSpPr>
          <p:spPr>
            <a:xfrm flipV="1">
              <a:off x="6501808" y="2486872"/>
              <a:ext cx="0" cy="412548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4644008" y="3789040"/>
            <a:ext cx="1483352" cy="1656184"/>
            <a:chOff x="5320896" y="1709192"/>
            <a:chExt cx="1483352" cy="1656184"/>
          </a:xfrm>
        </p:grpSpPr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170584" y="1853208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7" name="Straight Connector 116"/>
            <p:cNvCxnSpPr>
              <a:stCxn id="120" idx="2"/>
              <a:endCxn id="119" idx="6"/>
            </p:cNvCxnSpPr>
            <p:nvPr/>
          </p:nvCxnSpPr>
          <p:spPr>
            <a:xfrm flipH="1">
              <a:off x="6031539" y="2429272"/>
              <a:ext cx="41266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9" idx="0"/>
              <a:endCxn id="116" idx="3"/>
            </p:cNvCxnSpPr>
            <p:nvPr/>
          </p:nvCxnSpPr>
          <p:spPr>
            <a:xfrm flipV="1">
              <a:off x="5973939" y="1951537"/>
              <a:ext cx="213516" cy="420135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916339" y="237167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6444208" y="237167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1" name="Straight Connector 120"/>
            <p:cNvCxnSpPr>
              <a:stCxn id="120" idx="0"/>
              <a:endCxn id="116" idx="5"/>
            </p:cNvCxnSpPr>
            <p:nvPr/>
          </p:nvCxnSpPr>
          <p:spPr>
            <a:xfrm flipH="1" flipV="1">
              <a:off x="6268913" y="1951537"/>
              <a:ext cx="232895" cy="4201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29" idx="2"/>
              <a:endCxn id="123" idx="6"/>
            </p:cNvCxnSpPr>
            <p:nvPr/>
          </p:nvCxnSpPr>
          <p:spPr>
            <a:xfrm flipH="1" flipV="1">
              <a:off x="6031539" y="2955157"/>
              <a:ext cx="412669" cy="18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5916339" y="2897557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4" name="Straight Connector 123"/>
            <p:cNvCxnSpPr>
              <a:stCxn id="123" idx="0"/>
              <a:endCxn id="119" idx="4"/>
            </p:cNvCxnSpPr>
            <p:nvPr/>
          </p:nvCxnSpPr>
          <p:spPr>
            <a:xfrm flipV="1">
              <a:off x="5973939" y="2486872"/>
              <a:ext cx="0" cy="41068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5320896" y="3250176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26" name="Straight Connector 125"/>
            <p:cNvCxnSpPr>
              <a:stCxn id="125" idx="7"/>
              <a:endCxn id="123" idx="3"/>
            </p:cNvCxnSpPr>
            <p:nvPr/>
          </p:nvCxnSpPr>
          <p:spPr>
            <a:xfrm flipV="1">
              <a:off x="5419225" y="2995886"/>
              <a:ext cx="513985" cy="271161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5793677" y="1800250"/>
              <a:ext cx="857030" cy="887076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8" name="Oval 127"/>
            <p:cNvSpPr/>
            <p:nvPr/>
          </p:nvSpPr>
          <p:spPr>
            <a:xfrm>
              <a:off x="5652120" y="1709192"/>
              <a:ext cx="1152128" cy="1512168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6444208" y="2899420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0" name="Straight Connector 129"/>
            <p:cNvCxnSpPr>
              <a:stCxn id="129" idx="0"/>
              <a:endCxn id="120" idx="4"/>
            </p:cNvCxnSpPr>
            <p:nvPr/>
          </p:nvCxnSpPr>
          <p:spPr>
            <a:xfrm flipV="1">
              <a:off x="6501808" y="2486872"/>
              <a:ext cx="0" cy="412548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32073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alternating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forest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2754610" y="1287810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2" name="Straight Connector 61"/>
          <p:cNvCxnSpPr>
            <a:stCxn id="148" idx="0"/>
            <a:endCxn id="147" idx="3"/>
          </p:cNvCxnSpPr>
          <p:nvPr/>
        </p:nvCxnSpPr>
        <p:spPr>
          <a:xfrm flipV="1">
            <a:off x="2265412" y="1767359"/>
            <a:ext cx="310210" cy="473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9" idx="4"/>
            <a:endCxn id="150" idx="0"/>
          </p:cNvCxnSpPr>
          <p:nvPr/>
        </p:nvCxnSpPr>
        <p:spPr>
          <a:xfrm>
            <a:off x="2265412" y="2795320"/>
            <a:ext cx="0" cy="34564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>
            <a:spLocks noChangeAspect="1"/>
          </p:cNvSpPr>
          <p:nvPr/>
        </p:nvSpPr>
        <p:spPr>
          <a:xfrm>
            <a:off x="2459872" y="1225632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919812" y="3086288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2999932" y="3086288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2562969" y="1693612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1919812" y="2155960"/>
            <a:ext cx="691200" cy="69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999932" y="2155960"/>
            <a:ext cx="691200" cy="69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2222212" y="224086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2222212" y="2708920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2222212" y="314096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3302332" y="224086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3302332" y="314096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3302332" y="2708920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2971100" y="1693612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8" name="Straight Connector 167"/>
          <p:cNvCxnSpPr>
            <a:stCxn id="151" idx="0"/>
            <a:endCxn id="164" idx="5"/>
          </p:cNvCxnSpPr>
          <p:nvPr/>
        </p:nvCxnSpPr>
        <p:spPr>
          <a:xfrm flipH="1" flipV="1">
            <a:off x="3044847" y="1767359"/>
            <a:ext cx="300685" cy="473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53" idx="4"/>
            <a:endCxn id="152" idx="0"/>
          </p:cNvCxnSpPr>
          <p:nvPr/>
        </p:nvCxnSpPr>
        <p:spPr>
          <a:xfrm>
            <a:off x="3345532" y="2795320"/>
            <a:ext cx="0" cy="34564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/>
          <p:cNvGrpSpPr/>
          <p:nvPr/>
        </p:nvGrpSpPr>
        <p:grpSpPr>
          <a:xfrm>
            <a:off x="1392096" y="3573016"/>
            <a:ext cx="743692" cy="1134800"/>
            <a:chOff x="1392096" y="3573016"/>
            <a:chExt cx="743692" cy="1134800"/>
          </a:xfrm>
        </p:grpSpPr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2049388" y="35730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1392096" y="4016616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694496" y="4077072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6" name="Straight Connector 175"/>
            <p:cNvCxnSpPr>
              <a:stCxn id="155" idx="0"/>
              <a:endCxn id="154" idx="3"/>
            </p:cNvCxnSpPr>
            <p:nvPr/>
          </p:nvCxnSpPr>
          <p:spPr>
            <a:xfrm flipV="1">
              <a:off x="1737696" y="3646763"/>
              <a:ext cx="324345" cy="4303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/>
          <p:cNvGrpSpPr/>
          <p:nvPr/>
        </p:nvGrpSpPr>
        <p:grpSpPr>
          <a:xfrm>
            <a:off x="2409428" y="3573016"/>
            <a:ext cx="753988" cy="1134800"/>
            <a:chOff x="2409428" y="3573016"/>
            <a:chExt cx="753988" cy="1134800"/>
          </a:xfrm>
        </p:grpSpPr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2409428" y="35730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2472216" y="4016616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2769468" y="4077072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9" name="Straight Connector 178"/>
            <p:cNvCxnSpPr>
              <a:stCxn id="160" idx="0"/>
              <a:endCxn id="156" idx="5"/>
            </p:cNvCxnSpPr>
            <p:nvPr/>
          </p:nvCxnSpPr>
          <p:spPr>
            <a:xfrm flipH="1" flipV="1">
              <a:off x="2483175" y="3646763"/>
              <a:ext cx="329493" cy="4303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1392096" y="4581128"/>
            <a:ext cx="691200" cy="1057016"/>
            <a:chOff x="1392096" y="4581128"/>
            <a:chExt cx="691200" cy="1057016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1694496" y="50131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694496" y="4581128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1392096" y="4946944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4" name="Straight Connector 183"/>
            <p:cNvCxnSpPr>
              <a:stCxn id="158" idx="4"/>
              <a:endCxn id="157" idx="0"/>
            </p:cNvCxnSpPr>
            <p:nvPr/>
          </p:nvCxnSpPr>
          <p:spPr>
            <a:xfrm>
              <a:off x="1737696" y="4667528"/>
              <a:ext cx="0" cy="345648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2472216" y="4581128"/>
            <a:ext cx="691200" cy="1057016"/>
            <a:chOff x="2472216" y="4581128"/>
            <a:chExt cx="691200" cy="1057016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2769468" y="50131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2769468" y="4581128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2472216" y="4946944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8" name="Straight Connector 187"/>
            <p:cNvCxnSpPr>
              <a:stCxn id="159" idx="4"/>
              <a:endCxn id="161" idx="0"/>
            </p:cNvCxnSpPr>
            <p:nvPr/>
          </p:nvCxnSpPr>
          <p:spPr>
            <a:xfrm>
              <a:off x="2812668" y="4667528"/>
              <a:ext cx="0" cy="345648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728025" y="5445224"/>
            <a:ext cx="903707" cy="1123248"/>
            <a:chOff x="728025" y="5445224"/>
            <a:chExt cx="903707" cy="1123248"/>
          </a:xfrm>
        </p:grpSpPr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71153" y="6237312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1545332" y="5445224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1030425" y="5950049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728025" y="5877272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92" name="Straight Connector 191"/>
            <p:cNvCxnSpPr>
              <a:stCxn id="191" idx="7"/>
              <a:endCxn id="162" idx="3"/>
            </p:cNvCxnSpPr>
            <p:nvPr/>
          </p:nvCxnSpPr>
          <p:spPr>
            <a:xfrm flipV="1">
              <a:off x="1104172" y="5518971"/>
              <a:ext cx="453813" cy="4437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Oval 194"/>
          <p:cNvSpPr>
            <a:spLocks noChangeAspect="1"/>
          </p:cNvSpPr>
          <p:nvPr/>
        </p:nvSpPr>
        <p:spPr>
          <a:xfrm>
            <a:off x="5345410" y="1297335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6" name="Straight Connector 195"/>
          <p:cNvCxnSpPr>
            <a:stCxn id="204" idx="0"/>
            <a:endCxn id="201" idx="3"/>
          </p:cNvCxnSpPr>
          <p:nvPr/>
        </p:nvCxnSpPr>
        <p:spPr>
          <a:xfrm flipV="1">
            <a:off x="4856212" y="1776884"/>
            <a:ext cx="310210" cy="473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05" idx="4"/>
            <a:endCxn id="206" idx="0"/>
          </p:cNvCxnSpPr>
          <p:nvPr/>
        </p:nvCxnSpPr>
        <p:spPr>
          <a:xfrm>
            <a:off x="4856212" y="2804845"/>
            <a:ext cx="0" cy="34564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>
            <a:spLocks noChangeAspect="1"/>
          </p:cNvSpPr>
          <p:nvPr/>
        </p:nvSpPr>
        <p:spPr>
          <a:xfrm>
            <a:off x="5050672" y="1235157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9" name="Oval 198"/>
          <p:cNvSpPr>
            <a:spLocks noChangeAspect="1"/>
          </p:cNvSpPr>
          <p:nvPr/>
        </p:nvSpPr>
        <p:spPr>
          <a:xfrm>
            <a:off x="4510612" y="3095813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5590732" y="3095813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1" name="Oval 200"/>
          <p:cNvSpPr>
            <a:spLocks noChangeAspect="1"/>
          </p:cNvSpPr>
          <p:nvPr/>
        </p:nvSpPr>
        <p:spPr>
          <a:xfrm>
            <a:off x="5153769" y="1703137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2" name="Oval 201"/>
          <p:cNvSpPr>
            <a:spLocks noChangeAspect="1"/>
          </p:cNvSpPr>
          <p:nvPr/>
        </p:nvSpPr>
        <p:spPr>
          <a:xfrm>
            <a:off x="4510612" y="2165485"/>
            <a:ext cx="691200" cy="69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5590732" y="2165485"/>
            <a:ext cx="691200" cy="69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4813012" y="2250393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4813012" y="2718445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4813012" y="3150493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893132" y="2250393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893132" y="3150493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5893132" y="2718445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5561900" y="1703137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3" name="Straight Connector 212"/>
          <p:cNvCxnSpPr>
            <a:stCxn id="207" idx="0"/>
            <a:endCxn id="212" idx="5"/>
          </p:cNvCxnSpPr>
          <p:nvPr/>
        </p:nvCxnSpPr>
        <p:spPr>
          <a:xfrm flipH="1" flipV="1">
            <a:off x="5635647" y="1776884"/>
            <a:ext cx="300685" cy="473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9" idx="4"/>
            <a:endCxn id="208" idx="0"/>
          </p:cNvCxnSpPr>
          <p:nvPr/>
        </p:nvCxnSpPr>
        <p:spPr>
          <a:xfrm>
            <a:off x="5936332" y="2804845"/>
            <a:ext cx="0" cy="34564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3990975" y="3854227"/>
            <a:ext cx="391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vertices are 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blossoms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 nested some trivial.)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709987" y="4628213"/>
            <a:ext cx="447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edges in the forest are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743200" y="5806852"/>
            <a:ext cx="641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 are no more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edges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explore,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dual variables.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729037" y="5032867"/>
            <a:ext cx="447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edges in 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blossoms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they are not in the forest.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216" grpId="0"/>
      <p:bldP spid="227" grpId="0"/>
      <p:bldP spid="2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302459"/>
            <a:ext cx="9154440" cy="116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The Primal-dual method</a:t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Initialization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346" y="1928618"/>
            <a:ext cx="1110640" cy="318143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931280" y="2276872"/>
            <a:ext cx="328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Start with: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254316" y="2421628"/>
            <a:ext cx="3396701" cy="66676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095395" y="3377557"/>
            <a:ext cx="1714541" cy="253371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522510" y="4146013"/>
            <a:ext cx="6096027" cy="318136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06337" y="4727037"/>
            <a:ext cx="5747423" cy="34861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39312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121202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Adjusting dual variables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2164060" y="1383060"/>
            <a:ext cx="115200" cy="1152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2" name="Straight Connector 61"/>
          <p:cNvCxnSpPr>
            <a:stCxn id="148" idx="0"/>
            <a:endCxn id="147" idx="3"/>
          </p:cNvCxnSpPr>
          <p:nvPr/>
        </p:nvCxnSpPr>
        <p:spPr>
          <a:xfrm flipV="1">
            <a:off x="1674862" y="1862609"/>
            <a:ext cx="310210" cy="473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9" idx="4"/>
            <a:endCxn id="150" idx="0"/>
          </p:cNvCxnSpPr>
          <p:nvPr/>
        </p:nvCxnSpPr>
        <p:spPr>
          <a:xfrm>
            <a:off x="1674862" y="2890570"/>
            <a:ext cx="0" cy="34564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>
            <a:spLocks noChangeAspect="1"/>
          </p:cNvSpPr>
          <p:nvPr/>
        </p:nvSpPr>
        <p:spPr>
          <a:xfrm>
            <a:off x="1869322" y="1320882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329262" y="3181538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2409382" y="3181538"/>
            <a:ext cx="691200" cy="691200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1972419" y="1788862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1329262" y="2251210"/>
            <a:ext cx="691200" cy="69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409382" y="2251210"/>
            <a:ext cx="691200" cy="69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1631662" y="233611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1631662" y="2804170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1631662" y="323621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2711782" y="233611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2711782" y="3236218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2711782" y="2804170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2380550" y="1788862"/>
            <a:ext cx="86400" cy="86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8" name="Straight Connector 167"/>
          <p:cNvCxnSpPr>
            <a:stCxn id="151" idx="0"/>
            <a:endCxn id="164" idx="5"/>
          </p:cNvCxnSpPr>
          <p:nvPr/>
        </p:nvCxnSpPr>
        <p:spPr>
          <a:xfrm flipH="1" flipV="1">
            <a:off x="2454297" y="1862609"/>
            <a:ext cx="300685" cy="473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53" idx="4"/>
            <a:endCxn id="152" idx="0"/>
          </p:cNvCxnSpPr>
          <p:nvPr/>
        </p:nvCxnSpPr>
        <p:spPr>
          <a:xfrm>
            <a:off x="2754982" y="2890570"/>
            <a:ext cx="0" cy="34564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1"/>
          <p:cNvGrpSpPr/>
          <p:nvPr/>
        </p:nvGrpSpPr>
        <p:grpSpPr>
          <a:xfrm>
            <a:off x="801546" y="3668266"/>
            <a:ext cx="743692" cy="1134800"/>
            <a:chOff x="1392096" y="3573016"/>
            <a:chExt cx="743692" cy="1134800"/>
          </a:xfrm>
        </p:grpSpPr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2049388" y="35730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1392096" y="4016616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694496" y="4077072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6" name="Straight Connector 175"/>
            <p:cNvCxnSpPr>
              <a:stCxn id="155" idx="0"/>
              <a:endCxn id="154" idx="3"/>
            </p:cNvCxnSpPr>
            <p:nvPr/>
          </p:nvCxnSpPr>
          <p:spPr>
            <a:xfrm flipV="1">
              <a:off x="1737696" y="3646763"/>
              <a:ext cx="324345" cy="4303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2"/>
          <p:cNvGrpSpPr/>
          <p:nvPr/>
        </p:nvGrpSpPr>
        <p:grpSpPr>
          <a:xfrm>
            <a:off x="1818878" y="3668266"/>
            <a:ext cx="753988" cy="1134800"/>
            <a:chOff x="2409428" y="3573016"/>
            <a:chExt cx="753988" cy="1134800"/>
          </a:xfrm>
        </p:grpSpPr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2409428" y="35730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2472216" y="4016616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2769468" y="4077072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79" name="Straight Connector 178"/>
            <p:cNvCxnSpPr>
              <a:stCxn id="160" idx="0"/>
              <a:endCxn id="156" idx="5"/>
            </p:cNvCxnSpPr>
            <p:nvPr/>
          </p:nvCxnSpPr>
          <p:spPr>
            <a:xfrm flipH="1" flipV="1">
              <a:off x="2483175" y="3646763"/>
              <a:ext cx="329493" cy="4303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23"/>
          <p:cNvGrpSpPr/>
          <p:nvPr/>
        </p:nvGrpSpPr>
        <p:grpSpPr>
          <a:xfrm>
            <a:off x="801546" y="4676378"/>
            <a:ext cx="691200" cy="1057016"/>
            <a:chOff x="1392096" y="4581128"/>
            <a:chExt cx="691200" cy="1057016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1694496" y="50131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694496" y="4581128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1392096" y="4946944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4" name="Straight Connector 183"/>
            <p:cNvCxnSpPr>
              <a:stCxn id="158" idx="4"/>
              <a:endCxn id="157" idx="0"/>
            </p:cNvCxnSpPr>
            <p:nvPr/>
          </p:nvCxnSpPr>
          <p:spPr>
            <a:xfrm>
              <a:off x="1737696" y="4667528"/>
              <a:ext cx="0" cy="345648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4"/>
          <p:cNvGrpSpPr/>
          <p:nvPr/>
        </p:nvGrpSpPr>
        <p:grpSpPr>
          <a:xfrm>
            <a:off x="1881666" y="4676378"/>
            <a:ext cx="691200" cy="1057016"/>
            <a:chOff x="2472216" y="4581128"/>
            <a:chExt cx="691200" cy="1057016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2769468" y="50131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2769468" y="4581128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2472216" y="4946944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88" name="Straight Connector 187"/>
            <p:cNvCxnSpPr>
              <a:stCxn id="159" idx="4"/>
              <a:endCxn id="161" idx="0"/>
            </p:cNvCxnSpPr>
            <p:nvPr/>
          </p:nvCxnSpPr>
          <p:spPr>
            <a:xfrm>
              <a:off x="2812668" y="4667528"/>
              <a:ext cx="0" cy="345648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3683892" y="1776634"/>
            <a:ext cx="489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All edges leaving the forest, </a:t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vertices, are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tight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281526" y="5206505"/>
            <a:ext cx="2252223" cy="633974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659639" y="5206505"/>
            <a:ext cx="1872880" cy="476316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389995" y="4700778"/>
            <a:ext cx="3143349" cy="348625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509" y="2735978"/>
            <a:ext cx="2762319" cy="3181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509" y="3170317"/>
            <a:ext cx="2762318" cy="3181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644168" y="3604656"/>
            <a:ext cx="4635001" cy="348624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628290" y="4069477"/>
            <a:ext cx="4666757" cy="348577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247221" y="5834222"/>
            <a:ext cx="2697716" cy="761530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p:pic>
        <p:nvPicPr>
          <p:cNvPr id="85" name="Picture 8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391519" y="5834222"/>
            <a:ext cx="2032238" cy="634242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28290" y="868330"/>
                <a:ext cx="518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 – vertices contained in </a:t>
                </a:r>
                <a:r>
                  <a:rPr lang="en-US" sz="2300" b="1" dirty="0" smtClean="0">
                    <a:latin typeface="Times New Roman" pitchFamily="18" charset="0"/>
                    <a:cs typeface="Times New Roman" pitchFamily="18" charset="0"/>
                  </a:rPr>
                  <a:t>even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 blossoms.</a:t>
                </a:r>
                <a:endParaRPr lang="en-US" sz="2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90" y="868330"/>
                <a:ext cx="5186526" cy="461665"/>
              </a:xfrm>
              <a:prstGeom prst="rect">
                <a:avLst/>
              </a:prstGeom>
              <a:blipFill rotWithShape="0">
                <a:blip r:embed="rId20"/>
                <a:stretch>
                  <a:fillRect t="-10526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34386" y="1258474"/>
                <a:ext cx="518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 – vertices contained in </a:t>
                </a:r>
                <a:r>
                  <a:rPr lang="en-US" sz="2300" b="1" dirty="0" smtClean="0">
                    <a:latin typeface="Times New Roman" pitchFamily="18" charset="0"/>
                    <a:cs typeface="Times New Roman" pitchFamily="18" charset="0"/>
                  </a:rPr>
                  <a:t>odd</a:t>
                </a:r>
                <a:r>
                  <a:rPr lang="en-US" sz="2300" dirty="0" smtClean="0">
                    <a:latin typeface="Times New Roman" pitchFamily="18" charset="0"/>
                    <a:cs typeface="Times New Roman" pitchFamily="18" charset="0"/>
                  </a:rPr>
                  <a:t> blossoms.</a:t>
                </a:r>
                <a:endParaRPr lang="en-US" sz="2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86" y="1258474"/>
                <a:ext cx="5186526" cy="461665"/>
              </a:xfrm>
              <a:prstGeom prst="rect">
                <a:avLst/>
              </a:prstGeom>
              <a:blipFill rotWithShape="0">
                <a:blip r:embed="rId21"/>
                <a:stretch>
                  <a:fillRect t="-10526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1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27969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Changes in slacks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0" name="Picture 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02474" y="1671462"/>
            <a:ext cx="5936101" cy="3650788"/>
          </a:xfrm>
          <a:prstGeom prst="rect">
            <a:avLst/>
          </a:prstGeom>
          <a:gradFill flip="none" rotWithShape="1">
            <a:gsLst>
              <a:gs pos="0">
                <a:srgbClr val="0064C8"/>
              </a:gs>
              <a:gs pos="100000">
                <a:srgbClr val="FFFFFF"/>
              </a:gs>
            </a:gsLst>
            <a:lin ang="5400000" scaled="1"/>
            <a:tileRect/>
          </a:gradFill>
          <a:ln/>
          <a:effectLst/>
        </p:spPr>
      </p:pic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"/>
              <p:cNvSpPr txBox="1">
                <a:spLocks noChangeArrowheads="1"/>
              </p:cNvSpPr>
              <p:nvPr/>
            </p:nvSpPr>
            <p:spPr bwMode="auto">
              <a:xfrm>
                <a:off x="-6696" y="279698"/>
                <a:ext cx="9154440" cy="6771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 rtl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  <a:defRPr/>
                </a:pPr>
                <a:r>
                  <a:rPr kumimoji="0" lang="he-IL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sz="4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𝛿</m:t>
                    </m:r>
                    <m:r>
                      <a:rPr lang="en-US" sz="4400" b="0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4400" b="0" i="1" kern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4400" b="0" i="1" kern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4400" b="0" i="1" kern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kumimoji="0" lang="en-GB" sz="44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696" y="279698"/>
                <a:ext cx="9154440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27928" b="-5045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248262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done!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19675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the update,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unmatched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183969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complementary slackness conditions are satisfied.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6696" y="3346748"/>
                <a:ext cx="9154440" cy="6771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 rtl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  <a:defRPr/>
                </a:pPr>
                <a:r>
                  <a:rPr kumimoji="0" lang="he-IL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Case 2:   </a:t>
                </a:r>
                <a14:m>
                  <m:oMath xmlns:m="http://schemas.openxmlformats.org/officeDocument/2006/math">
                    <m:r>
                      <a:rPr lang="en-US" sz="44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𝛿</m:t>
                    </m:r>
                    <m:r>
                      <a:rPr lang="en-US" sz="44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4400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4400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4400" b="0" i="1" kern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endParaRPr kumimoji="0" lang="en-GB" sz="44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696" y="3346748"/>
                <a:ext cx="9154440" cy="677108"/>
              </a:xfrm>
              <a:prstGeom prst="rect">
                <a:avLst/>
              </a:prstGeom>
              <a:blipFill rotWithShape="0">
                <a:blip r:embed="rId4"/>
                <a:stretch>
                  <a:fillRect t="-27027" b="-5045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41632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extend the forest while keeping all invariants.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6380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update, at least one more edge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leaving the forest from an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vertex is tight.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"/>
              <p:cNvSpPr txBox="1">
                <a:spLocks noChangeArrowheads="1"/>
              </p:cNvSpPr>
              <p:nvPr/>
            </p:nvSpPr>
            <p:spPr bwMode="auto">
              <a:xfrm>
                <a:off x="-6696" y="279698"/>
                <a:ext cx="9154440" cy="6771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 rtl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  <a:defRPr/>
                </a:pPr>
                <a:r>
                  <a:rPr kumimoji="0" lang="he-IL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Case 3:   </a:t>
                </a:r>
                <a14:m>
                  <m:oMath xmlns:m="http://schemas.openxmlformats.org/officeDocument/2006/math">
                    <m:r>
                      <a:rPr lang="en-US" sz="44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𝛿</m:t>
                    </m:r>
                    <m:r>
                      <a:rPr lang="en-US" sz="44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4400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4400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4400" b="0" i="1" kern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sub>
                    </m:sSub>
                  </m:oMath>
                </a14:m>
                <a:endParaRPr kumimoji="0" lang="en-GB" sz="44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696" y="279698"/>
                <a:ext cx="9154440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27928" b="-5045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736608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a new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blossom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formed.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/>
                          </a:rPr>
                          <m:t>𝑧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/>
                          </a:rPr>
                          <m:t>𝐵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←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0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36608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14912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edge connecting two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blossoms becomes tight.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2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blossoms are in different trees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 augmenting path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3040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blossom swallows some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blossoms.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vertices in these blossoms become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edges leaving them may be explored. 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381328"/>
            <a:ext cx="2133600" cy="365125"/>
          </a:xfrm>
        </p:spPr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</a:t>
            </a:fld>
            <a:endParaRPr lang="da-DK" dirty="0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-652" y="98072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maximum matching problem in </a:t>
            </a:r>
            <a:r>
              <a:rPr lang="en-US" sz="24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bipartite</a:t>
            </a: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graphs </a:t>
            </a:r>
            <a:b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can be easily reduced to a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min cost flow </a:t>
            </a: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problem.</a:t>
            </a: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auto">
          <a:xfrm>
            <a:off x="0" y="270520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problem in </a:t>
            </a:r>
            <a:r>
              <a:rPr lang="en-US" sz="24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non-bipartite</a:t>
            </a: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graphs is harder. </a:t>
            </a:r>
            <a:b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First polynomial time algorithm given by </a:t>
            </a:r>
            <a:r>
              <a:rPr lang="en-US" sz="2400" kern="0" dirty="0">
                <a:solidFill>
                  <a:srgbClr val="9933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[Edmonds (1965)]</a:t>
            </a:r>
            <a:r>
              <a:rPr lang="en-US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4"/>
              <p:cNvSpPr txBox="1">
                <a:spLocks noChangeArrowheads="1"/>
              </p:cNvSpPr>
              <p:nvPr/>
            </p:nvSpPr>
            <p:spPr bwMode="auto">
              <a:xfrm>
                <a:off x="0" y="1842966"/>
                <a:ext cx="91440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 </a:t>
                </a:r>
                <a:r>
                  <a:rPr lang="en-US" sz="2400" i="1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bipartite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case, also known as the assignment problem,</a:t>
                </a:r>
                <a:b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can be solved in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time </a:t>
                </a:r>
                <a:r>
                  <a:rPr lang="en-US" sz="2400" kern="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[Kuhn (1955)]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  <a:endParaRPr lang="en-US" sz="2400" kern="0" dirty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42966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5109" b="-16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 txBox="1">
                <a:spLocks noChangeArrowheads="1"/>
              </p:cNvSpPr>
              <p:nvPr/>
            </p:nvSpPr>
            <p:spPr bwMode="auto">
              <a:xfrm>
                <a:off x="-364" y="3567442"/>
                <a:ext cx="91440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-time implementation of </a:t>
                </a:r>
                <a:br>
                  <a:rPr lang="en-US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4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Edmonds’ algorithm was given by 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</a:t>
                </a:r>
                <a:r>
                  <a:rPr lang="en-US" sz="2400" kern="0" dirty="0" err="1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Gabow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(1990)]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  <a:endParaRPr lang="en-US" sz="2400" kern="0" dirty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4" y="3567442"/>
                <a:ext cx="9144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5109" b="-16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4"/>
              <p:cNvSpPr txBox="1">
                <a:spLocks noChangeArrowheads="1"/>
              </p:cNvSpPr>
              <p:nvPr/>
            </p:nvSpPr>
            <p:spPr bwMode="auto">
              <a:xfrm>
                <a:off x="8601" y="4422787"/>
                <a:ext cx="9144000" cy="1214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sz="2400" i="1" kern="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𝑛𝑁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-time algorithm for the </a:t>
                </a:r>
                <a:r>
                  <a:rPr lang="en-US" sz="2400" i="1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non-bipartite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case, </a:t>
                </a:r>
                <a:b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where all weights are integers of absolute value at most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, </a:t>
                </a:r>
                <a:b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given by 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</a:t>
                </a:r>
                <a:r>
                  <a:rPr lang="en-US" sz="2400" kern="0" dirty="0" err="1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Gabow-Tarjan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(1991)] [</a:t>
                </a:r>
                <a:r>
                  <a:rPr lang="en-US" sz="2400" kern="0" dirty="0" err="1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Duan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-Pettie-Su (2014)]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  <a:endParaRPr lang="en-US" sz="2400" kern="0" dirty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" y="4422787"/>
                <a:ext cx="9144000" cy="1214115"/>
              </a:xfrm>
              <a:prstGeom prst="rect">
                <a:avLst/>
              </a:prstGeom>
              <a:blipFill rotWithShape="0">
                <a:blip r:embed="rId4"/>
                <a:stretch>
                  <a:fillRect t="-2513" b="-110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11663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Maximum</a:t>
            </a:r>
            <a:r>
              <a:rPr lang="en-US" kern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en-US" kern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 txBox="1">
                <a:spLocks noChangeArrowheads="1"/>
              </p:cNvSpPr>
              <p:nvPr/>
            </p:nvSpPr>
            <p:spPr bwMode="auto">
              <a:xfrm>
                <a:off x="2838" y="5661248"/>
                <a:ext cx="91440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2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</m:t>
                    </m:r>
                    <m:sSup>
                      <m:sSupPr>
                        <m:ctrlP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/>
                          </a:rPr>
                          <m:t>𝜀</m:t>
                        </m:r>
                      </m:e>
                      <m:sup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</m:t>
                    </m:r>
                    <m:sSup>
                      <m:sSupPr>
                        <m:ctrlP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24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/>
                          </a:rPr>
                          <m:t>𝜀</m:t>
                        </m:r>
                      </m:e>
                      <m:sup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1</m:t>
                        </m:r>
                      </m:sup>
                    </m:sSup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-time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-approximation 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algorithm for </a:t>
                </a:r>
                <a:b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 </a:t>
                </a:r>
                <a:r>
                  <a:rPr lang="en-US" sz="2400" i="1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non-bipartite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case given recently by 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</a:t>
                </a:r>
                <a:r>
                  <a:rPr lang="en-US" sz="2400" kern="0" dirty="0" err="1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Duan</a:t>
                </a:r>
                <a:r>
                  <a:rPr lang="en-US" sz="2400" kern="0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-Pettie (2014)]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" y="5661248"/>
                <a:ext cx="91440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617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5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37" grpId="0"/>
      <p:bldP spid="3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"/>
              <p:cNvSpPr txBox="1">
                <a:spLocks noChangeArrowheads="1"/>
              </p:cNvSpPr>
              <p:nvPr/>
            </p:nvSpPr>
            <p:spPr bwMode="auto">
              <a:xfrm>
                <a:off x="-6696" y="206546"/>
                <a:ext cx="9154440" cy="6771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 rtl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5713" algn="l"/>
                    <a:tab pos="5791200" algn="l"/>
                    <a:tab pos="6515100" algn="l"/>
                    <a:tab pos="7235825" algn="l"/>
                    <a:tab pos="7956550" algn="l"/>
                    <a:tab pos="8686800" algn="l"/>
                  </a:tabLst>
                  <a:defRPr/>
                </a:pPr>
                <a:r>
                  <a:rPr kumimoji="0" lang="he-IL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Case 4:   </a:t>
                </a:r>
                <a14:m>
                  <m:oMath xmlns:m="http://schemas.openxmlformats.org/officeDocument/2006/math">
                    <m:r>
                      <a:rPr lang="en-US" sz="44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𝛿</m:t>
                    </m:r>
                    <m:r>
                      <a:rPr lang="en-US" sz="4400" i="1" kern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4400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4400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𝛿</m:t>
                        </m:r>
                      </m:e>
                      <m:sub>
                        <m:r>
                          <a:rPr lang="en-US" sz="4400" b="0" i="1" kern="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4</m:t>
                        </m:r>
                      </m:sub>
                    </m:sSub>
                  </m:oMath>
                </a14:m>
                <a:endParaRPr kumimoji="0" lang="en-GB" sz="44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696" y="206546"/>
                <a:ext cx="9154440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27928" b="-5045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939431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some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blossom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9431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361725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blossom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1725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1186340" y="2257380"/>
            <a:ext cx="2584209" cy="4383778"/>
            <a:chOff x="1433990" y="2063832"/>
            <a:chExt cx="2584209" cy="4383778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249910" y="2126010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Straight Connector 9"/>
            <p:cNvCxnSpPr>
              <a:stCxn id="18" idx="0"/>
              <a:endCxn id="17" idx="4"/>
            </p:cNvCxnSpPr>
            <p:nvPr/>
          </p:nvCxnSpPr>
          <p:spPr>
            <a:xfrm flipV="1">
              <a:off x="1912987" y="5337168"/>
              <a:ext cx="200025" cy="486427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955172" y="2063832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377012" y="2933888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058269" y="2531812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500712" y="5756410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069812" y="5250768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869787" y="5823595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685350" y="2998537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506588" y="34206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1744521" y="3816591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046921" y="3877047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0" name="Straight Connector 29"/>
            <p:cNvCxnSpPr>
              <a:stCxn id="29" idx="7"/>
              <a:endCxn id="27" idx="3"/>
            </p:cNvCxnSpPr>
            <p:nvPr/>
          </p:nvCxnSpPr>
          <p:spPr>
            <a:xfrm flipV="1">
              <a:off x="2120668" y="3494363"/>
              <a:ext cx="398573" cy="395337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866628" y="34206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034191" y="3816591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331443" y="3877047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5" name="Straight Connector 34"/>
            <p:cNvCxnSpPr>
              <a:stCxn id="34" idx="0"/>
              <a:endCxn id="32" idx="5"/>
            </p:cNvCxnSpPr>
            <p:nvPr/>
          </p:nvCxnSpPr>
          <p:spPr>
            <a:xfrm flipH="1" flipV="1">
              <a:off x="2940375" y="3494363"/>
              <a:ext cx="434268" cy="3826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51696" y="47845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046921" y="4381103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1849296" y="4718344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0" name="Straight Connector 39"/>
            <p:cNvCxnSpPr>
              <a:stCxn id="38" idx="4"/>
              <a:endCxn id="37" idx="0"/>
            </p:cNvCxnSpPr>
            <p:nvPr/>
          </p:nvCxnSpPr>
          <p:spPr>
            <a:xfrm>
              <a:off x="2090121" y="4467503"/>
              <a:ext cx="104775" cy="31707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26668" y="47845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331443" y="4381103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929416" y="4718344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5" name="Straight Connector 44"/>
            <p:cNvCxnSpPr>
              <a:stCxn id="43" idx="4"/>
              <a:endCxn id="42" idx="0"/>
            </p:cNvCxnSpPr>
            <p:nvPr/>
          </p:nvCxnSpPr>
          <p:spPr>
            <a:xfrm flipH="1">
              <a:off x="3269868" y="4467503"/>
              <a:ext cx="104775" cy="3170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54188" y="515416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085703" y="515416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1" name="Straight Connector 50"/>
            <p:cNvCxnSpPr>
              <a:stCxn id="50" idx="2"/>
              <a:endCxn id="49" idx="6"/>
            </p:cNvCxnSpPr>
            <p:nvPr/>
          </p:nvCxnSpPr>
          <p:spPr>
            <a:xfrm flipH="1">
              <a:off x="2440588" y="5197366"/>
              <a:ext cx="64511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3" idx="7"/>
              <a:endCxn id="14" idx="3"/>
            </p:cNvCxnSpPr>
            <p:nvPr/>
          </p:nvCxnSpPr>
          <p:spPr>
            <a:xfrm flipV="1">
              <a:off x="2759097" y="2605559"/>
              <a:ext cx="311825" cy="4056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33990" y="2819401"/>
              <a:ext cx="2584209" cy="296227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552575" y="2539777"/>
                  <a:ext cx="63817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6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575" y="2539777"/>
                  <a:ext cx="638175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/>
          <p:cNvGrpSpPr/>
          <p:nvPr/>
        </p:nvGrpSpPr>
        <p:grpSpPr>
          <a:xfrm>
            <a:off x="4634437" y="1990680"/>
            <a:ext cx="2224679" cy="4383778"/>
            <a:chOff x="4634437" y="2063832"/>
            <a:chExt cx="2224679" cy="4383778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383635" y="2126010"/>
              <a:ext cx="115200" cy="115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6" name="Straight Connector 65"/>
            <p:cNvCxnSpPr>
              <a:stCxn id="72" idx="0"/>
              <a:endCxn id="71" idx="4"/>
            </p:cNvCxnSpPr>
            <p:nvPr/>
          </p:nvCxnSpPr>
          <p:spPr>
            <a:xfrm flipV="1">
              <a:off x="5046712" y="5337168"/>
              <a:ext cx="200025" cy="486427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088897" y="2063832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510737" y="2933888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191994" y="2531812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4634437" y="5756410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203537" y="5250768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003512" y="5823595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819075" y="2998537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640313" y="34206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878246" y="3816591"/>
              <a:ext cx="691200" cy="6912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5180646" y="3877047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7" name="Straight Connector 76"/>
            <p:cNvCxnSpPr>
              <a:stCxn id="76" idx="7"/>
              <a:endCxn id="74" idx="3"/>
            </p:cNvCxnSpPr>
            <p:nvPr/>
          </p:nvCxnSpPr>
          <p:spPr>
            <a:xfrm flipV="1">
              <a:off x="5254393" y="3494363"/>
              <a:ext cx="398573" cy="395337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000353" y="342061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6167916" y="3816591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6465168" y="3877047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5285421" y="47845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5180646" y="4381103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4983021" y="4718344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86" name="Straight Connector 85"/>
            <p:cNvCxnSpPr>
              <a:stCxn id="84" idx="4"/>
              <a:endCxn id="83" idx="0"/>
            </p:cNvCxnSpPr>
            <p:nvPr/>
          </p:nvCxnSpPr>
          <p:spPr>
            <a:xfrm>
              <a:off x="5223846" y="4467503"/>
              <a:ext cx="104775" cy="31707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6360393" y="478457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465168" y="4381103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063141" y="4718344"/>
              <a:ext cx="691200" cy="691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487913" y="515416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219428" y="5154166"/>
              <a:ext cx="86400" cy="86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4" name="Straight Connector 93"/>
            <p:cNvCxnSpPr>
              <a:stCxn id="73" idx="7"/>
              <a:endCxn id="69" idx="3"/>
            </p:cNvCxnSpPr>
            <p:nvPr/>
          </p:nvCxnSpPr>
          <p:spPr>
            <a:xfrm flipV="1">
              <a:off x="5892822" y="2605559"/>
              <a:ext cx="311825" cy="4056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3619500" y="2209450"/>
            <a:ext cx="1971675" cy="1489298"/>
            <a:chOff x="3619500" y="2282602"/>
            <a:chExt cx="1971675" cy="1489298"/>
          </a:xfrm>
        </p:grpSpPr>
        <p:sp>
          <p:nvSpPr>
            <p:cNvPr id="99" name="TextBox 98"/>
            <p:cNvSpPr txBox="1"/>
            <p:nvPr/>
          </p:nvSpPr>
          <p:spPr>
            <a:xfrm>
              <a:off x="3619500" y="2282602"/>
              <a:ext cx="19716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blossom</a:t>
              </a:r>
              <a:endPara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Arrow Connector 100"/>
            <p:cNvCxnSpPr>
              <a:stCxn id="99" idx="2"/>
            </p:cNvCxnSpPr>
            <p:nvPr/>
          </p:nvCxnSpPr>
          <p:spPr>
            <a:xfrm>
              <a:off x="4605338" y="3113599"/>
              <a:ext cx="347662" cy="658301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6638925" y="4355973"/>
            <a:ext cx="2352675" cy="1970599"/>
            <a:chOff x="6638925" y="4429125"/>
            <a:chExt cx="2352675" cy="1970599"/>
          </a:xfrm>
        </p:grpSpPr>
        <p:sp>
          <p:nvSpPr>
            <p:cNvPr id="103" name="TextBox 102"/>
            <p:cNvSpPr txBox="1"/>
            <p:nvPr/>
          </p:nvSpPr>
          <p:spPr>
            <a:xfrm>
              <a:off x="6638925" y="5568727"/>
              <a:ext cx="23526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These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blossoms leave the forest</a:t>
              </a:r>
              <a:endPara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Straight Arrow Connector 104"/>
            <p:cNvCxnSpPr>
              <a:stCxn id="103" idx="0"/>
            </p:cNvCxnSpPr>
            <p:nvPr/>
          </p:nvCxnSpPr>
          <p:spPr>
            <a:xfrm flipH="1" flipV="1">
              <a:off x="6848475" y="5143500"/>
              <a:ext cx="966788" cy="425227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3" idx="0"/>
            </p:cNvCxnSpPr>
            <p:nvPr/>
          </p:nvCxnSpPr>
          <p:spPr>
            <a:xfrm flipH="1" flipV="1">
              <a:off x="6934200" y="4429125"/>
              <a:ext cx="881063" cy="1139602"/>
            </a:xfrm>
            <a:prstGeom prst="straightConnector1">
              <a:avLst/>
            </a:prstGeom>
            <a:ln w="889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193973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Number of steps</a:t>
            </a:r>
            <a:endParaRPr kumimoji="0" lang="en-GB" sz="4400" b="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451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each adjustment of the dual variables,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we are done, or an augmenting path is found,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the number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 </a:t>
            </a:r>
            <a:r>
              <a:rPr lang="en-US" sz="2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3482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algorithm terminate?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619615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is composed of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phases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an augmenting path is found.</a:t>
                </a:r>
                <a:endParaRPr lang="en-US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9615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3989519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in each phase there are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adjustments of the dual variables. 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89519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4974416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number of dual adjustment steps is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4416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555920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is polynomial!  </a:t>
            </a:r>
            <a:r>
              <a:rPr lang="en-US" sz="2600" kern="0" dirty="0" smtClean="0">
                <a:solidFill>
                  <a:srgbClr val="6633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[Edmonds (1965)]</a:t>
            </a:r>
          </a:p>
        </p:txBody>
      </p: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1844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Number of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even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vertices increases</a:t>
            </a:r>
            <a:endParaRPr kumimoji="0" lang="en-GB" sz="4400" b="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7448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each adjustment of the dual variables,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we are done, or an augmenting path is found,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the number of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 </a:t>
            </a:r>
            <a:r>
              <a:rPr lang="en-US" sz="2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7785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are done.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8894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forest is extended. The new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blossom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added is either unmatched (an augmenting path found),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an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blossom is immediately added.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0026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3: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Either an augmenting path is found or a new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blossom is formed. The new blossom swallows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vertices that are now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1157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4: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blossom is expanded.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its vertices become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-6696" y="1844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rtl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Efficient implementation</a:t>
            </a:r>
            <a:endParaRPr kumimoji="0" lang="en-GB" sz="4400" b="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495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blossoms and finding augmenting paths</a:t>
            </a:r>
            <a:endParaRPr lang="en-US" sz="2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2060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the unweighted case,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now we also have to expand blossoms.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2536583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Maintaining slacks and computing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/>
                      </a:rPr>
                      <m:t>𝛿</m:t>
                    </m:r>
                    <m:r>
                      <a:rPr lang="en-US" sz="2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6583"/>
                <a:ext cx="9144000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054127"/>
                <a:ext cx="9144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Completely naïve implementation of each step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time, giving an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-time algorithm.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4127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397805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some (sophisticated) data structures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implement each </a:t>
            </a:r>
            <a:r>
              <a:rPr lang="en-US" sz="2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94007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</a:t>
                </a:r>
                <a:r>
                  <a:rPr lang="en-US" sz="2600" kern="0" dirty="0" err="1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Gabow</a:t>
                </a:r>
                <a:r>
                  <a:rPr lang="en-US" sz="26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(1976)] [Lawler (1976)] </a:t>
                </a:r>
                <a:endPara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0077"/>
                <a:ext cx="9144000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5387752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func>
                      <m:func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</a:t>
                </a:r>
                <a:r>
                  <a:rPr lang="en-US" sz="2600" kern="0" dirty="0" err="1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Galil-Micali-Gabow</a:t>
                </a:r>
                <a:r>
                  <a:rPr lang="en-US" sz="26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(1986)]  </a:t>
                </a:r>
                <a:endPara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87752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5835427"/>
                <a:ext cx="914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6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[</a:t>
                </a:r>
                <a:r>
                  <a:rPr lang="en-US" sz="2600" kern="0" dirty="0" err="1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Gabow</a:t>
                </a:r>
                <a:r>
                  <a:rPr lang="en-US" sz="26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(1990)]  </a:t>
                </a:r>
                <a:endParaRPr lang="en-US" sz="2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5427"/>
                <a:ext cx="9144000" cy="492443"/>
              </a:xfrm>
              <a:prstGeom prst="rect">
                <a:avLst/>
              </a:prstGeom>
              <a:blipFill rotWithShape="0">
                <a:blip r:embed="rId6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188640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Alternating paths and cycles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63526" y="3068960"/>
            <a:ext cx="6920842" cy="1539197"/>
            <a:chOff x="963526" y="3140968"/>
            <a:chExt cx="6920842" cy="1539197"/>
          </a:xfrm>
        </p:grpSpPr>
        <p:grpSp>
          <p:nvGrpSpPr>
            <p:cNvPr id="50" name="Group 188"/>
            <p:cNvGrpSpPr/>
            <p:nvPr/>
          </p:nvGrpSpPr>
          <p:grpSpPr>
            <a:xfrm>
              <a:off x="1313555" y="3305197"/>
              <a:ext cx="3729997" cy="115200"/>
              <a:chOff x="900121" y="4794287"/>
              <a:chExt cx="3729997" cy="1152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10800000">
                <a:off x="1739226" y="4851887"/>
                <a:ext cx="599180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1015322" y="4851887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900121" y="479428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1624026" y="479428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338406" y="479428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3062311" y="479428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10800000">
                <a:off x="3906214" y="4851887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0800000">
                <a:off x="2453607" y="4851887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3791013" y="479428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4514918" y="479428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3177511" y="4851887"/>
                <a:ext cx="613502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89"/>
            <p:cNvGrpSpPr/>
            <p:nvPr/>
          </p:nvGrpSpPr>
          <p:grpSpPr>
            <a:xfrm>
              <a:off x="963526" y="3869185"/>
              <a:ext cx="4430055" cy="115200"/>
              <a:chOff x="909612" y="5528827"/>
              <a:chExt cx="4430055" cy="115200"/>
            </a:xfrm>
          </p:grpSpPr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5224467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4639609" y="5586202"/>
                <a:ext cx="584858" cy="45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1748717" y="5586427"/>
                <a:ext cx="599180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800000">
                <a:off x="1024813" y="5586427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909612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1633517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2347897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3071802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10800000">
                <a:off x="3915705" y="5586427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2463098" y="5586427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3800504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4524409" y="5528827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3187002" y="5586427"/>
                <a:ext cx="613502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190"/>
            <p:cNvGrpSpPr/>
            <p:nvPr/>
          </p:nvGrpSpPr>
          <p:grpSpPr>
            <a:xfrm>
              <a:off x="1325478" y="4420529"/>
              <a:ext cx="3706150" cy="115200"/>
              <a:chOff x="909612" y="6242758"/>
              <a:chExt cx="3706150" cy="115200"/>
            </a:xfrm>
          </p:grpSpPr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4500562" y="6242758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15704" y="6300133"/>
                <a:ext cx="584858" cy="45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1024812" y="6300358"/>
                <a:ext cx="599180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909612" y="6242758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623992" y="6242758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2347897" y="6242758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rot="10800000">
                <a:off x="3191800" y="6300358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739193" y="6300358"/>
                <a:ext cx="60870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3076599" y="6242758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3800504" y="6242758"/>
                <a:ext cx="115200" cy="115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463097" y="6300358"/>
                <a:ext cx="613502" cy="0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742842" y="3140968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97559" y="3850585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426266" y="3140968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742842" y="4564965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769168" y="3850585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426266" y="4564965"/>
              <a:ext cx="115200" cy="115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0" name="Straight Connector 59"/>
            <p:cNvCxnSpPr>
              <a:stCxn id="55" idx="2"/>
              <a:endCxn id="53" idx="6"/>
            </p:cNvCxnSpPr>
            <p:nvPr/>
          </p:nvCxnSpPr>
          <p:spPr>
            <a:xfrm rot="10800000">
              <a:off x="6858042" y="3198568"/>
              <a:ext cx="568224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4" idx="4"/>
              <a:endCxn id="56" idx="1"/>
            </p:cNvCxnSpPr>
            <p:nvPr/>
          </p:nvCxnSpPr>
          <p:spPr>
            <a:xfrm rot="16200000" flipH="1">
              <a:off x="6299411" y="4121533"/>
              <a:ext cx="616051" cy="3045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9" idx="7"/>
              <a:endCxn id="58" idx="4"/>
            </p:cNvCxnSpPr>
            <p:nvPr/>
          </p:nvCxnSpPr>
          <p:spPr>
            <a:xfrm rot="5400000" flipH="1" flipV="1">
              <a:off x="7367656" y="4122725"/>
              <a:ext cx="616051" cy="30217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6" idx="6"/>
              <a:endCxn id="59" idx="2"/>
            </p:cNvCxnSpPr>
            <p:nvPr/>
          </p:nvCxnSpPr>
          <p:spPr>
            <a:xfrm>
              <a:off x="6858042" y="4622565"/>
              <a:ext cx="568224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7"/>
              <a:endCxn id="53" idx="3"/>
            </p:cNvCxnSpPr>
            <p:nvPr/>
          </p:nvCxnSpPr>
          <p:spPr>
            <a:xfrm rot="5400000" flipH="1" flipV="1">
              <a:off x="6313721" y="3421465"/>
              <a:ext cx="628159" cy="263825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5"/>
              <a:endCxn id="58" idx="1"/>
            </p:cNvCxnSpPr>
            <p:nvPr/>
          </p:nvCxnSpPr>
          <p:spPr>
            <a:xfrm rot="16200000" flipH="1">
              <a:off x="7341238" y="3422654"/>
              <a:ext cx="628159" cy="261444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4"/>
              <p:cNvSpPr txBox="1">
                <a:spLocks noChangeArrowheads="1"/>
              </p:cNvSpPr>
              <p:nvPr/>
            </p:nvSpPr>
            <p:spPr bwMode="auto">
              <a:xfrm>
                <a:off x="-652" y="692696"/>
                <a:ext cx="9144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8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with respect to a given matching </a:t>
                </a:r>
                <a14:m>
                  <m:oMath xmlns:m="http://schemas.openxmlformats.org/officeDocument/2006/math"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800" i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52" y="692696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765" b="-329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4"/>
              <p:cNvSpPr txBox="1">
                <a:spLocks noChangeArrowheads="1"/>
              </p:cNvSpPr>
              <p:nvPr/>
            </p:nvSpPr>
            <p:spPr bwMode="auto">
              <a:xfrm>
                <a:off x="8601" y="1386934"/>
                <a:ext cx="9144000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 </a:t>
                </a:r>
                <a:r>
                  <a:rPr lang="en-US" sz="2600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weight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sz="2600" b="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𝑀</m:t>
                        </m:r>
                      </m:sub>
                    </m:sSub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(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of an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-alternating path/cycle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 sum of the weights of the edges not in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,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i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minus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 sum of the weights of the edges in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2600" i="1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" y="1386934"/>
                <a:ext cx="91440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245" b="-113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4"/>
              <p:cNvSpPr txBox="1">
                <a:spLocks noChangeArrowheads="1"/>
              </p:cNvSpPr>
              <p:nvPr/>
            </p:nvSpPr>
            <p:spPr bwMode="auto">
              <a:xfrm>
                <a:off x="-652" y="4841865"/>
                <a:ext cx="9144000" cy="1692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b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Lemma: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a </a:t>
                </a:r>
                <a:r>
                  <a:rPr lang="en-US" sz="2600" i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proper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alternating path or cycle,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i.e., an alternating path such that its endpoints are either unmatched, or matched by the edges touching them in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, then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⊕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is also a matching and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(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⊕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)=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(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𝑀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)+</m:t>
                    </m:r>
                    <m:sSub>
                      <m:sSubPr>
                        <m:ctrlP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sz="26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𝑀</m:t>
                        </m:r>
                      </m:sub>
                    </m:sSub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(</m:t>
                    </m:r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10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52" y="4841865"/>
                <a:ext cx="9144000" cy="1692771"/>
              </a:xfrm>
              <a:prstGeom prst="rect">
                <a:avLst/>
              </a:prstGeom>
              <a:blipFill rotWithShape="0">
                <a:blip r:embed="rId4"/>
                <a:stretch>
                  <a:fillRect t="-2878" b="-86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1619672" y="285293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987824" y="285293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27984" y="285293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67744" y="285293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707904" y="285293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48264" y="2636912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740352" y="3248980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740352" y="4041068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48264" y="4581128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192180" y="3248980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92180" y="4041068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he-I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332656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he-IL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Improving paths or cycles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4"/>
              <p:cNvSpPr txBox="1">
                <a:spLocks noChangeArrowheads="1"/>
              </p:cNvSpPr>
              <p:nvPr/>
            </p:nvSpPr>
            <p:spPr bwMode="auto">
              <a:xfrm>
                <a:off x="0" y="1344250"/>
                <a:ext cx="9144000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b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Theorem: </a:t>
                </a:r>
                <a:br>
                  <a:rPr lang="en-US" sz="2600" b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a matching of maximum weight </a:t>
                </a:r>
                <a:r>
                  <a:rPr lang="en-US" sz="2600" kern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iff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there are no </a:t>
                </a:r>
                <a:r>
                  <a:rPr lang="en-US" sz="2600" i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proper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-alternating paths or cycles of positive weight.</a:t>
                </a:r>
              </a:p>
            </p:txBody>
          </p:sp>
        </mc:Choice>
        <mc:Fallback xmlns="">
          <p:sp>
            <p:nvSpPr>
              <p:cNvPr id="10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44250"/>
                <a:ext cx="9144000" cy="1292662"/>
              </a:xfrm>
              <a:prstGeom prst="rect">
                <a:avLst/>
              </a:prstGeom>
              <a:blipFill rotWithShape="0">
                <a:blip r:embed="rId2"/>
                <a:stretch>
                  <a:fillRect t="-4245" b="-113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"/>
              <p:cNvSpPr txBox="1">
                <a:spLocks noChangeArrowheads="1"/>
              </p:cNvSpPr>
              <p:nvPr/>
            </p:nvSpPr>
            <p:spPr bwMode="auto">
              <a:xfrm>
                <a:off x="0" y="3844080"/>
                <a:ext cx="9144000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a proper alternating path or cycle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sz="26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&gt;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0</m:t>
                    </m:r>
                  </m:oMath>
                </a14:m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, </a:t>
                </a:r>
                <a:b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𝑀</m:t>
                        </m:r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⊕</m:t>
                        </m:r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=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𝑀</m:t>
                        </m:r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sz="26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6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&gt;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(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𝑀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44080"/>
                <a:ext cx="9144000" cy="892552"/>
              </a:xfrm>
              <a:prstGeom prst="rect">
                <a:avLst/>
              </a:prstGeom>
              <a:blipFill rotWithShape="0">
                <a:blip r:embed="rId3"/>
                <a:stretch>
                  <a:fillRect t="-6164" b="-171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/>
              <p:cNvSpPr txBox="1">
                <a:spLocks noChangeArrowheads="1"/>
              </p:cNvSpPr>
              <p:nvPr/>
            </p:nvSpPr>
            <p:spPr bwMode="auto">
              <a:xfrm>
                <a:off x="0" y="4997632"/>
                <a:ext cx="9144000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,</a:t>
                </a:r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then</a:t>
                </a:r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at least one alternating path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or cycle in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⊕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must have positive weight.</a:t>
                </a:r>
              </a:p>
            </p:txBody>
          </p:sp>
        </mc:Choice>
        <mc:Fallback xmlns="">
          <p:sp>
            <p:nvSpPr>
              <p:cNvPr id="1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97632"/>
                <a:ext cx="9144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64" b="-171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490" y="311095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Proof: </a:t>
            </a:r>
            <a:endParaRPr lang="en-US" sz="26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57" grpId="0"/>
      <p:bldP spid="1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-10440" y="260648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Maximum weight augmenting paths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4"/>
              <p:cNvSpPr txBox="1">
                <a:spLocks noChangeArrowheads="1"/>
              </p:cNvSpPr>
              <p:nvPr/>
            </p:nvSpPr>
            <p:spPr bwMode="auto">
              <a:xfrm>
                <a:off x="-10440" y="1249849"/>
                <a:ext cx="9144000" cy="1692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b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Theorem: </a:t>
                </a:r>
                <a:r>
                  <a:rPr lang="en-US" sz="24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/>
                </a:r>
                <a:br>
                  <a:rPr lang="en-US" sz="2400" kern="0" dirty="0" smtClean="0">
                    <a:solidFill>
                      <a:srgbClr val="6633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be a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maximum </a:t>
                </a: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weight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matching of size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,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be an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-augmenting </a:t>
                </a: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path </a:t>
                </a:r>
                <a:r>
                  <a:rPr lang="en-US" sz="2600" i="1" kern="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maximum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⊕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is </a:t>
                </a: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of maximum weight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matching </a:t>
                </a: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of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|+</m:t>
                    </m:r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  <a:endParaRPr lang="en-US" sz="26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0440" y="1249849"/>
                <a:ext cx="9144000" cy="1692771"/>
              </a:xfrm>
              <a:prstGeom prst="rect">
                <a:avLst/>
              </a:prstGeom>
              <a:blipFill rotWithShape="0">
                <a:blip r:embed="rId2"/>
                <a:stretch>
                  <a:fillRect t="-2878" b="-86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 txBox="1">
                <a:spLocks noChangeArrowheads="1"/>
              </p:cNvSpPr>
              <p:nvPr/>
            </p:nvSpPr>
            <p:spPr bwMode="auto">
              <a:xfrm>
                <a:off x="0" y="3676863"/>
                <a:ext cx="91440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𝑀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’</m:t>
                    </m:r>
                  </m:oMath>
                </a14:m>
                <a:r>
                  <a:rPr lang="en-US" sz="26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be</a:t>
                </a:r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a maximum weight matching of size</a:t>
                </a:r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|+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 </a:t>
                </a:r>
                <a:endParaRPr lang="en-US" sz="26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76863"/>
                <a:ext cx="9144000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70294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</a:t>
            </a:r>
            <a:r>
              <a:rPr lang="en-US" sz="26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Symbol"/>
              </a:rPr>
              <a:t></a:t>
            </a:r>
            <a:r>
              <a:rPr lang="en-US" sz="26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  <a:sym typeface="Symbol"/>
              </a:rPr>
              <a:t>M’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contains at least one augmenting path </a:t>
            </a:r>
            <a:r>
              <a:rPr lang="en-US" sz="26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w.r.t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 txBox="1">
                <a:spLocks noChangeArrowheads="1"/>
              </p:cNvSpPr>
              <p:nvPr/>
            </p:nvSpPr>
            <p:spPr bwMode="auto">
              <a:xfrm>
                <a:off x="0" y="4709136"/>
                <a:ext cx="9144000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-augmenting </a:t>
                </a:r>
                <a:r>
                  <a:rPr lang="en-US" sz="2600" kern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path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⊕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𝑀</m:t>
                    </m:r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’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, then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.</a:t>
                </a:r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Otherwise </a:t>
                </a:r>
                <a14:m>
                  <m:oMath xmlns:m="http://schemas.openxmlformats.org/officeDocument/2006/math"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⊕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</m:oMath>
                </a14:m>
                <a:r>
                  <a:rPr lang="en-US" sz="26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contradicts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the choice of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,</a:t>
                </a:r>
                <a:r>
                  <a:rPr lang="en-US" sz="26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′</m:t>
                            </m:r>
                          </m:sup>
                        </m:sSup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⊕</m:t>
                        </m:r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  <m:t>𝑃</m:t>
                        </m:r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=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  <a:sym typeface="Symbo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−</m:t>
                    </m:r>
                    <m:sSub>
                      <m:sSubPr>
                        <m:ctrlP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. </a:t>
                </a:r>
                <a:endParaRPr lang="en-US" sz="2600" i="1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09136"/>
                <a:ext cx="9144000" cy="1292662"/>
              </a:xfrm>
              <a:prstGeom prst="rect">
                <a:avLst/>
              </a:prstGeom>
              <a:blipFill rotWithShape="0">
                <a:blip r:embed="rId4"/>
                <a:stretch>
                  <a:fillRect t="-3756" b="-112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 txBox="1">
                <a:spLocks noChangeArrowheads="1"/>
              </p:cNvSpPr>
              <p:nvPr/>
            </p:nvSpPr>
            <p:spPr bwMode="auto">
              <a:xfrm>
                <a:off x="0" y="4193000"/>
                <a:ext cx="91440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𝑃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600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-augmenting path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-128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6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i="1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26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93000"/>
                <a:ext cx="9144000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11111" b="-308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490" y="3160726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Proof: </a:t>
            </a:r>
            <a:endParaRPr lang="en-US" sz="2600" kern="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-10440" y="447636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lang="en-US" sz="4400" kern="0" dirty="0" smtClean="0">
                <a:solidFill>
                  <a:srgbClr val="0033CC"/>
                </a:solidFill>
              </a:rPr>
              <a:t>The </a:t>
            </a:r>
            <a:r>
              <a:rPr lang="en-US" sz="4400" kern="0" dirty="0" smtClean="0">
                <a:solidFill>
                  <a:srgbClr val="FF0000"/>
                </a:solidFill>
              </a:rPr>
              <a:t>assignment</a:t>
            </a:r>
            <a:r>
              <a:rPr lang="en-US" sz="4400" kern="0" dirty="0" smtClean="0">
                <a:solidFill>
                  <a:srgbClr val="0033CC"/>
                </a:solidFill>
              </a:rPr>
              <a:t> problem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34305" y="154198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maximum weight matching problem in </a:t>
            </a:r>
            <a:r>
              <a:rPr lang="en-US" sz="28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bipartite</a:t>
            </a: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/>
            </a:r>
            <a:b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graphs is also known as the </a:t>
            </a:r>
            <a:r>
              <a:rPr lang="en-US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assignment</a:t>
            </a: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problem.</a:t>
            </a: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 bwMode="auto">
          <a:xfrm>
            <a:off x="21208" y="269207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Possible application: Assigning people to tasks.</a:t>
            </a:r>
            <a:b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Each person can only perform a single task.</a:t>
            </a:r>
            <a:b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Each task can only be performed by a single person.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7488" y="436510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“Hungarian method” </a:t>
            </a:r>
            <a:r>
              <a:rPr lang="en-US" sz="2800" kern="0" dirty="0">
                <a:solidFill>
                  <a:srgbClr val="6633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[Kuhn (1955</a:t>
            </a:r>
            <a:r>
              <a:rPr lang="en-US" sz="2800" kern="0" dirty="0" smtClean="0">
                <a:solidFill>
                  <a:srgbClr val="6633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)] [Jacobi (1865)?]</a:t>
            </a:r>
            <a:endParaRPr lang="en-US" sz="2800" kern="0" dirty="0">
              <a:solidFill>
                <a:srgbClr val="6633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4"/>
              <p:cNvSpPr txBox="1">
                <a:spLocks noChangeArrowheads="1"/>
              </p:cNvSpPr>
              <p:nvPr/>
            </p:nvSpPr>
            <p:spPr bwMode="auto">
              <a:xfrm>
                <a:off x="21208" y="4931586"/>
                <a:ext cx="9144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8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Efficient implementation in </a:t>
                </a:r>
                <a14:m>
                  <m:oMath xmlns:m="http://schemas.openxmlformats.org/officeDocument/2006/math"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𝑚𝑛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 kern="0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sz="10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time.</a:t>
                </a:r>
                <a:endParaRPr lang="en-US" sz="2800" kern="0" dirty="0">
                  <a:solidFill>
                    <a:srgbClr val="663300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8" y="4931586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16440" y="549806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We shall derive it in two different ways.</a:t>
            </a:r>
            <a:endParaRPr lang="en-US" sz="2800" kern="0" dirty="0">
              <a:solidFill>
                <a:srgbClr val="6633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-10440" y="447636"/>
            <a:ext cx="9154440" cy="677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6550" algn="l"/>
                <a:tab pos="8686800" algn="l"/>
              </a:tabLst>
              <a:defRPr/>
            </a:pPr>
            <a:r>
              <a:rPr lang="en-US" sz="4400" kern="0" dirty="0" smtClean="0">
                <a:solidFill>
                  <a:srgbClr val="0033CC"/>
                </a:solidFill>
              </a:rPr>
              <a:t>Algorithm for the </a:t>
            </a:r>
            <a:r>
              <a:rPr lang="en-US" sz="4400" kern="0" dirty="0" smtClean="0">
                <a:solidFill>
                  <a:srgbClr val="FF0000"/>
                </a:solidFill>
              </a:rPr>
              <a:t>assignment</a:t>
            </a:r>
            <a:r>
              <a:rPr lang="en-US" sz="4400" kern="0" dirty="0" smtClean="0">
                <a:solidFill>
                  <a:srgbClr val="0033CC"/>
                </a:solidFill>
              </a:rPr>
              <a:t> problem</a:t>
            </a:r>
            <a:endParaRPr kumimoji="0" lang="en-GB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4"/>
              <p:cNvSpPr txBox="1">
                <a:spLocks noChangeArrowheads="1"/>
              </p:cNvSpPr>
              <p:nvPr/>
            </p:nvSpPr>
            <p:spPr bwMode="auto">
              <a:xfrm>
                <a:off x="34305" y="1340768"/>
                <a:ext cx="9144000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.</a:t>
                </a:r>
                <a: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/>
                </a:r>
                <a:br>
                  <a:rPr lang="en-US" sz="2600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  <a:sym typeface="Symbol"/>
                  </a:rPr>
                  <a:t>(A maximum weight matching with no edges.)</a:t>
                </a:r>
                <a:endParaRPr lang="en-US" sz="26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" y="1340768"/>
                <a:ext cx="9144000" cy="892552"/>
              </a:xfrm>
              <a:prstGeom prst="rect">
                <a:avLst/>
              </a:prstGeom>
              <a:blipFill rotWithShape="0">
                <a:blip r:embed="rId2"/>
                <a:stretch>
                  <a:fillRect t="-6164" b="-171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 txBox="1">
                <a:spLocks noChangeArrowheads="1"/>
              </p:cNvSpPr>
              <p:nvPr/>
            </p:nvSpPr>
            <p:spPr bwMode="auto">
              <a:xfrm>
                <a:off x="21208" y="2276872"/>
                <a:ext cx="9144000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In each iteration, find a maximum weight 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augmenting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:r>
                  <a:rPr lang="en-US" sz="2600" kern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w.r.t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  <a:sym typeface="Symbol"/>
                      </a:rPr>
                      <m:t>←</m:t>
                    </m:r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⊕</m:t>
                    </m:r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.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is a maximum weight matching containing </a:t>
                </a:r>
                <a14:m>
                  <m:oMath xmlns:m="http://schemas.openxmlformats.org/officeDocument/2006/math">
                    <m:r>
                      <a:rPr lang="en-US" sz="26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6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</a:t>
                </a: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edges.)</a:t>
                </a:r>
              </a:p>
            </p:txBody>
          </p:sp>
        </mc:Choice>
        <mc:Fallback xmlns="">
          <p:sp>
            <p:nvSpPr>
              <p:cNvPr id="37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8" y="2276872"/>
                <a:ext cx="91440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t="-4245" b="-113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7488" y="5312821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How do we find maximum weight augmenting paths?</a:t>
            </a:r>
            <a:endParaRPr lang="en-US" sz="2600" kern="0" dirty="0">
              <a:solidFill>
                <a:srgbClr val="6633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21208" y="5816877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In </a:t>
            </a:r>
            <a:r>
              <a:rPr lang="en-US" sz="26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bipartite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graphs, can be reduced to computing a </a:t>
            </a:r>
            <a:r>
              <a:rPr lang="en-US" sz="2600" i="1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shortest path</a:t>
            </a:r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en-US" sz="2600" kern="0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530" y="3613086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Return the maximum weight matching found.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 bwMode="auto">
              <a:xfrm>
                <a:off x="9530" y="4149080"/>
                <a:ext cx="9144000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Can stop when the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 is non-positive.</a:t>
                </a:r>
                <a:b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</a:br>
                <a:r>
                  <a:rPr lang="en-US" sz="2600" kern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charset="-128"/>
                    <a:cs typeface="Times New Roman" panose="02020603050405020304" pitchFamily="18" charset="0"/>
                  </a:rPr>
                  <a:t>(To be justified later.) 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0" y="4149080"/>
                <a:ext cx="9144000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6164" b="-171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8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RI@CZFMRKMFUVWYY57I" val="50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\color{red} &#10;$d_i(v) \;\le\; d_i(u)+c_i(u,v) \;\;,\;\; (u,v)\in E_i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7"/>
  <p:tag name="PICTUREFILESIZE" val="5105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\color{red} &#10;$c_i(u,v)+d_i(u)-d_i(v)\;\ge\; 0 \;\;,\;\; (u,v)\in E_i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3"/>
  <p:tag name="PICTUREFILESIZE" val="5595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Thus {\color{red} $d_i$} is admissible for {\color{red} $G_i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1"/>
  <p:tag name="PICTUREFILESIZE" val="3384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Let {\color{red} $P_i$} be a shortest path from  {\color{red} $s$} to &#10;{\color{red} $t$} in {\color{red} $G_i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22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{\color{red} $E_{i+1}$} is obtained by \emph{reversing} the edges of&#10; {\color{red} $P_i$}\\ and \emph{negating} their cost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7"/>
  <p:tag name="PICTUREFILESIZE" val="1206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\newcommand{\red}[1]{{\color{red}#1}}&#10;\begin{center}&#10;If \red{$(v,u)\in E_{i+1}\setminus E_i$}, then \red{$(u,v)\in P_i$} and thus\\&#10;\red{&#10;$\begin{array}{lcl}&#10;&amp; c_{i+1}(v,u) + d_i(v) - d_i(u) &amp; \\&#10;= &amp; - (c_i(u,v)+d_i(u)-d_i(v)) &amp; \;=\; 0&#10;\end{array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01"/>
  <p:tag name="PICTUREFILESIZE" val="19552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Thus {\color{red} $d_i$} is also admissible for {\color{red} $G_{i+1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1"/>
  <p:tag name="PICTUREFILESIZE" val="4622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\usepackage{amssymb}&#10;\newcommand{\red}[1]{{\color{red}#1}}&#10;&#10;\begin{document}&#10;%\color{red}&#10;\begin{center}&#10;We only care about vertices \emph{reachable} from \red{$s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7"/>
  <p:tag name="PICTUREFILESIZE" val="5495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\usepackage{amssymb}&#10;\newcommand{\red}[1]{{\color{red}#1}}&#10;&#10;\begin{document}&#10;%\color{red}&#10;\begin{center}&#10;If \red{$v$} is unreachable from \red{$s$} in \red{$G_i$},\\&#10;it will also be unreachable from \red{$s$} in \red{$G_{i+1}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1"/>
  <p:tag name="PICTUREFILESIZE" val="11577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\usepackage{amssymb}&#10;\newcommand{\red}[1]{{\color{red}#1}}&#10;&#10;\begin{document}&#10;%\color{red}&#10;\begin{center}&#10;Also easy to see that\\&#10;\red{$d_i(v) \;\le\; d_{i+1}(v) \;\;,\;\; v\in U\cup V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2"/>
  <p:tag name="PICTUREFILESIZE" val="8436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\usepackage{amssymb}&#10;\newcommand{\red}[1]{{\color{red}#1}}&#10;&#10;\begin{document}&#10;%\color{red}&#10;\begin{center}&#10;In each iteration we get a maximum weight\\ augmenting path&#10;and an admissible potential\\ function to be used in the next iteration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8"/>
  <p:tag name="PICTUREFILESIZE" val="17599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\usepackage{amssymb}&#10;\newcommand{\red}[1]{{\color{red}#1}}&#10;&#10;\begin{document}&#10;%\color{red}&#10;\begin{center}&#10;Exercise: How do we compute \red{$d_0$}?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9"/>
  <p:tag name="PICTUREFILESIZE" val="41590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begin{center}&#10;{\bf Duality Theorem:}\\[1pt]&#10;If $\xx^*$ and $\yy^*$ are optimal solutions,\\&#10;then $\cc^T\xx^* = (\yy^*)^T\bb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2"/>
  <p:tag name="PICTUREFILESIZE" val="15226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}&#10;(P) \\[3pt]&#10;\begin{array}{ll}&#10;\max &amp; \cc^T\xx \\&#10;\mbox{s.t.} &amp; \AA\xx\le \bb \\&#10;&amp; \xx\ge 0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8605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yy}{\bf y}&#10;\newcommand{\cc}{\bf c}&#10;\newcommand{\bb}{\bf b}&#10;\[ &#10;\begin{array}{c}&#10;(D) \\[3pt]&#10;\begin{array}{ll}&#10;\min &amp; \yy^T\bb \\&#10;\mbox{s.t.} &amp; \yy^TA\ge \cc^T \\&#10;&amp; \yy\ge 0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10173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begin{center}&#10;{\bf Weak Duality:}\\[1pt]&#10;If $\xx$ and $\yy$ are feasible solutions,\\&#10;then $\cc^T\xx \;\le\; \yy^TAx \;\le\; \yy^T\bb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1"/>
  <p:tag name="PICTUREFILESIZE" val="1372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}&#10;(P) \\[3pt]&#10;\begin{array}{ll}&#10;\max &amp; \cc^T\xx \\&#10;\mbox{s.t.} &amp; \AA\xx\le \bb \\&#10;&amp; \xx\ge 0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8605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yy}{\bf y}&#10;\newcommand{\cc}{\bf c}&#10;\newcommand{\bb}{\bf b}&#10;\[ &#10;\begin{array}{c}&#10;(D) \\[3pt]&#10;\begin{array}{ll}&#10;\min &amp; \yy^T\bb \\&#10;\mbox{s.t.} &amp; \yy^TA\ge \cc^T \\&#10;&amp; \yy\ge 0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10173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begin{center}&#10;{\bf Weak Duality:}\\[2pt]&#10;If $\xx$ and $\yy$ are feasible solutions,\\&#10;then $\cc^T\xx \;\le\; \yy^TAx \;\le\; \yy^T\bb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1"/>
  <p:tag name="PICTUREFILESIZE" val="14122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{\bf x}}&#10;\newcommand{\yy}{{\bf y}}&#10;&#10;\newcommand{\cc}{{\bf c}}&#10;\newcommand{\bb}{{\bf b}}&#10;\renewcommand{\AA}{{\bf A}}&#10;&#10;\[ &#10;\begin{array}{ll}&#10;(P) &amp; \max\; \cc^T\xx\; \mbox{ s.t. } \AA\xx\le\bb \;,\; \xx\ge 0\\&#10;(D) &amp; \min\; \yy^T\bb\; \mbox{ s.t. } \yy^T\AA\ge\cc^T \;,\; \yy\ge 0\\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0"/>
  <p:tag name="PICTUREFILESIZE" val="1135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Cost function \color{red}&#10; $c:E\to \mathbb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6"/>
  <p:tag name="PICTUREFILESIZE" val="2362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{\bf x}}&#10;\newcommand{\yy}{{\bf y}}&#10;&#10;\newcommand{\cc}{{\bf c}}&#10;\newcommand{\bb}{{\bf b}}&#10;\renewcommand{\AA}{{\bf A}}&#10;&#10;&#10;\begin{document}&#10;%\color{red}&#10;\begin{center}&#10;{\bf Complementary slackness:}\\[2pt]&#10;If $\xx$ and $\yy$ are feasible solutions and\\[1pt]&#10;$x_j&gt;0 \;\Longrightarrow\; \yy^T \AA^{j}=c_j$\\&#10;$y_i&gt;0 \;\Longrightarrow\; \AA_{i}\,\xx = b_i$\\[1pt]&#10;then $\xx$ and $\yy$ are optimal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27405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c}&#10;(P) &amp;&#10;\begin{array}{lll}&#10;\max &amp; \sum_{e\in E} x_ew_e \\[1pt]&#10;\mbox{s.t.} &amp; \sum_{e:v\in e} x_e\le 1 &amp; \!\!\!\!,\; v\in U\cup V \\[1pt]&#10;&amp; x_e\ge 0 &amp; \!\!\!\! ,\; e\in E \\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17410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c}&#10;(D) &amp;&#10;\begin{array}{lll}&#10;\min &amp; \sum_{v\in U\cup V} y_v \\[1pt]&#10;\mbox{s.t.} &amp; y_u+y_v \ge w_{e} &amp; \!\!\!\!,\; e=\{u,v\}\in E \\[1pt]&#10;&amp; y_v\ge 0 &amp; \!\!\!\! ,\; v\in U\cup V \\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8"/>
  <p:tag name="PICTUREFILESIZE" val="19359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M \;=\; \emptyset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986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u \;=\; \max_{e\in E}\, w_e \;,\; u\in U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4140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v \;=\;0 \;,\; v\in V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9"/>
  <p:tag name="PICTUREFILESIZE" val="1934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2 \;=\; \min_{u\in S\atop v\not\in T} s_{u,v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3460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1 \;=\; \min_{u\in S} y_u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2350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 \;=\; \min\{ \delta_1 , \delta_2 \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243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u \gets y_u - \delta \;,\; u\in S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Potential function \color{red}&#10; $p:V\to \mathbb{R}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6"/>
  <p:tag name="PICTUREFILESIZE" val="3517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v \gets y_v+\delta \;,\; v\in T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color{red}-\delta 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276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blue}&#10;\[ \color{blue}+\delta 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340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0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0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0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2 \;=\; \min_{u\in S\atop v\not\in T} s_{u,v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2"/>
  <p:tag name="PICTUREFILESIZE" val="3460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1 \;=\; \min_{u\in S} y_u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6"/>
  <p:tag name="PICTUREFILESIZE" val="2350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 \;=\; \min\{ \delta_1 , \delta_2 \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243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u \gets y_u - \delta \;,\; u\in S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Modified costs \color{red}\\&#10; $c_p(u,v) \;=\; c(u,v) + p(u) - p(v)$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9"/>
  <p:tag name="PICTUREFILESIZE" val="8896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v \gets y_v+\delta \;,\; v\in T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color{red}-\delta 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"/>
  <p:tag name="PICTUREFILESIZE" val="276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blue}&#10;\[ \color{blue}+\delta 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"/>
  <p:tag name="PICTUREFILESIZE" val="340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0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0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0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c}&#10;(D) &amp;&#10;\begin{array}{lll}&#10;\min &amp; &#10;\multicolumn{2}{l}{&#10;\sum_{v\in V} y_v + &#10;\sum_{B\subseteq V} \bigl\lfloor\frac{|B|}{2}\bigr\rfloor z_B}\\[2pt]&#10;\mbox{s.t.} &amp; y_u+y_v + \sum_{B:e\subseteq B} z_B\ge w_e &#10;&amp; \!\!\!\!,\; e=\{u,v\}\in E \\[2pt]&#10;&amp; y_v\ge 0 &amp; \!\!\!\!,\; v\in V \\[2pt]&#10;&amp; z_B\ge 0 &amp; \!\!\!\!,\; B\subseteq V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9"/>
  <p:tag name="PICTUREFILESIZE" val="38084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c}&#10;(P) &amp;&#10;\begin{array}{lll}&#10;\max &amp; \sum_{e\in E} x_ew_e \\[2pt]&#10;\mbox{s.t.} &amp; \sum_{e:v\in e} x_e\le 1 &amp; \!\!\!\! ,\; v\in V \\[2pt]&#10;&amp; \sum_{e\subseteq B} x_e \le \bigl\lfloor\frac{|B|}{2}\bigr\rfloor &amp;&#10;\!\!\!\! ,\; &#10;B\subseteq V \\[2pt]&#10;&amp; x_e\ge 0 &amp; \!\!\!\! ,\; e\in E \\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261107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c}&#10;(P) &amp;&#10;\begin{array}{lll}&#10;\max &amp; \sum_{e\in E} x_ew_e \\[2pt]&#10;\mbox{s.t.} &amp; \sum_{e:v\in e} x_e\le 1 &amp; \!\!\!\! ,\; v\in V \\[2pt]&#10;&amp; \sum_{e\subseteq B} x_e \le \bigl\lfloor\frac{|B|}{2}\bigr\rfloor &amp;&#10;\!\!\!\! ,\; &#10;B\subseteq V \\[2pt]&#10;&amp; x_e\ge 0 &amp; \!\!\!\! ,\; e\in E \\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4"/>
  <p:tag name="PICTUREFILESIZE" val="26110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newcommand{\xx}{\bf x}&#10;\newcommand{\cc}{\bf c}&#10;\newcommand{\bb}{\bf b}&#10;\renewcommand{\AA}{\bf A}&#10;&#10;\[ &#10;\begin{array}{cc}&#10;(D) &amp;&#10;\begin{array}{lll}&#10;\min &amp; &#10;\multicolumn{2}{l}{&#10;\sum_{v\in V} y_v + &#10;\sum_{B\subseteq V} \bigl\lfloor\frac{|B|}{2}\bigr\rfloor z_B}\\[2pt]&#10;\mbox{s.t.} &amp; y_u+y_v + \sum_{B:e\subseteq B} z_B\ge w_e &#10;&amp; \!\!\!\!,\; e=\{u,v\}\in E \\[2pt]&#10;&amp; y_v\ge 0 &amp; \!\!\!\!,\; v\in V \\[2pt]&#10;&amp; z_B\ge 0 &amp; \!\!\!\!,\; B\subseteq V&#10;\end{array}&#10;\end{array} \]&#10;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9"/>
  <p:tag name="PICTUREFILESIZE" val="3808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Shortest paths w.r.t.\ {\color{red}&#10;$c_p$}\\&#10; are also shortest paths w.r.t.\ {\color{red}&#10;$c$}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3"/>
  <p:tag name="PICTUREFILESIZE" val="8158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mbox{Slacks:} \;\;\;\;s_e \;=\; y_u+y_v+\left(\sum_{B:e\subset B} z_B\right) - w_e \;\;,\;\; e=\{u,v\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9"/>
  <p:tag name="PICTUREFILESIZE" val="21476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\begin{array}{cccc}&#10;(1) &amp; e\in M &amp; \Longrightarrow &amp; s_e=0 \\&#10;(2) &amp; y_v&gt;0 &amp; \Longrightarrow &amp; v \mbox{ matched} \\&#10;(3) &amp; z_B&gt;0 &amp; \Longrightarrow &amp; B \mbox{ full }&#10;\end{array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4"/>
  <p:tag name="PICTUREFILESIZE" val="13046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\begin{array}{cc}&#10;    &amp; \displaystyle \sum_{\{u,v\}\in M'} w_{u,v} \\[16pt]&#10;\le &amp; \displaystyle \sum_{\{u,v\}\in M'} (y_u+y_v) \;\; +  &#10; \sum_{\{u,v\}\in M'} \sum_{B\supset\{u,v\}} z_B \\[16pt]&#10;\le &amp; \displaystyle \sum_{v\in V} y_v + &#10;\sum_{B} \left\lfloor\frac{|B|}{2}\right\rfloor z_B \\[16pt]&#10;=  &amp;  \displaystyle \sum_{\{u,v\}\in M} (y_u+y_v)\;\; +  &#10; \sum_{\{u,v\}\in M} \sum_{B\supset\{u,v\}} z_B \\[16pt]&#10;= &amp; \displaystyle  \sum_{\{u,v\}\in M} w_{u,v} &#10;\end{array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3"/>
  <p:tag name="PICTUREFILESIZE" val="79963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M \;=\; \emptyset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35"/>
  <p:tag name="PICTUREFILESIZE" val="986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v \;=\; \frac{1}{2}\max_{e\in E}\, w_e \;,\; v\in V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7"/>
  <p:tag name="PICTUREFILESIZE" val="62547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No blossoms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4"/>
  <p:tag name="PICTUREFILESIZE" val="1207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All primal and dual constraints are satisfied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2"/>
  <p:tag name="PICTUREFILESIZE" val="5354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Consitions (1) and (3) satisfied vacuously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1"/>
  <p:tag name="PICTUREFILESIZE" val="5537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2 \;=\; \min_{u\in S\atop v\not\in S\cup T} s_{u,v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3953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1 \;=\; \min_{u\in S}\; y_u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59"/>
  <p:tag name="PICTUREFILESIZE" val="2470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A potential function {\color{red} $p:V\to \mathbb{R}$} is \emph{admissible}\\&#10;iff  {\color{red}$c_p(u,v)\ge 0$} for every  {\color{red}$(u,v)\in E$}.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95"/>
  <p:tag name="PICTUREFILESIZE" val="124659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 \;=\; \min\{ \delta_1 , \delta_2 , \delta_3 , \delta_4 \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9"/>
  <p:tag name="PICTUREFILESIZE" val="30339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u \gets y_u - \delta \;,\; u\in S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y_v \gets y_v+\delta \;,\; v\in T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2435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z_B \gets z_B + 2\delta \;,\; B\subseteq S \mbox{ (top level)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6"/>
  <p:tag name="PICTUREFILESIZE" val="4468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z_B \gets z_B - 2\delta \;,\; B\subseteq T \mbox{ (top level)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7"/>
  <p:tag name="PICTUREFILESIZE" val="4497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3 \;=\; \min_{u,v\in S\atop B(u)\ne B(v)} \frac{s_{u,v}}{2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5"/>
  <p:tag name="PICTUREFILESIZE" val="5690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\delta_4 \;=\; \min_{B\subseteq T}\; \frac{z_B}{2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4"/>
  <p:tag name="PICTUREFILESIZE" val="3567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 \usepackage{amssymb}&#10;&#10;\newcommand{\xx}{\bf x}&#10;\newcommand{\yy}{\bf y}&#10;&#10;\newcommand{\cc}{\bf c}&#10;\newcommand{\bb}{\bf b}&#10;&#10;\begin{document}&#10;%\color{red}&#10;\[ &#10;\begin{array}{|c|c|}&#10;\hline&#10;\mbox{type of edge $(u,v)\in E$} &amp; \mbox{change in $s_{u,v}$} \\&#10;\hline \hline&#10;u,v\not\in S\cup T &amp; 0  \\&#10;\hline&#10;u\in S \;,\; v\not\in S\cup T &amp; \color{red} -\delta \\&#10;\hline&#10;u\in T \;,\; v\not\in S\cup T &amp; +\delta \\&#10;\hline&#10;u,v\in S \;,\; \exists B : u,v\in B &amp; 0 \\&#10;\hline&#10;u,v\in S \;,\; \not\exists B : u,v\in B &amp; \color{red} -2\delta \\&#10;\hline&#10;u\in S \;,\; v\in T &amp; 0 \\&#10;\hline&#10;u,v\in T \;,\; \exists B : u,v\in B &amp; 0 \\&#10;\hline&#10;u,v\in T \;,\; \not\exists B : u,v\in B &amp; +2\delta \\&#10;\hline&#10;\end{array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9821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symb}&#10;\begin{document}&#10;%\color{red}&#10;\begin{center}&#10;{\bf Theorem:} An admissible potential exists\\ iff&#10;there are no negative cycles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83"/>
  <p:tag name="PICTUREFILESIZE" val="11211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%\usepackage{amssymb}&#10;\newcommand{\red}[1]{{\color{red}#1}}&#10;&#10;\begin{document}&#10;%\color{red}&#10;\begin{center}&#10;Let {\color{red} $d_i(v)$} be the distance from~\red{$s$} to~\red{$v$}&#10;in\\ \red{$G_i=(U\cup V\cup\{s,t\},E_i)$},&#10;the graph corresponding to \red{$M_i$}.&#10;\end{center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51"/>
  <p:tag name="PICTUREFILESIZE" val="16035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0033CC"/>
          </a:solidFill>
        </a:ln>
      </a:spPr>
      <a:bodyPr rtlCol="1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27536</TotalTime>
  <Words>1404</Words>
  <Application>Microsoft Office PowerPoint</Application>
  <PresentationFormat>On-screen Show (4:3)</PresentationFormat>
  <Paragraphs>260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CMMI10</vt:lpstr>
      <vt:lpstr>CMR10</vt:lpstr>
      <vt:lpstr>CMSY10ORIG</vt:lpstr>
      <vt:lpstr>CMTI10</vt:lpstr>
      <vt:lpstr>MSAM10</vt:lpstr>
      <vt:lpstr>Symbol</vt:lpstr>
      <vt:lpstr>Times New Roman</vt:lpstr>
      <vt:lpstr>Wingdings</vt:lpstr>
      <vt:lpstr>Office Theme</vt:lpstr>
      <vt:lpstr>Analysis of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Tel-Aviv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Uri Zwick</dc:creator>
  <cp:lastModifiedBy>Uri Zwick</cp:lastModifiedBy>
  <cp:revision>444</cp:revision>
  <dcterms:created xsi:type="dcterms:W3CDTF">2009-12-15T16:29:10Z</dcterms:created>
  <dcterms:modified xsi:type="dcterms:W3CDTF">2016-01-13T09:50:18Z</dcterms:modified>
</cp:coreProperties>
</file>