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2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notesSlides/notesSlide3.xml" ContentType="application/vnd.openxmlformats-officedocument.presentationml.notesSlid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60" r:id="rId2"/>
    <p:sldId id="272" r:id="rId3"/>
    <p:sldId id="333" r:id="rId4"/>
    <p:sldId id="277" r:id="rId5"/>
    <p:sldId id="276" r:id="rId6"/>
    <p:sldId id="278" r:id="rId7"/>
    <p:sldId id="329" r:id="rId8"/>
    <p:sldId id="337" r:id="rId9"/>
    <p:sldId id="348" r:id="rId10"/>
    <p:sldId id="330" r:id="rId11"/>
    <p:sldId id="331" r:id="rId12"/>
    <p:sldId id="332" r:id="rId13"/>
    <p:sldId id="349" r:id="rId14"/>
    <p:sldId id="350" r:id="rId15"/>
    <p:sldId id="334" r:id="rId16"/>
    <p:sldId id="335" r:id="rId17"/>
    <p:sldId id="336" r:id="rId18"/>
    <p:sldId id="338" r:id="rId19"/>
    <p:sldId id="339" r:id="rId20"/>
    <p:sldId id="369" r:id="rId21"/>
    <p:sldId id="351" r:id="rId22"/>
    <p:sldId id="341" r:id="rId23"/>
    <p:sldId id="343" r:id="rId24"/>
    <p:sldId id="344" r:id="rId25"/>
    <p:sldId id="342" r:id="rId26"/>
    <p:sldId id="352" r:id="rId27"/>
    <p:sldId id="346" r:id="rId28"/>
    <p:sldId id="347" r:id="rId29"/>
    <p:sldId id="353" r:id="rId30"/>
    <p:sldId id="354" r:id="rId31"/>
    <p:sldId id="368" r:id="rId32"/>
    <p:sldId id="355" r:id="rId33"/>
    <p:sldId id="356" r:id="rId34"/>
    <p:sldId id="358" r:id="rId35"/>
    <p:sldId id="362" r:id="rId36"/>
    <p:sldId id="359" r:id="rId37"/>
    <p:sldId id="360" r:id="rId38"/>
    <p:sldId id="361" r:id="rId39"/>
    <p:sldId id="363" r:id="rId40"/>
    <p:sldId id="364" r:id="rId41"/>
    <p:sldId id="366" r:id="rId42"/>
    <p:sldId id="365" r:id="rId43"/>
    <p:sldId id="367" r:id="rId44"/>
  </p:sldIdLst>
  <p:sldSz cx="9144000" cy="6858000" type="screen4x3"/>
  <p:notesSz cx="6858000" cy="9144000"/>
  <p:custDataLst>
    <p:tags r:id="rId46"/>
  </p:custDataLst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93300"/>
    <a:srgbClr val="663300"/>
    <a:srgbClr val="996633"/>
    <a:srgbClr val="0066FF"/>
    <a:srgbClr val="0033CC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3445" autoAdjust="0"/>
  </p:normalViewPr>
  <p:slideViewPr>
    <p:cSldViewPr snapToGrid="0">
      <p:cViewPr varScale="1">
        <p:scale>
          <a:sx n="51" d="100"/>
          <a:sy n="51" d="100"/>
        </p:scale>
        <p:origin x="686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6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649D93-393E-4D4D-9DE1-F1BB84BB9198}" type="datetimeFigureOut">
              <a:rPr lang="en-US" smtClean="0"/>
              <a:pPr/>
              <a:t>13-Jan-16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E750D0-591B-4654-99F7-1064A60D947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168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157" indent="-273521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088" indent="-21881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722" indent="-21881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358" indent="-21881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6993" indent="-218818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628" indent="-218818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263" indent="-218818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19897" indent="-218818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altLang="en-US" sz="1200" dirty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209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750D0-591B-4654-99F7-1064A60D947A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4881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750D0-591B-4654-99F7-1064A60D947A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44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4DAC1-EA1D-499E-8FAF-5DC6015DFDB4}" type="datetimeFigureOut">
              <a:rPr lang="he-IL" smtClean="0"/>
              <a:pPr/>
              <a:t>ג'/שבט/תשע"ו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187EE-B152-4006-9B1D-15E4A476AEB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4DAC1-EA1D-499E-8FAF-5DC6015DFDB4}" type="datetimeFigureOut">
              <a:rPr lang="he-IL" smtClean="0"/>
              <a:pPr/>
              <a:t>ג'/שבט/תשע"ו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187EE-B152-4006-9B1D-15E4A476AEB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4DAC1-EA1D-499E-8FAF-5DC6015DFDB4}" type="datetimeFigureOut">
              <a:rPr lang="he-IL" smtClean="0"/>
              <a:pPr/>
              <a:t>ג'/שבט/תשע"ו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187EE-B152-4006-9B1D-15E4A476AEB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4DAC1-EA1D-499E-8FAF-5DC6015DFDB4}" type="datetimeFigureOut">
              <a:rPr lang="he-IL" smtClean="0"/>
              <a:pPr/>
              <a:t>ג'/שבט/תשע"ו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187EE-B152-4006-9B1D-15E4A476AEB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4DAC1-EA1D-499E-8FAF-5DC6015DFDB4}" type="datetimeFigureOut">
              <a:rPr lang="he-IL" smtClean="0"/>
              <a:pPr/>
              <a:t>ג'/שבט/תשע"ו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187EE-B152-4006-9B1D-15E4A476AEB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4DAC1-EA1D-499E-8FAF-5DC6015DFDB4}" type="datetimeFigureOut">
              <a:rPr lang="he-IL" smtClean="0"/>
              <a:pPr/>
              <a:t>ג'/שבט/תשע"ו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187EE-B152-4006-9B1D-15E4A476AEB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4DAC1-EA1D-499E-8FAF-5DC6015DFDB4}" type="datetimeFigureOut">
              <a:rPr lang="he-IL" smtClean="0"/>
              <a:pPr/>
              <a:t>ג'/שבט/תשע"ו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187EE-B152-4006-9B1D-15E4A476AEB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4DAC1-EA1D-499E-8FAF-5DC6015DFDB4}" type="datetimeFigureOut">
              <a:rPr lang="he-IL" smtClean="0"/>
              <a:pPr/>
              <a:t>ג'/שבט/תשע"ו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187EE-B152-4006-9B1D-15E4A476AEB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4DAC1-EA1D-499E-8FAF-5DC6015DFDB4}" type="datetimeFigureOut">
              <a:rPr lang="he-IL" smtClean="0"/>
              <a:pPr/>
              <a:t>ג'/שבט/תשע"ו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187EE-B152-4006-9B1D-15E4A476AEB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4DAC1-EA1D-499E-8FAF-5DC6015DFDB4}" type="datetimeFigureOut">
              <a:rPr lang="he-IL" smtClean="0"/>
              <a:pPr/>
              <a:t>ג'/שבט/תשע"ו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187EE-B152-4006-9B1D-15E4A476AEB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4DAC1-EA1D-499E-8FAF-5DC6015DFDB4}" type="datetimeFigureOut">
              <a:rPr lang="he-IL" smtClean="0"/>
              <a:pPr/>
              <a:t>ג'/שבט/תשע"ו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187EE-B152-4006-9B1D-15E4A476AEB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4DAC1-EA1D-499E-8FAF-5DC6015DFDB4}" type="datetimeFigureOut">
              <a:rPr lang="he-IL" smtClean="0"/>
              <a:pPr/>
              <a:t>ג'/שבט/תשע"ו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4187EE-B152-4006-9B1D-15E4A476AEB9}" type="slidenum">
              <a:rPr lang="he-IL" smtClean="0"/>
              <a:pPr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10.png"/><Relationship Id="rId7" Type="http://schemas.openxmlformats.org/officeDocument/2006/relationships/image" Target="../media/image16.png"/><Relationship Id="rId2" Type="http://schemas.openxmlformats.org/officeDocument/2006/relationships/image" Target="../media/image11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9.png"/><Relationship Id="rId7" Type="http://schemas.openxmlformats.org/officeDocument/2006/relationships/image" Target="../media/image1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10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tags" Target="../tags/tag5.xml"/><Relationship Id="rId7" Type="http://schemas.openxmlformats.org/officeDocument/2006/relationships/slideLayout" Target="../slideLayouts/slideLayout1.xml"/><Relationship Id="rId12" Type="http://schemas.openxmlformats.org/officeDocument/2006/relationships/image" Target="../media/image26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image" Target="../media/image25.png"/><Relationship Id="rId5" Type="http://schemas.openxmlformats.org/officeDocument/2006/relationships/tags" Target="../tags/tag7.xml"/><Relationship Id="rId10" Type="http://schemas.openxmlformats.org/officeDocument/2006/relationships/image" Target="../media/image24.png"/><Relationship Id="rId4" Type="http://schemas.openxmlformats.org/officeDocument/2006/relationships/tags" Target="../tags/tag6.xml"/><Relationship Id="rId9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image" Target="../media/image31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tags" Target="../tags/tag10.xml"/><Relationship Id="rId16" Type="http://schemas.openxmlformats.org/officeDocument/2006/relationships/image" Target="../media/image34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29.png"/><Relationship Id="rId5" Type="http://schemas.openxmlformats.org/officeDocument/2006/relationships/tags" Target="../tags/tag13.xml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tags" Target="../tags/tag12.xml"/><Relationship Id="rId9" Type="http://schemas.openxmlformats.org/officeDocument/2006/relationships/slideLayout" Target="../slideLayouts/slideLayout1.xml"/><Relationship Id="rId1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tags" Target="../tags/tag19.xml"/><Relationship Id="rId7" Type="http://schemas.openxmlformats.org/officeDocument/2006/relationships/image" Target="../media/image36.pn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40.png"/><Relationship Id="rId5" Type="http://schemas.openxmlformats.org/officeDocument/2006/relationships/tags" Target="../tags/tag21.xml"/><Relationship Id="rId10" Type="http://schemas.openxmlformats.org/officeDocument/2006/relationships/image" Target="../media/image39.png"/><Relationship Id="rId4" Type="http://schemas.openxmlformats.org/officeDocument/2006/relationships/tags" Target="../tags/tag20.xml"/><Relationship Id="rId9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image" Target="../media/image43.pn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7" Type="http://schemas.openxmlformats.org/officeDocument/2006/relationships/image" Target="../media/image43.png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42.png"/><Relationship Id="rId5" Type="http://schemas.openxmlformats.org/officeDocument/2006/relationships/image" Target="../media/image44.png"/><Relationship Id="rId4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7" Type="http://schemas.openxmlformats.org/officeDocument/2006/relationships/image" Target="../media/image47.png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tags" Target="../tags/tag35.xml"/><Relationship Id="rId7" Type="http://schemas.openxmlformats.org/officeDocument/2006/relationships/image" Target="../media/image71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notesSlide" Target="../notesSlides/notesSlide2.xml"/><Relationship Id="rId10" Type="http://schemas.openxmlformats.org/officeDocument/2006/relationships/image" Target="../media/image74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7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43.xml"/><Relationship Id="rId13" Type="http://schemas.openxmlformats.org/officeDocument/2006/relationships/image" Target="../media/image81.png"/><Relationship Id="rId18" Type="http://schemas.openxmlformats.org/officeDocument/2006/relationships/image" Target="../media/image86.png"/><Relationship Id="rId3" Type="http://schemas.openxmlformats.org/officeDocument/2006/relationships/tags" Target="../tags/tag38.xml"/><Relationship Id="rId21" Type="http://schemas.openxmlformats.org/officeDocument/2006/relationships/image" Target="../media/image89.png"/><Relationship Id="rId7" Type="http://schemas.openxmlformats.org/officeDocument/2006/relationships/tags" Target="../tags/tag42.xml"/><Relationship Id="rId12" Type="http://schemas.openxmlformats.org/officeDocument/2006/relationships/image" Target="../media/image80.png"/><Relationship Id="rId17" Type="http://schemas.openxmlformats.org/officeDocument/2006/relationships/image" Target="../media/image85.png"/><Relationship Id="rId2" Type="http://schemas.openxmlformats.org/officeDocument/2006/relationships/tags" Target="../tags/tag37.xml"/><Relationship Id="rId16" Type="http://schemas.openxmlformats.org/officeDocument/2006/relationships/image" Target="../media/image84.png"/><Relationship Id="rId20" Type="http://schemas.openxmlformats.org/officeDocument/2006/relationships/image" Target="../media/image88.png"/><Relationship Id="rId1" Type="http://schemas.openxmlformats.org/officeDocument/2006/relationships/tags" Target="../tags/tag36.xml"/><Relationship Id="rId6" Type="http://schemas.openxmlformats.org/officeDocument/2006/relationships/tags" Target="../tags/tag41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40.xml"/><Relationship Id="rId15" Type="http://schemas.openxmlformats.org/officeDocument/2006/relationships/image" Target="../media/image83.png"/><Relationship Id="rId10" Type="http://schemas.openxmlformats.org/officeDocument/2006/relationships/tags" Target="../tags/tag45.xml"/><Relationship Id="rId19" Type="http://schemas.openxmlformats.org/officeDocument/2006/relationships/image" Target="../media/image87.png"/><Relationship Id="rId4" Type="http://schemas.openxmlformats.org/officeDocument/2006/relationships/tags" Target="../tags/tag39.xml"/><Relationship Id="rId9" Type="http://schemas.openxmlformats.org/officeDocument/2006/relationships/tags" Target="../tags/tag44.xml"/><Relationship Id="rId14" Type="http://schemas.openxmlformats.org/officeDocument/2006/relationships/image" Target="../media/image82.png"/><Relationship Id="rId22" Type="http://schemas.openxmlformats.org/officeDocument/2006/relationships/image" Target="../media/image9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53.xml"/><Relationship Id="rId13" Type="http://schemas.openxmlformats.org/officeDocument/2006/relationships/image" Target="../media/image81.png"/><Relationship Id="rId18" Type="http://schemas.openxmlformats.org/officeDocument/2006/relationships/image" Target="../media/image87.png"/><Relationship Id="rId3" Type="http://schemas.openxmlformats.org/officeDocument/2006/relationships/tags" Target="../tags/tag48.xml"/><Relationship Id="rId21" Type="http://schemas.openxmlformats.org/officeDocument/2006/relationships/image" Target="../media/image92.png"/><Relationship Id="rId7" Type="http://schemas.openxmlformats.org/officeDocument/2006/relationships/tags" Target="../tags/tag52.xml"/><Relationship Id="rId12" Type="http://schemas.openxmlformats.org/officeDocument/2006/relationships/image" Target="../media/image80.png"/><Relationship Id="rId17" Type="http://schemas.openxmlformats.org/officeDocument/2006/relationships/image" Target="../media/image91.png"/><Relationship Id="rId2" Type="http://schemas.openxmlformats.org/officeDocument/2006/relationships/tags" Target="../tags/tag47.xml"/><Relationship Id="rId16" Type="http://schemas.openxmlformats.org/officeDocument/2006/relationships/image" Target="../media/image84.png"/><Relationship Id="rId20" Type="http://schemas.openxmlformats.org/officeDocument/2006/relationships/image" Target="../media/image90.png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50.xml"/><Relationship Id="rId15" Type="http://schemas.openxmlformats.org/officeDocument/2006/relationships/image" Target="../media/image83.png"/><Relationship Id="rId10" Type="http://schemas.openxmlformats.org/officeDocument/2006/relationships/tags" Target="../tags/tag55.xml"/><Relationship Id="rId19" Type="http://schemas.openxmlformats.org/officeDocument/2006/relationships/image" Target="../media/image88.png"/><Relationship Id="rId4" Type="http://schemas.openxmlformats.org/officeDocument/2006/relationships/tags" Target="../tags/tag49.xml"/><Relationship Id="rId9" Type="http://schemas.openxmlformats.org/officeDocument/2006/relationships/tags" Target="../tags/tag54.xml"/><Relationship Id="rId14" Type="http://schemas.openxmlformats.org/officeDocument/2006/relationships/image" Target="../media/image8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96.png"/><Relationship Id="rId5" Type="http://schemas.openxmlformats.org/officeDocument/2006/relationships/image" Target="../media/image94.png"/><Relationship Id="rId4" Type="http://schemas.openxmlformats.org/officeDocument/2006/relationships/image" Target="../media/image9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0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1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2.xml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tags" Target="../tags/tag65.xml"/><Relationship Id="rId7" Type="http://schemas.openxmlformats.org/officeDocument/2006/relationships/image" Target="../media/image70.pn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107.png"/><Relationship Id="rId5" Type="http://schemas.openxmlformats.org/officeDocument/2006/relationships/tags" Target="../tags/tag67.xml"/><Relationship Id="rId10" Type="http://schemas.openxmlformats.org/officeDocument/2006/relationships/image" Target="../media/image106.png"/><Relationship Id="rId4" Type="http://schemas.openxmlformats.org/officeDocument/2006/relationships/tags" Target="../tags/tag66.xml"/><Relationship Id="rId9" Type="http://schemas.openxmlformats.org/officeDocument/2006/relationships/image" Target="../media/image10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13" Type="http://schemas.openxmlformats.org/officeDocument/2006/relationships/image" Target="../media/image110.png"/><Relationship Id="rId18" Type="http://schemas.openxmlformats.org/officeDocument/2006/relationships/image" Target="../media/image113.png"/><Relationship Id="rId3" Type="http://schemas.openxmlformats.org/officeDocument/2006/relationships/tags" Target="../tags/tag70.xml"/><Relationship Id="rId21" Type="http://schemas.openxmlformats.org/officeDocument/2006/relationships/image" Target="../media/image116.png"/><Relationship Id="rId7" Type="http://schemas.openxmlformats.org/officeDocument/2006/relationships/tags" Target="../tags/tag74.xml"/><Relationship Id="rId12" Type="http://schemas.openxmlformats.org/officeDocument/2006/relationships/image" Target="../media/image109.png"/><Relationship Id="rId17" Type="http://schemas.openxmlformats.org/officeDocument/2006/relationships/image" Target="../media/image112.png"/><Relationship Id="rId2" Type="http://schemas.openxmlformats.org/officeDocument/2006/relationships/tags" Target="../tags/tag69.xml"/><Relationship Id="rId16" Type="http://schemas.openxmlformats.org/officeDocument/2006/relationships/image" Target="../media/image111.png"/><Relationship Id="rId20" Type="http://schemas.openxmlformats.org/officeDocument/2006/relationships/image" Target="../media/image115.png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08.png"/><Relationship Id="rId5" Type="http://schemas.openxmlformats.org/officeDocument/2006/relationships/tags" Target="../tags/tag72.xml"/><Relationship Id="rId15" Type="http://schemas.openxmlformats.org/officeDocument/2006/relationships/image" Target="../media/image84.png"/><Relationship Id="rId10" Type="http://schemas.openxmlformats.org/officeDocument/2006/relationships/slideLayout" Target="../slideLayouts/slideLayout1.xml"/><Relationship Id="rId19" Type="http://schemas.openxmlformats.org/officeDocument/2006/relationships/image" Target="../media/image114.png"/><Relationship Id="rId4" Type="http://schemas.openxmlformats.org/officeDocument/2006/relationships/tags" Target="../tags/tag71.xml"/><Relationship Id="rId9" Type="http://schemas.openxmlformats.org/officeDocument/2006/relationships/tags" Target="../tags/tag76.xml"/><Relationship Id="rId14" Type="http://schemas.openxmlformats.org/officeDocument/2006/relationships/image" Target="../media/image8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6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8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4.png"/><Relationship Id="rId4" Type="http://schemas.openxmlformats.org/officeDocument/2006/relationships/image" Target="../media/image12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7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913362"/>
            <a:ext cx="9144000" cy="1107996"/>
          </a:xfrm>
        </p:spPr>
        <p:txBody>
          <a:bodyPr>
            <a:spAutoFit/>
          </a:bodyPr>
          <a:lstStyle/>
          <a:p>
            <a:pPr rtl="0" eaLnBrk="1" hangingPunct="1"/>
            <a:r>
              <a:rPr lang="en-US" altLang="en-US" sz="6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Analysis of Algorithms</a:t>
            </a: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0" y="4321176"/>
            <a:ext cx="91440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30" tIns="45715" rIns="91430" bIns="45715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algn="ctr" rtl="0" eaLnBrk="1" hangingPunct="1">
              <a:lnSpc>
                <a:spcPct val="150000"/>
              </a:lnSpc>
            </a:pPr>
            <a:r>
              <a:rPr lang="en-US" altLang="en-US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 Zwick</a:t>
            </a:r>
          </a:p>
          <a:p>
            <a:pPr algn="ctr" rtl="0" eaLnBrk="1" hangingPunct="1"/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May 2014</a:t>
            </a:r>
            <a:b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Last modified: January </a:t>
            </a: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13, </a:t>
            </a:r>
            <a:r>
              <a:rPr lang="en-US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</a:t>
            </a: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649696"/>
            <a:ext cx="9144000" cy="923320"/>
          </a:xfrm>
          <a:prstGeom prst="rect">
            <a:avLst/>
          </a:prstGeom>
          <a:noFill/>
        </p:spPr>
        <p:txBody>
          <a:bodyPr lIns="91430" tIns="45715" rIns="91430" bIns="45715">
            <a:spAutoFit/>
          </a:bodyPr>
          <a:lstStyle/>
          <a:p>
            <a:pPr algn="ctr" rtl="0">
              <a:defRPr/>
            </a:pPr>
            <a:r>
              <a:rPr lang="en-US" sz="5400" dirty="0" smtClean="0">
                <a:solidFill>
                  <a:srgbClr val="009900"/>
                </a:solidFill>
              </a:rPr>
              <a:t>Maximum </a:t>
            </a:r>
            <a:r>
              <a:rPr lang="en-US" sz="5400" dirty="0" smtClean="0">
                <a:solidFill>
                  <a:srgbClr val="0000FF"/>
                </a:solidFill>
              </a:rPr>
              <a:t>weight</a:t>
            </a:r>
            <a:r>
              <a:rPr lang="en-US" sz="5400" dirty="0" smtClean="0">
                <a:solidFill>
                  <a:srgbClr val="009900"/>
                </a:solidFill>
              </a:rPr>
              <a:t> matching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873" indent="-28572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2882" indent="-228577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034" indent="-228577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187" indent="-228577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340" indent="-2285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492" indent="-2285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8645" indent="-2285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5797" indent="-2285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altLang="en-US" sz="14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TextBox 5"/>
          <p:cNvSpPr txBox="1"/>
          <p:nvPr>
            <p:custDataLst>
              <p:tags r:id="rId1"/>
            </p:custDataLst>
          </p:nvPr>
        </p:nvSpPr>
        <p:spPr>
          <a:xfrm>
            <a:off x="0" y="7085544"/>
            <a:ext cx="9146880" cy="637754"/>
          </a:xfrm>
          <a:prstGeom prst="rect">
            <a:avLst/>
          </a:prstGeom>
          <a:noFill/>
        </p:spPr>
        <p:txBody>
          <a:bodyPr vert="horz" lIns="82945" tIns="41473" rIns="82945" bIns="41473" rtlCol="0">
            <a:spAutoFit/>
          </a:bodyPr>
          <a:lstStyle/>
          <a:p>
            <a:r>
              <a:rPr lang="en-US" smtClean="0"/>
              <a:t>TexPoint fonts used in EMF. </a:t>
            </a:r>
          </a:p>
          <a:p>
            <a:r>
              <a:rPr lang="en-US" smtClean="0"/>
              <a:t>Read the TexPoint manual before you delete this box.: </a:t>
            </a:r>
            <a:r>
              <a:rPr lang="en-US" smtClean="0">
                <a:latin typeface="CMMI10"/>
              </a:rPr>
              <a:t>A</a:t>
            </a:r>
            <a:r>
              <a:rPr lang="en-US" smtClean="0">
                <a:latin typeface="CMR10"/>
              </a:rPr>
              <a:t>A</a:t>
            </a:r>
            <a:r>
              <a:rPr lang="en-US" smtClean="0">
                <a:latin typeface="CMTI10"/>
              </a:rPr>
              <a:t>A</a:t>
            </a:r>
            <a:r>
              <a:rPr lang="en-US" smtClean="0">
                <a:latin typeface="CMSY10ORIG"/>
              </a:rPr>
              <a:t>A</a:t>
            </a:r>
            <a:r>
              <a:rPr lang="en-US" smtClean="0">
                <a:latin typeface="MSAM10"/>
              </a:rPr>
              <a:t>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6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 Box 3"/>
          <p:cNvSpPr txBox="1">
            <a:spLocks noChangeArrowheads="1"/>
          </p:cNvSpPr>
          <p:nvPr/>
        </p:nvSpPr>
        <p:spPr bwMode="auto">
          <a:xfrm>
            <a:off x="-10440" y="199673"/>
            <a:ext cx="9154440" cy="110799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3600" kern="0" dirty="0" smtClean="0">
                <a:solidFill>
                  <a:srgbClr val="0033CC"/>
                </a:solidFill>
              </a:rPr>
              <a:t>Finding maximum weight </a:t>
            </a:r>
            <a:br>
              <a:rPr lang="en-US" sz="3600" kern="0" dirty="0" smtClean="0">
                <a:solidFill>
                  <a:srgbClr val="0033CC"/>
                </a:solidFill>
              </a:rPr>
            </a:br>
            <a:r>
              <a:rPr lang="en-US" sz="3600" kern="0" dirty="0" smtClean="0">
                <a:solidFill>
                  <a:srgbClr val="0033CC"/>
                </a:solidFill>
              </a:rPr>
              <a:t>augmenting paths in </a:t>
            </a:r>
            <a:r>
              <a:rPr lang="en-US" sz="3600" i="1" kern="0" dirty="0" smtClean="0">
                <a:solidFill>
                  <a:srgbClr val="00B050"/>
                </a:solidFill>
              </a:rPr>
              <a:t>bipartite</a:t>
            </a:r>
            <a:r>
              <a:rPr lang="en-US" sz="3600" kern="0" dirty="0" smtClean="0">
                <a:solidFill>
                  <a:srgbClr val="0033CC"/>
                </a:solidFill>
              </a:rPr>
              <a:t> graphs</a:t>
            </a:r>
            <a:endParaRPr kumimoji="0" lang="en-GB" sz="32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grpSp>
        <p:nvGrpSpPr>
          <p:cNvPr id="2" name="Group 88"/>
          <p:cNvGrpSpPr/>
          <p:nvPr/>
        </p:nvGrpSpPr>
        <p:grpSpPr>
          <a:xfrm>
            <a:off x="1259632" y="2348880"/>
            <a:ext cx="195840" cy="2548092"/>
            <a:chOff x="2483768" y="2276872"/>
            <a:chExt cx="195840" cy="2548092"/>
          </a:xfrm>
        </p:grpSpPr>
        <p:sp>
          <p:nvSpPr>
            <p:cNvPr id="73" name="Oval 72"/>
            <p:cNvSpPr>
              <a:spLocks noChangeAspect="1"/>
            </p:cNvSpPr>
            <p:nvPr/>
          </p:nvSpPr>
          <p:spPr>
            <a:xfrm>
              <a:off x="2483768" y="2276872"/>
              <a:ext cx="195840" cy="19584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4" name="Oval 73"/>
            <p:cNvSpPr>
              <a:spLocks noChangeAspect="1"/>
            </p:cNvSpPr>
            <p:nvPr/>
          </p:nvSpPr>
          <p:spPr>
            <a:xfrm>
              <a:off x="2483768" y="2864935"/>
              <a:ext cx="195840" cy="1958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5" name="Oval 74"/>
            <p:cNvSpPr>
              <a:spLocks noChangeAspect="1"/>
            </p:cNvSpPr>
            <p:nvPr/>
          </p:nvSpPr>
          <p:spPr>
            <a:xfrm>
              <a:off x="2483768" y="3452998"/>
              <a:ext cx="195840" cy="1958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6" name="Oval 75"/>
            <p:cNvSpPr>
              <a:spLocks noChangeAspect="1"/>
            </p:cNvSpPr>
            <p:nvPr/>
          </p:nvSpPr>
          <p:spPr>
            <a:xfrm>
              <a:off x="2483768" y="4041061"/>
              <a:ext cx="195840" cy="19584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7" name="Oval 76"/>
            <p:cNvSpPr>
              <a:spLocks noChangeAspect="1"/>
            </p:cNvSpPr>
            <p:nvPr/>
          </p:nvSpPr>
          <p:spPr>
            <a:xfrm>
              <a:off x="2483768" y="4629124"/>
              <a:ext cx="195840" cy="1958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3" name="Group 89"/>
          <p:cNvGrpSpPr/>
          <p:nvPr/>
        </p:nvGrpSpPr>
        <p:grpSpPr>
          <a:xfrm>
            <a:off x="2987824" y="2348880"/>
            <a:ext cx="195840" cy="2548092"/>
            <a:chOff x="4283968" y="2276872"/>
            <a:chExt cx="195840" cy="254809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78" name="Oval 77"/>
            <p:cNvSpPr>
              <a:spLocks noChangeAspect="1"/>
            </p:cNvSpPr>
            <p:nvPr/>
          </p:nvSpPr>
          <p:spPr>
            <a:xfrm>
              <a:off x="4283968" y="2276872"/>
              <a:ext cx="195840" cy="19584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0" name="Oval 79"/>
            <p:cNvSpPr>
              <a:spLocks noChangeAspect="1"/>
            </p:cNvSpPr>
            <p:nvPr/>
          </p:nvSpPr>
          <p:spPr>
            <a:xfrm>
              <a:off x="4283968" y="2864935"/>
              <a:ext cx="195840" cy="19584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2" name="Oval 81"/>
            <p:cNvSpPr>
              <a:spLocks noChangeAspect="1"/>
            </p:cNvSpPr>
            <p:nvPr/>
          </p:nvSpPr>
          <p:spPr>
            <a:xfrm>
              <a:off x="4283968" y="3452998"/>
              <a:ext cx="195840" cy="19584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3" name="Oval 82"/>
            <p:cNvSpPr>
              <a:spLocks noChangeAspect="1"/>
            </p:cNvSpPr>
            <p:nvPr/>
          </p:nvSpPr>
          <p:spPr>
            <a:xfrm>
              <a:off x="4283968" y="4041061"/>
              <a:ext cx="195840" cy="195840"/>
            </a:xfrm>
            <a:prstGeom prst="ellips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4" name="Oval 83"/>
            <p:cNvSpPr>
              <a:spLocks noChangeAspect="1"/>
            </p:cNvSpPr>
            <p:nvPr/>
          </p:nvSpPr>
          <p:spPr>
            <a:xfrm>
              <a:off x="4283968" y="4629124"/>
              <a:ext cx="195840" cy="195840"/>
            </a:xfrm>
            <a:prstGeom prst="ellips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cxnSp>
        <p:nvCxnSpPr>
          <p:cNvPr id="91" name="Straight Connector 90"/>
          <p:cNvCxnSpPr>
            <a:stCxn id="80" idx="1"/>
            <a:endCxn id="73" idx="6"/>
          </p:cNvCxnSpPr>
          <p:nvPr/>
        </p:nvCxnSpPr>
        <p:spPr>
          <a:xfrm flipH="1" flipV="1">
            <a:off x="1455472" y="2446800"/>
            <a:ext cx="1561032" cy="518823"/>
          </a:xfrm>
          <a:prstGeom prst="line">
            <a:avLst/>
          </a:prstGeom>
          <a:ln w="15875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>
            <a:stCxn id="78" idx="2"/>
            <a:endCxn id="74" idx="7"/>
          </p:cNvCxnSpPr>
          <p:nvPr/>
        </p:nvCxnSpPr>
        <p:spPr>
          <a:xfrm flipH="1">
            <a:off x="1426792" y="2446800"/>
            <a:ext cx="1561032" cy="518823"/>
          </a:xfrm>
          <a:prstGeom prst="line">
            <a:avLst/>
          </a:prstGeom>
          <a:ln w="50800">
            <a:solidFill>
              <a:schemeClr val="tx1"/>
            </a:solidFill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>
            <a:stCxn id="80" idx="3"/>
            <a:endCxn id="75" idx="7"/>
          </p:cNvCxnSpPr>
          <p:nvPr/>
        </p:nvCxnSpPr>
        <p:spPr>
          <a:xfrm flipH="1">
            <a:off x="1426792" y="3104103"/>
            <a:ext cx="1589712" cy="449583"/>
          </a:xfrm>
          <a:prstGeom prst="line">
            <a:avLst/>
          </a:prstGeom>
          <a:ln w="50800">
            <a:solidFill>
              <a:schemeClr val="tx1"/>
            </a:solidFill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>
            <a:stCxn id="82" idx="3"/>
            <a:endCxn id="77" idx="7"/>
          </p:cNvCxnSpPr>
          <p:nvPr/>
        </p:nvCxnSpPr>
        <p:spPr>
          <a:xfrm flipH="1">
            <a:off x="1426792" y="3692166"/>
            <a:ext cx="1589712" cy="1037646"/>
          </a:xfrm>
          <a:prstGeom prst="line">
            <a:avLst/>
          </a:prstGeom>
          <a:ln w="50800">
            <a:solidFill>
              <a:schemeClr val="tx1"/>
            </a:solidFill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>
            <a:stCxn id="83" idx="1"/>
            <a:endCxn id="75" idx="5"/>
          </p:cNvCxnSpPr>
          <p:nvPr/>
        </p:nvCxnSpPr>
        <p:spPr>
          <a:xfrm flipH="1" flipV="1">
            <a:off x="1426792" y="3692166"/>
            <a:ext cx="1589712" cy="449583"/>
          </a:xfrm>
          <a:prstGeom prst="line">
            <a:avLst/>
          </a:prstGeom>
          <a:ln w="15875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>
            <a:stCxn id="84" idx="2"/>
            <a:endCxn id="77" idx="6"/>
          </p:cNvCxnSpPr>
          <p:nvPr/>
        </p:nvCxnSpPr>
        <p:spPr>
          <a:xfrm flipH="1">
            <a:off x="1455472" y="4799052"/>
            <a:ext cx="1532352" cy="0"/>
          </a:xfrm>
          <a:prstGeom prst="line">
            <a:avLst/>
          </a:prstGeom>
          <a:ln w="15875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>
            <a:stCxn id="82" idx="2"/>
            <a:endCxn id="76" idx="7"/>
          </p:cNvCxnSpPr>
          <p:nvPr/>
        </p:nvCxnSpPr>
        <p:spPr>
          <a:xfrm flipH="1">
            <a:off x="1426792" y="3622926"/>
            <a:ext cx="1561032" cy="518823"/>
          </a:xfrm>
          <a:prstGeom prst="line">
            <a:avLst/>
          </a:prstGeom>
          <a:ln w="15875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/>
              <p:cNvSpPr txBox="1"/>
              <p:nvPr/>
            </p:nvSpPr>
            <p:spPr>
              <a:xfrm>
                <a:off x="3942184" y="1628800"/>
                <a:ext cx="47160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Direct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unmatched edges from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𝑈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</m:t>
                    </m:r>
                  </m:oMath>
                </a14:m>
                <a:endParaRPr lang="en-US" sz="2400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9" name="TextBox 1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2184" y="1628800"/>
                <a:ext cx="4716016" cy="461665"/>
              </a:xfrm>
              <a:prstGeom prst="rect">
                <a:avLst/>
              </a:prstGeom>
              <a:blipFill rotWithShape="0">
                <a:blip r:embed="rId2"/>
                <a:stretch>
                  <a:fillRect l="-1682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/>
              <p:cNvSpPr txBox="1"/>
              <p:nvPr/>
            </p:nvSpPr>
            <p:spPr>
              <a:xfrm>
                <a:off x="868060" y="5076473"/>
                <a:ext cx="9716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𝑈</m:t>
                      </m:r>
                    </m:oMath>
                  </m:oMathPara>
                </a14:m>
                <a:endParaRPr lang="en-US" sz="3200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0" name="TextBox 1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060" y="5076473"/>
                <a:ext cx="971600" cy="5847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TextBox 120"/>
              <p:cNvSpPr txBox="1"/>
              <p:nvPr/>
            </p:nvSpPr>
            <p:spPr>
              <a:xfrm>
                <a:off x="2592288" y="5074351"/>
                <a:ext cx="9716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𝑉</m:t>
                      </m:r>
                    </m:oMath>
                  </m:oMathPara>
                </a14:m>
                <a:endParaRPr lang="en-US" sz="3200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1" name="TextBox 1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2288" y="5074351"/>
                <a:ext cx="971600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TextBox 121"/>
              <p:cNvSpPr txBox="1"/>
              <p:nvPr/>
            </p:nvSpPr>
            <p:spPr>
              <a:xfrm>
                <a:off x="3942184" y="2172344"/>
                <a:ext cx="47160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Direct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matched edges from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</m:t>
                    </m:r>
                  </m:oMath>
                </a14:m>
                <a:r>
                  <a:rPr lang="en-US" sz="2400" i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to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𝑈</m:t>
                    </m:r>
                  </m:oMath>
                </a14:m>
                <a:endParaRPr lang="en-US" sz="2400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2" name="TextBox 1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2184" y="2172344"/>
                <a:ext cx="4716016" cy="461665"/>
              </a:xfrm>
              <a:prstGeom prst="rect">
                <a:avLst/>
              </a:prstGeom>
              <a:blipFill rotWithShape="0">
                <a:blip r:embed="rId5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>
            <a:off x="3942184" y="3628764"/>
            <a:ext cx="471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Negate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the weights of the 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edges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not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 the matching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743908" y="4541640"/>
                <a:ext cx="51125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Find a shortest path from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𝑠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𝑡</m:t>
                    </m:r>
                  </m:oMath>
                </a14:m>
                <a:endParaRPr lang="en-US" sz="2400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3908" y="4541640"/>
                <a:ext cx="5112568" cy="461665"/>
              </a:xfrm>
              <a:prstGeom prst="rect">
                <a:avLst/>
              </a:prstGeom>
              <a:blipFill rotWithShape="0">
                <a:blip r:embed="rId6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3743908" y="5085184"/>
            <a:ext cx="51125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Such a </a:t>
            </a:r>
            <a:r>
              <a:rPr lang="en-US" sz="2400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shortest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path is a 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maximum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weight augmenting path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6" name="Group 35"/>
          <p:cNvGrpSpPr/>
          <p:nvPr/>
        </p:nvGrpSpPr>
        <p:grpSpPr>
          <a:xfrm>
            <a:off x="467544" y="2516040"/>
            <a:ext cx="820768" cy="1625709"/>
            <a:chOff x="467544" y="2516040"/>
            <a:chExt cx="820768" cy="1625709"/>
          </a:xfrm>
        </p:grpSpPr>
        <p:sp>
          <p:nvSpPr>
            <p:cNvPr id="30" name="Oval 29"/>
            <p:cNvSpPr>
              <a:spLocks noChangeAspect="1"/>
            </p:cNvSpPr>
            <p:nvPr/>
          </p:nvSpPr>
          <p:spPr>
            <a:xfrm>
              <a:off x="467544" y="3525006"/>
              <a:ext cx="195840" cy="195840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32" name="Straight Connector 31"/>
            <p:cNvCxnSpPr>
              <a:stCxn id="73" idx="3"/>
              <a:endCxn id="30" idx="7"/>
            </p:cNvCxnSpPr>
            <p:nvPr/>
          </p:nvCxnSpPr>
          <p:spPr>
            <a:xfrm flipH="1">
              <a:off x="634704" y="2516040"/>
              <a:ext cx="653608" cy="1037646"/>
            </a:xfrm>
            <a:prstGeom prst="line">
              <a:avLst/>
            </a:prstGeom>
            <a:ln w="15875">
              <a:solidFill>
                <a:srgbClr val="C00000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>
              <a:stCxn id="76" idx="1"/>
              <a:endCxn id="30" idx="5"/>
            </p:cNvCxnSpPr>
            <p:nvPr/>
          </p:nvCxnSpPr>
          <p:spPr>
            <a:xfrm flipH="1" flipV="1">
              <a:off x="634704" y="3692166"/>
              <a:ext cx="653608" cy="449583"/>
            </a:xfrm>
            <a:prstGeom prst="line">
              <a:avLst/>
            </a:prstGeom>
            <a:ln w="15875">
              <a:solidFill>
                <a:srgbClr val="C00000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851920" y="2715888"/>
                <a:ext cx="489654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Add a source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𝑠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and a sink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𝑡</m:t>
                    </m:r>
                  </m:oMath>
                </a14:m>
                <a:r>
                  <a:rPr lang="en-US" sz="2400" i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2400" i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Connect them to </a:t>
                </a:r>
                <a:r>
                  <a:rPr lang="en-US" sz="24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unmatched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vertices</a:t>
                </a:r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2715888"/>
                <a:ext cx="4896544" cy="830997"/>
              </a:xfrm>
              <a:prstGeom prst="rect">
                <a:avLst/>
              </a:prstGeom>
              <a:blipFill rotWithShape="0">
                <a:blip r:embed="rId7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7" name="Group 36"/>
          <p:cNvGrpSpPr/>
          <p:nvPr/>
        </p:nvGrpSpPr>
        <p:grpSpPr>
          <a:xfrm>
            <a:off x="3154984" y="3521192"/>
            <a:ext cx="696936" cy="1208620"/>
            <a:chOff x="3154984" y="3521192"/>
            <a:chExt cx="696936" cy="1208620"/>
          </a:xfrm>
        </p:grpSpPr>
        <p:sp>
          <p:nvSpPr>
            <p:cNvPr id="31" name="Oval 30"/>
            <p:cNvSpPr>
              <a:spLocks noChangeAspect="1"/>
            </p:cNvSpPr>
            <p:nvPr/>
          </p:nvSpPr>
          <p:spPr>
            <a:xfrm>
              <a:off x="3656080" y="3521192"/>
              <a:ext cx="195840" cy="195840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38" name="Straight Connector 37"/>
            <p:cNvCxnSpPr>
              <a:stCxn id="31" idx="4"/>
              <a:endCxn id="84" idx="7"/>
            </p:cNvCxnSpPr>
            <p:nvPr/>
          </p:nvCxnSpPr>
          <p:spPr>
            <a:xfrm flipH="1">
              <a:off x="3154984" y="3717032"/>
              <a:ext cx="599016" cy="1012780"/>
            </a:xfrm>
            <a:prstGeom prst="line">
              <a:avLst/>
            </a:prstGeom>
            <a:ln w="15875">
              <a:solidFill>
                <a:srgbClr val="C00000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>
              <a:stCxn id="31" idx="2"/>
              <a:endCxn id="83" idx="7"/>
            </p:cNvCxnSpPr>
            <p:nvPr/>
          </p:nvCxnSpPr>
          <p:spPr>
            <a:xfrm flipH="1">
              <a:off x="3154984" y="3619112"/>
              <a:ext cx="501096" cy="522637"/>
            </a:xfrm>
            <a:prstGeom prst="line">
              <a:avLst/>
            </a:prstGeom>
            <a:ln w="15875">
              <a:solidFill>
                <a:srgbClr val="C00000"/>
              </a:solidFill>
              <a:headEnd type="triangle" w="lg" len="lg"/>
              <a:tailEnd type="non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709654" y="1476073"/>
                <a:ext cx="292918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𝐺</m:t>
                      </m:r>
                      <m:r>
                        <a:rPr lang="en-US" sz="32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= (</m:t>
                      </m:r>
                      <m:r>
                        <a:rPr lang="en-US" sz="32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𝑈</m:t>
                      </m:r>
                      <m:r>
                        <a:rPr lang="en-US" sz="32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,</m:t>
                      </m:r>
                      <m:r>
                        <a:rPr lang="en-US" sz="32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𝑉</m:t>
                      </m:r>
                      <m:r>
                        <a:rPr lang="en-US" sz="32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,</m:t>
                      </m:r>
                      <m:r>
                        <a:rPr lang="en-US" sz="32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𝐸</m:t>
                      </m:r>
                      <m:r>
                        <a:rPr lang="en-US" sz="32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en-US" sz="32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654" y="1476073"/>
                <a:ext cx="2929184" cy="58477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9512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/>
      <p:bldP spid="122" grpId="0"/>
      <p:bldP spid="27" grpId="0"/>
      <p:bldP spid="28" grpId="0"/>
      <p:bldP spid="29" grpId="0"/>
      <p:bldP spid="4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8"/>
          <p:cNvGrpSpPr/>
          <p:nvPr/>
        </p:nvGrpSpPr>
        <p:grpSpPr>
          <a:xfrm>
            <a:off x="1259632" y="2348880"/>
            <a:ext cx="195840" cy="2548092"/>
            <a:chOff x="2483768" y="2276872"/>
            <a:chExt cx="195840" cy="2548092"/>
          </a:xfrm>
        </p:grpSpPr>
        <p:sp>
          <p:nvSpPr>
            <p:cNvPr id="73" name="Oval 72"/>
            <p:cNvSpPr>
              <a:spLocks noChangeAspect="1"/>
            </p:cNvSpPr>
            <p:nvPr/>
          </p:nvSpPr>
          <p:spPr>
            <a:xfrm>
              <a:off x="2483768" y="2276872"/>
              <a:ext cx="195840" cy="19584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4" name="Oval 73"/>
            <p:cNvSpPr>
              <a:spLocks noChangeAspect="1"/>
            </p:cNvSpPr>
            <p:nvPr/>
          </p:nvSpPr>
          <p:spPr>
            <a:xfrm>
              <a:off x="2483768" y="2864935"/>
              <a:ext cx="195840" cy="1958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5" name="Oval 74"/>
            <p:cNvSpPr>
              <a:spLocks noChangeAspect="1"/>
            </p:cNvSpPr>
            <p:nvPr/>
          </p:nvSpPr>
          <p:spPr>
            <a:xfrm>
              <a:off x="2483768" y="3452998"/>
              <a:ext cx="195840" cy="1958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6" name="Oval 75"/>
            <p:cNvSpPr>
              <a:spLocks noChangeAspect="1"/>
            </p:cNvSpPr>
            <p:nvPr/>
          </p:nvSpPr>
          <p:spPr>
            <a:xfrm>
              <a:off x="2483768" y="4041061"/>
              <a:ext cx="195840" cy="19584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7" name="Oval 76"/>
            <p:cNvSpPr>
              <a:spLocks noChangeAspect="1"/>
            </p:cNvSpPr>
            <p:nvPr/>
          </p:nvSpPr>
          <p:spPr>
            <a:xfrm>
              <a:off x="2483768" y="4629124"/>
              <a:ext cx="195840" cy="19584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3" name="Group 89"/>
          <p:cNvGrpSpPr/>
          <p:nvPr/>
        </p:nvGrpSpPr>
        <p:grpSpPr>
          <a:xfrm>
            <a:off x="2987824" y="2348880"/>
            <a:ext cx="195840" cy="2548092"/>
            <a:chOff x="4283968" y="2276872"/>
            <a:chExt cx="195840" cy="254809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78" name="Oval 77"/>
            <p:cNvSpPr>
              <a:spLocks noChangeAspect="1"/>
            </p:cNvSpPr>
            <p:nvPr/>
          </p:nvSpPr>
          <p:spPr>
            <a:xfrm>
              <a:off x="4283968" y="2276872"/>
              <a:ext cx="195840" cy="19584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0" name="Oval 79"/>
            <p:cNvSpPr>
              <a:spLocks noChangeAspect="1"/>
            </p:cNvSpPr>
            <p:nvPr/>
          </p:nvSpPr>
          <p:spPr>
            <a:xfrm>
              <a:off x="4283968" y="2864935"/>
              <a:ext cx="195840" cy="19584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2" name="Oval 81"/>
            <p:cNvSpPr>
              <a:spLocks noChangeAspect="1"/>
            </p:cNvSpPr>
            <p:nvPr/>
          </p:nvSpPr>
          <p:spPr>
            <a:xfrm>
              <a:off x="4283968" y="3452998"/>
              <a:ext cx="195840" cy="19584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3" name="Oval 82"/>
            <p:cNvSpPr>
              <a:spLocks noChangeAspect="1"/>
            </p:cNvSpPr>
            <p:nvPr/>
          </p:nvSpPr>
          <p:spPr>
            <a:xfrm>
              <a:off x="4283968" y="4041061"/>
              <a:ext cx="195840" cy="195840"/>
            </a:xfrm>
            <a:prstGeom prst="ellips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4" name="Oval 83"/>
            <p:cNvSpPr>
              <a:spLocks noChangeAspect="1"/>
            </p:cNvSpPr>
            <p:nvPr/>
          </p:nvSpPr>
          <p:spPr>
            <a:xfrm>
              <a:off x="4283968" y="4629124"/>
              <a:ext cx="195840" cy="195840"/>
            </a:xfrm>
            <a:prstGeom prst="ellipse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cxnSp>
        <p:nvCxnSpPr>
          <p:cNvPr id="91" name="Straight Connector 90"/>
          <p:cNvCxnSpPr>
            <a:stCxn id="80" idx="1"/>
            <a:endCxn id="73" idx="6"/>
          </p:cNvCxnSpPr>
          <p:nvPr/>
        </p:nvCxnSpPr>
        <p:spPr>
          <a:xfrm flipH="1" flipV="1">
            <a:off x="1455472" y="2446800"/>
            <a:ext cx="1561032" cy="518823"/>
          </a:xfrm>
          <a:prstGeom prst="line">
            <a:avLst/>
          </a:prstGeom>
          <a:ln w="15875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>
            <a:stCxn id="78" idx="2"/>
            <a:endCxn id="74" idx="7"/>
          </p:cNvCxnSpPr>
          <p:nvPr/>
        </p:nvCxnSpPr>
        <p:spPr>
          <a:xfrm flipH="1">
            <a:off x="1426792" y="2446800"/>
            <a:ext cx="1561032" cy="518823"/>
          </a:xfrm>
          <a:prstGeom prst="line">
            <a:avLst/>
          </a:prstGeom>
          <a:ln w="50800">
            <a:solidFill>
              <a:schemeClr val="tx1"/>
            </a:solidFill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>
            <a:stCxn id="80" idx="3"/>
            <a:endCxn id="75" idx="7"/>
          </p:cNvCxnSpPr>
          <p:nvPr/>
        </p:nvCxnSpPr>
        <p:spPr>
          <a:xfrm flipH="1">
            <a:off x="1426792" y="3104103"/>
            <a:ext cx="1589712" cy="449583"/>
          </a:xfrm>
          <a:prstGeom prst="line">
            <a:avLst/>
          </a:prstGeom>
          <a:ln w="50800">
            <a:solidFill>
              <a:schemeClr val="tx1"/>
            </a:solidFill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>
            <a:stCxn id="82" idx="3"/>
            <a:endCxn id="77" idx="7"/>
          </p:cNvCxnSpPr>
          <p:nvPr/>
        </p:nvCxnSpPr>
        <p:spPr>
          <a:xfrm flipH="1">
            <a:off x="1426792" y="3692166"/>
            <a:ext cx="1589712" cy="1037646"/>
          </a:xfrm>
          <a:prstGeom prst="line">
            <a:avLst/>
          </a:prstGeom>
          <a:ln w="50800">
            <a:solidFill>
              <a:schemeClr val="tx1"/>
            </a:solidFill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>
            <a:stCxn id="83" idx="1"/>
            <a:endCxn id="75" idx="5"/>
          </p:cNvCxnSpPr>
          <p:nvPr/>
        </p:nvCxnSpPr>
        <p:spPr>
          <a:xfrm flipH="1" flipV="1">
            <a:off x="1426792" y="3692166"/>
            <a:ext cx="1589712" cy="449583"/>
          </a:xfrm>
          <a:prstGeom prst="line">
            <a:avLst/>
          </a:prstGeom>
          <a:ln w="15875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>
            <a:stCxn id="84" idx="2"/>
            <a:endCxn id="77" idx="6"/>
          </p:cNvCxnSpPr>
          <p:nvPr/>
        </p:nvCxnSpPr>
        <p:spPr>
          <a:xfrm flipH="1">
            <a:off x="1455472" y="4799052"/>
            <a:ext cx="1532352" cy="0"/>
          </a:xfrm>
          <a:prstGeom prst="line">
            <a:avLst/>
          </a:prstGeom>
          <a:ln w="15875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>
            <a:stCxn id="82" idx="2"/>
            <a:endCxn id="76" idx="7"/>
          </p:cNvCxnSpPr>
          <p:nvPr/>
        </p:nvCxnSpPr>
        <p:spPr>
          <a:xfrm flipH="1">
            <a:off x="1426792" y="3622926"/>
            <a:ext cx="1561032" cy="518823"/>
          </a:xfrm>
          <a:prstGeom prst="line">
            <a:avLst/>
          </a:prstGeom>
          <a:ln w="15875">
            <a:solidFill>
              <a:schemeClr val="tx1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TextBox 121"/>
              <p:cNvSpPr txBox="1"/>
              <p:nvPr/>
            </p:nvSpPr>
            <p:spPr>
              <a:xfrm>
                <a:off x="3910660" y="1700808"/>
                <a:ext cx="471601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Since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𝑀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is a maximum weight matching of size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|</m:t>
                    </m:r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𝑀</m:t>
                    </m:r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|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, there are no </a:t>
                </a:r>
                <a:r>
                  <a:rPr lang="en-US" sz="24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negative cycles</a:t>
                </a:r>
                <a:endParaRPr lang="en-US" sz="2400" i="1" dirty="0">
                  <a:solidFill>
                    <a:srgbClr val="00B05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2" name="TextBox 1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0660" y="1700808"/>
                <a:ext cx="4716016" cy="1200329"/>
              </a:xfrm>
              <a:prstGeom prst="rect">
                <a:avLst/>
              </a:prstGeom>
              <a:blipFill rotWithShape="0">
                <a:blip r:embed="rId2"/>
                <a:stretch>
                  <a:fillRect t="-4061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910660" y="3052846"/>
                <a:ext cx="471601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Can use </a:t>
                </a:r>
                <a:r>
                  <a:rPr lang="en-US" sz="2400" dirty="0" smtClean="0">
                    <a:solidFill>
                      <a:srgbClr val="663300"/>
                    </a:solidFill>
                    <a:latin typeface="Times New Roman" pitchFamily="18" charset="0"/>
                    <a:cs typeface="Times New Roman" pitchFamily="18" charset="0"/>
                  </a:rPr>
                  <a:t>Bellman-Ford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to find</a:t>
                </a:r>
                <a:b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a </a:t>
                </a:r>
                <a:r>
                  <a:rPr lang="en-US" sz="24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shortest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path in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𝑂</m:t>
                    </m:r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4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𝑚𝑛</m:t>
                    </m:r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time</a:t>
                </a:r>
                <a:endParaRPr lang="en-US" sz="24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0660" y="3052846"/>
                <a:ext cx="4716016" cy="830997"/>
              </a:xfrm>
              <a:prstGeom prst="rect">
                <a:avLst/>
              </a:prstGeom>
              <a:blipFill rotWithShape="0">
                <a:blip r:embed="rId3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3712384" y="4648926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Slow!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712384" y="4035552"/>
                <a:ext cx="511256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Yields an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𝑂</m:t>
                    </m:r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𝑚</m:t>
                    </m:r>
                    <m:sSup>
                      <m:sSupPr>
                        <m:ctrlPr>
                          <a:rPr lang="en-US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-time algorithm</a:t>
                </a:r>
                <a:endParaRPr lang="en-US" sz="24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2384" y="4035552"/>
                <a:ext cx="5112568" cy="461665"/>
              </a:xfrm>
              <a:prstGeom prst="rect">
                <a:avLst/>
              </a:prstGeom>
              <a:blipFill rotWithShape="0">
                <a:blip r:embed="rId4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Oval 29"/>
          <p:cNvSpPr>
            <a:spLocks noChangeAspect="1"/>
          </p:cNvSpPr>
          <p:nvPr/>
        </p:nvSpPr>
        <p:spPr>
          <a:xfrm>
            <a:off x="467544" y="3525006"/>
            <a:ext cx="195840" cy="19584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1" name="Oval 30"/>
          <p:cNvSpPr>
            <a:spLocks noChangeAspect="1"/>
          </p:cNvSpPr>
          <p:nvPr/>
        </p:nvSpPr>
        <p:spPr>
          <a:xfrm>
            <a:off x="3656080" y="3521192"/>
            <a:ext cx="195840" cy="195840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32" name="Straight Connector 31"/>
          <p:cNvCxnSpPr>
            <a:stCxn id="73" idx="3"/>
            <a:endCxn id="30" idx="7"/>
          </p:cNvCxnSpPr>
          <p:nvPr/>
        </p:nvCxnSpPr>
        <p:spPr>
          <a:xfrm flipH="1">
            <a:off x="634704" y="2516040"/>
            <a:ext cx="653608" cy="1037646"/>
          </a:xfrm>
          <a:prstGeom prst="line">
            <a:avLst/>
          </a:prstGeom>
          <a:ln w="15875">
            <a:solidFill>
              <a:srgbClr val="C000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76" idx="1"/>
            <a:endCxn id="30" idx="5"/>
          </p:cNvCxnSpPr>
          <p:nvPr/>
        </p:nvCxnSpPr>
        <p:spPr>
          <a:xfrm flipH="1" flipV="1">
            <a:off x="634704" y="3692166"/>
            <a:ext cx="653608" cy="449583"/>
          </a:xfrm>
          <a:prstGeom prst="line">
            <a:avLst/>
          </a:prstGeom>
          <a:ln w="15875">
            <a:solidFill>
              <a:srgbClr val="C000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31" idx="4"/>
            <a:endCxn id="84" idx="7"/>
          </p:cNvCxnSpPr>
          <p:nvPr/>
        </p:nvCxnSpPr>
        <p:spPr>
          <a:xfrm flipH="1">
            <a:off x="3154984" y="3717032"/>
            <a:ext cx="599016" cy="1012780"/>
          </a:xfrm>
          <a:prstGeom prst="line">
            <a:avLst/>
          </a:prstGeom>
          <a:ln w="15875">
            <a:solidFill>
              <a:srgbClr val="C000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31" idx="2"/>
            <a:endCxn id="83" idx="7"/>
          </p:cNvCxnSpPr>
          <p:nvPr/>
        </p:nvCxnSpPr>
        <p:spPr>
          <a:xfrm flipH="1">
            <a:off x="3154984" y="3619112"/>
            <a:ext cx="501096" cy="522637"/>
          </a:xfrm>
          <a:prstGeom prst="line">
            <a:avLst/>
          </a:prstGeom>
          <a:ln w="15875">
            <a:solidFill>
              <a:srgbClr val="C000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Box 3"/>
          <p:cNvSpPr txBox="1">
            <a:spLocks noChangeArrowheads="1"/>
          </p:cNvSpPr>
          <p:nvPr/>
        </p:nvSpPr>
        <p:spPr bwMode="auto">
          <a:xfrm>
            <a:off x="-10440" y="199673"/>
            <a:ext cx="9154440" cy="110799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3600" kern="0" dirty="0" smtClean="0">
                <a:solidFill>
                  <a:srgbClr val="0033CC"/>
                </a:solidFill>
              </a:rPr>
              <a:t>Finding maximum weight </a:t>
            </a:r>
            <a:br>
              <a:rPr lang="en-US" sz="3600" kern="0" dirty="0" smtClean="0">
                <a:solidFill>
                  <a:srgbClr val="0033CC"/>
                </a:solidFill>
              </a:rPr>
            </a:br>
            <a:r>
              <a:rPr lang="en-US" sz="3600" kern="0" dirty="0" smtClean="0">
                <a:solidFill>
                  <a:srgbClr val="0033CC"/>
                </a:solidFill>
              </a:rPr>
              <a:t>augmenting paths in </a:t>
            </a:r>
            <a:r>
              <a:rPr lang="en-US" sz="3600" i="1" kern="0" dirty="0" smtClean="0">
                <a:solidFill>
                  <a:srgbClr val="00B050"/>
                </a:solidFill>
              </a:rPr>
              <a:t>bipartite</a:t>
            </a:r>
            <a:r>
              <a:rPr lang="en-US" sz="3600" kern="0" dirty="0" smtClean="0">
                <a:solidFill>
                  <a:srgbClr val="0033CC"/>
                </a:solidFill>
              </a:rPr>
              <a:t> graphs</a:t>
            </a:r>
            <a:endParaRPr kumimoji="0" lang="en-GB" sz="32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874656" y="5262299"/>
                <a:ext cx="478802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We show how to use </a:t>
                </a:r>
                <a:r>
                  <a:rPr lang="en-US" sz="2400" dirty="0" err="1" smtClean="0">
                    <a:solidFill>
                      <a:srgbClr val="663300"/>
                    </a:solidFill>
                    <a:latin typeface="Times New Roman" pitchFamily="18" charset="0"/>
                    <a:cs typeface="Times New Roman" pitchFamily="18" charset="0"/>
                  </a:rPr>
                  <a:t>Dijkstra</a:t>
                </a:r>
                <a:r>
                  <a:rPr lang="en-US" sz="2400" dirty="0" smtClean="0">
                    <a:solidFill>
                      <a:srgbClr val="663300"/>
                    </a:solidFill>
                    <a:latin typeface="Times New Roman" pitchFamily="18" charset="0"/>
                    <a:cs typeface="Times New Roman" pitchFamily="18" charset="0"/>
                  </a:rPr>
                  <a:t/>
                </a:r>
                <a:br>
                  <a:rPr lang="en-US" sz="2400" dirty="0" smtClean="0">
                    <a:solidFill>
                      <a:srgbClr val="663300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and reduce time to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𝑚𝑛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24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4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log</m:t>
                    </m:r>
                    <m:r>
                      <a:rPr lang="en-US" sz="9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⁡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4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4656" y="5262299"/>
                <a:ext cx="4788024" cy="830997"/>
              </a:xfrm>
              <a:prstGeom prst="rect">
                <a:avLst/>
              </a:prstGeom>
              <a:blipFill rotWithShape="0">
                <a:blip r:embed="rId5"/>
                <a:stretch>
                  <a:fillRect l="-1146" t="-5839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868060" y="5076473"/>
                <a:ext cx="9716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𝑈</m:t>
                      </m:r>
                    </m:oMath>
                  </m:oMathPara>
                </a14:m>
                <a:endParaRPr lang="en-US" sz="3200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060" y="5076473"/>
                <a:ext cx="971600" cy="58477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2592288" y="5074351"/>
                <a:ext cx="9716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𝑉</m:t>
                      </m:r>
                    </m:oMath>
                  </m:oMathPara>
                </a14:m>
                <a:endParaRPr lang="en-US" sz="3200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2288" y="5074351"/>
                <a:ext cx="971600" cy="58477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709654" y="1476073"/>
                <a:ext cx="292918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𝐺</m:t>
                      </m:r>
                      <m:r>
                        <a:rPr lang="en-US" sz="32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= (</m:t>
                      </m:r>
                      <m:r>
                        <a:rPr lang="en-US" sz="32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𝑈</m:t>
                      </m:r>
                      <m:r>
                        <a:rPr lang="en-US" sz="32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,</m:t>
                      </m:r>
                      <m:r>
                        <a:rPr lang="en-US" sz="32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𝑉</m:t>
                      </m:r>
                      <m:r>
                        <a:rPr lang="en-US" sz="32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,</m:t>
                      </m:r>
                      <m:r>
                        <a:rPr lang="en-US" sz="32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𝐸</m:t>
                      </m:r>
                      <m:r>
                        <a:rPr lang="en-US" sz="32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en-US" sz="32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654" y="1476073"/>
                <a:ext cx="2929184" cy="584775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0613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4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-10440" y="260648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he-IL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Modified costs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pic>
        <p:nvPicPr>
          <p:cNvPr id="3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49025" y="1297796"/>
            <a:ext cx="3635510" cy="273640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06460" y="1807680"/>
            <a:ext cx="4320640" cy="343594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83227" y="2387518"/>
            <a:ext cx="4767107" cy="788003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1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86100" y="3411765"/>
            <a:ext cx="4561361" cy="755082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 cstate="print"/>
          <a:stretch>
            <a:fillRect/>
          </a:stretch>
        </p:blipFill>
        <p:spPr bwMode="auto">
          <a:xfrm>
            <a:off x="1223498" y="4403091"/>
            <a:ext cx="6686564" cy="787987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pic>
        <p:nvPicPr>
          <p:cNvPr id="14" name="Picture 1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 cstate="print"/>
          <a:stretch>
            <a:fillRect/>
          </a:stretch>
        </p:blipFill>
        <p:spPr bwMode="auto">
          <a:xfrm>
            <a:off x="1429238" y="5427323"/>
            <a:ext cx="6275084" cy="755069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</p:spTree>
    <p:extLst>
      <p:ext uri="{BB962C8B-B14F-4D97-AF65-F5344CB8AC3E}">
        <p14:creationId xmlns:p14="http://schemas.microsoft.com/office/powerpoint/2010/main" val="2994746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-10440" y="260648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he-IL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Finding augmenting paths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pic>
        <p:nvPicPr>
          <p:cNvPr id="2" name="Picture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3493" y="1089071"/>
            <a:ext cx="7966571" cy="729429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Picture 1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 cstate="print"/>
          <a:stretch>
            <a:fillRect/>
          </a:stretch>
        </p:blipFill>
        <p:spPr bwMode="auto">
          <a:xfrm>
            <a:off x="1915968" y="1970008"/>
            <a:ext cx="5301625" cy="348615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pic>
        <p:nvPicPr>
          <p:cNvPr id="19" name="Picture 1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 cstate="print"/>
          <a:stretch>
            <a:fillRect/>
          </a:stretch>
        </p:blipFill>
        <p:spPr bwMode="auto">
          <a:xfrm>
            <a:off x="1661649" y="2469940"/>
            <a:ext cx="5810263" cy="348615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pic>
        <p:nvPicPr>
          <p:cNvPr id="11" name="Picture 10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 cstate="print"/>
          <a:stretch>
            <a:fillRect/>
          </a:stretch>
        </p:blipFill>
        <p:spPr bwMode="auto">
          <a:xfrm>
            <a:off x="2645903" y="2969872"/>
            <a:ext cx="3841754" cy="318082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pic>
        <p:nvPicPr>
          <p:cNvPr id="24" name="Picture 2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/>
          <a:stretch>
            <a:fillRect/>
          </a:stretch>
        </p:blipFill>
        <p:spPr bwMode="auto">
          <a:xfrm>
            <a:off x="1597831" y="3439324"/>
            <a:ext cx="5937898" cy="318135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pic>
        <p:nvPicPr>
          <p:cNvPr id="27" name="Picture 2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/>
          <a:stretch>
            <a:fillRect/>
          </a:stretch>
        </p:blipFill>
        <p:spPr bwMode="auto">
          <a:xfrm>
            <a:off x="1439716" y="3908776"/>
            <a:ext cx="6254128" cy="699138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pic>
        <p:nvPicPr>
          <p:cNvPr id="39" name="Picture 3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/>
          <a:stretch>
            <a:fillRect/>
          </a:stretch>
        </p:blipFill>
        <p:spPr bwMode="auto">
          <a:xfrm>
            <a:off x="1375538" y="4759231"/>
            <a:ext cx="6382482" cy="1110743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pic>
        <p:nvPicPr>
          <p:cNvPr id="12" name="Picture 1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7" cstate="print"/>
          <a:stretch>
            <a:fillRect/>
          </a:stretch>
        </p:blipFill>
        <p:spPr bwMode="auto">
          <a:xfrm>
            <a:off x="2169649" y="6021287"/>
            <a:ext cx="4794261" cy="348569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</p:spTree>
    <p:extLst>
      <p:ext uri="{BB962C8B-B14F-4D97-AF65-F5344CB8AC3E}">
        <p14:creationId xmlns:p14="http://schemas.microsoft.com/office/powerpoint/2010/main" val="2994746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-10440" y="260648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he-IL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Finding augmenting paths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pic>
        <p:nvPicPr>
          <p:cNvPr id="11" name="Picture 1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/>
          <a:stretch>
            <a:fillRect/>
          </a:stretch>
        </p:blipFill>
        <p:spPr bwMode="auto">
          <a:xfrm>
            <a:off x="1440255" y="1941720"/>
            <a:ext cx="6253050" cy="318080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pic>
        <p:nvPicPr>
          <p:cNvPr id="13" name="Picture 1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/>
          <a:stretch>
            <a:fillRect/>
          </a:stretch>
        </p:blipFill>
        <p:spPr bwMode="auto">
          <a:xfrm>
            <a:off x="1693863" y="2411549"/>
            <a:ext cx="5745835" cy="729419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pic>
        <p:nvPicPr>
          <p:cNvPr id="15" name="Picture 1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/>
          <a:stretch>
            <a:fillRect/>
          </a:stretch>
        </p:blipFill>
        <p:spPr bwMode="auto">
          <a:xfrm>
            <a:off x="2471611" y="3491587"/>
            <a:ext cx="4190339" cy="729501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pic>
        <p:nvPicPr>
          <p:cNvPr id="9" name="Picture 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/>
          <a:stretch>
            <a:fillRect/>
          </a:stretch>
        </p:blipFill>
        <p:spPr bwMode="auto">
          <a:xfrm>
            <a:off x="1424359" y="4502136"/>
            <a:ext cx="6284840" cy="1015097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pic>
        <p:nvPicPr>
          <p:cNvPr id="8" name="Picture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 cstate="print"/>
          <a:stretch>
            <a:fillRect/>
          </a:stretch>
        </p:blipFill>
        <p:spPr bwMode="auto">
          <a:xfrm>
            <a:off x="2238086" y="1291826"/>
            <a:ext cx="4728188" cy="318005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</p:spTree>
    <p:extLst>
      <p:ext uri="{BB962C8B-B14F-4D97-AF65-F5344CB8AC3E}">
        <p14:creationId xmlns:p14="http://schemas.microsoft.com/office/powerpoint/2010/main" val="2994746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-10440" y="375628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he-IL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Linear Programming duality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pic>
        <p:nvPicPr>
          <p:cNvPr id="12" name="Picture 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8946" y="4437112"/>
            <a:ext cx="6755669" cy="1600239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Picture 1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6023" y="1588738"/>
            <a:ext cx="2799518" cy="2178290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/>
          <a:stretch>
            <a:fillRect/>
          </a:stretch>
        </p:blipFill>
        <p:spPr bwMode="auto">
          <a:xfrm>
            <a:off x="4797783" y="1567424"/>
            <a:ext cx="3245752" cy="2221619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</p:spTree>
    <p:extLst>
      <p:ext uri="{BB962C8B-B14F-4D97-AF65-F5344CB8AC3E}">
        <p14:creationId xmlns:p14="http://schemas.microsoft.com/office/powerpoint/2010/main" val="3951168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-10440" y="375628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he-IL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Weak duality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pic>
        <p:nvPicPr>
          <p:cNvPr id="4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38261" y="4293096"/>
            <a:ext cx="6267478" cy="1554868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0" name="Group 9"/>
          <p:cNvGrpSpPr/>
          <p:nvPr/>
        </p:nvGrpSpPr>
        <p:grpSpPr bwMode="auto">
          <a:xfrm>
            <a:off x="1040590" y="1567423"/>
            <a:ext cx="6997516" cy="2221623"/>
            <a:chOff x="1046021" y="1567424"/>
            <a:chExt cx="6997516" cy="2221623"/>
          </a:xfrm>
        </p:grpSpPr>
        <p:pic>
          <p:nvPicPr>
            <p:cNvPr id="7" name="Picture 6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046021" y="1588738"/>
              <a:ext cx="2799518" cy="2178290"/>
            </a:xfrm>
            <a:prstGeom prst="rect">
              <a:avLst/>
            </a:prstGeom>
            <a:gradFill flip="none" rotWithShape="1">
              <a:gsLst>
                <a:gs pos="0">
                  <a:srgbClr val="0064C8"/>
                </a:gs>
                <a:gs pos="100000">
                  <a:srgbClr val="FFFFFF"/>
                </a:gs>
              </a:gsLst>
              <a:lin ang="5400000" scaled="1"/>
              <a:tileRect/>
            </a:gradFill>
            <a:ln/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7357" dir="2700000" rotWithShape="0">
                      <a:scrgbClr r="0" g="0" b="0"/>
                    </a:outerShdw>
                  </a:effectLst>
                </a14:hiddenEffects>
              </a:ext>
              <a:ext uri="{31F19639-BCED-4A60-ADC4-E9642A236FB7}">
                <a14:hiddenScene3d xmlns:a14="http://schemas.microsoft.com/office/drawing/2010/main">
                  <a:camera prst="orthographicFront">
                    <a:rot lat="0" lon="0" rev="0"/>
                  </a:camera>
                  <a:lightRig rig="threePt" dir="t">
                    <a:rot lat="0" lon="0" rev="0"/>
                  </a:lightRig>
                </a14:hiddenScene3d>
              </a:ext>
              <a:ext uri="{E45631CC-5BF2-4C18-A39C-3461C7D3F71A}">
                <a14:hiddenSp3d xmlns:a14="http://schemas.microsoft.com/office/drawing/2010/main" extrusionH="457200">
                  <a:contourClr>
                    <a:srgbClr val="000000"/>
                  </a:contourClr>
                </a14:hiddenSp3d>
              </a:ex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8" name="Picture 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7" cstate="print"/>
            <a:stretch>
              <a:fillRect/>
            </a:stretch>
          </p:blipFill>
          <p:spPr bwMode="auto">
            <a:xfrm>
              <a:off x="4797778" y="1567424"/>
              <a:ext cx="3245759" cy="2221623"/>
            </a:xfrm>
            <a:prstGeom prst="rect">
              <a:avLst/>
            </a:prstGeom>
            <a:gradFill flip="none" rotWithShape="1">
              <a:gsLst>
                <a:gs pos="0">
                  <a:srgbClr val="0064C8"/>
                </a:gs>
                <a:gs pos="100000">
                  <a:srgbClr val="FFFFFF"/>
                </a:gs>
              </a:gsLst>
              <a:lin ang="5400000" scaled="1"/>
              <a:tileRect/>
            </a:gradFill>
            <a:ln/>
            <a:effectLst/>
          </p:spPr>
        </p:pic>
      </p:grpSp>
    </p:spTree>
    <p:extLst>
      <p:ext uri="{BB962C8B-B14F-4D97-AF65-F5344CB8AC3E}">
        <p14:creationId xmlns:p14="http://schemas.microsoft.com/office/powerpoint/2010/main" val="1602440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-10440" y="375628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he-IL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Complementary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slackness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pic>
        <p:nvPicPr>
          <p:cNvPr id="19" name="Picture 1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28343" y="2708920"/>
            <a:ext cx="4476874" cy="1143032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/>
          <a:stretch>
            <a:fillRect/>
          </a:stretch>
        </p:blipFill>
        <p:spPr bwMode="auto">
          <a:xfrm>
            <a:off x="1869812" y="1434089"/>
            <a:ext cx="5393937" cy="761588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pic>
        <p:nvPicPr>
          <p:cNvPr id="7" name="Picture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/>
          <a:stretch>
            <a:fillRect/>
          </a:stretch>
        </p:blipFill>
        <p:spPr bwMode="auto">
          <a:xfrm>
            <a:off x="2042541" y="4221088"/>
            <a:ext cx="5048479" cy="1967955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</p:spTree>
    <p:extLst>
      <p:ext uri="{BB962C8B-B14F-4D97-AF65-F5344CB8AC3E}">
        <p14:creationId xmlns:p14="http://schemas.microsoft.com/office/powerpoint/2010/main" val="3950014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-6696" y="130567"/>
            <a:ext cx="9154440" cy="135421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he-IL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Linear Programming formulation</a:t>
            </a:r>
            <a:b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</a:b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of the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assignment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problem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pic>
        <p:nvPicPr>
          <p:cNvPr id="3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2668" y="1757484"/>
            <a:ext cx="7735712" cy="1600493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1476" y="542606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this really a valid formulation?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476" y="593011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Who says that (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has an </a:t>
            </a:r>
            <a:r>
              <a:rPr lang="en-US" sz="2800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integral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solution?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409" y="3602737"/>
            <a:ext cx="8350231" cy="1644460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5504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-6696" y="274583"/>
            <a:ext cx="9154440" cy="135421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he-IL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Linear Programming formulation</a:t>
            </a:r>
            <a:b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</a:b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of the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assignment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problem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44" y="1844824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Three different ways of showing that the formulation is valid: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016" y="2648525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1) </a:t>
                </a:r>
                <a:r>
                  <a:rPr lang="en-US" sz="26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Direct proof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If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an optimal solution, we convert it </a:t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into an integral solution without decreasing its value.</a:t>
                </a:r>
                <a:endPara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6" y="2648525"/>
                <a:ext cx="9144000" cy="892552"/>
              </a:xfrm>
              <a:prstGeom prst="rect">
                <a:avLst/>
              </a:prstGeom>
              <a:blipFill rotWithShape="0">
                <a:blip r:embed="rId2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016" y="3704545"/>
                <a:ext cx="9144000" cy="12926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2) The matrix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the LP formulation, which is just the </a:t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i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incidence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matrix of the graph, is </a:t>
                </a:r>
                <a:r>
                  <a:rPr lang="en-US" sz="2600" i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totally </a:t>
                </a:r>
                <a:r>
                  <a:rPr lang="en-US" sz="2600" i="1" dirty="0" err="1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unimodular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i.e., the determinant of every square </a:t>
                </a:r>
                <a:r>
                  <a:rPr lang="en-US" sz="2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submatrix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60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/>
                  </a:rPr>
                  <a:t>1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/>
                  </a:rPr>
                  <a:t>,</a:t>
                </a:r>
                <a:r>
                  <a:rPr lang="en-US" sz="260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/>
                  </a:rPr>
                  <a:t>0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/>
                  </a:rPr>
                  <a:t> or </a:t>
                </a:r>
                <a:r>
                  <a:rPr lang="en-US" sz="260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/>
                  </a:rPr>
                  <a:t>+1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/>
                  </a:rPr>
                  <a:t>.</a:t>
                </a:r>
                <a:endPara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6" y="3704545"/>
                <a:ext cx="9144000" cy="1292662"/>
              </a:xfrm>
              <a:prstGeom prst="rect">
                <a:avLst/>
              </a:prstGeom>
              <a:blipFill rotWithShape="0">
                <a:blip r:embed="rId3"/>
                <a:stretch>
                  <a:fillRect t="-4717" b="-113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5016" y="5160674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Our algorithm will always find an integral optimal solution.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665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2</a:t>
            </a:fld>
            <a:endParaRPr lang="da-DK"/>
          </a:p>
        </p:txBody>
      </p:sp>
      <p:grpSp>
        <p:nvGrpSpPr>
          <p:cNvPr id="12" name="Group 56"/>
          <p:cNvGrpSpPr>
            <a:grpSpLocks noChangeAspect="1"/>
          </p:cNvGrpSpPr>
          <p:nvPr/>
        </p:nvGrpSpPr>
        <p:grpSpPr>
          <a:xfrm>
            <a:off x="2108329" y="1770274"/>
            <a:ext cx="4927342" cy="3711216"/>
            <a:chOff x="1220163" y="1458420"/>
            <a:chExt cx="6159178" cy="4639020"/>
          </a:xfrm>
        </p:grpSpPr>
        <p:cxnSp>
          <p:nvCxnSpPr>
            <p:cNvPr id="33" name="Straight Connector 32"/>
            <p:cNvCxnSpPr>
              <a:stCxn id="4" idx="5"/>
              <a:endCxn id="3" idx="1"/>
            </p:cNvCxnSpPr>
            <p:nvPr/>
          </p:nvCxnSpPr>
          <p:spPr bwMode="auto">
            <a:xfrm>
              <a:off x="1825361" y="2055143"/>
              <a:ext cx="1180185" cy="1547189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0033CC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3" name="Straight Connector 42"/>
            <p:cNvCxnSpPr>
              <a:stCxn id="10" idx="3"/>
              <a:endCxn id="3" idx="7"/>
            </p:cNvCxnSpPr>
            <p:nvPr/>
          </p:nvCxnSpPr>
          <p:spPr bwMode="auto">
            <a:xfrm flipH="1">
              <a:off x="3148736" y="1631265"/>
              <a:ext cx="2294930" cy="1971066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6" name="Straight Connector 45"/>
            <p:cNvCxnSpPr>
              <a:stCxn id="8" idx="6"/>
              <a:endCxn id="9" idx="2"/>
            </p:cNvCxnSpPr>
            <p:nvPr/>
          </p:nvCxnSpPr>
          <p:spPr bwMode="auto">
            <a:xfrm>
              <a:off x="5082343" y="3276740"/>
              <a:ext cx="2094498" cy="95250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88" name="Straight Connector 87"/>
            <p:cNvCxnSpPr>
              <a:stCxn id="6" idx="2"/>
              <a:endCxn id="7" idx="6"/>
            </p:cNvCxnSpPr>
            <p:nvPr/>
          </p:nvCxnSpPr>
          <p:spPr bwMode="auto">
            <a:xfrm flipH="1">
              <a:off x="1422663" y="5134665"/>
              <a:ext cx="2502175" cy="861525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92" name="Straight Connector 91"/>
            <p:cNvCxnSpPr>
              <a:stCxn id="11" idx="2"/>
              <a:endCxn id="7" idx="5"/>
            </p:cNvCxnSpPr>
            <p:nvPr/>
          </p:nvCxnSpPr>
          <p:spPr bwMode="auto">
            <a:xfrm flipH="1">
              <a:off x="1393008" y="5996190"/>
              <a:ext cx="4237178" cy="71595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95" name="Straight Connector 94"/>
            <p:cNvCxnSpPr>
              <a:stCxn id="11" idx="7"/>
              <a:endCxn id="9" idx="4"/>
            </p:cNvCxnSpPr>
            <p:nvPr/>
          </p:nvCxnSpPr>
          <p:spPr bwMode="auto">
            <a:xfrm flipV="1">
              <a:off x="5803031" y="4330490"/>
              <a:ext cx="1475060" cy="1594105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0033CC"/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</p:cxnSp>
        <p:sp>
          <p:nvSpPr>
            <p:cNvPr id="3" name="Oval 56"/>
            <p:cNvSpPr>
              <a:spLocks noChangeAspect="1" noChangeArrowheads="1"/>
            </p:cNvSpPr>
            <p:nvPr/>
          </p:nvSpPr>
          <p:spPr bwMode="auto">
            <a:xfrm>
              <a:off x="2975891" y="3572676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Oval 56"/>
            <p:cNvSpPr>
              <a:spLocks noChangeAspect="1" noChangeArrowheads="1"/>
            </p:cNvSpPr>
            <p:nvPr/>
          </p:nvSpPr>
          <p:spPr bwMode="auto">
            <a:xfrm>
              <a:off x="1652516" y="1882298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Oval 56"/>
            <p:cNvSpPr>
              <a:spLocks noChangeAspect="1" noChangeArrowheads="1"/>
            </p:cNvSpPr>
            <p:nvPr/>
          </p:nvSpPr>
          <p:spPr bwMode="auto">
            <a:xfrm>
              <a:off x="3924838" y="5033415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Oval 56"/>
            <p:cNvSpPr>
              <a:spLocks noChangeAspect="1" noChangeArrowheads="1"/>
            </p:cNvSpPr>
            <p:nvPr/>
          </p:nvSpPr>
          <p:spPr bwMode="auto">
            <a:xfrm>
              <a:off x="1220163" y="5894940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Oval 56"/>
            <p:cNvSpPr>
              <a:spLocks noChangeAspect="1" noChangeArrowheads="1"/>
            </p:cNvSpPr>
            <p:nvPr/>
          </p:nvSpPr>
          <p:spPr bwMode="auto">
            <a:xfrm>
              <a:off x="4879843" y="3175490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Oval 56"/>
            <p:cNvSpPr>
              <a:spLocks noChangeAspect="1" noChangeArrowheads="1"/>
            </p:cNvSpPr>
            <p:nvPr/>
          </p:nvSpPr>
          <p:spPr bwMode="auto">
            <a:xfrm>
              <a:off x="7176841" y="4127990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val 56"/>
            <p:cNvSpPr>
              <a:spLocks noChangeAspect="1" noChangeArrowheads="1"/>
            </p:cNvSpPr>
            <p:nvPr/>
          </p:nvSpPr>
          <p:spPr bwMode="auto">
            <a:xfrm>
              <a:off x="5414011" y="1458420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Oval 56"/>
            <p:cNvSpPr>
              <a:spLocks noChangeAspect="1" noChangeArrowheads="1"/>
            </p:cNvSpPr>
            <p:nvPr/>
          </p:nvSpPr>
          <p:spPr bwMode="auto">
            <a:xfrm>
              <a:off x="5630186" y="5894940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Straight Connector 30"/>
            <p:cNvCxnSpPr>
              <a:stCxn id="4" idx="6"/>
              <a:endCxn id="10" idx="2"/>
            </p:cNvCxnSpPr>
            <p:nvPr/>
          </p:nvCxnSpPr>
          <p:spPr bwMode="auto">
            <a:xfrm flipV="1">
              <a:off x="1855016" y="1559670"/>
              <a:ext cx="3558995" cy="423878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38" name="Straight Connector 37"/>
            <p:cNvCxnSpPr>
              <a:stCxn id="4" idx="4"/>
              <a:endCxn id="7" idx="0"/>
            </p:cNvCxnSpPr>
            <p:nvPr/>
          </p:nvCxnSpPr>
          <p:spPr bwMode="auto">
            <a:xfrm flipH="1">
              <a:off x="1321413" y="2084798"/>
              <a:ext cx="432353" cy="3810143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</p:cxnSp>
        <p:cxnSp>
          <p:nvCxnSpPr>
            <p:cNvPr id="41" name="Straight Connector 40"/>
            <p:cNvCxnSpPr>
              <a:stCxn id="3" idx="3"/>
              <a:endCxn id="7" idx="7"/>
            </p:cNvCxnSpPr>
            <p:nvPr/>
          </p:nvCxnSpPr>
          <p:spPr bwMode="auto">
            <a:xfrm flipH="1">
              <a:off x="1393008" y="3745521"/>
              <a:ext cx="1612538" cy="2179074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2" name="Straight Connector 41"/>
            <p:cNvCxnSpPr>
              <a:stCxn id="9" idx="3"/>
              <a:endCxn id="6" idx="6"/>
            </p:cNvCxnSpPr>
            <p:nvPr/>
          </p:nvCxnSpPr>
          <p:spPr bwMode="auto">
            <a:xfrm flipH="1">
              <a:off x="4127338" y="4300835"/>
              <a:ext cx="3079158" cy="83383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7" name="Straight Connector 46"/>
            <p:cNvCxnSpPr>
              <a:stCxn id="10" idx="5"/>
              <a:endCxn id="9" idx="1"/>
            </p:cNvCxnSpPr>
            <p:nvPr/>
          </p:nvCxnSpPr>
          <p:spPr bwMode="auto">
            <a:xfrm>
              <a:off x="5586856" y="1631265"/>
              <a:ext cx="1619640" cy="252638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8" name="Straight Connector 47"/>
            <p:cNvCxnSpPr>
              <a:stCxn id="8" idx="3"/>
              <a:endCxn id="6" idx="0"/>
            </p:cNvCxnSpPr>
            <p:nvPr/>
          </p:nvCxnSpPr>
          <p:spPr bwMode="auto">
            <a:xfrm flipH="1">
              <a:off x="4026088" y="3348335"/>
              <a:ext cx="883410" cy="1685080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0033CC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50" name="Straight Connector 49"/>
            <p:cNvCxnSpPr>
              <a:stCxn id="10" idx="4"/>
              <a:endCxn id="8" idx="0"/>
            </p:cNvCxnSpPr>
            <p:nvPr/>
          </p:nvCxnSpPr>
          <p:spPr bwMode="auto">
            <a:xfrm flipH="1">
              <a:off x="4981093" y="1660920"/>
              <a:ext cx="534168" cy="151457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</p:grpSp>
      <p:sp>
        <p:nvSpPr>
          <p:cNvPr id="58" name="Rectangle 4"/>
          <p:cNvSpPr txBox="1">
            <a:spLocks noChangeArrowheads="1"/>
          </p:cNvSpPr>
          <p:nvPr/>
        </p:nvSpPr>
        <p:spPr bwMode="auto">
          <a:xfrm>
            <a:off x="-652" y="906178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Find a matching whose total weight is </a:t>
            </a:r>
            <a:r>
              <a:rPr lang="en-US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maximal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.</a:t>
            </a:r>
            <a:endParaRPr lang="en-US" sz="2800" kern="0" dirty="0" smtClean="0">
              <a:solidFill>
                <a:schemeClr val="tx1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32" name="Rectangle 4"/>
          <p:cNvSpPr txBox="1">
            <a:spLocks noChangeArrowheads="1"/>
          </p:cNvSpPr>
          <p:nvPr/>
        </p:nvSpPr>
        <p:spPr bwMode="auto">
          <a:xfrm>
            <a:off x="8601" y="5877272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Maximum weight matching</a:t>
            </a:r>
          </a:p>
        </p:txBody>
      </p:sp>
      <p:sp>
        <p:nvSpPr>
          <p:cNvPr id="34" name="Rectangle 4"/>
          <p:cNvSpPr txBox="1">
            <a:spLocks noChangeArrowheads="1"/>
          </p:cNvSpPr>
          <p:nvPr/>
        </p:nvSpPr>
        <p:spPr bwMode="auto">
          <a:xfrm>
            <a:off x="0" y="116632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Maximum</a:t>
            </a:r>
            <a:r>
              <a:rPr lang="en-US" kern="0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kern="0" dirty="0" smtClean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Weight</a:t>
            </a:r>
            <a:r>
              <a:rPr lang="en-US" kern="0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 Matching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771800" y="2604752"/>
            <a:ext cx="49479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843808" y="4002522"/>
            <a:ext cx="49479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312432" y="2553620"/>
            <a:ext cx="320148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114101" y="3364803"/>
            <a:ext cx="53335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072295" y="5233786"/>
            <a:ext cx="42769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156176" y="4448919"/>
            <a:ext cx="495019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779912" y="1770274"/>
            <a:ext cx="51780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364088" y="4116920"/>
            <a:ext cx="564545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427984" y="3771050"/>
            <a:ext cx="51374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716518" y="2220467"/>
            <a:ext cx="51374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22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032184" y="2388728"/>
            <a:ext cx="564545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0577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-6696" y="101073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he-IL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Direct proof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744" y="810409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an optimal solution and assume that </a:t>
                </a:r>
                <a:b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some of the values are </a:t>
                </a:r>
                <a:r>
                  <a:rPr lang="en-US" sz="2400" i="1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fractional</a:t>
                </a:r>
                <a:r>
                  <a:rPr lang="en-US" sz="24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i.e., not 0 or 1.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4" y="810409"/>
                <a:ext cx="9144000" cy="830997"/>
              </a:xfrm>
              <a:prstGeom prst="rect">
                <a:avLst/>
              </a:prstGeom>
              <a:blipFill rotWithShape="0">
                <a:blip r:embed="rId2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016" y="1647182"/>
                <a:ext cx="9144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We show that the number of </a:t>
                </a:r>
                <a:r>
                  <a:rPr lang="en-US" sz="2400" i="1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fractional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values can be </a:t>
                </a:r>
                <a:b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reduced without decreasing the value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∑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  <m:sSub>
                      <m:sSub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of the solution. 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6" y="1647182"/>
                <a:ext cx="9144000" cy="830997"/>
              </a:xfrm>
              <a:prstGeom prst="rect">
                <a:avLst/>
              </a:prstGeom>
              <a:blipFill rotWithShape="0">
                <a:blip r:embed="rId3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5016" y="2483955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either a path of </a:t>
            </a:r>
            <a:r>
              <a:rPr lang="en-US" sz="24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fractional</a:t>
            </a:r>
            <a:r>
              <a:rPr lang="en-US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edges between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two 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unsaturated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vertices, or an even cycle of </a:t>
            </a:r>
            <a:r>
              <a:rPr lang="en-US" sz="24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fractional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edges.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188"/>
          <p:cNvGrpSpPr/>
          <p:nvPr/>
        </p:nvGrpSpPr>
        <p:grpSpPr>
          <a:xfrm>
            <a:off x="503930" y="4252364"/>
            <a:ext cx="3729997" cy="115200"/>
            <a:chOff x="900121" y="4794287"/>
            <a:chExt cx="3729997" cy="115200"/>
          </a:xfrm>
        </p:grpSpPr>
        <p:cxnSp>
          <p:nvCxnSpPr>
            <p:cNvPr id="50" name="Straight Connector 49"/>
            <p:cNvCxnSpPr/>
            <p:nvPr/>
          </p:nvCxnSpPr>
          <p:spPr>
            <a:xfrm rot="10800000">
              <a:off x="1739226" y="4851887"/>
              <a:ext cx="599180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0800000">
              <a:off x="1015322" y="4851887"/>
              <a:ext cx="608705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Oval 51"/>
            <p:cNvSpPr>
              <a:spLocks noChangeAspect="1"/>
            </p:cNvSpPr>
            <p:nvPr/>
          </p:nvSpPr>
          <p:spPr>
            <a:xfrm>
              <a:off x="900121" y="479428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3" name="Oval 52"/>
            <p:cNvSpPr>
              <a:spLocks noChangeAspect="1"/>
            </p:cNvSpPr>
            <p:nvPr/>
          </p:nvSpPr>
          <p:spPr>
            <a:xfrm>
              <a:off x="1624026" y="479428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4" name="Oval 53"/>
            <p:cNvSpPr>
              <a:spLocks noChangeAspect="1"/>
            </p:cNvSpPr>
            <p:nvPr/>
          </p:nvSpPr>
          <p:spPr>
            <a:xfrm>
              <a:off x="2338406" y="479428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5" name="Oval 54"/>
            <p:cNvSpPr>
              <a:spLocks noChangeAspect="1"/>
            </p:cNvSpPr>
            <p:nvPr/>
          </p:nvSpPr>
          <p:spPr>
            <a:xfrm>
              <a:off x="3062311" y="479428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56" name="Straight Connector 55"/>
            <p:cNvCxnSpPr/>
            <p:nvPr/>
          </p:nvCxnSpPr>
          <p:spPr>
            <a:xfrm rot="10800000">
              <a:off x="3906214" y="4851887"/>
              <a:ext cx="608705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10800000">
              <a:off x="2453607" y="4851887"/>
              <a:ext cx="608705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Oval 57"/>
            <p:cNvSpPr>
              <a:spLocks noChangeAspect="1"/>
            </p:cNvSpPr>
            <p:nvPr/>
          </p:nvSpPr>
          <p:spPr>
            <a:xfrm>
              <a:off x="3791013" y="479428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9" name="Oval 58"/>
            <p:cNvSpPr>
              <a:spLocks noChangeAspect="1"/>
            </p:cNvSpPr>
            <p:nvPr/>
          </p:nvSpPr>
          <p:spPr>
            <a:xfrm>
              <a:off x="4514918" y="479428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60" name="Straight Connector 59"/>
            <p:cNvCxnSpPr/>
            <p:nvPr/>
          </p:nvCxnSpPr>
          <p:spPr>
            <a:xfrm>
              <a:off x="3177511" y="4851887"/>
              <a:ext cx="613502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 68"/>
          <p:cNvGrpSpPr/>
          <p:nvPr/>
        </p:nvGrpSpPr>
        <p:grpSpPr>
          <a:xfrm>
            <a:off x="1596959" y="4869185"/>
            <a:ext cx="1486809" cy="1539197"/>
            <a:chOff x="1596959" y="4897760"/>
            <a:chExt cx="1486809" cy="1539197"/>
          </a:xfrm>
        </p:grpSpPr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1942242" y="4897760"/>
              <a:ext cx="115200" cy="1152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5" name="Oval 14"/>
            <p:cNvSpPr>
              <a:spLocks noChangeAspect="1"/>
            </p:cNvSpPr>
            <p:nvPr/>
          </p:nvSpPr>
          <p:spPr>
            <a:xfrm>
              <a:off x="1596959" y="5607377"/>
              <a:ext cx="115200" cy="1152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" name="Oval 15"/>
            <p:cNvSpPr>
              <a:spLocks noChangeAspect="1"/>
            </p:cNvSpPr>
            <p:nvPr/>
          </p:nvSpPr>
          <p:spPr>
            <a:xfrm>
              <a:off x="2625666" y="4897760"/>
              <a:ext cx="115200" cy="1152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7" name="Oval 16"/>
            <p:cNvSpPr>
              <a:spLocks noChangeAspect="1"/>
            </p:cNvSpPr>
            <p:nvPr/>
          </p:nvSpPr>
          <p:spPr>
            <a:xfrm>
              <a:off x="1942242" y="6321757"/>
              <a:ext cx="115200" cy="1152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" name="Oval 17"/>
            <p:cNvSpPr>
              <a:spLocks noChangeAspect="1"/>
            </p:cNvSpPr>
            <p:nvPr/>
          </p:nvSpPr>
          <p:spPr>
            <a:xfrm>
              <a:off x="2968568" y="5607377"/>
              <a:ext cx="115200" cy="1152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" name="Oval 18"/>
            <p:cNvSpPr>
              <a:spLocks noChangeAspect="1"/>
            </p:cNvSpPr>
            <p:nvPr/>
          </p:nvSpPr>
          <p:spPr>
            <a:xfrm>
              <a:off x="2625666" y="6321757"/>
              <a:ext cx="115200" cy="1152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20" name="Straight Connector 19"/>
            <p:cNvCxnSpPr>
              <a:stCxn id="16" idx="2"/>
              <a:endCxn id="14" idx="6"/>
            </p:cNvCxnSpPr>
            <p:nvPr/>
          </p:nvCxnSpPr>
          <p:spPr>
            <a:xfrm rot="10800000">
              <a:off x="2057442" y="4955360"/>
              <a:ext cx="568224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stCxn id="15" idx="4"/>
              <a:endCxn id="17" idx="1"/>
            </p:cNvCxnSpPr>
            <p:nvPr/>
          </p:nvCxnSpPr>
          <p:spPr>
            <a:xfrm rot="16200000" flipH="1">
              <a:off x="1498811" y="5878325"/>
              <a:ext cx="616051" cy="304554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>
              <a:stCxn id="19" idx="7"/>
              <a:endCxn id="18" idx="4"/>
            </p:cNvCxnSpPr>
            <p:nvPr/>
          </p:nvCxnSpPr>
          <p:spPr>
            <a:xfrm rot="5400000" flipH="1" flipV="1">
              <a:off x="2567056" y="5879517"/>
              <a:ext cx="616051" cy="302173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stCxn id="17" idx="6"/>
              <a:endCxn id="19" idx="2"/>
            </p:cNvCxnSpPr>
            <p:nvPr/>
          </p:nvCxnSpPr>
          <p:spPr>
            <a:xfrm>
              <a:off x="2057442" y="6379357"/>
              <a:ext cx="568224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>
              <a:stCxn id="15" idx="0"/>
              <a:endCxn id="14" idx="3"/>
            </p:cNvCxnSpPr>
            <p:nvPr/>
          </p:nvCxnSpPr>
          <p:spPr>
            <a:xfrm flipV="1">
              <a:off x="1654559" y="4996089"/>
              <a:ext cx="304554" cy="6112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>
              <a:stCxn id="16" idx="5"/>
              <a:endCxn id="18" idx="0"/>
            </p:cNvCxnSpPr>
            <p:nvPr/>
          </p:nvCxnSpPr>
          <p:spPr>
            <a:xfrm>
              <a:off x="2723995" y="4996089"/>
              <a:ext cx="302173" cy="6112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4215704" y="3380164"/>
                <a:ext cx="463416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Alternatingly, add and </a:t>
                </a:r>
                <a:b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subtract 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Symbol"/>
                      </a:rPr>
                      <m:t>𝛿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/>
                  </a:rPr>
                  <a:t> from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values</a:t>
                </a:r>
                <a:b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on the path or cycle.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5704" y="3380164"/>
                <a:ext cx="4634166" cy="1200329"/>
              </a:xfrm>
              <a:prstGeom prst="rect">
                <a:avLst/>
              </a:prstGeom>
              <a:blipFill rotWithShape="0">
                <a:blip r:embed="rId4"/>
                <a:stretch>
                  <a:fillRect t="-4061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4215704" y="4556123"/>
                <a:ext cx="463416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Symbol"/>
                      </a:rPr>
                      <m:t>𝛿</m:t>
                    </m:r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/>
                  </a:rPr>
                  <a:t> can be positive or negative.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5704" y="4556123"/>
                <a:ext cx="4634166" cy="461665"/>
              </a:xfrm>
              <a:prstGeom prst="rect">
                <a:avLst/>
              </a:prstGeom>
              <a:blipFill rotWithShape="0">
                <a:blip r:embed="rId5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4035622" y="4993418"/>
                <a:ext cx="499433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∑</m:t>
                    </m:r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  <m:sSub>
                      <m:sSubPr>
                        <m:ctrlP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/>
                  </a:rPr>
                  <a:t> does not change!</a:t>
                </a:r>
                <a:b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/>
                  </a:rPr>
                </a:b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/>
                  </a:rPr>
                  <a:t>(Otherwise the solution is not optimal.)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5622" y="4993418"/>
                <a:ext cx="4994331" cy="830997"/>
              </a:xfrm>
              <a:prstGeom prst="rect">
                <a:avLst/>
              </a:prstGeom>
              <a:blipFill rotWithShape="0">
                <a:blip r:embed="rId6"/>
                <a:stretch>
                  <a:fillRect l="-1465" t="-5882" r="-1587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4215704" y="5800045"/>
                <a:ext cx="463416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/>
                  </a:rPr>
                  <a:t>Choose</a:t>
                </a:r>
                <a:r>
                  <a:rPr lang="en-US" sz="24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/>
                  </a:rPr>
                  <a:t> 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/>
                  </a:rPr>
                  <a:t> so that at least one </a:t>
                </a:r>
                <a:r>
                  <a:rPr lang="en-US" sz="2400" i="1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/>
                  </a:rPr>
                  <a:t>fractional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2400" i="1" baseline="-25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becomes 0 or 1.</a:t>
                </a: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5704" y="5800045"/>
                <a:ext cx="4634166" cy="830997"/>
              </a:xfrm>
              <a:prstGeom prst="rect">
                <a:avLst/>
              </a:prstGeom>
              <a:blipFill rotWithShape="0">
                <a:blip r:embed="rId7"/>
                <a:stretch>
                  <a:fillRect t="-6569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657646" y="3843536"/>
                <a:ext cx="609179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r>
                        <a:rPr lang="en-US" sz="2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𝛿</m:t>
                      </m:r>
                    </m:oMath>
                  </m:oMathPara>
                </a14:m>
                <a:endParaRPr lang="he-IL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646" y="3843536"/>
                <a:ext cx="609179" cy="461665"/>
              </a:xfrm>
              <a:prstGeom prst="rect">
                <a:avLst/>
              </a:prstGeom>
              <a:blipFill rotWithShape="0">
                <a:blip r:embed="rId8"/>
                <a:stretch>
                  <a:fillRect l="-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1333921" y="3843536"/>
                <a:ext cx="609179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r>
                        <a:rPr lang="en-US" sz="2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𝛿</m:t>
                      </m:r>
                    </m:oMath>
                  </m:oMathPara>
                </a14:m>
                <a:endParaRPr lang="he-IL" sz="2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3921" y="3843536"/>
                <a:ext cx="609179" cy="46166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3515146" y="3843536"/>
                <a:ext cx="609179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r>
                        <a:rPr lang="en-US" sz="24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𝛿</m:t>
                      </m:r>
                    </m:oMath>
                  </m:oMathPara>
                </a14:m>
                <a:endParaRPr lang="he-IL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5146" y="3843536"/>
                <a:ext cx="609179" cy="461665"/>
              </a:xfrm>
              <a:prstGeom prst="rect">
                <a:avLst/>
              </a:prstGeom>
              <a:blipFill rotWithShape="0">
                <a:blip r:embed="rId10"/>
                <a:stretch>
                  <a:fillRect l="-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8665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61" grpId="0"/>
      <p:bldP spid="62" grpId="0"/>
      <p:bldP spid="63" grpId="0"/>
      <p:bldP spid="64" grpId="0"/>
      <p:bldP spid="65" grpId="0"/>
      <p:bldP spid="67" grpId="0"/>
      <p:bldP spid="6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Connector 22"/>
          <p:cNvCxnSpPr/>
          <p:nvPr/>
        </p:nvCxnSpPr>
        <p:spPr>
          <a:xfrm>
            <a:off x="3725906" y="2306489"/>
            <a:ext cx="36004" cy="19442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-6696" y="404664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he-IL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Incidence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matrix of a (bipartite) graph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23728" y="2306489"/>
            <a:ext cx="4896544" cy="1944216"/>
          </a:xfrm>
          <a:prstGeom prst="rect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TextBox 9"/>
          <p:cNvSpPr txBox="1"/>
          <p:nvPr/>
        </p:nvSpPr>
        <p:spPr>
          <a:xfrm>
            <a:off x="288032" y="2954561"/>
            <a:ext cx="14036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Vertices</a:t>
            </a:r>
            <a:endParaRPr lang="he-IL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16424" y="1484784"/>
            <a:ext cx="14036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Edges</a:t>
            </a:r>
            <a:endParaRPr lang="he-IL" sz="24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527884" y="1844824"/>
                <a:ext cx="432048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𝑒</m:t>
                      </m:r>
                    </m:oMath>
                  </m:oMathPara>
                </a14:m>
                <a:endParaRPr lang="he-IL" sz="24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7884" y="1844824"/>
                <a:ext cx="432048" cy="46166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691680" y="2522513"/>
                <a:ext cx="432048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𝑢</m:t>
                      </m:r>
                    </m:oMath>
                  </m:oMathPara>
                </a14:m>
                <a:endParaRPr lang="he-IL" sz="24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2522513"/>
                <a:ext cx="432048" cy="46166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687486" y="3501008"/>
                <a:ext cx="432048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𝑣</m:t>
                      </m:r>
                    </m:oMath>
                  </m:oMathPara>
                </a14:m>
                <a:endParaRPr lang="he-IL" sz="24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7486" y="3501008"/>
                <a:ext cx="432048" cy="4616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/>
          <p:cNvCxnSpPr>
            <a:stCxn id="14" idx="3"/>
            <a:endCxn id="16" idx="3"/>
          </p:cNvCxnSpPr>
          <p:nvPr/>
        </p:nvCxnSpPr>
        <p:spPr>
          <a:xfrm>
            <a:off x="2123728" y="2753346"/>
            <a:ext cx="18362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527884" y="2522513"/>
            <a:ext cx="43204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he-IL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Straight Connector 19"/>
          <p:cNvCxnSpPr>
            <a:stCxn id="15" idx="3"/>
            <a:endCxn id="17" idx="3"/>
          </p:cNvCxnSpPr>
          <p:nvPr/>
        </p:nvCxnSpPr>
        <p:spPr>
          <a:xfrm>
            <a:off x="2119534" y="3731841"/>
            <a:ext cx="184039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527884" y="3501008"/>
            <a:ext cx="43204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1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he-IL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2123728" y="2594521"/>
            <a:ext cx="5544616" cy="1440160"/>
            <a:chOff x="2123728" y="2666529"/>
            <a:chExt cx="5544616" cy="1440160"/>
          </a:xfrm>
        </p:grpSpPr>
        <p:cxnSp>
          <p:nvCxnSpPr>
            <p:cNvPr id="26" name="Straight Connector 25"/>
            <p:cNvCxnSpPr/>
            <p:nvPr/>
          </p:nvCxnSpPr>
          <p:spPr>
            <a:xfrm>
              <a:off x="2123728" y="3242593"/>
              <a:ext cx="4896544" cy="0"/>
            </a:xfrm>
            <a:prstGeom prst="line">
              <a:avLst/>
            </a:prstGeom>
            <a:ln w="254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7236296" y="2666529"/>
                  <a:ext cx="432048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𝑈</m:t>
                        </m:r>
                      </m:oMath>
                    </m:oMathPara>
                  </a14:m>
                  <a:endParaRPr lang="he-IL" sz="2400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36296" y="2666529"/>
                  <a:ext cx="432048" cy="461665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 l="-845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7236296" y="3645024"/>
                  <a:ext cx="432048" cy="461665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𝑉</m:t>
                        </m:r>
                      </m:oMath>
                    </m:oMathPara>
                  </a14:m>
                  <a:endParaRPr lang="he-IL" sz="2400" i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236296" y="3645024"/>
                  <a:ext cx="432048" cy="461665"/>
                </a:xfrm>
                <a:prstGeom prst="rect">
                  <a:avLst/>
                </a:prstGeom>
                <a:blipFill rotWithShape="0">
                  <a:blip r:embed="rId6"/>
                  <a:stretch>
                    <a:fillRect l="-704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0" name="TextBox 29"/>
          <p:cNvSpPr txBox="1"/>
          <p:nvPr/>
        </p:nvSpPr>
        <p:spPr>
          <a:xfrm>
            <a:off x="0" y="4725144"/>
            <a:ext cx="9144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Every column contains exactly two 1s</a:t>
            </a:r>
            <a:endParaRPr lang="he-IL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-14740" y="5271591"/>
            <a:ext cx="91440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incidence matrix of a 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bipartite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graph is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totally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unimodular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i.e., the determinant of every square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submatrix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1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,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0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 or </a:t>
            </a:r>
            <a:r>
              <a:rPr lang="en-US" sz="24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+1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he-IL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665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-6696" y="166751"/>
            <a:ext cx="9154440" cy="12311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The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primal-dual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method</a:t>
            </a:r>
            <a:r>
              <a:rPr kumimoji="0" lang="he-IL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b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</a:br>
            <a:r>
              <a:rPr kumimoji="0" lang="en-US" sz="36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(</a:t>
            </a:r>
            <a:r>
              <a:rPr kumimoji="0" lang="en-US" sz="3600" b="0" i="0" u="none" strike="noStrike" kern="0" cap="none" spc="0" normalizeH="0" noProof="0" dirty="0" err="1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a.k.a</a:t>
            </a:r>
            <a:r>
              <a:rPr kumimoji="0" lang="en-US" sz="36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t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he “Hungarian method”)</a:t>
            </a:r>
            <a:endParaRPr kumimoji="0" lang="en-GB" sz="36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120" y="1513886"/>
                <a:ext cx="9144000" cy="12926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eep :</a:t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1) an </a:t>
                </a:r>
                <a:r>
                  <a:rPr lang="en-US" sz="2600" i="1" dirty="0" smtClean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integral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feasible primal solution, i.e., a matching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2) A dual feasible solution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600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20" y="1513886"/>
                <a:ext cx="9144000" cy="1292662"/>
              </a:xfrm>
              <a:prstGeom prst="rect">
                <a:avLst/>
              </a:prstGeom>
              <a:blipFill rotWithShape="0">
                <a:blip r:embed="rId2"/>
                <a:stretch>
                  <a:fillRect t="-4245" b="-113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256" y="2796288"/>
                <a:ext cx="9144000" cy="1433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Maintain the first set of </a:t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complementary slackness conditions:</a:t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5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d>
                      <m:dPr>
                        <m:ctrlP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6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 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 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𝑦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𝑢</m:t>
                        </m:r>
                      </m:sub>
                    </m:sSub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+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𝑦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𝑣</m:t>
                        </m:r>
                      </m:sub>
                    </m:sSub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=</m:t>
                    </m:r>
                    <m:sSub>
                      <m:sSubPr>
                        <m:ctrlP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𝑤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𝑢</m:t>
                        </m:r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,</m:t>
                        </m:r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Wingdings" panose="05000000000000000000" pitchFamily="2" charset="2"/>
                          </a:rPr>
                          <m:t>𝑣</m:t>
                        </m:r>
                      </m:sub>
                    </m:sSub>
                  </m:oMath>
                </a14:m>
                <a:endParaRPr lang="en-US" sz="2600" i="1" baseline="-250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56" y="2796288"/>
                <a:ext cx="9144000" cy="1433341"/>
              </a:xfrm>
              <a:prstGeom prst="rect">
                <a:avLst/>
              </a:prstGeom>
              <a:blipFill rotWithShape="0">
                <a:blip r:embed="rId3"/>
                <a:stretch>
                  <a:fillRect t="-4255" b="-46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016" y="4219369"/>
                <a:ext cx="9144000" cy="13696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Our goal is to satisfy the second set of </a:t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complementary slackness conditions:</a:t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5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𝑢</m:t>
                        </m:r>
                      </m:sub>
                    </m:sSub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6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 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 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m:t>𝑢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 matched</a:t>
                </a:r>
                <a:endParaRPr lang="en-US" sz="26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6" y="4219369"/>
                <a:ext cx="9144000" cy="1369606"/>
              </a:xfrm>
              <a:prstGeom prst="rect">
                <a:avLst/>
              </a:prstGeom>
              <a:blipFill rotWithShape="0">
                <a:blip r:embed="rId4"/>
                <a:stretch>
                  <a:fillRect t="-4000" b="-1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6064" y="5578716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each iteration we either augment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or adjust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so</a:t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that more complementary slackness conditions are satisfied.</a:t>
                </a:r>
                <a:endParaRPr lang="en-US" sz="26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64" y="5578716"/>
                <a:ext cx="9144000" cy="892552"/>
              </a:xfrm>
              <a:prstGeom prst="rect">
                <a:avLst/>
              </a:prstGeom>
              <a:blipFill rotWithShape="0">
                <a:blip r:embed="rId5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1668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 Box 3"/>
          <p:cNvSpPr txBox="1">
            <a:spLocks noChangeArrowheads="1"/>
          </p:cNvSpPr>
          <p:nvPr/>
        </p:nvSpPr>
        <p:spPr bwMode="auto">
          <a:xfrm>
            <a:off x="-6696" y="302459"/>
            <a:ext cx="9154440" cy="116955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he-IL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The Primal-dual method</a:t>
            </a:r>
            <a:b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</a:b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Preliminaries</a:t>
            </a:r>
            <a:endParaRPr kumimoji="0" lang="en-GB" sz="32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pic>
        <p:nvPicPr>
          <p:cNvPr id="3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7346" y="1928618"/>
            <a:ext cx="1110640" cy="318143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6" name="TextBox 55"/>
          <p:cNvSpPr txBox="1"/>
          <p:nvPr/>
        </p:nvSpPr>
        <p:spPr>
          <a:xfrm>
            <a:off x="931280" y="2276872"/>
            <a:ext cx="3280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Start with: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81005" y="2440679"/>
            <a:ext cx="3143323" cy="476260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57266" y="3110857"/>
            <a:ext cx="2190800" cy="318143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-6696" y="3678858"/>
                <a:ext cx="9150696" cy="542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Slacks: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𝑠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𝑣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𝑢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 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𝑣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𝑣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 (≥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</m:oMath>
                </a14:m>
                <a:endParaRPr lang="en-US" sz="2800" i="1" baseline="-25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696" y="3678858"/>
                <a:ext cx="9150696" cy="542136"/>
              </a:xfrm>
              <a:prstGeom prst="rect">
                <a:avLst/>
              </a:prstGeom>
              <a:blipFill rotWithShape="0">
                <a:blip r:embed="rId9"/>
                <a:stretch>
                  <a:fillRect t="-11236" b="-269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10794" y="4363408"/>
                <a:ext cx="9150696" cy="542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An edge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𝑣</m:t>
                        </m:r>
                      </m:e>
                    </m:d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𝐸</m:t>
                    </m:r>
                  </m:oMath>
                </a14:m>
                <a:r>
                  <a:rPr lang="en-US" sz="28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is </a:t>
                </a:r>
                <a:r>
                  <a:rPr lang="en-US" sz="2800" i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tight</a:t>
                </a:r>
                <a:r>
                  <a:rPr lang="en-US" sz="2800" i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dirty="0" err="1" smtClean="0">
                    <a:latin typeface="Times New Roman" pitchFamily="18" charset="0"/>
                    <a:cs typeface="Times New Roman" pitchFamily="18" charset="0"/>
                  </a:rPr>
                  <a:t>iff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𝑠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𝑢</m:t>
                        </m:r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𝑣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0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4" y="4363408"/>
                <a:ext cx="9150696" cy="542136"/>
              </a:xfrm>
              <a:prstGeom prst="rect">
                <a:avLst/>
              </a:prstGeom>
              <a:blipFill rotWithShape="0">
                <a:blip r:embed="rId10"/>
                <a:stretch>
                  <a:fillRect t="-12360" b="-269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13294" y="5047957"/>
                <a:ext cx="9150696" cy="542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All edges of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𝑀</m:t>
                    </m:r>
                  </m:oMath>
                </a14:m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 are </a:t>
                </a:r>
                <a:r>
                  <a:rPr lang="en-US" sz="2800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tight</a:t>
                </a:r>
                <a:r>
                  <a:rPr lang="en-US" sz="28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8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94" y="5047957"/>
                <a:ext cx="9150696" cy="542136"/>
              </a:xfrm>
              <a:prstGeom prst="rect">
                <a:avLst/>
              </a:prstGeom>
              <a:blipFill rotWithShape="0">
                <a:blip r:embed="rId11"/>
                <a:stretch>
                  <a:fillRect t="-11236" b="-269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1224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4069134" y="1686919"/>
                <a:ext cx="489529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Grow an alternating forest from</a:t>
                </a:r>
                <a:b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all </a:t>
                </a:r>
                <a:r>
                  <a:rPr lang="en-US" sz="2400" i="1" dirty="0" smtClean="0">
                    <a:solidFill>
                      <a:srgbClr val="00B050"/>
                    </a:solidFill>
                    <a:latin typeface="Times New Roman" pitchFamily="18" charset="0"/>
                    <a:cs typeface="Times New Roman" pitchFamily="18" charset="0"/>
                  </a:rPr>
                  <a:t>unmatched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vertices of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𝑈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b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using only </a:t>
                </a:r>
                <a:r>
                  <a:rPr lang="en-US" sz="2400" i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tight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edges.</a:t>
                </a:r>
                <a:endParaRPr lang="en-US" sz="2400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9134" y="1686919"/>
                <a:ext cx="4895293" cy="1200329"/>
              </a:xfrm>
              <a:prstGeom prst="rect">
                <a:avLst/>
              </a:prstGeom>
              <a:blipFill rotWithShape="0">
                <a:blip r:embed="rId2"/>
                <a:stretch>
                  <a:fillRect t="-4061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3996500" y="1124744"/>
                <a:ext cx="50405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𝐺</m:t>
                      </m:r>
                      <m:r>
                        <a:rPr lang="en-US" sz="24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=(</m:t>
                      </m:r>
                      <m:r>
                        <a:rPr lang="en-US" sz="24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𝑈</m:t>
                      </m:r>
                      <m:r>
                        <a:rPr lang="en-US" sz="24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,</m:t>
                      </m:r>
                      <m:r>
                        <a:rPr lang="en-US" sz="2400" i="1" dirty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𝑉</m:t>
                      </m:r>
                      <m:r>
                        <a:rPr lang="en-US" sz="24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,</m:t>
                      </m:r>
                      <m:r>
                        <a:rPr lang="en-US" sz="24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𝐸</m:t>
                      </m:r>
                      <m:r>
                        <a:rPr lang="en-US" sz="2400" i="1" dirty="0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6500" y="1124744"/>
                <a:ext cx="5040560" cy="461665"/>
              </a:xfrm>
              <a:prstGeom prst="rect">
                <a:avLst/>
              </a:prstGeom>
              <a:blipFill rotWithShape="0">
                <a:blip r:embed="rId3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8" name="Text Box 3"/>
          <p:cNvSpPr txBox="1">
            <a:spLocks noChangeArrowheads="1"/>
          </p:cNvSpPr>
          <p:nvPr/>
        </p:nvSpPr>
        <p:spPr bwMode="auto">
          <a:xfrm>
            <a:off x="-6696" y="231612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he-IL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The Primal-dual method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3781041" y="2983162"/>
                <a:ext cx="547147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be the vertices of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𝑈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in the forest, </a:t>
                </a:r>
                <a:b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be the vertices of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𝑉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in the forest.</a:t>
                </a:r>
                <a:endParaRPr lang="en-US" sz="2400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1041" y="2983162"/>
                <a:ext cx="5471479" cy="830997"/>
              </a:xfrm>
              <a:prstGeom prst="rect">
                <a:avLst/>
              </a:prstGeom>
              <a:blipFill rotWithShape="0">
                <a:blip r:embed="rId4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3" name="TextBox 122"/>
              <p:cNvSpPr txBox="1"/>
              <p:nvPr/>
            </p:nvSpPr>
            <p:spPr>
              <a:xfrm>
                <a:off x="2699793" y="3958175"/>
                <a:ext cx="644420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If an augmenting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path is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found, augment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𝑀</m:t>
                    </m:r>
                  </m:oMath>
                </a14:m>
                <a:r>
                  <a:rPr lang="en-US" sz="2400" i="1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4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23" name="TextBox 1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3" y="3958175"/>
                <a:ext cx="6444208" cy="461665"/>
              </a:xfrm>
              <a:prstGeom prst="rect">
                <a:avLst/>
              </a:prstGeom>
              <a:blipFill rotWithShape="0">
                <a:blip r:embed="rId5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0" name="TextBox 99"/>
          <p:cNvSpPr txBox="1"/>
          <p:nvPr/>
        </p:nvSpPr>
        <p:spPr>
          <a:xfrm>
            <a:off x="1979712" y="5013176"/>
            <a:ext cx="5471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What do we do if we are “stuck”?</a:t>
            </a:r>
            <a:endParaRPr lang="en-US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1" y="5445224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(The forest cannot be extended using 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tight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edges and the 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dual variables of some unmatched vertices are still positive.)</a:t>
            </a:r>
            <a:endParaRPr lang="en-US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1785468" y="1052736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1172653" y="1776147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04" name="Straight Connector 103"/>
          <p:cNvCxnSpPr>
            <a:stCxn id="103" idx="7"/>
            <a:endCxn id="102" idx="3"/>
          </p:cNvCxnSpPr>
          <p:nvPr/>
        </p:nvCxnSpPr>
        <p:spPr>
          <a:xfrm flipV="1">
            <a:off x="1270982" y="1151065"/>
            <a:ext cx="531357" cy="64195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>
            <a:stCxn id="103" idx="4"/>
            <a:endCxn id="106" idx="0"/>
          </p:cNvCxnSpPr>
          <p:nvPr/>
        </p:nvCxnSpPr>
        <p:spPr>
          <a:xfrm rot="5400000">
            <a:off x="933045" y="2188555"/>
            <a:ext cx="594417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Oval 105"/>
          <p:cNvSpPr>
            <a:spLocks noChangeAspect="1"/>
          </p:cNvSpPr>
          <p:nvPr/>
        </p:nvSpPr>
        <p:spPr>
          <a:xfrm>
            <a:off x="1172653" y="2485764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1785468" y="1776147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2354128" y="1776147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09" name="Straight Connector 108"/>
          <p:cNvCxnSpPr/>
          <p:nvPr/>
        </p:nvCxnSpPr>
        <p:spPr>
          <a:xfrm rot="16200000" flipH="1">
            <a:off x="1543478" y="2190566"/>
            <a:ext cx="599180" cy="741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>
            <a:stCxn id="108" idx="4"/>
            <a:endCxn id="112" idx="0"/>
          </p:cNvCxnSpPr>
          <p:nvPr/>
        </p:nvCxnSpPr>
        <p:spPr>
          <a:xfrm rot="5400000">
            <a:off x="2112138" y="2190937"/>
            <a:ext cx="599180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Oval 110"/>
          <p:cNvSpPr>
            <a:spLocks noChangeAspect="1"/>
          </p:cNvSpPr>
          <p:nvPr/>
        </p:nvSpPr>
        <p:spPr>
          <a:xfrm>
            <a:off x="1785468" y="2490527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2354128" y="2490527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13" name="Straight Connector 112"/>
          <p:cNvCxnSpPr>
            <a:stCxn id="107" idx="0"/>
            <a:endCxn id="102" idx="4"/>
          </p:cNvCxnSpPr>
          <p:nvPr/>
        </p:nvCxnSpPr>
        <p:spPr>
          <a:xfrm rot="5400000" flipH="1" flipV="1">
            <a:off x="1538963" y="1472042"/>
            <a:ext cx="608211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>
            <a:stCxn id="108" idx="1"/>
            <a:endCxn id="102" idx="5"/>
          </p:cNvCxnSpPr>
          <p:nvPr/>
        </p:nvCxnSpPr>
        <p:spPr>
          <a:xfrm flipH="1" flipV="1">
            <a:off x="1883797" y="1151065"/>
            <a:ext cx="487202" cy="64195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Oval 114"/>
          <p:cNvSpPr>
            <a:spLocks noChangeAspect="1"/>
          </p:cNvSpPr>
          <p:nvPr/>
        </p:nvSpPr>
        <p:spPr>
          <a:xfrm>
            <a:off x="611560" y="3206097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16" name="Straight Connector 115"/>
          <p:cNvCxnSpPr>
            <a:stCxn id="115" idx="7"/>
            <a:endCxn id="106" idx="3"/>
          </p:cNvCxnSpPr>
          <p:nvPr/>
        </p:nvCxnSpPr>
        <p:spPr>
          <a:xfrm flipV="1">
            <a:off x="709889" y="2584093"/>
            <a:ext cx="479635" cy="63887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>
            <a:stCxn id="115" idx="4"/>
            <a:endCxn id="118" idx="0"/>
          </p:cNvCxnSpPr>
          <p:nvPr/>
        </p:nvCxnSpPr>
        <p:spPr>
          <a:xfrm rot="5400000">
            <a:off x="371952" y="3618505"/>
            <a:ext cx="594417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Oval 117"/>
          <p:cNvSpPr>
            <a:spLocks noChangeAspect="1"/>
          </p:cNvSpPr>
          <p:nvPr/>
        </p:nvSpPr>
        <p:spPr>
          <a:xfrm>
            <a:off x="611560" y="3915714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1181437" y="3206097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1806880" y="3206097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21" name="Straight Connector 120"/>
          <p:cNvCxnSpPr/>
          <p:nvPr/>
        </p:nvCxnSpPr>
        <p:spPr>
          <a:xfrm rot="16200000" flipH="1">
            <a:off x="939447" y="3620516"/>
            <a:ext cx="599180" cy="741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>
            <a:stCxn id="120" idx="4"/>
            <a:endCxn id="144" idx="0"/>
          </p:cNvCxnSpPr>
          <p:nvPr/>
        </p:nvCxnSpPr>
        <p:spPr>
          <a:xfrm>
            <a:off x="1864480" y="3321297"/>
            <a:ext cx="7145" cy="592979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Oval 123"/>
          <p:cNvSpPr>
            <a:spLocks noChangeAspect="1"/>
          </p:cNvSpPr>
          <p:nvPr/>
        </p:nvSpPr>
        <p:spPr>
          <a:xfrm>
            <a:off x="1181437" y="3920477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25" name="Straight Connector 124"/>
          <p:cNvCxnSpPr>
            <a:stCxn id="119" idx="0"/>
            <a:endCxn id="106" idx="4"/>
          </p:cNvCxnSpPr>
          <p:nvPr/>
        </p:nvCxnSpPr>
        <p:spPr>
          <a:xfrm rot="16200000" flipV="1">
            <a:off x="932079" y="2899139"/>
            <a:ext cx="605133" cy="878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>
            <a:stCxn id="120" idx="1"/>
            <a:endCxn id="106" idx="5"/>
          </p:cNvCxnSpPr>
          <p:nvPr/>
        </p:nvCxnSpPr>
        <p:spPr>
          <a:xfrm flipH="1" flipV="1">
            <a:off x="1270982" y="2584093"/>
            <a:ext cx="552769" cy="63887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Oval 126"/>
          <p:cNvSpPr>
            <a:spLocks noChangeAspect="1"/>
          </p:cNvSpPr>
          <p:nvPr/>
        </p:nvSpPr>
        <p:spPr>
          <a:xfrm>
            <a:off x="3432405" y="1061767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3131840" y="1785178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29" name="Straight Connector 128"/>
          <p:cNvCxnSpPr>
            <a:stCxn id="128" idx="7"/>
            <a:endCxn id="127" idx="3"/>
          </p:cNvCxnSpPr>
          <p:nvPr/>
        </p:nvCxnSpPr>
        <p:spPr>
          <a:xfrm flipV="1">
            <a:off x="3230169" y="1160096"/>
            <a:ext cx="219107" cy="64195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>
            <a:stCxn id="128" idx="4"/>
            <a:endCxn id="131" idx="0"/>
          </p:cNvCxnSpPr>
          <p:nvPr/>
        </p:nvCxnSpPr>
        <p:spPr>
          <a:xfrm rot="5400000">
            <a:off x="2892232" y="2197586"/>
            <a:ext cx="594417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Oval 130"/>
          <p:cNvSpPr>
            <a:spLocks noChangeAspect="1"/>
          </p:cNvSpPr>
          <p:nvPr/>
        </p:nvSpPr>
        <p:spPr>
          <a:xfrm>
            <a:off x="3131840" y="2494795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3751096" y="1785178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33" name="Straight Connector 132"/>
          <p:cNvCxnSpPr>
            <a:stCxn id="132" idx="4"/>
            <a:endCxn id="134" idx="0"/>
          </p:cNvCxnSpPr>
          <p:nvPr/>
        </p:nvCxnSpPr>
        <p:spPr>
          <a:xfrm rot="5400000">
            <a:off x="3509106" y="2199968"/>
            <a:ext cx="599180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Oval 133"/>
          <p:cNvSpPr>
            <a:spLocks noChangeAspect="1"/>
          </p:cNvSpPr>
          <p:nvPr/>
        </p:nvSpPr>
        <p:spPr>
          <a:xfrm>
            <a:off x="3751096" y="2499558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35" name="Straight Connector 134"/>
          <p:cNvCxnSpPr>
            <a:stCxn id="132" idx="1"/>
            <a:endCxn id="127" idx="5"/>
          </p:cNvCxnSpPr>
          <p:nvPr/>
        </p:nvCxnSpPr>
        <p:spPr>
          <a:xfrm flipH="1" flipV="1">
            <a:off x="3530734" y="1160096"/>
            <a:ext cx="237233" cy="64195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>
            <a:stCxn id="112" idx="4"/>
          </p:cNvCxnSpPr>
          <p:nvPr/>
        </p:nvCxnSpPr>
        <p:spPr>
          <a:xfrm>
            <a:off x="2411728" y="2605727"/>
            <a:ext cx="0" cy="391225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>
            <a:stCxn id="112" idx="5"/>
          </p:cNvCxnSpPr>
          <p:nvPr/>
        </p:nvCxnSpPr>
        <p:spPr>
          <a:xfrm>
            <a:off x="2452457" y="2588856"/>
            <a:ext cx="247335" cy="408096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>
            <a:stCxn id="112" idx="3"/>
          </p:cNvCxnSpPr>
          <p:nvPr/>
        </p:nvCxnSpPr>
        <p:spPr>
          <a:xfrm flipH="1">
            <a:off x="2127398" y="2588856"/>
            <a:ext cx="243601" cy="408096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>
            <a:stCxn id="131" idx="4"/>
          </p:cNvCxnSpPr>
          <p:nvPr/>
        </p:nvCxnSpPr>
        <p:spPr>
          <a:xfrm flipH="1">
            <a:off x="3187908" y="2609995"/>
            <a:ext cx="1532" cy="394936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/>
          <p:cNvCxnSpPr>
            <a:stCxn id="131" idx="5"/>
          </p:cNvCxnSpPr>
          <p:nvPr/>
        </p:nvCxnSpPr>
        <p:spPr>
          <a:xfrm>
            <a:off x="3230169" y="2593124"/>
            <a:ext cx="245803" cy="411807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>
            <a:stCxn id="131" idx="3"/>
          </p:cNvCxnSpPr>
          <p:nvPr/>
        </p:nvCxnSpPr>
        <p:spPr>
          <a:xfrm flipH="1">
            <a:off x="2903579" y="2593124"/>
            <a:ext cx="245132" cy="411807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>
            <a:stCxn id="102" idx="2"/>
          </p:cNvCxnSpPr>
          <p:nvPr/>
        </p:nvCxnSpPr>
        <p:spPr>
          <a:xfrm flipH="1">
            <a:off x="949706" y="1110336"/>
            <a:ext cx="835762" cy="383560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/>
          <p:cNvCxnSpPr>
            <a:stCxn id="127" idx="6"/>
          </p:cNvCxnSpPr>
          <p:nvPr/>
        </p:nvCxnSpPr>
        <p:spPr>
          <a:xfrm>
            <a:off x="3547605" y="1119367"/>
            <a:ext cx="578560" cy="396946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Oval 143"/>
          <p:cNvSpPr>
            <a:spLocks noChangeAspect="1"/>
          </p:cNvSpPr>
          <p:nvPr/>
        </p:nvSpPr>
        <p:spPr>
          <a:xfrm>
            <a:off x="1814025" y="3914276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45" name="Straight Connector 144"/>
          <p:cNvCxnSpPr>
            <a:stCxn id="144" idx="4"/>
          </p:cNvCxnSpPr>
          <p:nvPr/>
        </p:nvCxnSpPr>
        <p:spPr>
          <a:xfrm flipH="1">
            <a:off x="1870093" y="4029476"/>
            <a:ext cx="1532" cy="394936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/>
          <p:cNvCxnSpPr>
            <a:stCxn id="144" idx="5"/>
          </p:cNvCxnSpPr>
          <p:nvPr/>
        </p:nvCxnSpPr>
        <p:spPr>
          <a:xfrm>
            <a:off x="1912354" y="4012605"/>
            <a:ext cx="245803" cy="411807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/>
          <p:cNvCxnSpPr>
            <a:stCxn id="144" idx="3"/>
          </p:cNvCxnSpPr>
          <p:nvPr/>
        </p:nvCxnSpPr>
        <p:spPr>
          <a:xfrm flipH="1">
            <a:off x="1585764" y="4012605"/>
            <a:ext cx="245132" cy="411807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Curved Connector 147"/>
          <p:cNvCxnSpPr>
            <a:stCxn id="118" idx="2"/>
            <a:endCxn id="103" idx="2"/>
          </p:cNvCxnSpPr>
          <p:nvPr/>
        </p:nvCxnSpPr>
        <p:spPr>
          <a:xfrm rot="10800000" flipH="1">
            <a:off x="611559" y="1833748"/>
            <a:ext cx="561093" cy="2139567"/>
          </a:xfrm>
          <a:prstGeom prst="curvedConnector3">
            <a:avLst>
              <a:gd name="adj1" fmla="val -40742"/>
            </a:avLst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Curved Connector 148"/>
          <p:cNvCxnSpPr>
            <a:stCxn id="119" idx="7"/>
            <a:endCxn id="111" idx="3"/>
          </p:cNvCxnSpPr>
          <p:nvPr/>
        </p:nvCxnSpPr>
        <p:spPr>
          <a:xfrm rot="5400000" flipH="1" flipV="1">
            <a:off x="1223996" y="2644626"/>
            <a:ext cx="634112" cy="522573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>
            <a:stCxn id="120" idx="6"/>
          </p:cNvCxnSpPr>
          <p:nvPr/>
        </p:nvCxnSpPr>
        <p:spPr>
          <a:xfrm>
            <a:off x="1922080" y="3263697"/>
            <a:ext cx="561688" cy="453335"/>
          </a:xfrm>
          <a:prstGeom prst="line">
            <a:avLst/>
          </a:prstGeom>
          <a:ln w="158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2702293" y="4395385"/>
            <a:ext cx="6444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Keep the dual values of all vertices.</a:t>
            </a:r>
            <a:endParaRPr lang="en-US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988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/>
      <p:bldP spid="86" grpId="0"/>
      <p:bldP spid="80" grpId="0"/>
      <p:bldP spid="123" grpId="0"/>
      <p:bldP spid="100" grpId="0"/>
      <p:bldP spid="101" grpId="0"/>
      <p:bldP spid="5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>
            <a:spLocks noChangeAspect="1"/>
          </p:cNvSpPr>
          <p:nvPr/>
        </p:nvSpPr>
        <p:spPr>
          <a:xfrm>
            <a:off x="1785468" y="1007016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1172653" y="1730427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8" name="Straight Connector 7"/>
          <p:cNvCxnSpPr>
            <a:stCxn id="6" idx="7"/>
            <a:endCxn id="4" idx="3"/>
          </p:cNvCxnSpPr>
          <p:nvPr/>
        </p:nvCxnSpPr>
        <p:spPr>
          <a:xfrm flipV="1">
            <a:off x="1270982" y="1105345"/>
            <a:ext cx="531357" cy="64195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6" idx="4"/>
            <a:endCxn id="15" idx="0"/>
          </p:cNvCxnSpPr>
          <p:nvPr/>
        </p:nvCxnSpPr>
        <p:spPr>
          <a:xfrm rot="5400000">
            <a:off x="933045" y="2142835"/>
            <a:ext cx="594417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>
            <a:spLocks noChangeAspect="1"/>
          </p:cNvSpPr>
          <p:nvPr/>
        </p:nvSpPr>
        <p:spPr>
          <a:xfrm>
            <a:off x="1172653" y="2440044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1785468" y="1730427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Oval 16"/>
          <p:cNvSpPr>
            <a:spLocks noChangeAspect="1"/>
          </p:cNvSpPr>
          <p:nvPr/>
        </p:nvSpPr>
        <p:spPr>
          <a:xfrm>
            <a:off x="2354128" y="1730427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7" name="Straight Connector 26"/>
          <p:cNvCxnSpPr/>
          <p:nvPr/>
        </p:nvCxnSpPr>
        <p:spPr>
          <a:xfrm rot="16200000" flipH="1">
            <a:off x="1543478" y="2144846"/>
            <a:ext cx="599180" cy="741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7" idx="4"/>
            <a:endCxn id="112" idx="0"/>
          </p:cNvCxnSpPr>
          <p:nvPr/>
        </p:nvCxnSpPr>
        <p:spPr>
          <a:xfrm rot="5400000">
            <a:off x="2112138" y="2145217"/>
            <a:ext cx="599180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Oval 110"/>
          <p:cNvSpPr>
            <a:spLocks noChangeAspect="1"/>
          </p:cNvSpPr>
          <p:nvPr/>
        </p:nvSpPr>
        <p:spPr>
          <a:xfrm>
            <a:off x="1785468" y="2444807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2354128" y="2444807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16" name="Straight Connector 115"/>
          <p:cNvCxnSpPr>
            <a:stCxn id="16" idx="0"/>
            <a:endCxn id="4" idx="4"/>
          </p:cNvCxnSpPr>
          <p:nvPr/>
        </p:nvCxnSpPr>
        <p:spPr>
          <a:xfrm rot="5400000" flipH="1" flipV="1">
            <a:off x="1538963" y="1426322"/>
            <a:ext cx="608211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>
            <a:stCxn id="17" idx="1"/>
            <a:endCxn id="4" idx="5"/>
          </p:cNvCxnSpPr>
          <p:nvPr/>
        </p:nvCxnSpPr>
        <p:spPr>
          <a:xfrm flipH="1" flipV="1">
            <a:off x="1883797" y="1105345"/>
            <a:ext cx="487202" cy="64195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Oval 129"/>
          <p:cNvSpPr>
            <a:spLocks noChangeAspect="1"/>
          </p:cNvSpPr>
          <p:nvPr/>
        </p:nvSpPr>
        <p:spPr>
          <a:xfrm>
            <a:off x="611560" y="3160377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31" name="Straight Connector 130"/>
          <p:cNvCxnSpPr>
            <a:stCxn id="130" idx="7"/>
            <a:endCxn id="15" idx="3"/>
          </p:cNvCxnSpPr>
          <p:nvPr/>
        </p:nvCxnSpPr>
        <p:spPr>
          <a:xfrm flipV="1">
            <a:off x="709889" y="2538373"/>
            <a:ext cx="479635" cy="63887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>
            <a:stCxn id="130" idx="4"/>
            <a:endCxn id="133" idx="0"/>
          </p:cNvCxnSpPr>
          <p:nvPr/>
        </p:nvCxnSpPr>
        <p:spPr>
          <a:xfrm rot="5400000">
            <a:off x="371952" y="3572785"/>
            <a:ext cx="594417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Oval 132"/>
          <p:cNvSpPr>
            <a:spLocks noChangeAspect="1"/>
          </p:cNvSpPr>
          <p:nvPr/>
        </p:nvSpPr>
        <p:spPr>
          <a:xfrm>
            <a:off x="611560" y="3869994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1181437" y="3160377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1806880" y="3160377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38" name="Straight Connector 137"/>
          <p:cNvCxnSpPr/>
          <p:nvPr/>
        </p:nvCxnSpPr>
        <p:spPr>
          <a:xfrm rot="16200000" flipH="1">
            <a:off x="939447" y="3574796"/>
            <a:ext cx="599180" cy="741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>
            <a:stCxn id="137" idx="4"/>
            <a:endCxn id="124" idx="0"/>
          </p:cNvCxnSpPr>
          <p:nvPr/>
        </p:nvCxnSpPr>
        <p:spPr>
          <a:xfrm>
            <a:off x="1864480" y="3275577"/>
            <a:ext cx="7145" cy="592979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Oval 139"/>
          <p:cNvSpPr>
            <a:spLocks noChangeAspect="1"/>
          </p:cNvSpPr>
          <p:nvPr/>
        </p:nvSpPr>
        <p:spPr>
          <a:xfrm>
            <a:off x="1181437" y="3874757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42" name="Straight Connector 141"/>
          <p:cNvCxnSpPr>
            <a:stCxn id="136" idx="0"/>
            <a:endCxn id="15" idx="4"/>
          </p:cNvCxnSpPr>
          <p:nvPr/>
        </p:nvCxnSpPr>
        <p:spPr>
          <a:xfrm rot="16200000" flipV="1">
            <a:off x="932079" y="2853419"/>
            <a:ext cx="605133" cy="878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137" idx="1"/>
            <a:endCxn id="15" idx="5"/>
          </p:cNvCxnSpPr>
          <p:nvPr/>
        </p:nvCxnSpPr>
        <p:spPr>
          <a:xfrm flipH="1" flipV="1">
            <a:off x="1270982" y="2538373"/>
            <a:ext cx="552769" cy="63887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Oval 157"/>
          <p:cNvSpPr>
            <a:spLocks noChangeAspect="1"/>
          </p:cNvSpPr>
          <p:nvPr/>
        </p:nvSpPr>
        <p:spPr>
          <a:xfrm>
            <a:off x="3432405" y="1016047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9" name="Oval 158"/>
          <p:cNvSpPr>
            <a:spLocks noChangeAspect="1"/>
          </p:cNvSpPr>
          <p:nvPr/>
        </p:nvSpPr>
        <p:spPr>
          <a:xfrm>
            <a:off x="3131840" y="1739458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60" name="Straight Connector 159"/>
          <p:cNvCxnSpPr>
            <a:stCxn id="159" idx="7"/>
            <a:endCxn id="158" idx="3"/>
          </p:cNvCxnSpPr>
          <p:nvPr/>
        </p:nvCxnSpPr>
        <p:spPr>
          <a:xfrm flipV="1">
            <a:off x="3230169" y="1114376"/>
            <a:ext cx="219107" cy="64195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>
            <a:stCxn id="159" idx="4"/>
            <a:endCxn id="162" idx="0"/>
          </p:cNvCxnSpPr>
          <p:nvPr/>
        </p:nvCxnSpPr>
        <p:spPr>
          <a:xfrm rot="5400000">
            <a:off x="2892232" y="2151866"/>
            <a:ext cx="594417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Oval 161"/>
          <p:cNvSpPr>
            <a:spLocks noChangeAspect="1"/>
          </p:cNvSpPr>
          <p:nvPr/>
        </p:nvSpPr>
        <p:spPr>
          <a:xfrm>
            <a:off x="3131840" y="2449075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66" name="Oval 165"/>
          <p:cNvSpPr>
            <a:spLocks noChangeAspect="1"/>
          </p:cNvSpPr>
          <p:nvPr/>
        </p:nvSpPr>
        <p:spPr>
          <a:xfrm>
            <a:off x="3751096" y="1739458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68" name="Straight Connector 167"/>
          <p:cNvCxnSpPr>
            <a:stCxn id="166" idx="4"/>
            <a:endCxn id="188" idx="0"/>
          </p:cNvCxnSpPr>
          <p:nvPr/>
        </p:nvCxnSpPr>
        <p:spPr>
          <a:xfrm rot="5400000">
            <a:off x="3509106" y="2154248"/>
            <a:ext cx="599180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Oval 187"/>
          <p:cNvSpPr>
            <a:spLocks noChangeAspect="1"/>
          </p:cNvSpPr>
          <p:nvPr/>
        </p:nvSpPr>
        <p:spPr>
          <a:xfrm>
            <a:off x="3751096" y="2453838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90" name="Straight Connector 189"/>
          <p:cNvCxnSpPr>
            <a:stCxn id="166" idx="1"/>
            <a:endCxn id="158" idx="5"/>
          </p:cNvCxnSpPr>
          <p:nvPr/>
        </p:nvCxnSpPr>
        <p:spPr>
          <a:xfrm flipH="1" flipV="1">
            <a:off x="3530734" y="1114376"/>
            <a:ext cx="237233" cy="64195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4283967" y="1151032"/>
            <a:ext cx="48952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All edges leaving the forest, 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even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vertices, are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not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tight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3"/>
          <p:cNvSpPr txBox="1">
            <a:spLocks noChangeArrowheads="1"/>
          </p:cNvSpPr>
          <p:nvPr/>
        </p:nvSpPr>
        <p:spPr bwMode="auto">
          <a:xfrm>
            <a:off x="-6696" y="142920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he-IL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Adjusting</a:t>
            </a:r>
            <a:r>
              <a:rPr lang="en-US" sz="4400" kern="0" dirty="0" smtClean="0">
                <a:solidFill>
                  <a:srgbClr val="0033CC"/>
                </a:solidFill>
              </a:rPr>
              <a:t> dual variables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cxnSp>
        <p:nvCxnSpPr>
          <p:cNvPr id="24" name="Straight Connector 23"/>
          <p:cNvCxnSpPr>
            <a:stCxn id="112" idx="4"/>
          </p:cNvCxnSpPr>
          <p:nvPr/>
        </p:nvCxnSpPr>
        <p:spPr>
          <a:xfrm>
            <a:off x="2411728" y="2560007"/>
            <a:ext cx="0" cy="391225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>
            <a:stCxn id="112" idx="5"/>
          </p:cNvCxnSpPr>
          <p:nvPr/>
        </p:nvCxnSpPr>
        <p:spPr>
          <a:xfrm>
            <a:off x="2452457" y="2543136"/>
            <a:ext cx="247335" cy="408096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>
            <a:stCxn id="112" idx="3"/>
          </p:cNvCxnSpPr>
          <p:nvPr/>
        </p:nvCxnSpPr>
        <p:spPr>
          <a:xfrm flipH="1">
            <a:off x="2127398" y="2543136"/>
            <a:ext cx="243601" cy="408096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>
            <a:stCxn id="162" idx="4"/>
          </p:cNvCxnSpPr>
          <p:nvPr/>
        </p:nvCxnSpPr>
        <p:spPr>
          <a:xfrm flipH="1">
            <a:off x="3187908" y="2564275"/>
            <a:ext cx="1532" cy="394936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>
            <a:stCxn id="162" idx="5"/>
          </p:cNvCxnSpPr>
          <p:nvPr/>
        </p:nvCxnSpPr>
        <p:spPr>
          <a:xfrm>
            <a:off x="3230169" y="2547404"/>
            <a:ext cx="245803" cy="411807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>
            <a:stCxn id="162" idx="3"/>
          </p:cNvCxnSpPr>
          <p:nvPr/>
        </p:nvCxnSpPr>
        <p:spPr>
          <a:xfrm flipH="1">
            <a:off x="2903579" y="2547404"/>
            <a:ext cx="245132" cy="411807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>
            <a:stCxn id="4" idx="2"/>
          </p:cNvCxnSpPr>
          <p:nvPr/>
        </p:nvCxnSpPr>
        <p:spPr>
          <a:xfrm flipH="1">
            <a:off x="949706" y="1064616"/>
            <a:ext cx="835762" cy="383560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>
            <a:stCxn id="158" idx="6"/>
          </p:cNvCxnSpPr>
          <p:nvPr/>
        </p:nvCxnSpPr>
        <p:spPr>
          <a:xfrm>
            <a:off x="3547605" y="1073647"/>
            <a:ext cx="578560" cy="396946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Oval 123"/>
          <p:cNvSpPr>
            <a:spLocks noChangeAspect="1"/>
          </p:cNvSpPr>
          <p:nvPr/>
        </p:nvSpPr>
        <p:spPr>
          <a:xfrm>
            <a:off x="1814025" y="3868556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26" name="Straight Connector 125"/>
          <p:cNvCxnSpPr>
            <a:stCxn id="124" idx="4"/>
          </p:cNvCxnSpPr>
          <p:nvPr/>
        </p:nvCxnSpPr>
        <p:spPr>
          <a:xfrm flipH="1">
            <a:off x="1870093" y="3983756"/>
            <a:ext cx="1532" cy="394936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>
            <a:stCxn id="124" idx="5"/>
          </p:cNvCxnSpPr>
          <p:nvPr/>
        </p:nvCxnSpPr>
        <p:spPr>
          <a:xfrm>
            <a:off x="1912354" y="3966885"/>
            <a:ext cx="245803" cy="411807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>
            <a:stCxn id="124" idx="3"/>
          </p:cNvCxnSpPr>
          <p:nvPr/>
        </p:nvCxnSpPr>
        <p:spPr>
          <a:xfrm flipH="1">
            <a:off x="1585764" y="3966885"/>
            <a:ext cx="245132" cy="411807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" name="Picture 8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 cstate="print"/>
          <a:stretch>
            <a:fillRect/>
          </a:stretch>
        </p:blipFill>
        <p:spPr bwMode="auto">
          <a:xfrm>
            <a:off x="6660439" y="3829019"/>
            <a:ext cx="1967280" cy="634177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pic>
        <p:nvPicPr>
          <p:cNvPr id="88" name="Picture 8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 cstate="print"/>
          <a:stretch>
            <a:fillRect/>
          </a:stretch>
        </p:blipFill>
        <p:spPr bwMode="auto">
          <a:xfrm>
            <a:off x="4514328" y="3801166"/>
            <a:ext cx="1778247" cy="476486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pic>
        <p:nvPicPr>
          <p:cNvPr id="233" name="Picture 23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3311" y="3311272"/>
            <a:ext cx="2317818" cy="348529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4" name="Picture 23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71061" y="2159144"/>
            <a:ext cx="2762319" cy="318142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5" name="Picture 23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71061" y="2662388"/>
            <a:ext cx="2762318" cy="318142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6" name="TextBox 145"/>
          <p:cNvSpPr txBox="1"/>
          <p:nvPr/>
        </p:nvSpPr>
        <p:spPr>
          <a:xfrm>
            <a:off x="0" y="4896029"/>
            <a:ext cx="91477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All forest edges and matched edges are still </a:t>
            </a:r>
            <a:r>
              <a:rPr lang="en-US" sz="22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tight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7" name="TextBox 146"/>
              <p:cNvSpPr txBox="1"/>
              <p:nvPr/>
            </p:nvSpPr>
            <p:spPr>
              <a:xfrm>
                <a:off x="-6696" y="5687536"/>
                <a:ext cx="9041941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2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  <a:sym typeface="Symbol"/>
                      </a:rPr>
                      <m:t>𝛿</m:t>
                    </m:r>
                    <m:r>
                      <a:rPr lang="en-US" sz="22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  <a:sym typeface="Symbol"/>
                      </a:rPr>
                      <m:t>=</m:t>
                    </m:r>
                    <m:sSub>
                      <m:sSubPr>
                        <m:ctrlPr>
                          <a:rPr lang="en-US" sz="2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lang="en-US" sz="2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  <m:t>𝛿</m:t>
                        </m:r>
                      </m:e>
                      <m:sub>
                        <m:r>
                          <a:rPr lang="en-US" sz="2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lang="en-US" sz="2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  <m:t>𝑦</m:t>
                        </m:r>
                      </m:e>
                      <m:sub>
                        <m:r>
                          <a:rPr lang="en-US" sz="2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  <m:t>𝑢</m:t>
                        </m:r>
                      </m:sub>
                    </m:sSub>
                    <m:r>
                      <a:rPr lang="en-US" sz="22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  <a:sym typeface="Symbol"/>
                      </a:rPr>
                      <m:t>=</m:t>
                    </m:r>
                    <m:r>
                      <a:rPr lang="en-US" sz="22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  <a:sym typeface="Symbol"/>
                      </a:rPr>
                      <m:t>0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  <a:cs typeface="Times New Roman" pitchFamily="18" charset="0"/>
                        <a:sym typeface="Symbol"/>
                      </a:rPr>
                      <m:t> </m:t>
                    </m:r>
                  </m:oMath>
                </a14:m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for every root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  <a:sym typeface="Symbol"/>
                      </a:rPr>
                      <m:t>𝑢</m:t>
                    </m:r>
                  </m:oMath>
                </a14:m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 and we are done!</a:t>
                </a:r>
                <a:endParaRPr lang="en-US" sz="2200" i="1" baseline="-250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7" name="TextBox 1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696" y="5687536"/>
                <a:ext cx="9041941" cy="430887"/>
              </a:xfrm>
              <a:prstGeom prst="rect">
                <a:avLst/>
              </a:prstGeom>
              <a:blipFill rotWithShape="0">
                <a:blip r:embed="rId17"/>
                <a:stretch>
                  <a:fillRect t="-9859" b="-267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TextBox 147"/>
              <p:cNvSpPr txBox="1"/>
              <p:nvPr/>
            </p:nvSpPr>
            <p:spPr>
              <a:xfrm>
                <a:off x="10096" y="6089967"/>
                <a:ext cx="9041941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2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  <a:sym typeface="Symbol"/>
                      </a:rPr>
                      <m:t>𝛿</m:t>
                    </m:r>
                    <m:r>
                      <a:rPr lang="en-US" sz="22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  <a:sym typeface="Symbol"/>
                      </a:rPr>
                      <m:t>=</m:t>
                    </m:r>
                    <m:sSub>
                      <m:sSubPr>
                        <m:ctrlPr>
                          <a:rPr lang="en-US" sz="22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lang="en-US" sz="22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  <m:t>𝛿</m:t>
                        </m:r>
                      </m:e>
                      <m:sub>
                        <m:r>
                          <a:rPr lang="en-US" sz="2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, we have at least one new </a:t>
                </a:r>
                <a:r>
                  <a:rPr lang="en-US" sz="2200" i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tight</a:t>
                </a:r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 edge.</a:t>
                </a:r>
                <a:endParaRPr lang="en-US" sz="2200" i="1" baseline="-250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8" name="TextBox 1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6" y="6089967"/>
                <a:ext cx="9041941" cy="430887"/>
              </a:xfrm>
              <a:prstGeom prst="rect">
                <a:avLst/>
              </a:prstGeom>
              <a:blipFill rotWithShape="0">
                <a:blip r:embed="rId18"/>
                <a:stretch>
                  <a:fillRect t="-9859" b="-281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9" name="Curved Connector 58"/>
          <p:cNvCxnSpPr>
            <a:stCxn id="133" idx="2"/>
            <a:endCxn id="6" idx="2"/>
          </p:cNvCxnSpPr>
          <p:nvPr/>
        </p:nvCxnSpPr>
        <p:spPr>
          <a:xfrm rot="10800000" flipH="1">
            <a:off x="611559" y="1788028"/>
            <a:ext cx="561093" cy="2139567"/>
          </a:xfrm>
          <a:prstGeom prst="curvedConnector3">
            <a:avLst>
              <a:gd name="adj1" fmla="val -40742"/>
            </a:avLst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7032" y="4535408"/>
            <a:ext cx="91477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Slack of edges connecting two vertices in the forest is unchanged.</a:t>
            </a:r>
            <a:endParaRPr lang="en-US" sz="22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7" name="Straight Connector 66"/>
          <p:cNvCxnSpPr>
            <a:stCxn id="137" idx="6"/>
          </p:cNvCxnSpPr>
          <p:nvPr/>
        </p:nvCxnSpPr>
        <p:spPr>
          <a:xfrm>
            <a:off x="1922080" y="3217977"/>
            <a:ext cx="561688" cy="453335"/>
          </a:xfrm>
          <a:prstGeom prst="line">
            <a:avLst/>
          </a:prstGeom>
          <a:ln w="158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" name="Picture 7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 cstate="print"/>
          <a:stretch>
            <a:fillRect/>
          </a:stretch>
        </p:blipFill>
        <p:spPr bwMode="auto">
          <a:xfrm>
            <a:off x="2987824" y="3057900"/>
            <a:ext cx="381011" cy="253372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pic>
        <p:nvPicPr>
          <p:cNvPr id="75" name="Picture 7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0" cstate="print"/>
          <a:stretch>
            <a:fillRect/>
          </a:stretch>
        </p:blipFill>
        <p:spPr bwMode="auto">
          <a:xfrm>
            <a:off x="2395249" y="3745155"/>
            <a:ext cx="414031" cy="286197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cxnSp>
        <p:nvCxnSpPr>
          <p:cNvPr id="76" name="Curved Connector 75"/>
          <p:cNvCxnSpPr>
            <a:stCxn id="136" idx="7"/>
            <a:endCxn id="111" idx="3"/>
          </p:cNvCxnSpPr>
          <p:nvPr/>
        </p:nvCxnSpPr>
        <p:spPr>
          <a:xfrm rot="5400000" flipH="1" flipV="1">
            <a:off x="1223996" y="2598906"/>
            <a:ext cx="634112" cy="522573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2838" y="5256649"/>
                <a:ext cx="9147744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Slack of edges leaving the forest from even vertices decreases by </a:t>
                </a:r>
                <a14:m>
                  <m:oMath xmlns:m="http://schemas.openxmlformats.org/officeDocument/2006/math">
                    <m:r>
                      <a:rPr lang="en-US" sz="22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  <a:sym typeface="Symbol"/>
                      </a:rPr>
                      <m:t>𝛿</m:t>
                    </m:r>
                  </m:oMath>
                </a14:m>
                <a:r>
                  <a:rPr lang="en-US" sz="220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en-US" sz="2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8" y="5256649"/>
                <a:ext cx="9147744" cy="430887"/>
              </a:xfrm>
              <a:prstGeom prst="rect">
                <a:avLst/>
              </a:prstGeom>
              <a:blipFill rotWithShape="0">
                <a:blip r:embed="rId21"/>
                <a:stretch>
                  <a:fillRect t="-8451" b="-281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4" name="Picture 8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2" cstate="print"/>
          <a:stretch>
            <a:fillRect/>
          </a:stretch>
        </p:blipFill>
        <p:spPr bwMode="auto">
          <a:xfrm>
            <a:off x="957813" y="2080269"/>
            <a:ext cx="157486" cy="221998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pic>
        <p:nvPicPr>
          <p:cNvPr id="86" name="Picture 8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 cstate="print"/>
          <a:stretch>
            <a:fillRect/>
          </a:stretch>
        </p:blipFill>
        <p:spPr bwMode="auto">
          <a:xfrm>
            <a:off x="755576" y="2591192"/>
            <a:ext cx="157486" cy="221998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pic>
        <p:nvPicPr>
          <p:cNvPr id="87" name="Picture 86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2" cstate="print"/>
          <a:stretch>
            <a:fillRect/>
          </a:stretch>
        </p:blipFill>
        <p:spPr bwMode="auto">
          <a:xfrm>
            <a:off x="301756" y="2087136"/>
            <a:ext cx="157486" cy="221998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</p:spTree>
    <p:extLst>
      <p:ext uri="{BB962C8B-B14F-4D97-AF65-F5344CB8AC3E}">
        <p14:creationId xmlns:p14="http://schemas.microsoft.com/office/powerpoint/2010/main" val="2261197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" grpId="0"/>
      <p:bldP spid="147" grpId="0"/>
      <p:bldP spid="148" grpId="0"/>
      <p:bldP spid="62" grpId="0"/>
      <p:bldP spid="8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>
            <a:spLocks noChangeAspect="1"/>
          </p:cNvSpPr>
          <p:nvPr/>
        </p:nvSpPr>
        <p:spPr>
          <a:xfrm>
            <a:off x="1785468" y="1052736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1172653" y="1776147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8" name="Straight Connector 7"/>
          <p:cNvCxnSpPr>
            <a:stCxn id="6" idx="7"/>
            <a:endCxn id="4" idx="3"/>
          </p:cNvCxnSpPr>
          <p:nvPr/>
        </p:nvCxnSpPr>
        <p:spPr>
          <a:xfrm flipV="1">
            <a:off x="1270982" y="1151065"/>
            <a:ext cx="531357" cy="64195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6" idx="4"/>
            <a:endCxn id="15" idx="0"/>
          </p:cNvCxnSpPr>
          <p:nvPr/>
        </p:nvCxnSpPr>
        <p:spPr>
          <a:xfrm rot="5400000">
            <a:off x="933045" y="2188555"/>
            <a:ext cx="594417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>
            <a:spLocks noChangeAspect="1"/>
          </p:cNvSpPr>
          <p:nvPr/>
        </p:nvSpPr>
        <p:spPr>
          <a:xfrm>
            <a:off x="1172653" y="2485764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1785468" y="1776147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Oval 16"/>
          <p:cNvSpPr>
            <a:spLocks noChangeAspect="1"/>
          </p:cNvSpPr>
          <p:nvPr/>
        </p:nvSpPr>
        <p:spPr>
          <a:xfrm>
            <a:off x="2354128" y="1776147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7" name="Straight Connector 26"/>
          <p:cNvCxnSpPr/>
          <p:nvPr/>
        </p:nvCxnSpPr>
        <p:spPr>
          <a:xfrm rot="16200000" flipH="1">
            <a:off x="1543478" y="2190566"/>
            <a:ext cx="599180" cy="741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7" idx="4"/>
            <a:endCxn id="112" idx="0"/>
          </p:cNvCxnSpPr>
          <p:nvPr/>
        </p:nvCxnSpPr>
        <p:spPr>
          <a:xfrm rot="5400000">
            <a:off x="2112138" y="2190937"/>
            <a:ext cx="599180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Oval 110"/>
          <p:cNvSpPr>
            <a:spLocks noChangeAspect="1"/>
          </p:cNvSpPr>
          <p:nvPr/>
        </p:nvSpPr>
        <p:spPr>
          <a:xfrm>
            <a:off x="1785468" y="2490527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2354128" y="2490527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16" name="Straight Connector 115"/>
          <p:cNvCxnSpPr>
            <a:stCxn id="16" idx="0"/>
            <a:endCxn id="4" idx="4"/>
          </p:cNvCxnSpPr>
          <p:nvPr/>
        </p:nvCxnSpPr>
        <p:spPr>
          <a:xfrm rot="5400000" flipH="1" flipV="1">
            <a:off x="1538963" y="1472042"/>
            <a:ext cx="608211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>
            <a:stCxn id="17" idx="1"/>
            <a:endCxn id="4" idx="5"/>
          </p:cNvCxnSpPr>
          <p:nvPr/>
        </p:nvCxnSpPr>
        <p:spPr>
          <a:xfrm flipH="1" flipV="1">
            <a:off x="1883797" y="1151065"/>
            <a:ext cx="487202" cy="64195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Oval 129"/>
          <p:cNvSpPr>
            <a:spLocks noChangeAspect="1"/>
          </p:cNvSpPr>
          <p:nvPr/>
        </p:nvSpPr>
        <p:spPr>
          <a:xfrm>
            <a:off x="611560" y="3206097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31" name="Straight Connector 130"/>
          <p:cNvCxnSpPr>
            <a:stCxn id="130" idx="7"/>
            <a:endCxn id="15" idx="3"/>
          </p:cNvCxnSpPr>
          <p:nvPr/>
        </p:nvCxnSpPr>
        <p:spPr>
          <a:xfrm flipV="1">
            <a:off x="709889" y="2584093"/>
            <a:ext cx="479635" cy="63887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>
            <a:stCxn id="130" idx="4"/>
            <a:endCxn id="133" idx="0"/>
          </p:cNvCxnSpPr>
          <p:nvPr/>
        </p:nvCxnSpPr>
        <p:spPr>
          <a:xfrm rot="5400000">
            <a:off x="371952" y="3618505"/>
            <a:ext cx="594417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Oval 132"/>
          <p:cNvSpPr>
            <a:spLocks noChangeAspect="1"/>
          </p:cNvSpPr>
          <p:nvPr/>
        </p:nvSpPr>
        <p:spPr>
          <a:xfrm>
            <a:off x="611560" y="3915714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1181437" y="3206097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1806880" y="3206097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38" name="Straight Connector 137"/>
          <p:cNvCxnSpPr/>
          <p:nvPr/>
        </p:nvCxnSpPr>
        <p:spPr>
          <a:xfrm rot="16200000" flipH="1">
            <a:off x="939447" y="3620516"/>
            <a:ext cx="599180" cy="741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>
            <a:stCxn id="137" idx="4"/>
            <a:endCxn id="124" idx="0"/>
          </p:cNvCxnSpPr>
          <p:nvPr/>
        </p:nvCxnSpPr>
        <p:spPr>
          <a:xfrm>
            <a:off x="1864480" y="3321297"/>
            <a:ext cx="7145" cy="592979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Oval 139"/>
          <p:cNvSpPr>
            <a:spLocks noChangeAspect="1"/>
          </p:cNvSpPr>
          <p:nvPr/>
        </p:nvSpPr>
        <p:spPr>
          <a:xfrm>
            <a:off x="1181437" y="3920477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42" name="Straight Connector 141"/>
          <p:cNvCxnSpPr>
            <a:stCxn id="136" idx="0"/>
            <a:endCxn id="15" idx="4"/>
          </p:cNvCxnSpPr>
          <p:nvPr/>
        </p:nvCxnSpPr>
        <p:spPr>
          <a:xfrm rot="16200000" flipV="1">
            <a:off x="932079" y="2899139"/>
            <a:ext cx="605133" cy="878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>
            <a:stCxn id="137" idx="1"/>
            <a:endCxn id="15" idx="5"/>
          </p:cNvCxnSpPr>
          <p:nvPr/>
        </p:nvCxnSpPr>
        <p:spPr>
          <a:xfrm flipH="1" flipV="1">
            <a:off x="1270982" y="2584093"/>
            <a:ext cx="552769" cy="63887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Oval 157"/>
          <p:cNvSpPr>
            <a:spLocks noChangeAspect="1"/>
          </p:cNvSpPr>
          <p:nvPr/>
        </p:nvSpPr>
        <p:spPr>
          <a:xfrm>
            <a:off x="3432405" y="1061767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9" name="Oval 158"/>
          <p:cNvSpPr>
            <a:spLocks noChangeAspect="1"/>
          </p:cNvSpPr>
          <p:nvPr/>
        </p:nvSpPr>
        <p:spPr>
          <a:xfrm>
            <a:off x="3131840" y="1785178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60" name="Straight Connector 159"/>
          <p:cNvCxnSpPr>
            <a:stCxn id="159" idx="7"/>
            <a:endCxn id="158" idx="3"/>
          </p:cNvCxnSpPr>
          <p:nvPr/>
        </p:nvCxnSpPr>
        <p:spPr>
          <a:xfrm flipV="1">
            <a:off x="3230169" y="1160096"/>
            <a:ext cx="219107" cy="64195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>
            <a:stCxn id="159" idx="4"/>
            <a:endCxn id="162" idx="0"/>
          </p:cNvCxnSpPr>
          <p:nvPr/>
        </p:nvCxnSpPr>
        <p:spPr>
          <a:xfrm rot="5400000">
            <a:off x="2892232" y="2197586"/>
            <a:ext cx="594417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Oval 161"/>
          <p:cNvSpPr>
            <a:spLocks noChangeAspect="1"/>
          </p:cNvSpPr>
          <p:nvPr/>
        </p:nvSpPr>
        <p:spPr>
          <a:xfrm>
            <a:off x="3131840" y="2494795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66" name="Oval 165"/>
          <p:cNvSpPr>
            <a:spLocks noChangeAspect="1"/>
          </p:cNvSpPr>
          <p:nvPr/>
        </p:nvSpPr>
        <p:spPr>
          <a:xfrm>
            <a:off x="3751096" y="1785178"/>
            <a:ext cx="115200" cy="1152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68" name="Straight Connector 167"/>
          <p:cNvCxnSpPr>
            <a:stCxn id="166" idx="4"/>
            <a:endCxn id="188" idx="0"/>
          </p:cNvCxnSpPr>
          <p:nvPr/>
        </p:nvCxnSpPr>
        <p:spPr>
          <a:xfrm rot="5400000">
            <a:off x="3509106" y="2199968"/>
            <a:ext cx="599180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Oval 187"/>
          <p:cNvSpPr>
            <a:spLocks noChangeAspect="1"/>
          </p:cNvSpPr>
          <p:nvPr/>
        </p:nvSpPr>
        <p:spPr>
          <a:xfrm>
            <a:off x="3751096" y="2499558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90" name="Straight Connector 189"/>
          <p:cNvCxnSpPr>
            <a:stCxn id="166" idx="1"/>
            <a:endCxn id="158" idx="5"/>
          </p:cNvCxnSpPr>
          <p:nvPr/>
        </p:nvCxnSpPr>
        <p:spPr>
          <a:xfrm flipH="1" flipV="1">
            <a:off x="3530734" y="1160096"/>
            <a:ext cx="237233" cy="64195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4283967" y="1196752"/>
            <a:ext cx="48952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All edges leaving the forest, 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even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vertices, are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not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tight</a:t>
            </a:r>
            <a:endParaRPr lang="en-US" sz="2400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Straight Connector 23"/>
          <p:cNvCxnSpPr>
            <a:stCxn id="112" idx="4"/>
          </p:cNvCxnSpPr>
          <p:nvPr/>
        </p:nvCxnSpPr>
        <p:spPr>
          <a:xfrm>
            <a:off x="2411728" y="2605727"/>
            <a:ext cx="0" cy="391225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>
            <a:stCxn id="112" idx="5"/>
          </p:cNvCxnSpPr>
          <p:nvPr/>
        </p:nvCxnSpPr>
        <p:spPr>
          <a:xfrm>
            <a:off x="2452457" y="2588856"/>
            <a:ext cx="247335" cy="408096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>
            <a:stCxn id="112" idx="3"/>
          </p:cNvCxnSpPr>
          <p:nvPr/>
        </p:nvCxnSpPr>
        <p:spPr>
          <a:xfrm flipH="1">
            <a:off x="2127398" y="2588856"/>
            <a:ext cx="243601" cy="408096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>
            <a:stCxn id="162" idx="4"/>
          </p:cNvCxnSpPr>
          <p:nvPr/>
        </p:nvCxnSpPr>
        <p:spPr>
          <a:xfrm flipH="1">
            <a:off x="3187908" y="2609995"/>
            <a:ext cx="1532" cy="394936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>
            <a:stCxn id="162" idx="5"/>
          </p:cNvCxnSpPr>
          <p:nvPr/>
        </p:nvCxnSpPr>
        <p:spPr>
          <a:xfrm>
            <a:off x="3230169" y="2593124"/>
            <a:ext cx="245803" cy="411807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>
            <a:stCxn id="162" idx="3"/>
          </p:cNvCxnSpPr>
          <p:nvPr/>
        </p:nvCxnSpPr>
        <p:spPr>
          <a:xfrm flipH="1">
            <a:off x="2903579" y="2593124"/>
            <a:ext cx="245132" cy="411807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>
            <a:stCxn id="4" idx="2"/>
          </p:cNvCxnSpPr>
          <p:nvPr/>
        </p:nvCxnSpPr>
        <p:spPr>
          <a:xfrm flipH="1">
            <a:off x="949706" y="1110336"/>
            <a:ext cx="835762" cy="383560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>
            <a:stCxn id="158" idx="6"/>
          </p:cNvCxnSpPr>
          <p:nvPr/>
        </p:nvCxnSpPr>
        <p:spPr>
          <a:xfrm>
            <a:off x="3547605" y="1119367"/>
            <a:ext cx="578560" cy="396946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Oval 123"/>
          <p:cNvSpPr>
            <a:spLocks noChangeAspect="1"/>
          </p:cNvSpPr>
          <p:nvPr/>
        </p:nvSpPr>
        <p:spPr>
          <a:xfrm>
            <a:off x="1814025" y="3914276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26" name="Straight Connector 125"/>
          <p:cNvCxnSpPr>
            <a:stCxn id="124" idx="4"/>
          </p:cNvCxnSpPr>
          <p:nvPr/>
        </p:nvCxnSpPr>
        <p:spPr>
          <a:xfrm flipH="1">
            <a:off x="1870093" y="4029476"/>
            <a:ext cx="1532" cy="394936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>
            <a:stCxn id="124" idx="5"/>
          </p:cNvCxnSpPr>
          <p:nvPr/>
        </p:nvCxnSpPr>
        <p:spPr>
          <a:xfrm>
            <a:off x="1912354" y="4012605"/>
            <a:ext cx="245803" cy="411807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>
            <a:stCxn id="124" idx="3"/>
          </p:cNvCxnSpPr>
          <p:nvPr/>
        </p:nvCxnSpPr>
        <p:spPr>
          <a:xfrm flipH="1">
            <a:off x="1585764" y="4012605"/>
            <a:ext cx="245132" cy="411807"/>
          </a:xfrm>
          <a:prstGeom prst="line">
            <a:avLst/>
          </a:prstGeom>
          <a:ln w="254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" name="Picture 8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 cstate="print"/>
          <a:stretch>
            <a:fillRect/>
          </a:stretch>
        </p:blipFill>
        <p:spPr bwMode="auto">
          <a:xfrm>
            <a:off x="6660439" y="3874739"/>
            <a:ext cx="1967280" cy="634177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pic>
        <p:nvPicPr>
          <p:cNvPr id="68" name="Picture 6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 cstate="print"/>
          <a:stretch>
            <a:fillRect/>
          </a:stretch>
        </p:blipFill>
        <p:spPr bwMode="auto">
          <a:xfrm>
            <a:off x="4514328" y="3846886"/>
            <a:ext cx="1778247" cy="476486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pic>
        <p:nvPicPr>
          <p:cNvPr id="233" name="Picture 23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3311" y="3356992"/>
            <a:ext cx="2317818" cy="348529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4" name="Picture 23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71061" y="2204864"/>
            <a:ext cx="2762319" cy="318142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5" name="Picture 23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71061" y="2708108"/>
            <a:ext cx="2762318" cy="318142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7" name="TextBox 146"/>
              <p:cNvSpPr txBox="1"/>
              <p:nvPr/>
            </p:nvSpPr>
            <p:spPr>
              <a:xfrm>
                <a:off x="49554" y="5665351"/>
                <a:ext cx="90419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Thus,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lang="en-US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  <m:t>𝛿</m:t>
                        </m:r>
                      </m:e>
                      <m:sub>
                        <m:r>
                          <a:rPr lang="en-US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  <a:sym typeface="Symbol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 is the joint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  <a:sym typeface="Symbol"/>
                      </a:rPr>
                      <m:t>𝑦</m:t>
                    </m:r>
                  </m:oMath>
                </a14:m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  <a:sym typeface="Symbol"/>
                  </a:rPr>
                  <a:t> value of the roots.</a:t>
                </a:r>
                <a:endParaRPr lang="en-US" sz="2400" i="1" baseline="-250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147" name="TextBox 1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54" y="5665351"/>
                <a:ext cx="9041941" cy="461665"/>
              </a:xfrm>
              <a:prstGeom prst="rect">
                <a:avLst/>
              </a:prstGeom>
              <a:blipFill rotWithShape="0">
                <a:blip r:embed="rId17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9" name="Curved Connector 58"/>
          <p:cNvCxnSpPr>
            <a:stCxn id="133" idx="2"/>
            <a:endCxn id="6" idx="2"/>
          </p:cNvCxnSpPr>
          <p:nvPr/>
        </p:nvCxnSpPr>
        <p:spPr>
          <a:xfrm rot="10800000" flipH="1">
            <a:off x="611559" y="1833748"/>
            <a:ext cx="561093" cy="2139567"/>
          </a:xfrm>
          <a:prstGeom prst="curvedConnector3">
            <a:avLst>
              <a:gd name="adj1" fmla="val -40742"/>
            </a:avLst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137" idx="6"/>
          </p:cNvCxnSpPr>
          <p:nvPr/>
        </p:nvCxnSpPr>
        <p:spPr>
          <a:xfrm>
            <a:off x="1922080" y="3263697"/>
            <a:ext cx="561688" cy="453335"/>
          </a:xfrm>
          <a:prstGeom prst="line">
            <a:avLst/>
          </a:prstGeom>
          <a:ln w="158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2" name="Picture 7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 cstate="print"/>
          <a:stretch>
            <a:fillRect/>
          </a:stretch>
        </p:blipFill>
        <p:spPr bwMode="auto">
          <a:xfrm>
            <a:off x="2987824" y="3103620"/>
            <a:ext cx="381011" cy="253372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pic>
        <p:nvPicPr>
          <p:cNvPr id="75" name="Picture 7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 cstate="print"/>
          <a:stretch>
            <a:fillRect/>
          </a:stretch>
        </p:blipFill>
        <p:spPr bwMode="auto">
          <a:xfrm>
            <a:off x="2395249" y="3790875"/>
            <a:ext cx="414031" cy="286197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cxnSp>
        <p:nvCxnSpPr>
          <p:cNvPr id="76" name="Curved Connector 75"/>
          <p:cNvCxnSpPr>
            <a:stCxn id="136" idx="7"/>
            <a:endCxn id="111" idx="3"/>
          </p:cNvCxnSpPr>
          <p:nvPr/>
        </p:nvCxnSpPr>
        <p:spPr>
          <a:xfrm rot="5400000" flipH="1" flipV="1">
            <a:off x="1223996" y="2644626"/>
            <a:ext cx="634112" cy="522573"/>
          </a:xfrm>
          <a:prstGeom prst="curvedConnector3">
            <a:avLst>
              <a:gd name="adj1" fmla="val 50000"/>
            </a:avLst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Picture 8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 cstate="print"/>
          <a:stretch>
            <a:fillRect/>
          </a:stretch>
        </p:blipFill>
        <p:spPr bwMode="auto">
          <a:xfrm>
            <a:off x="957813" y="2125989"/>
            <a:ext cx="157486" cy="221998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pic>
        <p:nvPicPr>
          <p:cNvPr id="86" name="Picture 8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0" cstate="print"/>
          <a:stretch>
            <a:fillRect/>
          </a:stretch>
        </p:blipFill>
        <p:spPr bwMode="auto">
          <a:xfrm>
            <a:off x="755576" y="2636912"/>
            <a:ext cx="157486" cy="221998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pic>
        <p:nvPicPr>
          <p:cNvPr id="87" name="Picture 86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0" cstate="print"/>
          <a:stretch>
            <a:fillRect/>
          </a:stretch>
        </p:blipFill>
        <p:spPr bwMode="auto">
          <a:xfrm>
            <a:off x="301756" y="2132856"/>
            <a:ext cx="157486" cy="221998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sp>
        <p:nvSpPr>
          <p:cNvPr id="64" name="Text Box 3"/>
          <p:cNvSpPr txBox="1">
            <a:spLocks noChangeArrowheads="1"/>
          </p:cNvSpPr>
          <p:nvPr/>
        </p:nvSpPr>
        <p:spPr bwMode="auto">
          <a:xfrm>
            <a:off x="-6696" y="188640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he-IL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Adjusting</a:t>
            </a:r>
            <a:r>
              <a:rPr lang="en-US" sz="4400" kern="0" dirty="0" smtClean="0">
                <a:solidFill>
                  <a:srgbClr val="0033CC"/>
                </a:solidFill>
              </a:rPr>
              <a:t> dual variables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5" name="TextBox 64"/>
              <p:cNvSpPr txBox="1"/>
              <p:nvPr/>
            </p:nvSpPr>
            <p:spPr>
              <a:xfrm>
                <a:off x="22074" y="4693491"/>
                <a:ext cx="9125670" cy="8354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400" b="1" dirty="0" smtClean="0">
                    <a:latin typeface="Times New Roman" pitchFamily="18" charset="0"/>
                    <a:cs typeface="Times New Roman" pitchFamily="18" charset="0"/>
                  </a:rPr>
                  <a:t>Lemma: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If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𝑢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𝑢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</m:t>
                        </m:r>
                      </m:sup>
                    </m:sSup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are unmatched </a:t>
                </a:r>
                <a:b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𝑢</m:t>
                        </m:r>
                      </m:e>
                      <m:sup>
                        <m:r>
                          <a:rPr lang="en-US" sz="24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′′</m:t>
                        </m:r>
                      </m:sup>
                    </m:sSup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2400" b="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b="0" dirty="0" smtClean="0">
                    <a:latin typeface="Times New Roman" pitchFamily="18" charset="0"/>
                    <a:cs typeface="Times New Roman" pitchFamily="18" charset="0"/>
                  </a:rPr>
                  <a:t>is matched,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𝑢</m:t>
                        </m:r>
                      </m:sub>
                    </m:sSub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𝑢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≤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𝑢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′′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sz="2400" b="0" dirty="0" smtClean="0"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4" y="4693491"/>
                <a:ext cx="9125670" cy="835485"/>
              </a:xfrm>
              <a:prstGeom prst="rect">
                <a:avLst/>
              </a:prstGeom>
              <a:blipFill rotWithShape="0">
                <a:blip r:embed="rId21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1197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0"/>
      <p:bldP spid="6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5496" y="5157192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Enough to have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|</m:t>
                    </m:r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odd.</a:t>
                </a:r>
                <a:endPara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5157192"/>
                <a:ext cx="9144000" cy="492443"/>
              </a:xfrm>
              <a:prstGeom prst="rect">
                <a:avLst/>
              </a:prstGeom>
              <a:blipFill rotWithShape="0">
                <a:blip r:embed="rId4"/>
                <a:stretch>
                  <a:fillRect t="-11111" b="-29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5016" y="5615662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has an </a:t>
            </a:r>
            <a:r>
              <a:rPr lang="en-US" sz="2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exponential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number of constraints.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-36512" y="6074132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has an </a:t>
            </a:r>
            <a:r>
              <a:rPr lang="en-US" sz="2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exponential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number of variables.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-6696" y="-27384"/>
            <a:ext cx="9154440" cy="116955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 rtl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he-IL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Linear Programming formulation of the general</a:t>
            </a:r>
            <a:b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</a:b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weighted matching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problem </a:t>
            </a:r>
            <a:r>
              <a:rPr lang="en-US" sz="3200" kern="0" dirty="0" smtClean="0">
                <a:solidFill>
                  <a:srgbClr val="663300"/>
                </a:solidFill>
                <a:latin typeface="+mj-lt"/>
                <a:ea typeface="ＭＳ Ｐゴシック" charset="-128"/>
                <a:cs typeface="Times New Roman" panose="02020603050405020304" pitchFamily="18" charset="0"/>
              </a:rPr>
              <a:t>[Edmonds (1965)]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+mj-lt"/>
              </a:rPr>
              <a:t> </a:t>
            </a:r>
            <a:endParaRPr kumimoji="0" lang="en-GB" sz="32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29" name="Picture 2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5299" y="3228599"/>
            <a:ext cx="7750451" cy="1712569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63143" y="1413537"/>
            <a:ext cx="5414763" cy="1680443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78338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2" grpId="0"/>
      <p:bldP spid="2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63143" y="1413537"/>
            <a:ext cx="5414763" cy="1680443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5299" y="3228599"/>
            <a:ext cx="7750451" cy="1712569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-15748" y="5088797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Correctness of formulation would follow from algorithm.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-15748" y="5555043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5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en-US" sz="25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5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5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25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sub>
                    </m:sSub>
                    <m:r>
                      <a:rPr lang="en-US" sz="25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5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5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5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are </a:t>
                </a:r>
                <a:r>
                  <a:rPr lang="en-US" sz="2500" i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blossoms</a:t>
                </a:r>
                <a:r>
                  <a:rPr lang="en-US" sz="25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5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748" y="5555043"/>
                <a:ext cx="9144000" cy="492443"/>
              </a:xfrm>
              <a:prstGeom prst="rect">
                <a:avLst/>
              </a:prstGeom>
              <a:blipFill rotWithShape="0">
                <a:blip r:embed="rId6"/>
                <a:stretch>
                  <a:fillRect t="-9877" b="-246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-15748" y="6021288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Note the similarity of dual with </a:t>
            </a:r>
            <a:r>
              <a:rPr lang="en-US" sz="25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odd vertex cover</a:t>
            </a:r>
            <a:r>
              <a:rPr lang="en-US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-6696" y="-27384"/>
            <a:ext cx="9154440" cy="116955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algn="ctr" rtl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he-IL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Linear Programming formulation of the general</a:t>
            </a:r>
            <a:b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</a:b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weighted matching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problem </a:t>
            </a:r>
            <a:r>
              <a:rPr lang="en-US" sz="3200" kern="0" dirty="0" smtClean="0">
                <a:solidFill>
                  <a:srgbClr val="663300"/>
                </a:solidFill>
                <a:latin typeface="+mj-lt"/>
                <a:ea typeface="ＭＳ Ｐゴシック" charset="-128"/>
                <a:cs typeface="Times New Roman" panose="02020603050405020304" pitchFamily="18" charset="0"/>
              </a:rPr>
              <a:t>[Edmonds (1965)]</a:t>
            </a: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+mj-lt"/>
              </a:rPr>
              <a:t> </a:t>
            </a:r>
            <a:endParaRPr kumimoji="0" lang="en-GB" sz="32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45589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 Box 3"/>
          <p:cNvSpPr txBox="1">
            <a:spLocks noChangeArrowheads="1"/>
          </p:cNvSpPr>
          <p:nvPr/>
        </p:nvSpPr>
        <p:spPr bwMode="auto">
          <a:xfrm>
            <a:off x="-6696" y="233352"/>
            <a:ext cx="9154440" cy="1292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he-IL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The Primal-dual method</a:t>
            </a:r>
            <a:b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</a:b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The non-bipartite case</a:t>
            </a:r>
            <a:endParaRPr kumimoji="0" lang="en-GB" sz="40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059832" y="2352362"/>
                <a:ext cx="5868144" cy="12926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Dual values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sub>
                    </m:sSub>
                    <m:r>
                      <a:rPr lang="en-US" sz="2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for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m:rPr>
                        <m:nor/>
                      </m:rPr>
                      <a:rPr lang="en-US" sz="26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sz="26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/>
                  </a:rPr>
                  <a:t/>
                </a:r>
                <a:br>
                  <a:rPr lang="en-US" sz="26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/>
                  </a:rPr>
                  <a:t>A collection of (nested) </a:t>
                </a:r>
                <a:r>
                  <a:rPr lang="en-US" sz="2600" i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/>
                  </a:rPr>
                  <a:t>blossoms</a:t>
                </a:r>
                <a:r>
                  <a:rPr lang="en-US" sz="26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n-US" sz="2600" i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dual value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2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sub>
                    </m:sSub>
                    <m:r>
                      <a:rPr lang="en-US" sz="2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 each </a:t>
                </a:r>
                <a:r>
                  <a:rPr lang="en-US" sz="2600" i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blossom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en-US" sz="2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600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2352362"/>
                <a:ext cx="5868144" cy="1292662"/>
              </a:xfrm>
              <a:prstGeom prst="rect">
                <a:avLst/>
              </a:prstGeom>
              <a:blipFill rotWithShape="0">
                <a:blip r:embed="rId3"/>
                <a:stretch>
                  <a:fillRect t="-4245" b="-108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347864" y="1704290"/>
                <a:ext cx="529208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matching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6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1704290"/>
                <a:ext cx="5292080" cy="492443"/>
              </a:xfrm>
              <a:prstGeom prst="rect">
                <a:avLst/>
              </a:prstGeom>
              <a:blipFill rotWithShape="0">
                <a:blip r:embed="rId4"/>
                <a:stretch>
                  <a:fillRect t="-12500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98540" y="2752472"/>
            <a:ext cx="299334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Dual solution:</a:t>
            </a:r>
            <a:endParaRPr lang="en-US" sz="2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3548" y="1704290"/>
            <a:ext cx="298332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Primal solution:</a:t>
            </a:r>
            <a:endParaRPr lang="en-US" sz="2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/>
          <a:stretch>
            <a:fillRect/>
          </a:stretch>
        </p:blipFill>
        <p:spPr bwMode="auto">
          <a:xfrm>
            <a:off x="539739" y="3933056"/>
            <a:ext cx="7906937" cy="985034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-15748" y="5301208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6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i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blossom</a:t>
                </a:r>
                <a:r>
                  <a:rPr lang="en-US" sz="2600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w.r.t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</a:t>
                </a:r>
                <a:r>
                  <a:rPr lang="en-US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full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as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it contains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d>
                      <m:dPr>
                        <m:begChr m:val="|"/>
                        <m:endChr m:val="|"/>
                        <m:ctrlPr>
                          <a:rPr lang="en-US" sz="26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</m:d>
                    <m:r>
                      <a:rPr lang="en-US" sz="2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)/</m:t>
                    </m:r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edges of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600" i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748" y="5301208"/>
                <a:ext cx="9144000" cy="892552"/>
              </a:xfrm>
              <a:prstGeom prst="rect">
                <a:avLst/>
              </a:prstGeom>
              <a:blipFill rotWithShape="0">
                <a:blip r:embed="rId6"/>
                <a:stretch>
                  <a:fillRect t="-6849" b="-16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4811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3</a:t>
            </a:fld>
            <a:endParaRPr lang="da-DK" dirty="0"/>
          </a:p>
        </p:txBody>
      </p:sp>
      <p:grpSp>
        <p:nvGrpSpPr>
          <p:cNvPr id="12" name="Group 56"/>
          <p:cNvGrpSpPr>
            <a:grpSpLocks noChangeAspect="1"/>
          </p:cNvGrpSpPr>
          <p:nvPr/>
        </p:nvGrpSpPr>
        <p:grpSpPr>
          <a:xfrm>
            <a:off x="2108329" y="1770274"/>
            <a:ext cx="4927342" cy="3711216"/>
            <a:chOff x="1220163" y="1458420"/>
            <a:chExt cx="6159178" cy="4639020"/>
          </a:xfrm>
        </p:grpSpPr>
        <p:cxnSp>
          <p:nvCxnSpPr>
            <p:cNvPr id="33" name="Straight Connector 32"/>
            <p:cNvCxnSpPr>
              <a:stCxn id="4" idx="5"/>
              <a:endCxn id="3" idx="1"/>
            </p:cNvCxnSpPr>
            <p:nvPr/>
          </p:nvCxnSpPr>
          <p:spPr bwMode="auto">
            <a:xfrm>
              <a:off x="1825361" y="2055143"/>
              <a:ext cx="1180185" cy="1547189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0033CC"/>
              </a:solidFill>
              <a:prstDash val="sysDash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3" name="Straight Connector 42"/>
            <p:cNvCxnSpPr>
              <a:stCxn id="10" idx="3"/>
              <a:endCxn id="3" idx="7"/>
            </p:cNvCxnSpPr>
            <p:nvPr/>
          </p:nvCxnSpPr>
          <p:spPr bwMode="auto">
            <a:xfrm flipH="1">
              <a:off x="3148736" y="1631265"/>
              <a:ext cx="2294930" cy="1971066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6" name="Straight Connector 45"/>
            <p:cNvCxnSpPr>
              <a:stCxn id="8" idx="6"/>
              <a:endCxn id="9" idx="2"/>
            </p:cNvCxnSpPr>
            <p:nvPr/>
          </p:nvCxnSpPr>
          <p:spPr bwMode="auto">
            <a:xfrm>
              <a:off x="5082343" y="3276740"/>
              <a:ext cx="2094498" cy="95250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88" name="Straight Connector 87"/>
            <p:cNvCxnSpPr>
              <a:stCxn id="6" idx="2"/>
              <a:endCxn id="7" idx="6"/>
            </p:cNvCxnSpPr>
            <p:nvPr/>
          </p:nvCxnSpPr>
          <p:spPr bwMode="auto">
            <a:xfrm flipH="1">
              <a:off x="1422663" y="5134665"/>
              <a:ext cx="2502175" cy="861525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92" name="Straight Connector 91"/>
            <p:cNvCxnSpPr>
              <a:stCxn id="11" idx="2"/>
              <a:endCxn id="7" idx="5"/>
            </p:cNvCxnSpPr>
            <p:nvPr/>
          </p:nvCxnSpPr>
          <p:spPr bwMode="auto">
            <a:xfrm flipH="1">
              <a:off x="1393008" y="5996190"/>
              <a:ext cx="4237178" cy="71595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95" name="Straight Connector 94"/>
            <p:cNvCxnSpPr>
              <a:stCxn id="11" idx="7"/>
              <a:endCxn id="9" idx="4"/>
            </p:cNvCxnSpPr>
            <p:nvPr/>
          </p:nvCxnSpPr>
          <p:spPr bwMode="auto">
            <a:xfrm flipV="1">
              <a:off x="5803031" y="4330490"/>
              <a:ext cx="1475060" cy="1594105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0033CC"/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</p:cxnSp>
        <p:sp>
          <p:nvSpPr>
            <p:cNvPr id="3" name="Oval 56"/>
            <p:cNvSpPr>
              <a:spLocks noChangeAspect="1" noChangeArrowheads="1"/>
            </p:cNvSpPr>
            <p:nvPr/>
          </p:nvSpPr>
          <p:spPr bwMode="auto">
            <a:xfrm>
              <a:off x="2975891" y="3572676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Oval 56"/>
            <p:cNvSpPr>
              <a:spLocks noChangeAspect="1" noChangeArrowheads="1"/>
            </p:cNvSpPr>
            <p:nvPr/>
          </p:nvSpPr>
          <p:spPr bwMode="auto">
            <a:xfrm>
              <a:off x="1652516" y="1882298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Oval 56"/>
            <p:cNvSpPr>
              <a:spLocks noChangeAspect="1" noChangeArrowheads="1"/>
            </p:cNvSpPr>
            <p:nvPr/>
          </p:nvSpPr>
          <p:spPr bwMode="auto">
            <a:xfrm>
              <a:off x="3924838" y="5033415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Oval 56"/>
            <p:cNvSpPr>
              <a:spLocks noChangeAspect="1" noChangeArrowheads="1"/>
            </p:cNvSpPr>
            <p:nvPr/>
          </p:nvSpPr>
          <p:spPr bwMode="auto">
            <a:xfrm>
              <a:off x="1220163" y="5894940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Oval 56"/>
            <p:cNvSpPr>
              <a:spLocks noChangeAspect="1" noChangeArrowheads="1"/>
            </p:cNvSpPr>
            <p:nvPr/>
          </p:nvSpPr>
          <p:spPr bwMode="auto">
            <a:xfrm>
              <a:off x="4879843" y="3175490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Oval 56"/>
            <p:cNvSpPr>
              <a:spLocks noChangeAspect="1" noChangeArrowheads="1"/>
            </p:cNvSpPr>
            <p:nvPr/>
          </p:nvSpPr>
          <p:spPr bwMode="auto">
            <a:xfrm>
              <a:off x="7176841" y="4127990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val 56"/>
            <p:cNvSpPr>
              <a:spLocks noChangeAspect="1" noChangeArrowheads="1"/>
            </p:cNvSpPr>
            <p:nvPr/>
          </p:nvSpPr>
          <p:spPr bwMode="auto">
            <a:xfrm>
              <a:off x="5414011" y="1458420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Oval 56"/>
            <p:cNvSpPr>
              <a:spLocks noChangeAspect="1" noChangeArrowheads="1"/>
            </p:cNvSpPr>
            <p:nvPr/>
          </p:nvSpPr>
          <p:spPr bwMode="auto">
            <a:xfrm>
              <a:off x="5630186" y="5894940"/>
              <a:ext cx="202500" cy="2025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Straight Connector 30"/>
            <p:cNvCxnSpPr>
              <a:stCxn id="4" idx="6"/>
              <a:endCxn id="10" idx="2"/>
            </p:cNvCxnSpPr>
            <p:nvPr/>
          </p:nvCxnSpPr>
          <p:spPr bwMode="auto">
            <a:xfrm flipV="1">
              <a:off x="1855016" y="1559670"/>
              <a:ext cx="3558995" cy="423878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38" name="Straight Connector 37"/>
            <p:cNvCxnSpPr>
              <a:stCxn id="4" idx="4"/>
              <a:endCxn id="7" idx="0"/>
            </p:cNvCxnSpPr>
            <p:nvPr/>
          </p:nvCxnSpPr>
          <p:spPr bwMode="auto">
            <a:xfrm flipH="1">
              <a:off x="1321413" y="2084798"/>
              <a:ext cx="432353" cy="3810143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</p:cxnSp>
        <p:cxnSp>
          <p:nvCxnSpPr>
            <p:cNvPr id="41" name="Straight Connector 40"/>
            <p:cNvCxnSpPr>
              <a:stCxn id="3" idx="3"/>
              <a:endCxn id="7" idx="7"/>
            </p:cNvCxnSpPr>
            <p:nvPr/>
          </p:nvCxnSpPr>
          <p:spPr bwMode="auto">
            <a:xfrm flipH="1">
              <a:off x="1393008" y="3745521"/>
              <a:ext cx="1612538" cy="2179074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ysDash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2" name="Straight Connector 41"/>
            <p:cNvCxnSpPr>
              <a:stCxn id="9" idx="3"/>
              <a:endCxn id="6" idx="6"/>
            </p:cNvCxnSpPr>
            <p:nvPr/>
          </p:nvCxnSpPr>
          <p:spPr bwMode="auto">
            <a:xfrm flipH="1">
              <a:off x="4127338" y="4300835"/>
              <a:ext cx="3079158" cy="83383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7" name="Straight Connector 46"/>
            <p:cNvCxnSpPr>
              <a:stCxn id="10" idx="5"/>
              <a:endCxn id="9" idx="1"/>
            </p:cNvCxnSpPr>
            <p:nvPr/>
          </p:nvCxnSpPr>
          <p:spPr bwMode="auto">
            <a:xfrm>
              <a:off x="5586856" y="1631265"/>
              <a:ext cx="1619640" cy="252638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48" name="Straight Connector 47"/>
            <p:cNvCxnSpPr>
              <a:stCxn id="8" idx="3"/>
              <a:endCxn id="6" idx="0"/>
            </p:cNvCxnSpPr>
            <p:nvPr/>
          </p:nvCxnSpPr>
          <p:spPr bwMode="auto">
            <a:xfrm flipH="1">
              <a:off x="4026088" y="3348335"/>
              <a:ext cx="883410" cy="1685080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0033CC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  <p:cxnSp>
          <p:nvCxnSpPr>
            <p:cNvPr id="50" name="Straight Connector 49"/>
            <p:cNvCxnSpPr>
              <a:stCxn id="10" idx="4"/>
              <a:endCxn id="8" idx="0"/>
            </p:cNvCxnSpPr>
            <p:nvPr/>
          </p:nvCxnSpPr>
          <p:spPr bwMode="auto">
            <a:xfrm flipH="1">
              <a:off x="4981093" y="1660920"/>
              <a:ext cx="534168" cy="1514570"/>
            </a:xfrm>
            <a:prstGeom prst="line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</p:spPr>
        </p:cxnSp>
      </p:grpSp>
      <p:sp>
        <p:nvSpPr>
          <p:cNvPr id="36" name="TextBox 35"/>
          <p:cNvSpPr txBox="1"/>
          <p:nvPr/>
        </p:nvSpPr>
        <p:spPr>
          <a:xfrm>
            <a:off x="2771800" y="2604752"/>
            <a:ext cx="49479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843808" y="4002522"/>
            <a:ext cx="494791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355976" y="2553620"/>
            <a:ext cx="320148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072295" y="5233786"/>
            <a:ext cx="42769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779912" y="1770274"/>
            <a:ext cx="517803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364088" y="4116920"/>
            <a:ext cx="564545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032184" y="2388728"/>
            <a:ext cx="564545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Rectangle 4"/>
          <p:cNvSpPr txBox="1">
            <a:spLocks noChangeArrowheads="1"/>
          </p:cNvSpPr>
          <p:nvPr/>
        </p:nvSpPr>
        <p:spPr bwMode="auto">
          <a:xfrm>
            <a:off x="8601" y="5764033"/>
            <a:ext cx="91440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An augmenting path that increases the </a:t>
            </a:r>
            <a:r>
              <a:rPr lang="en-US" sz="2600" i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size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of the </a:t>
            </a:r>
            <a:b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matching, but not the total </a:t>
            </a:r>
            <a:r>
              <a:rPr lang="en-US" sz="26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weight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of the 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matching.</a:t>
            </a:r>
            <a:endParaRPr lang="en-US" sz="2600" kern="0" dirty="0" smtClean="0">
              <a:solidFill>
                <a:schemeClr val="tx1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49" name="Rectangle 4"/>
          <p:cNvSpPr txBox="1">
            <a:spLocks noChangeArrowheads="1"/>
          </p:cNvSpPr>
          <p:nvPr/>
        </p:nvSpPr>
        <p:spPr bwMode="auto">
          <a:xfrm>
            <a:off x="0" y="116632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Maximum</a:t>
            </a:r>
            <a:r>
              <a:rPr lang="en-US" kern="0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kern="0" dirty="0" smtClean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Weight</a:t>
            </a:r>
            <a:r>
              <a:rPr lang="en-US" kern="0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 Matching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114101" y="3364803"/>
            <a:ext cx="533352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156176" y="4448919"/>
            <a:ext cx="495019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427984" y="3771050"/>
            <a:ext cx="51374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716518" y="2220467"/>
            <a:ext cx="513747" cy="461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22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Rectangle 4"/>
          <p:cNvSpPr txBox="1">
            <a:spLocks noChangeArrowheads="1"/>
          </p:cNvSpPr>
          <p:nvPr/>
        </p:nvSpPr>
        <p:spPr bwMode="auto">
          <a:xfrm>
            <a:off x="-652" y="906178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Find a matching whose total weight is </a:t>
            </a:r>
            <a:r>
              <a:rPr lang="en-US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maximal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.</a:t>
            </a:r>
            <a:endParaRPr lang="en-US" sz="2800" kern="0" dirty="0" smtClean="0">
              <a:solidFill>
                <a:schemeClr val="tx1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53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 Box 3"/>
          <p:cNvSpPr txBox="1">
            <a:spLocks noChangeArrowheads="1"/>
          </p:cNvSpPr>
          <p:nvPr/>
        </p:nvSpPr>
        <p:spPr bwMode="auto">
          <a:xfrm>
            <a:off x="-6696" y="233352"/>
            <a:ext cx="9154440" cy="1292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he-IL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The Primal-dual method</a:t>
            </a:r>
            <a:b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</a:b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The non-bipartite case</a:t>
            </a:r>
            <a:endParaRPr kumimoji="0" lang="en-GB" sz="40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8540" y="2752472"/>
            <a:ext cx="299334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Dual solution:</a:t>
            </a:r>
            <a:endParaRPr lang="en-US" sz="2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3548" y="1704290"/>
            <a:ext cx="298332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Primal solution:</a:t>
            </a:r>
            <a:endParaRPr lang="en-US" sz="2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 bwMode="auto">
          <a:xfrm>
            <a:off x="2365947" y="4334437"/>
            <a:ext cx="4254520" cy="1110787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sp>
        <p:nvSpPr>
          <p:cNvPr id="11" name="TextBox 10"/>
          <p:cNvSpPr txBox="1"/>
          <p:nvPr/>
        </p:nvSpPr>
        <p:spPr>
          <a:xfrm>
            <a:off x="0" y="3728645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Complementary slackness conditions:</a:t>
            </a:r>
            <a:endParaRPr lang="en-US" sz="2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00" y="5600853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algorithm maintain (1) and (3).</a:t>
            </a:r>
            <a:b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Makes progress towards (2).</a:t>
            </a:r>
            <a:endParaRPr lang="en-US" sz="2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059832" y="2352362"/>
                <a:ext cx="5868144" cy="12926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Dual values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sub>
                    </m:sSub>
                    <m:r>
                      <a:rPr lang="en-US" sz="2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for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m:rPr>
                        <m:nor/>
                      </m:rPr>
                      <a:rPr lang="en-US" sz="26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r>
                  <a:rPr lang="en-US" sz="26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/>
                  </a:rPr>
                  <a:t/>
                </a:r>
                <a:br>
                  <a:rPr lang="en-US" sz="26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/>
                  </a:rPr>
                  <a:t>A collection of (nested) </a:t>
                </a:r>
                <a:r>
                  <a:rPr lang="en-US" sz="2600" i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Symbol"/>
                  </a:rPr>
                  <a:t>blossoms</a:t>
                </a:r>
                <a:r>
                  <a:rPr lang="en-US" sz="26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en-US" sz="2600" i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dual value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2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sub>
                    </m:sSub>
                    <m:r>
                      <a:rPr lang="en-US" sz="2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sz="2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for each </a:t>
                </a:r>
                <a:r>
                  <a:rPr lang="en-US" sz="2600" i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blossom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en-US" sz="2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600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2352362"/>
                <a:ext cx="5868144" cy="1292662"/>
              </a:xfrm>
              <a:prstGeom prst="rect">
                <a:avLst/>
              </a:prstGeom>
              <a:blipFill rotWithShape="0">
                <a:blip r:embed="rId4"/>
                <a:stretch>
                  <a:fillRect t="-4245" b="-108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347864" y="1704290"/>
                <a:ext cx="529208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 matching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6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1704290"/>
                <a:ext cx="5292080" cy="492443"/>
              </a:xfrm>
              <a:prstGeom prst="rect">
                <a:avLst/>
              </a:prstGeom>
              <a:blipFill rotWithShape="0">
                <a:blip r:embed="rId5"/>
                <a:stretch>
                  <a:fillRect t="-12500" b="-3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4811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 Box 3"/>
          <p:cNvSpPr txBox="1">
            <a:spLocks noChangeArrowheads="1"/>
          </p:cNvSpPr>
          <p:nvPr/>
        </p:nvSpPr>
        <p:spPr bwMode="auto">
          <a:xfrm>
            <a:off x="-6696" y="150604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he-IL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Correctness</a:t>
            </a:r>
            <a:endParaRPr kumimoji="0" lang="en-GB" sz="40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847165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Or directly:</a:t>
            </a:r>
            <a:endParaRPr lang="en-US" sz="2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913715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the algorithm terminates, </a:t>
            </a:r>
            <a:b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correctness follows from </a:t>
            </a:r>
            <a:r>
              <a:rPr lang="en-US" sz="26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weak duality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/>
          <a:stretch>
            <a:fillRect/>
          </a:stretch>
        </p:blipFill>
        <p:spPr bwMode="auto">
          <a:xfrm>
            <a:off x="2201998" y="2943786"/>
            <a:ext cx="4658508" cy="3595610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0" y="2219478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 the matching found and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’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an arbitrary matching</a:t>
                </a:r>
                <a:endParaRPr lang="en-US" sz="2600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219478"/>
                <a:ext cx="9144000" cy="492443"/>
              </a:xfrm>
              <a:prstGeom prst="rect">
                <a:avLst/>
              </a:prstGeom>
              <a:blipFill rotWithShape="0">
                <a:blip r:embed="rId5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4811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 Box 3"/>
          <p:cNvSpPr txBox="1">
            <a:spLocks noChangeArrowheads="1"/>
          </p:cNvSpPr>
          <p:nvPr/>
        </p:nvSpPr>
        <p:spPr bwMode="auto">
          <a:xfrm>
            <a:off x="-6696" y="260648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he-IL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More fun with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blossoms</a:t>
            </a:r>
            <a:endParaRPr kumimoji="0" lang="en-GB" sz="40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1196752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the cardinality case, after each augmentation </a:t>
            </a:r>
            <a:b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expanded all blossoms and started from scratch.</a:t>
            </a:r>
            <a:endParaRPr lang="en-US" sz="2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921" y="2178829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cannot do that here, as blossoms now have dual values.</a:t>
            </a:r>
            <a:endParaRPr lang="en-US" sz="2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21" y="2760797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Lemma: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blossom remains a blossom after an </a:t>
            </a:r>
            <a:b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augmentation, possibly with no stem.</a:t>
            </a:r>
            <a:endParaRPr lang="en-US" sz="2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921" y="3742874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thus start each phase with a collection of blossoms.</a:t>
            </a:r>
            <a:endParaRPr lang="en-US" sz="2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21" y="4324842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During a phase, new blossoms may be formed, </a:t>
            </a:r>
            <a:b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existing blossoms may be </a:t>
            </a:r>
            <a:r>
              <a:rPr lang="en-US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expanded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21" y="5306919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the cardinality case, blossoms were always 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21" y="5888885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Blossoms may now be added as 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odd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vertices.</a:t>
            </a:r>
            <a:endParaRPr lang="en-US" sz="2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811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5" grpId="0"/>
      <p:bldP spid="16" grpId="0"/>
      <p:bldP spid="17" grpId="0"/>
      <p:bldP spid="1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 Box 3"/>
          <p:cNvSpPr txBox="1">
            <a:spLocks noChangeArrowheads="1"/>
          </p:cNvSpPr>
          <p:nvPr/>
        </p:nvSpPr>
        <p:spPr bwMode="auto">
          <a:xfrm>
            <a:off x="-6696" y="260648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he-IL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The effect of</a:t>
            </a:r>
            <a:r>
              <a:rPr kumimoji="0" lang="en-US" sz="36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an augmentation on a blossom</a:t>
            </a:r>
            <a:endParaRPr kumimoji="0" lang="en-GB" sz="36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4122120" y="1700808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9" name="Straight Connector 18"/>
          <p:cNvCxnSpPr>
            <a:stCxn id="14" idx="2"/>
            <a:endCxn id="21" idx="6"/>
          </p:cNvCxnSpPr>
          <p:nvPr/>
        </p:nvCxnSpPr>
        <p:spPr>
          <a:xfrm flipH="1">
            <a:off x="3983075" y="2276872"/>
            <a:ext cx="412669" cy="0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Group 50"/>
          <p:cNvGrpSpPr/>
          <p:nvPr/>
        </p:nvGrpSpPr>
        <p:grpSpPr>
          <a:xfrm>
            <a:off x="3867875" y="1799137"/>
            <a:ext cx="280260" cy="535335"/>
            <a:chOff x="3900115" y="1799137"/>
            <a:chExt cx="280260" cy="535335"/>
          </a:xfrm>
        </p:grpSpPr>
        <p:cxnSp>
          <p:nvCxnSpPr>
            <p:cNvPr id="20" name="Straight Connector 19"/>
            <p:cNvCxnSpPr>
              <a:stCxn id="21" idx="0"/>
              <a:endCxn id="10" idx="3"/>
            </p:cNvCxnSpPr>
            <p:nvPr/>
          </p:nvCxnSpPr>
          <p:spPr>
            <a:xfrm flipV="1">
              <a:off x="3957715" y="1799137"/>
              <a:ext cx="222660" cy="420135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/>
            <p:cNvSpPr>
              <a:spLocks noChangeAspect="1"/>
            </p:cNvSpPr>
            <p:nvPr/>
          </p:nvSpPr>
          <p:spPr>
            <a:xfrm>
              <a:off x="3900115" y="221927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4229593" y="1799137"/>
            <a:ext cx="281351" cy="535335"/>
            <a:chOff x="4261833" y="1799137"/>
            <a:chExt cx="281351" cy="535335"/>
          </a:xfrm>
        </p:grpSpPr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4427984" y="221927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27" name="Straight Connector 26"/>
            <p:cNvCxnSpPr>
              <a:stCxn id="14" idx="0"/>
              <a:endCxn id="10" idx="5"/>
            </p:cNvCxnSpPr>
            <p:nvPr/>
          </p:nvCxnSpPr>
          <p:spPr>
            <a:xfrm flipH="1" flipV="1">
              <a:off x="4261833" y="1799137"/>
              <a:ext cx="223751" cy="420135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Straight Connector 33"/>
          <p:cNvCxnSpPr>
            <a:stCxn id="35" idx="2"/>
            <a:endCxn id="36" idx="6"/>
          </p:cNvCxnSpPr>
          <p:nvPr/>
        </p:nvCxnSpPr>
        <p:spPr>
          <a:xfrm flipH="1" flipV="1">
            <a:off x="3983075" y="2802757"/>
            <a:ext cx="412669" cy="1863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Group 52"/>
          <p:cNvGrpSpPr/>
          <p:nvPr/>
        </p:nvGrpSpPr>
        <p:grpSpPr>
          <a:xfrm>
            <a:off x="3867875" y="2334472"/>
            <a:ext cx="115200" cy="525885"/>
            <a:chOff x="3900115" y="2334472"/>
            <a:chExt cx="115200" cy="525885"/>
          </a:xfrm>
        </p:grpSpPr>
        <p:sp>
          <p:nvSpPr>
            <p:cNvPr id="36" name="Oval 35"/>
            <p:cNvSpPr>
              <a:spLocks noChangeAspect="1"/>
            </p:cNvSpPr>
            <p:nvPr/>
          </p:nvSpPr>
          <p:spPr>
            <a:xfrm>
              <a:off x="3900115" y="274515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37" name="Straight Connector 36"/>
            <p:cNvCxnSpPr>
              <a:stCxn id="36" idx="0"/>
              <a:endCxn id="21" idx="4"/>
            </p:cNvCxnSpPr>
            <p:nvPr/>
          </p:nvCxnSpPr>
          <p:spPr>
            <a:xfrm flipV="1">
              <a:off x="3957715" y="2334472"/>
              <a:ext cx="9144" cy="410685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/>
          <p:cNvGrpSpPr/>
          <p:nvPr/>
        </p:nvGrpSpPr>
        <p:grpSpPr>
          <a:xfrm>
            <a:off x="3272432" y="2802757"/>
            <a:ext cx="604587" cy="410219"/>
            <a:chOff x="3304672" y="2802757"/>
            <a:chExt cx="604587" cy="410219"/>
          </a:xfrm>
        </p:grpSpPr>
        <p:sp>
          <p:nvSpPr>
            <p:cNvPr id="45" name="Oval 44"/>
            <p:cNvSpPr>
              <a:spLocks noChangeAspect="1"/>
            </p:cNvSpPr>
            <p:nvPr/>
          </p:nvSpPr>
          <p:spPr>
            <a:xfrm>
              <a:off x="3304672" y="3097776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46" name="Straight Connector 45"/>
            <p:cNvCxnSpPr>
              <a:stCxn id="45" idx="7"/>
              <a:endCxn id="36" idx="2"/>
            </p:cNvCxnSpPr>
            <p:nvPr/>
          </p:nvCxnSpPr>
          <p:spPr>
            <a:xfrm flipV="1">
              <a:off x="3403001" y="2802757"/>
              <a:ext cx="506258" cy="31189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Oval 48"/>
          <p:cNvSpPr/>
          <p:nvPr/>
        </p:nvSpPr>
        <p:spPr>
          <a:xfrm>
            <a:off x="3745213" y="1647850"/>
            <a:ext cx="857030" cy="887076"/>
          </a:xfrm>
          <a:prstGeom prst="ellipse">
            <a:avLst/>
          </a:prstGeom>
          <a:noFill/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0" name="Oval 49"/>
          <p:cNvSpPr/>
          <p:nvPr/>
        </p:nvSpPr>
        <p:spPr>
          <a:xfrm>
            <a:off x="3603656" y="1556792"/>
            <a:ext cx="1152128" cy="1512168"/>
          </a:xfrm>
          <a:prstGeom prst="ellipse">
            <a:avLst/>
          </a:prstGeom>
          <a:noFill/>
          <a:ln w="127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59" name="Group 58"/>
          <p:cNvGrpSpPr/>
          <p:nvPr/>
        </p:nvGrpSpPr>
        <p:grpSpPr>
          <a:xfrm>
            <a:off x="4395744" y="2334472"/>
            <a:ext cx="115200" cy="527748"/>
            <a:chOff x="4427984" y="2334472"/>
            <a:chExt cx="115200" cy="527748"/>
          </a:xfrm>
        </p:grpSpPr>
        <p:sp>
          <p:nvSpPr>
            <p:cNvPr id="35" name="Oval 34"/>
            <p:cNvSpPr>
              <a:spLocks noChangeAspect="1"/>
            </p:cNvSpPr>
            <p:nvPr/>
          </p:nvSpPr>
          <p:spPr>
            <a:xfrm>
              <a:off x="4427984" y="2747020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56" name="Straight Connector 55"/>
            <p:cNvCxnSpPr>
              <a:stCxn id="35" idx="0"/>
              <a:endCxn id="14" idx="4"/>
            </p:cNvCxnSpPr>
            <p:nvPr/>
          </p:nvCxnSpPr>
          <p:spPr>
            <a:xfrm flipV="1">
              <a:off x="4485584" y="2334472"/>
              <a:ext cx="9144" cy="41254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4" name="Group 113"/>
          <p:cNvGrpSpPr/>
          <p:nvPr/>
        </p:nvGrpSpPr>
        <p:grpSpPr>
          <a:xfrm>
            <a:off x="1763688" y="3789040"/>
            <a:ext cx="1483352" cy="1656184"/>
            <a:chOff x="5320896" y="1709192"/>
            <a:chExt cx="1483352" cy="1656184"/>
          </a:xfrm>
        </p:grpSpPr>
        <p:sp>
          <p:nvSpPr>
            <p:cNvPr id="89" name="Oval 88"/>
            <p:cNvSpPr>
              <a:spLocks noChangeAspect="1"/>
            </p:cNvSpPr>
            <p:nvPr/>
          </p:nvSpPr>
          <p:spPr>
            <a:xfrm>
              <a:off x="6170584" y="1853208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90" name="Straight Connector 89"/>
            <p:cNvCxnSpPr>
              <a:stCxn id="95" idx="2"/>
              <a:endCxn id="93" idx="6"/>
            </p:cNvCxnSpPr>
            <p:nvPr/>
          </p:nvCxnSpPr>
          <p:spPr>
            <a:xfrm flipH="1">
              <a:off x="6031539" y="2429272"/>
              <a:ext cx="412669" cy="0"/>
            </a:xfrm>
            <a:prstGeom prst="line">
              <a:avLst/>
            </a:prstGeom>
            <a:ln w="50800" cmpd="sng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>
              <a:stCxn id="93" idx="0"/>
              <a:endCxn id="89" idx="3"/>
            </p:cNvCxnSpPr>
            <p:nvPr/>
          </p:nvCxnSpPr>
          <p:spPr>
            <a:xfrm flipV="1">
              <a:off x="5973939" y="1951537"/>
              <a:ext cx="213516" cy="420135"/>
            </a:xfrm>
            <a:prstGeom prst="line">
              <a:avLst/>
            </a:prstGeom>
            <a:ln w="158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Oval 92"/>
            <p:cNvSpPr>
              <a:spLocks noChangeAspect="1"/>
            </p:cNvSpPr>
            <p:nvPr/>
          </p:nvSpPr>
          <p:spPr>
            <a:xfrm>
              <a:off x="5916339" y="237167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95" name="Oval 94"/>
            <p:cNvSpPr>
              <a:spLocks noChangeAspect="1"/>
            </p:cNvSpPr>
            <p:nvPr/>
          </p:nvSpPr>
          <p:spPr>
            <a:xfrm>
              <a:off x="6444208" y="237167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96" name="Straight Connector 95"/>
            <p:cNvCxnSpPr>
              <a:stCxn id="95" idx="0"/>
              <a:endCxn id="89" idx="5"/>
            </p:cNvCxnSpPr>
            <p:nvPr/>
          </p:nvCxnSpPr>
          <p:spPr>
            <a:xfrm flipH="1" flipV="1">
              <a:off x="6268913" y="1951537"/>
              <a:ext cx="232895" cy="420135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>
              <a:stCxn id="107" idx="2"/>
              <a:endCxn id="99" idx="6"/>
            </p:cNvCxnSpPr>
            <p:nvPr/>
          </p:nvCxnSpPr>
          <p:spPr>
            <a:xfrm flipH="1" flipV="1">
              <a:off x="6031539" y="2955157"/>
              <a:ext cx="412669" cy="1863"/>
            </a:xfrm>
            <a:prstGeom prst="line">
              <a:avLst/>
            </a:prstGeom>
            <a:ln w="50800" cmpd="sng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Oval 98"/>
            <p:cNvSpPr>
              <a:spLocks noChangeAspect="1"/>
            </p:cNvSpPr>
            <p:nvPr/>
          </p:nvSpPr>
          <p:spPr>
            <a:xfrm>
              <a:off x="5916339" y="289755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00" name="Straight Connector 99"/>
            <p:cNvCxnSpPr>
              <a:stCxn id="99" idx="0"/>
              <a:endCxn id="93" idx="4"/>
            </p:cNvCxnSpPr>
            <p:nvPr/>
          </p:nvCxnSpPr>
          <p:spPr>
            <a:xfrm flipV="1">
              <a:off x="5973939" y="2486872"/>
              <a:ext cx="0" cy="410685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Oval 101"/>
            <p:cNvSpPr>
              <a:spLocks noChangeAspect="1"/>
            </p:cNvSpPr>
            <p:nvPr/>
          </p:nvSpPr>
          <p:spPr>
            <a:xfrm>
              <a:off x="5320896" y="3250176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03" name="Straight Connector 102"/>
            <p:cNvCxnSpPr>
              <a:stCxn id="102" idx="7"/>
              <a:endCxn id="99" idx="3"/>
            </p:cNvCxnSpPr>
            <p:nvPr/>
          </p:nvCxnSpPr>
          <p:spPr>
            <a:xfrm flipV="1">
              <a:off x="5419225" y="2995886"/>
              <a:ext cx="513985" cy="271161"/>
            </a:xfrm>
            <a:prstGeom prst="line">
              <a:avLst/>
            </a:prstGeom>
            <a:ln w="158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Oval 103"/>
            <p:cNvSpPr/>
            <p:nvPr/>
          </p:nvSpPr>
          <p:spPr>
            <a:xfrm>
              <a:off x="5793677" y="1800250"/>
              <a:ext cx="857030" cy="887076"/>
            </a:xfrm>
            <a:prstGeom prst="ellipse">
              <a:avLst/>
            </a:prstGeom>
            <a:noFill/>
            <a:ln w="1270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05" name="Oval 104"/>
            <p:cNvSpPr/>
            <p:nvPr/>
          </p:nvSpPr>
          <p:spPr>
            <a:xfrm>
              <a:off x="5652120" y="1709192"/>
              <a:ext cx="1152128" cy="1512168"/>
            </a:xfrm>
            <a:prstGeom prst="ellipse">
              <a:avLst/>
            </a:prstGeom>
            <a:noFill/>
            <a:ln w="1270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07" name="Oval 106"/>
            <p:cNvSpPr>
              <a:spLocks noChangeAspect="1"/>
            </p:cNvSpPr>
            <p:nvPr/>
          </p:nvSpPr>
          <p:spPr>
            <a:xfrm>
              <a:off x="6444208" y="2899420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08" name="Straight Connector 107"/>
            <p:cNvCxnSpPr>
              <a:stCxn id="107" idx="0"/>
              <a:endCxn id="95" idx="4"/>
            </p:cNvCxnSpPr>
            <p:nvPr/>
          </p:nvCxnSpPr>
          <p:spPr>
            <a:xfrm flipV="1">
              <a:off x="6501808" y="2486872"/>
              <a:ext cx="0" cy="412548"/>
            </a:xfrm>
            <a:prstGeom prst="line">
              <a:avLst/>
            </a:prstGeom>
            <a:ln w="158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5" name="Group 114"/>
          <p:cNvGrpSpPr/>
          <p:nvPr/>
        </p:nvGrpSpPr>
        <p:grpSpPr>
          <a:xfrm>
            <a:off x="4644008" y="3789040"/>
            <a:ext cx="1483352" cy="1656184"/>
            <a:chOff x="5320896" y="1709192"/>
            <a:chExt cx="1483352" cy="1656184"/>
          </a:xfrm>
        </p:grpSpPr>
        <p:sp>
          <p:nvSpPr>
            <p:cNvPr id="116" name="Oval 115"/>
            <p:cNvSpPr>
              <a:spLocks noChangeAspect="1"/>
            </p:cNvSpPr>
            <p:nvPr/>
          </p:nvSpPr>
          <p:spPr>
            <a:xfrm>
              <a:off x="6170584" y="1853208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17" name="Straight Connector 116"/>
            <p:cNvCxnSpPr>
              <a:stCxn id="120" idx="2"/>
              <a:endCxn id="119" idx="6"/>
            </p:cNvCxnSpPr>
            <p:nvPr/>
          </p:nvCxnSpPr>
          <p:spPr>
            <a:xfrm flipH="1">
              <a:off x="6031539" y="2429272"/>
              <a:ext cx="412669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>
              <a:stCxn id="119" idx="0"/>
              <a:endCxn id="116" idx="3"/>
            </p:cNvCxnSpPr>
            <p:nvPr/>
          </p:nvCxnSpPr>
          <p:spPr>
            <a:xfrm flipV="1">
              <a:off x="5973939" y="1951537"/>
              <a:ext cx="213516" cy="420135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9" name="Oval 118"/>
            <p:cNvSpPr>
              <a:spLocks noChangeAspect="1"/>
            </p:cNvSpPr>
            <p:nvPr/>
          </p:nvSpPr>
          <p:spPr>
            <a:xfrm>
              <a:off x="5916339" y="237167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20" name="Oval 119"/>
            <p:cNvSpPr>
              <a:spLocks noChangeAspect="1"/>
            </p:cNvSpPr>
            <p:nvPr/>
          </p:nvSpPr>
          <p:spPr>
            <a:xfrm>
              <a:off x="6444208" y="237167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21" name="Straight Connector 120"/>
            <p:cNvCxnSpPr>
              <a:stCxn id="120" idx="0"/>
              <a:endCxn id="116" idx="5"/>
            </p:cNvCxnSpPr>
            <p:nvPr/>
          </p:nvCxnSpPr>
          <p:spPr>
            <a:xfrm flipH="1" flipV="1">
              <a:off x="6268913" y="1951537"/>
              <a:ext cx="232895" cy="420135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>
              <a:stCxn id="129" idx="2"/>
              <a:endCxn id="123" idx="6"/>
            </p:cNvCxnSpPr>
            <p:nvPr/>
          </p:nvCxnSpPr>
          <p:spPr>
            <a:xfrm flipH="1" flipV="1">
              <a:off x="6031539" y="2955157"/>
              <a:ext cx="412669" cy="1863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Oval 122"/>
            <p:cNvSpPr>
              <a:spLocks noChangeAspect="1"/>
            </p:cNvSpPr>
            <p:nvPr/>
          </p:nvSpPr>
          <p:spPr>
            <a:xfrm>
              <a:off x="5916339" y="2897557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24" name="Straight Connector 123"/>
            <p:cNvCxnSpPr>
              <a:stCxn id="123" idx="0"/>
              <a:endCxn id="119" idx="4"/>
            </p:cNvCxnSpPr>
            <p:nvPr/>
          </p:nvCxnSpPr>
          <p:spPr>
            <a:xfrm flipV="1">
              <a:off x="5973939" y="2486872"/>
              <a:ext cx="0" cy="410685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Oval 124"/>
            <p:cNvSpPr>
              <a:spLocks noChangeAspect="1"/>
            </p:cNvSpPr>
            <p:nvPr/>
          </p:nvSpPr>
          <p:spPr>
            <a:xfrm>
              <a:off x="5320896" y="3250176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26" name="Straight Connector 125"/>
            <p:cNvCxnSpPr>
              <a:stCxn id="125" idx="7"/>
              <a:endCxn id="123" idx="3"/>
            </p:cNvCxnSpPr>
            <p:nvPr/>
          </p:nvCxnSpPr>
          <p:spPr>
            <a:xfrm flipV="1">
              <a:off x="5419225" y="2995886"/>
              <a:ext cx="513985" cy="271161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7" name="Oval 126"/>
            <p:cNvSpPr/>
            <p:nvPr/>
          </p:nvSpPr>
          <p:spPr>
            <a:xfrm>
              <a:off x="5793677" y="1800250"/>
              <a:ext cx="857030" cy="887076"/>
            </a:xfrm>
            <a:prstGeom prst="ellipse">
              <a:avLst/>
            </a:prstGeom>
            <a:noFill/>
            <a:ln w="1270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28" name="Oval 127"/>
            <p:cNvSpPr/>
            <p:nvPr/>
          </p:nvSpPr>
          <p:spPr>
            <a:xfrm>
              <a:off x="5652120" y="1709192"/>
              <a:ext cx="1152128" cy="1512168"/>
            </a:xfrm>
            <a:prstGeom prst="ellipse">
              <a:avLst/>
            </a:prstGeom>
            <a:noFill/>
            <a:ln w="1270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29" name="Oval 128"/>
            <p:cNvSpPr>
              <a:spLocks noChangeAspect="1"/>
            </p:cNvSpPr>
            <p:nvPr/>
          </p:nvSpPr>
          <p:spPr>
            <a:xfrm>
              <a:off x="6444208" y="2899420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30" name="Straight Connector 129"/>
            <p:cNvCxnSpPr>
              <a:stCxn id="129" idx="0"/>
              <a:endCxn id="120" idx="4"/>
            </p:cNvCxnSpPr>
            <p:nvPr/>
          </p:nvCxnSpPr>
          <p:spPr>
            <a:xfrm flipV="1">
              <a:off x="6501808" y="2486872"/>
              <a:ext cx="0" cy="412548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44811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 Box 3"/>
          <p:cNvSpPr txBox="1">
            <a:spLocks noChangeArrowheads="1"/>
          </p:cNvSpPr>
          <p:nvPr/>
        </p:nvSpPr>
        <p:spPr bwMode="auto">
          <a:xfrm>
            <a:off x="-6696" y="232073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he-IL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The alternating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forest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2754610" y="1287810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62" name="Straight Connector 61"/>
          <p:cNvCxnSpPr>
            <a:stCxn id="148" idx="0"/>
            <a:endCxn id="147" idx="3"/>
          </p:cNvCxnSpPr>
          <p:nvPr/>
        </p:nvCxnSpPr>
        <p:spPr>
          <a:xfrm flipV="1">
            <a:off x="2265412" y="1767359"/>
            <a:ext cx="310210" cy="473509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stCxn id="149" idx="4"/>
            <a:endCxn id="150" idx="0"/>
          </p:cNvCxnSpPr>
          <p:nvPr/>
        </p:nvCxnSpPr>
        <p:spPr>
          <a:xfrm>
            <a:off x="2265412" y="2795320"/>
            <a:ext cx="0" cy="345648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Oval 97"/>
          <p:cNvSpPr>
            <a:spLocks noChangeAspect="1"/>
          </p:cNvSpPr>
          <p:nvPr/>
        </p:nvSpPr>
        <p:spPr>
          <a:xfrm>
            <a:off x="2459872" y="1225632"/>
            <a:ext cx="691200" cy="691200"/>
          </a:xfrm>
          <a:prstGeom prst="ellipse">
            <a:avLst/>
          </a:prstGeom>
          <a:noFill/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1919812" y="3086288"/>
            <a:ext cx="691200" cy="691200"/>
          </a:xfrm>
          <a:prstGeom prst="ellipse">
            <a:avLst/>
          </a:prstGeom>
          <a:noFill/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2999932" y="3086288"/>
            <a:ext cx="691200" cy="691200"/>
          </a:xfrm>
          <a:prstGeom prst="ellipse">
            <a:avLst/>
          </a:prstGeom>
          <a:noFill/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7" name="Oval 146"/>
          <p:cNvSpPr>
            <a:spLocks noChangeAspect="1"/>
          </p:cNvSpPr>
          <p:nvPr/>
        </p:nvSpPr>
        <p:spPr>
          <a:xfrm>
            <a:off x="2562969" y="1693612"/>
            <a:ext cx="86400" cy="864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1919812" y="2155960"/>
            <a:ext cx="691200" cy="691200"/>
          </a:xfrm>
          <a:prstGeom prst="ellipse">
            <a:avLst/>
          </a:prstGeom>
          <a:noFill/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2999932" y="2155960"/>
            <a:ext cx="691200" cy="691200"/>
          </a:xfrm>
          <a:prstGeom prst="ellipse">
            <a:avLst/>
          </a:prstGeom>
          <a:noFill/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8" name="Oval 147"/>
          <p:cNvSpPr>
            <a:spLocks noChangeAspect="1"/>
          </p:cNvSpPr>
          <p:nvPr/>
        </p:nvSpPr>
        <p:spPr>
          <a:xfrm>
            <a:off x="2222212" y="2240868"/>
            <a:ext cx="86400" cy="864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9" name="Oval 148"/>
          <p:cNvSpPr>
            <a:spLocks noChangeAspect="1"/>
          </p:cNvSpPr>
          <p:nvPr/>
        </p:nvSpPr>
        <p:spPr>
          <a:xfrm>
            <a:off x="2222212" y="2708920"/>
            <a:ext cx="86400" cy="864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0" name="Oval 149"/>
          <p:cNvSpPr>
            <a:spLocks noChangeAspect="1"/>
          </p:cNvSpPr>
          <p:nvPr/>
        </p:nvSpPr>
        <p:spPr>
          <a:xfrm>
            <a:off x="2222212" y="3140968"/>
            <a:ext cx="86400" cy="864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1" name="Oval 150"/>
          <p:cNvSpPr>
            <a:spLocks noChangeAspect="1"/>
          </p:cNvSpPr>
          <p:nvPr/>
        </p:nvSpPr>
        <p:spPr>
          <a:xfrm>
            <a:off x="3302332" y="2240868"/>
            <a:ext cx="86400" cy="864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2" name="Oval 151"/>
          <p:cNvSpPr>
            <a:spLocks noChangeAspect="1"/>
          </p:cNvSpPr>
          <p:nvPr/>
        </p:nvSpPr>
        <p:spPr>
          <a:xfrm>
            <a:off x="3302332" y="3140968"/>
            <a:ext cx="86400" cy="864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3" name="Oval 152"/>
          <p:cNvSpPr>
            <a:spLocks noChangeAspect="1"/>
          </p:cNvSpPr>
          <p:nvPr/>
        </p:nvSpPr>
        <p:spPr>
          <a:xfrm>
            <a:off x="3302332" y="2708920"/>
            <a:ext cx="86400" cy="864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64" name="Oval 163"/>
          <p:cNvSpPr>
            <a:spLocks noChangeAspect="1"/>
          </p:cNvSpPr>
          <p:nvPr/>
        </p:nvSpPr>
        <p:spPr>
          <a:xfrm>
            <a:off x="2971100" y="1693612"/>
            <a:ext cx="86400" cy="864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68" name="Straight Connector 167"/>
          <p:cNvCxnSpPr>
            <a:stCxn id="151" idx="0"/>
            <a:endCxn id="164" idx="5"/>
          </p:cNvCxnSpPr>
          <p:nvPr/>
        </p:nvCxnSpPr>
        <p:spPr>
          <a:xfrm flipH="1" flipV="1">
            <a:off x="3044847" y="1767359"/>
            <a:ext cx="300685" cy="473509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>
            <a:stCxn id="153" idx="4"/>
            <a:endCxn id="152" idx="0"/>
          </p:cNvCxnSpPr>
          <p:nvPr/>
        </p:nvCxnSpPr>
        <p:spPr>
          <a:xfrm>
            <a:off x="3345532" y="2795320"/>
            <a:ext cx="0" cy="345648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2" name="Group 221"/>
          <p:cNvGrpSpPr/>
          <p:nvPr/>
        </p:nvGrpSpPr>
        <p:grpSpPr>
          <a:xfrm>
            <a:off x="1392096" y="3573016"/>
            <a:ext cx="743692" cy="1134800"/>
            <a:chOff x="1392096" y="3573016"/>
            <a:chExt cx="743692" cy="1134800"/>
          </a:xfrm>
        </p:grpSpPr>
        <p:sp>
          <p:nvSpPr>
            <p:cNvPr id="154" name="Oval 153"/>
            <p:cNvSpPr>
              <a:spLocks noChangeAspect="1"/>
            </p:cNvSpPr>
            <p:nvPr/>
          </p:nvSpPr>
          <p:spPr>
            <a:xfrm>
              <a:off x="2049388" y="3573016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42" name="Oval 141"/>
            <p:cNvSpPr>
              <a:spLocks noChangeAspect="1"/>
            </p:cNvSpPr>
            <p:nvPr/>
          </p:nvSpPr>
          <p:spPr>
            <a:xfrm>
              <a:off x="1392096" y="4016616"/>
              <a:ext cx="691200" cy="6912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55" name="Oval 154"/>
            <p:cNvSpPr>
              <a:spLocks noChangeAspect="1"/>
            </p:cNvSpPr>
            <p:nvPr/>
          </p:nvSpPr>
          <p:spPr>
            <a:xfrm>
              <a:off x="1694496" y="4077072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76" name="Straight Connector 175"/>
            <p:cNvCxnSpPr>
              <a:stCxn id="155" idx="0"/>
              <a:endCxn id="154" idx="3"/>
            </p:cNvCxnSpPr>
            <p:nvPr/>
          </p:nvCxnSpPr>
          <p:spPr>
            <a:xfrm flipV="1">
              <a:off x="1737696" y="3646763"/>
              <a:ext cx="324345" cy="430309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3" name="Group 222"/>
          <p:cNvGrpSpPr/>
          <p:nvPr/>
        </p:nvGrpSpPr>
        <p:grpSpPr>
          <a:xfrm>
            <a:off x="2409428" y="3573016"/>
            <a:ext cx="753988" cy="1134800"/>
            <a:chOff x="2409428" y="3573016"/>
            <a:chExt cx="753988" cy="1134800"/>
          </a:xfrm>
        </p:grpSpPr>
        <p:sp>
          <p:nvSpPr>
            <p:cNvPr id="156" name="Oval 155"/>
            <p:cNvSpPr>
              <a:spLocks noChangeAspect="1"/>
            </p:cNvSpPr>
            <p:nvPr/>
          </p:nvSpPr>
          <p:spPr>
            <a:xfrm>
              <a:off x="2409428" y="3573016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43" name="Oval 142"/>
            <p:cNvSpPr>
              <a:spLocks noChangeAspect="1"/>
            </p:cNvSpPr>
            <p:nvPr/>
          </p:nvSpPr>
          <p:spPr>
            <a:xfrm>
              <a:off x="2472216" y="4016616"/>
              <a:ext cx="691200" cy="6912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0" name="Oval 159"/>
            <p:cNvSpPr>
              <a:spLocks noChangeAspect="1"/>
            </p:cNvSpPr>
            <p:nvPr/>
          </p:nvSpPr>
          <p:spPr>
            <a:xfrm>
              <a:off x="2769468" y="4077072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79" name="Straight Connector 178"/>
            <p:cNvCxnSpPr>
              <a:stCxn id="160" idx="0"/>
              <a:endCxn id="156" idx="5"/>
            </p:cNvCxnSpPr>
            <p:nvPr/>
          </p:nvCxnSpPr>
          <p:spPr>
            <a:xfrm flipH="1" flipV="1">
              <a:off x="2483175" y="3646763"/>
              <a:ext cx="329493" cy="430309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4" name="Group 223"/>
          <p:cNvGrpSpPr/>
          <p:nvPr/>
        </p:nvGrpSpPr>
        <p:grpSpPr>
          <a:xfrm>
            <a:off x="1392096" y="4581128"/>
            <a:ext cx="691200" cy="1057016"/>
            <a:chOff x="1392096" y="4581128"/>
            <a:chExt cx="691200" cy="1057016"/>
          </a:xfrm>
        </p:grpSpPr>
        <p:sp>
          <p:nvSpPr>
            <p:cNvPr id="157" name="Oval 156"/>
            <p:cNvSpPr>
              <a:spLocks noChangeAspect="1"/>
            </p:cNvSpPr>
            <p:nvPr/>
          </p:nvSpPr>
          <p:spPr>
            <a:xfrm>
              <a:off x="1694496" y="5013176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58" name="Oval 157"/>
            <p:cNvSpPr>
              <a:spLocks noChangeAspect="1"/>
            </p:cNvSpPr>
            <p:nvPr/>
          </p:nvSpPr>
          <p:spPr>
            <a:xfrm>
              <a:off x="1694496" y="4581128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39" name="Oval 138"/>
            <p:cNvSpPr>
              <a:spLocks noChangeAspect="1"/>
            </p:cNvSpPr>
            <p:nvPr/>
          </p:nvSpPr>
          <p:spPr>
            <a:xfrm>
              <a:off x="1392096" y="4946944"/>
              <a:ext cx="691200" cy="691200"/>
            </a:xfrm>
            <a:prstGeom prst="ellipse">
              <a:avLst/>
            </a:prstGeom>
            <a:noFill/>
            <a:ln w="12700">
              <a:solidFill>
                <a:srgbClr val="C0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84" name="Straight Connector 183"/>
            <p:cNvCxnSpPr>
              <a:stCxn id="158" idx="4"/>
              <a:endCxn id="157" idx="0"/>
            </p:cNvCxnSpPr>
            <p:nvPr/>
          </p:nvCxnSpPr>
          <p:spPr>
            <a:xfrm>
              <a:off x="1737696" y="4667528"/>
              <a:ext cx="0" cy="345648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5" name="Group 224"/>
          <p:cNvGrpSpPr/>
          <p:nvPr/>
        </p:nvGrpSpPr>
        <p:grpSpPr>
          <a:xfrm>
            <a:off x="2472216" y="4581128"/>
            <a:ext cx="691200" cy="1057016"/>
            <a:chOff x="2472216" y="4581128"/>
            <a:chExt cx="691200" cy="1057016"/>
          </a:xfrm>
        </p:grpSpPr>
        <p:sp>
          <p:nvSpPr>
            <p:cNvPr id="161" name="Oval 160"/>
            <p:cNvSpPr>
              <a:spLocks noChangeAspect="1"/>
            </p:cNvSpPr>
            <p:nvPr/>
          </p:nvSpPr>
          <p:spPr>
            <a:xfrm>
              <a:off x="2769468" y="5013176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59" name="Oval 158"/>
            <p:cNvSpPr>
              <a:spLocks noChangeAspect="1"/>
            </p:cNvSpPr>
            <p:nvPr/>
          </p:nvSpPr>
          <p:spPr>
            <a:xfrm>
              <a:off x="2769468" y="4581128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40" name="Oval 139"/>
            <p:cNvSpPr>
              <a:spLocks noChangeAspect="1"/>
            </p:cNvSpPr>
            <p:nvPr/>
          </p:nvSpPr>
          <p:spPr>
            <a:xfrm>
              <a:off x="2472216" y="4946944"/>
              <a:ext cx="691200" cy="691200"/>
            </a:xfrm>
            <a:prstGeom prst="ellipse">
              <a:avLst/>
            </a:prstGeom>
            <a:noFill/>
            <a:ln w="12700">
              <a:solidFill>
                <a:srgbClr val="C0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88" name="Straight Connector 187"/>
            <p:cNvCxnSpPr>
              <a:stCxn id="159" idx="4"/>
              <a:endCxn id="161" idx="0"/>
            </p:cNvCxnSpPr>
            <p:nvPr/>
          </p:nvCxnSpPr>
          <p:spPr>
            <a:xfrm>
              <a:off x="2812668" y="4667528"/>
              <a:ext cx="0" cy="345648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6" name="Group 225"/>
          <p:cNvGrpSpPr/>
          <p:nvPr/>
        </p:nvGrpSpPr>
        <p:grpSpPr>
          <a:xfrm>
            <a:off x="728025" y="5445224"/>
            <a:ext cx="903707" cy="1123248"/>
            <a:chOff x="728025" y="5445224"/>
            <a:chExt cx="903707" cy="1123248"/>
          </a:xfrm>
        </p:grpSpPr>
        <p:sp>
          <p:nvSpPr>
            <p:cNvPr id="146" name="Oval 145"/>
            <p:cNvSpPr>
              <a:spLocks noChangeAspect="1"/>
            </p:cNvSpPr>
            <p:nvPr/>
          </p:nvSpPr>
          <p:spPr>
            <a:xfrm>
              <a:off x="771153" y="6237312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2" name="Oval 161"/>
            <p:cNvSpPr>
              <a:spLocks noChangeAspect="1"/>
            </p:cNvSpPr>
            <p:nvPr/>
          </p:nvSpPr>
          <p:spPr>
            <a:xfrm>
              <a:off x="1545332" y="5445224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1" name="Oval 190"/>
            <p:cNvSpPr>
              <a:spLocks noChangeAspect="1"/>
            </p:cNvSpPr>
            <p:nvPr/>
          </p:nvSpPr>
          <p:spPr>
            <a:xfrm>
              <a:off x="1030425" y="5950049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13" name="Oval 112"/>
            <p:cNvSpPr>
              <a:spLocks noChangeAspect="1"/>
            </p:cNvSpPr>
            <p:nvPr/>
          </p:nvSpPr>
          <p:spPr>
            <a:xfrm>
              <a:off x="728025" y="5877272"/>
              <a:ext cx="691200" cy="6912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92" name="Straight Connector 191"/>
            <p:cNvCxnSpPr>
              <a:stCxn id="191" idx="7"/>
              <a:endCxn id="162" idx="3"/>
            </p:cNvCxnSpPr>
            <p:nvPr/>
          </p:nvCxnSpPr>
          <p:spPr>
            <a:xfrm flipV="1">
              <a:off x="1104172" y="5518971"/>
              <a:ext cx="453813" cy="443731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5" name="Oval 194"/>
          <p:cNvSpPr>
            <a:spLocks noChangeAspect="1"/>
          </p:cNvSpPr>
          <p:nvPr/>
        </p:nvSpPr>
        <p:spPr>
          <a:xfrm>
            <a:off x="5345410" y="1297335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96" name="Straight Connector 195"/>
          <p:cNvCxnSpPr>
            <a:stCxn id="204" idx="0"/>
            <a:endCxn id="201" idx="3"/>
          </p:cNvCxnSpPr>
          <p:nvPr/>
        </p:nvCxnSpPr>
        <p:spPr>
          <a:xfrm flipV="1">
            <a:off x="4856212" y="1776884"/>
            <a:ext cx="310210" cy="473509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Connector 196"/>
          <p:cNvCxnSpPr>
            <a:stCxn id="205" idx="4"/>
            <a:endCxn id="206" idx="0"/>
          </p:cNvCxnSpPr>
          <p:nvPr/>
        </p:nvCxnSpPr>
        <p:spPr>
          <a:xfrm>
            <a:off x="4856212" y="2804845"/>
            <a:ext cx="0" cy="345648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Oval 197"/>
          <p:cNvSpPr>
            <a:spLocks noChangeAspect="1"/>
          </p:cNvSpPr>
          <p:nvPr/>
        </p:nvSpPr>
        <p:spPr>
          <a:xfrm>
            <a:off x="5050672" y="1235157"/>
            <a:ext cx="691200" cy="691200"/>
          </a:xfrm>
          <a:prstGeom prst="ellipse">
            <a:avLst/>
          </a:prstGeom>
          <a:noFill/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9" name="Oval 198"/>
          <p:cNvSpPr>
            <a:spLocks noChangeAspect="1"/>
          </p:cNvSpPr>
          <p:nvPr/>
        </p:nvSpPr>
        <p:spPr>
          <a:xfrm>
            <a:off x="4510612" y="3095813"/>
            <a:ext cx="691200" cy="691200"/>
          </a:xfrm>
          <a:prstGeom prst="ellipse">
            <a:avLst/>
          </a:prstGeom>
          <a:noFill/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0" name="Oval 199"/>
          <p:cNvSpPr>
            <a:spLocks noChangeAspect="1"/>
          </p:cNvSpPr>
          <p:nvPr/>
        </p:nvSpPr>
        <p:spPr>
          <a:xfrm>
            <a:off x="5590732" y="3095813"/>
            <a:ext cx="691200" cy="691200"/>
          </a:xfrm>
          <a:prstGeom prst="ellipse">
            <a:avLst/>
          </a:prstGeom>
          <a:noFill/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1" name="Oval 200"/>
          <p:cNvSpPr>
            <a:spLocks noChangeAspect="1"/>
          </p:cNvSpPr>
          <p:nvPr/>
        </p:nvSpPr>
        <p:spPr>
          <a:xfrm>
            <a:off x="5153769" y="1703137"/>
            <a:ext cx="86400" cy="864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2" name="Oval 201"/>
          <p:cNvSpPr>
            <a:spLocks noChangeAspect="1"/>
          </p:cNvSpPr>
          <p:nvPr/>
        </p:nvSpPr>
        <p:spPr>
          <a:xfrm>
            <a:off x="4510612" y="2165485"/>
            <a:ext cx="691200" cy="691200"/>
          </a:xfrm>
          <a:prstGeom prst="ellipse">
            <a:avLst/>
          </a:prstGeom>
          <a:noFill/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3" name="Oval 202"/>
          <p:cNvSpPr>
            <a:spLocks noChangeAspect="1"/>
          </p:cNvSpPr>
          <p:nvPr/>
        </p:nvSpPr>
        <p:spPr>
          <a:xfrm>
            <a:off x="5590732" y="2165485"/>
            <a:ext cx="691200" cy="691200"/>
          </a:xfrm>
          <a:prstGeom prst="ellipse">
            <a:avLst/>
          </a:prstGeom>
          <a:noFill/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4" name="Oval 203"/>
          <p:cNvSpPr>
            <a:spLocks noChangeAspect="1"/>
          </p:cNvSpPr>
          <p:nvPr/>
        </p:nvSpPr>
        <p:spPr>
          <a:xfrm>
            <a:off x="4813012" y="2250393"/>
            <a:ext cx="86400" cy="864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" name="Oval 204"/>
          <p:cNvSpPr>
            <a:spLocks noChangeAspect="1"/>
          </p:cNvSpPr>
          <p:nvPr/>
        </p:nvSpPr>
        <p:spPr>
          <a:xfrm>
            <a:off x="4813012" y="2718445"/>
            <a:ext cx="86400" cy="864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6" name="Oval 205"/>
          <p:cNvSpPr>
            <a:spLocks noChangeAspect="1"/>
          </p:cNvSpPr>
          <p:nvPr/>
        </p:nvSpPr>
        <p:spPr>
          <a:xfrm>
            <a:off x="4813012" y="3150493"/>
            <a:ext cx="86400" cy="864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7" name="Oval 206"/>
          <p:cNvSpPr>
            <a:spLocks noChangeAspect="1"/>
          </p:cNvSpPr>
          <p:nvPr/>
        </p:nvSpPr>
        <p:spPr>
          <a:xfrm>
            <a:off x="5893132" y="2250393"/>
            <a:ext cx="86400" cy="864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8" name="Oval 207"/>
          <p:cNvSpPr>
            <a:spLocks noChangeAspect="1"/>
          </p:cNvSpPr>
          <p:nvPr/>
        </p:nvSpPr>
        <p:spPr>
          <a:xfrm>
            <a:off x="5893132" y="3150493"/>
            <a:ext cx="86400" cy="864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9" name="Oval 208"/>
          <p:cNvSpPr>
            <a:spLocks noChangeAspect="1"/>
          </p:cNvSpPr>
          <p:nvPr/>
        </p:nvSpPr>
        <p:spPr>
          <a:xfrm>
            <a:off x="5893132" y="2718445"/>
            <a:ext cx="86400" cy="864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12" name="Oval 211"/>
          <p:cNvSpPr>
            <a:spLocks noChangeAspect="1"/>
          </p:cNvSpPr>
          <p:nvPr/>
        </p:nvSpPr>
        <p:spPr>
          <a:xfrm>
            <a:off x="5561900" y="1703137"/>
            <a:ext cx="86400" cy="864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13" name="Straight Connector 212"/>
          <p:cNvCxnSpPr>
            <a:stCxn id="207" idx="0"/>
            <a:endCxn id="212" idx="5"/>
          </p:cNvCxnSpPr>
          <p:nvPr/>
        </p:nvCxnSpPr>
        <p:spPr>
          <a:xfrm flipH="1" flipV="1">
            <a:off x="5635647" y="1776884"/>
            <a:ext cx="300685" cy="473509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Straight Connector 213"/>
          <p:cNvCxnSpPr>
            <a:stCxn id="209" idx="4"/>
            <a:endCxn id="208" idx="0"/>
          </p:cNvCxnSpPr>
          <p:nvPr/>
        </p:nvCxnSpPr>
        <p:spPr>
          <a:xfrm>
            <a:off x="5936332" y="2804845"/>
            <a:ext cx="0" cy="345648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" name="TextBox 214"/>
          <p:cNvSpPr txBox="1"/>
          <p:nvPr/>
        </p:nvSpPr>
        <p:spPr>
          <a:xfrm>
            <a:off x="3990975" y="3854227"/>
            <a:ext cx="39147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vertices are </a:t>
            </a:r>
            <a:r>
              <a:rPr lang="en-US" sz="2400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blossoms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(Some nested some trivial.)</a:t>
            </a:r>
            <a:endParaRPr lang="en-US" sz="2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6" name="TextBox 215"/>
          <p:cNvSpPr txBox="1"/>
          <p:nvPr/>
        </p:nvSpPr>
        <p:spPr>
          <a:xfrm>
            <a:off x="3709987" y="4628213"/>
            <a:ext cx="4476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edges in the forest are 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tight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7" name="TextBox 226"/>
          <p:cNvSpPr txBox="1"/>
          <p:nvPr/>
        </p:nvSpPr>
        <p:spPr>
          <a:xfrm>
            <a:off x="2743200" y="5806852"/>
            <a:ext cx="64103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there are no more 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tight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edges </a:t>
            </a:r>
            <a:b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explore, </a:t>
            </a:r>
            <a:r>
              <a:rPr lang="en-US" sz="24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adjust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dual variables.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8" name="TextBox 227"/>
          <p:cNvSpPr txBox="1"/>
          <p:nvPr/>
        </p:nvSpPr>
        <p:spPr>
          <a:xfrm>
            <a:off x="3729037" y="5032867"/>
            <a:ext cx="44767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edges in </a:t>
            </a:r>
            <a:r>
              <a:rPr lang="en-US" sz="2400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blossoms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en-US" sz="24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tight</a:t>
            </a:r>
            <a: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en-US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even if they are not in the forest.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811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" grpId="0"/>
      <p:bldP spid="216" grpId="0"/>
      <p:bldP spid="227" grpId="0"/>
      <p:bldP spid="22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 Box 3"/>
          <p:cNvSpPr txBox="1">
            <a:spLocks noChangeArrowheads="1"/>
          </p:cNvSpPr>
          <p:nvPr/>
        </p:nvSpPr>
        <p:spPr bwMode="auto">
          <a:xfrm>
            <a:off x="-6696" y="302459"/>
            <a:ext cx="9154440" cy="116955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he-IL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The Primal-dual method</a:t>
            </a:r>
            <a:b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</a:b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</a:rPr>
              <a:t>Initialization</a:t>
            </a:r>
            <a:endParaRPr kumimoji="0" lang="en-GB" sz="32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pic>
        <p:nvPicPr>
          <p:cNvPr id="3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7346" y="1928618"/>
            <a:ext cx="1110640" cy="318143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6" name="TextBox 55"/>
          <p:cNvSpPr txBox="1"/>
          <p:nvPr/>
        </p:nvSpPr>
        <p:spPr>
          <a:xfrm>
            <a:off x="931280" y="2276872"/>
            <a:ext cx="3280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Start with: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/>
          <a:stretch>
            <a:fillRect/>
          </a:stretch>
        </p:blipFill>
        <p:spPr bwMode="auto">
          <a:xfrm>
            <a:off x="4254316" y="2421628"/>
            <a:ext cx="3396701" cy="666768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pic>
        <p:nvPicPr>
          <p:cNvPr id="12" name="Picture 1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/>
          <a:stretch>
            <a:fillRect/>
          </a:stretch>
        </p:blipFill>
        <p:spPr bwMode="auto">
          <a:xfrm>
            <a:off x="5095395" y="3377557"/>
            <a:ext cx="1714541" cy="253371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pic>
        <p:nvPicPr>
          <p:cNvPr id="13" name="Picture 1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/>
          <a:stretch>
            <a:fillRect/>
          </a:stretch>
        </p:blipFill>
        <p:spPr bwMode="auto">
          <a:xfrm>
            <a:off x="1522510" y="4146013"/>
            <a:ext cx="6096027" cy="318136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pic>
        <p:nvPicPr>
          <p:cNvPr id="15" name="Picture 1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 cstate="print"/>
          <a:stretch>
            <a:fillRect/>
          </a:stretch>
        </p:blipFill>
        <p:spPr bwMode="auto">
          <a:xfrm>
            <a:off x="1706337" y="4727037"/>
            <a:ext cx="5747423" cy="348617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</p:spTree>
    <p:extLst>
      <p:ext uri="{BB962C8B-B14F-4D97-AF65-F5344CB8AC3E}">
        <p14:creationId xmlns:p14="http://schemas.microsoft.com/office/powerpoint/2010/main" val="3931224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 Box 3"/>
          <p:cNvSpPr txBox="1">
            <a:spLocks noChangeArrowheads="1"/>
          </p:cNvSpPr>
          <p:nvPr/>
        </p:nvSpPr>
        <p:spPr bwMode="auto">
          <a:xfrm>
            <a:off x="-6696" y="121202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he-IL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Adjusting dual variables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2164060" y="1383060"/>
            <a:ext cx="115200" cy="115200"/>
          </a:xfrm>
          <a:prstGeom prst="ellipse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62" name="Straight Connector 61"/>
          <p:cNvCxnSpPr>
            <a:stCxn id="148" idx="0"/>
            <a:endCxn id="147" idx="3"/>
          </p:cNvCxnSpPr>
          <p:nvPr/>
        </p:nvCxnSpPr>
        <p:spPr>
          <a:xfrm flipV="1">
            <a:off x="1674862" y="1862609"/>
            <a:ext cx="310210" cy="473509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stCxn id="149" idx="4"/>
            <a:endCxn id="150" idx="0"/>
          </p:cNvCxnSpPr>
          <p:nvPr/>
        </p:nvCxnSpPr>
        <p:spPr>
          <a:xfrm>
            <a:off x="1674862" y="2890570"/>
            <a:ext cx="0" cy="345648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Oval 97"/>
          <p:cNvSpPr>
            <a:spLocks noChangeAspect="1"/>
          </p:cNvSpPr>
          <p:nvPr/>
        </p:nvSpPr>
        <p:spPr>
          <a:xfrm>
            <a:off x="1869322" y="1320882"/>
            <a:ext cx="691200" cy="691200"/>
          </a:xfrm>
          <a:prstGeom prst="ellipse">
            <a:avLst/>
          </a:prstGeom>
          <a:noFill/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1329262" y="3181538"/>
            <a:ext cx="691200" cy="691200"/>
          </a:xfrm>
          <a:prstGeom prst="ellipse">
            <a:avLst/>
          </a:prstGeom>
          <a:noFill/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2409382" y="3181538"/>
            <a:ext cx="691200" cy="691200"/>
          </a:xfrm>
          <a:prstGeom prst="ellipse">
            <a:avLst/>
          </a:prstGeom>
          <a:noFill/>
          <a:ln w="127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7" name="Oval 146"/>
          <p:cNvSpPr>
            <a:spLocks noChangeAspect="1"/>
          </p:cNvSpPr>
          <p:nvPr/>
        </p:nvSpPr>
        <p:spPr>
          <a:xfrm>
            <a:off x="1972419" y="1788862"/>
            <a:ext cx="86400" cy="864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1329262" y="2251210"/>
            <a:ext cx="691200" cy="691200"/>
          </a:xfrm>
          <a:prstGeom prst="ellipse">
            <a:avLst/>
          </a:prstGeom>
          <a:noFill/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2409382" y="2251210"/>
            <a:ext cx="691200" cy="691200"/>
          </a:xfrm>
          <a:prstGeom prst="ellipse">
            <a:avLst/>
          </a:prstGeom>
          <a:noFill/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8" name="Oval 147"/>
          <p:cNvSpPr>
            <a:spLocks noChangeAspect="1"/>
          </p:cNvSpPr>
          <p:nvPr/>
        </p:nvSpPr>
        <p:spPr>
          <a:xfrm>
            <a:off x="1631662" y="2336118"/>
            <a:ext cx="86400" cy="864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9" name="Oval 148"/>
          <p:cNvSpPr>
            <a:spLocks noChangeAspect="1"/>
          </p:cNvSpPr>
          <p:nvPr/>
        </p:nvSpPr>
        <p:spPr>
          <a:xfrm>
            <a:off x="1631662" y="2804170"/>
            <a:ext cx="86400" cy="864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0" name="Oval 149"/>
          <p:cNvSpPr>
            <a:spLocks noChangeAspect="1"/>
          </p:cNvSpPr>
          <p:nvPr/>
        </p:nvSpPr>
        <p:spPr>
          <a:xfrm>
            <a:off x="1631662" y="3236218"/>
            <a:ext cx="86400" cy="864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1" name="Oval 150"/>
          <p:cNvSpPr>
            <a:spLocks noChangeAspect="1"/>
          </p:cNvSpPr>
          <p:nvPr/>
        </p:nvSpPr>
        <p:spPr>
          <a:xfrm>
            <a:off x="2711782" y="2336118"/>
            <a:ext cx="86400" cy="864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2" name="Oval 151"/>
          <p:cNvSpPr>
            <a:spLocks noChangeAspect="1"/>
          </p:cNvSpPr>
          <p:nvPr/>
        </p:nvSpPr>
        <p:spPr>
          <a:xfrm>
            <a:off x="2711782" y="3236218"/>
            <a:ext cx="86400" cy="864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3" name="Oval 152"/>
          <p:cNvSpPr>
            <a:spLocks noChangeAspect="1"/>
          </p:cNvSpPr>
          <p:nvPr/>
        </p:nvSpPr>
        <p:spPr>
          <a:xfrm>
            <a:off x="2711782" y="2804170"/>
            <a:ext cx="86400" cy="864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64" name="Oval 163"/>
          <p:cNvSpPr>
            <a:spLocks noChangeAspect="1"/>
          </p:cNvSpPr>
          <p:nvPr/>
        </p:nvSpPr>
        <p:spPr>
          <a:xfrm>
            <a:off x="2380550" y="1788862"/>
            <a:ext cx="86400" cy="864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68" name="Straight Connector 167"/>
          <p:cNvCxnSpPr>
            <a:stCxn id="151" idx="0"/>
            <a:endCxn id="164" idx="5"/>
          </p:cNvCxnSpPr>
          <p:nvPr/>
        </p:nvCxnSpPr>
        <p:spPr>
          <a:xfrm flipH="1" flipV="1">
            <a:off x="2454297" y="1862609"/>
            <a:ext cx="300685" cy="473509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>
            <a:stCxn id="153" idx="4"/>
            <a:endCxn id="152" idx="0"/>
          </p:cNvCxnSpPr>
          <p:nvPr/>
        </p:nvCxnSpPr>
        <p:spPr>
          <a:xfrm>
            <a:off x="2754982" y="2890570"/>
            <a:ext cx="0" cy="345648"/>
          </a:xfrm>
          <a:prstGeom prst="line">
            <a:avLst/>
          </a:prstGeom>
          <a:ln w="50800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21"/>
          <p:cNvGrpSpPr/>
          <p:nvPr/>
        </p:nvGrpSpPr>
        <p:grpSpPr>
          <a:xfrm>
            <a:off x="801546" y="3668266"/>
            <a:ext cx="743692" cy="1134800"/>
            <a:chOff x="1392096" y="3573016"/>
            <a:chExt cx="743692" cy="1134800"/>
          </a:xfrm>
        </p:grpSpPr>
        <p:sp>
          <p:nvSpPr>
            <p:cNvPr id="154" name="Oval 153"/>
            <p:cNvSpPr>
              <a:spLocks noChangeAspect="1"/>
            </p:cNvSpPr>
            <p:nvPr/>
          </p:nvSpPr>
          <p:spPr>
            <a:xfrm>
              <a:off x="2049388" y="3573016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42" name="Oval 141"/>
            <p:cNvSpPr>
              <a:spLocks noChangeAspect="1"/>
            </p:cNvSpPr>
            <p:nvPr/>
          </p:nvSpPr>
          <p:spPr>
            <a:xfrm>
              <a:off x="1392096" y="4016616"/>
              <a:ext cx="691200" cy="6912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55" name="Oval 154"/>
            <p:cNvSpPr>
              <a:spLocks noChangeAspect="1"/>
            </p:cNvSpPr>
            <p:nvPr/>
          </p:nvSpPr>
          <p:spPr>
            <a:xfrm>
              <a:off x="1694496" y="4077072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76" name="Straight Connector 175"/>
            <p:cNvCxnSpPr>
              <a:stCxn id="155" idx="0"/>
              <a:endCxn id="154" idx="3"/>
            </p:cNvCxnSpPr>
            <p:nvPr/>
          </p:nvCxnSpPr>
          <p:spPr>
            <a:xfrm flipV="1">
              <a:off x="1737696" y="3646763"/>
              <a:ext cx="324345" cy="430309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22"/>
          <p:cNvGrpSpPr/>
          <p:nvPr/>
        </p:nvGrpSpPr>
        <p:grpSpPr>
          <a:xfrm>
            <a:off x="1818878" y="3668266"/>
            <a:ext cx="753988" cy="1134800"/>
            <a:chOff x="2409428" y="3573016"/>
            <a:chExt cx="753988" cy="1134800"/>
          </a:xfrm>
        </p:grpSpPr>
        <p:sp>
          <p:nvSpPr>
            <p:cNvPr id="156" name="Oval 155"/>
            <p:cNvSpPr>
              <a:spLocks noChangeAspect="1"/>
            </p:cNvSpPr>
            <p:nvPr/>
          </p:nvSpPr>
          <p:spPr>
            <a:xfrm>
              <a:off x="2409428" y="3573016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43" name="Oval 142"/>
            <p:cNvSpPr>
              <a:spLocks noChangeAspect="1"/>
            </p:cNvSpPr>
            <p:nvPr/>
          </p:nvSpPr>
          <p:spPr>
            <a:xfrm>
              <a:off x="2472216" y="4016616"/>
              <a:ext cx="691200" cy="6912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0" name="Oval 159"/>
            <p:cNvSpPr>
              <a:spLocks noChangeAspect="1"/>
            </p:cNvSpPr>
            <p:nvPr/>
          </p:nvSpPr>
          <p:spPr>
            <a:xfrm>
              <a:off x="2769468" y="4077072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79" name="Straight Connector 178"/>
            <p:cNvCxnSpPr>
              <a:stCxn id="160" idx="0"/>
              <a:endCxn id="156" idx="5"/>
            </p:cNvCxnSpPr>
            <p:nvPr/>
          </p:nvCxnSpPr>
          <p:spPr>
            <a:xfrm flipH="1" flipV="1">
              <a:off x="2483175" y="3646763"/>
              <a:ext cx="329493" cy="430309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223"/>
          <p:cNvGrpSpPr/>
          <p:nvPr/>
        </p:nvGrpSpPr>
        <p:grpSpPr>
          <a:xfrm>
            <a:off x="801546" y="4676378"/>
            <a:ext cx="691200" cy="1057016"/>
            <a:chOff x="1392096" y="4581128"/>
            <a:chExt cx="691200" cy="1057016"/>
          </a:xfrm>
        </p:grpSpPr>
        <p:sp>
          <p:nvSpPr>
            <p:cNvPr id="157" name="Oval 156"/>
            <p:cNvSpPr>
              <a:spLocks noChangeAspect="1"/>
            </p:cNvSpPr>
            <p:nvPr/>
          </p:nvSpPr>
          <p:spPr>
            <a:xfrm>
              <a:off x="1694496" y="5013176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58" name="Oval 157"/>
            <p:cNvSpPr>
              <a:spLocks noChangeAspect="1"/>
            </p:cNvSpPr>
            <p:nvPr/>
          </p:nvSpPr>
          <p:spPr>
            <a:xfrm>
              <a:off x="1694496" y="4581128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39" name="Oval 138"/>
            <p:cNvSpPr>
              <a:spLocks noChangeAspect="1"/>
            </p:cNvSpPr>
            <p:nvPr/>
          </p:nvSpPr>
          <p:spPr>
            <a:xfrm>
              <a:off x="1392096" y="4946944"/>
              <a:ext cx="691200" cy="691200"/>
            </a:xfrm>
            <a:prstGeom prst="ellipse">
              <a:avLst/>
            </a:prstGeom>
            <a:noFill/>
            <a:ln w="12700">
              <a:solidFill>
                <a:srgbClr val="C0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84" name="Straight Connector 183"/>
            <p:cNvCxnSpPr>
              <a:stCxn id="158" idx="4"/>
              <a:endCxn id="157" idx="0"/>
            </p:cNvCxnSpPr>
            <p:nvPr/>
          </p:nvCxnSpPr>
          <p:spPr>
            <a:xfrm>
              <a:off x="1737696" y="4667528"/>
              <a:ext cx="0" cy="345648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224"/>
          <p:cNvGrpSpPr/>
          <p:nvPr/>
        </p:nvGrpSpPr>
        <p:grpSpPr>
          <a:xfrm>
            <a:off x="1881666" y="4676378"/>
            <a:ext cx="691200" cy="1057016"/>
            <a:chOff x="2472216" y="4581128"/>
            <a:chExt cx="691200" cy="1057016"/>
          </a:xfrm>
        </p:grpSpPr>
        <p:sp>
          <p:nvSpPr>
            <p:cNvPr id="161" name="Oval 160"/>
            <p:cNvSpPr>
              <a:spLocks noChangeAspect="1"/>
            </p:cNvSpPr>
            <p:nvPr/>
          </p:nvSpPr>
          <p:spPr>
            <a:xfrm>
              <a:off x="2769468" y="5013176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59" name="Oval 158"/>
            <p:cNvSpPr>
              <a:spLocks noChangeAspect="1"/>
            </p:cNvSpPr>
            <p:nvPr/>
          </p:nvSpPr>
          <p:spPr>
            <a:xfrm>
              <a:off x="2769468" y="4581128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40" name="Oval 139"/>
            <p:cNvSpPr>
              <a:spLocks noChangeAspect="1"/>
            </p:cNvSpPr>
            <p:nvPr/>
          </p:nvSpPr>
          <p:spPr>
            <a:xfrm>
              <a:off x="2472216" y="4946944"/>
              <a:ext cx="691200" cy="691200"/>
            </a:xfrm>
            <a:prstGeom prst="ellipse">
              <a:avLst/>
            </a:prstGeom>
            <a:noFill/>
            <a:ln w="12700">
              <a:solidFill>
                <a:srgbClr val="C0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88" name="Straight Connector 187"/>
            <p:cNvCxnSpPr>
              <a:stCxn id="159" idx="4"/>
              <a:endCxn id="161" idx="0"/>
            </p:cNvCxnSpPr>
            <p:nvPr/>
          </p:nvCxnSpPr>
          <p:spPr>
            <a:xfrm>
              <a:off x="2812668" y="4667528"/>
              <a:ext cx="0" cy="345648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TextBox 67"/>
          <p:cNvSpPr txBox="1"/>
          <p:nvPr/>
        </p:nvSpPr>
        <p:spPr>
          <a:xfrm>
            <a:off x="3683892" y="1776634"/>
            <a:ext cx="48952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All edges leaving the forest, </a:t>
            </a:r>
            <a:br>
              <a:rPr lang="en-US" sz="2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from </a:t>
            </a:r>
            <a:r>
              <a:rPr lang="en-US" sz="2300" b="1" dirty="0" smtClean="0">
                <a:latin typeface="Times New Roman" pitchFamily="18" charset="0"/>
                <a:cs typeface="Times New Roman" pitchFamily="18" charset="0"/>
              </a:rPr>
              <a:t>even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vertices, are </a:t>
            </a:r>
            <a:r>
              <a:rPr lang="en-US" sz="2300" i="1" dirty="0" smtClean="0">
                <a:latin typeface="Times New Roman" pitchFamily="18" charset="0"/>
                <a:cs typeface="Times New Roman" pitchFamily="18" charset="0"/>
              </a:rPr>
              <a:t>not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tight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6" name="Picture 8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 cstate="print"/>
          <a:stretch>
            <a:fillRect/>
          </a:stretch>
        </p:blipFill>
        <p:spPr bwMode="auto">
          <a:xfrm>
            <a:off x="6281526" y="5206505"/>
            <a:ext cx="2252223" cy="633974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pic>
        <p:nvPicPr>
          <p:cNvPr id="83" name="Picture 8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 cstate="print"/>
          <a:stretch>
            <a:fillRect/>
          </a:stretch>
        </p:blipFill>
        <p:spPr bwMode="auto">
          <a:xfrm>
            <a:off x="3659639" y="5206505"/>
            <a:ext cx="1872880" cy="476316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pic>
        <p:nvPicPr>
          <p:cNvPr id="80" name="Picture 7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 cstate="print"/>
          <a:stretch>
            <a:fillRect/>
          </a:stretch>
        </p:blipFill>
        <p:spPr bwMode="auto">
          <a:xfrm>
            <a:off x="4389995" y="4700778"/>
            <a:ext cx="3143349" cy="348625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pic>
        <p:nvPicPr>
          <p:cNvPr id="72" name="Picture 7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80509" y="2735978"/>
            <a:ext cx="2762319" cy="318142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3" name="Picture 7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80509" y="3170317"/>
            <a:ext cx="2762318" cy="318142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7357" dir="2700000" rotWithShape="0">
                    <a:scrgbClr r="0" g="0" b="0"/>
                  </a:outerShdw>
                </a:effectLst>
              </a14:hiddenEffects>
            </a:ext>
            <a:ext uri="{31F19639-BCED-4A60-ADC4-E9642A236FB7}">
              <a14:hiddenScene3d xmlns:a14="http://schemas.microsoft.com/office/drawing/2010/main">
                <a:camera prst="orthographicFront">
                  <a:rot lat="0" lon="0" rev="0"/>
                </a:camera>
                <a:lightRig rig="threePt" dir="t">
                  <a:rot lat="0" lon="0" rev="0"/>
                </a:lightRig>
              </a14:hiddenScene3d>
            </a:ext>
            <a:ext uri="{E45631CC-5BF2-4C18-A39C-3461C7D3F71A}">
              <a14:hiddenSp3d xmlns:a14="http://schemas.microsoft.com/office/drawing/2010/main" extrusionH="457200">
                <a:contourClr>
                  <a:srgbClr val="000000"/>
                </a:contourClr>
              </a14:hiddenSp3d>
            </a:ex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6" name="Picture 7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 cstate="print"/>
          <a:stretch>
            <a:fillRect/>
          </a:stretch>
        </p:blipFill>
        <p:spPr bwMode="auto">
          <a:xfrm>
            <a:off x="3644168" y="3604656"/>
            <a:ext cx="4635001" cy="348624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pic>
        <p:nvPicPr>
          <p:cNvPr id="79" name="Picture 7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/>
          <a:stretch>
            <a:fillRect/>
          </a:stretch>
        </p:blipFill>
        <p:spPr bwMode="auto">
          <a:xfrm>
            <a:off x="3628290" y="4069477"/>
            <a:ext cx="4666757" cy="348577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pic>
        <p:nvPicPr>
          <p:cNvPr id="82" name="Picture 8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 cstate="print"/>
          <a:stretch>
            <a:fillRect/>
          </a:stretch>
        </p:blipFill>
        <p:spPr bwMode="auto">
          <a:xfrm>
            <a:off x="3247221" y="5834222"/>
            <a:ext cx="2697716" cy="761530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p:pic>
        <p:nvPicPr>
          <p:cNvPr id="85" name="Picture 84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 cstate="print"/>
          <a:stretch>
            <a:fillRect/>
          </a:stretch>
        </p:blipFill>
        <p:spPr bwMode="auto">
          <a:xfrm>
            <a:off x="6391519" y="5834222"/>
            <a:ext cx="2032238" cy="634242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3628290" y="868330"/>
                <a:ext cx="51865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</m:t>
                    </m:r>
                  </m:oMath>
                </a14:m>
                <a:r>
                  <a:rPr lang="en-US" sz="2300" dirty="0" smtClean="0">
                    <a:latin typeface="Times New Roman" pitchFamily="18" charset="0"/>
                    <a:cs typeface="Times New Roman" pitchFamily="18" charset="0"/>
                  </a:rPr>
                  <a:t> – vertices contained in </a:t>
                </a:r>
                <a:r>
                  <a:rPr lang="en-US" sz="2300" b="1" dirty="0" smtClean="0">
                    <a:latin typeface="Times New Roman" pitchFamily="18" charset="0"/>
                    <a:cs typeface="Times New Roman" pitchFamily="18" charset="0"/>
                  </a:rPr>
                  <a:t>even</a:t>
                </a:r>
                <a:r>
                  <a:rPr lang="en-US" sz="2300" dirty="0" smtClean="0">
                    <a:latin typeface="Times New Roman" pitchFamily="18" charset="0"/>
                    <a:cs typeface="Times New Roman" pitchFamily="18" charset="0"/>
                  </a:rPr>
                  <a:t> blossoms.</a:t>
                </a:r>
                <a:endParaRPr lang="en-US" sz="23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8290" y="868330"/>
                <a:ext cx="5186526" cy="461665"/>
              </a:xfrm>
              <a:prstGeom prst="rect">
                <a:avLst/>
              </a:prstGeom>
              <a:blipFill rotWithShape="0">
                <a:blip r:embed="rId20"/>
                <a:stretch>
                  <a:fillRect t="-10526" b="-2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3634386" y="1258474"/>
                <a:ext cx="518652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𝑇</m:t>
                    </m:r>
                  </m:oMath>
                </a14:m>
                <a:r>
                  <a:rPr lang="en-US" sz="2300" dirty="0" smtClean="0">
                    <a:latin typeface="Times New Roman" pitchFamily="18" charset="0"/>
                    <a:cs typeface="Times New Roman" pitchFamily="18" charset="0"/>
                  </a:rPr>
                  <a:t> – vertices contained in </a:t>
                </a:r>
                <a:r>
                  <a:rPr lang="en-US" sz="2300" b="1" dirty="0" smtClean="0">
                    <a:latin typeface="Times New Roman" pitchFamily="18" charset="0"/>
                    <a:cs typeface="Times New Roman" pitchFamily="18" charset="0"/>
                  </a:rPr>
                  <a:t>odd</a:t>
                </a:r>
                <a:r>
                  <a:rPr lang="en-US" sz="2300" dirty="0" smtClean="0">
                    <a:latin typeface="Times New Roman" pitchFamily="18" charset="0"/>
                    <a:cs typeface="Times New Roman" pitchFamily="18" charset="0"/>
                  </a:rPr>
                  <a:t> blossoms.</a:t>
                </a:r>
                <a:endParaRPr lang="en-US" sz="23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4386" y="1258474"/>
                <a:ext cx="5186526" cy="461665"/>
              </a:xfrm>
              <a:prstGeom prst="rect">
                <a:avLst/>
              </a:prstGeom>
              <a:blipFill rotWithShape="0">
                <a:blip r:embed="rId21"/>
                <a:stretch>
                  <a:fillRect t="-10526" b="-236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4811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51" grpId="0"/>
      <p:bldP spid="5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 Box 3"/>
          <p:cNvSpPr txBox="1">
            <a:spLocks noChangeArrowheads="1"/>
          </p:cNvSpPr>
          <p:nvPr/>
        </p:nvSpPr>
        <p:spPr bwMode="auto">
          <a:xfrm>
            <a:off x="-6696" y="279698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he-IL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Changes in slacks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pic>
        <p:nvPicPr>
          <p:cNvPr id="60" name="Picture 59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/>
          <a:stretch>
            <a:fillRect/>
          </a:stretch>
        </p:blipFill>
        <p:spPr bwMode="auto">
          <a:xfrm>
            <a:off x="1602474" y="1671462"/>
            <a:ext cx="5936101" cy="3650788"/>
          </a:xfrm>
          <a:prstGeom prst="rect">
            <a:avLst/>
          </a:prstGeom>
          <a:gradFill flip="none" rotWithShape="1">
            <a:gsLst>
              <a:gs pos="0">
                <a:srgbClr val="0064C8"/>
              </a:gs>
              <a:gs pos="100000">
                <a:srgbClr val="FFFFFF"/>
              </a:gs>
            </a:gsLst>
            <a:lin ang="5400000" scaled="1"/>
            <a:tileRect/>
          </a:gradFill>
          <a:ln/>
          <a:effectLst/>
        </p:spPr>
      </p:pic>
    </p:spTree>
    <p:extLst>
      <p:ext uri="{BB962C8B-B14F-4D97-AF65-F5344CB8AC3E}">
        <p14:creationId xmlns:p14="http://schemas.microsoft.com/office/powerpoint/2010/main" val="1944811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 Box 3"/>
              <p:cNvSpPr txBox="1">
                <a:spLocks noChangeArrowheads="1"/>
              </p:cNvSpPr>
              <p:nvPr/>
            </p:nvSpPr>
            <p:spPr bwMode="auto">
              <a:xfrm>
                <a:off x="-6696" y="279698"/>
                <a:ext cx="9154440" cy="67710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square" lIns="0" tIns="0" rIns="0" bIns="0" anchor="ctr">
                <a:spAutoFit/>
              </a:bodyPr>
              <a:lstStyle/>
              <a:p>
                <a:pPr lvl="0" algn="ctr" rtl="0">
                  <a:tabLst>
                    <a:tab pos="723900" algn="l"/>
                    <a:tab pos="1447800" algn="l"/>
                    <a:tab pos="2171700" algn="l"/>
                    <a:tab pos="2895600" algn="l"/>
                    <a:tab pos="3619500" algn="l"/>
                    <a:tab pos="4343400" algn="l"/>
                    <a:tab pos="5065713" algn="l"/>
                    <a:tab pos="5791200" algn="l"/>
                    <a:tab pos="6515100" algn="l"/>
                    <a:tab pos="7235825" algn="l"/>
                    <a:tab pos="7956550" algn="l"/>
                    <a:tab pos="8686800" algn="l"/>
                  </a:tabLst>
                  <a:defRPr/>
                </a:pPr>
                <a:r>
                  <a:rPr kumimoji="0" lang="he-IL" sz="4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4400" b="0" i="0" u="none" strike="noStrike" kern="0" cap="none" spc="0" normalizeH="0" noProof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4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uLnTx/>
                    <a:uFillTx/>
                  </a:rPr>
                  <a:t>Case 1:   </a:t>
                </a:r>
                <a14:m>
                  <m:oMath xmlns:m="http://schemas.openxmlformats.org/officeDocument/2006/math">
                    <m:r>
                      <a:rPr lang="en-US" sz="4400" b="0" i="1" kern="0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sym typeface="Symbol"/>
                      </a:rPr>
                      <m:t>𝛿</m:t>
                    </m:r>
                    <m:r>
                      <a:rPr lang="en-US" sz="4400" b="0" i="1" kern="0" dirty="0" smtClean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sym typeface="Symbol"/>
                      </a:rPr>
                      <m:t>=</m:t>
                    </m:r>
                    <m:sSub>
                      <m:sSubPr>
                        <m:ctrlPr>
                          <a:rPr lang="en-US" sz="4400" b="0" i="1" kern="0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lang="en-US" sz="4400" b="0" i="1" kern="0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  <m:t>𝛿</m:t>
                        </m:r>
                      </m:e>
                      <m:sub>
                        <m:r>
                          <a:rPr lang="en-US" sz="4400" b="0" i="1" kern="0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  <m:t>1</m:t>
                        </m:r>
                      </m:sub>
                    </m:sSub>
                  </m:oMath>
                </a14:m>
                <a:endParaRPr kumimoji="0" lang="en-GB" sz="4400" b="0" i="0" u="none" strike="noStrike" kern="0" cap="none" spc="0" normalizeH="0" baseline="-25000" noProof="0" dirty="0" smtClean="0">
                  <a:ln>
                    <a:noFill/>
                  </a:ln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78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6696" y="279698"/>
                <a:ext cx="9154440" cy="677108"/>
              </a:xfrm>
              <a:prstGeom prst="rect">
                <a:avLst/>
              </a:prstGeom>
              <a:blipFill rotWithShape="0">
                <a:blip r:embed="rId2"/>
                <a:stretch>
                  <a:fillRect t="-27928" b="-5045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0" y="2482627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are done!</a:t>
            </a:r>
            <a:endParaRPr lang="en-US" sz="2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0" y="1196752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After the update,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en-US" sz="2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sub>
                    </m:sSub>
                    <m:r>
                      <a:rPr lang="en-US" sz="2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for </a:t>
                </a:r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every 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unmatched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96752"/>
                <a:ext cx="9144000" cy="492443"/>
              </a:xfrm>
              <a:prstGeom prst="rect">
                <a:avLst/>
              </a:prstGeom>
              <a:blipFill rotWithShape="0">
                <a:blip r:embed="rId3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0" y="1839690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complementary slackness conditions are satisfied.</a:t>
            </a:r>
            <a:endParaRPr lang="en-US" sz="2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3"/>
              <p:cNvSpPr txBox="1">
                <a:spLocks noChangeArrowheads="1"/>
              </p:cNvSpPr>
              <p:nvPr/>
            </p:nvSpPr>
            <p:spPr bwMode="auto">
              <a:xfrm>
                <a:off x="-6696" y="3346748"/>
                <a:ext cx="9154440" cy="67710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square" lIns="0" tIns="0" rIns="0" bIns="0" anchor="ctr">
                <a:spAutoFit/>
              </a:bodyPr>
              <a:lstStyle/>
              <a:p>
                <a:pPr lvl="0" algn="ctr" rtl="0">
                  <a:tabLst>
                    <a:tab pos="723900" algn="l"/>
                    <a:tab pos="1447800" algn="l"/>
                    <a:tab pos="2171700" algn="l"/>
                    <a:tab pos="2895600" algn="l"/>
                    <a:tab pos="3619500" algn="l"/>
                    <a:tab pos="4343400" algn="l"/>
                    <a:tab pos="5065713" algn="l"/>
                    <a:tab pos="5791200" algn="l"/>
                    <a:tab pos="6515100" algn="l"/>
                    <a:tab pos="7235825" algn="l"/>
                    <a:tab pos="7956550" algn="l"/>
                    <a:tab pos="8686800" algn="l"/>
                  </a:tabLst>
                  <a:defRPr/>
                </a:pPr>
                <a:r>
                  <a:rPr kumimoji="0" lang="he-IL" sz="4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4400" b="0" i="0" u="none" strike="noStrike" kern="0" cap="none" spc="0" normalizeH="0" noProof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4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uLnTx/>
                    <a:uFillTx/>
                  </a:rPr>
                  <a:t>Case 2:   </a:t>
                </a:r>
                <a14:m>
                  <m:oMath xmlns:m="http://schemas.openxmlformats.org/officeDocument/2006/math">
                    <m:r>
                      <a:rPr lang="en-US" sz="4400" i="1" kern="0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sym typeface="Symbol"/>
                      </a:rPr>
                      <m:t>𝛿</m:t>
                    </m:r>
                    <m:r>
                      <a:rPr lang="en-US" sz="4400" i="1" kern="0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sym typeface="Symbol"/>
                      </a:rPr>
                      <m:t>=</m:t>
                    </m:r>
                    <m:sSub>
                      <m:sSubPr>
                        <m:ctrlPr>
                          <a:rPr lang="en-US" sz="4400" i="1" kern="0" dirty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lang="en-US" sz="4400" i="1" kern="0" dirty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  <m:t>𝛿</m:t>
                        </m:r>
                      </m:e>
                      <m:sub>
                        <m:r>
                          <a:rPr lang="en-US" sz="4400" b="0" i="1" kern="0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  <m:t>2</m:t>
                        </m:r>
                      </m:sub>
                    </m:sSub>
                  </m:oMath>
                </a14:m>
                <a:endParaRPr kumimoji="0" lang="en-GB" sz="4400" b="0" i="0" u="none" strike="noStrike" kern="0" cap="none" spc="0" normalizeH="0" baseline="-25000" noProof="0" dirty="0" smtClean="0">
                  <a:ln>
                    <a:noFill/>
                  </a:ln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7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6696" y="3346748"/>
                <a:ext cx="9154440" cy="677108"/>
              </a:xfrm>
              <a:prstGeom prst="rect">
                <a:avLst/>
              </a:prstGeom>
              <a:blipFill rotWithShape="0">
                <a:blip r:embed="rId4"/>
                <a:stretch>
                  <a:fillRect t="-27027" b="-5045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0" y="5416327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can extend the forest while keeping all invariants.</a:t>
            </a:r>
            <a:endParaRPr lang="en-US" sz="2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4263802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 the update, at least one more edge </a:t>
            </a:r>
            <a:b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leaving the forest from an 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vertex is tight. 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811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 Box 3"/>
              <p:cNvSpPr txBox="1">
                <a:spLocks noChangeArrowheads="1"/>
              </p:cNvSpPr>
              <p:nvPr/>
            </p:nvSpPr>
            <p:spPr bwMode="auto">
              <a:xfrm>
                <a:off x="-6696" y="279698"/>
                <a:ext cx="9154440" cy="67710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square" lIns="0" tIns="0" rIns="0" bIns="0" anchor="ctr">
                <a:spAutoFit/>
              </a:bodyPr>
              <a:lstStyle/>
              <a:p>
                <a:pPr lvl="0" algn="ctr" rtl="0">
                  <a:tabLst>
                    <a:tab pos="723900" algn="l"/>
                    <a:tab pos="1447800" algn="l"/>
                    <a:tab pos="2171700" algn="l"/>
                    <a:tab pos="2895600" algn="l"/>
                    <a:tab pos="3619500" algn="l"/>
                    <a:tab pos="4343400" algn="l"/>
                    <a:tab pos="5065713" algn="l"/>
                    <a:tab pos="5791200" algn="l"/>
                    <a:tab pos="6515100" algn="l"/>
                    <a:tab pos="7235825" algn="l"/>
                    <a:tab pos="7956550" algn="l"/>
                    <a:tab pos="8686800" algn="l"/>
                  </a:tabLst>
                  <a:defRPr/>
                </a:pPr>
                <a:r>
                  <a:rPr kumimoji="0" lang="he-IL" sz="4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4400" b="0" i="0" u="none" strike="noStrike" kern="0" cap="none" spc="0" normalizeH="0" noProof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4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uLnTx/>
                    <a:uFillTx/>
                  </a:rPr>
                  <a:t>Case 3:   </a:t>
                </a:r>
                <a14:m>
                  <m:oMath xmlns:m="http://schemas.openxmlformats.org/officeDocument/2006/math">
                    <m:r>
                      <a:rPr lang="en-US" sz="4400" i="1" kern="0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sym typeface="Symbol"/>
                      </a:rPr>
                      <m:t>𝛿</m:t>
                    </m:r>
                    <m:r>
                      <a:rPr lang="en-US" sz="4400" i="1" kern="0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sym typeface="Symbol"/>
                      </a:rPr>
                      <m:t>=</m:t>
                    </m:r>
                    <m:sSub>
                      <m:sSubPr>
                        <m:ctrlPr>
                          <a:rPr lang="en-US" sz="4400" i="1" kern="0" dirty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lang="en-US" sz="4400" i="1" kern="0" dirty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  <m:t>𝛿</m:t>
                        </m:r>
                      </m:e>
                      <m:sub>
                        <m:r>
                          <a:rPr lang="en-US" sz="4400" b="0" i="1" kern="0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  <m:t>3</m:t>
                        </m:r>
                      </m:sub>
                    </m:sSub>
                  </m:oMath>
                </a14:m>
                <a:endParaRPr kumimoji="0" lang="en-GB" sz="4400" b="0" i="0" u="none" strike="noStrike" kern="0" cap="none" spc="0" normalizeH="0" baseline="-25000" noProof="0" dirty="0" smtClean="0">
                  <a:ln>
                    <a:noFill/>
                  </a:ln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78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6696" y="279698"/>
                <a:ext cx="9154440" cy="677108"/>
              </a:xfrm>
              <a:prstGeom prst="rect">
                <a:avLst/>
              </a:prstGeom>
              <a:blipFill rotWithShape="0">
                <a:blip r:embed="rId2"/>
                <a:stretch>
                  <a:fillRect t="-27928" b="-5045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2736608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Otherwise, a new </a:t>
                </a:r>
                <a:r>
                  <a:rPr lang="en-US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even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blossom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formed.</a:t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lang="en-US" sz="2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/>
                          </a:rPr>
                          <m:t>𝑧</m:t>
                        </m:r>
                      </m:e>
                      <m:sub>
                        <m:r>
                          <a:rPr lang="en-US" sz="2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/>
                          </a:rPr>
                          <m:t>𝐵</m:t>
                        </m:r>
                      </m:sub>
                    </m:sSub>
                    <m:r>
                      <a:rPr lang="en-US" sz="2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Symbol"/>
                      </a:rPr>
                      <m:t>←</m:t>
                    </m:r>
                    <m:r>
                      <a:rPr lang="en-US" sz="2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Symbol"/>
                      </a:rPr>
                      <m:t>0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736608"/>
                <a:ext cx="9144000" cy="892552"/>
              </a:xfrm>
              <a:prstGeom prst="rect">
                <a:avLst/>
              </a:prstGeom>
              <a:blipFill rotWithShape="0">
                <a:blip r:embed="rId3"/>
                <a:stretch>
                  <a:fillRect t="-6164" b="-16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0" y="1149127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edge connecting two 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vertices </a:t>
            </a:r>
            <a:b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blossoms becomes tight.</a:t>
            </a:r>
            <a:endParaRPr lang="en-US" sz="2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2142922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the blossoms are in different trees 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Symbol"/>
              </a:rPr>
              <a:t>  augmenting path</a:t>
            </a:r>
            <a:endParaRPr lang="en-US" sz="2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3730402"/>
            <a:ext cx="91440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new 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blossom swallows some 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odd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blossoms.</a:t>
            </a:r>
            <a:b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vertices in these blossoms become 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</a:t>
            </a:r>
            <a:b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i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tight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edges leaving them may be explored.  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811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457200" y="6381328"/>
            <a:ext cx="2133600" cy="365125"/>
          </a:xfrm>
        </p:spPr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4</a:t>
            </a:fld>
            <a:endParaRPr lang="da-DK" dirty="0"/>
          </a:p>
        </p:txBody>
      </p:sp>
      <p:sp>
        <p:nvSpPr>
          <p:cNvPr id="32" name="Rectangle 4"/>
          <p:cNvSpPr txBox="1">
            <a:spLocks noChangeArrowheads="1"/>
          </p:cNvSpPr>
          <p:nvPr/>
        </p:nvSpPr>
        <p:spPr bwMode="auto">
          <a:xfrm>
            <a:off x="-652" y="980728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The maximum matching problem in </a:t>
            </a:r>
            <a:r>
              <a:rPr lang="en-US" sz="24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bipartite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graphs </a:t>
            </a:r>
            <a:b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can be easily reduced to a </a:t>
            </a:r>
            <a:r>
              <a:rPr lang="en-US" sz="24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min cost flow 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problem.</a:t>
            </a:r>
          </a:p>
        </p:txBody>
      </p:sp>
      <p:sp>
        <p:nvSpPr>
          <p:cNvPr id="35" name="Rectangle 4"/>
          <p:cNvSpPr txBox="1">
            <a:spLocks noChangeArrowheads="1"/>
          </p:cNvSpPr>
          <p:nvPr/>
        </p:nvSpPr>
        <p:spPr bwMode="auto">
          <a:xfrm>
            <a:off x="0" y="2705204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The problem in </a:t>
            </a:r>
            <a:r>
              <a:rPr lang="en-US" sz="2400" i="1" kern="0" dirty="0" smtClean="0">
                <a:solidFill>
                  <a:srgbClr val="0000FF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non-bipartite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graphs is harder. </a:t>
            </a:r>
            <a:b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First polynomial time algorithm given by </a:t>
            </a:r>
            <a:r>
              <a:rPr lang="en-US" sz="2400" kern="0" dirty="0">
                <a:solidFill>
                  <a:srgbClr val="9933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[Edmonds (1965)]</a:t>
            </a:r>
            <a:r>
              <a:rPr lang="en-US" sz="24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.</a:t>
            </a:r>
            <a:endParaRPr lang="en-US" sz="2400" kern="0" dirty="0">
              <a:solidFill>
                <a:schemeClr val="tx1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4"/>
              <p:cNvSpPr txBox="1">
                <a:spLocks noChangeArrowheads="1"/>
              </p:cNvSpPr>
              <p:nvPr/>
            </p:nvSpPr>
            <p:spPr bwMode="auto">
              <a:xfrm>
                <a:off x="0" y="1842966"/>
                <a:ext cx="9144000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 </a:t>
                </a:r>
                <a:r>
                  <a:rPr lang="en-US" sz="2400" i="1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bipartite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case, also known as the assignment problem,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can be solved in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𝑚𝑛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24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4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log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⁡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time </a:t>
                </a:r>
                <a:r>
                  <a:rPr lang="en-US" sz="2400" kern="0" dirty="0" smtClean="0">
                    <a:solidFill>
                      <a:srgbClr val="9933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[Kuhn (1955)]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400" kern="0" dirty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842966"/>
                <a:ext cx="9144000" cy="830997"/>
              </a:xfrm>
              <a:prstGeom prst="rect">
                <a:avLst/>
              </a:prstGeom>
              <a:blipFill rotWithShape="0">
                <a:blip r:embed="rId2"/>
                <a:stretch>
                  <a:fillRect t="-5109" b="-1605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4"/>
              <p:cNvSpPr txBox="1">
                <a:spLocks noChangeArrowheads="1"/>
              </p:cNvSpPr>
              <p:nvPr/>
            </p:nvSpPr>
            <p:spPr bwMode="auto">
              <a:xfrm>
                <a:off x="-364" y="3567442"/>
                <a:ext cx="9144000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An </a:t>
                </a:r>
                <a14:m>
                  <m:oMath xmlns:m="http://schemas.openxmlformats.org/officeDocument/2006/math">
                    <m:r>
                      <a:rPr lang="en-US" sz="2400" i="1" kern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400" i="1" kern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i="1" kern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𝑚𝑛</m:t>
                    </m:r>
                    <m:r>
                      <a:rPr lang="en-US" sz="2400" i="1" kern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sz="2400" i="1" kern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 kern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400" i="1" kern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2400" i="1" kern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log</m:t>
                    </m:r>
                    <m:r>
                      <a:rPr lang="en-US" sz="2400" i="1" kern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⁡</m:t>
                    </m:r>
                    <m:r>
                      <a:rPr lang="en-US" sz="2400" i="1" kern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400" i="1" kern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-time implementation of </a:t>
                </a:r>
                <a:br>
                  <a:rPr lang="en-US" sz="24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Edmonds’ algorithm was given by </a:t>
                </a:r>
                <a:r>
                  <a:rPr lang="en-US" sz="2400" kern="0" dirty="0">
                    <a:solidFill>
                      <a:srgbClr val="9933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[</a:t>
                </a:r>
                <a:r>
                  <a:rPr lang="en-US" sz="2400" kern="0" dirty="0" err="1">
                    <a:solidFill>
                      <a:srgbClr val="9933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Gabow</a:t>
                </a:r>
                <a:r>
                  <a:rPr lang="en-US" sz="2400" kern="0" dirty="0">
                    <a:solidFill>
                      <a:srgbClr val="9933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(1990)]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400" kern="0" dirty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7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364" y="3567442"/>
                <a:ext cx="9144000" cy="830997"/>
              </a:xfrm>
              <a:prstGeom prst="rect">
                <a:avLst/>
              </a:prstGeom>
              <a:blipFill rotWithShape="0">
                <a:blip r:embed="rId3"/>
                <a:stretch>
                  <a:fillRect t="-5109" b="-1605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4"/>
              <p:cNvSpPr txBox="1">
                <a:spLocks noChangeArrowheads="1"/>
              </p:cNvSpPr>
              <p:nvPr/>
            </p:nvSpPr>
            <p:spPr bwMode="auto">
              <a:xfrm>
                <a:off x="8601" y="4422787"/>
                <a:ext cx="9144000" cy="12141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An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sSup>
                      <m:sSupPr>
                        <m:ctrlPr>
                          <a:rPr lang="en-US" sz="24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4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sz="24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/</m:t>
                        </m:r>
                        <m:r>
                          <a:rPr lang="en-US" sz="24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log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⁡(</m:t>
                    </m:r>
                    <m:r>
                      <a:rPr lang="en-US" sz="2400" i="1" kern="0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𝑛𝑁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))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-time algorithm for the </a:t>
                </a:r>
                <a:r>
                  <a:rPr lang="en-US" sz="2400" i="1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non-bipartite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case, 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where all weights are integers of absolute value at most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𝑁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given by </a:t>
                </a:r>
                <a:r>
                  <a:rPr lang="en-US" sz="2400" kern="0" dirty="0">
                    <a:solidFill>
                      <a:srgbClr val="9933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[</a:t>
                </a:r>
                <a:r>
                  <a:rPr lang="en-US" sz="2400" kern="0" dirty="0" err="1">
                    <a:solidFill>
                      <a:srgbClr val="9933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Gabow-Tarjan</a:t>
                </a:r>
                <a:r>
                  <a:rPr lang="en-US" sz="2400" kern="0" dirty="0">
                    <a:solidFill>
                      <a:srgbClr val="9933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(1991)] [</a:t>
                </a:r>
                <a:r>
                  <a:rPr lang="en-US" sz="2400" kern="0" dirty="0" err="1">
                    <a:solidFill>
                      <a:srgbClr val="9933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Duan</a:t>
                </a:r>
                <a:r>
                  <a:rPr lang="en-US" sz="2400" kern="0" dirty="0">
                    <a:solidFill>
                      <a:srgbClr val="9933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-Pettie-Su (2014)]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400" kern="0" dirty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9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601" y="4422787"/>
                <a:ext cx="9144000" cy="1214115"/>
              </a:xfrm>
              <a:prstGeom prst="rect">
                <a:avLst/>
              </a:prstGeom>
              <a:blipFill rotWithShape="0">
                <a:blip r:embed="rId4"/>
                <a:stretch>
                  <a:fillRect t="-2513" b="-1105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0" y="116632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kern="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Maximum</a:t>
            </a:r>
            <a:r>
              <a:rPr lang="en-US" kern="0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kern="0" dirty="0" smtClean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>Weight</a:t>
            </a:r>
            <a:r>
              <a:rPr lang="en-US" kern="0" dirty="0" smtClean="0">
                <a:solidFill>
                  <a:srgbClr val="00B050"/>
                </a:solidFill>
                <a:latin typeface="+mn-lt"/>
                <a:ea typeface="+mn-ea"/>
                <a:cs typeface="+mn-cs"/>
              </a:rPr>
              <a:t> Matching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4"/>
              <p:cNvSpPr txBox="1">
                <a:spLocks noChangeArrowheads="1"/>
              </p:cNvSpPr>
              <p:nvPr/>
            </p:nvSpPr>
            <p:spPr bwMode="auto">
              <a:xfrm>
                <a:off x="2838" y="5661248"/>
                <a:ext cx="9144000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An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12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</m:t>
                    </m:r>
                    <m:sSup>
                      <m:sSupPr>
                        <m:ctrlPr>
                          <a:rPr lang="en-US" sz="24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240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Symbol"/>
                          </a:rPr>
                          <m:t>𝜀</m:t>
                        </m:r>
                      </m:e>
                      <m:sup>
                        <m:r>
                          <a:rPr lang="en-US" sz="24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  <m:t>−</m:t>
                        </m:r>
                        <m:r>
                          <a:rPr lang="en-US" sz="24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  <m:t>1</m:t>
                        </m:r>
                      </m:sup>
                    </m:sSup>
                    <m:r>
                      <m:rPr>
                        <m:sty m:val="p"/>
                      </m:rP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log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</m:t>
                    </m:r>
                    <m:sSup>
                      <m:sSupPr>
                        <m:ctrlPr>
                          <a:rPr lang="en-US" sz="24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</m:ctrlPr>
                      </m:sSupPr>
                      <m:e>
                        <m:r>
                          <a:rPr lang="en-US" sz="240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  <a:sym typeface="Symbol"/>
                          </a:rPr>
                          <m:t>𝜀</m:t>
                        </m:r>
                      </m:e>
                      <m:sup>
                        <m:r>
                          <a:rPr lang="en-US" sz="24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  <m:t>−</m:t>
                        </m:r>
                        <m:r>
                          <a:rPr lang="en-US" sz="24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  <m:t>1</m:t>
                        </m:r>
                      </m:sup>
                    </m:sSup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-time </a:t>
                </a:r>
                <a14:m>
                  <m:oMath xmlns:m="http://schemas.openxmlformats.org/officeDocument/2006/math"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400" i="1" kern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𝜀</m:t>
                    </m:r>
                    <m:r>
                      <a:rPr lang="en-US" sz="24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)</m:t>
                    </m:r>
                  </m:oMath>
                </a14:m>
                <a:r>
                  <a:rPr lang="en-US" sz="2400" i="1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-approximation 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algorithm for </a:t>
                </a:r>
                <a:b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 </a:t>
                </a:r>
                <a:r>
                  <a:rPr lang="en-US" sz="2400" i="1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non-bipartite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case given recently by </a:t>
                </a:r>
                <a:r>
                  <a:rPr lang="en-US" sz="2400" kern="0" dirty="0">
                    <a:solidFill>
                      <a:srgbClr val="9933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[</a:t>
                </a:r>
                <a:r>
                  <a:rPr lang="en-US" sz="2400" kern="0" dirty="0" err="1">
                    <a:solidFill>
                      <a:srgbClr val="9933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Duan</a:t>
                </a:r>
                <a:r>
                  <a:rPr lang="en-US" sz="2400" kern="0" dirty="0">
                    <a:solidFill>
                      <a:srgbClr val="9933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-Pettie (2014)]</a:t>
                </a:r>
                <a:r>
                  <a:rPr lang="en-US" sz="24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0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38" y="5661248"/>
                <a:ext cx="9144000" cy="830997"/>
              </a:xfrm>
              <a:prstGeom prst="rect">
                <a:avLst/>
              </a:prstGeom>
              <a:blipFill rotWithShape="0">
                <a:blip r:embed="rId5"/>
                <a:stretch>
                  <a:fillRect t="-5882" b="-16176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0577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5" grpId="0"/>
      <p:bldP spid="36" grpId="0"/>
      <p:bldP spid="37" grpId="0"/>
      <p:bldP spid="39" grpId="0"/>
      <p:bldP spid="1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 Box 3"/>
              <p:cNvSpPr txBox="1">
                <a:spLocks noChangeArrowheads="1"/>
              </p:cNvSpPr>
              <p:nvPr/>
            </p:nvSpPr>
            <p:spPr bwMode="auto">
              <a:xfrm>
                <a:off x="-6696" y="206546"/>
                <a:ext cx="9154440" cy="677108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wrap="square" lIns="0" tIns="0" rIns="0" bIns="0" anchor="ctr">
                <a:spAutoFit/>
              </a:bodyPr>
              <a:lstStyle/>
              <a:p>
                <a:pPr lvl="0" algn="ctr" rtl="0">
                  <a:tabLst>
                    <a:tab pos="723900" algn="l"/>
                    <a:tab pos="1447800" algn="l"/>
                    <a:tab pos="2171700" algn="l"/>
                    <a:tab pos="2895600" algn="l"/>
                    <a:tab pos="3619500" algn="l"/>
                    <a:tab pos="4343400" algn="l"/>
                    <a:tab pos="5065713" algn="l"/>
                    <a:tab pos="5791200" algn="l"/>
                    <a:tab pos="6515100" algn="l"/>
                    <a:tab pos="7235825" algn="l"/>
                    <a:tab pos="7956550" algn="l"/>
                    <a:tab pos="8686800" algn="l"/>
                  </a:tabLst>
                  <a:defRPr/>
                </a:pPr>
                <a:r>
                  <a:rPr kumimoji="0" lang="he-IL" sz="4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4400" b="0" i="0" u="none" strike="noStrike" kern="0" cap="none" spc="0" normalizeH="0" noProof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uLnTx/>
                    <a:uFillTx/>
                  </a:rPr>
                  <a:t> </a:t>
                </a:r>
                <a:r>
                  <a:rPr kumimoji="0" lang="en-US" sz="44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uLnTx/>
                    <a:uFillTx/>
                  </a:rPr>
                  <a:t>Case 4:   </a:t>
                </a:r>
                <a14:m>
                  <m:oMath xmlns:m="http://schemas.openxmlformats.org/officeDocument/2006/math">
                    <m:r>
                      <a:rPr lang="en-US" sz="4400" i="1" kern="0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sym typeface="Symbol"/>
                      </a:rPr>
                      <m:t>𝛿</m:t>
                    </m:r>
                    <m:r>
                      <a:rPr lang="en-US" sz="4400" i="1" kern="0" dirty="0">
                        <a:solidFill>
                          <a:srgbClr val="0033CC"/>
                        </a:solidFill>
                        <a:latin typeface="Cambria Math" panose="02040503050406030204" pitchFamily="18" charset="0"/>
                        <a:sym typeface="Symbol"/>
                      </a:rPr>
                      <m:t>=</m:t>
                    </m:r>
                    <m:sSub>
                      <m:sSubPr>
                        <m:ctrlPr>
                          <a:rPr lang="en-US" sz="4400" i="1" kern="0" dirty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</m:ctrlPr>
                      </m:sSubPr>
                      <m:e>
                        <m:r>
                          <a:rPr lang="en-US" sz="4400" i="1" kern="0" dirty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  <m:t>𝛿</m:t>
                        </m:r>
                      </m:e>
                      <m:sub>
                        <m:r>
                          <a:rPr lang="en-US" sz="4400" b="0" i="1" kern="0" dirty="0" smtClean="0">
                            <a:solidFill>
                              <a:srgbClr val="0033CC"/>
                            </a:solidFill>
                            <a:latin typeface="Cambria Math" panose="02040503050406030204" pitchFamily="18" charset="0"/>
                            <a:sym typeface="Symbol"/>
                          </a:rPr>
                          <m:t>4</m:t>
                        </m:r>
                      </m:sub>
                    </m:sSub>
                  </m:oMath>
                </a14:m>
                <a:endParaRPr kumimoji="0" lang="en-GB" sz="4400" b="0" i="0" u="none" strike="noStrike" kern="0" cap="none" spc="0" normalizeH="0" baseline="-25000" noProof="0" dirty="0" smtClean="0">
                  <a:ln>
                    <a:noFill/>
                  </a:ln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78" name="Text 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6696" y="206546"/>
                <a:ext cx="9154440" cy="677108"/>
              </a:xfrm>
              <a:prstGeom prst="rect">
                <a:avLst/>
              </a:prstGeom>
              <a:blipFill rotWithShape="0">
                <a:blip r:embed="rId2"/>
                <a:stretch>
                  <a:fillRect t="-27928" b="-50450"/>
                </a:stretch>
              </a:blip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0" y="939431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b>
                        <m:r>
                          <a:rPr lang="en-US" sz="2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becomes </a:t>
                </a:r>
                <a:r>
                  <a:rPr lang="en-US" sz="26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for some </a:t>
                </a:r>
                <a:r>
                  <a:rPr lang="en-US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blossom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endParaRPr lang="en-US" sz="26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939431"/>
                <a:ext cx="9144000" cy="492443"/>
              </a:xfrm>
              <a:prstGeom prst="rect">
                <a:avLst/>
              </a:prstGeom>
              <a:blipFill rotWithShape="0">
                <a:blip r:embed="rId3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0" y="1361725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Expand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 </a:t>
                </a:r>
                <a:r>
                  <a:rPr lang="en-US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</a:t>
                </a: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blossom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361725"/>
                <a:ext cx="9144000" cy="492443"/>
              </a:xfrm>
              <a:prstGeom prst="rect">
                <a:avLst/>
              </a:prstGeom>
              <a:blipFill rotWithShape="0">
                <a:blip r:embed="rId4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7" name="Group 96"/>
          <p:cNvGrpSpPr/>
          <p:nvPr/>
        </p:nvGrpSpPr>
        <p:grpSpPr>
          <a:xfrm>
            <a:off x="1186340" y="2257380"/>
            <a:ext cx="2584209" cy="4383778"/>
            <a:chOff x="1433990" y="2063832"/>
            <a:chExt cx="2584209" cy="4383778"/>
          </a:xfrm>
        </p:grpSpPr>
        <p:sp>
          <p:nvSpPr>
            <p:cNvPr id="7" name="Oval 6"/>
            <p:cNvSpPr>
              <a:spLocks noChangeAspect="1"/>
            </p:cNvSpPr>
            <p:nvPr/>
          </p:nvSpPr>
          <p:spPr>
            <a:xfrm>
              <a:off x="3249910" y="2126010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10" name="Straight Connector 9"/>
            <p:cNvCxnSpPr>
              <a:stCxn id="18" idx="0"/>
              <a:endCxn id="17" idx="4"/>
            </p:cNvCxnSpPr>
            <p:nvPr/>
          </p:nvCxnSpPr>
          <p:spPr>
            <a:xfrm flipV="1">
              <a:off x="1912987" y="5337168"/>
              <a:ext cx="200025" cy="486427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Oval 10"/>
            <p:cNvSpPr>
              <a:spLocks noChangeAspect="1"/>
            </p:cNvSpPr>
            <p:nvPr/>
          </p:nvSpPr>
          <p:spPr>
            <a:xfrm>
              <a:off x="2955172" y="2063832"/>
              <a:ext cx="691200" cy="691200"/>
            </a:xfrm>
            <a:prstGeom prst="ellipse">
              <a:avLst/>
            </a:prstGeom>
            <a:noFill/>
            <a:ln w="12700">
              <a:solidFill>
                <a:srgbClr val="C0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2" name="Oval 11"/>
            <p:cNvSpPr>
              <a:spLocks noChangeAspect="1"/>
            </p:cNvSpPr>
            <p:nvPr/>
          </p:nvSpPr>
          <p:spPr>
            <a:xfrm>
              <a:off x="2377012" y="2933888"/>
              <a:ext cx="691200" cy="6912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3058269" y="2531812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5" name="Oval 14"/>
            <p:cNvSpPr>
              <a:spLocks noChangeAspect="1"/>
            </p:cNvSpPr>
            <p:nvPr/>
          </p:nvSpPr>
          <p:spPr>
            <a:xfrm>
              <a:off x="1500712" y="5756410"/>
              <a:ext cx="691200" cy="691200"/>
            </a:xfrm>
            <a:prstGeom prst="ellipse">
              <a:avLst/>
            </a:prstGeom>
            <a:noFill/>
            <a:ln w="12700">
              <a:solidFill>
                <a:srgbClr val="C0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7" name="Oval 16"/>
            <p:cNvSpPr>
              <a:spLocks noChangeAspect="1"/>
            </p:cNvSpPr>
            <p:nvPr/>
          </p:nvSpPr>
          <p:spPr>
            <a:xfrm>
              <a:off x="2069812" y="5250768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" name="Oval 17"/>
            <p:cNvSpPr>
              <a:spLocks noChangeAspect="1"/>
            </p:cNvSpPr>
            <p:nvPr/>
          </p:nvSpPr>
          <p:spPr>
            <a:xfrm>
              <a:off x="1869787" y="5823595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" name="Oval 22"/>
            <p:cNvSpPr>
              <a:spLocks noChangeAspect="1"/>
            </p:cNvSpPr>
            <p:nvPr/>
          </p:nvSpPr>
          <p:spPr>
            <a:xfrm>
              <a:off x="2685350" y="2998537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7" name="Oval 26"/>
            <p:cNvSpPr>
              <a:spLocks noChangeAspect="1"/>
            </p:cNvSpPr>
            <p:nvPr/>
          </p:nvSpPr>
          <p:spPr>
            <a:xfrm>
              <a:off x="2506588" y="3420616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8" name="Oval 27"/>
            <p:cNvSpPr>
              <a:spLocks noChangeAspect="1"/>
            </p:cNvSpPr>
            <p:nvPr/>
          </p:nvSpPr>
          <p:spPr>
            <a:xfrm>
              <a:off x="1744521" y="3816591"/>
              <a:ext cx="691200" cy="6912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9" name="Oval 28"/>
            <p:cNvSpPr>
              <a:spLocks noChangeAspect="1"/>
            </p:cNvSpPr>
            <p:nvPr/>
          </p:nvSpPr>
          <p:spPr>
            <a:xfrm>
              <a:off x="2046921" y="3877047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30" name="Straight Connector 29"/>
            <p:cNvCxnSpPr>
              <a:stCxn id="29" idx="7"/>
              <a:endCxn id="27" idx="3"/>
            </p:cNvCxnSpPr>
            <p:nvPr/>
          </p:nvCxnSpPr>
          <p:spPr>
            <a:xfrm flipV="1">
              <a:off x="2120668" y="3494363"/>
              <a:ext cx="398573" cy="395337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Oval 31"/>
            <p:cNvSpPr>
              <a:spLocks noChangeAspect="1"/>
            </p:cNvSpPr>
            <p:nvPr/>
          </p:nvSpPr>
          <p:spPr>
            <a:xfrm>
              <a:off x="2866628" y="3420616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33" name="Oval 32"/>
            <p:cNvSpPr>
              <a:spLocks noChangeAspect="1"/>
            </p:cNvSpPr>
            <p:nvPr/>
          </p:nvSpPr>
          <p:spPr>
            <a:xfrm>
              <a:off x="3034191" y="3816591"/>
              <a:ext cx="691200" cy="6912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34" name="Oval 33"/>
            <p:cNvSpPr>
              <a:spLocks noChangeAspect="1"/>
            </p:cNvSpPr>
            <p:nvPr/>
          </p:nvSpPr>
          <p:spPr>
            <a:xfrm>
              <a:off x="3331443" y="3877047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35" name="Straight Connector 34"/>
            <p:cNvCxnSpPr>
              <a:stCxn id="34" idx="0"/>
              <a:endCxn id="32" idx="5"/>
            </p:cNvCxnSpPr>
            <p:nvPr/>
          </p:nvCxnSpPr>
          <p:spPr>
            <a:xfrm flipH="1" flipV="1">
              <a:off x="2940375" y="3494363"/>
              <a:ext cx="434268" cy="382684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/>
            <p:cNvSpPr>
              <a:spLocks noChangeAspect="1"/>
            </p:cNvSpPr>
            <p:nvPr/>
          </p:nvSpPr>
          <p:spPr>
            <a:xfrm>
              <a:off x="2151696" y="4784576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38" name="Oval 37"/>
            <p:cNvSpPr>
              <a:spLocks noChangeAspect="1"/>
            </p:cNvSpPr>
            <p:nvPr/>
          </p:nvSpPr>
          <p:spPr>
            <a:xfrm>
              <a:off x="2046921" y="4381103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39" name="Oval 38"/>
            <p:cNvSpPr>
              <a:spLocks noChangeAspect="1"/>
            </p:cNvSpPr>
            <p:nvPr/>
          </p:nvSpPr>
          <p:spPr>
            <a:xfrm>
              <a:off x="1849296" y="4718344"/>
              <a:ext cx="691200" cy="6912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40" name="Straight Connector 39"/>
            <p:cNvCxnSpPr>
              <a:stCxn id="38" idx="4"/>
              <a:endCxn id="37" idx="0"/>
            </p:cNvCxnSpPr>
            <p:nvPr/>
          </p:nvCxnSpPr>
          <p:spPr>
            <a:xfrm>
              <a:off x="2090121" y="4467503"/>
              <a:ext cx="104775" cy="317073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Oval 41"/>
            <p:cNvSpPr>
              <a:spLocks noChangeAspect="1"/>
            </p:cNvSpPr>
            <p:nvPr/>
          </p:nvSpPr>
          <p:spPr>
            <a:xfrm>
              <a:off x="3226668" y="4784576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43" name="Oval 42"/>
            <p:cNvSpPr>
              <a:spLocks noChangeAspect="1"/>
            </p:cNvSpPr>
            <p:nvPr/>
          </p:nvSpPr>
          <p:spPr>
            <a:xfrm>
              <a:off x="3331443" y="4381103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44" name="Oval 43"/>
            <p:cNvSpPr>
              <a:spLocks noChangeAspect="1"/>
            </p:cNvSpPr>
            <p:nvPr/>
          </p:nvSpPr>
          <p:spPr>
            <a:xfrm>
              <a:off x="2929416" y="4718344"/>
              <a:ext cx="691200" cy="6912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45" name="Straight Connector 44"/>
            <p:cNvCxnSpPr>
              <a:stCxn id="43" idx="4"/>
              <a:endCxn id="42" idx="0"/>
            </p:cNvCxnSpPr>
            <p:nvPr/>
          </p:nvCxnSpPr>
          <p:spPr>
            <a:xfrm flipH="1">
              <a:off x="3269868" y="4467503"/>
              <a:ext cx="104775" cy="317073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Oval 48"/>
            <p:cNvSpPr>
              <a:spLocks noChangeAspect="1"/>
            </p:cNvSpPr>
            <p:nvPr/>
          </p:nvSpPr>
          <p:spPr>
            <a:xfrm>
              <a:off x="2354188" y="5154166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0" name="Oval 49"/>
            <p:cNvSpPr>
              <a:spLocks noChangeAspect="1"/>
            </p:cNvSpPr>
            <p:nvPr/>
          </p:nvSpPr>
          <p:spPr>
            <a:xfrm>
              <a:off x="3085703" y="5154166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51" name="Straight Connector 50"/>
            <p:cNvCxnSpPr>
              <a:stCxn id="50" idx="2"/>
              <a:endCxn id="49" idx="6"/>
            </p:cNvCxnSpPr>
            <p:nvPr/>
          </p:nvCxnSpPr>
          <p:spPr>
            <a:xfrm flipH="1">
              <a:off x="2440588" y="5197366"/>
              <a:ext cx="645115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>
              <a:stCxn id="23" idx="7"/>
              <a:endCxn id="14" idx="3"/>
            </p:cNvCxnSpPr>
            <p:nvPr/>
          </p:nvCxnSpPr>
          <p:spPr>
            <a:xfrm flipV="1">
              <a:off x="2759097" y="2605559"/>
              <a:ext cx="311825" cy="405631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Oval 59"/>
            <p:cNvSpPr>
              <a:spLocks noChangeAspect="1"/>
            </p:cNvSpPr>
            <p:nvPr/>
          </p:nvSpPr>
          <p:spPr>
            <a:xfrm>
              <a:off x="1433990" y="2819401"/>
              <a:ext cx="2584209" cy="2962274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/>
                <p:cNvSpPr txBox="1"/>
                <p:nvPr/>
              </p:nvSpPr>
              <p:spPr>
                <a:xfrm>
                  <a:off x="1552575" y="2539777"/>
                  <a:ext cx="638175" cy="4924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6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oMath>
                    </m:oMathPara>
                  </a14:m>
                  <a:endParaRPr lang="en-US" sz="26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4" name="TextBox 6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52575" y="2539777"/>
                  <a:ext cx="638175" cy="492443"/>
                </a:xfrm>
                <a:prstGeom prst="rect">
                  <a:avLst/>
                </a:prstGeom>
                <a:blipFill rotWithShape="0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8" name="Group 97"/>
          <p:cNvGrpSpPr/>
          <p:nvPr/>
        </p:nvGrpSpPr>
        <p:grpSpPr>
          <a:xfrm>
            <a:off x="4634437" y="1990680"/>
            <a:ext cx="2224679" cy="4383778"/>
            <a:chOff x="4634437" y="2063832"/>
            <a:chExt cx="2224679" cy="4383778"/>
          </a:xfrm>
        </p:grpSpPr>
        <p:sp>
          <p:nvSpPr>
            <p:cNvPr id="65" name="Oval 64"/>
            <p:cNvSpPr>
              <a:spLocks noChangeAspect="1"/>
            </p:cNvSpPr>
            <p:nvPr/>
          </p:nvSpPr>
          <p:spPr>
            <a:xfrm>
              <a:off x="6383635" y="2126010"/>
              <a:ext cx="115200" cy="11520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66" name="Straight Connector 65"/>
            <p:cNvCxnSpPr>
              <a:stCxn id="72" idx="0"/>
              <a:endCxn id="71" idx="4"/>
            </p:cNvCxnSpPr>
            <p:nvPr/>
          </p:nvCxnSpPr>
          <p:spPr>
            <a:xfrm flipV="1">
              <a:off x="5046712" y="5337168"/>
              <a:ext cx="200025" cy="486427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Oval 66"/>
            <p:cNvSpPr>
              <a:spLocks noChangeAspect="1"/>
            </p:cNvSpPr>
            <p:nvPr/>
          </p:nvSpPr>
          <p:spPr>
            <a:xfrm>
              <a:off x="6088897" y="2063832"/>
              <a:ext cx="691200" cy="691200"/>
            </a:xfrm>
            <a:prstGeom prst="ellipse">
              <a:avLst/>
            </a:prstGeom>
            <a:noFill/>
            <a:ln w="12700">
              <a:solidFill>
                <a:srgbClr val="C0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8" name="Oval 67"/>
            <p:cNvSpPr>
              <a:spLocks noChangeAspect="1"/>
            </p:cNvSpPr>
            <p:nvPr/>
          </p:nvSpPr>
          <p:spPr>
            <a:xfrm>
              <a:off x="5510737" y="2933888"/>
              <a:ext cx="691200" cy="6912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69" name="Oval 68"/>
            <p:cNvSpPr>
              <a:spLocks noChangeAspect="1"/>
            </p:cNvSpPr>
            <p:nvPr/>
          </p:nvSpPr>
          <p:spPr>
            <a:xfrm>
              <a:off x="6191994" y="2531812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0" name="Oval 69"/>
            <p:cNvSpPr>
              <a:spLocks noChangeAspect="1"/>
            </p:cNvSpPr>
            <p:nvPr/>
          </p:nvSpPr>
          <p:spPr>
            <a:xfrm>
              <a:off x="4634437" y="5756410"/>
              <a:ext cx="691200" cy="691200"/>
            </a:xfrm>
            <a:prstGeom prst="ellipse">
              <a:avLst/>
            </a:prstGeom>
            <a:noFill/>
            <a:ln w="12700">
              <a:solidFill>
                <a:srgbClr val="C0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1" name="Oval 70"/>
            <p:cNvSpPr>
              <a:spLocks noChangeAspect="1"/>
            </p:cNvSpPr>
            <p:nvPr/>
          </p:nvSpPr>
          <p:spPr>
            <a:xfrm>
              <a:off x="5203537" y="5250768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2" name="Oval 71"/>
            <p:cNvSpPr>
              <a:spLocks noChangeAspect="1"/>
            </p:cNvSpPr>
            <p:nvPr/>
          </p:nvSpPr>
          <p:spPr>
            <a:xfrm>
              <a:off x="5003512" y="5823595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3" name="Oval 72"/>
            <p:cNvSpPr>
              <a:spLocks noChangeAspect="1"/>
            </p:cNvSpPr>
            <p:nvPr/>
          </p:nvSpPr>
          <p:spPr>
            <a:xfrm>
              <a:off x="5819075" y="2998537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4" name="Oval 73"/>
            <p:cNvSpPr>
              <a:spLocks noChangeAspect="1"/>
            </p:cNvSpPr>
            <p:nvPr/>
          </p:nvSpPr>
          <p:spPr>
            <a:xfrm>
              <a:off x="5640313" y="3420616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5" name="Oval 74"/>
            <p:cNvSpPr>
              <a:spLocks noChangeAspect="1"/>
            </p:cNvSpPr>
            <p:nvPr/>
          </p:nvSpPr>
          <p:spPr>
            <a:xfrm>
              <a:off x="4878246" y="3816591"/>
              <a:ext cx="691200" cy="691200"/>
            </a:xfrm>
            <a:prstGeom prst="ellipse">
              <a:avLst/>
            </a:prstGeom>
            <a:noFill/>
            <a:ln w="12700">
              <a:solidFill>
                <a:srgbClr val="C0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76" name="Oval 75"/>
            <p:cNvSpPr>
              <a:spLocks noChangeAspect="1"/>
            </p:cNvSpPr>
            <p:nvPr/>
          </p:nvSpPr>
          <p:spPr>
            <a:xfrm>
              <a:off x="5180646" y="3877047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77" name="Straight Connector 76"/>
            <p:cNvCxnSpPr>
              <a:stCxn id="76" idx="7"/>
              <a:endCxn id="74" idx="3"/>
            </p:cNvCxnSpPr>
            <p:nvPr/>
          </p:nvCxnSpPr>
          <p:spPr>
            <a:xfrm flipV="1">
              <a:off x="5254393" y="3494363"/>
              <a:ext cx="398573" cy="395337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Oval 78"/>
            <p:cNvSpPr>
              <a:spLocks noChangeAspect="1"/>
            </p:cNvSpPr>
            <p:nvPr/>
          </p:nvSpPr>
          <p:spPr>
            <a:xfrm>
              <a:off x="6000353" y="3420616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0" name="Oval 79"/>
            <p:cNvSpPr>
              <a:spLocks noChangeAspect="1"/>
            </p:cNvSpPr>
            <p:nvPr/>
          </p:nvSpPr>
          <p:spPr>
            <a:xfrm>
              <a:off x="6167916" y="3816591"/>
              <a:ext cx="691200" cy="6912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1" name="Oval 80"/>
            <p:cNvSpPr>
              <a:spLocks noChangeAspect="1"/>
            </p:cNvSpPr>
            <p:nvPr/>
          </p:nvSpPr>
          <p:spPr>
            <a:xfrm>
              <a:off x="6465168" y="3877047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3" name="Oval 82"/>
            <p:cNvSpPr>
              <a:spLocks noChangeAspect="1"/>
            </p:cNvSpPr>
            <p:nvPr/>
          </p:nvSpPr>
          <p:spPr>
            <a:xfrm>
              <a:off x="5285421" y="4784576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4" name="Oval 83"/>
            <p:cNvSpPr>
              <a:spLocks noChangeAspect="1"/>
            </p:cNvSpPr>
            <p:nvPr/>
          </p:nvSpPr>
          <p:spPr>
            <a:xfrm>
              <a:off x="5180646" y="4381103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5" name="Oval 84"/>
            <p:cNvSpPr>
              <a:spLocks noChangeAspect="1"/>
            </p:cNvSpPr>
            <p:nvPr/>
          </p:nvSpPr>
          <p:spPr>
            <a:xfrm>
              <a:off x="4983021" y="4718344"/>
              <a:ext cx="691200" cy="6912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86" name="Straight Connector 85"/>
            <p:cNvCxnSpPr>
              <a:stCxn id="84" idx="4"/>
              <a:endCxn id="83" idx="0"/>
            </p:cNvCxnSpPr>
            <p:nvPr/>
          </p:nvCxnSpPr>
          <p:spPr>
            <a:xfrm>
              <a:off x="5223846" y="4467503"/>
              <a:ext cx="104775" cy="317073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Oval 86"/>
            <p:cNvSpPr>
              <a:spLocks noChangeAspect="1"/>
            </p:cNvSpPr>
            <p:nvPr/>
          </p:nvSpPr>
          <p:spPr>
            <a:xfrm>
              <a:off x="6360393" y="4784576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8" name="Oval 87"/>
            <p:cNvSpPr>
              <a:spLocks noChangeAspect="1"/>
            </p:cNvSpPr>
            <p:nvPr/>
          </p:nvSpPr>
          <p:spPr>
            <a:xfrm>
              <a:off x="6465168" y="4381103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89" name="Oval 88"/>
            <p:cNvSpPr>
              <a:spLocks noChangeAspect="1"/>
            </p:cNvSpPr>
            <p:nvPr/>
          </p:nvSpPr>
          <p:spPr>
            <a:xfrm>
              <a:off x="6063141" y="4718344"/>
              <a:ext cx="691200" cy="691200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91" name="Oval 90"/>
            <p:cNvSpPr>
              <a:spLocks noChangeAspect="1"/>
            </p:cNvSpPr>
            <p:nvPr/>
          </p:nvSpPr>
          <p:spPr>
            <a:xfrm>
              <a:off x="5487913" y="5154166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92" name="Oval 91"/>
            <p:cNvSpPr>
              <a:spLocks noChangeAspect="1"/>
            </p:cNvSpPr>
            <p:nvPr/>
          </p:nvSpPr>
          <p:spPr>
            <a:xfrm>
              <a:off x="6219428" y="5154166"/>
              <a:ext cx="86400" cy="864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94" name="Straight Connector 93"/>
            <p:cNvCxnSpPr>
              <a:stCxn id="73" idx="7"/>
              <a:endCxn id="69" idx="3"/>
            </p:cNvCxnSpPr>
            <p:nvPr/>
          </p:nvCxnSpPr>
          <p:spPr>
            <a:xfrm flipV="1">
              <a:off x="5892822" y="2605559"/>
              <a:ext cx="311825" cy="405631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4" name="Group 103"/>
          <p:cNvGrpSpPr/>
          <p:nvPr/>
        </p:nvGrpSpPr>
        <p:grpSpPr>
          <a:xfrm>
            <a:off x="3619500" y="2209450"/>
            <a:ext cx="1971675" cy="1489298"/>
            <a:chOff x="3619500" y="2282602"/>
            <a:chExt cx="1971675" cy="1489298"/>
          </a:xfrm>
        </p:grpSpPr>
        <p:sp>
          <p:nvSpPr>
            <p:cNvPr id="99" name="TextBox 98"/>
            <p:cNvSpPr txBox="1"/>
            <p:nvPr/>
          </p:nvSpPr>
          <p:spPr>
            <a:xfrm>
              <a:off x="3619500" y="2282602"/>
              <a:ext cx="19716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sz="24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New</a:t>
              </a: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even</a:t>
              </a: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blossom</a:t>
              </a:r>
              <a:endPara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01" name="Straight Arrow Connector 100"/>
            <p:cNvCxnSpPr>
              <a:stCxn id="99" idx="2"/>
            </p:cNvCxnSpPr>
            <p:nvPr/>
          </p:nvCxnSpPr>
          <p:spPr>
            <a:xfrm>
              <a:off x="4605338" y="3113599"/>
              <a:ext cx="347662" cy="658301"/>
            </a:xfrm>
            <a:prstGeom prst="straightConnector1">
              <a:avLst/>
            </a:prstGeom>
            <a:ln w="889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1" name="Group 110"/>
          <p:cNvGrpSpPr/>
          <p:nvPr/>
        </p:nvGrpSpPr>
        <p:grpSpPr>
          <a:xfrm>
            <a:off x="6638925" y="4355973"/>
            <a:ext cx="2352675" cy="1970599"/>
            <a:chOff x="6638925" y="4429125"/>
            <a:chExt cx="2352675" cy="1970599"/>
          </a:xfrm>
        </p:grpSpPr>
        <p:sp>
          <p:nvSpPr>
            <p:cNvPr id="103" name="TextBox 102"/>
            <p:cNvSpPr txBox="1"/>
            <p:nvPr/>
          </p:nvSpPr>
          <p:spPr>
            <a:xfrm>
              <a:off x="6638925" y="5568727"/>
              <a:ext cx="23526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These</a:t>
              </a:r>
              <a:r>
                <a:rPr lang="en-US" sz="24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blossoms leave the forest</a:t>
              </a:r>
              <a:endParaRPr lang="en-US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05" name="Straight Arrow Connector 104"/>
            <p:cNvCxnSpPr>
              <a:stCxn id="103" idx="0"/>
            </p:cNvCxnSpPr>
            <p:nvPr/>
          </p:nvCxnSpPr>
          <p:spPr>
            <a:xfrm flipH="1" flipV="1">
              <a:off x="6848475" y="5143500"/>
              <a:ext cx="966788" cy="425227"/>
            </a:xfrm>
            <a:prstGeom prst="straightConnector1">
              <a:avLst/>
            </a:prstGeom>
            <a:ln w="889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Arrow Connector 107"/>
            <p:cNvCxnSpPr>
              <a:stCxn id="103" idx="0"/>
            </p:cNvCxnSpPr>
            <p:nvPr/>
          </p:nvCxnSpPr>
          <p:spPr>
            <a:xfrm flipH="1" flipV="1">
              <a:off x="6934200" y="4429125"/>
              <a:ext cx="881063" cy="1139602"/>
            </a:xfrm>
            <a:prstGeom prst="straightConnector1">
              <a:avLst/>
            </a:prstGeom>
            <a:ln w="889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44811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 Box 3"/>
          <p:cNvSpPr txBox="1">
            <a:spLocks noChangeArrowheads="1"/>
          </p:cNvSpPr>
          <p:nvPr/>
        </p:nvSpPr>
        <p:spPr bwMode="auto">
          <a:xfrm>
            <a:off x="-6696" y="193973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lvl="0" algn="ctr" rtl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he-IL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Number of steps</a:t>
            </a:r>
            <a:endParaRPr kumimoji="0" lang="en-GB" sz="4400" b="0" i="0" u="none" strike="noStrike" kern="0" cap="none" spc="0" normalizeH="0" baseline="-2500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604512"/>
            <a:ext cx="91440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 each adjustment of the dual variables, </a:t>
            </a:r>
            <a:b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either we are done, or an augmenting path is found, </a:t>
            </a:r>
            <a:b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 the number of 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vertices </a:t>
            </a:r>
            <a:r>
              <a:rPr lang="en-US" sz="26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increases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034827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Does the algorithm terminate?</a:t>
            </a:r>
            <a:endParaRPr lang="en-US" sz="26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0" y="1619615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algorithm is composed of at most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phases </a:t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which an augmenting path is found.</a:t>
                </a:r>
                <a:endParaRPr lang="en-US" sz="2600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619615"/>
                <a:ext cx="9144000" cy="892552"/>
              </a:xfrm>
              <a:prstGeom prst="rect">
                <a:avLst/>
              </a:prstGeom>
              <a:blipFill rotWithShape="0">
                <a:blip r:embed="rId2"/>
                <a:stretch>
                  <a:fillRect t="-6849" b="-164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0" y="3989519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Thus, in each phase there are at most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adjustments of the dual variables.  </a:t>
                </a:r>
                <a:endPara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989519"/>
                <a:ext cx="9144000" cy="892552"/>
              </a:xfrm>
              <a:prstGeom prst="rect">
                <a:avLst/>
              </a:prstGeom>
              <a:blipFill rotWithShape="0">
                <a:blip r:embed="rId3"/>
                <a:stretch>
                  <a:fillRect t="-6122" b="-16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0" y="4974416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Total number of dual adjustment steps is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sz="2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974416"/>
                <a:ext cx="9144000" cy="492443"/>
              </a:xfrm>
              <a:prstGeom prst="rect">
                <a:avLst/>
              </a:prstGeom>
              <a:blipFill rotWithShape="0">
                <a:blip r:embed="rId4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0" y="5559202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Algorithm is polynomial!  </a:t>
            </a:r>
            <a:r>
              <a:rPr lang="en-US" sz="2600" kern="0" dirty="0" smtClean="0">
                <a:solidFill>
                  <a:srgbClr val="6633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[Edmonds (1965)]</a:t>
            </a:r>
          </a:p>
        </p:txBody>
      </p:sp>
    </p:spTree>
    <p:extLst>
      <p:ext uri="{BB962C8B-B14F-4D97-AF65-F5344CB8AC3E}">
        <p14:creationId xmlns:p14="http://schemas.microsoft.com/office/powerpoint/2010/main" val="1944811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9" grpId="0"/>
      <p:bldP spid="11" grpId="0"/>
      <p:bldP spid="1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 Box 3"/>
          <p:cNvSpPr txBox="1">
            <a:spLocks noChangeArrowheads="1"/>
          </p:cNvSpPr>
          <p:nvPr/>
        </p:nvSpPr>
        <p:spPr bwMode="auto">
          <a:xfrm>
            <a:off x="-6696" y="184448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lvl="0" algn="ctr" rtl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he-IL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Number of </a:t>
            </a:r>
            <a:r>
              <a:rPr kumimoji="0" lang="en-US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even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vertices increases</a:t>
            </a:r>
            <a:endParaRPr kumimoji="0" lang="en-GB" sz="4400" b="0" i="0" u="none" strike="noStrike" kern="0" cap="none" spc="0" normalizeH="0" baseline="-2500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974483"/>
            <a:ext cx="91440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 each adjustment of the dual variables, </a:t>
            </a:r>
            <a:b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either we are done, or an augmenting path is found, </a:t>
            </a:r>
            <a:b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 the number of 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vertices </a:t>
            </a:r>
            <a:r>
              <a:rPr lang="en-US" sz="26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increases</a:t>
            </a:r>
            <a:r>
              <a:rPr lang="en-US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2377852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Case 1: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We are done.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2888948"/>
            <a:ext cx="91440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Case 2: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The forest is extended. The new 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odd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blossom </a:t>
            </a:r>
            <a:b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added is either unmatched (an augmenting path found), </a:t>
            </a:r>
            <a:b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 an 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blossom is immediately added.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4200263"/>
            <a:ext cx="91440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Case 3: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Either an augmenting path is found or a new </a:t>
            </a:r>
            <a:b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blossom is formed. The new blossom swallows </a:t>
            </a:r>
            <a:b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 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odd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vertices that are now 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5511577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Case 4: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odd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blossom is expanded. </a:t>
            </a:r>
            <a:b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 of its vertices become </a:t>
            </a:r>
            <a:r>
              <a:rPr 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even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811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  <p:bldP spid="10" grpId="0"/>
      <p:bldP spid="11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 Box 3"/>
          <p:cNvSpPr txBox="1">
            <a:spLocks noChangeArrowheads="1"/>
          </p:cNvSpPr>
          <p:nvPr/>
        </p:nvSpPr>
        <p:spPr bwMode="auto">
          <a:xfrm>
            <a:off x="-6696" y="184448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lvl="0" algn="ctr" rtl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he-IL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Efficient implementation</a:t>
            </a:r>
            <a:endParaRPr kumimoji="0" lang="en-GB" sz="4400" b="0" i="0" u="none" strike="noStrike" kern="0" cap="none" spc="0" normalizeH="0" baseline="-2500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964958"/>
            <a:ext cx="9144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Maintaining blossoms and finding augmenting paths</a:t>
            </a:r>
            <a:endParaRPr lang="en-US" sz="2600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520602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Similar to the unweighted case, </a:t>
            </a:r>
            <a:b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though now we also have to expand blossoms.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0" y="2536583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Maintaining slacks and computing </a:t>
                </a:r>
                <a14:m>
                  <m:oMath xmlns:m="http://schemas.openxmlformats.org/officeDocument/2006/math">
                    <m:r>
                      <a:rPr lang="en-US" sz="2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Symbol"/>
                      </a:rPr>
                      <m:t>𝛿</m:t>
                    </m:r>
                    <m:r>
                      <a:rPr lang="en-US" sz="2600" i="1" dirty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endParaRPr lang="en-US" sz="2600" i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536583"/>
                <a:ext cx="9144000" cy="492443"/>
              </a:xfrm>
              <a:prstGeom prst="rect">
                <a:avLst/>
              </a:prstGeom>
              <a:blipFill rotWithShape="0">
                <a:blip r:embed="rId2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0" y="3054127"/>
                <a:ext cx="9144000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Completely naïve implementation of each step </a:t>
                </a:r>
                <a:b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time, giving an </a:t>
                </a:r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sSup>
                      <m:sSupPr>
                        <m:ctrlPr>
                          <a:rPr lang="en-US" sz="2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-time algorithm.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054127"/>
                <a:ext cx="9144000" cy="892552"/>
              </a:xfrm>
              <a:prstGeom prst="rect">
                <a:avLst/>
              </a:prstGeom>
              <a:blipFill rotWithShape="0">
                <a:blip r:embed="rId3"/>
                <a:stretch>
                  <a:fillRect t="-6164" b="-171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0" y="3978052"/>
            <a:ext cx="9144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Using some (sophisticated) data structures </a:t>
            </a:r>
            <a:b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can implement each </a:t>
            </a:r>
            <a:r>
              <a:rPr lang="en-US" sz="2600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phase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0" y="4940077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sz="2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6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  <m:sup>
                        <m:r>
                          <a:rPr lang="en-US" sz="2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:r>
                  <a:rPr lang="en-US" sz="2600" kern="0" dirty="0" smtClean="0">
                    <a:solidFill>
                      <a:srgbClr val="6633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[</a:t>
                </a:r>
                <a:r>
                  <a:rPr lang="en-US" sz="2600" kern="0" dirty="0" err="1" smtClean="0">
                    <a:solidFill>
                      <a:srgbClr val="6633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Gabow</a:t>
                </a:r>
                <a:r>
                  <a:rPr lang="en-US" sz="2600" kern="0" dirty="0" smtClean="0">
                    <a:solidFill>
                      <a:srgbClr val="6633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(1976)] [Lawler (1976)] </a:t>
                </a:r>
                <a:endParaRPr lang="en-US" sz="26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940077"/>
                <a:ext cx="9144000" cy="492443"/>
              </a:xfrm>
              <a:prstGeom prst="rect">
                <a:avLst/>
              </a:prstGeom>
              <a:blipFill rotWithShape="0">
                <a:blip r:embed="rId4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0" y="5387752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func>
                      <m:funcPr>
                        <m:ctrlPr>
                          <a:rPr lang="en-US" sz="2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6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func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:r>
                  <a:rPr lang="en-US" sz="2600" kern="0" dirty="0" smtClean="0">
                    <a:solidFill>
                      <a:srgbClr val="6633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[</a:t>
                </a:r>
                <a:r>
                  <a:rPr lang="en-US" sz="2600" kern="0" dirty="0" err="1" smtClean="0">
                    <a:solidFill>
                      <a:srgbClr val="6633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Galil-Micali-Gabow</a:t>
                </a:r>
                <a:r>
                  <a:rPr lang="en-US" sz="2600" kern="0" dirty="0" smtClean="0">
                    <a:solidFill>
                      <a:srgbClr val="6633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(1986)]  </a:t>
                </a:r>
                <a:endParaRPr lang="en-US" sz="26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387752"/>
                <a:ext cx="9144000" cy="492443"/>
              </a:xfrm>
              <a:prstGeom prst="rect">
                <a:avLst/>
              </a:prstGeom>
              <a:blipFill rotWithShape="0">
                <a:blip r:embed="rId5"/>
                <a:stretch>
                  <a:fillRect t="-11111" b="-29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0" y="5835427"/>
                <a:ext cx="914400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0"/>
                <a14:m>
                  <m:oMath xmlns:m="http://schemas.openxmlformats.org/officeDocument/2006/math"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+</m:t>
                    </m:r>
                    <m:r>
                      <a:rPr lang="en-US" sz="2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  <m:func>
                      <m:funcPr>
                        <m:ctrlPr>
                          <a:rPr lang="en-US" sz="2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6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2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e>
                    </m:func>
                    <m:r>
                      <a:rPr lang="en-US" sz="2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</a:t>
                </a:r>
                <a:r>
                  <a:rPr lang="en-US" sz="2600" kern="0" dirty="0" smtClean="0">
                    <a:solidFill>
                      <a:srgbClr val="6633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[</a:t>
                </a:r>
                <a:r>
                  <a:rPr lang="en-US" sz="2600" kern="0" dirty="0" err="1" smtClean="0">
                    <a:solidFill>
                      <a:srgbClr val="6633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Gabow</a:t>
                </a:r>
                <a:r>
                  <a:rPr lang="en-US" sz="2600" kern="0" dirty="0" smtClean="0">
                    <a:solidFill>
                      <a:srgbClr val="6633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(1990)]  </a:t>
                </a:r>
                <a:endParaRPr lang="en-US" sz="2600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835427"/>
                <a:ext cx="9144000" cy="492443"/>
              </a:xfrm>
              <a:prstGeom prst="rect">
                <a:avLst/>
              </a:prstGeom>
              <a:blipFill rotWithShape="0">
                <a:blip r:embed="rId6"/>
                <a:stretch>
                  <a:fillRect t="-11111" b="-30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4811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8" grpId="0"/>
      <p:bldP spid="12" grpId="0"/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-10440" y="188640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Alternating paths and cycles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p:grpSp>
        <p:nvGrpSpPr>
          <p:cNvPr id="57" name="Group 56"/>
          <p:cNvGrpSpPr/>
          <p:nvPr/>
        </p:nvGrpSpPr>
        <p:grpSpPr>
          <a:xfrm>
            <a:off x="963526" y="3068960"/>
            <a:ext cx="6920842" cy="1539197"/>
            <a:chOff x="963526" y="3140968"/>
            <a:chExt cx="6920842" cy="1539197"/>
          </a:xfrm>
        </p:grpSpPr>
        <p:grpSp>
          <p:nvGrpSpPr>
            <p:cNvPr id="50" name="Group 188"/>
            <p:cNvGrpSpPr/>
            <p:nvPr/>
          </p:nvGrpSpPr>
          <p:grpSpPr>
            <a:xfrm>
              <a:off x="1313555" y="3305197"/>
              <a:ext cx="3729997" cy="115200"/>
              <a:chOff x="900121" y="4794287"/>
              <a:chExt cx="3729997" cy="115200"/>
            </a:xfrm>
          </p:grpSpPr>
          <p:cxnSp>
            <p:nvCxnSpPr>
              <p:cNvPr id="91" name="Straight Connector 90"/>
              <p:cNvCxnSpPr/>
              <p:nvPr/>
            </p:nvCxnSpPr>
            <p:spPr>
              <a:xfrm rot="10800000">
                <a:off x="1739226" y="4851887"/>
                <a:ext cx="599180" cy="0"/>
              </a:xfrm>
              <a:prstGeom prst="line">
                <a:avLst/>
              </a:prstGeom>
              <a:ln w="5080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 rot="10800000">
                <a:off x="1015322" y="4851887"/>
                <a:ext cx="608705" cy="0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Oval 92"/>
              <p:cNvSpPr>
                <a:spLocks noChangeAspect="1"/>
              </p:cNvSpPr>
              <p:nvPr/>
            </p:nvSpPr>
            <p:spPr>
              <a:xfrm>
                <a:off x="900121" y="4794287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94" name="Oval 93"/>
              <p:cNvSpPr>
                <a:spLocks noChangeAspect="1"/>
              </p:cNvSpPr>
              <p:nvPr/>
            </p:nvSpPr>
            <p:spPr>
              <a:xfrm>
                <a:off x="1624026" y="4794287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95" name="Oval 94"/>
              <p:cNvSpPr>
                <a:spLocks noChangeAspect="1"/>
              </p:cNvSpPr>
              <p:nvPr/>
            </p:nvSpPr>
            <p:spPr>
              <a:xfrm>
                <a:off x="2338406" y="4794287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96" name="Oval 95"/>
              <p:cNvSpPr>
                <a:spLocks noChangeAspect="1"/>
              </p:cNvSpPr>
              <p:nvPr/>
            </p:nvSpPr>
            <p:spPr>
              <a:xfrm>
                <a:off x="3062311" y="4794287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97" name="Straight Connector 96"/>
              <p:cNvCxnSpPr/>
              <p:nvPr/>
            </p:nvCxnSpPr>
            <p:spPr>
              <a:xfrm rot="10800000">
                <a:off x="3906214" y="4851887"/>
                <a:ext cx="608705" cy="0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/>
              <p:cNvCxnSpPr/>
              <p:nvPr/>
            </p:nvCxnSpPr>
            <p:spPr>
              <a:xfrm rot="10800000">
                <a:off x="2453607" y="4851887"/>
                <a:ext cx="608705" cy="0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9" name="Oval 98"/>
              <p:cNvSpPr>
                <a:spLocks noChangeAspect="1"/>
              </p:cNvSpPr>
              <p:nvPr/>
            </p:nvSpPr>
            <p:spPr>
              <a:xfrm>
                <a:off x="3791013" y="4794287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00" name="Oval 99"/>
              <p:cNvSpPr>
                <a:spLocks noChangeAspect="1"/>
              </p:cNvSpPr>
              <p:nvPr/>
            </p:nvSpPr>
            <p:spPr>
              <a:xfrm>
                <a:off x="4514918" y="4794287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101" name="Straight Connector 100"/>
              <p:cNvCxnSpPr/>
              <p:nvPr/>
            </p:nvCxnSpPr>
            <p:spPr>
              <a:xfrm>
                <a:off x="3177511" y="4851887"/>
                <a:ext cx="613502" cy="0"/>
              </a:xfrm>
              <a:prstGeom prst="line">
                <a:avLst/>
              </a:prstGeom>
              <a:ln w="5080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1" name="Group 189"/>
            <p:cNvGrpSpPr/>
            <p:nvPr/>
          </p:nvGrpSpPr>
          <p:grpSpPr>
            <a:xfrm>
              <a:off x="963526" y="3869185"/>
              <a:ext cx="4430055" cy="115200"/>
              <a:chOff x="909612" y="5528827"/>
              <a:chExt cx="4430055" cy="115200"/>
            </a:xfrm>
          </p:grpSpPr>
          <p:sp>
            <p:nvSpPr>
              <p:cNvPr id="77" name="Oval 76"/>
              <p:cNvSpPr>
                <a:spLocks noChangeAspect="1"/>
              </p:cNvSpPr>
              <p:nvPr/>
            </p:nvSpPr>
            <p:spPr>
              <a:xfrm>
                <a:off x="5224467" y="5528827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78" name="Straight Connector 77"/>
              <p:cNvCxnSpPr/>
              <p:nvPr/>
            </p:nvCxnSpPr>
            <p:spPr>
              <a:xfrm>
                <a:off x="4639609" y="5586202"/>
                <a:ext cx="584858" cy="450"/>
              </a:xfrm>
              <a:prstGeom prst="line">
                <a:avLst/>
              </a:prstGeom>
              <a:ln w="5080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/>
              <p:cNvCxnSpPr/>
              <p:nvPr/>
            </p:nvCxnSpPr>
            <p:spPr>
              <a:xfrm rot="10800000">
                <a:off x="1748717" y="5586427"/>
                <a:ext cx="599180" cy="0"/>
              </a:xfrm>
              <a:prstGeom prst="line">
                <a:avLst/>
              </a:prstGeom>
              <a:ln w="5080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/>
              <p:cNvCxnSpPr/>
              <p:nvPr/>
            </p:nvCxnSpPr>
            <p:spPr>
              <a:xfrm rot="10800000">
                <a:off x="1024813" y="5586427"/>
                <a:ext cx="608705" cy="0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" name="Oval 80"/>
              <p:cNvSpPr>
                <a:spLocks noChangeAspect="1"/>
              </p:cNvSpPr>
              <p:nvPr/>
            </p:nvSpPr>
            <p:spPr>
              <a:xfrm>
                <a:off x="909612" y="5528827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83" name="Oval 82"/>
              <p:cNvSpPr>
                <a:spLocks noChangeAspect="1"/>
              </p:cNvSpPr>
              <p:nvPr/>
            </p:nvSpPr>
            <p:spPr>
              <a:xfrm>
                <a:off x="1633517" y="5528827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84" name="Oval 83"/>
              <p:cNvSpPr>
                <a:spLocks noChangeAspect="1"/>
              </p:cNvSpPr>
              <p:nvPr/>
            </p:nvSpPr>
            <p:spPr>
              <a:xfrm>
                <a:off x="2347897" y="5528827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85" name="Oval 84"/>
              <p:cNvSpPr>
                <a:spLocks noChangeAspect="1"/>
              </p:cNvSpPr>
              <p:nvPr/>
            </p:nvSpPr>
            <p:spPr>
              <a:xfrm>
                <a:off x="3071802" y="5528827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86" name="Straight Connector 85"/>
              <p:cNvCxnSpPr/>
              <p:nvPr/>
            </p:nvCxnSpPr>
            <p:spPr>
              <a:xfrm rot="10800000">
                <a:off x="3915705" y="5586427"/>
                <a:ext cx="608705" cy="0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 rot="10800000">
                <a:off x="2463098" y="5586427"/>
                <a:ext cx="608705" cy="0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8" name="Oval 87"/>
              <p:cNvSpPr>
                <a:spLocks noChangeAspect="1"/>
              </p:cNvSpPr>
              <p:nvPr/>
            </p:nvSpPr>
            <p:spPr>
              <a:xfrm>
                <a:off x="3800504" y="5528827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89" name="Oval 88"/>
              <p:cNvSpPr>
                <a:spLocks noChangeAspect="1"/>
              </p:cNvSpPr>
              <p:nvPr/>
            </p:nvSpPr>
            <p:spPr>
              <a:xfrm>
                <a:off x="4524409" y="5528827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90" name="Straight Connector 89"/>
              <p:cNvCxnSpPr/>
              <p:nvPr/>
            </p:nvCxnSpPr>
            <p:spPr>
              <a:xfrm>
                <a:off x="3187002" y="5586427"/>
                <a:ext cx="613502" cy="0"/>
              </a:xfrm>
              <a:prstGeom prst="line">
                <a:avLst/>
              </a:prstGeom>
              <a:ln w="5080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Group 190"/>
            <p:cNvGrpSpPr/>
            <p:nvPr/>
          </p:nvGrpSpPr>
          <p:grpSpPr>
            <a:xfrm>
              <a:off x="1325478" y="4420529"/>
              <a:ext cx="3706150" cy="115200"/>
              <a:chOff x="909612" y="6242758"/>
              <a:chExt cx="3706150" cy="115200"/>
            </a:xfrm>
          </p:grpSpPr>
          <p:sp>
            <p:nvSpPr>
              <p:cNvPr id="66" name="Oval 65"/>
              <p:cNvSpPr>
                <a:spLocks noChangeAspect="1"/>
              </p:cNvSpPr>
              <p:nvPr/>
            </p:nvSpPr>
            <p:spPr>
              <a:xfrm>
                <a:off x="4500562" y="6242758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67" name="Straight Connector 66"/>
              <p:cNvCxnSpPr/>
              <p:nvPr/>
            </p:nvCxnSpPr>
            <p:spPr>
              <a:xfrm>
                <a:off x="3915704" y="6300133"/>
                <a:ext cx="584858" cy="450"/>
              </a:xfrm>
              <a:prstGeom prst="line">
                <a:avLst/>
              </a:prstGeom>
              <a:ln w="5080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 rot="10800000">
                <a:off x="1024812" y="6300358"/>
                <a:ext cx="599180" cy="0"/>
              </a:xfrm>
              <a:prstGeom prst="line">
                <a:avLst/>
              </a:prstGeom>
              <a:ln w="5080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Oval 68"/>
              <p:cNvSpPr>
                <a:spLocks noChangeAspect="1"/>
              </p:cNvSpPr>
              <p:nvPr/>
            </p:nvSpPr>
            <p:spPr>
              <a:xfrm>
                <a:off x="909612" y="6242758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70" name="Oval 69"/>
              <p:cNvSpPr>
                <a:spLocks noChangeAspect="1"/>
              </p:cNvSpPr>
              <p:nvPr/>
            </p:nvSpPr>
            <p:spPr>
              <a:xfrm>
                <a:off x="1623992" y="6242758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71" name="Oval 70"/>
              <p:cNvSpPr>
                <a:spLocks noChangeAspect="1"/>
              </p:cNvSpPr>
              <p:nvPr/>
            </p:nvSpPr>
            <p:spPr>
              <a:xfrm>
                <a:off x="2347897" y="6242758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72" name="Straight Connector 71"/>
              <p:cNvCxnSpPr/>
              <p:nvPr/>
            </p:nvCxnSpPr>
            <p:spPr>
              <a:xfrm rot="10800000">
                <a:off x="3191800" y="6300358"/>
                <a:ext cx="608705" cy="0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/>
              <p:cNvCxnSpPr/>
              <p:nvPr/>
            </p:nvCxnSpPr>
            <p:spPr>
              <a:xfrm rot="10800000">
                <a:off x="1739193" y="6300358"/>
                <a:ext cx="608705" cy="0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4" name="Oval 73"/>
              <p:cNvSpPr>
                <a:spLocks noChangeAspect="1"/>
              </p:cNvSpPr>
              <p:nvPr/>
            </p:nvSpPr>
            <p:spPr>
              <a:xfrm>
                <a:off x="3076599" y="6242758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75" name="Oval 74"/>
              <p:cNvSpPr>
                <a:spLocks noChangeAspect="1"/>
              </p:cNvSpPr>
              <p:nvPr/>
            </p:nvSpPr>
            <p:spPr>
              <a:xfrm>
                <a:off x="3800504" y="6242758"/>
                <a:ext cx="115200" cy="115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cxnSp>
            <p:nvCxnSpPr>
              <p:cNvPr id="76" name="Straight Connector 75"/>
              <p:cNvCxnSpPr/>
              <p:nvPr/>
            </p:nvCxnSpPr>
            <p:spPr>
              <a:xfrm>
                <a:off x="2463097" y="6300358"/>
                <a:ext cx="613502" cy="0"/>
              </a:xfrm>
              <a:prstGeom prst="line">
                <a:avLst/>
              </a:prstGeom>
              <a:ln w="50800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" name="Oval 52"/>
            <p:cNvSpPr>
              <a:spLocks noChangeAspect="1"/>
            </p:cNvSpPr>
            <p:nvPr/>
          </p:nvSpPr>
          <p:spPr>
            <a:xfrm>
              <a:off x="6742842" y="3140968"/>
              <a:ext cx="115200" cy="1152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4" name="Oval 53"/>
            <p:cNvSpPr>
              <a:spLocks noChangeAspect="1"/>
            </p:cNvSpPr>
            <p:nvPr/>
          </p:nvSpPr>
          <p:spPr>
            <a:xfrm>
              <a:off x="6397559" y="3850585"/>
              <a:ext cx="115200" cy="1152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5" name="Oval 54"/>
            <p:cNvSpPr>
              <a:spLocks noChangeAspect="1"/>
            </p:cNvSpPr>
            <p:nvPr/>
          </p:nvSpPr>
          <p:spPr>
            <a:xfrm>
              <a:off x="7426266" y="3140968"/>
              <a:ext cx="115200" cy="1152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6" name="Oval 55"/>
            <p:cNvSpPr>
              <a:spLocks noChangeAspect="1"/>
            </p:cNvSpPr>
            <p:nvPr/>
          </p:nvSpPr>
          <p:spPr>
            <a:xfrm>
              <a:off x="6742842" y="4564965"/>
              <a:ext cx="115200" cy="1152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8" name="Oval 57"/>
            <p:cNvSpPr>
              <a:spLocks noChangeAspect="1"/>
            </p:cNvSpPr>
            <p:nvPr/>
          </p:nvSpPr>
          <p:spPr>
            <a:xfrm>
              <a:off x="7769168" y="3850585"/>
              <a:ext cx="115200" cy="1152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59" name="Oval 58"/>
            <p:cNvSpPr>
              <a:spLocks noChangeAspect="1"/>
            </p:cNvSpPr>
            <p:nvPr/>
          </p:nvSpPr>
          <p:spPr>
            <a:xfrm>
              <a:off x="7426266" y="4564965"/>
              <a:ext cx="115200" cy="1152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cxnSp>
          <p:nvCxnSpPr>
            <p:cNvPr id="60" name="Straight Connector 59"/>
            <p:cNvCxnSpPr>
              <a:stCxn id="55" idx="2"/>
              <a:endCxn id="53" idx="6"/>
            </p:cNvCxnSpPr>
            <p:nvPr/>
          </p:nvCxnSpPr>
          <p:spPr>
            <a:xfrm rot="10800000">
              <a:off x="6858042" y="3198568"/>
              <a:ext cx="568224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>
              <a:stCxn id="54" idx="4"/>
              <a:endCxn id="56" idx="1"/>
            </p:cNvCxnSpPr>
            <p:nvPr/>
          </p:nvCxnSpPr>
          <p:spPr>
            <a:xfrm rot="16200000" flipH="1">
              <a:off x="6299411" y="4121533"/>
              <a:ext cx="616051" cy="304554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>
              <a:stCxn id="59" idx="7"/>
              <a:endCxn id="58" idx="4"/>
            </p:cNvCxnSpPr>
            <p:nvPr/>
          </p:nvCxnSpPr>
          <p:spPr>
            <a:xfrm rot="5400000" flipH="1" flipV="1">
              <a:off x="7367656" y="4122725"/>
              <a:ext cx="616051" cy="302173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>
              <a:stCxn id="56" idx="6"/>
              <a:endCxn id="59" idx="2"/>
            </p:cNvCxnSpPr>
            <p:nvPr/>
          </p:nvCxnSpPr>
          <p:spPr>
            <a:xfrm>
              <a:off x="6858042" y="4622565"/>
              <a:ext cx="568224" cy="0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>
              <a:stCxn id="54" idx="7"/>
              <a:endCxn id="53" idx="3"/>
            </p:cNvCxnSpPr>
            <p:nvPr/>
          </p:nvCxnSpPr>
          <p:spPr>
            <a:xfrm rot="5400000" flipH="1" flipV="1">
              <a:off x="6313721" y="3421465"/>
              <a:ext cx="628159" cy="263825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>
              <a:stCxn id="55" idx="5"/>
              <a:endCxn id="58" idx="1"/>
            </p:cNvCxnSpPr>
            <p:nvPr/>
          </p:nvCxnSpPr>
          <p:spPr>
            <a:xfrm rot="16200000" flipH="1">
              <a:off x="7341238" y="3422654"/>
              <a:ext cx="628159" cy="261444"/>
            </a:xfrm>
            <a:prstGeom prst="line">
              <a:avLst/>
            </a:prstGeom>
            <a:ln w="5080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Rectangle 4"/>
              <p:cNvSpPr txBox="1">
                <a:spLocks noChangeArrowheads="1"/>
              </p:cNvSpPr>
              <p:nvPr/>
            </p:nvSpPr>
            <p:spPr bwMode="auto">
              <a:xfrm>
                <a:off x="-652" y="692696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with respect to a given matching </a:t>
                </a:r>
                <a14:m>
                  <m:oMath xmlns:m="http://schemas.openxmlformats.org/officeDocument/2006/math">
                    <m:r>
                      <a:rPr lang="en-US" sz="28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endParaRPr lang="en-US" sz="2800" i="1" kern="0" dirty="0" smtClean="0">
                  <a:solidFill>
                    <a:srgbClr val="FF0000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2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652" y="692696"/>
                <a:ext cx="9144000" cy="523220"/>
              </a:xfrm>
              <a:prstGeom prst="rect">
                <a:avLst/>
              </a:prstGeom>
              <a:blipFill rotWithShape="0">
                <a:blip r:embed="rId2"/>
                <a:stretch>
                  <a:fillRect t="-11765" b="-3294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Rectangle 4"/>
              <p:cNvSpPr txBox="1">
                <a:spLocks noChangeArrowheads="1"/>
              </p:cNvSpPr>
              <p:nvPr/>
            </p:nvSpPr>
            <p:spPr bwMode="auto">
              <a:xfrm>
                <a:off x="8601" y="1386934"/>
                <a:ext cx="9144000" cy="12926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 </a:t>
                </a:r>
                <a:r>
                  <a:rPr lang="en-US" sz="2600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weight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600" i="1" kern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  <a:sym typeface="Symbol"/>
                              </a:rPr>
                            </m:ctrlPr>
                          </m:accPr>
                          <m:e>
                            <m:r>
                              <a:rPr lang="en-US" sz="2600" b="0" i="1" kern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  <a:sym typeface="Symbol"/>
                              </a:rPr>
                              <m:t>𝑤</m:t>
                            </m:r>
                          </m:e>
                        </m:acc>
                      </m:e>
                      <m:sub>
                        <m:r>
                          <a:rPr lang="en-US" sz="26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  <m:t>𝑀</m:t>
                        </m:r>
                      </m:sub>
                    </m:sSub>
                    <m:r>
                      <a:rPr lang="en-US" sz="2600" b="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(</m:t>
                    </m:r>
                    <m:r>
                      <a:rPr lang="en-US" sz="2600" b="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𝑃</m:t>
                    </m:r>
                    <m:r>
                      <a:rPr lang="en-US" sz="2600" b="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)</m:t>
                    </m:r>
                  </m:oMath>
                </a14:m>
                <a:r>
                  <a:rPr lang="en-US" sz="2600" kern="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of an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-alternating path/cycle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 sum of the weights of the edges not in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minus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 sum of the weights of the edges in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endParaRPr lang="en-US" sz="2600" i="1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3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601" y="1386934"/>
                <a:ext cx="9144000" cy="1292662"/>
              </a:xfrm>
              <a:prstGeom prst="rect">
                <a:avLst/>
              </a:prstGeom>
              <a:blipFill rotWithShape="0">
                <a:blip r:embed="rId3"/>
                <a:stretch>
                  <a:fillRect t="-4245" b="-1132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Rectangle 4"/>
              <p:cNvSpPr txBox="1">
                <a:spLocks noChangeArrowheads="1"/>
              </p:cNvSpPr>
              <p:nvPr/>
            </p:nvSpPr>
            <p:spPr bwMode="auto">
              <a:xfrm>
                <a:off x="-652" y="4841865"/>
                <a:ext cx="9144000" cy="16927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Lemma: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If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a </a:t>
                </a:r>
                <a:r>
                  <a:rPr lang="en-US" sz="26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proper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alternating path or cycle, 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i.e., an alternating path such that its endpoints are either unmatched, or matched by the edges touching them in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then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600" b="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⊕</m:t>
                    </m:r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𝑃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 is also a matching and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𝑤</m:t>
                    </m:r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(</m:t>
                    </m:r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600" b="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⊕</m:t>
                    </m:r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𝑃</m:t>
                    </m:r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)=</m:t>
                    </m:r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𝑤</m:t>
                    </m:r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(</m:t>
                    </m:r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𝑀</m:t>
                    </m:r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)+</m:t>
                    </m:r>
                    <m:sSub>
                      <m:sSubPr>
                        <m:ctrlPr>
                          <a:rPr lang="en-US" sz="2600" i="1" kern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600" i="1" kern="0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  <a:sym typeface="Symbol"/>
                              </a:rPr>
                            </m:ctrlPr>
                          </m:accPr>
                          <m:e>
                            <m:r>
                              <a:rPr lang="en-US" sz="2600" i="1" kern="0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  <a:sym typeface="Symbol"/>
                              </a:rPr>
                              <m:t>𝑤</m:t>
                            </m:r>
                          </m:e>
                        </m:acc>
                      </m:e>
                      <m:sub>
                        <m:r>
                          <a:rPr lang="en-US" sz="2600" i="1" kern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  <m:t>𝑀</m:t>
                        </m:r>
                      </m:sub>
                    </m:sSub>
                    <m:r>
                      <a:rPr lang="en-US" sz="2600" i="1" kern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(</m:t>
                    </m:r>
                    <m:r>
                      <a:rPr lang="en-US" sz="2600" i="1" kern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𝑃</m:t>
                    </m:r>
                    <m:r>
                      <a:rPr lang="en-US" sz="2600" i="1" kern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)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.</a:t>
                </a:r>
              </a:p>
            </p:txBody>
          </p:sp>
        </mc:Choice>
        <mc:Fallback xmlns="">
          <p:sp>
            <p:nvSpPr>
              <p:cNvPr id="10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652" y="4841865"/>
                <a:ext cx="9144000" cy="1692771"/>
              </a:xfrm>
              <a:prstGeom prst="rect">
                <a:avLst/>
              </a:prstGeom>
              <a:blipFill rotWithShape="0">
                <a:blip r:embed="rId4"/>
                <a:stretch>
                  <a:fillRect t="-2878" b="-863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5" name="TextBox 104"/>
          <p:cNvSpPr txBox="1"/>
          <p:nvPr/>
        </p:nvSpPr>
        <p:spPr>
          <a:xfrm>
            <a:off x="1619672" y="2852936"/>
            <a:ext cx="3600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he-IL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2987824" y="2852936"/>
            <a:ext cx="3600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he-IL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4427984" y="2852936"/>
            <a:ext cx="3600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he-IL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2267744" y="2852936"/>
            <a:ext cx="3600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−</a:t>
            </a:r>
            <a:endParaRPr lang="he-IL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3707904" y="2852936"/>
            <a:ext cx="3600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−</a:t>
            </a:r>
            <a:endParaRPr lang="he-IL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6948264" y="2636912"/>
            <a:ext cx="3600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he-IL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7740352" y="3248980"/>
            <a:ext cx="3600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−</a:t>
            </a:r>
            <a:endParaRPr lang="he-IL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7740352" y="4041068"/>
            <a:ext cx="3600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he-IL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6948264" y="4581128"/>
            <a:ext cx="3600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−</a:t>
            </a:r>
            <a:endParaRPr lang="he-IL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6192180" y="3248980"/>
            <a:ext cx="3600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−</a:t>
            </a:r>
            <a:endParaRPr lang="he-IL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6192180" y="4041068"/>
            <a:ext cx="3600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he-IL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2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0" grpId="0"/>
      <p:bldP spid="111" grpId="0"/>
      <p:bldP spid="112" grpId="0"/>
      <p:bldP spid="113" grpId="0"/>
      <p:bldP spid="114" grpId="0"/>
      <p:bldP spid="1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-10440" y="332656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he-IL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 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Improving paths or cycles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Rectangle 4"/>
              <p:cNvSpPr txBox="1">
                <a:spLocks noChangeArrowheads="1"/>
              </p:cNvSpPr>
              <p:nvPr/>
            </p:nvSpPr>
            <p:spPr bwMode="auto">
              <a:xfrm>
                <a:off x="0" y="1344250"/>
                <a:ext cx="9144000" cy="12926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Theorem: </a:t>
                </a:r>
                <a:br>
                  <a:rPr lang="en-US" sz="26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a matching of maximum weight </a:t>
                </a:r>
                <a:r>
                  <a:rPr lang="en-US" sz="2600" kern="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iff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there are no </a:t>
                </a:r>
                <a:r>
                  <a:rPr lang="en-US" sz="26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proper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</a:p>
              <a:p>
                <a:pPr eaLnBrk="1" hangingPunct="1"/>
                <a14:m>
                  <m:oMath xmlns:m="http://schemas.openxmlformats.org/officeDocument/2006/math">
                    <m:r>
                      <a:rPr lang="en-US" sz="2600" i="1" kern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-alternating paths or cycles of positive weight.</a:t>
                </a:r>
              </a:p>
            </p:txBody>
          </p:sp>
        </mc:Choice>
        <mc:Fallback xmlns="">
          <p:sp>
            <p:nvSpPr>
              <p:cNvPr id="10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1344250"/>
                <a:ext cx="9144000" cy="1292662"/>
              </a:xfrm>
              <a:prstGeom prst="rect">
                <a:avLst/>
              </a:prstGeom>
              <a:blipFill rotWithShape="0">
                <a:blip r:embed="rId2"/>
                <a:stretch>
                  <a:fillRect t="-4245" b="-1132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ectangle 4"/>
              <p:cNvSpPr txBox="1">
                <a:spLocks noChangeArrowheads="1"/>
              </p:cNvSpPr>
              <p:nvPr/>
            </p:nvSpPr>
            <p:spPr bwMode="auto">
              <a:xfrm>
                <a:off x="0" y="3844080"/>
                <a:ext cx="9144000" cy="8925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a proper alternating path or cycle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 kern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600" i="1" kern="0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  <a:sym typeface="Symbol"/>
                              </a:rPr>
                            </m:ctrlPr>
                          </m:accPr>
                          <m:e>
                            <m:r>
                              <a:rPr lang="en-US" sz="2600" i="1" kern="0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  <a:sym typeface="Symbol"/>
                              </a:rPr>
                              <m:t>𝑤</m:t>
                            </m:r>
                          </m:e>
                        </m:acc>
                      </m:e>
                      <m:sub>
                        <m:r>
                          <a:rPr lang="en-US" sz="2600" i="1" kern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  <m:t>𝑀</m:t>
                        </m:r>
                      </m:sub>
                    </m:sSub>
                    <m:d>
                      <m:dPr>
                        <m:ctrlPr>
                          <a:rPr lang="en-US" sz="2600" i="1" kern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sz="2600" i="1" kern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  <m:t>𝑃</m:t>
                        </m:r>
                      </m:e>
                    </m:d>
                    <m:r>
                      <a:rPr lang="en-US" sz="2600" b="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&gt;</m:t>
                    </m:r>
                    <m:r>
                      <a:rPr lang="en-US" sz="2600" b="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0</m:t>
                    </m:r>
                  </m:oMath>
                </a14:m>
                <a:r>
                  <a:rPr lang="en-US" sz="2600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, </a:t>
                </a:r>
                <a:br>
                  <a:rPr lang="en-US" sz="2600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</a:b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then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𝑤</m:t>
                    </m:r>
                    <m:d>
                      <m:dPr>
                        <m:ctrlPr>
                          <a:rPr lang="en-US" sz="2600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sz="2600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  <m:t>𝑀</m:t>
                        </m:r>
                        <m:r>
                          <a:rPr lang="en-US" sz="2600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  <m:t>⊕</m:t>
                        </m:r>
                        <m:r>
                          <a:rPr lang="en-US" sz="2600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  <m:t>𝑃</m:t>
                        </m:r>
                      </m:e>
                    </m:d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=</m:t>
                    </m:r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𝑤</m:t>
                    </m:r>
                    <m:d>
                      <m:dPr>
                        <m:ctrlPr>
                          <a:rPr lang="en-US" sz="2600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sz="2600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  <m:t>𝑀</m:t>
                        </m:r>
                      </m:e>
                    </m:d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+</m:t>
                    </m:r>
                    <m:sSub>
                      <m:sSubPr>
                        <m:ctrlPr>
                          <a:rPr lang="en-US" sz="2600" i="1" kern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600" i="1" kern="0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  <a:sym typeface="Symbol"/>
                              </a:rPr>
                            </m:ctrlPr>
                          </m:accPr>
                          <m:e>
                            <m:r>
                              <a:rPr lang="en-US" sz="2600" i="1" kern="0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  <a:sym typeface="Symbol"/>
                              </a:rPr>
                              <m:t>𝑤</m:t>
                            </m:r>
                          </m:e>
                        </m:acc>
                      </m:e>
                      <m:sub>
                        <m:r>
                          <a:rPr lang="en-US" sz="2600" i="1" kern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  <m:t>𝑀</m:t>
                        </m:r>
                      </m:sub>
                    </m:sSub>
                    <m:d>
                      <m:dPr>
                        <m:ctrlPr>
                          <a:rPr lang="en-US" sz="2600" i="1" kern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</m:ctrlPr>
                      </m:dPr>
                      <m:e>
                        <m:r>
                          <a:rPr lang="en-US" sz="2600" i="1" kern="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  <m:t>𝑃</m:t>
                        </m:r>
                      </m:e>
                    </m:d>
                    <m:r>
                      <a:rPr lang="en-US" sz="2600" b="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&gt;</m:t>
                    </m:r>
                    <m:r>
                      <a:rPr lang="en-US" sz="2600" b="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𝑤</m:t>
                    </m:r>
                    <m:r>
                      <a:rPr lang="en-US" sz="2600" b="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(</m:t>
                    </m:r>
                    <m:r>
                      <a:rPr lang="en-US" sz="2600" b="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𝑀</m:t>
                    </m:r>
                    <m:r>
                      <a:rPr lang="en-US" sz="2600" b="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)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7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3844080"/>
                <a:ext cx="9144000" cy="892552"/>
              </a:xfrm>
              <a:prstGeom prst="rect">
                <a:avLst/>
              </a:prstGeom>
              <a:blipFill rotWithShape="0">
                <a:blip r:embed="rId3"/>
                <a:stretch>
                  <a:fillRect t="-6164" b="-1712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4"/>
              <p:cNvSpPr txBox="1">
                <a:spLocks noChangeArrowheads="1"/>
              </p:cNvSpPr>
              <p:nvPr/>
            </p:nvSpPr>
            <p:spPr bwMode="auto">
              <a:xfrm>
                <a:off x="0" y="4997632"/>
                <a:ext cx="9144000" cy="8925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sz="2600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600" b="0" i="1" kern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kern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𝑀</m:t>
                            </m:r>
                          </m:e>
                          <m:sup>
                            <m:r>
                              <a:rPr lang="en-US" sz="2600" b="0" i="1" kern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,</a:t>
                </a:r>
                <a:r>
                  <a:rPr lang="en-US" sz="2600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then</a:t>
                </a:r>
                <a:r>
                  <a:rPr lang="en-US" sz="2600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at least one alternating path 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or cycle in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⊕</m:t>
                    </m:r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′</m:t>
                    </m:r>
                  </m:oMath>
                </a14:m>
                <a:r>
                  <a:rPr lang="en-US" sz="2600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must have positive weight.</a:t>
                </a:r>
              </a:p>
            </p:txBody>
          </p:sp>
        </mc:Choice>
        <mc:Fallback xmlns="">
          <p:sp>
            <p:nvSpPr>
              <p:cNvPr id="19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4997632"/>
                <a:ext cx="9144000" cy="892552"/>
              </a:xfrm>
              <a:prstGeom prst="rect">
                <a:avLst/>
              </a:prstGeom>
              <a:blipFill rotWithShape="0">
                <a:blip r:embed="rId4"/>
                <a:stretch>
                  <a:fillRect t="-6164" b="-1712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17490" y="3110958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Proof: </a:t>
            </a:r>
            <a:endParaRPr lang="en-US" sz="2600" kern="0" dirty="0" smtClean="0">
              <a:solidFill>
                <a:schemeClr val="tx1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  <p:bldP spid="57" grpId="0"/>
      <p:bldP spid="19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-10440" y="260648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</a:rPr>
              <a:t>Maximum weight augmenting paths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Rectangle 4"/>
              <p:cNvSpPr txBox="1">
                <a:spLocks noChangeArrowheads="1"/>
              </p:cNvSpPr>
              <p:nvPr/>
            </p:nvSpPr>
            <p:spPr bwMode="auto">
              <a:xfrm>
                <a:off x="-10440" y="1249849"/>
                <a:ext cx="9144000" cy="16927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b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Theorem: </a:t>
                </a:r>
                <a:r>
                  <a:rPr lang="en-US" sz="2400" kern="0" dirty="0" smtClean="0">
                    <a:solidFill>
                      <a:srgbClr val="6633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/>
                </a:r>
                <a:br>
                  <a:rPr lang="en-US" sz="2400" kern="0" dirty="0" smtClean="0">
                    <a:solidFill>
                      <a:srgbClr val="6633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6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be a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maximum </a:t>
                </a:r>
                <a:r>
                  <a:rPr lang="en-US" sz="26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weight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matching of size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|</m:t>
                    </m:r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, 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6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be an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-augmenting </a:t>
                </a:r>
                <a:r>
                  <a:rPr lang="en-US" sz="26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path </a:t>
                </a:r>
                <a:r>
                  <a:rPr lang="en-US" sz="2600" i="1" kern="0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maximum weight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600" i="1" kern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2600" b="0" i="1" kern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𝑤</m:t>
                            </m:r>
                          </m:e>
                        </m:acc>
                      </m:e>
                      <m:sub>
                        <m:r>
                          <a:rPr lang="en-US" sz="2600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𝑀</m:t>
                        </m:r>
                      </m:sub>
                    </m:sSub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 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Then,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⊕</m:t>
                    </m:r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2600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is </a:t>
                </a:r>
                <a:r>
                  <a:rPr lang="en-US" sz="26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of maximum weight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matching </a:t>
                </a:r>
                <a:r>
                  <a:rPr lang="en-US" sz="26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of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size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|</m:t>
                    </m:r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|+</m:t>
                    </m:r>
                    <m:r>
                      <a:rPr lang="en-US" sz="2600" i="1" kern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6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endParaRPr lang="en-US" sz="26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-10440" y="1249849"/>
                <a:ext cx="9144000" cy="1692771"/>
              </a:xfrm>
              <a:prstGeom prst="rect">
                <a:avLst/>
              </a:prstGeom>
              <a:blipFill rotWithShape="0">
                <a:blip r:embed="rId2"/>
                <a:stretch>
                  <a:fillRect t="-2878" b="-863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4"/>
              <p:cNvSpPr txBox="1">
                <a:spLocks noChangeArrowheads="1"/>
              </p:cNvSpPr>
              <p:nvPr/>
            </p:nvSpPr>
            <p:spPr bwMode="auto">
              <a:xfrm>
                <a:off x="0" y="3676863"/>
                <a:ext cx="9144000" cy="4924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𝑀</m:t>
                    </m:r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’</m:t>
                    </m:r>
                  </m:oMath>
                </a14:m>
                <a:r>
                  <a:rPr lang="en-US" sz="2600" i="1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be</a:t>
                </a:r>
                <a:r>
                  <a:rPr lang="en-US" sz="2600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a maximum weight matching of size</a:t>
                </a:r>
                <a:r>
                  <a:rPr lang="en-US" sz="2600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|</m:t>
                    </m:r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|+</m:t>
                    </m:r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600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 </a:t>
                </a:r>
                <a:endParaRPr lang="en-US" sz="26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3676863"/>
                <a:ext cx="9144000" cy="492443"/>
              </a:xfrm>
              <a:prstGeom prst="rect">
                <a:avLst/>
              </a:prstGeom>
              <a:blipFill rotWithShape="0">
                <a:blip r:embed="rId3"/>
                <a:stretch>
                  <a:fillRect t="-11111" b="-3086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 txBox="1">
            <a:spLocks noChangeArrowheads="1"/>
          </p:cNvSpPr>
          <p:nvPr/>
        </p:nvSpPr>
        <p:spPr bwMode="auto">
          <a:xfrm>
            <a:off x="0" y="7029400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M</a:t>
            </a:r>
            <a:r>
              <a:rPr lang="en-US" sz="26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Symbol"/>
              </a:rPr>
              <a:t></a:t>
            </a:r>
            <a:r>
              <a:rPr lang="en-US" sz="2600" i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  <a:sym typeface="Symbol"/>
              </a:rPr>
              <a:t>M’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contains at least one augmenting path </a:t>
            </a:r>
            <a:r>
              <a:rPr lang="en-US" sz="2600" kern="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w.r.t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. 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4"/>
              <p:cNvSpPr txBox="1">
                <a:spLocks noChangeArrowheads="1"/>
              </p:cNvSpPr>
              <p:nvPr/>
            </p:nvSpPr>
            <p:spPr bwMode="auto">
              <a:xfrm>
                <a:off x="0" y="4709136"/>
                <a:ext cx="9144000" cy="12926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an </a:t>
                </a:r>
                <a14:m>
                  <m:oMath xmlns:m="http://schemas.openxmlformats.org/officeDocument/2006/math">
                    <m:r>
                      <a:rPr lang="en-US" sz="2600" i="1" kern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-augmenting </a:t>
                </a:r>
                <a:r>
                  <a:rPr lang="en-US" sz="2600" kern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path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in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600" b="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⊕</m:t>
                    </m:r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𝑀</m:t>
                    </m:r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’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, then 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 ker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600" i="1" ker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2600" i="1" ker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𝑤</m:t>
                            </m:r>
                          </m:e>
                        </m:acc>
                      </m:e>
                      <m:sub>
                        <m:r>
                          <a:rPr lang="en-US" sz="2600" i="1" ker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𝑀</m:t>
                        </m:r>
                      </m:sub>
                    </m:sSub>
                    <m:d>
                      <m:dPr>
                        <m:ctrlPr>
                          <a:rPr lang="en-US" sz="2600" i="1" ker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i="1" ker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d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sz="2600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600" b="0" i="1" kern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kern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𝑀</m:t>
                            </m:r>
                          </m:e>
                          <m:sup>
                            <m:r>
                              <a:rPr lang="en-US" sz="2600" b="0" i="1" kern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.</a:t>
                </a:r>
                <a:r>
                  <a:rPr lang="en-US" sz="2600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Otherwise </a:t>
                </a:r>
                <a14:m>
                  <m:oMath xmlns:m="http://schemas.openxmlformats.org/officeDocument/2006/math">
                    <m:r>
                      <a:rPr lang="en-US" sz="2600" i="1" kern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600" b="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′</m:t>
                    </m:r>
                    <m:r>
                      <a:rPr lang="en-US" sz="2600" i="1" kern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⊕</m:t>
                    </m:r>
                    <m:r>
                      <a:rPr lang="en-US" sz="2600" b="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𝑃</m:t>
                    </m:r>
                  </m:oMath>
                </a14:m>
                <a:r>
                  <a:rPr lang="en-US" sz="2600" i="1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contradicts 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</a:b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the choice of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𝑀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,</a:t>
                </a:r>
                <a:r>
                  <a:rPr lang="en-US" sz="2600" i="1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as </a:t>
                </a:r>
                <a14:m>
                  <m:oMath xmlns:m="http://schemas.openxmlformats.org/officeDocument/2006/math"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𝑤</m:t>
                    </m:r>
                    <m:d>
                      <m:dPr>
                        <m:ctrlPr>
                          <a:rPr lang="en-US" sz="2600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600" b="0" i="1" kern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  <a:sym typeface="Symbol"/>
                              </a:rPr>
                            </m:ctrlPr>
                          </m:sSupPr>
                          <m:e>
                            <m:r>
                              <a:rPr lang="en-US" sz="2600" b="0" i="1" kern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  <a:sym typeface="Symbol"/>
                              </a:rPr>
                              <m:t>𝑀</m:t>
                            </m:r>
                          </m:e>
                          <m:sup>
                            <m:r>
                              <a:rPr lang="en-US" sz="2600" b="0" i="1" kern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  <a:sym typeface="Symbol"/>
                              </a:rPr>
                              <m:t>′</m:t>
                            </m:r>
                          </m:sup>
                        </m:sSup>
                        <m:r>
                          <a:rPr lang="en-US" sz="2600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  <m:t>⊕</m:t>
                        </m:r>
                        <m:r>
                          <a:rPr lang="en-US" sz="2600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  <m:t>𝑃</m:t>
                        </m:r>
                      </m:e>
                    </m:d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=</m:t>
                    </m:r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𝑤</m:t>
                    </m:r>
                    <m:d>
                      <m:dPr>
                        <m:ctrlPr>
                          <a:rPr lang="en-US" sz="2600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  <a:sym typeface="Symbol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600" b="0" i="1" kern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  <a:sym typeface="Symbol"/>
                              </a:rPr>
                            </m:ctrlPr>
                          </m:sSupPr>
                          <m:e>
                            <m:r>
                              <a:rPr lang="en-US" sz="2600" b="0" i="1" kern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  <a:sym typeface="Symbol"/>
                              </a:rPr>
                              <m:t>𝑀</m:t>
                            </m:r>
                          </m:e>
                          <m:sup>
                            <m:r>
                              <a:rPr lang="en-US" sz="2600" b="0" i="1" kern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  <a:sym typeface="Symbol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−</m:t>
                    </m:r>
                    <m:sSub>
                      <m:sSubPr>
                        <m:ctrlPr>
                          <a:rPr lang="en-US" sz="2600" i="1" ker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600" i="1" ker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2600" i="1" ker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𝑤</m:t>
                            </m:r>
                          </m:e>
                        </m:acc>
                      </m:e>
                      <m:sub>
                        <m:r>
                          <a:rPr lang="en-US" sz="2600" i="1" ker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𝑀</m:t>
                        </m:r>
                      </m:sub>
                    </m:sSub>
                    <m:d>
                      <m:dPr>
                        <m:ctrlPr>
                          <a:rPr lang="en-US" sz="2600" i="1" ker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i="1" ker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d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. </a:t>
                </a:r>
                <a:endParaRPr lang="en-US" sz="2600" i="1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4709136"/>
                <a:ext cx="9144000" cy="1292662"/>
              </a:xfrm>
              <a:prstGeom prst="rect">
                <a:avLst/>
              </a:prstGeom>
              <a:blipFill rotWithShape="0">
                <a:blip r:embed="rId4"/>
                <a:stretch>
                  <a:fillRect t="-3756" b="-1126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4"/>
              <p:cNvSpPr txBox="1">
                <a:spLocks noChangeArrowheads="1"/>
              </p:cNvSpPr>
              <p:nvPr/>
            </p:nvSpPr>
            <p:spPr bwMode="auto">
              <a:xfrm>
                <a:off x="0" y="4193000"/>
                <a:ext cx="9144000" cy="4924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𝑃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an </a:t>
                </a:r>
                <a14:m>
                  <m:oMath xmlns:m="http://schemas.openxmlformats.org/officeDocument/2006/math">
                    <m:r>
                      <a:rPr lang="en-US" sz="2600" i="1" kern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-augmenting path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2600" i="1" kern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2600" b="0" i="1" kern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𝑤</m:t>
                            </m:r>
                          </m:e>
                        </m:acc>
                      </m:e>
                      <m:sub>
                        <m:r>
                          <a:rPr lang="en-US" sz="2600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𝑀</m:t>
                        </m:r>
                      </m:sub>
                    </m:sSub>
                    <m:d>
                      <m:dPr>
                        <m:ctrlPr>
                          <a:rPr lang="en-US" sz="2600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600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</m:d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</m:t>
                    </m:r>
                    <m:d>
                      <m:dPr>
                        <m:ctrlPr>
                          <a:rPr lang="en-US" sz="2600" b="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600" b="0" i="1" kern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600" b="0" i="1" kern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𝑀</m:t>
                            </m:r>
                          </m:e>
                          <m:sup>
                            <m:r>
                              <a:rPr lang="en-US" sz="2600" b="0" i="1" kern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ＭＳ Ｐゴシック" charset="-128"/>
                                <a:cs typeface="Times New Roman" panose="020206030504050203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𝑤</m:t>
                    </m:r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𝑀</m:t>
                    </m:r>
                    <m:r>
                      <a:rPr lang="en-US" sz="2600" b="0" i="1" kern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600" i="1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.</a:t>
                </a:r>
                <a:endParaRPr lang="en-US" sz="26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4193000"/>
                <a:ext cx="9144000" cy="492443"/>
              </a:xfrm>
              <a:prstGeom prst="rect">
                <a:avLst/>
              </a:prstGeom>
              <a:blipFill rotWithShape="0">
                <a:blip r:embed="rId5"/>
                <a:stretch>
                  <a:fillRect t="-11111" b="-30864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17490" y="3160726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Proof: </a:t>
            </a:r>
            <a:endParaRPr lang="en-US" sz="2600" kern="0" dirty="0" smtClean="0">
              <a:solidFill>
                <a:schemeClr val="tx1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0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 Box 3"/>
          <p:cNvSpPr txBox="1">
            <a:spLocks noChangeArrowheads="1"/>
          </p:cNvSpPr>
          <p:nvPr/>
        </p:nvSpPr>
        <p:spPr bwMode="auto">
          <a:xfrm>
            <a:off x="-10440" y="447636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4400" kern="0" dirty="0" smtClean="0">
                <a:solidFill>
                  <a:srgbClr val="0033CC"/>
                </a:solidFill>
              </a:rPr>
              <a:t>The </a:t>
            </a:r>
            <a:r>
              <a:rPr lang="en-US" sz="4400" kern="0" dirty="0" smtClean="0">
                <a:solidFill>
                  <a:srgbClr val="FF0000"/>
                </a:solidFill>
              </a:rPr>
              <a:t>assignment</a:t>
            </a:r>
            <a:r>
              <a:rPr lang="en-US" sz="4400" kern="0" dirty="0" smtClean="0">
                <a:solidFill>
                  <a:srgbClr val="0033CC"/>
                </a:solidFill>
              </a:rPr>
              <a:t> problem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p:sp>
        <p:nvSpPr>
          <p:cNvPr id="36" name="Rectangle 4"/>
          <p:cNvSpPr txBox="1">
            <a:spLocks noChangeArrowheads="1"/>
          </p:cNvSpPr>
          <p:nvPr/>
        </p:nvSpPr>
        <p:spPr bwMode="auto">
          <a:xfrm>
            <a:off x="34305" y="1541985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The maximum weight matching problem in </a:t>
            </a:r>
            <a:r>
              <a:rPr lang="en-US" sz="2800" i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bipartite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/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graphs is also known as the </a:t>
            </a:r>
            <a:r>
              <a:rPr lang="en-US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assignment</a:t>
            </a: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problem.</a:t>
            </a:r>
          </a:p>
        </p:txBody>
      </p:sp>
      <p:sp>
        <p:nvSpPr>
          <p:cNvPr id="37" name="Rectangle 4"/>
          <p:cNvSpPr txBox="1">
            <a:spLocks noChangeArrowheads="1"/>
          </p:cNvSpPr>
          <p:nvPr/>
        </p:nvSpPr>
        <p:spPr bwMode="auto">
          <a:xfrm>
            <a:off x="21208" y="2692077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Possible application: Assigning people to tasks.</a:t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Each person can only perform a single task.</a:t>
            </a:r>
            <a:b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</a:br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Each task can only be performed by a single person.</a:t>
            </a:r>
          </a:p>
        </p:txBody>
      </p:sp>
      <p:sp>
        <p:nvSpPr>
          <p:cNvPr id="39" name="Rectangle 4"/>
          <p:cNvSpPr txBox="1">
            <a:spLocks noChangeArrowheads="1"/>
          </p:cNvSpPr>
          <p:nvPr/>
        </p:nvSpPr>
        <p:spPr bwMode="auto">
          <a:xfrm>
            <a:off x="7488" y="4365104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The “Hungarian method” </a:t>
            </a:r>
            <a:r>
              <a:rPr lang="en-US" sz="2800" kern="0" dirty="0">
                <a:solidFill>
                  <a:srgbClr val="6633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[Kuhn (1955</a:t>
            </a:r>
            <a:r>
              <a:rPr lang="en-US" sz="2800" kern="0" dirty="0" smtClean="0">
                <a:solidFill>
                  <a:srgbClr val="66330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)] [Jacobi (1865)?]</a:t>
            </a:r>
            <a:endParaRPr lang="en-US" sz="2800" kern="0" dirty="0">
              <a:solidFill>
                <a:srgbClr val="6633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4"/>
              <p:cNvSpPr txBox="1">
                <a:spLocks noChangeArrowheads="1"/>
              </p:cNvSpPr>
              <p:nvPr/>
            </p:nvSpPr>
            <p:spPr bwMode="auto">
              <a:xfrm>
                <a:off x="21208" y="4931586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Efficient implementation in </a:t>
                </a:r>
                <a14:m>
                  <m:oMath xmlns:m="http://schemas.openxmlformats.org/officeDocument/2006/math">
                    <m:r>
                      <a:rPr lang="en-US" sz="28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𝑂</m:t>
                    </m:r>
                    <m:r>
                      <a:rPr lang="en-US" sz="28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8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𝑚𝑛</m:t>
                    </m:r>
                    <m:r>
                      <a:rPr lang="en-US" sz="28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8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i="1" kern="0" baseline="3000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sz="28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log</m:t>
                    </m:r>
                    <m:r>
                      <a:rPr lang="en-US" sz="10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⁡</m:t>
                    </m:r>
                    <m:r>
                      <a:rPr lang="en-US" sz="28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𝑛</m:t>
                    </m:r>
                    <m:r>
                      <a:rPr lang="en-US" sz="28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) 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time.</a:t>
                </a:r>
                <a:endParaRPr lang="en-US" sz="2800" kern="0" dirty="0">
                  <a:solidFill>
                    <a:srgbClr val="663300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0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208" y="4931586"/>
                <a:ext cx="9144000" cy="523220"/>
              </a:xfrm>
              <a:prstGeom prst="rect">
                <a:avLst/>
              </a:prstGeom>
              <a:blipFill rotWithShape="0">
                <a:blip r:embed="rId2"/>
                <a:stretch>
                  <a:fillRect t="-11628" b="-3139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Rectangle 4"/>
          <p:cNvSpPr txBox="1">
            <a:spLocks noChangeArrowheads="1"/>
          </p:cNvSpPr>
          <p:nvPr/>
        </p:nvSpPr>
        <p:spPr bwMode="auto">
          <a:xfrm>
            <a:off x="16440" y="5498068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8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We shall derive it in two different ways.</a:t>
            </a:r>
            <a:endParaRPr lang="en-US" sz="2800" kern="0" dirty="0">
              <a:solidFill>
                <a:srgbClr val="6633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885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9" grpId="0"/>
      <p:bldP spid="40" grpId="0"/>
      <p:bldP spid="4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 Box 3"/>
          <p:cNvSpPr txBox="1">
            <a:spLocks noChangeArrowheads="1"/>
          </p:cNvSpPr>
          <p:nvPr/>
        </p:nvSpPr>
        <p:spPr bwMode="auto">
          <a:xfrm>
            <a:off x="-10440" y="447636"/>
            <a:ext cx="9154440" cy="67710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5713" algn="l"/>
                <a:tab pos="5791200" algn="l"/>
                <a:tab pos="6515100" algn="l"/>
                <a:tab pos="7235825" algn="l"/>
                <a:tab pos="7956550" algn="l"/>
                <a:tab pos="8686800" algn="l"/>
              </a:tabLst>
              <a:defRPr/>
            </a:pPr>
            <a:r>
              <a:rPr lang="en-US" sz="4400" kern="0" dirty="0" smtClean="0">
                <a:solidFill>
                  <a:srgbClr val="0033CC"/>
                </a:solidFill>
              </a:rPr>
              <a:t>Algorithm for the </a:t>
            </a:r>
            <a:r>
              <a:rPr lang="en-US" sz="4400" kern="0" dirty="0" smtClean="0">
                <a:solidFill>
                  <a:srgbClr val="FF0000"/>
                </a:solidFill>
              </a:rPr>
              <a:t>assignment</a:t>
            </a:r>
            <a:r>
              <a:rPr lang="en-US" sz="4400" kern="0" dirty="0" smtClean="0">
                <a:solidFill>
                  <a:srgbClr val="0033CC"/>
                </a:solidFill>
              </a:rPr>
              <a:t> problem</a:t>
            </a:r>
            <a:endParaRPr kumimoji="0" lang="en-GB" sz="44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4"/>
              <p:cNvSpPr txBox="1">
                <a:spLocks noChangeArrowheads="1"/>
              </p:cNvSpPr>
              <p:nvPr/>
            </p:nvSpPr>
            <p:spPr bwMode="auto">
              <a:xfrm>
                <a:off x="34305" y="1340768"/>
                <a:ext cx="9144000" cy="8925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Start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6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600" b="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∅</m:t>
                    </m:r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.</a:t>
                </a:r>
                <a:r>
                  <a:rPr lang="en-US" sz="2600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/>
                </a:r>
                <a:br>
                  <a:rPr lang="en-US" sz="2600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</a:b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  <a:sym typeface="Symbol"/>
                  </a:rPr>
                  <a:t>(A maximum weight matching with no edges.)</a:t>
                </a:r>
                <a:endParaRPr lang="en-US" sz="2600" kern="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charset="-128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4305" y="1340768"/>
                <a:ext cx="9144000" cy="892552"/>
              </a:xfrm>
              <a:prstGeom prst="rect">
                <a:avLst/>
              </a:prstGeom>
              <a:blipFill rotWithShape="0">
                <a:blip r:embed="rId2"/>
                <a:stretch>
                  <a:fillRect t="-6164" b="-1712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4"/>
              <p:cNvSpPr txBox="1">
                <a:spLocks noChangeArrowheads="1"/>
              </p:cNvSpPr>
              <p:nvPr/>
            </p:nvSpPr>
            <p:spPr bwMode="auto">
              <a:xfrm>
                <a:off x="21208" y="2276872"/>
                <a:ext cx="9144000" cy="12926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In each iteration, find a maximum weight 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augmenting path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600" b="0" i="0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i</m:t>
                        </m:r>
                      </m:sub>
                    </m:sSub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600" kern="0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w.r.t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6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and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6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6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sz="26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600" b="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  <a:sym typeface="Symbol"/>
                      </a:rPr>
                      <m:t>←</m:t>
                    </m:r>
                    <m:sSub>
                      <m:sSubPr>
                        <m:ctrlPr>
                          <a:rPr lang="en-US" sz="26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6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600" b="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⊕</m:t>
                    </m:r>
                    <m:sSub>
                      <m:sSubPr>
                        <m:ctrlPr>
                          <a:rPr lang="en-US" sz="26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6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.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6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600" i="1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is a maximum weight matching containing </a:t>
                </a:r>
                <a14:m>
                  <m:oMath xmlns:m="http://schemas.openxmlformats.org/officeDocument/2006/math">
                    <m:r>
                      <a:rPr lang="en-US" sz="2600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ＭＳ Ｐゴシック" charset="-128"/>
                        <a:cs typeface="Times New Roman" panose="02020603050405020304" pitchFamily="18" charset="0"/>
                      </a:rPr>
                      <m:t>𝑖</m:t>
                    </m:r>
                  </m:oMath>
                </a14:m>
                <a:r>
                  <a:rPr lang="en-US" sz="2600" i="1" kern="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</a:t>
                </a: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edges.)</a:t>
                </a:r>
              </a:p>
            </p:txBody>
          </p:sp>
        </mc:Choice>
        <mc:Fallback xmlns="">
          <p:sp>
            <p:nvSpPr>
              <p:cNvPr id="37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208" y="2276872"/>
                <a:ext cx="9144000" cy="1292662"/>
              </a:xfrm>
              <a:prstGeom prst="rect">
                <a:avLst/>
              </a:prstGeom>
              <a:blipFill rotWithShape="0">
                <a:blip r:embed="rId3"/>
                <a:stretch>
                  <a:fillRect t="-4245" b="-11321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Rectangle 4"/>
          <p:cNvSpPr txBox="1">
            <a:spLocks noChangeArrowheads="1"/>
          </p:cNvSpPr>
          <p:nvPr/>
        </p:nvSpPr>
        <p:spPr bwMode="auto">
          <a:xfrm>
            <a:off x="7488" y="5312821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How do we find maximum weight augmenting paths?</a:t>
            </a:r>
            <a:endParaRPr lang="en-US" sz="2600" kern="0" dirty="0">
              <a:solidFill>
                <a:srgbClr val="663300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40" name="Rectangle 4"/>
          <p:cNvSpPr txBox="1">
            <a:spLocks noChangeArrowheads="1"/>
          </p:cNvSpPr>
          <p:nvPr/>
        </p:nvSpPr>
        <p:spPr bwMode="auto">
          <a:xfrm>
            <a:off x="21208" y="5816877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In </a:t>
            </a:r>
            <a:r>
              <a:rPr lang="en-US" sz="2600" i="1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bipartite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 graphs, can be reduced to computing a </a:t>
            </a:r>
            <a:r>
              <a:rPr lang="en-US" sz="2600" i="1" kern="0" dirty="0" smtClean="0">
                <a:solidFill>
                  <a:srgbClr val="00B050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shortest path</a:t>
            </a:r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.</a:t>
            </a:r>
            <a:endParaRPr lang="en-US" sz="2600" kern="0" dirty="0">
              <a:solidFill>
                <a:schemeClr val="tx1"/>
              </a:solidFill>
              <a:latin typeface="Times New Roman" panose="02020603050405020304" pitchFamily="18" charset="0"/>
              <a:ea typeface="ＭＳ Ｐゴシック" charset="-128"/>
              <a:cs typeface="Times New Roman" panose="02020603050405020304" pitchFamily="18" charset="0"/>
            </a:endParaRPr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9530" y="3613086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2600" kern="0" dirty="0" smtClean="0">
                <a:solidFill>
                  <a:schemeClr val="tx1"/>
                </a:solidFill>
                <a:latin typeface="Times New Roman" panose="02020603050405020304" pitchFamily="18" charset="0"/>
                <a:ea typeface="ＭＳ Ｐゴシック" charset="-128"/>
                <a:cs typeface="Times New Roman" panose="02020603050405020304" pitchFamily="18" charset="0"/>
              </a:rPr>
              <a:t>Return the maximum weight matching found.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4"/>
              <p:cNvSpPr txBox="1">
                <a:spLocks noChangeArrowheads="1"/>
              </p:cNvSpPr>
              <p:nvPr/>
            </p:nvSpPr>
            <p:spPr bwMode="auto">
              <a:xfrm>
                <a:off x="9530" y="4149080"/>
                <a:ext cx="9144000" cy="8925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+mj-lt"/>
                    <a:ea typeface="ＭＳ Ｐゴシック" pitchFamily="-110" charset="-128"/>
                    <a:cs typeface="ＭＳ Ｐゴシック" pitchFamily="-110" charset="-128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  <a:ea typeface="ＭＳ Ｐゴシック" pitchFamily="-110" charset="-128"/>
                    <a:cs typeface="ＭＳ Ｐゴシック" pitchFamily="-110" charset="-128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/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Can stop when the weight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60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600" b="0" i="1" kern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ＭＳ Ｐゴシック" charset="-128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 is non-positive.</a:t>
                </a:r>
                <a:b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</a:br>
                <a:r>
                  <a:rPr lang="en-US" sz="2600" kern="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ＭＳ Ｐゴシック" charset="-128"/>
                    <a:cs typeface="Times New Roman" panose="02020603050405020304" pitchFamily="18" charset="0"/>
                  </a:rPr>
                  <a:t>(To be justified later.) </a:t>
                </a:r>
              </a:p>
            </p:txBody>
          </p:sp>
        </mc:Choice>
        <mc:Fallback xmlns="">
          <p:sp>
            <p:nvSpPr>
              <p:cNvPr id="9" name="Rectangl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530" y="4149080"/>
                <a:ext cx="9144000" cy="892552"/>
              </a:xfrm>
              <a:prstGeom prst="rect">
                <a:avLst/>
              </a:prstGeom>
              <a:blipFill rotWithShape="0">
                <a:blip r:embed="rId4"/>
                <a:stretch>
                  <a:fillRect t="-6164" b="-17123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1885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9" grpId="0"/>
      <p:bldP spid="40" grpId="0"/>
      <p:bldP spid="8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URI@CZFMRKMFUVWYY57I" val="5083"/>
  <p:tag name="DEFAULTDISPLAYSOURCE" val="\documentclass{article}\pagestyle{empty}&#10;\begin{document}&#10;&#10;\end{document}&#10;"/>
  <p:tag name="EMBEDFONTS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symb}&#10;\begin{document}&#10;%\color{red}&#10;\begin{center}&#10;\color{red} &#10;$d_i(v) \;\le\; d_i(u)+c_i(u,v) \;\;,\;\; (u,v)\in E_i$&#10;\end{center}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67"/>
  <p:tag name="PICTUREFILESIZE" val="51055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symb}&#10;\begin{document}&#10;%\color{red}&#10;\begin{center}&#10;\color{red} &#10;$c_i(u,v)+d_i(u)-d_i(v)\;\ge\; 0 \;\;,\;\; (u,v)\in E_i$&#10;\end{center}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83"/>
  <p:tag name="PICTUREFILESIZE" val="55959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symb}&#10;\begin{document}&#10;%\color{red}&#10;\begin{center}&#10;Thus {\color{red} $d_i$} is admissible for {\color{red} $G_i$}&#10;\end{center}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21"/>
  <p:tag name="PICTUREFILESIZE" val="33841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symb}&#10;\begin{document}&#10;%\color{red}&#10;\begin{center}&#10;Let {\color{red} $P_i$} be a shortest path from  {\color{red} $s$} to &#10;{\color{red} $t$} in {\color{red} $G_i$}&#10;\end{center}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87"/>
  <p:tag name="PICTUREFILESIZE" val="52211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symb}&#10;\begin{document}&#10;%\color{red}&#10;\begin{center}&#10;{\color{red} $E_{i+1}$} is obtained by \emph{reversing} the edges of&#10; {\color{red} $P_i$}\\ and \emph{negating} their cost&#10;\end{center}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97"/>
  <p:tag name="PICTUREFILESIZE" val="120630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symb}&#10;\begin{document}&#10;\newcommand{\red}[1]{{\color{red}#1}}&#10;\begin{center}&#10;If \red{$(v,u)\in E_{i+1}\setminus E_i$}, then \red{$(u,v)\in P_i$} and thus\\&#10;\red{&#10;$\begin{array}{lcl}&#10;&amp; c_{i+1}(v,u) + d_i(v) - d_i(u) &amp; \\&#10;= &amp; - (c_i(u,v)+d_i(u)-d_i(v)) &amp; \;=\; 0&#10;\end{array}$}&#10;\end{center}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201"/>
  <p:tag name="PICTUREFILESIZE" val="195529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symb}&#10;\begin{document}&#10;%\color{red}&#10;\begin{center}&#10;Thus {\color{red} $d_i$} is also admissible for {\color{red} $G_{i+1}$}&#10;\end{center}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51"/>
  <p:tag name="PICTUREFILESIZE" val="46223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\usepackage{amssymb}&#10;\newcommand{\red}[1]{{\color{red}#1}}&#10;&#10;\begin{document}&#10;%\color{red}&#10;\begin{center}&#10;We only care about vertices \emph{reachable} from \red{$s$}&#10;\end{center}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97"/>
  <p:tag name="PICTUREFILESIZE" val="54950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\usepackage{amssymb}&#10;\newcommand{\red}[1]{{\color{red}#1}}&#10;&#10;\begin{document}&#10;%\color{red}&#10;\begin{center}&#10;If \red{$v$} is unreachable from \red{$s$} in \red{$G_i$},\\&#10;it will also be unreachable from \red{$s$} in \red{$G_{i+1}$}&#10;\end{center}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81"/>
  <p:tag name="PICTUREFILESIZE" val="115773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\usepackage{amssymb}&#10;\newcommand{\red}[1]{{\color{red}#1}}&#10;&#10;\begin{document}&#10;%\color{red}&#10;\begin{center}&#10;Also easy to see that\\&#10;\red{$d_i(v) \;\le\; d_{i+1}(v) \;\;,\;\; v\in U\cup V$}&#10;\end{center}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32"/>
  <p:tag name="PICTUREFILESIZE" val="84367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DENFONTSHAPE" val="tru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\usepackage{amssymb}&#10;\newcommand{\red}[1]{{\color{red}#1}}&#10;&#10;\begin{document}&#10;%\color{red}&#10;\begin{center}&#10;In each iteration we get a maximum weight\\ augmenting path&#10;and an admissible potential\\ function to be used in the next iteration&#10;\end{center}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98"/>
  <p:tag name="PICTUREFILESIZE" val="175997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\usepackage{amssymb}&#10;\newcommand{\red}[1]{{\color{red}#1}}&#10;&#10;\begin{document}&#10;%\color{red}&#10;\begin{center}&#10;Exercise: How do we compute \red{$d_0$}?&#10;\end{center}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49"/>
  <p:tag name="PICTUREFILESIZE" val="41590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begin{center}&#10;{\bf Duality Theorem:}\\[1pt]&#10;If $\xx^*$ and $\yy^*$ are optimal solutions,\\&#10;then $\cc^T\xx^* = (\yy^*)^T\bb$&#10;\end{center}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52"/>
  <p:tag name="PICTUREFILESIZE" val="152267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symb}&#10;\begin{document}&#10;%\color{red}&#10;\newcommand{\xx}{\bf x}&#10;\newcommand{\cc}{\bf c}&#10;\newcommand{\bb}{\bf b}&#10;\renewcommand{\AA}{\bf A}&#10;&#10;\[ &#10;\begin{array}{c}&#10;(P) \\[3pt]&#10;\begin{array}{ll}&#10;\max &amp; \cc^T\xx \\&#10;\mbox{s.t.} &amp; \AA\xx\le \bb \\&#10;&amp; \xx\ge 0&#10;\end{array}&#10;\end{array} \]&#10;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63"/>
  <p:tag name="PICTUREFILESIZE" val="86056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symb}&#10;\begin{document}&#10;%\color{red}&#10;\newcommand{\yy}{\bf y}&#10;\newcommand{\cc}{\bf c}&#10;\newcommand{\bb}{\bf b}&#10;\[ &#10;\begin{array}{c}&#10;(D) \\[3pt]&#10;\begin{array}{ll}&#10;\min &amp; \yy^T\bb \\&#10;\mbox{s.t.} &amp; \yy^TA\ge \cc^T \\&#10;&amp; \yy\ge 0&#10;\end{array}&#10;\end{array} \]&#10;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73"/>
  <p:tag name="PICTUREFILESIZE" val="101733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begin{center}&#10;{\bf Weak Duality:}\\[1pt]&#10;If $\xx$ and $\yy$ are feasible solutions,\\&#10;then $\cc^T\xx \;\le\; \yy^TAx \;\le\; \yy^T\bb$&#10;\end{center}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41"/>
  <p:tag name="PICTUREFILESIZE" val="137229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symb}&#10;\begin{document}&#10;%\color{red}&#10;\newcommand{\xx}{\bf x}&#10;\newcommand{\cc}{\bf c}&#10;\newcommand{\bb}{\bf b}&#10;\renewcommand{\AA}{\bf A}&#10;&#10;\[ &#10;\begin{array}{c}&#10;(P) \\[3pt]&#10;\begin{array}{ll}&#10;\max &amp; \cc^T\xx \\&#10;\mbox{s.t.} &amp; \AA\xx\le \bb \\&#10;&amp; \xx\ge 0&#10;\end{array}&#10;\end{array} \]&#10;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63"/>
  <p:tag name="PICTUREFILESIZE" val="86056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symb}&#10;\begin{document}&#10;%\color{red}&#10;\newcommand{\yy}{\bf y}&#10;\newcommand{\cc}{\bf c}&#10;\newcommand{\bb}{\bf b}&#10;\[ &#10;\begin{array}{c}&#10;(D) \\[3pt]&#10;\begin{array}{ll}&#10;\min &amp; \yy^T\bb \\&#10;\mbox{s.t.} &amp; \yy^TA\ge \cc^T \\&#10;&amp; \yy\ge 0&#10;\end{array}&#10;\end{array} \]&#10;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73"/>
  <p:tag name="PICTUREFILESIZE" val="101733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begin{center}&#10;{\bf Weak Duality:}\\[2pt]&#10;If $\xx$ and $\yy$ are feasible solutions,\\&#10;then $\cc^T\xx \;\le\; \yy^TAx \;\le\; \yy^T\bb$&#10;\end{center}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41"/>
  <p:tag name="PICTUREFILESIZE" val="1412278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symb}&#10;\begin{document}&#10;%\color{red}&#10;\newcommand{\xx}{{\bf x}}&#10;\newcommand{\yy}{{\bf y}}&#10;&#10;\newcommand{\cc}{{\bf c}}&#10;\newcommand{\bb}{{\bf b}}&#10;\renewcommand{\AA}{{\bf A}}&#10;&#10;\[ &#10;\begin{array}{ll}&#10;(P) &amp; \max\; \cc^T\xx\; \mbox{ s.t. } \AA\xx\le\bb \;,\; \xx\ge 0\\&#10;(D) &amp; \min\; \yy^T\bb\; \mbox{ s.t. } \yy^T\AA\ge\cc^T \;,\; \yy\ge 0\\&#10;\end{array} \]&#10;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70"/>
  <p:tag name="PICTUREFILESIZE" val="113547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symb}&#10;\begin{document}&#10;%\color{red}&#10;Cost function \color{red}&#10; $c:E\to \mathbb{R}$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06"/>
  <p:tag name="PICTUREFILESIZE" val="23622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{\bf x}}&#10;\newcommand{\yy}{{\bf y}}&#10;&#10;\newcommand{\cc}{{\bf c}}&#10;\newcommand{\bb}{{\bf b}}&#10;\renewcommand{\AA}{{\bf A}}&#10;&#10;&#10;\begin{document}&#10;%\color{red}&#10;\begin{center}&#10;{\bf Complementary slackness:}\\[2pt]&#10;If $\xx$ and $\yy$ are feasible solutions and\\[1pt]&#10;$x_j&gt;0 \;\Longrightarrow\; \yy^T \AA^{j}=c_j$\\&#10;$y_i&gt;0 \;\Longrightarrow\; \AA_{i}\,\xx = b_i$\\[1pt]&#10;then $\xx$ and $\yy$ are optimal&#10;\end{center}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59"/>
  <p:tag name="PICTUREFILESIZE" val="274059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symb}&#10;\begin{document}&#10;%\color{red}&#10;\newcommand{\xx}{\bf x}&#10;\newcommand{\cc}{\bf c}&#10;\newcommand{\bb}{\bf b}&#10;\renewcommand{\AA}{\bf A}&#10;&#10;\[ &#10;\begin{array}{cc}&#10;(P) &amp;&#10;\begin{array}{lll}&#10;\max &amp; \sum_{e\in E} x_ew_e \\[1pt]&#10;\mbox{s.t.} &amp; \sum_{e:v\in e} x_e\le 1 &amp; \!\!\!\!,\; v\in U\cup V \\[1pt]&#10;&amp; x_e\ge 0 &amp; \!\!\!\! ,\; e\in E \\&#10;\end{array}&#10;\end{array} \]&#10;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74"/>
  <p:tag name="PICTUREFILESIZE" val="174107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symb}&#10;\begin{document}&#10;%\color{red}&#10;\newcommand{\xx}{\bf x}&#10;\newcommand{\cc}{\bf c}&#10;\newcommand{\bb}{\bf b}&#10;\renewcommand{\AA}{\bf A}&#10;&#10;\[ &#10;\begin{array}{cc}&#10;(D) &amp;&#10;\begin{array}{lll}&#10;\min &amp; \sum_{v\in U\cup V} y_v \\[1pt]&#10;\mbox{s.t.} &amp; y_u+y_v \ge w_{e} &amp; \!\!\!\!,\; e=\{u,v\}\in E \\[1pt]&#10;&amp; y_v\ge 0 &amp; \!\!\!\! ,\; v\in U\cup V \\&#10;\end{array}&#10;\end{array} \]&#10;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88"/>
  <p:tag name="PICTUREFILESIZE" val="193599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 M \;=\; \emptyset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35"/>
  <p:tag name="PICTUREFILESIZE" val="9860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 y_u \;=\; \max_{e\in E}\, w_e \;,\; u\in U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99"/>
  <p:tag name="PICTUREFILESIZE" val="414078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 y_v \;=\;0 \;,\; v\in V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69"/>
  <p:tag name="PICTUREFILESIZE" val="19346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 \delta_2 \;=\; \min_{u\in S\atop v\not\in T} s_{u,v}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62"/>
  <p:tag name="PICTUREFILESIZE" val="34606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 \delta_1 \;=\; \min_{u\in S} y_u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56"/>
  <p:tag name="PICTUREFILESIZE" val="235078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 \delta \;=\; \min\{ \delta_1 , \delta_2 \}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73"/>
  <p:tag name="PICTUREFILESIZE" val="22433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 y_u \gets y_u - \delta \;,\; u\in S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87"/>
  <p:tag name="PICTUREFILESIZE" val="24356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symb}&#10;\begin{document}&#10;%\color{red}&#10;Potential function \color{red}&#10; $p:V\to \mathbb{R}$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26"/>
  <p:tag name="PICTUREFILESIZE" val="351778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 y_v \gets y_v+\delta \;,\; v\in T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87"/>
  <p:tag name="PICTUREFILESIZE" val="24356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 \color{red}-\delta 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2"/>
  <p:tag name="PICTUREFILESIZE" val="2767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blue}&#10;\[ \color{blue}+\delta 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3"/>
  <p:tag name="PICTUREFILESIZE" val="3407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 0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5"/>
  <p:tag name="PICTUREFILESIZE" val="1090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 0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5"/>
  <p:tag name="PICTUREFILESIZE" val="1090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 0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5"/>
  <p:tag name="PICTUREFILESIZE" val="1090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 \delta_2 \;=\; \min_{u\in S\atop v\not\in T} s_{u,v}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62"/>
  <p:tag name="PICTUREFILESIZE" val="346066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 \delta_1 \;=\; \min_{u\in S} y_u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56"/>
  <p:tag name="PICTUREFILESIZE" val="23507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 \delta \;=\; \min\{ \delta_1 , \delta_2 \}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73"/>
  <p:tag name="PICTUREFILESIZE" val="224338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 y_u \gets y_u - \delta \;,\; u\in S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87"/>
  <p:tag name="PICTUREFILESIZE" val="24356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symb}&#10;\begin{document}&#10;%\color{red}&#10;\begin{center}&#10;Modified costs \color{red}\\&#10; $c_p(u,v) \;=\; c(u,v) + p(u) - p(v)$&#10;\end{center}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39"/>
  <p:tag name="PICTUREFILESIZE" val="889638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 y_v \gets y_v+\delta \;,\; v\in T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87"/>
  <p:tag name="PICTUREFILESIZE" val="24356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 \color{red}-\delta 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2"/>
  <p:tag name="PICTUREFILESIZE" val="27678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blue}&#10;\[ \color{blue}+\delta 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3"/>
  <p:tag name="PICTUREFILESIZE" val="34078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 0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5"/>
  <p:tag name="PICTUREFILESIZE" val="10906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 0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5"/>
  <p:tag name="PICTUREFILESIZE" val="1090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 0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5"/>
  <p:tag name="PICTUREFILESIZE" val="1090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symb}&#10;\begin{document}&#10;%\color{red}&#10;\newcommand{\xx}{\bf x}&#10;\newcommand{\cc}{\bf c}&#10;\newcommand{\bb}{\bf b}&#10;\renewcommand{\AA}{\bf A}&#10;&#10;\[ &#10;\begin{array}{cc}&#10;(D) &amp;&#10;\begin{array}{lll}&#10;\min &amp; &#10;\multicolumn{2}{l}{&#10;\sum_{v\in V} y_v + &#10;\sum_{B\subseteq V} \bigl\lfloor\frac{|B|}{2}\bigr\rfloor z_B}\\[2pt]&#10;\mbox{s.t.} &amp; y_u+y_v + \sum_{B:e\subseteq B} z_B\ge w_e &#10;&amp; \!\!\!\!,\; e=\{u,v\}\in E \\[2pt]&#10;&amp; y_v\ge 0 &amp; \!\!\!\!,\; v\in V \\[2pt]&#10;&amp; z_B\ge 0 &amp; \!\!\!\!,\; B\subseteq V&#10;\end{array}&#10;\end{array} \]&#10;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249"/>
  <p:tag name="PICTUREFILESIZE" val="380846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symb}&#10;\begin{document}&#10;%\color{red}&#10;\newcommand{\xx}{\bf x}&#10;\newcommand{\cc}{\bf c}&#10;\newcommand{\bb}{\bf b}&#10;\renewcommand{\AA}{\bf A}&#10;&#10;\[ &#10;\begin{array}{cc}&#10;(P) &amp;&#10;\begin{array}{lll}&#10;\max &amp; \sum_{e\in E} x_ew_e \\[2pt]&#10;\mbox{s.t.} &amp; \sum_{e:v\in e} x_e\le 1 &amp; \!\!\!\! ,\; v\in V \\[2pt]&#10;&amp; \sum_{e\subseteq B} x_e \le \bigl\lfloor\frac{|B|}{2}\bigr\rfloor &amp;&#10;\!\!\!\! ,\; &#10;B\subseteq V \\[2pt]&#10;&amp; x_e\ge 0 &amp; \!\!\!\! ,\; e\in E \\&#10;\end{array}&#10;\end{array} \]&#10;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74"/>
  <p:tag name="PICTUREFILESIZE" val="261107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symb}&#10;\begin{document}&#10;%\color{red}&#10;\newcommand{\xx}{\bf x}&#10;\newcommand{\cc}{\bf c}&#10;\newcommand{\bb}{\bf b}&#10;\renewcommand{\AA}{\bf A}&#10;&#10;\[ &#10;\begin{array}{cc}&#10;(P) &amp;&#10;\begin{array}{lll}&#10;\max &amp; \sum_{e\in E} x_ew_e \\[2pt]&#10;\mbox{s.t.} &amp; \sum_{e:v\in e} x_e\le 1 &amp; \!\!\!\! ,\; v\in V \\[2pt]&#10;&amp; \sum_{e\subseteq B} x_e \le \bigl\lfloor\frac{|B|}{2}\bigr\rfloor &amp;&#10;\!\!\!\! ,\; &#10;B\subseteq V \\[2pt]&#10;&amp; x_e\ge 0 &amp; \!\!\!\! ,\; e\in E \\&#10;\end{array}&#10;\end{array} \]&#10;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74"/>
  <p:tag name="PICTUREFILESIZE" val="2611078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symb}&#10;\begin{document}&#10;%\color{red}&#10;\newcommand{\xx}{\bf x}&#10;\newcommand{\cc}{\bf c}&#10;\newcommand{\bb}{\bf b}&#10;\renewcommand{\AA}{\bf A}&#10;&#10;\[ &#10;\begin{array}{cc}&#10;(D) &amp;&#10;\begin{array}{lll}&#10;\min &amp; &#10;\multicolumn{2}{l}{&#10;\sum_{v\in V} y_v + &#10;\sum_{B\subseteq V} \bigl\lfloor\frac{|B|}{2}\bigr\rfloor z_B}\\[2pt]&#10;\mbox{s.t.} &amp; y_u+y_v + \sum_{B:e\subseteq B} z_B\ge w_e &#10;&amp; \!\!\!\!,\; e=\{u,v\}\in E \\[2pt]&#10;&amp; y_v\ge 0 &amp; \!\!\!\!,\; v\in V \\[2pt]&#10;&amp; z_B\ge 0 &amp; \!\!\!\!,\; B\subseteq V&#10;\end{array}&#10;\end{array} \]&#10;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249"/>
  <p:tag name="PICTUREFILESIZE" val="380846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symb}&#10;\begin{document}&#10;%\color{red}&#10;\begin{center}&#10;Shortest paths w.r.t.\ {\color{red}&#10;$c_p$}\\&#10; are also shortest paths w.r.t.\ {\color{red}&#10;$c$}&#10;\end{center}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33"/>
  <p:tag name="PICTUREFILESIZE" val="81581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 \mbox{Slacks:} \;\;\;\;s_e \;=\; y_u+y_v+\left(\sum_{B:e\subset B} z_B\right) - w_e \;\;,\;\; e=\{u,v\}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249"/>
  <p:tag name="PICTUREFILESIZE" val="214766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\begin{array}{cccc}&#10;(1) &amp; e\in M &amp; \Longrightarrow &amp; s_e=0 \\&#10;(2) &amp; y_v&gt;0 &amp; \Longrightarrow &amp; v \mbox{ matched} \\&#10;(3) &amp; z_B&gt;0 &amp; \Longrightarrow &amp; B \mbox{ full }&#10;\end{array}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34"/>
  <p:tag name="PICTUREFILESIZE" val="1304666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\begin{array}{cc}&#10;    &amp; \displaystyle \sum_{\{u,v\}\in M'} w_{u,v} \\[16pt]&#10;\le &amp; \displaystyle \sum_{\{u,v\}\in M'} (y_u+y_v) \;\; +  &#10; \sum_{\{u,v\}\in M'} \sum_{B\supset\{u,v\}} z_B \\[16pt]&#10;\le &amp; \displaystyle \sum_{v\in V} y_v + &#10;\sum_{B} \left\lfloor\frac{|B|}{2}\right\rfloor z_B \\[16pt]&#10;=  &amp;  \displaystyle \sum_{\{u,v\}\in M} (y_u+y_v)\;\; +  &#10; \sum_{\{u,v\}\in M} \sum_{B\supset\{u,v\}} z_B \\[16pt]&#10;= &amp; \displaystyle  \sum_{\{u,v\}\in M} w_{u,v} &#10;\end{array}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93"/>
  <p:tag name="PICTUREFILESIZE" val="7996338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 M \;=\; \emptyset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35"/>
  <p:tag name="PICTUREFILESIZE" val="98606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 y_v \;=\; \frac{1}{2}\max_{e\in E}\, w_e \;,\; v\in V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07"/>
  <p:tag name="PICTUREFILESIZE" val="625478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No blossoms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54"/>
  <p:tag name="PICTUREFILESIZE" val="120778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All primal and dual constraints are satisfied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92"/>
  <p:tag name="PICTUREFILESIZE" val="535478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Consitions (1) and (3) satisfied vacuously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81"/>
  <p:tag name="PICTUREFILESIZE" val="553738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 \delta_2 \;=\; \min_{u\in S\atop v\not\in S\cup T} s_{u,v}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71"/>
  <p:tag name="PICTUREFILESIZE" val="39535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 \delta_1 \;=\; \min_{u\in S}\; y_u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59"/>
  <p:tag name="PICTUREFILESIZE" val="24707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symb}&#10;\begin{document}&#10;%\color{red}&#10;\begin{center}&#10;A potential function {\color{red} $p:V\to \mathbb{R}$} is \emph{admissible}\\&#10;iff  {\color{red}$c_p(u,v)\ge 0$} for every  {\color{red}$(u,v)\in E$}.&#10;\end{center}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95"/>
  <p:tag name="PICTUREFILESIZE" val="1246594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 \delta \;=\; \min\{ \delta_1 , \delta_2 , \delta_3 , \delta_4 \}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99"/>
  <p:tag name="PICTUREFILESIZE" val="30339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 y_u \gets y_u - \delta \;,\; u\in S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87"/>
  <p:tag name="PICTUREFILESIZE" val="24356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 y_v \gets y_v+\delta \;,\; v\in T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87"/>
  <p:tag name="PICTUREFILESIZE" val="24356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 z_B \gets z_B + 2\delta \;,\; B\subseteq S \mbox{ (top level)}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46"/>
  <p:tag name="PICTUREFILESIZE" val="446866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 z_B \gets z_B - 2\delta \;,\; B\subseteq T \mbox{ (top level)}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47"/>
  <p:tag name="PICTUREFILESIZE" val="44979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 \delta_3 \;=\; \min_{u,v\in S\atop B(u)\ne B(v)} \frac{s_{u,v}}{2}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85"/>
  <p:tag name="PICTUREFILESIZE" val="569078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 \delta_4 \;=\; \min_{B\subseteq T}\; \frac{z_B}{2}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64"/>
  <p:tag name="PICTUREFILESIZE" val="35672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 \usepackage{amssymb}&#10;&#10;\newcommand{\xx}{\bf x}&#10;\newcommand{\yy}{\bf y}&#10;&#10;\newcommand{\cc}{\bf c}&#10;\newcommand{\bb}{\bf b}&#10;&#10;\begin{document}&#10;%\color{red}&#10;\[ &#10;\begin{array}{|c|c|}&#10;\hline&#10;\mbox{type of edge $(u,v)\in E$} &amp; \mbox{change in $s_{u,v}$} \\&#10;\hline \hline&#10;u,v\not\in S\cup T &amp; 0  \\&#10;\hline&#10;u\in S \;,\; v\not\in S\cup T &amp; \color{red} -\delta \\&#10;\hline&#10;u\in T \;,\; v\not\in S\cup T &amp; +\delta \\&#10;\hline&#10;u,v\in S \;,\; \exists B : u,v\in B &amp; 0 \\&#10;\hline&#10;u,v\in S \;,\; \not\exists B : u,v\in B &amp; \color{red} -2\delta \\&#10;\hline&#10;u\in S \;,\; v\in T &amp; 0 \\&#10;\hline&#10;u,v\in T \;,\; \exists B : u,v\in B &amp; 0 \\&#10;\hline&#10;u,v\in T \;,\; \not\exists B : u,v\in B &amp; +2\delta \\&#10;\hline&#10;\end{array}&#10;\]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87"/>
  <p:tag name="PICTUREFILESIZE" val="598211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\usepackage{amssymb}&#10;\begin{document}&#10;%\color{red}&#10;\begin{center}&#10;{\bf Theorem:} An admissible potential exists\\ iff&#10;there are no negative cycles&#10;\end{center}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183"/>
  <p:tag name="PICTUREFILESIZE" val="112116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usepackage{color}&#10;%\usepackage{amssymb}&#10;\newcommand{\red}[1]{{\color{red}#1}}&#10;&#10;\begin{document}&#10;%\color{red}&#10;\begin{center}&#10;Let {\color{red} $d_i(v)$} be the distance from~\red{$s$} to~\red{$v$}&#10;in\\ \red{$G_i=(U\cup V\cup\{s,t\},E_i)$},&#10;the graph corresponding to \red{$M_i$}.&#10;\end{center}&#10;\end{document}&#10;"/>
  <p:tag name="FILENAME" val="TP_tmp"/>
  <p:tag name="FORMAT" val="bmp256"/>
  <p:tag name="RES" val="1200"/>
  <p:tag name="BLEND" val="0"/>
  <p:tag name="TRANSPARENT" val="0"/>
  <p:tag name="TBUG" val="0"/>
  <p:tag name="ALLOWFS" val="0"/>
  <p:tag name="ORIGWIDTH" val="251"/>
  <p:tag name="PICTUREFILESIZE" val="160355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2700">
          <a:solidFill>
            <a:srgbClr val="0033CC"/>
          </a:solidFill>
        </a:ln>
      </a:spPr>
      <a:bodyPr rtlCol="1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27536</TotalTime>
  <Words>1404</Words>
  <Application>Microsoft Office PowerPoint</Application>
  <PresentationFormat>On-screen Show (4:3)</PresentationFormat>
  <Paragraphs>260</Paragraphs>
  <Slides>43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6" baseType="lpstr">
      <vt:lpstr>ＭＳ Ｐゴシック</vt:lpstr>
      <vt:lpstr>Arial</vt:lpstr>
      <vt:lpstr>Calibri</vt:lpstr>
      <vt:lpstr>Cambria Math</vt:lpstr>
      <vt:lpstr>CMMI10</vt:lpstr>
      <vt:lpstr>CMR10</vt:lpstr>
      <vt:lpstr>CMSY10ORIG</vt:lpstr>
      <vt:lpstr>CMTI10</vt:lpstr>
      <vt:lpstr>MSAM10</vt:lpstr>
      <vt:lpstr>Symbol</vt:lpstr>
      <vt:lpstr>Times New Roman</vt:lpstr>
      <vt:lpstr>Wingdings</vt:lpstr>
      <vt:lpstr>Office Theme</vt:lpstr>
      <vt:lpstr>Analysis of Algorithms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Tel-Aviv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Uri Zwick</dc:creator>
  <cp:lastModifiedBy>Uri Zwick</cp:lastModifiedBy>
  <cp:revision>444</cp:revision>
  <dcterms:created xsi:type="dcterms:W3CDTF">2009-12-15T16:29:10Z</dcterms:created>
  <dcterms:modified xsi:type="dcterms:W3CDTF">2016-01-13T09:50:18Z</dcterms:modified>
</cp:coreProperties>
</file>