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840" r:id="rId2"/>
    <p:sldId id="841" r:id="rId3"/>
    <p:sldId id="842" r:id="rId4"/>
    <p:sldId id="843" r:id="rId5"/>
    <p:sldId id="844" r:id="rId6"/>
    <p:sldId id="845" r:id="rId7"/>
    <p:sldId id="846" r:id="rId8"/>
    <p:sldId id="847" r:id="rId9"/>
    <p:sldId id="848" r:id="rId10"/>
    <p:sldId id="849" r:id="rId11"/>
    <p:sldId id="850" r:id="rId12"/>
    <p:sldId id="851" r:id="rId13"/>
    <p:sldId id="852" r:id="rId14"/>
    <p:sldId id="853" r:id="rId15"/>
    <p:sldId id="854" r:id="rId16"/>
    <p:sldId id="856" r:id="rId17"/>
    <p:sldId id="855" r:id="rId18"/>
    <p:sldId id="857" r:id="rId19"/>
  </p:sldIdLst>
  <p:sldSz cx="9144000" cy="6858000" type="screen4x3"/>
  <p:notesSz cx="6845300" cy="9348788"/>
  <p:custDataLst>
    <p:tags r:id="rId22"/>
  </p:custDataLst>
  <p:defaultTextStyle>
    <a:defPPr>
      <a:defRPr lang="da-DK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2" pos="1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9900"/>
    <a:srgbClr val="FF33CC"/>
    <a:srgbClr val="33CC33"/>
    <a:srgbClr val="CC00CC"/>
    <a:srgbClr val="CC3300"/>
    <a:srgbClr val="0099FF"/>
    <a:srgbClr val="9966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0891" autoAdjust="0"/>
  </p:normalViewPr>
  <p:slideViewPr>
    <p:cSldViewPr snapToGrid="0" snapToObjects="1">
      <p:cViewPr>
        <p:scale>
          <a:sx n="49" d="100"/>
          <a:sy n="49" d="100"/>
        </p:scale>
        <p:origin x="773" y="96"/>
      </p:cViewPr>
      <p:guideLst>
        <p:guide orient="horz" pos="2069"/>
        <p:guide pos="126"/>
      </p:guideLst>
    </p:cSldViewPr>
  </p:slideViewPr>
  <p:outlineViewPr>
    <p:cViewPr>
      <p:scale>
        <a:sx n="33" d="100"/>
        <a:sy n="33" d="100"/>
      </p:scale>
      <p:origin x="0" y="-164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8263" y="0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82063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8263" y="8882063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Times New Roman" pitchFamily="18" charset="0"/>
              </a:defRPr>
            </a:lvl1pPr>
          </a:lstStyle>
          <a:p>
            <a:pPr>
              <a:defRPr/>
            </a:pPr>
            <a:fld id="{BF643B70-72F5-4B02-974E-5E4037605E6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35874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8263" y="0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85850" y="701675"/>
            <a:ext cx="4673600" cy="3505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2813" y="4440238"/>
            <a:ext cx="5019675" cy="420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82063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62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8263" y="8882063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Times New Roman" pitchFamily="18" charset="0"/>
              </a:defRPr>
            </a:lvl1pPr>
          </a:lstStyle>
          <a:p>
            <a:pPr>
              <a:defRPr/>
            </a:pPr>
            <a:fld id="{AE625E25-DBEC-4BC3-AC7F-0F9EA8BA753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851763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603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60608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1570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652646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603616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41507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F73D6-241D-4BBB-BFEC-227D9ACB7202}" type="datetime1">
              <a:rPr lang="en-US"/>
              <a:pPr>
                <a:defRPr/>
              </a:pPr>
              <a:t>12/2/2015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389C0-034B-4629-98AF-BB6D02A1E077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C6F6B-35D0-4536-B3C2-37B802F3CA98}" type="datetime1">
              <a:rPr lang="en-US"/>
              <a:pPr>
                <a:defRPr/>
              </a:pPr>
              <a:t>12/2/2015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E22EDA-3C43-40BD-977F-87699513D50A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52425"/>
            <a:ext cx="1943100" cy="5743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52425"/>
            <a:ext cx="5676900" cy="5743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FAF06-9830-4676-B7DE-A24A875F9C71}" type="datetime1">
              <a:rPr lang="en-US"/>
              <a:pPr>
                <a:defRPr/>
              </a:pPr>
              <a:t>12/2/2015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8750E-1E0E-4611-BC79-1B4E06425662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C7408-BFB9-4F4B-B3E6-0E0B9555CF6E}" type="datetime1">
              <a:rPr lang="en-US"/>
              <a:pPr>
                <a:defRPr/>
              </a:pPr>
              <a:t>12/2/2015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0F68C-BBD2-46E1-B90F-66FA6C580677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89E4F3-E4B5-4CF0-86FF-C9E9C4A8D9FB}" type="datetime1">
              <a:rPr lang="en-US"/>
              <a:pPr>
                <a:defRPr/>
              </a:pPr>
              <a:t>12/2/2015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482C9-A053-4606-A934-19A999DF17D1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2A10B-AFF9-439F-B4DF-ACB91EB5A23B}" type="datetime1">
              <a:rPr lang="en-US"/>
              <a:pPr>
                <a:defRPr/>
              </a:pPr>
              <a:t>12/2/2015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12AF0-5082-4FCD-AC9F-D1DCC37E7248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AA276-62C2-4EF6-BF67-0F520333651A}" type="datetime1">
              <a:rPr lang="en-US"/>
              <a:pPr>
                <a:defRPr/>
              </a:pPr>
              <a:t>12/2/2015</a:t>
            </a:fld>
            <a:endParaRPr lang="da-DK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30BCC-4FE8-4323-9D37-EB2FF5EE1240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95471-09FF-451D-8B0B-9341A341AC58}" type="datetime1">
              <a:rPr lang="en-US"/>
              <a:pPr>
                <a:defRPr/>
              </a:pPr>
              <a:t>12/2/2015</a:t>
            </a:fld>
            <a:endParaRPr lang="da-DK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EE813-DA2D-4777-91FF-653FB650E136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28E6C-00EA-4A9D-A529-A256D18F3259}" type="datetime1">
              <a:rPr lang="en-US"/>
              <a:pPr>
                <a:defRPr/>
              </a:pPr>
              <a:t>12/2/2015</a:t>
            </a:fld>
            <a:endParaRPr lang="da-DK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22045-5F67-491E-BB82-F45F889CE58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B452F-C285-4051-9771-43C3534AAE1C}" type="datetime1">
              <a:rPr lang="en-US"/>
              <a:pPr>
                <a:defRPr/>
              </a:pPr>
              <a:t>12/2/2015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1C91C-9EEF-49BE-AA94-4E87577EEE09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6018B8-5B6A-4ECF-A9E0-15E862929F1F}" type="datetime1">
              <a:rPr lang="en-US"/>
              <a:pPr>
                <a:defRPr/>
              </a:pPr>
              <a:t>12/2/2015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849B4-BABD-4604-B49B-AA22EABF32C6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5242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40812B7B-985F-4055-9F8F-BD4DB8581CAB}" type="datetime1">
              <a:rPr lang="en-US"/>
              <a:pPr>
                <a:defRPr/>
              </a:pPr>
              <a:t>12/2/2015</a:t>
            </a:fld>
            <a:endParaRPr lang="da-DK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Times New Roman" pitchFamily="18" charset="0"/>
              </a:defRPr>
            </a:lvl1pPr>
          </a:lstStyle>
          <a:p>
            <a:pPr>
              <a:defRPr/>
            </a:pPr>
            <a:fld id="{17F3696A-42C3-494D-9C8C-06B87DB4B428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0.png"/><Relationship Id="rId13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340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0.png"/><Relationship Id="rId11" Type="http://schemas.openxmlformats.org/officeDocument/2006/relationships/image" Target="../media/image49.png"/><Relationship Id="rId5" Type="http://schemas.openxmlformats.org/officeDocument/2006/relationships/image" Target="../media/image47.png"/><Relationship Id="rId15" Type="http://schemas.openxmlformats.org/officeDocument/2006/relationships/image" Target="../media/image52.png"/><Relationship Id="rId10" Type="http://schemas.openxmlformats.org/officeDocument/2006/relationships/image" Target="../media/image48.png"/><Relationship Id="rId4" Type="http://schemas.openxmlformats.org/officeDocument/2006/relationships/image" Target="../media/image310.png"/><Relationship Id="rId9" Type="http://schemas.openxmlformats.org/officeDocument/2006/relationships/image" Target="../media/image42.png"/><Relationship Id="rId14" Type="http://schemas.openxmlformats.org/officeDocument/2006/relationships/image" Target="../media/image5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17" Type="http://schemas.openxmlformats.org/officeDocument/2006/relationships/image" Target="../media/image68.png"/><Relationship Id="rId2" Type="http://schemas.openxmlformats.org/officeDocument/2006/relationships/image" Target="../media/image53.png"/><Relationship Id="rId16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5" Type="http://schemas.openxmlformats.org/officeDocument/2006/relationships/image" Target="../media/image6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3.png"/><Relationship Id="rId18" Type="http://schemas.openxmlformats.org/officeDocument/2006/relationships/image" Target="../media/image77.png"/><Relationship Id="rId3" Type="http://schemas.openxmlformats.org/officeDocument/2006/relationships/image" Target="../media/image54.png"/><Relationship Id="rId7" Type="http://schemas.openxmlformats.org/officeDocument/2006/relationships/image" Target="../media/image70.png"/><Relationship Id="rId12" Type="http://schemas.openxmlformats.org/officeDocument/2006/relationships/image" Target="../media/image65.png"/><Relationship Id="rId17" Type="http://schemas.openxmlformats.org/officeDocument/2006/relationships/image" Target="../media/image76.png"/><Relationship Id="rId2" Type="http://schemas.openxmlformats.org/officeDocument/2006/relationships/image" Target="../media/image53.png"/><Relationship Id="rId16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11" Type="http://schemas.openxmlformats.org/officeDocument/2006/relationships/image" Target="../media/image72.png"/><Relationship Id="rId5" Type="http://schemas.openxmlformats.org/officeDocument/2006/relationships/image" Target="../media/image69.png"/><Relationship Id="rId15" Type="http://schemas.openxmlformats.org/officeDocument/2006/relationships/image" Target="../media/image74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7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3.png"/><Relationship Id="rId18" Type="http://schemas.openxmlformats.org/officeDocument/2006/relationships/image" Target="../media/image98.png"/><Relationship Id="rId3" Type="http://schemas.openxmlformats.org/officeDocument/2006/relationships/image" Target="../media/image54.png"/><Relationship Id="rId21" Type="http://schemas.openxmlformats.org/officeDocument/2006/relationships/image" Target="../media/image101.png"/><Relationship Id="rId12" Type="http://schemas.openxmlformats.org/officeDocument/2006/relationships/image" Target="../media/image92.png"/><Relationship Id="rId17" Type="http://schemas.openxmlformats.org/officeDocument/2006/relationships/image" Target="../media/image97.png"/><Relationship Id="rId2" Type="http://schemas.openxmlformats.org/officeDocument/2006/relationships/image" Target="../media/image90.png"/><Relationship Id="rId16" Type="http://schemas.openxmlformats.org/officeDocument/2006/relationships/image" Target="../media/image96.png"/><Relationship Id="rId20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11" Type="http://schemas.openxmlformats.org/officeDocument/2006/relationships/image" Target="../media/image91.png"/><Relationship Id="rId5" Type="http://schemas.openxmlformats.org/officeDocument/2006/relationships/image" Target="../media/image56.png"/><Relationship Id="rId15" Type="http://schemas.openxmlformats.org/officeDocument/2006/relationships/image" Target="../media/image95.png"/><Relationship Id="rId10" Type="http://schemas.openxmlformats.org/officeDocument/2006/relationships/image" Target="../media/image61.png"/><Relationship Id="rId19" Type="http://schemas.openxmlformats.org/officeDocument/2006/relationships/image" Target="../media/image99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94.png"/><Relationship Id="rId22" Type="http://schemas.openxmlformats.org/officeDocument/2006/relationships/image" Target="../media/image10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14.png"/><Relationship Id="rId18" Type="http://schemas.openxmlformats.org/officeDocument/2006/relationships/image" Target="../media/image119.png"/><Relationship Id="rId26" Type="http://schemas.openxmlformats.org/officeDocument/2006/relationships/image" Target="../media/image127.png"/><Relationship Id="rId3" Type="http://schemas.openxmlformats.org/officeDocument/2006/relationships/image" Target="../media/image104.png"/><Relationship Id="rId21" Type="http://schemas.openxmlformats.org/officeDocument/2006/relationships/image" Target="../media/image122.png"/><Relationship Id="rId7" Type="http://schemas.openxmlformats.org/officeDocument/2006/relationships/image" Target="../media/image108.png"/><Relationship Id="rId12" Type="http://schemas.openxmlformats.org/officeDocument/2006/relationships/image" Target="../media/image113.png"/><Relationship Id="rId17" Type="http://schemas.openxmlformats.org/officeDocument/2006/relationships/image" Target="../media/image118.png"/><Relationship Id="rId25" Type="http://schemas.openxmlformats.org/officeDocument/2006/relationships/image" Target="../media/image126.png"/><Relationship Id="rId2" Type="http://schemas.openxmlformats.org/officeDocument/2006/relationships/image" Target="../media/image103.png"/><Relationship Id="rId16" Type="http://schemas.openxmlformats.org/officeDocument/2006/relationships/image" Target="../media/image117.png"/><Relationship Id="rId20" Type="http://schemas.openxmlformats.org/officeDocument/2006/relationships/image" Target="../media/image1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7.png"/><Relationship Id="rId11" Type="http://schemas.openxmlformats.org/officeDocument/2006/relationships/image" Target="../media/image112.png"/><Relationship Id="rId24" Type="http://schemas.openxmlformats.org/officeDocument/2006/relationships/image" Target="../media/image125.png"/><Relationship Id="rId5" Type="http://schemas.openxmlformats.org/officeDocument/2006/relationships/image" Target="../media/image106.png"/><Relationship Id="rId15" Type="http://schemas.openxmlformats.org/officeDocument/2006/relationships/image" Target="../media/image116.png"/><Relationship Id="rId23" Type="http://schemas.openxmlformats.org/officeDocument/2006/relationships/image" Target="../media/image124.png"/><Relationship Id="rId10" Type="http://schemas.openxmlformats.org/officeDocument/2006/relationships/image" Target="../media/image111.png"/><Relationship Id="rId19" Type="http://schemas.openxmlformats.org/officeDocument/2006/relationships/image" Target="../media/image120.png"/><Relationship Id="rId4" Type="http://schemas.openxmlformats.org/officeDocument/2006/relationships/image" Target="../media/image105.png"/><Relationship Id="rId9" Type="http://schemas.openxmlformats.org/officeDocument/2006/relationships/image" Target="../media/image110.png"/><Relationship Id="rId14" Type="http://schemas.openxmlformats.org/officeDocument/2006/relationships/image" Target="../media/image115.png"/><Relationship Id="rId22" Type="http://schemas.openxmlformats.org/officeDocument/2006/relationships/image" Target="../media/image12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openxmlformats.org/officeDocument/2006/relationships/image" Target="../media/image128.png"/><Relationship Id="rId7" Type="http://schemas.openxmlformats.org/officeDocument/2006/relationships/image" Target="../media/image1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png"/><Relationship Id="rId9" Type="http://schemas.openxmlformats.org/officeDocument/2006/relationships/image" Target="../media/image1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7" Type="http://schemas.openxmlformats.org/officeDocument/2006/relationships/image" Target="../media/image140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9.png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0.png"/><Relationship Id="rId7" Type="http://schemas.openxmlformats.org/officeDocument/2006/relationships/image" Target="../media/image35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0.png"/><Relationship Id="rId11" Type="http://schemas.openxmlformats.org/officeDocument/2006/relationships/image" Target="../media/image39.png"/><Relationship Id="rId5" Type="http://schemas.openxmlformats.org/officeDocument/2006/relationships/image" Target="../media/image330.png"/><Relationship Id="rId10" Type="http://schemas.openxmlformats.org/officeDocument/2006/relationships/image" Target="../media/image38.png"/><Relationship Id="rId4" Type="http://schemas.openxmlformats.org/officeDocument/2006/relationships/image" Target="../media/image320.png"/><Relationship Id="rId9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0.png"/><Relationship Id="rId3" Type="http://schemas.openxmlformats.org/officeDocument/2006/relationships/image" Target="../media/image41.png"/><Relationship Id="rId7" Type="http://schemas.openxmlformats.org/officeDocument/2006/relationships/image" Target="../media/image340.png"/><Relationship Id="rId12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0.png"/><Relationship Id="rId11" Type="http://schemas.openxmlformats.org/officeDocument/2006/relationships/image" Target="../media/image44.png"/><Relationship Id="rId5" Type="http://schemas.openxmlformats.org/officeDocument/2006/relationships/image" Target="../media/image320.png"/><Relationship Id="rId10" Type="http://schemas.openxmlformats.org/officeDocument/2006/relationships/image" Target="../media/image43.png"/><Relationship Id="rId4" Type="http://schemas.openxmlformats.org/officeDocument/2006/relationships/image" Target="../media/image310.png"/><Relationship Id="rId9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260648"/>
            <a:ext cx="9144000" cy="1107996"/>
          </a:xfrm>
        </p:spPr>
        <p:txBody>
          <a:bodyPr>
            <a:spAutoFit/>
          </a:bodyPr>
          <a:lstStyle/>
          <a:p>
            <a:pPr eaLnBrk="1" hangingPunct="1"/>
            <a:r>
              <a:rPr lang="da-DK" altLang="en-US" sz="6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Analysis of Algorithms</a:t>
            </a:r>
            <a:endParaRPr lang="en-US" altLang="en-US" sz="6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628800"/>
            <a:ext cx="9144000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5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Shortest Paths -</a:t>
            </a:r>
            <a:br>
              <a:rPr lang="en-US" sz="5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Finding </a:t>
            </a:r>
            <a:r>
              <a:rPr lang="en-US" sz="5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Negative</a:t>
            </a:r>
            <a:r>
              <a:rPr lang="en-US" sz="5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Cycles</a:t>
            </a:r>
            <a:endParaRPr lang="en-US" sz="5400" dirty="0" smtClean="0">
              <a:solidFill>
                <a:srgbClr val="0099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alt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1552575" y="3645024"/>
            <a:ext cx="6038850" cy="1212986"/>
            <a:chOff x="1032" y="2989"/>
            <a:chExt cx="3804" cy="744"/>
          </a:xfrm>
        </p:grpSpPr>
        <p:sp>
          <p:nvSpPr>
            <p:cNvPr id="7" name="Rectangle 13"/>
            <p:cNvSpPr>
              <a:spLocks noChangeArrowheads="1"/>
            </p:cNvSpPr>
            <p:nvPr/>
          </p:nvSpPr>
          <p:spPr bwMode="auto">
            <a:xfrm>
              <a:off x="1032" y="2989"/>
              <a:ext cx="3803" cy="4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base">
                <a:spcBef>
                  <a:spcPct val="20000"/>
                </a:spcBef>
                <a:spcAft>
                  <a:spcPct val="0"/>
                </a:spcAft>
              </a:pPr>
              <a:r>
                <a:rPr lang="en-US" sz="4000" b="1" dirty="0">
                  <a:solidFill>
                    <a:srgbClr val="333399"/>
                  </a:solidFill>
                </a:rPr>
                <a:t>Uri Zwick</a:t>
              </a:r>
              <a:endParaRPr lang="zh-CN" altLang="en-US" sz="2000" b="1" dirty="0">
                <a:solidFill>
                  <a:srgbClr val="33CC33"/>
                </a:solidFill>
                <a:latin typeface="Comic Sans MS" pitchFamily="66" charset="0"/>
                <a:ea typeface="SimSun" pitchFamily="2" charset="-122"/>
              </a:endParaRPr>
            </a:p>
          </p:txBody>
        </p:sp>
        <p:sp>
          <p:nvSpPr>
            <p:cNvPr id="8" name="Rectangle 15"/>
            <p:cNvSpPr>
              <a:spLocks noChangeArrowheads="1"/>
            </p:cNvSpPr>
            <p:nvPr/>
          </p:nvSpPr>
          <p:spPr bwMode="auto">
            <a:xfrm>
              <a:off x="1033" y="3321"/>
              <a:ext cx="3803" cy="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base">
                <a:spcBef>
                  <a:spcPct val="20000"/>
                </a:spcBef>
                <a:spcAft>
                  <a:spcPct val="0"/>
                </a:spcAft>
              </a:pPr>
              <a:r>
                <a:rPr lang="en-US" sz="4000" b="1" dirty="0">
                  <a:solidFill>
                    <a:srgbClr val="33CC33"/>
                  </a:solidFill>
                </a:rPr>
                <a:t>Tel Aviv University</a:t>
              </a:r>
              <a:endParaRPr lang="zh-CN" altLang="en-US" sz="2000" b="1" dirty="0">
                <a:solidFill>
                  <a:srgbClr val="33CC33"/>
                </a:solidFill>
                <a:latin typeface="Comic Sans MS" pitchFamily="66" charset="0"/>
                <a:ea typeface="SimSun" pitchFamily="2" charset="-122"/>
              </a:endParaRPr>
            </a:p>
          </p:txBody>
        </p:sp>
      </p:grp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17490" y="522920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sz="3200" kern="0" dirty="0" smtClean="0">
                <a:solidFill>
                  <a:srgbClr val="000000"/>
                </a:solidFill>
                <a:latin typeface="Arial"/>
              </a:rPr>
              <a:t>November 2015</a:t>
            </a:r>
            <a:br>
              <a:rPr lang="da-DK" sz="3200" kern="0" dirty="0" smtClean="0">
                <a:solidFill>
                  <a:srgbClr val="000000"/>
                </a:solidFill>
                <a:latin typeface="Arial"/>
              </a:rPr>
            </a:br>
            <a:r>
              <a:rPr lang="da-DK" sz="2400" kern="0" dirty="0" smtClean="0">
                <a:solidFill>
                  <a:srgbClr val="000000"/>
                </a:solidFill>
                <a:latin typeface="Arial"/>
              </a:rPr>
              <a:t>Last modified: December </a:t>
            </a:r>
            <a:r>
              <a:rPr lang="da-DK" sz="2400" kern="0" dirty="0" smtClean="0">
                <a:solidFill>
                  <a:srgbClr val="000000"/>
                </a:solidFill>
                <a:latin typeface="Arial"/>
              </a:rPr>
              <a:t>2, </a:t>
            </a:r>
            <a:r>
              <a:rPr lang="da-DK" sz="2400" kern="0" dirty="0" smtClean="0">
                <a:solidFill>
                  <a:srgbClr val="000000"/>
                </a:solidFill>
                <a:latin typeface="Arial"/>
              </a:rPr>
              <a:t>2015</a:t>
            </a:r>
            <a:endParaRPr lang="en-US" sz="2400" kern="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235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10</a:t>
            </a:fld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-6532" y="20956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layer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US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negative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vertices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-1882" y="735495"/>
                <a:ext cx="9138462" cy="50013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Suppose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contains many (at least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</m:rad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) </a:t>
                </a:r>
                <a:r>
                  <a:rPr lang="en-US" sz="24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negative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vertices.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82" y="735495"/>
                <a:ext cx="9138462" cy="500137"/>
              </a:xfrm>
              <a:prstGeom prst="rect">
                <a:avLst/>
              </a:prstGeom>
              <a:blipFill rotWithShape="0">
                <a:blip r:embed="rId3"/>
                <a:stretch>
                  <a:fillRect t="-1220" b="-280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 bwMode="auto">
          <a:xfrm>
            <a:off x="1267326" y="3309485"/>
            <a:ext cx="579120" cy="2788920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500963" y="3309485"/>
            <a:ext cx="579120" cy="2788920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3734600" y="3309485"/>
            <a:ext cx="579120" cy="2788920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4968237" y="3309485"/>
            <a:ext cx="579120" cy="2788920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6201874" y="3309485"/>
            <a:ext cx="579120" cy="2788920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7435509" y="3309485"/>
            <a:ext cx="579120" cy="2788920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283368" y="6235990"/>
                <a:ext cx="621267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3368" y="6235990"/>
                <a:ext cx="621267" cy="49244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987925" y="6235990"/>
                <a:ext cx="621267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7925" y="6235990"/>
                <a:ext cx="621267" cy="49244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502567" y="6235990"/>
                <a:ext cx="621267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2567" y="6235990"/>
                <a:ext cx="621267" cy="49244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483635" y="6235990"/>
                <a:ext cx="621267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3635" y="6235990"/>
                <a:ext cx="621267" cy="492443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Oval 56"/>
          <p:cNvSpPr>
            <a:spLocks noChangeAspect="1" noChangeArrowheads="1"/>
          </p:cNvSpPr>
          <p:nvPr/>
        </p:nvSpPr>
        <p:spPr bwMode="auto">
          <a:xfrm>
            <a:off x="1370616" y="3578382"/>
            <a:ext cx="360000" cy="360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i="1" dirty="0" smtClean="0"/>
              <a:t>s</a:t>
            </a:r>
            <a:endParaRPr lang="en-US" sz="2400" i="1" dirty="0"/>
          </a:p>
        </p:txBody>
      </p:sp>
      <p:sp>
        <p:nvSpPr>
          <p:cNvPr id="29" name="Oval 56"/>
          <p:cNvSpPr>
            <a:spLocks noChangeAspect="1" noChangeArrowheads="1"/>
          </p:cNvSpPr>
          <p:nvPr/>
        </p:nvSpPr>
        <p:spPr bwMode="auto">
          <a:xfrm>
            <a:off x="1370616" y="4388506"/>
            <a:ext cx="360000" cy="360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sp>
        <p:nvSpPr>
          <p:cNvPr id="30" name="Oval 56"/>
          <p:cNvSpPr>
            <a:spLocks noChangeAspect="1" noChangeArrowheads="1"/>
          </p:cNvSpPr>
          <p:nvPr/>
        </p:nvSpPr>
        <p:spPr bwMode="auto">
          <a:xfrm>
            <a:off x="2610523" y="4012509"/>
            <a:ext cx="360000" cy="360000"/>
          </a:xfrm>
          <a:prstGeom prst="ellipse">
            <a:avLst/>
          </a:prstGeom>
          <a:solidFill>
            <a:srgbClr val="FF0000">
              <a:alpha val="15000"/>
            </a:srgbClr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cxnSp>
        <p:nvCxnSpPr>
          <p:cNvPr id="6" name="Straight Arrow Connector 5"/>
          <p:cNvCxnSpPr>
            <a:stCxn id="28" idx="4"/>
            <a:endCxn id="29" idx="0"/>
          </p:cNvCxnSpPr>
          <p:nvPr/>
        </p:nvCxnSpPr>
        <p:spPr bwMode="auto">
          <a:xfrm>
            <a:off x="1550616" y="3938382"/>
            <a:ext cx="0" cy="450124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1" name="Straight Arrow Connector 30"/>
          <p:cNvCxnSpPr>
            <a:stCxn id="29" idx="6"/>
            <a:endCxn id="30" idx="2"/>
          </p:cNvCxnSpPr>
          <p:nvPr/>
        </p:nvCxnSpPr>
        <p:spPr bwMode="auto">
          <a:xfrm flipV="1">
            <a:off x="1730616" y="4192509"/>
            <a:ext cx="879907" cy="375997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846446" y="3798371"/>
                <a:ext cx="62126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 smtClean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6446" y="3798371"/>
                <a:ext cx="621267" cy="46166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1121853" y="3936713"/>
                <a:ext cx="62126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853" y="3936713"/>
                <a:ext cx="621267" cy="46166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Oval 56"/>
          <p:cNvSpPr>
            <a:spLocks noChangeAspect="1" noChangeArrowheads="1"/>
          </p:cNvSpPr>
          <p:nvPr/>
        </p:nvSpPr>
        <p:spPr bwMode="auto">
          <a:xfrm>
            <a:off x="2613875" y="4749452"/>
            <a:ext cx="360000" cy="360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sp>
        <p:nvSpPr>
          <p:cNvPr id="35" name="Oval 56"/>
          <p:cNvSpPr>
            <a:spLocks noChangeAspect="1" noChangeArrowheads="1"/>
          </p:cNvSpPr>
          <p:nvPr/>
        </p:nvSpPr>
        <p:spPr bwMode="auto">
          <a:xfrm>
            <a:off x="3853782" y="4373455"/>
            <a:ext cx="360000" cy="360000"/>
          </a:xfrm>
          <a:prstGeom prst="ellipse">
            <a:avLst/>
          </a:prstGeom>
          <a:solidFill>
            <a:srgbClr val="FF0000">
              <a:alpha val="15000"/>
            </a:srgbClr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cxnSp>
        <p:nvCxnSpPr>
          <p:cNvPr id="36" name="Straight Arrow Connector 35"/>
          <p:cNvCxnSpPr>
            <a:stCxn id="34" idx="6"/>
            <a:endCxn id="35" idx="2"/>
          </p:cNvCxnSpPr>
          <p:nvPr/>
        </p:nvCxnSpPr>
        <p:spPr bwMode="auto">
          <a:xfrm flipV="1">
            <a:off x="2973875" y="4553455"/>
            <a:ext cx="879907" cy="375997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7" name="Oval 56"/>
          <p:cNvSpPr>
            <a:spLocks noChangeAspect="1" noChangeArrowheads="1"/>
          </p:cNvSpPr>
          <p:nvPr/>
        </p:nvSpPr>
        <p:spPr bwMode="auto">
          <a:xfrm>
            <a:off x="6311434" y="3891200"/>
            <a:ext cx="360000" cy="360000"/>
          </a:xfrm>
          <a:prstGeom prst="ellipse">
            <a:avLst/>
          </a:prstGeom>
          <a:solidFill>
            <a:srgbClr val="FF0000">
              <a:alpha val="15000"/>
            </a:srgbClr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sp>
        <p:nvSpPr>
          <p:cNvPr id="38" name="Oval 56"/>
          <p:cNvSpPr>
            <a:spLocks noChangeAspect="1" noChangeArrowheads="1"/>
          </p:cNvSpPr>
          <p:nvPr/>
        </p:nvSpPr>
        <p:spPr bwMode="auto">
          <a:xfrm>
            <a:off x="7545069" y="4525855"/>
            <a:ext cx="360000" cy="360000"/>
          </a:xfrm>
          <a:prstGeom prst="ellipse">
            <a:avLst/>
          </a:prstGeom>
          <a:solidFill>
            <a:srgbClr val="FF0000">
              <a:alpha val="15000"/>
            </a:srgbClr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cxnSp>
        <p:nvCxnSpPr>
          <p:cNvPr id="39" name="Straight Arrow Connector 38"/>
          <p:cNvCxnSpPr>
            <a:stCxn id="37" idx="6"/>
            <a:endCxn id="38" idx="2"/>
          </p:cNvCxnSpPr>
          <p:nvPr/>
        </p:nvCxnSpPr>
        <p:spPr bwMode="auto">
          <a:xfrm>
            <a:off x="6671434" y="4071200"/>
            <a:ext cx="873635" cy="634655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0" name="Straight Arrow Connector 39"/>
          <p:cNvCxnSpPr>
            <a:stCxn id="30" idx="4"/>
            <a:endCxn id="34" idx="0"/>
          </p:cNvCxnSpPr>
          <p:nvPr/>
        </p:nvCxnSpPr>
        <p:spPr bwMode="auto">
          <a:xfrm>
            <a:off x="2790523" y="4372509"/>
            <a:ext cx="3352" cy="376943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43" name="Oval 56"/>
          <p:cNvSpPr>
            <a:spLocks noChangeAspect="1" noChangeArrowheads="1"/>
          </p:cNvSpPr>
          <p:nvPr/>
        </p:nvSpPr>
        <p:spPr bwMode="auto">
          <a:xfrm>
            <a:off x="7546821" y="5206650"/>
            <a:ext cx="360000" cy="360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cxnSp>
        <p:nvCxnSpPr>
          <p:cNvPr id="44" name="Straight Arrow Connector 43"/>
          <p:cNvCxnSpPr>
            <a:stCxn id="38" idx="4"/>
            <a:endCxn id="43" idx="0"/>
          </p:cNvCxnSpPr>
          <p:nvPr/>
        </p:nvCxnSpPr>
        <p:spPr bwMode="auto">
          <a:xfrm>
            <a:off x="7725069" y="4885855"/>
            <a:ext cx="1752" cy="320795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46" name="Oval 56"/>
          <p:cNvSpPr>
            <a:spLocks noChangeAspect="1" noChangeArrowheads="1"/>
          </p:cNvSpPr>
          <p:nvPr/>
        </p:nvSpPr>
        <p:spPr bwMode="auto">
          <a:xfrm>
            <a:off x="5077797" y="3503175"/>
            <a:ext cx="360000" cy="360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sp>
        <p:nvSpPr>
          <p:cNvPr id="47" name="Oval 56"/>
          <p:cNvSpPr>
            <a:spLocks noChangeAspect="1" noChangeArrowheads="1"/>
          </p:cNvSpPr>
          <p:nvPr/>
        </p:nvSpPr>
        <p:spPr bwMode="auto">
          <a:xfrm>
            <a:off x="5077797" y="4166560"/>
            <a:ext cx="360000" cy="360000"/>
          </a:xfrm>
          <a:prstGeom prst="ellipse">
            <a:avLst/>
          </a:prstGeom>
          <a:solidFill>
            <a:srgbClr val="FF0000">
              <a:alpha val="15000"/>
            </a:srgbClr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cxnSp>
        <p:nvCxnSpPr>
          <p:cNvPr id="48" name="Straight Arrow Connector 47"/>
          <p:cNvCxnSpPr>
            <a:stCxn id="35" idx="6"/>
            <a:endCxn id="47" idx="2"/>
          </p:cNvCxnSpPr>
          <p:nvPr/>
        </p:nvCxnSpPr>
        <p:spPr bwMode="auto">
          <a:xfrm flipV="1">
            <a:off x="4213782" y="4346560"/>
            <a:ext cx="864015" cy="206895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-1882" y="1200389"/>
                <a:ext cx="913846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Assign the vertices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∪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∪…∪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a potential of </a:t>
                </a:r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0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82" y="1200389"/>
                <a:ext cx="9138462" cy="461665"/>
              </a:xfrm>
              <a:prstGeom prst="rect">
                <a:avLst/>
              </a:prstGeom>
              <a:blipFill rotWithShape="0">
                <a:blip r:embed="rId10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Straight Arrow Connector 48"/>
          <p:cNvCxnSpPr/>
          <p:nvPr/>
        </p:nvCxnSpPr>
        <p:spPr bwMode="auto">
          <a:xfrm flipV="1">
            <a:off x="5257797" y="3863175"/>
            <a:ext cx="0" cy="303385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53" name="Straight Arrow Connector 52"/>
          <p:cNvCxnSpPr>
            <a:stCxn id="46" idx="6"/>
            <a:endCxn id="37" idx="2"/>
          </p:cNvCxnSpPr>
          <p:nvPr/>
        </p:nvCxnSpPr>
        <p:spPr bwMode="auto">
          <a:xfrm>
            <a:off x="5437797" y="3683175"/>
            <a:ext cx="873637" cy="388025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-1882" y="1626811"/>
                <a:ext cx="913846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Assign the vertices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∪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∪…∪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a potential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82" y="1626811"/>
                <a:ext cx="9138462" cy="461665"/>
              </a:xfrm>
              <a:prstGeom prst="rect">
                <a:avLst/>
              </a:prstGeom>
              <a:blipFill rotWithShape="0">
                <a:blip r:embed="rId11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Oval 56"/>
          <p:cNvSpPr>
            <a:spLocks noChangeAspect="1" noChangeArrowheads="1"/>
          </p:cNvSpPr>
          <p:nvPr/>
        </p:nvSpPr>
        <p:spPr bwMode="auto">
          <a:xfrm>
            <a:off x="5077797" y="4829945"/>
            <a:ext cx="360000" cy="360000"/>
          </a:xfrm>
          <a:prstGeom prst="ellipse">
            <a:avLst/>
          </a:prstGeom>
          <a:solidFill>
            <a:srgbClr val="FF0000">
              <a:alpha val="15000"/>
            </a:srgbClr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sp>
        <p:nvSpPr>
          <p:cNvPr id="50" name="Oval 56"/>
          <p:cNvSpPr>
            <a:spLocks noChangeAspect="1" noChangeArrowheads="1"/>
          </p:cNvSpPr>
          <p:nvPr/>
        </p:nvSpPr>
        <p:spPr bwMode="auto">
          <a:xfrm>
            <a:off x="5077797" y="5493330"/>
            <a:ext cx="360000" cy="360000"/>
          </a:xfrm>
          <a:prstGeom prst="ellipse">
            <a:avLst/>
          </a:prstGeom>
          <a:solidFill>
            <a:srgbClr val="FF0000">
              <a:alpha val="15000"/>
            </a:srgbClr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cxnSp>
        <p:nvCxnSpPr>
          <p:cNvPr id="51" name="Straight Arrow Connector 50"/>
          <p:cNvCxnSpPr>
            <a:stCxn id="35" idx="6"/>
            <a:endCxn id="42" idx="2"/>
          </p:cNvCxnSpPr>
          <p:nvPr/>
        </p:nvCxnSpPr>
        <p:spPr bwMode="auto">
          <a:xfrm>
            <a:off x="4213782" y="4553455"/>
            <a:ext cx="864015" cy="45649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med"/>
          </a:ln>
          <a:effectLst/>
        </p:spPr>
      </p:cxnSp>
      <p:sp>
        <p:nvSpPr>
          <p:cNvPr id="52" name="Oval 56"/>
          <p:cNvSpPr>
            <a:spLocks noChangeAspect="1" noChangeArrowheads="1"/>
          </p:cNvSpPr>
          <p:nvPr/>
        </p:nvSpPr>
        <p:spPr bwMode="auto">
          <a:xfrm>
            <a:off x="3863555" y="5221892"/>
            <a:ext cx="360000" cy="360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cxnSp>
        <p:nvCxnSpPr>
          <p:cNvPr id="54" name="Straight Arrow Connector 53"/>
          <p:cNvCxnSpPr>
            <a:stCxn id="52" idx="6"/>
            <a:endCxn id="42" idx="2"/>
          </p:cNvCxnSpPr>
          <p:nvPr/>
        </p:nvCxnSpPr>
        <p:spPr bwMode="auto">
          <a:xfrm flipV="1">
            <a:off x="4223555" y="5009945"/>
            <a:ext cx="854242" cy="391947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med"/>
          </a:ln>
          <a:effectLst/>
        </p:spPr>
      </p:cxnSp>
      <p:cxnSp>
        <p:nvCxnSpPr>
          <p:cNvPr id="58" name="Straight Arrow Connector 57"/>
          <p:cNvCxnSpPr>
            <a:stCxn id="52" idx="6"/>
            <a:endCxn id="50" idx="2"/>
          </p:cNvCxnSpPr>
          <p:nvPr/>
        </p:nvCxnSpPr>
        <p:spPr bwMode="auto">
          <a:xfrm>
            <a:off x="4223555" y="5401892"/>
            <a:ext cx="854242" cy="271438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2" name="Rectangle 11"/>
          <p:cNvSpPr/>
          <p:nvPr/>
        </p:nvSpPr>
        <p:spPr bwMode="auto">
          <a:xfrm>
            <a:off x="4678680" y="3139440"/>
            <a:ext cx="3535680" cy="3108960"/>
          </a:xfrm>
          <a:prstGeom prst="rect">
            <a:avLst/>
          </a:prstGeom>
          <a:noFill/>
          <a:ln w="317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-1882" y="2053233"/>
                <a:ext cx="913846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V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ertices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are no longer negative. No negative vertices introduced.</a:t>
                </a: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82" y="2053233"/>
                <a:ext cx="9138462" cy="461665"/>
              </a:xfrm>
              <a:prstGeom prst="rect">
                <a:avLst/>
              </a:prstGeom>
              <a:blipFill rotWithShape="0">
                <a:blip r:embed="rId12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-1882" y="2479655"/>
                <a:ext cx="913846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But, there may be new </a:t>
                </a:r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0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edges. Need to </a:t>
                </a:r>
                <a:r>
                  <a:rPr lang="en-US" sz="2400" dirty="0" err="1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recompute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82" y="2479655"/>
                <a:ext cx="9138462" cy="461665"/>
              </a:xfrm>
              <a:prstGeom prst="rect">
                <a:avLst/>
              </a:prstGeom>
              <a:blipFill rotWithShape="0">
                <a:blip r:embed="rId1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2" name="Curved Connector 61"/>
          <p:cNvCxnSpPr>
            <a:stCxn id="50" idx="4"/>
            <a:endCxn id="34" idx="4"/>
          </p:cNvCxnSpPr>
          <p:nvPr/>
        </p:nvCxnSpPr>
        <p:spPr bwMode="auto">
          <a:xfrm rot="5400000" flipH="1">
            <a:off x="3653897" y="4249430"/>
            <a:ext cx="743878" cy="2463922"/>
          </a:xfrm>
          <a:prstGeom prst="curvedConnector3">
            <a:avLst>
              <a:gd name="adj1" fmla="val -92193"/>
            </a:avLst>
          </a:prstGeom>
          <a:solidFill>
            <a:schemeClr val="accent1"/>
          </a:solidFill>
          <a:ln w="317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3824434" y="6097817"/>
                <a:ext cx="62126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 smtClean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4434" y="6097817"/>
                <a:ext cx="621267" cy="461665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6015790" y="4607179"/>
                <a:ext cx="970180" cy="101566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6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6000" dirty="0" smtClean="0">
                  <a:solidFill>
                    <a:srgbClr val="00B05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5790" y="4607179"/>
                <a:ext cx="970180" cy="1015663"/>
              </a:xfrm>
              <a:prstGeom prst="rect">
                <a:avLst/>
              </a:prstGeom>
              <a:blipFill rotWithShape="0">
                <a:blip r:embed="rId15"/>
                <a:stretch>
                  <a:fillRect l="-566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4012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5" grpId="0"/>
      <p:bldP spid="41" grpId="0"/>
      <p:bldP spid="42" grpId="0" animBg="1"/>
      <p:bldP spid="50" grpId="0" animBg="1"/>
      <p:bldP spid="12" grpId="0" animBg="1"/>
      <p:bldP spid="59" grpId="0"/>
      <p:bldP spid="61" grpId="0"/>
      <p:bldP spid="63" grpId="0"/>
      <p:bldP spid="6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887123" y="2927589"/>
                <a:ext cx="45399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7123" y="2927589"/>
                <a:ext cx="453992" cy="49244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11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-6532" y="210611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path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US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negative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vertices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705523" y="2672829"/>
            <a:ext cx="1138680" cy="270000"/>
            <a:chOff x="2610523" y="3998709"/>
            <a:chExt cx="1138680" cy="270000"/>
          </a:xfrm>
        </p:grpSpPr>
        <p:sp>
          <p:nvSpPr>
            <p:cNvPr id="4" name="Oval 56"/>
            <p:cNvSpPr>
              <a:spLocks noChangeAspect="1" noChangeArrowheads="1"/>
            </p:cNvSpPr>
            <p:nvPr/>
          </p:nvSpPr>
          <p:spPr bwMode="auto">
            <a:xfrm>
              <a:off x="2610523" y="3998709"/>
              <a:ext cx="270000" cy="2700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sp>
          <p:nvSpPr>
            <p:cNvPr id="5" name="Oval 56"/>
            <p:cNvSpPr>
              <a:spLocks noChangeAspect="1" noChangeArrowheads="1"/>
            </p:cNvSpPr>
            <p:nvPr/>
          </p:nvSpPr>
          <p:spPr bwMode="auto">
            <a:xfrm>
              <a:off x="3479203" y="3998709"/>
              <a:ext cx="270000" cy="2700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9" name="Straight Arrow Connector 8"/>
            <p:cNvCxnSpPr>
              <a:stCxn id="4" idx="6"/>
              <a:endCxn id="5" idx="2"/>
            </p:cNvCxnSpPr>
            <p:nvPr/>
          </p:nvCxnSpPr>
          <p:spPr bwMode="auto">
            <a:xfrm>
              <a:off x="2880523" y="4133709"/>
              <a:ext cx="598680" cy="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16" name="Group 15"/>
          <p:cNvGrpSpPr/>
          <p:nvPr/>
        </p:nvGrpSpPr>
        <p:grpSpPr>
          <a:xfrm>
            <a:off x="2961043" y="2672829"/>
            <a:ext cx="1138680" cy="270000"/>
            <a:chOff x="2762923" y="4151109"/>
            <a:chExt cx="1138680" cy="270000"/>
          </a:xfrm>
        </p:grpSpPr>
        <p:sp>
          <p:nvSpPr>
            <p:cNvPr id="10" name="Oval 56"/>
            <p:cNvSpPr>
              <a:spLocks noChangeAspect="1" noChangeArrowheads="1"/>
            </p:cNvSpPr>
            <p:nvPr/>
          </p:nvSpPr>
          <p:spPr bwMode="auto">
            <a:xfrm>
              <a:off x="2762923" y="4151109"/>
              <a:ext cx="270000" cy="2700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sp>
          <p:nvSpPr>
            <p:cNvPr id="11" name="Oval 56"/>
            <p:cNvSpPr>
              <a:spLocks noChangeAspect="1" noChangeArrowheads="1"/>
            </p:cNvSpPr>
            <p:nvPr/>
          </p:nvSpPr>
          <p:spPr bwMode="auto">
            <a:xfrm>
              <a:off x="3631603" y="4151109"/>
              <a:ext cx="270000" cy="2700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12" name="Straight Arrow Connector 11"/>
            <p:cNvCxnSpPr>
              <a:stCxn id="10" idx="6"/>
              <a:endCxn id="11" idx="2"/>
            </p:cNvCxnSpPr>
            <p:nvPr/>
          </p:nvCxnSpPr>
          <p:spPr bwMode="auto">
            <a:xfrm>
              <a:off x="3032923" y="4286109"/>
              <a:ext cx="598680" cy="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13" name="Oval 56"/>
          <p:cNvSpPr>
            <a:spLocks noChangeAspect="1" noChangeArrowheads="1"/>
          </p:cNvSpPr>
          <p:nvPr/>
        </p:nvSpPr>
        <p:spPr bwMode="auto">
          <a:xfrm>
            <a:off x="5018443" y="2672829"/>
            <a:ext cx="270000" cy="270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cxnSp>
        <p:nvCxnSpPr>
          <p:cNvPr id="15" name="Straight Arrow Connector 14"/>
          <p:cNvCxnSpPr>
            <a:stCxn id="13" idx="6"/>
            <a:endCxn id="14" idx="2"/>
          </p:cNvCxnSpPr>
          <p:nvPr/>
        </p:nvCxnSpPr>
        <p:spPr bwMode="auto">
          <a:xfrm>
            <a:off x="5288443" y="2807829"/>
            <a:ext cx="598680" cy="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/>
          <p:cNvCxnSpPr>
            <a:stCxn id="5" idx="6"/>
            <a:endCxn id="10" idx="2"/>
          </p:cNvCxnSpPr>
          <p:nvPr/>
        </p:nvCxnSpPr>
        <p:spPr bwMode="auto">
          <a:xfrm>
            <a:off x="1844203" y="2807829"/>
            <a:ext cx="1116840" cy="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2"/>
            </a:solidFill>
            <a:prstDash val="sysDot"/>
            <a:round/>
            <a:headEnd type="none" w="med" len="med"/>
            <a:tailEnd type="triangle"/>
          </a:ln>
          <a:effectLst/>
        </p:spPr>
      </p:cxnSp>
      <p:cxnSp>
        <p:nvCxnSpPr>
          <p:cNvPr id="21" name="Straight Arrow Connector 20"/>
          <p:cNvCxnSpPr>
            <a:stCxn id="11" idx="6"/>
            <a:endCxn id="13" idx="2"/>
          </p:cNvCxnSpPr>
          <p:nvPr/>
        </p:nvCxnSpPr>
        <p:spPr bwMode="auto">
          <a:xfrm>
            <a:off x="4099723" y="2807829"/>
            <a:ext cx="918720" cy="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2"/>
            </a:solidFill>
            <a:prstDash val="sysDot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543723" y="2942829"/>
                <a:ext cx="45399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3723" y="2942829"/>
                <a:ext cx="453992" cy="4924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799243" y="2942829"/>
                <a:ext cx="45399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9243" y="2942829"/>
                <a:ext cx="453992" cy="49244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288443" y="2306948"/>
                <a:ext cx="62126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 smtClean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8443" y="2306948"/>
                <a:ext cx="621267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231043" y="2306948"/>
                <a:ext cx="62126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 smtClean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1043" y="2306948"/>
                <a:ext cx="621267" cy="46166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975523" y="2306948"/>
                <a:ext cx="62126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 smtClean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523" y="2306948"/>
                <a:ext cx="621267" cy="46166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-1016" y="3885708"/>
                <a:ext cx="913846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be the set of vertices reachable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by </a:t>
                </a:r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0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edges.</a:t>
                </a:r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16" y="3885708"/>
                <a:ext cx="9138462" cy="461665"/>
              </a:xfrm>
              <a:prstGeom prst="rect">
                <a:avLst/>
              </a:prstGeom>
              <a:blipFill rotWithShape="0">
                <a:blip r:embed="rId7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5466" y="4333308"/>
                <a:ext cx="913846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(As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is 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acyclic,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is the only vertex on the path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.)</a:t>
                </a:r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6" y="4333308"/>
                <a:ext cx="9138462" cy="461665"/>
              </a:xfrm>
              <a:prstGeom prst="rect">
                <a:avLst/>
              </a:prstGeom>
              <a:blipFill rotWithShape="0">
                <a:blip r:embed="rId8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2328290" y="2328096"/>
                <a:ext cx="210836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8290" y="2328096"/>
                <a:ext cx="210836" cy="461665"/>
              </a:xfrm>
              <a:prstGeom prst="rect">
                <a:avLst/>
              </a:prstGeom>
              <a:blipFill rotWithShape="0">
                <a:blip r:embed="rId9"/>
                <a:stretch>
                  <a:fillRect l="-57143" r="-2285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4465133" y="2306948"/>
                <a:ext cx="210836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5133" y="2306948"/>
                <a:ext cx="210836" cy="461665"/>
              </a:xfrm>
              <a:prstGeom prst="rect">
                <a:avLst/>
              </a:prstGeom>
              <a:blipFill rotWithShape="0">
                <a:blip r:embed="rId10"/>
                <a:stretch>
                  <a:fillRect l="-57143" r="-2285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2222" y="4780908"/>
                <a:ext cx="913846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(We cannot reach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edges if the path is ‘maximal’.)</a:t>
                </a:r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2" y="4780908"/>
                <a:ext cx="9138462" cy="461665"/>
              </a:xfrm>
              <a:prstGeom prst="rect">
                <a:avLst/>
              </a:prstGeom>
              <a:blipFill rotWithShape="0">
                <a:blip r:embed="rId11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/>
              <p:cNvSpPr txBox="1"/>
              <p:nvPr/>
            </p:nvSpPr>
            <p:spPr>
              <a:xfrm>
                <a:off x="13217" y="5228508"/>
                <a:ext cx="913846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Decrease the potential of all vertices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by </a:t>
                </a:r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1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2" name="TextBox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17" y="5228508"/>
                <a:ext cx="9138462" cy="461665"/>
              </a:xfrm>
              <a:prstGeom prst="rect">
                <a:avLst/>
              </a:prstGeom>
              <a:blipFill rotWithShape="0">
                <a:blip r:embed="rId12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/>
              <p:cNvSpPr txBox="1"/>
              <p:nvPr/>
            </p:nvSpPr>
            <p:spPr>
              <a:xfrm>
                <a:off x="5360" y="5676108"/>
                <a:ext cx="913846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is no longer negative. No new negative vertices.</a:t>
                </a:r>
              </a:p>
            </p:txBody>
          </p:sp>
        </mc:Choice>
        <mc:Fallback xmlns="">
          <p:sp>
            <p:nvSpPr>
              <p:cNvPr id="94" name="TextBox 9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0" y="5676108"/>
                <a:ext cx="9138462" cy="461665"/>
              </a:xfrm>
              <a:prstGeom prst="rect">
                <a:avLst/>
              </a:prstGeom>
              <a:blipFill rotWithShape="0">
                <a:blip r:embed="rId1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0" name="Group 99"/>
          <p:cNvGrpSpPr/>
          <p:nvPr/>
        </p:nvGrpSpPr>
        <p:grpSpPr>
          <a:xfrm>
            <a:off x="6027419" y="1608019"/>
            <a:ext cx="2921925" cy="2342810"/>
            <a:chOff x="6027419" y="1608019"/>
            <a:chExt cx="2921925" cy="2342810"/>
          </a:xfrm>
        </p:grpSpPr>
        <p:sp>
          <p:nvSpPr>
            <p:cNvPr id="30" name="Isosceles Triangle 29"/>
            <p:cNvSpPr/>
            <p:nvPr/>
          </p:nvSpPr>
          <p:spPr bwMode="auto">
            <a:xfrm rot="16200000">
              <a:off x="5941765" y="1746814"/>
              <a:ext cx="2289669" cy="2118361"/>
            </a:xfrm>
            <a:prstGeom prst="triangle">
              <a:avLst/>
            </a:prstGeom>
            <a:noFill/>
            <a:ln w="317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34" name="Oval 56"/>
            <p:cNvSpPr>
              <a:spLocks noChangeAspect="1" noChangeArrowheads="1"/>
            </p:cNvSpPr>
            <p:nvPr/>
          </p:nvSpPr>
          <p:spPr bwMode="auto">
            <a:xfrm>
              <a:off x="6553363" y="2732477"/>
              <a:ext cx="144000" cy="144000"/>
            </a:xfrm>
            <a:prstGeom prst="ellipse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grpSp>
          <p:nvGrpSpPr>
            <p:cNvPr id="43" name="Group 42"/>
            <p:cNvGrpSpPr/>
            <p:nvPr/>
          </p:nvGrpSpPr>
          <p:grpSpPr>
            <a:xfrm>
              <a:off x="6968550" y="2444108"/>
              <a:ext cx="144000" cy="681869"/>
              <a:chOff x="6964843" y="2444108"/>
              <a:chExt cx="144000" cy="681869"/>
            </a:xfrm>
          </p:grpSpPr>
          <p:sp>
            <p:nvSpPr>
              <p:cNvPr id="35" name="Oval 56"/>
              <p:cNvSpPr>
                <a:spLocks noChangeAspect="1" noChangeArrowheads="1"/>
              </p:cNvSpPr>
              <p:nvPr/>
            </p:nvSpPr>
            <p:spPr bwMode="auto">
              <a:xfrm>
                <a:off x="6964843" y="2444108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 i="1" dirty="0"/>
              </a:p>
            </p:txBody>
          </p:sp>
          <p:sp>
            <p:nvSpPr>
              <p:cNvPr id="36" name="Oval 56"/>
              <p:cNvSpPr>
                <a:spLocks noChangeAspect="1" noChangeArrowheads="1"/>
              </p:cNvSpPr>
              <p:nvPr/>
            </p:nvSpPr>
            <p:spPr bwMode="auto">
              <a:xfrm>
                <a:off x="6964843" y="2981977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 i="1" dirty="0"/>
              </a:p>
            </p:txBody>
          </p:sp>
        </p:grpSp>
        <p:grpSp>
          <p:nvGrpSpPr>
            <p:cNvPr id="44" name="Group 43"/>
            <p:cNvGrpSpPr/>
            <p:nvPr/>
          </p:nvGrpSpPr>
          <p:grpSpPr>
            <a:xfrm>
              <a:off x="7383737" y="2701149"/>
              <a:ext cx="144000" cy="684056"/>
              <a:chOff x="7398484" y="2701149"/>
              <a:chExt cx="144000" cy="684056"/>
            </a:xfrm>
          </p:grpSpPr>
          <p:sp>
            <p:nvSpPr>
              <p:cNvPr id="37" name="Oval 56"/>
              <p:cNvSpPr>
                <a:spLocks noChangeAspect="1" noChangeArrowheads="1"/>
              </p:cNvSpPr>
              <p:nvPr/>
            </p:nvSpPr>
            <p:spPr bwMode="auto">
              <a:xfrm>
                <a:off x="7398484" y="2701149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 i="1" dirty="0"/>
              </a:p>
            </p:txBody>
          </p:sp>
          <p:sp>
            <p:nvSpPr>
              <p:cNvPr id="38" name="Oval 56"/>
              <p:cNvSpPr>
                <a:spLocks noChangeAspect="1" noChangeArrowheads="1"/>
              </p:cNvSpPr>
              <p:nvPr/>
            </p:nvSpPr>
            <p:spPr bwMode="auto">
              <a:xfrm>
                <a:off x="7398484" y="3241205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 i="1" dirty="0"/>
              </a:p>
            </p:txBody>
          </p:sp>
        </p:grpSp>
        <p:grpSp>
          <p:nvGrpSpPr>
            <p:cNvPr id="45" name="Group 44"/>
            <p:cNvGrpSpPr/>
            <p:nvPr/>
          </p:nvGrpSpPr>
          <p:grpSpPr>
            <a:xfrm>
              <a:off x="7798924" y="2289669"/>
              <a:ext cx="144000" cy="1354763"/>
              <a:chOff x="7798924" y="2289669"/>
              <a:chExt cx="144000" cy="1354763"/>
            </a:xfrm>
          </p:grpSpPr>
          <p:sp>
            <p:nvSpPr>
              <p:cNvPr id="39" name="Oval 56"/>
              <p:cNvSpPr>
                <a:spLocks noChangeAspect="1" noChangeArrowheads="1"/>
              </p:cNvSpPr>
              <p:nvPr/>
            </p:nvSpPr>
            <p:spPr bwMode="auto">
              <a:xfrm>
                <a:off x="7798924" y="2693257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 i="1" dirty="0"/>
              </a:p>
            </p:txBody>
          </p:sp>
          <p:sp>
            <p:nvSpPr>
              <p:cNvPr id="40" name="Oval 56"/>
              <p:cNvSpPr>
                <a:spLocks noChangeAspect="1" noChangeArrowheads="1"/>
              </p:cNvSpPr>
              <p:nvPr/>
            </p:nvSpPr>
            <p:spPr bwMode="auto">
              <a:xfrm>
                <a:off x="7798924" y="3096845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 i="1" dirty="0"/>
              </a:p>
            </p:txBody>
          </p:sp>
          <p:sp>
            <p:nvSpPr>
              <p:cNvPr id="41" name="Oval 56"/>
              <p:cNvSpPr>
                <a:spLocks noChangeAspect="1" noChangeArrowheads="1"/>
              </p:cNvSpPr>
              <p:nvPr/>
            </p:nvSpPr>
            <p:spPr bwMode="auto">
              <a:xfrm>
                <a:off x="7798924" y="3500432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 i="1" dirty="0"/>
              </a:p>
            </p:txBody>
          </p:sp>
          <p:sp>
            <p:nvSpPr>
              <p:cNvPr id="42" name="Oval 56"/>
              <p:cNvSpPr>
                <a:spLocks noChangeAspect="1" noChangeArrowheads="1"/>
              </p:cNvSpPr>
              <p:nvPr/>
            </p:nvSpPr>
            <p:spPr bwMode="auto">
              <a:xfrm>
                <a:off x="7798924" y="2289669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 i="1" dirty="0"/>
              </a:p>
            </p:txBody>
          </p:sp>
        </p:grpSp>
        <p:cxnSp>
          <p:nvCxnSpPr>
            <p:cNvPr id="46" name="Straight Arrow Connector 45"/>
            <p:cNvCxnSpPr>
              <a:stCxn id="14" idx="6"/>
              <a:endCxn id="34" idx="2"/>
            </p:cNvCxnSpPr>
            <p:nvPr/>
          </p:nvCxnSpPr>
          <p:spPr bwMode="auto">
            <a:xfrm flipV="1">
              <a:off x="6157123" y="2804477"/>
              <a:ext cx="396240" cy="3352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49" name="Straight Arrow Connector 48"/>
            <p:cNvCxnSpPr>
              <a:stCxn id="34" idx="7"/>
              <a:endCxn id="35" idx="3"/>
            </p:cNvCxnSpPr>
            <p:nvPr/>
          </p:nvCxnSpPr>
          <p:spPr bwMode="auto">
            <a:xfrm flipV="1">
              <a:off x="6676275" y="2567020"/>
              <a:ext cx="313363" cy="186545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52" name="Straight Arrow Connector 51"/>
            <p:cNvCxnSpPr>
              <a:stCxn id="34" idx="5"/>
              <a:endCxn id="36" idx="1"/>
            </p:cNvCxnSpPr>
            <p:nvPr/>
          </p:nvCxnSpPr>
          <p:spPr bwMode="auto">
            <a:xfrm>
              <a:off x="6676275" y="2855389"/>
              <a:ext cx="313363" cy="147676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55" name="Straight Arrow Connector 54"/>
            <p:cNvCxnSpPr>
              <a:stCxn id="36" idx="7"/>
              <a:endCxn id="37" idx="2"/>
            </p:cNvCxnSpPr>
            <p:nvPr/>
          </p:nvCxnSpPr>
          <p:spPr bwMode="auto">
            <a:xfrm flipV="1">
              <a:off x="7091462" y="2773149"/>
              <a:ext cx="292275" cy="229916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59" name="Straight Arrow Connector 58"/>
            <p:cNvCxnSpPr>
              <a:stCxn id="36" idx="5"/>
              <a:endCxn id="38" idx="1"/>
            </p:cNvCxnSpPr>
            <p:nvPr/>
          </p:nvCxnSpPr>
          <p:spPr bwMode="auto">
            <a:xfrm>
              <a:off x="7091462" y="3104889"/>
              <a:ext cx="313363" cy="157404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62" name="Straight Arrow Connector 61"/>
            <p:cNvCxnSpPr>
              <a:stCxn id="38" idx="5"/>
              <a:endCxn id="41" idx="1"/>
            </p:cNvCxnSpPr>
            <p:nvPr/>
          </p:nvCxnSpPr>
          <p:spPr bwMode="auto">
            <a:xfrm>
              <a:off x="7506649" y="3364117"/>
              <a:ext cx="313363" cy="157403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66" name="Straight Arrow Connector 65"/>
            <p:cNvCxnSpPr>
              <a:stCxn id="38" idx="7"/>
              <a:endCxn id="40" idx="2"/>
            </p:cNvCxnSpPr>
            <p:nvPr/>
          </p:nvCxnSpPr>
          <p:spPr bwMode="auto">
            <a:xfrm flipV="1">
              <a:off x="7506649" y="3168845"/>
              <a:ext cx="292275" cy="93448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69" name="Straight Arrow Connector 68"/>
            <p:cNvCxnSpPr>
              <a:stCxn id="38" idx="0"/>
              <a:endCxn id="39" idx="3"/>
            </p:cNvCxnSpPr>
            <p:nvPr/>
          </p:nvCxnSpPr>
          <p:spPr bwMode="auto">
            <a:xfrm flipV="1">
              <a:off x="7455737" y="2816169"/>
              <a:ext cx="364275" cy="425036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72" name="Straight Arrow Connector 71"/>
            <p:cNvCxnSpPr>
              <a:stCxn id="37" idx="7"/>
              <a:endCxn id="42" idx="3"/>
            </p:cNvCxnSpPr>
            <p:nvPr/>
          </p:nvCxnSpPr>
          <p:spPr bwMode="auto">
            <a:xfrm flipV="1">
              <a:off x="7506649" y="2412581"/>
              <a:ext cx="313363" cy="309656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TextBox 76"/>
                <p:cNvSpPr txBox="1"/>
                <p:nvPr/>
              </p:nvSpPr>
              <p:spPr>
                <a:xfrm>
                  <a:off x="7477465" y="2229756"/>
                  <a:ext cx="210836" cy="369332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8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7" name="TextBox 7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77465" y="2229756"/>
                  <a:ext cx="210836" cy="369332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 l="-35294" r="-5882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3" name="Oval 56"/>
            <p:cNvSpPr>
              <a:spLocks noChangeAspect="1" noChangeArrowheads="1"/>
            </p:cNvSpPr>
            <p:nvPr/>
          </p:nvSpPr>
          <p:spPr bwMode="auto">
            <a:xfrm>
              <a:off x="8801837" y="2289669"/>
              <a:ext cx="144000" cy="144000"/>
            </a:xfrm>
            <a:prstGeom prst="ellipse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84" name="Straight Arrow Connector 83"/>
            <p:cNvCxnSpPr>
              <a:stCxn id="42" idx="6"/>
              <a:endCxn id="83" idx="2"/>
            </p:cNvCxnSpPr>
            <p:nvPr/>
          </p:nvCxnSpPr>
          <p:spPr bwMode="auto">
            <a:xfrm>
              <a:off x="7942924" y="2361669"/>
              <a:ext cx="858913" cy="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87" name="Oval 56"/>
            <p:cNvSpPr>
              <a:spLocks noChangeAspect="1" noChangeArrowheads="1"/>
            </p:cNvSpPr>
            <p:nvPr/>
          </p:nvSpPr>
          <p:spPr bwMode="auto">
            <a:xfrm>
              <a:off x="8386200" y="1854241"/>
              <a:ext cx="144000" cy="144000"/>
            </a:xfrm>
            <a:prstGeom prst="ellipse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88" name="Straight Arrow Connector 87"/>
            <p:cNvCxnSpPr>
              <a:stCxn id="42" idx="7"/>
              <a:endCxn id="87" idx="3"/>
            </p:cNvCxnSpPr>
            <p:nvPr/>
          </p:nvCxnSpPr>
          <p:spPr bwMode="auto">
            <a:xfrm flipV="1">
              <a:off x="7921836" y="1977153"/>
              <a:ext cx="485452" cy="333604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TextBox 90"/>
                <p:cNvSpPr txBox="1"/>
                <p:nvPr/>
              </p:nvSpPr>
              <p:spPr>
                <a:xfrm>
                  <a:off x="6891831" y="1608019"/>
                  <a:ext cx="453992" cy="492443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1" name="TextBox 9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91831" y="1608019"/>
                  <a:ext cx="453992" cy="492443"/>
                </a:xfrm>
                <a:prstGeom prst="rect">
                  <a:avLst/>
                </a:prstGeom>
                <a:blipFill rotWithShape="0"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TextBox 94"/>
                <p:cNvSpPr txBox="1"/>
                <p:nvPr/>
              </p:nvSpPr>
              <p:spPr>
                <a:xfrm>
                  <a:off x="7992799" y="1627909"/>
                  <a:ext cx="621267" cy="40011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0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5" name="TextBox 9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92799" y="1627909"/>
                  <a:ext cx="621267" cy="400110"/>
                </a:xfrm>
                <a:prstGeom prst="rect">
                  <a:avLst/>
                </a:prstGeom>
                <a:blipFill rotWithShape="0"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TextBox 95"/>
                <p:cNvSpPr txBox="1"/>
                <p:nvPr/>
              </p:nvSpPr>
              <p:spPr>
                <a:xfrm>
                  <a:off x="8328077" y="2312312"/>
                  <a:ext cx="621267" cy="40011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20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6" name="TextBox 9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28077" y="2312312"/>
                  <a:ext cx="621267" cy="400110"/>
                </a:xfrm>
                <a:prstGeom prst="rect">
                  <a:avLst/>
                </a:prstGeom>
                <a:blipFill rotWithShape="0"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9" name="TextBox 98"/>
          <p:cNvSpPr txBox="1"/>
          <p:nvPr/>
        </p:nvSpPr>
        <p:spPr>
          <a:xfrm>
            <a:off x="-5719" y="6123708"/>
            <a:ext cx="91384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But, there may be new </a:t>
            </a:r>
            <a:r>
              <a:rPr lang="en-US" sz="24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0</a:t>
            </a:r>
            <a:r>
              <a:rPr lang="en-US" sz="2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edges.</a:t>
            </a:r>
          </a:p>
        </p:txBody>
      </p:sp>
      <p:sp>
        <p:nvSpPr>
          <p:cNvPr id="14" name="Oval 56"/>
          <p:cNvSpPr>
            <a:spLocks noChangeAspect="1" noChangeArrowheads="1"/>
          </p:cNvSpPr>
          <p:nvPr/>
        </p:nvSpPr>
        <p:spPr bwMode="auto">
          <a:xfrm>
            <a:off x="5887123" y="2672829"/>
            <a:ext cx="270000" cy="27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3523353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  <p:bldP spid="79" grpId="0"/>
      <p:bldP spid="82" grpId="0"/>
      <p:bldP spid="92" grpId="0"/>
      <p:bldP spid="94" grpId="0"/>
      <p:bldP spid="9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Isosceles Triangle 60"/>
          <p:cNvSpPr/>
          <p:nvPr/>
        </p:nvSpPr>
        <p:spPr bwMode="auto">
          <a:xfrm rot="16200000">
            <a:off x="3388604" y="-874003"/>
            <a:ext cx="3992882" cy="7356330"/>
          </a:xfrm>
          <a:prstGeom prst="triangle">
            <a:avLst/>
          </a:prstGeom>
          <a:noFill/>
          <a:ln w="317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887123" y="2927589"/>
                <a:ext cx="45399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7123" y="2927589"/>
                <a:ext cx="453992" cy="49244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12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-6532" y="210611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path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US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negative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vertices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705523" y="2672829"/>
            <a:ext cx="1138680" cy="270000"/>
            <a:chOff x="2610523" y="3998709"/>
            <a:chExt cx="1138680" cy="270000"/>
          </a:xfrm>
        </p:grpSpPr>
        <p:sp>
          <p:nvSpPr>
            <p:cNvPr id="4" name="Oval 56"/>
            <p:cNvSpPr>
              <a:spLocks noChangeAspect="1" noChangeArrowheads="1"/>
            </p:cNvSpPr>
            <p:nvPr/>
          </p:nvSpPr>
          <p:spPr bwMode="auto">
            <a:xfrm>
              <a:off x="2610523" y="3998709"/>
              <a:ext cx="270000" cy="2700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9" name="Straight Arrow Connector 8"/>
            <p:cNvCxnSpPr>
              <a:stCxn id="4" idx="6"/>
              <a:endCxn id="5" idx="2"/>
            </p:cNvCxnSpPr>
            <p:nvPr/>
          </p:nvCxnSpPr>
          <p:spPr bwMode="auto">
            <a:xfrm>
              <a:off x="2880523" y="4133709"/>
              <a:ext cx="598680" cy="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5" name="Oval 56"/>
            <p:cNvSpPr>
              <a:spLocks noChangeAspect="1" noChangeArrowheads="1"/>
            </p:cNvSpPr>
            <p:nvPr/>
          </p:nvSpPr>
          <p:spPr bwMode="auto">
            <a:xfrm>
              <a:off x="3479203" y="3998709"/>
              <a:ext cx="270000" cy="270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</p:grpSp>
      <p:sp>
        <p:nvSpPr>
          <p:cNvPr id="10" name="Oval 56"/>
          <p:cNvSpPr>
            <a:spLocks noChangeAspect="1" noChangeArrowheads="1"/>
          </p:cNvSpPr>
          <p:nvPr/>
        </p:nvSpPr>
        <p:spPr bwMode="auto">
          <a:xfrm>
            <a:off x="2961043" y="2672829"/>
            <a:ext cx="270000" cy="270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cxnSp>
        <p:nvCxnSpPr>
          <p:cNvPr id="12" name="Straight Arrow Connector 11"/>
          <p:cNvCxnSpPr>
            <a:stCxn id="10" idx="6"/>
            <a:endCxn id="11" idx="2"/>
          </p:cNvCxnSpPr>
          <p:nvPr/>
        </p:nvCxnSpPr>
        <p:spPr bwMode="auto">
          <a:xfrm>
            <a:off x="3231043" y="2807829"/>
            <a:ext cx="598680" cy="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Oval 56"/>
          <p:cNvSpPr>
            <a:spLocks noChangeAspect="1" noChangeArrowheads="1"/>
          </p:cNvSpPr>
          <p:nvPr/>
        </p:nvSpPr>
        <p:spPr bwMode="auto">
          <a:xfrm>
            <a:off x="5018443" y="2672829"/>
            <a:ext cx="270000" cy="270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cxnSp>
        <p:nvCxnSpPr>
          <p:cNvPr id="15" name="Straight Arrow Connector 14"/>
          <p:cNvCxnSpPr>
            <a:stCxn id="13" idx="6"/>
            <a:endCxn id="14" idx="2"/>
          </p:cNvCxnSpPr>
          <p:nvPr/>
        </p:nvCxnSpPr>
        <p:spPr bwMode="auto">
          <a:xfrm>
            <a:off x="5288443" y="2807829"/>
            <a:ext cx="598680" cy="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/>
          <p:cNvCxnSpPr>
            <a:stCxn id="5" idx="6"/>
            <a:endCxn id="10" idx="2"/>
          </p:cNvCxnSpPr>
          <p:nvPr/>
        </p:nvCxnSpPr>
        <p:spPr bwMode="auto">
          <a:xfrm>
            <a:off x="1844203" y="2807829"/>
            <a:ext cx="1116840" cy="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2"/>
            </a:solidFill>
            <a:prstDash val="sysDot"/>
            <a:round/>
            <a:headEnd type="none" w="med" len="med"/>
            <a:tailEnd type="triangle"/>
          </a:ln>
          <a:effectLst/>
        </p:spPr>
      </p:cxnSp>
      <p:cxnSp>
        <p:nvCxnSpPr>
          <p:cNvPr id="21" name="Straight Arrow Connector 20"/>
          <p:cNvCxnSpPr>
            <a:stCxn id="11" idx="6"/>
            <a:endCxn id="13" idx="2"/>
          </p:cNvCxnSpPr>
          <p:nvPr/>
        </p:nvCxnSpPr>
        <p:spPr bwMode="auto">
          <a:xfrm>
            <a:off x="4099723" y="2807829"/>
            <a:ext cx="918720" cy="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2"/>
            </a:solidFill>
            <a:prstDash val="sysDot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543723" y="2942829"/>
                <a:ext cx="45399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3723" y="2942829"/>
                <a:ext cx="453992" cy="4924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799243" y="2942829"/>
                <a:ext cx="45399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9243" y="2942829"/>
                <a:ext cx="453992" cy="49244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288443" y="2306948"/>
                <a:ext cx="62126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8443" y="2306948"/>
                <a:ext cx="621267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231043" y="2306948"/>
                <a:ext cx="62126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 smtClean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1043" y="2306948"/>
                <a:ext cx="621267" cy="46166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975523" y="2306948"/>
                <a:ext cx="62126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 smtClean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523" y="2306948"/>
                <a:ext cx="621267" cy="46166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-1016" y="4602109"/>
                <a:ext cx="913846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be the set of vertices reachable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by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edges.</a:t>
                </a:r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16" y="4602109"/>
                <a:ext cx="9138462" cy="461665"/>
              </a:xfrm>
              <a:prstGeom prst="rect">
                <a:avLst/>
              </a:prstGeom>
              <a:blipFill rotWithShape="0">
                <a:blip r:embed="rId7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3729" y="5107640"/>
                <a:ext cx="913846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contains a vertex preceding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on the path 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  <a:sym typeface="Wingdings" panose="05000000000000000000" pitchFamily="2" charset="2"/>
                  </a:rPr>
                  <a:t> negative cycle.</a:t>
                </a:r>
                <a:endParaRPr lang="en-US" sz="24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" y="5107640"/>
                <a:ext cx="9138462" cy="461665"/>
              </a:xfrm>
              <a:prstGeom prst="rect">
                <a:avLst/>
              </a:prstGeom>
              <a:blipFill rotWithShape="0">
                <a:blip r:embed="rId8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2328290" y="2328096"/>
                <a:ext cx="210836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8290" y="2328096"/>
                <a:ext cx="210836" cy="461665"/>
              </a:xfrm>
              <a:prstGeom prst="rect">
                <a:avLst/>
              </a:prstGeom>
              <a:blipFill rotWithShape="0">
                <a:blip r:embed="rId9"/>
                <a:stretch>
                  <a:fillRect l="-57143" r="-2285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4465133" y="2306948"/>
                <a:ext cx="210836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5133" y="2306948"/>
                <a:ext cx="210836" cy="461665"/>
              </a:xfrm>
              <a:prstGeom prst="rect">
                <a:avLst/>
              </a:prstGeom>
              <a:blipFill rotWithShape="0">
                <a:blip r:embed="rId10"/>
                <a:stretch>
                  <a:fillRect l="-57143" r="-2285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/>
              <p:cNvSpPr txBox="1"/>
              <p:nvPr/>
            </p:nvSpPr>
            <p:spPr>
              <a:xfrm>
                <a:off x="8474" y="5613171"/>
                <a:ext cx="913846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Decrease the potential of all vertices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by </a:t>
                </a:r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1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2" name="TextBox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4" y="5613171"/>
                <a:ext cx="9138462" cy="461665"/>
              </a:xfrm>
              <a:prstGeom prst="rect">
                <a:avLst/>
              </a:prstGeom>
              <a:blipFill rotWithShape="0">
                <a:blip r:embed="rId11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0" name="Group 99"/>
          <p:cNvGrpSpPr/>
          <p:nvPr/>
        </p:nvGrpSpPr>
        <p:grpSpPr>
          <a:xfrm>
            <a:off x="6027419" y="1627909"/>
            <a:ext cx="2918418" cy="2322920"/>
            <a:chOff x="6027419" y="1627909"/>
            <a:chExt cx="2918418" cy="2322920"/>
          </a:xfrm>
        </p:grpSpPr>
        <p:sp>
          <p:nvSpPr>
            <p:cNvPr id="30" name="Isosceles Triangle 29"/>
            <p:cNvSpPr/>
            <p:nvPr/>
          </p:nvSpPr>
          <p:spPr bwMode="auto">
            <a:xfrm rot="16200000">
              <a:off x="5941765" y="1746814"/>
              <a:ext cx="2289669" cy="2118361"/>
            </a:xfrm>
            <a:prstGeom prst="triangle">
              <a:avLst/>
            </a:prstGeom>
            <a:noFill/>
            <a:ln w="317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34" name="Oval 56"/>
            <p:cNvSpPr>
              <a:spLocks noChangeAspect="1" noChangeArrowheads="1"/>
            </p:cNvSpPr>
            <p:nvPr/>
          </p:nvSpPr>
          <p:spPr bwMode="auto">
            <a:xfrm>
              <a:off x="6553363" y="2732477"/>
              <a:ext cx="144000" cy="144000"/>
            </a:xfrm>
            <a:prstGeom prst="ellipse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grpSp>
          <p:nvGrpSpPr>
            <p:cNvPr id="43" name="Group 42"/>
            <p:cNvGrpSpPr/>
            <p:nvPr/>
          </p:nvGrpSpPr>
          <p:grpSpPr>
            <a:xfrm>
              <a:off x="6968550" y="2444108"/>
              <a:ext cx="144000" cy="681869"/>
              <a:chOff x="6964843" y="2444108"/>
              <a:chExt cx="144000" cy="681869"/>
            </a:xfrm>
          </p:grpSpPr>
          <p:sp>
            <p:nvSpPr>
              <p:cNvPr id="35" name="Oval 56"/>
              <p:cNvSpPr>
                <a:spLocks noChangeAspect="1" noChangeArrowheads="1"/>
              </p:cNvSpPr>
              <p:nvPr/>
            </p:nvSpPr>
            <p:spPr bwMode="auto">
              <a:xfrm>
                <a:off x="6964843" y="2444108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 i="1" dirty="0"/>
              </a:p>
            </p:txBody>
          </p:sp>
          <p:sp>
            <p:nvSpPr>
              <p:cNvPr id="36" name="Oval 56"/>
              <p:cNvSpPr>
                <a:spLocks noChangeAspect="1" noChangeArrowheads="1"/>
              </p:cNvSpPr>
              <p:nvPr/>
            </p:nvSpPr>
            <p:spPr bwMode="auto">
              <a:xfrm>
                <a:off x="6964843" y="2981977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 i="1" dirty="0"/>
              </a:p>
            </p:txBody>
          </p:sp>
        </p:grpSp>
        <p:grpSp>
          <p:nvGrpSpPr>
            <p:cNvPr id="44" name="Group 43"/>
            <p:cNvGrpSpPr/>
            <p:nvPr/>
          </p:nvGrpSpPr>
          <p:grpSpPr>
            <a:xfrm>
              <a:off x="7383737" y="2701149"/>
              <a:ext cx="144000" cy="684056"/>
              <a:chOff x="7398484" y="2701149"/>
              <a:chExt cx="144000" cy="684056"/>
            </a:xfrm>
          </p:grpSpPr>
          <p:sp>
            <p:nvSpPr>
              <p:cNvPr id="37" name="Oval 56"/>
              <p:cNvSpPr>
                <a:spLocks noChangeAspect="1" noChangeArrowheads="1"/>
              </p:cNvSpPr>
              <p:nvPr/>
            </p:nvSpPr>
            <p:spPr bwMode="auto">
              <a:xfrm>
                <a:off x="7398484" y="2701149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 i="1" dirty="0"/>
              </a:p>
            </p:txBody>
          </p:sp>
          <p:sp>
            <p:nvSpPr>
              <p:cNvPr id="38" name="Oval 56"/>
              <p:cNvSpPr>
                <a:spLocks noChangeAspect="1" noChangeArrowheads="1"/>
              </p:cNvSpPr>
              <p:nvPr/>
            </p:nvSpPr>
            <p:spPr bwMode="auto">
              <a:xfrm>
                <a:off x="7398484" y="3241205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 i="1" dirty="0"/>
              </a:p>
            </p:txBody>
          </p:sp>
        </p:grpSp>
        <p:grpSp>
          <p:nvGrpSpPr>
            <p:cNvPr id="45" name="Group 44"/>
            <p:cNvGrpSpPr/>
            <p:nvPr/>
          </p:nvGrpSpPr>
          <p:grpSpPr>
            <a:xfrm>
              <a:off x="7798924" y="2289669"/>
              <a:ext cx="144000" cy="1354763"/>
              <a:chOff x="7798924" y="2289669"/>
              <a:chExt cx="144000" cy="1354763"/>
            </a:xfrm>
          </p:grpSpPr>
          <p:sp>
            <p:nvSpPr>
              <p:cNvPr id="39" name="Oval 56"/>
              <p:cNvSpPr>
                <a:spLocks noChangeAspect="1" noChangeArrowheads="1"/>
              </p:cNvSpPr>
              <p:nvPr/>
            </p:nvSpPr>
            <p:spPr bwMode="auto">
              <a:xfrm>
                <a:off x="7798924" y="2693257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 i="1" dirty="0"/>
              </a:p>
            </p:txBody>
          </p:sp>
          <p:sp>
            <p:nvSpPr>
              <p:cNvPr id="40" name="Oval 56"/>
              <p:cNvSpPr>
                <a:spLocks noChangeAspect="1" noChangeArrowheads="1"/>
              </p:cNvSpPr>
              <p:nvPr/>
            </p:nvSpPr>
            <p:spPr bwMode="auto">
              <a:xfrm>
                <a:off x="7798924" y="3096845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 i="1" dirty="0"/>
              </a:p>
            </p:txBody>
          </p:sp>
          <p:sp>
            <p:nvSpPr>
              <p:cNvPr id="41" name="Oval 56"/>
              <p:cNvSpPr>
                <a:spLocks noChangeAspect="1" noChangeArrowheads="1"/>
              </p:cNvSpPr>
              <p:nvPr/>
            </p:nvSpPr>
            <p:spPr bwMode="auto">
              <a:xfrm>
                <a:off x="7798924" y="3500432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 i="1" dirty="0"/>
              </a:p>
            </p:txBody>
          </p:sp>
          <p:sp>
            <p:nvSpPr>
              <p:cNvPr id="42" name="Oval 56"/>
              <p:cNvSpPr>
                <a:spLocks noChangeAspect="1" noChangeArrowheads="1"/>
              </p:cNvSpPr>
              <p:nvPr/>
            </p:nvSpPr>
            <p:spPr bwMode="auto">
              <a:xfrm>
                <a:off x="7798924" y="2289669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 i="1" dirty="0"/>
              </a:p>
            </p:txBody>
          </p:sp>
        </p:grpSp>
        <p:cxnSp>
          <p:nvCxnSpPr>
            <p:cNvPr id="46" name="Straight Arrow Connector 45"/>
            <p:cNvCxnSpPr>
              <a:stCxn id="14" idx="6"/>
              <a:endCxn id="34" idx="2"/>
            </p:cNvCxnSpPr>
            <p:nvPr/>
          </p:nvCxnSpPr>
          <p:spPr bwMode="auto">
            <a:xfrm flipV="1">
              <a:off x="6157123" y="2804477"/>
              <a:ext cx="396240" cy="3352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49" name="Straight Arrow Connector 48"/>
            <p:cNvCxnSpPr>
              <a:stCxn id="34" idx="7"/>
              <a:endCxn id="35" idx="3"/>
            </p:cNvCxnSpPr>
            <p:nvPr/>
          </p:nvCxnSpPr>
          <p:spPr bwMode="auto">
            <a:xfrm flipV="1">
              <a:off x="6676275" y="2567020"/>
              <a:ext cx="313363" cy="186545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52" name="Straight Arrow Connector 51"/>
            <p:cNvCxnSpPr>
              <a:stCxn id="34" idx="5"/>
              <a:endCxn id="36" idx="1"/>
            </p:cNvCxnSpPr>
            <p:nvPr/>
          </p:nvCxnSpPr>
          <p:spPr bwMode="auto">
            <a:xfrm>
              <a:off x="6676275" y="2855389"/>
              <a:ext cx="313363" cy="147676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55" name="Straight Arrow Connector 54"/>
            <p:cNvCxnSpPr>
              <a:stCxn id="36" idx="7"/>
              <a:endCxn id="37" idx="2"/>
            </p:cNvCxnSpPr>
            <p:nvPr/>
          </p:nvCxnSpPr>
          <p:spPr bwMode="auto">
            <a:xfrm flipV="1">
              <a:off x="7091462" y="2773149"/>
              <a:ext cx="292275" cy="229916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59" name="Straight Arrow Connector 58"/>
            <p:cNvCxnSpPr>
              <a:stCxn id="36" idx="5"/>
              <a:endCxn id="38" idx="1"/>
            </p:cNvCxnSpPr>
            <p:nvPr/>
          </p:nvCxnSpPr>
          <p:spPr bwMode="auto">
            <a:xfrm>
              <a:off x="7091462" y="3104889"/>
              <a:ext cx="313363" cy="157404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62" name="Straight Arrow Connector 61"/>
            <p:cNvCxnSpPr>
              <a:stCxn id="38" idx="5"/>
              <a:endCxn id="41" idx="1"/>
            </p:cNvCxnSpPr>
            <p:nvPr/>
          </p:nvCxnSpPr>
          <p:spPr bwMode="auto">
            <a:xfrm>
              <a:off x="7506649" y="3364117"/>
              <a:ext cx="313363" cy="157403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66" name="Straight Arrow Connector 65"/>
            <p:cNvCxnSpPr>
              <a:stCxn id="38" idx="7"/>
              <a:endCxn id="40" idx="2"/>
            </p:cNvCxnSpPr>
            <p:nvPr/>
          </p:nvCxnSpPr>
          <p:spPr bwMode="auto">
            <a:xfrm flipV="1">
              <a:off x="7506649" y="3168845"/>
              <a:ext cx="292275" cy="93448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69" name="Straight Arrow Connector 68"/>
            <p:cNvCxnSpPr>
              <a:stCxn id="38" idx="0"/>
              <a:endCxn id="39" idx="3"/>
            </p:cNvCxnSpPr>
            <p:nvPr/>
          </p:nvCxnSpPr>
          <p:spPr bwMode="auto">
            <a:xfrm flipV="1">
              <a:off x="7455737" y="2816169"/>
              <a:ext cx="364275" cy="425036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72" name="Straight Arrow Connector 71"/>
            <p:cNvCxnSpPr>
              <a:stCxn id="37" idx="7"/>
              <a:endCxn id="42" idx="3"/>
            </p:cNvCxnSpPr>
            <p:nvPr/>
          </p:nvCxnSpPr>
          <p:spPr bwMode="auto">
            <a:xfrm flipV="1">
              <a:off x="7506649" y="2412581"/>
              <a:ext cx="313363" cy="309656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TextBox 76"/>
                <p:cNvSpPr txBox="1"/>
                <p:nvPr/>
              </p:nvSpPr>
              <p:spPr>
                <a:xfrm>
                  <a:off x="7477465" y="2229756"/>
                  <a:ext cx="210836" cy="369332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8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7" name="TextBox 7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77465" y="2229756"/>
                  <a:ext cx="210836" cy="369332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 l="-35294" r="-5882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3" name="Oval 56"/>
            <p:cNvSpPr>
              <a:spLocks noChangeAspect="1" noChangeArrowheads="1"/>
            </p:cNvSpPr>
            <p:nvPr/>
          </p:nvSpPr>
          <p:spPr bwMode="auto">
            <a:xfrm>
              <a:off x="8801837" y="2289669"/>
              <a:ext cx="144000" cy="144000"/>
            </a:xfrm>
            <a:prstGeom prst="ellipse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84" name="Straight Arrow Connector 83"/>
            <p:cNvCxnSpPr>
              <a:stCxn id="42" idx="6"/>
              <a:endCxn id="83" idx="2"/>
            </p:cNvCxnSpPr>
            <p:nvPr/>
          </p:nvCxnSpPr>
          <p:spPr bwMode="auto">
            <a:xfrm>
              <a:off x="7942924" y="2361669"/>
              <a:ext cx="858913" cy="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87" name="Oval 56"/>
            <p:cNvSpPr>
              <a:spLocks noChangeAspect="1" noChangeArrowheads="1"/>
            </p:cNvSpPr>
            <p:nvPr/>
          </p:nvSpPr>
          <p:spPr bwMode="auto">
            <a:xfrm>
              <a:off x="8386200" y="1854241"/>
              <a:ext cx="144000" cy="144000"/>
            </a:xfrm>
            <a:prstGeom prst="ellipse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88" name="Straight Arrow Connector 87"/>
            <p:cNvCxnSpPr>
              <a:stCxn id="42" idx="7"/>
              <a:endCxn id="87" idx="3"/>
            </p:cNvCxnSpPr>
            <p:nvPr/>
          </p:nvCxnSpPr>
          <p:spPr bwMode="auto">
            <a:xfrm flipV="1">
              <a:off x="7921836" y="1977153"/>
              <a:ext cx="485452" cy="333604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TextBox 90"/>
                <p:cNvSpPr txBox="1"/>
                <p:nvPr/>
              </p:nvSpPr>
              <p:spPr>
                <a:xfrm>
                  <a:off x="7028991" y="1836619"/>
                  <a:ext cx="498746" cy="492443"/>
                </a:xfrm>
                <a:prstGeom prst="rect">
                  <a:avLst/>
                </a:prstGeom>
                <a:solidFill>
                  <a:schemeClr val="accent3"/>
                </a:solidFill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1" name="TextBox 9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28991" y="1836619"/>
                  <a:ext cx="498746" cy="492443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TextBox 94"/>
                <p:cNvSpPr txBox="1"/>
                <p:nvPr/>
              </p:nvSpPr>
              <p:spPr>
                <a:xfrm>
                  <a:off x="7992799" y="1627909"/>
                  <a:ext cx="621267" cy="40011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0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5" name="TextBox 9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92799" y="1627909"/>
                  <a:ext cx="621267" cy="400110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TextBox 95"/>
                <p:cNvSpPr txBox="1"/>
                <p:nvPr/>
              </p:nvSpPr>
              <p:spPr>
                <a:xfrm>
                  <a:off x="8641183" y="2399033"/>
                  <a:ext cx="285991" cy="40011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0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6" name="TextBox 9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41183" y="2399033"/>
                  <a:ext cx="285991" cy="400110"/>
                </a:xfrm>
                <a:prstGeom prst="rect">
                  <a:avLst/>
                </a:prstGeom>
                <a:blipFill rotWithShape="0">
                  <a:blip r:embed="rId15"/>
                  <a:stretch>
                    <a:fillRect l="-17391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4" name="Oval 56"/>
          <p:cNvSpPr>
            <a:spLocks noChangeAspect="1" noChangeArrowheads="1"/>
          </p:cNvSpPr>
          <p:nvPr/>
        </p:nvSpPr>
        <p:spPr bwMode="auto">
          <a:xfrm>
            <a:off x="5887123" y="2672829"/>
            <a:ext cx="270000" cy="27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sp>
        <p:nvSpPr>
          <p:cNvPr id="115" name="Isosceles Triangle 114"/>
          <p:cNvSpPr/>
          <p:nvPr/>
        </p:nvSpPr>
        <p:spPr bwMode="auto">
          <a:xfrm rot="16200000">
            <a:off x="4557961" y="466017"/>
            <a:ext cx="3457407" cy="4654806"/>
          </a:xfrm>
          <a:prstGeom prst="triangle">
            <a:avLst/>
          </a:prstGeom>
          <a:noFill/>
          <a:ln w="317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Oval 56"/>
          <p:cNvSpPr>
            <a:spLocks noChangeAspect="1" noChangeArrowheads="1"/>
          </p:cNvSpPr>
          <p:nvPr/>
        </p:nvSpPr>
        <p:spPr bwMode="auto">
          <a:xfrm>
            <a:off x="3829723" y="2672829"/>
            <a:ext cx="270000" cy="27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TextBox 115"/>
              <p:cNvSpPr txBox="1"/>
              <p:nvPr/>
            </p:nvSpPr>
            <p:spPr>
              <a:xfrm>
                <a:off x="5526380" y="1855616"/>
                <a:ext cx="501040" cy="492443"/>
              </a:xfrm>
              <a:prstGeom prst="rect">
                <a:avLst/>
              </a:prstGeom>
              <a:solidFill>
                <a:schemeClr val="accent3"/>
              </a:solidFill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6" name="TextBox 1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6380" y="1855616"/>
                <a:ext cx="501040" cy="492443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extBox 116"/>
              <p:cNvSpPr txBox="1"/>
              <p:nvPr/>
            </p:nvSpPr>
            <p:spPr>
              <a:xfrm>
                <a:off x="13219" y="6118703"/>
                <a:ext cx="913846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(Vertices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have their potential decreased by </a:t>
                </a:r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2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.)</a:t>
                </a:r>
              </a:p>
            </p:txBody>
          </p:sp>
        </mc:Choice>
        <mc:Fallback xmlns="">
          <p:sp>
            <p:nvSpPr>
              <p:cNvPr id="117" name="TextBox 1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19" y="6118703"/>
                <a:ext cx="9138462" cy="461665"/>
              </a:xfrm>
              <a:prstGeom prst="rect">
                <a:avLst/>
              </a:prstGeom>
              <a:blipFill rotWithShape="0">
                <a:blip r:embed="rId17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4099723" y="1425139"/>
                <a:ext cx="576246" cy="892552"/>
              </a:xfrm>
              <a:prstGeom prst="rect">
                <a:avLst/>
              </a:prstGeom>
              <a:solidFill>
                <a:schemeClr val="accent3"/>
              </a:solidFill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9723" y="1425139"/>
                <a:ext cx="576246" cy="892552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9058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78" grpId="0"/>
      <p:bldP spid="79" grpId="0"/>
      <p:bldP spid="92" grpId="0"/>
      <p:bldP spid="115" grpId="0" animBg="1"/>
      <p:bldP spid="116" grpId="0" animBg="1"/>
      <p:bldP spid="117" grpId="0"/>
      <p:bldP spid="6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6532" y="70115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path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US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negative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vertices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3729" y="875383"/>
                <a:ext cx="913846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be the negative vertices on the path.</a:t>
                </a:r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" y="875383"/>
                <a:ext cx="9138462" cy="461665"/>
              </a:xfrm>
              <a:prstGeom prst="rect">
                <a:avLst/>
              </a:prstGeom>
              <a:blipFill rotWithShape="0">
                <a:blip r:embed="rId3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/>
              <p:cNvSpPr txBox="1"/>
              <p:nvPr/>
            </p:nvSpPr>
            <p:spPr>
              <a:xfrm>
                <a:off x="8474" y="3786837"/>
                <a:ext cx="9138462" cy="156966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b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Claim: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If no negative cycles are discovered, then:</a:t>
                </a:r>
                <a:b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(</a:t>
                </a:r>
                <a:r>
                  <a:rPr lang="en-US" sz="2400" i="1" dirty="0" err="1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are no longer negative. </a:t>
                </a:r>
                <a:b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(</a:t>
                </a:r>
                <a:r>
                  <a:rPr lang="en-US" sz="2400" i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ii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) No new negative vertices introduced. </a:t>
                </a:r>
                <a:b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(</a:t>
                </a:r>
                <a:r>
                  <a:rPr lang="en-US" sz="2400" i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iii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) No edge weight drops below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2" name="TextBox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4" y="3786837"/>
                <a:ext cx="9138462" cy="1569660"/>
              </a:xfrm>
              <a:prstGeom prst="rect">
                <a:avLst/>
              </a:prstGeom>
              <a:blipFill rotWithShape="0">
                <a:blip r:embed="rId4"/>
                <a:stretch>
                  <a:fillRect t="-3101" b="-775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8647" y="1309941"/>
                <a:ext cx="913846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do:</a:t>
                </a: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7" y="1309941"/>
                <a:ext cx="9138462" cy="461665"/>
              </a:xfrm>
              <a:prstGeom prst="rect">
                <a:avLst/>
              </a:prstGeom>
              <a:blipFill rotWithShape="0">
                <a:blip r:embed="rId5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-1182" y="1744499"/>
                <a:ext cx="913846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be the vertices reachable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by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4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4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edges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82" y="1744499"/>
                <a:ext cx="9138462" cy="461665"/>
              </a:xfrm>
              <a:prstGeom prst="rect">
                <a:avLst/>
              </a:prstGeom>
              <a:blipFill rotWithShape="0">
                <a:blip r:embed="rId6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18486" y="2179057"/>
                <a:ext cx="9138462" cy="83099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contains a vertex preceding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on the path, or if a path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b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containing at least one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edge is discovered 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  <a:sym typeface="Wingdings" panose="05000000000000000000" pitchFamily="2" charset="2"/>
                  </a:rPr>
                  <a:t> </a:t>
                </a:r>
                <a:r>
                  <a:rPr lang="en-US" sz="2400" dirty="0" smtClean="0">
                    <a:solidFill>
                      <a:srgbClr val="FF0000"/>
                    </a:solidFill>
                    <a:cs typeface="Times New Roman" panose="02020603050405020304" pitchFamily="18" charset="0"/>
                    <a:sym typeface="Wingdings" panose="05000000000000000000" pitchFamily="2" charset="2"/>
                  </a:rPr>
                  <a:t>negative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  <a:sym typeface="Wingdings" panose="05000000000000000000" pitchFamily="2" charset="2"/>
                  </a:rPr>
                  <a:t> cycle.</a:t>
                </a:r>
                <a:endParaRPr lang="en-US" sz="24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86" y="2179057"/>
                <a:ext cx="9138462" cy="830997"/>
              </a:xfrm>
              <a:prstGeom prst="rect">
                <a:avLst/>
              </a:prstGeom>
              <a:blipFill rotWithShape="0">
                <a:blip r:embed="rId7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-6090" y="2982947"/>
                <a:ext cx="9138462" cy="83099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Decrease the potential of all the vertices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by </a:t>
                </a:r>
                <a:r>
                  <a:rPr lang="en-US" sz="24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1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b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(This may create new </a:t>
                </a:r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0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edges emanating from vertices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.)</a:t>
                </a: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090" y="2982947"/>
                <a:ext cx="9138462" cy="830997"/>
              </a:xfrm>
              <a:prstGeom prst="rect">
                <a:avLst/>
              </a:prstGeom>
              <a:blipFill rotWithShape="0">
                <a:blip r:embed="rId8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TextBox 69"/>
          <p:cNvSpPr txBox="1"/>
          <p:nvPr/>
        </p:nvSpPr>
        <p:spPr>
          <a:xfrm>
            <a:off x="-15921" y="5329390"/>
            <a:ext cx="91384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Exercise 1: </a:t>
            </a:r>
            <a:r>
              <a:rPr lang="en-US" sz="2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Prove the above claim.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18494" y="5763948"/>
                <a:ext cx="913846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b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Exercise 2: 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Implement the process above in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d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time.</a:t>
                </a: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94" y="5763948"/>
                <a:ext cx="9138462" cy="461665"/>
              </a:xfrm>
              <a:prstGeom prst="rect">
                <a:avLst/>
              </a:prstGeom>
              <a:blipFill rotWithShape="0">
                <a:blip r:embed="rId9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TextBox 72"/>
          <p:cNvSpPr txBox="1"/>
          <p:nvPr/>
        </p:nvSpPr>
        <p:spPr>
          <a:xfrm>
            <a:off x="-5568" y="6198510"/>
            <a:ext cx="91384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(We will essentially solve these exercise below. Try to do it </a:t>
            </a:r>
            <a:r>
              <a:rPr lang="en-US" sz="2400" i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directly</a:t>
            </a:r>
            <a:r>
              <a:rPr lang="en-US" sz="2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78045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92" grpId="0"/>
      <p:bldP spid="64" grpId="0"/>
      <p:bldP spid="65" grpId="0"/>
      <p:bldP spid="67" grpId="0"/>
      <p:bldP spid="68" grpId="0"/>
      <p:bldP spid="70" grpId="0"/>
      <p:bldP spid="71" grpId="0"/>
      <p:bldP spid="7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6532" y="102199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path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US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negative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vertices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3729" y="939551"/>
            <a:ext cx="91384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A clever way of implementing the previous process.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8647" y="1504905"/>
                <a:ext cx="913846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max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𝑤</m:t>
                            </m:r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7" y="1504905"/>
                <a:ext cx="9138462" cy="461665"/>
              </a:xfrm>
              <a:prstGeom prst="rect">
                <a:avLst/>
              </a:prstGeom>
              <a:blipFill rotWithShape="0"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27" y="2074568"/>
                <a:ext cx="9138462" cy="120032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Add a source vertex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and edges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b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d>
                      <m:dPr>
                        <m:ctrlP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for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b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for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∖</m:t>
                    </m:r>
                    <m:d>
                      <m:dPr>
                        <m:begChr m:val="{"/>
                        <m:endChr m:val="}"/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𝑟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" y="2074568"/>
                <a:ext cx="9138462" cy="1200329"/>
              </a:xfrm>
              <a:prstGeom prst="rect">
                <a:avLst/>
              </a:prstGeom>
              <a:blipFill rotWithShape="0">
                <a:blip r:embed="rId4"/>
                <a:stretch>
                  <a:fillRect t="-4061" b="-1066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-7393" y="3382895"/>
                <a:ext cx="9138462" cy="83099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Compute the distances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from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with respect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b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Can be done in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time using </a:t>
                </a:r>
                <a:r>
                  <a:rPr lang="en-US" sz="2400" dirty="0" smtClean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Dial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’s algorithm.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393" y="3382895"/>
                <a:ext cx="9138462" cy="830997"/>
              </a:xfrm>
              <a:prstGeom prst="rect">
                <a:avLst/>
              </a:prstGeom>
              <a:blipFill rotWithShape="0">
                <a:blip r:embed="rId5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29" y="4321890"/>
                <a:ext cx="913846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" y="4321890"/>
                <a:ext cx="9138462" cy="461665"/>
              </a:xfrm>
              <a:prstGeom prst="rect">
                <a:avLst/>
              </a:prstGeom>
              <a:blipFill rotWithShape="0">
                <a:blip r:embed="rId6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474" y="4891553"/>
                <a:ext cx="9138462" cy="156966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If the graph contains no negative cycles then:</a:t>
                </a:r>
                <a:b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(</a:t>
                </a:r>
                <a:r>
                  <a:rPr lang="en-US" sz="2400" i="1" dirty="0" err="1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are no longer negative. </a:t>
                </a:r>
                <a:b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(</a:t>
                </a:r>
                <a:r>
                  <a:rPr lang="en-US" sz="2400" i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ii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) No new negative vertices introduced. </a:t>
                </a:r>
                <a:b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(</a:t>
                </a:r>
                <a:r>
                  <a:rPr lang="en-US" sz="2400" i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iii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) No edge weight drops below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4" y="4891553"/>
                <a:ext cx="9138462" cy="1569660"/>
              </a:xfrm>
              <a:prstGeom prst="rect">
                <a:avLst/>
              </a:prstGeom>
              <a:blipFill rotWithShape="0">
                <a:blip r:embed="rId7"/>
                <a:stretch>
                  <a:fillRect t="-3101" b="-775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2525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64" grpId="0"/>
      <p:bldP spid="11" grpId="0"/>
      <p:bldP spid="12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887123" y="2927589"/>
                <a:ext cx="45399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7123" y="2927589"/>
                <a:ext cx="453992" cy="49244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-6532" y="210611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path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US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negative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vertices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705523" y="2672829"/>
            <a:ext cx="1138680" cy="270000"/>
            <a:chOff x="2610523" y="3998709"/>
            <a:chExt cx="1138680" cy="270000"/>
          </a:xfrm>
        </p:grpSpPr>
        <p:sp>
          <p:nvSpPr>
            <p:cNvPr id="4" name="Oval 56"/>
            <p:cNvSpPr>
              <a:spLocks noChangeAspect="1" noChangeArrowheads="1"/>
            </p:cNvSpPr>
            <p:nvPr/>
          </p:nvSpPr>
          <p:spPr bwMode="auto">
            <a:xfrm>
              <a:off x="2610523" y="3998709"/>
              <a:ext cx="270000" cy="2700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sp>
          <p:nvSpPr>
            <p:cNvPr id="5" name="Oval 56"/>
            <p:cNvSpPr>
              <a:spLocks noChangeAspect="1" noChangeArrowheads="1"/>
            </p:cNvSpPr>
            <p:nvPr/>
          </p:nvSpPr>
          <p:spPr bwMode="auto">
            <a:xfrm>
              <a:off x="3479203" y="3998709"/>
              <a:ext cx="270000" cy="2700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9" name="Straight Arrow Connector 8"/>
            <p:cNvCxnSpPr>
              <a:stCxn id="4" idx="6"/>
              <a:endCxn id="5" idx="2"/>
            </p:cNvCxnSpPr>
            <p:nvPr/>
          </p:nvCxnSpPr>
          <p:spPr bwMode="auto">
            <a:xfrm>
              <a:off x="2880523" y="4133709"/>
              <a:ext cx="598680" cy="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16" name="Group 15"/>
          <p:cNvGrpSpPr/>
          <p:nvPr/>
        </p:nvGrpSpPr>
        <p:grpSpPr>
          <a:xfrm>
            <a:off x="2961043" y="2672829"/>
            <a:ext cx="1138680" cy="270000"/>
            <a:chOff x="2762923" y="4151109"/>
            <a:chExt cx="1138680" cy="270000"/>
          </a:xfrm>
        </p:grpSpPr>
        <p:sp>
          <p:nvSpPr>
            <p:cNvPr id="10" name="Oval 56"/>
            <p:cNvSpPr>
              <a:spLocks noChangeAspect="1" noChangeArrowheads="1"/>
            </p:cNvSpPr>
            <p:nvPr/>
          </p:nvSpPr>
          <p:spPr bwMode="auto">
            <a:xfrm>
              <a:off x="2762923" y="4151109"/>
              <a:ext cx="270000" cy="2700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sp>
          <p:nvSpPr>
            <p:cNvPr id="11" name="Oval 56"/>
            <p:cNvSpPr>
              <a:spLocks noChangeAspect="1" noChangeArrowheads="1"/>
            </p:cNvSpPr>
            <p:nvPr/>
          </p:nvSpPr>
          <p:spPr bwMode="auto">
            <a:xfrm>
              <a:off x="3631603" y="4151109"/>
              <a:ext cx="270000" cy="2700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12" name="Straight Arrow Connector 11"/>
            <p:cNvCxnSpPr>
              <a:stCxn id="10" idx="6"/>
              <a:endCxn id="11" idx="2"/>
            </p:cNvCxnSpPr>
            <p:nvPr/>
          </p:nvCxnSpPr>
          <p:spPr bwMode="auto">
            <a:xfrm>
              <a:off x="3032923" y="4286109"/>
              <a:ext cx="598680" cy="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13" name="Oval 56"/>
          <p:cNvSpPr>
            <a:spLocks noChangeAspect="1" noChangeArrowheads="1"/>
          </p:cNvSpPr>
          <p:nvPr/>
        </p:nvSpPr>
        <p:spPr bwMode="auto">
          <a:xfrm>
            <a:off x="5018443" y="2672829"/>
            <a:ext cx="270000" cy="270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cxnSp>
        <p:nvCxnSpPr>
          <p:cNvPr id="15" name="Straight Arrow Connector 14"/>
          <p:cNvCxnSpPr>
            <a:stCxn id="13" idx="6"/>
            <a:endCxn id="14" idx="2"/>
          </p:cNvCxnSpPr>
          <p:nvPr/>
        </p:nvCxnSpPr>
        <p:spPr bwMode="auto">
          <a:xfrm>
            <a:off x="5288443" y="2807829"/>
            <a:ext cx="598680" cy="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/>
          <p:cNvCxnSpPr>
            <a:stCxn id="5" idx="6"/>
            <a:endCxn id="10" idx="2"/>
          </p:cNvCxnSpPr>
          <p:nvPr/>
        </p:nvCxnSpPr>
        <p:spPr bwMode="auto">
          <a:xfrm>
            <a:off x="1844203" y="2807829"/>
            <a:ext cx="1116840" cy="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2"/>
            </a:solidFill>
            <a:prstDash val="sysDot"/>
            <a:round/>
            <a:headEnd type="none" w="med" len="med"/>
            <a:tailEnd type="triangle"/>
          </a:ln>
          <a:effectLst/>
        </p:spPr>
      </p:cxnSp>
      <p:cxnSp>
        <p:nvCxnSpPr>
          <p:cNvPr id="21" name="Straight Arrow Connector 20"/>
          <p:cNvCxnSpPr>
            <a:stCxn id="11" idx="6"/>
            <a:endCxn id="13" idx="2"/>
          </p:cNvCxnSpPr>
          <p:nvPr/>
        </p:nvCxnSpPr>
        <p:spPr bwMode="auto">
          <a:xfrm>
            <a:off x="4099723" y="2807829"/>
            <a:ext cx="918720" cy="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2"/>
            </a:solidFill>
            <a:prstDash val="sysDot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543723" y="2942829"/>
                <a:ext cx="45399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3723" y="2942829"/>
                <a:ext cx="453992" cy="4924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799243" y="2942829"/>
                <a:ext cx="45399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9243" y="2942829"/>
                <a:ext cx="453992" cy="49244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288443" y="2306948"/>
                <a:ext cx="62126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 smtClean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8443" y="2306948"/>
                <a:ext cx="621267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231043" y="2306948"/>
                <a:ext cx="62126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 smtClean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1043" y="2306948"/>
                <a:ext cx="621267" cy="46166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975523" y="2306948"/>
                <a:ext cx="62126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 smtClean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523" y="2306948"/>
                <a:ext cx="621267" cy="46166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2328290" y="2328096"/>
                <a:ext cx="210836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8290" y="2328096"/>
                <a:ext cx="210836" cy="461665"/>
              </a:xfrm>
              <a:prstGeom prst="rect">
                <a:avLst/>
              </a:prstGeom>
              <a:blipFill rotWithShape="0">
                <a:blip r:embed="rId9"/>
                <a:stretch>
                  <a:fillRect l="-57143" r="-2285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4465133" y="2306948"/>
                <a:ext cx="210836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5133" y="2306948"/>
                <a:ext cx="210836" cy="461665"/>
              </a:xfrm>
              <a:prstGeom prst="rect">
                <a:avLst/>
              </a:prstGeom>
              <a:blipFill rotWithShape="0">
                <a:blip r:embed="rId10"/>
                <a:stretch>
                  <a:fillRect l="-57143" r="-2285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56"/>
          <p:cNvSpPr>
            <a:spLocks noChangeAspect="1" noChangeArrowheads="1"/>
          </p:cNvSpPr>
          <p:nvPr/>
        </p:nvSpPr>
        <p:spPr bwMode="auto">
          <a:xfrm>
            <a:off x="5887123" y="2672829"/>
            <a:ext cx="270000" cy="27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7948533" y="2919569"/>
                <a:ext cx="45399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8533" y="2919569"/>
                <a:ext cx="453992" cy="492443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Oval 56"/>
          <p:cNvSpPr>
            <a:spLocks noChangeAspect="1" noChangeArrowheads="1"/>
          </p:cNvSpPr>
          <p:nvPr/>
        </p:nvSpPr>
        <p:spPr bwMode="auto">
          <a:xfrm>
            <a:off x="7079853" y="2664809"/>
            <a:ext cx="270000" cy="270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cxnSp>
        <p:nvCxnSpPr>
          <p:cNvPr id="65" name="Straight Arrow Connector 64"/>
          <p:cNvCxnSpPr>
            <a:stCxn id="64" idx="6"/>
            <a:endCxn id="71" idx="2"/>
          </p:cNvCxnSpPr>
          <p:nvPr/>
        </p:nvCxnSpPr>
        <p:spPr bwMode="auto">
          <a:xfrm>
            <a:off x="7349853" y="2799809"/>
            <a:ext cx="598680" cy="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7" name="Straight Arrow Connector 66"/>
          <p:cNvCxnSpPr>
            <a:endCxn id="64" idx="2"/>
          </p:cNvCxnSpPr>
          <p:nvPr/>
        </p:nvCxnSpPr>
        <p:spPr bwMode="auto">
          <a:xfrm flipV="1">
            <a:off x="6161133" y="2799809"/>
            <a:ext cx="918720" cy="802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2"/>
            </a:solidFill>
            <a:prstDash val="sysDot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7349853" y="2298928"/>
                <a:ext cx="62126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 smtClean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9853" y="2298928"/>
                <a:ext cx="621267" cy="461665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6526543" y="2298928"/>
                <a:ext cx="210836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6543" y="2298928"/>
                <a:ext cx="210836" cy="461665"/>
              </a:xfrm>
              <a:prstGeom prst="rect">
                <a:avLst/>
              </a:prstGeom>
              <a:blipFill rotWithShape="0">
                <a:blip r:embed="rId13"/>
                <a:stretch>
                  <a:fillRect l="-61765" r="-2352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Oval 56"/>
          <p:cNvSpPr>
            <a:spLocks noChangeAspect="1" noChangeArrowheads="1"/>
          </p:cNvSpPr>
          <p:nvPr/>
        </p:nvSpPr>
        <p:spPr bwMode="auto">
          <a:xfrm>
            <a:off x="7948533" y="2664809"/>
            <a:ext cx="270000" cy="27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sp>
        <p:nvSpPr>
          <p:cNvPr id="73" name="Oval 56"/>
          <p:cNvSpPr>
            <a:spLocks noChangeAspect="1" noChangeArrowheads="1"/>
          </p:cNvSpPr>
          <p:nvPr/>
        </p:nvSpPr>
        <p:spPr bwMode="auto">
          <a:xfrm>
            <a:off x="4195133" y="1229041"/>
            <a:ext cx="270000" cy="270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3909422" y="871598"/>
                <a:ext cx="45399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𝑠</m:t>
                      </m:r>
                    </m:oMath>
                  </m:oMathPara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9422" y="871598"/>
                <a:ext cx="453992" cy="492443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Curved Connector 7"/>
          <p:cNvCxnSpPr>
            <a:stCxn id="73" idx="2"/>
            <a:endCxn id="5" idx="0"/>
          </p:cNvCxnSpPr>
          <p:nvPr/>
        </p:nvCxnSpPr>
        <p:spPr bwMode="auto">
          <a:xfrm rot="10800000" flipV="1">
            <a:off x="1709203" y="1364041"/>
            <a:ext cx="2485930" cy="1308788"/>
          </a:xfrm>
          <a:prstGeom prst="curvedConnector2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75" name="Curved Connector 74"/>
          <p:cNvCxnSpPr>
            <a:stCxn id="73" idx="3"/>
            <a:endCxn id="11" idx="0"/>
          </p:cNvCxnSpPr>
          <p:nvPr/>
        </p:nvCxnSpPr>
        <p:spPr bwMode="auto">
          <a:xfrm rot="5400000">
            <a:off x="3493035" y="1931189"/>
            <a:ext cx="1213329" cy="269951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85" name="Curved Connector 84"/>
          <p:cNvCxnSpPr>
            <a:stCxn id="73" idx="6"/>
            <a:endCxn id="14" idx="0"/>
          </p:cNvCxnSpPr>
          <p:nvPr/>
        </p:nvCxnSpPr>
        <p:spPr bwMode="auto">
          <a:xfrm>
            <a:off x="4465133" y="1364041"/>
            <a:ext cx="1556990" cy="1308788"/>
          </a:xfrm>
          <a:prstGeom prst="curvedConnector2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86" name="Curved Connector 85"/>
          <p:cNvCxnSpPr>
            <a:stCxn id="73" idx="6"/>
            <a:endCxn id="71" idx="0"/>
          </p:cNvCxnSpPr>
          <p:nvPr/>
        </p:nvCxnSpPr>
        <p:spPr bwMode="auto">
          <a:xfrm>
            <a:off x="4465133" y="1364041"/>
            <a:ext cx="3618400" cy="1300768"/>
          </a:xfrm>
          <a:prstGeom prst="curvedConnector2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7079853" y="1331670"/>
                <a:ext cx="10036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 smtClean="0">
                  <a:solidFill>
                    <a:srgbClr val="00B05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9853" y="1331670"/>
                <a:ext cx="1003680" cy="461665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1342363" y="1448096"/>
                <a:ext cx="10036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𝑟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 smtClean="0">
                  <a:solidFill>
                    <a:srgbClr val="00B05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2363" y="1448096"/>
                <a:ext cx="1003680" cy="461665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/>
              <p:cNvSpPr txBox="1"/>
              <p:nvPr/>
            </p:nvSpPr>
            <p:spPr>
              <a:xfrm>
                <a:off x="3107960" y="1793335"/>
                <a:ext cx="10036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𝑟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</m:oMath>
                  </m:oMathPara>
                </a14:m>
                <a:endParaRPr lang="en-US" sz="2400" dirty="0" smtClean="0">
                  <a:solidFill>
                    <a:srgbClr val="00B05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3" name="TextBox 9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7960" y="1793335"/>
                <a:ext cx="1003680" cy="461665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7" name="Oval 56"/>
          <p:cNvSpPr>
            <a:spLocks noChangeAspect="1" noChangeArrowheads="1"/>
          </p:cNvSpPr>
          <p:nvPr/>
        </p:nvSpPr>
        <p:spPr bwMode="auto">
          <a:xfrm>
            <a:off x="4203015" y="3675809"/>
            <a:ext cx="270000" cy="270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cxnSp>
        <p:nvCxnSpPr>
          <p:cNvPr id="98" name="Curved Connector 97"/>
          <p:cNvCxnSpPr>
            <a:stCxn id="73" idx="4"/>
            <a:endCxn id="97" idx="0"/>
          </p:cNvCxnSpPr>
          <p:nvPr/>
        </p:nvCxnSpPr>
        <p:spPr bwMode="auto">
          <a:xfrm rot="16200000" flipH="1">
            <a:off x="3245690" y="2583484"/>
            <a:ext cx="2176768" cy="7882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1750" cap="flat" cmpd="sng" algn="ctr">
            <a:solidFill>
              <a:schemeClr val="bg2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/>
              <p:cNvSpPr txBox="1"/>
              <p:nvPr/>
            </p:nvSpPr>
            <p:spPr>
              <a:xfrm>
                <a:off x="4386141" y="2932230"/>
                <a:ext cx="337954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𝑟</m:t>
                      </m:r>
                    </m:oMath>
                  </m:oMathPara>
                </a14:m>
                <a:endParaRPr lang="en-US" sz="2400" dirty="0" smtClean="0">
                  <a:solidFill>
                    <a:srgbClr val="00B05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1" name="TextBox 10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6141" y="2932230"/>
                <a:ext cx="337954" cy="461665"/>
              </a:xfrm>
              <a:prstGeom prst="rect">
                <a:avLst/>
              </a:prstGeom>
              <a:blipFill rotWithShape="0">
                <a:blip r:embed="rId18"/>
                <a:stretch>
                  <a:fillRect l="-727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2" name="Curved Connector 101"/>
          <p:cNvCxnSpPr>
            <a:stCxn id="73" idx="5"/>
            <a:endCxn id="13" idx="0"/>
          </p:cNvCxnSpPr>
          <p:nvPr/>
        </p:nvCxnSpPr>
        <p:spPr bwMode="auto">
          <a:xfrm rot="16200000" flipH="1">
            <a:off x="4182853" y="1702238"/>
            <a:ext cx="1213329" cy="727851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1750" cap="flat" cmpd="sng" algn="ctr">
            <a:solidFill>
              <a:schemeClr val="bg2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/>
              <p:cNvSpPr txBox="1"/>
              <p:nvPr/>
            </p:nvSpPr>
            <p:spPr>
              <a:xfrm>
                <a:off x="5119466" y="1934814"/>
                <a:ext cx="337954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𝑟</m:t>
                      </m:r>
                    </m:oMath>
                  </m:oMathPara>
                </a14:m>
                <a:endParaRPr lang="en-US" sz="2400" dirty="0" smtClean="0">
                  <a:solidFill>
                    <a:srgbClr val="00B05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3" name="TextBox 10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9466" y="1934814"/>
                <a:ext cx="337954" cy="461665"/>
              </a:xfrm>
              <a:prstGeom prst="rect">
                <a:avLst/>
              </a:prstGeom>
              <a:blipFill rotWithShape="0">
                <a:blip r:embed="rId19"/>
                <a:stretch>
                  <a:fillRect l="-727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/>
              <p:cNvSpPr txBox="1"/>
              <p:nvPr/>
            </p:nvSpPr>
            <p:spPr>
              <a:xfrm>
                <a:off x="8474" y="3945075"/>
                <a:ext cx="9138462" cy="129144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(</a:t>
                </a:r>
                <a:r>
                  <a:rPr lang="en-US" sz="2400" i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ii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)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⟹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m>
                      <m:mPr>
                        <m:mcs>
                          <m:mc>
                            <m:mcPr>
                              <m:count m:val="1"/>
                              <m:mcJc m:val="center"/>
                            </m:mcPr>
                          </m:mc>
                        </m:mcs>
                        <m:ctrlPr>
                          <a:rPr lang="en-US" sz="240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mPr>
                      <m:mr>
                        <m:e>
                          <m:sSup>
                            <m:sSupPr>
                              <m:ctrlP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brk m:alnAt="7"/>
                                </m:rP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p>
                              <m:r>
                                <m:rPr>
                                  <m:brk m:alnAt="7"/>
                                </m:rP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brk m:alnAt="7"/>
                                </m:rP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  <m: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</m:d>
                          <m:r>
                            <m:rPr>
                              <m:brk m:alnAt="7"/>
                            </m:rPr>
                            <a:rPr lang="en-US" sz="24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4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𝑤</m:t>
                          </m:r>
                          <m:r>
                            <a:rPr lang="en-US" sz="24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sz="24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  <m:r>
                            <a:rPr lang="en-US" sz="24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4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  <m:r>
                            <a:rPr lang="en-US" sz="24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</m:mr>
                      <m:mr>
                        <m:e>
                          <m:sSup>
                            <m:sSupPr>
                              <m:ctrlP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𝛿</m:t>
                              </m:r>
                            </m:e>
                            <m:sup>
                              <m: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</m:d>
                          <m:r>
                            <a:rPr lang="en-US" sz="24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≤</m:t>
                          </m:r>
                          <m:sSup>
                            <m:sSupPr>
                              <m:ctrlP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𝛿</m:t>
                              </m:r>
                            </m:e>
                            <m:sup>
                              <m: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lang="en-US" sz="24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24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𝑤</m:t>
                          </m:r>
                          <m:r>
                            <a:rPr lang="en-US" sz="24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sz="24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  <m:r>
                            <a:rPr lang="en-US" sz="24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4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  <m:r>
                            <a:rPr lang="en-US" sz="24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</m:mr>
                      <m:mr>
                        <m:e>
                          <m:sSub>
                            <m:sSubPr>
                              <m:ctrlP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  <m: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</m:d>
                          <m:r>
                            <a:rPr lang="en-US" sz="24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≥</m:t>
                          </m:r>
                          <m:r>
                            <a:rPr lang="en-US" sz="24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</m:mr>
                    </m:m>
                  </m:oMath>
                </a14:m>
                <a:endParaRPr lang="en-US" sz="24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4" name="TextBox 10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4" y="3945075"/>
                <a:ext cx="9138462" cy="1291444"/>
              </a:xfrm>
              <a:prstGeom prst="rect">
                <a:avLst/>
              </a:prstGeom>
              <a:blipFill rotWithShape="0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/>
              <p:cNvSpPr txBox="1"/>
              <p:nvPr/>
            </p:nvSpPr>
            <p:spPr>
              <a:xfrm>
                <a:off x="454" y="5332710"/>
                <a:ext cx="9138462" cy="129144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(</a:t>
                </a:r>
                <a:r>
                  <a:rPr lang="en-US" sz="2400" i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iii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)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</m:t>
                    </m:r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⟹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m>
                      <m:mPr>
                        <m:mcs>
                          <m:mc>
                            <m:mcPr>
                              <m:count m:val="1"/>
                              <m:mcJc m:val="center"/>
                            </m:mcPr>
                          </m:mc>
                        </m:mcs>
                        <m:ctrlPr>
                          <a:rPr lang="en-US" sz="240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mPr>
                      <m:mr>
                        <m:e>
                          <m:sSup>
                            <m:sSupPr>
                              <m:ctrlP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brk m:alnAt="7"/>
                                </m:rP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p>
                              <m:r>
                                <m:rPr>
                                  <m:brk m:alnAt="7"/>
                                </m:rP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brk m:alnAt="7"/>
                                </m:rP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  <m: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</m:d>
                          <m:r>
                            <m:rPr>
                              <m:brk m:alnAt="7"/>
                            </m:rPr>
                            <a:rPr lang="en-US" sz="24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4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</m:mr>
                      <m:mr>
                        <m:e>
                          <m:sSup>
                            <m:sSupPr>
                              <m:ctrlP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𝛿</m:t>
                              </m:r>
                            </m:e>
                            <m:sup>
                              <m: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</m:d>
                          <m:r>
                            <a:rPr lang="en-US" sz="24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≤</m:t>
                          </m:r>
                          <m:sSup>
                            <m:sSupPr>
                              <m:ctrlP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𝛿</m:t>
                              </m:r>
                            </m:e>
                            <m:sup>
                              <m: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</m:d>
                        </m:e>
                      </m:mr>
                      <m:mr>
                        <m:e>
                          <m:sSub>
                            <m:sSubPr>
                              <m:ctrlP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  <m: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2400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</m:d>
                          <m:r>
                            <a:rPr lang="en-US" sz="24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≥−</m:t>
                          </m:r>
                          <m:r>
                            <a:rPr lang="en-US" sz="24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mr>
                    </m:m>
                  </m:oMath>
                </a14:m>
                <a:endParaRPr lang="en-US" sz="24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5" name="TextBox 10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" y="5332710"/>
                <a:ext cx="9138462" cy="1291444"/>
              </a:xfrm>
              <a:prstGeom prst="rect">
                <a:avLst/>
              </a:prstGeom>
              <a:blipFill rotWithShape="0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TextBox 105"/>
              <p:cNvSpPr txBox="1"/>
              <p:nvPr/>
            </p:nvSpPr>
            <p:spPr>
              <a:xfrm>
                <a:off x="5841321" y="1797975"/>
                <a:ext cx="10036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𝑟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</m:oMath>
                  </m:oMathPara>
                </a14:m>
                <a:endParaRPr lang="en-US" sz="2400" dirty="0" smtClean="0">
                  <a:solidFill>
                    <a:srgbClr val="00B05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6" name="TextBox 10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1321" y="1797975"/>
                <a:ext cx="1003680" cy="461665"/>
              </a:xfrm>
              <a:prstGeom prst="rect">
                <a:avLst/>
              </a:prstGeom>
              <a:blipFill rotWithShape="0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954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  <p:bldP spid="10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6031501" y="2438305"/>
                <a:ext cx="453992" cy="52456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</m:sub>
                      </m:sSub>
                    </m:oMath>
                  </m:oMathPara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1501" y="2438305"/>
                <a:ext cx="453992" cy="52456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-6532" y="119171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path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US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negative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vertices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705523" y="2215629"/>
            <a:ext cx="1138680" cy="270000"/>
            <a:chOff x="2610523" y="3998709"/>
            <a:chExt cx="1138680" cy="270000"/>
          </a:xfrm>
        </p:grpSpPr>
        <p:sp>
          <p:nvSpPr>
            <p:cNvPr id="4" name="Oval 56"/>
            <p:cNvSpPr>
              <a:spLocks noChangeAspect="1" noChangeArrowheads="1"/>
            </p:cNvSpPr>
            <p:nvPr/>
          </p:nvSpPr>
          <p:spPr bwMode="auto">
            <a:xfrm>
              <a:off x="2610523" y="3998709"/>
              <a:ext cx="270000" cy="2700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sp>
          <p:nvSpPr>
            <p:cNvPr id="5" name="Oval 56"/>
            <p:cNvSpPr>
              <a:spLocks noChangeAspect="1" noChangeArrowheads="1"/>
            </p:cNvSpPr>
            <p:nvPr/>
          </p:nvSpPr>
          <p:spPr bwMode="auto">
            <a:xfrm>
              <a:off x="3479203" y="3998709"/>
              <a:ext cx="270000" cy="2700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9" name="Straight Arrow Connector 8"/>
            <p:cNvCxnSpPr>
              <a:stCxn id="4" idx="6"/>
              <a:endCxn id="5" idx="2"/>
            </p:cNvCxnSpPr>
            <p:nvPr/>
          </p:nvCxnSpPr>
          <p:spPr bwMode="auto">
            <a:xfrm>
              <a:off x="2880523" y="4133709"/>
              <a:ext cx="598680" cy="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16" name="Group 15"/>
          <p:cNvGrpSpPr/>
          <p:nvPr/>
        </p:nvGrpSpPr>
        <p:grpSpPr>
          <a:xfrm>
            <a:off x="2961043" y="2215629"/>
            <a:ext cx="1138680" cy="270000"/>
            <a:chOff x="2762923" y="4151109"/>
            <a:chExt cx="1138680" cy="270000"/>
          </a:xfrm>
        </p:grpSpPr>
        <p:sp>
          <p:nvSpPr>
            <p:cNvPr id="10" name="Oval 56"/>
            <p:cNvSpPr>
              <a:spLocks noChangeAspect="1" noChangeArrowheads="1"/>
            </p:cNvSpPr>
            <p:nvPr/>
          </p:nvSpPr>
          <p:spPr bwMode="auto">
            <a:xfrm>
              <a:off x="2762923" y="4151109"/>
              <a:ext cx="270000" cy="2700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sp>
          <p:nvSpPr>
            <p:cNvPr id="11" name="Oval 56"/>
            <p:cNvSpPr>
              <a:spLocks noChangeAspect="1" noChangeArrowheads="1"/>
            </p:cNvSpPr>
            <p:nvPr/>
          </p:nvSpPr>
          <p:spPr bwMode="auto">
            <a:xfrm>
              <a:off x="3631603" y="4151109"/>
              <a:ext cx="270000" cy="2700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12" name="Straight Arrow Connector 11"/>
            <p:cNvCxnSpPr>
              <a:stCxn id="10" idx="6"/>
              <a:endCxn id="11" idx="2"/>
            </p:cNvCxnSpPr>
            <p:nvPr/>
          </p:nvCxnSpPr>
          <p:spPr bwMode="auto">
            <a:xfrm>
              <a:off x="3032923" y="4286109"/>
              <a:ext cx="598680" cy="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13" name="Oval 56"/>
          <p:cNvSpPr>
            <a:spLocks noChangeAspect="1" noChangeArrowheads="1"/>
          </p:cNvSpPr>
          <p:nvPr/>
        </p:nvSpPr>
        <p:spPr bwMode="auto">
          <a:xfrm>
            <a:off x="5018443" y="2215629"/>
            <a:ext cx="270000" cy="270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cxnSp>
        <p:nvCxnSpPr>
          <p:cNvPr id="15" name="Straight Arrow Connector 14"/>
          <p:cNvCxnSpPr>
            <a:stCxn id="13" idx="6"/>
            <a:endCxn id="14" idx="2"/>
          </p:cNvCxnSpPr>
          <p:nvPr/>
        </p:nvCxnSpPr>
        <p:spPr bwMode="auto">
          <a:xfrm>
            <a:off x="5288443" y="2350629"/>
            <a:ext cx="598680" cy="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/>
          <p:cNvCxnSpPr>
            <a:stCxn id="5" idx="6"/>
            <a:endCxn id="10" idx="2"/>
          </p:cNvCxnSpPr>
          <p:nvPr/>
        </p:nvCxnSpPr>
        <p:spPr bwMode="auto">
          <a:xfrm>
            <a:off x="1844203" y="2350629"/>
            <a:ext cx="1116840" cy="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2"/>
            </a:solidFill>
            <a:prstDash val="sysDot"/>
            <a:round/>
            <a:headEnd type="none" w="med" len="med"/>
            <a:tailEnd type="triangle"/>
          </a:ln>
          <a:effectLst/>
        </p:spPr>
      </p:cxnSp>
      <p:cxnSp>
        <p:nvCxnSpPr>
          <p:cNvPr id="21" name="Straight Arrow Connector 20"/>
          <p:cNvCxnSpPr>
            <a:stCxn id="11" idx="6"/>
            <a:endCxn id="13" idx="2"/>
          </p:cNvCxnSpPr>
          <p:nvPr/>
        </p:nvCxnSpPr>
        <p:spPr bwMode="auto">
          <a:xfrm>
            <a:off x="4099723" y="2350629"/>
            <a:ext cx="918720" cy="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2"/>
            </a:solidFill>
            <a:prstDash val="sysDot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1543723" y="2485629"/>
                <a:ext cx="45399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3723" y="2485629"/>
                <a:ext cx="453992" cy="4924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3799243" y="2485629"/>
                <a:ext cx="45399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9243" y="2485629"/>
                <a:ext cx="453992" cy="49244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5288443" y="1849748"/>
                <a:ext cx="62126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 smtClean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8443" y="1849748"/>
                <a:ext cx="621267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3231043" y="1849748"/>
                <a:ext cx="62126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 smtClean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1043" y="1849748"/>
                <a:ext cx="621267" cy="46166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/>
              <p:cNvSpPr txBox="1"/>
              <p:nvPr/>
            </p:nvSpPr>
            <p:spPr>
              <a:xfrm>
                <a:off x="975523" y="1849748"/>
                <a:ext cx="62126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 smtClean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523" y="1849748"/>
                <a:ext cx="621267" cy="46166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0" name="TextBox 79"/>
              <p:cNvSpPr txBox="1"/>
              <p:nvPr/>
            </p:nvSpPr>
            <p:spPr>
              <a:xfrm>
                <a:off x="2328290" y="1870896"/>
                <a:ext cx="210836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8290" y="1870896"/>
                <a:ext cx="210836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57143" r="-2285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1" name="TextBox 80"/>
              <p:cNvSpPr txBox="1"/>
              <p:nvPr/>
            </p:nvSpPr>
            <p:spPr>
              <a:xfrm>
                <a:off x="4465133" y="1849748"/>
                <a:ext cx="210836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5133" y="1849748"/>
                <a:ext cx="210836" cy="461665"/>
              </a:xfrm>
              <a:prstGeom prst="rect">
                <a:avLst/>
              </a:prstGeom>
              <a:blipFill rotWithShape="0">
                <a:blip r:embed="rId8"/>
                <a:stretch>
                  <a:fillRect l="-57143" r="-2285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56"/>
          <p:cNvSpPr>
            <a:spLocks noChangeAspect="1" noChangeArrowheads="1"/>
          </p:cNvSpPr>
          <p:nvPr/>
        </p:nvSpPr>
        <p:spPr bwMode="auto">
          <a:xfrm>
            <a:off x="5887123" y="2215629"/>
            <a:ext cx="270000" cy="27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/>
              <p:cNvSpPr txBox="1"/>
              <p:nvPr/>
            </p:nvSpPr>
            <p:spPr>
              <a:xfrm>
                <a:off x="7948533" y="2462369"/>
                <a:ext cx="45399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8533" y="2462369"/>
                <a:ext cx="453992" cy="492443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Oval 56"/>
          <p:cNvSpPr>
            <a:spLocks noChangeAspect="1" noChangeArrowheads="1"/>
          </p:cNvSpPr>
          <p:nvPr/>
        </p:nvSpPr>
        <p:spPr bwMode="auto">
          <a:xfrm>
            <a:off x="7079853" y="2207609"/>
            <a:ext cx="270000" cy="270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cxnSp>
        <p:nvCxnSpPr>
          <p:cNvPr id="65" name="Straight Arrow Connector 64"/>
          <p:cNvCxnSpPr>
            <a:stCxn id="64" idx="6"/>
            <a:endCxn id="71" idx="2"/>
          </p:cNvCxnSpPr>
          <p:nvPr/>
        </p:nvCxnSpPr>
        <p:spPr bwMode="auto">
          <a:xfrm>
            <a:off x="7349853" y="2342609"/>
            <a:ext cx="598680" cy="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7" name="Straight Arrow Connector 66"/>
          <p:cNvCxnSpPr>
            <a:endCxn id="64" idx="2"/>
          </p:cNvCxnSpPr>
          <p:nvPr/>
        </p:nvCxnSpPr>
        <p:spPr bwMode="auto">
          <a:xfrm flipV="1">
            <a:off x="6161133" y="2342609"/>
            <a:ext cx="918720" cy="802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2"/>
            </a:solidFill>
            <a:prstDash val="sysDot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8" name="TextBox 67"/>
              <p:cNvSpPr txBox="1"/>
              <p:nvPr/>
            </p:nvSpPr>
            <p:spPr>
              <a:xfrm>
                <a:off x="7349853" y="1841728"/>
                <a:ext cx="62126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 smtClean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9853" y="1841728"/>
                <a:ext cx="621267" cy="461665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0" name="TextBox 69"/>
              <p:cNvSpPr txBox="1"/>
              <p:nvPr/>
            </p:nvSpPr>
            <p:spPr>
              <a:xfrm>
                <a:off x="6526543" y="1841728"/>
                <a:ext cx="210836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6543" y="1841728"/>
                <a:ext cx="210836" cy="461665"/>
              </a:xfrm>
              <a:prstGeom prst="rect">
                <a:avLst/>
              </a:prstGeom>
              <a:blipFill rotWithShape="0">
                <a:blip r:embed="rId11"/>
                <a:stretch>
                  <a:fillRect l="-61765" r="-2352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Oval 56"/>
          <p:cNvSpPr>
            <a:spLocks noChangeAspect="1" noChangeArrowheads="1"/>
          </p:cNvSpPr>
          <p:nvPr/>
        </p:nvSpPr>
        <p:spPr bwMode="auto">
          <a:xfrm>
            <a:off x="7948533" y="2207609"/>
            <a:ext cx="270000" cy="27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sp>
        <p:nvSpPr>
          <p:cNvPr id="73" name="Oval 56"/>
          <p:cNvSpPr>
            <a:spLocks noChangeAspect="1" noChangeArrowheads="1"/>
          </p:cNvSpPr>
          <p:nvPr/>
        </p:nvSpPr>
        <p:spPr bwMode="auto">
          <a:xfrm>
            <a:off x="4195133" y="1152841"/>
            <a:ext cx="270000" cy="270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4" name="TextBox 73"/>
              <p:cNvSpPr txBox="1"/>
              <p:nvPr/>
            </p:nvSpPr>
            <p:spPr>
              <a:xfrm>
                <a:off x="3909422" y="795398"/>
                <a:ext cx="45399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𝑠</m:t>
                      </m:r>
                    </m:oMath>
                  </m:oMathPara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9422" y="795398"/>
                <a:ext cx="453992" cy="492443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Curved Connector 7"/>
          <p:cNvCxnSpPr>
            <a:stCxn id="73" idx="2"/>
            <a:endCxn id="5" idx="0"/>
          </p:cNvCxnSpPr>
          <p:nvPr/>
        </p:nvCxnSpPr>
        <p:spPr bwMode="auto">
          <a:xfrm rot="10800000" flipV="1">
            <a:off x="1709203" y="1287841"/>
            <a:ext cx="2485930" cy="927788"/>
          </a:xfrm>
          <a:prstGeom prst="curvedConnector2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75" name="Curved Connector 74"/>
          <p:cNvCxnSpPr>
            <a:stCxn id="73" idx="4"/>
            <a:endCxn id="11" idx="0"/>
          </p:cNvCxnSpPr>
          <p:nvPr/>
        </p:nvCxnSpPr>
        <p:spPr bwMode="auto">
          <a:xfrm rot="5400000">
            <a:off x="3751034" y="1636530"/>
            <a:ext cx="792788" cy="36541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85" name="Curved Connector 84"/>
          <p:cNvCxnSpPr>
            <a:stCxn id="73" idx="6"/>
            <a:endCxn id="14" idx="0"/>
          </p:cNvCxnSpPr>
          <p:nvPr/>
        </p:nvCxnSpPr>
        <p:spPr bwMode="auto">
          <a:xfrm>
            <a:off x="4465133" y="1287841"/>
            <a:ext cx="1556990" cy="927788"/>
          </a:xfrm>
          <a:prstGeom prst="curvedConnector2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86" name="Curved Connector 85"/>
          <p:cNvCxnSpPr>
            <a:stCxn id="73" idx="6"/>
            <a:endCxn id="71" idx="0"/>
          </p:cNvCxnSpPr>
          <p:nvPr/>
        </p:nvCxnSpPr>
        <p:spPr bwMode="auto">
          <a:xfrm>
            <a:off x="4465133" y="1287841"/>
            <a:ext cx="3618400" cy="919768"/>
          </a:xfrm>
          <a:prstGeom prst="curvedConnector2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9" name="TextBox 88"/>
              <p:cNvSpPr txBox="1"/>
              <p:nvPr/>
            </p:nvSpPr>
            <p:spPr>
              <a:xfrm>
                <a:off x="7079853" y="1331670"/>
                <a:ext cx="10036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 smtClean="0">
                  <a:solidFill>
                    <a:srgbClr val="00B05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9853" y="1331670"/>
                <a:ext cx="1003680" cy="461665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0" name="TextBox 89"/>
              <p:cNvSpPr txBox="1"/>
              <p:nvPr/>
            </p:nvSpPr>
            <p:spPr>
              <a:xfrm>
                <a:off x="1723363" y="1143296"/>
                <a:ext cx="10036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𝑟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 smtClean="0">
                  <a:solidFill>
                    <a:srgbClr val="00B05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3363" y="1143296"/>
                <a:ext cx="1003680" cy="461665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3" name="TextBox 92"/>
              <p:cNvSpPr txBox="1"/>
              <p:nvPr/>
            </p:nvSpPr>
            <p:spPr>
              <a:xfrm>
                <a:off x="3199400" y="1442815"/>
                <a:ext cx="10036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𝑟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</m:oMath>
                  </m:oMathPara>
                </a14:m>
                <a:endParaRPr lang="en-US" sz="2400" dirty="0" smtClean="0">
                  <a:solidFill>
                    <a:srgbClr val="00B05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3" name="TextBox 9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9400" y="1442815"/>
                <a:ext cx="1003680" cy="461665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4" name="TextBox 103"/>
              <p:cNvSpPr txBox="1"/>
              <p:nvPr/>
            </p:nvSpPr>
            <p:spPr>
              <a:xfrm>
                <a:off x="-7566" y="3568288"/>
                <a:ext cx="9151565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Suppose that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104" name="TextBox 10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566" y="3568288"/>
                <a:ext cx="9151565" cy="461665"/>
              </a:xfrm>
              <a:prstGeom prst="rect">
                <a:avLst/>
              </a:prstGeom>
              <a:blipFill rotWithShape="0">
                <a:blip r:embed="rId16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5" name="TextBox 104"/>
              <p:cNvSpPr txBox="1"/>
              <p:nvPr/>
            </p:nvSpPr>
            <p:spPr>
              <a:xfrm>
                <a:off x="454" y="3996842"/>
                <a:ext cx="9138462" cy="49019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  </a:t>
                </a:r>
              </a:p>
            </p:txBody>
          </p:sp>
        </mc:Choice>
        <mc:Fallback>
          <p:sp>
            <p:nvSpPr>
              <p:cNvPr id="105" name="TextBox 10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" y="3996842"/>
                <a:ext cx="9138462" cy="490199"/>
              </a:xfrm>
              <a:prstGeom prst="rect">
                <a:avLst/>
              </a:prstGeom>
              <a:blipFill rotWithShape="0">
                <a:blip r:embed="rId17"/>
                <a:stretch>
                  <a:fillRect t="-10000" r="-1001" b="-2250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6" name="TextBox 105"/>
              <p:cNvSpPr txBox="1"/>
              <p:nvPr/>
            </p:nvSpPr>
            <p:spPr>
              <a:xfrm>
                <a:off x="5688921" y="1401735"/>
                <a:ext cx="10036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𝑟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</m:oMath>
                  </m:oMathPara>
                </a14:m>
                <a:endParaRPr lang="en-US" sz="2400" dirty="0" smtClean="0">
                  <a:solidFill>
                    <a:srgbClr val="00B05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6" name="TextBox 10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8921" y="1401735"/>
                <a:ext cx="1003680" cy="461665"/>
              </a:xfrm>
              <a:prstGeom prst="rect">
                <a:avLst/>
              </a:prstGeom>
              <a:blipFill rotWithShape="0">
                <a:blip r:embed="rId18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7" name="Oval 56"/>
          <p:cNvSpPr>
            <a:spLocks noChangeAspect="1" noChangeArrowheads="1"/>
          </p:cNvSpPr>
          <p:nvPr/>
        </p:nvSpPr>
        <p:spPr bwMode="auto">
          <a:xfrm>
            <a:off x="3085371" y="2993667"/>
            <a:ext cx="270000" cy="270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cxnSp>
        <p:nvCxnSpPr>
          <p:cNvPr id="108" name="Straight Arrow Connector 107"/>
          <p:cNvCxnSpPr>
            <a:stCxn id="107" idx="7"/>
            <a:endCxn id="11" idx="3"/>
          </p:cNvCxnSpPr>
          <p:nvPr/>
        </p:nvCxnSpPr>
        <p:spPr bwMode="auto">
          <a:xfrm flipV="1">
            <a:off x="3315830" y="2446088"/>
            <a:ext cx="553434" cy="587120"/>
          </a:xfrm>
          <a:prstGeom prst="straightConnector1">
            <a:avLst/>
          </a:prstGeom>
          <a:solidFill>
            <a:schemeClr val="accent1"/>
          </a:solidFill>
          <a:ln w="539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/>
              <p:cNvSpPr txBox="1"/>
              <p:nvPr/>
            </p:nvSpPr>
            <p:spPr>
              <a:xfrm>
                <a:off x="2662616" y="2836926"/>
                <a:ext cx="45399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𝑢</m:t>
                      </m:r>
                    </m:oMath>
                  </m:oMathPara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2616" y="2836926"/>
                <a:ext cx="453992" cy="492443"/>
              </a:xfrm>
              <a:prstGeom prst="rect">
                <a:avLst/>
              </a:prstGeom>
              <a:blipFill rotWithShape="0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Curved Connector 21"/>
          <p:cNvCxnSpPr>
            <a:stCxn id="14" idx="4"/>
            <a:endCxn id="107" idx="5"/>
          </p:cNvCxnSpPr>
          <p:nvPr/>
        </p:nvCxnSpPr>
        <p:spPr bwMode="auto">
          <a:xfrm rot="5400000">
            <a:off x="4299729" y="1501731"/>
            <a:ext cx="738497" cy="2706293"/>
          </a:xfrm>
          <a:prstGeom prst="curvedConnector3">
            <a:avLst>
              <a:gd name="adj1" fmla="val 136309"/>
            </a:avLst>
          </a:prstGeom>
          <a:solidFill>
            <a:schemeClr val="accent1"/>
          </a:solidFill>
          <a:ln w="31750" cap="flat" cmpd="sng" algn="ctr">
            <a:solidFill>
              <a:srgbClr val="FF990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0" name="TextBox 59"/>
              <p:cNvSpPr txBox="1"/>
              <p:nvPr/>
            </p:nvSpPr>
            <p:spPr>
              <a:xfrm>
                <a:off x="8478" y="4453930"/>
                <a:ext cx="9138462" cy="86074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Otherwise,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 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4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 </m:t>
                    </m:r>
                    <m:r>
                      <m:rPr>
                        <m:nor/>
                      </m:rPr>
                      <a:rPr lang="en-US" sz="2400" b="0" i="0" dirty="0" smtClean="0">
                        <a:solidFill>
                          <a:srgbClr val="000000"/>
                        </a:solidFill>
                        <a:cs typeface="Times New Roman" panose="02020603050405020304" pitchFamily="18" charset="0"/>
                      </a:rPr>
                      <m:t>A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rgbClr val="000000"/>
                        </a:solidFill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rgbClr val="000000"/>
                        </a:solidFill>
                        <a:cs typeface="Times New Roman" panose="02020603050405020304" pitchFamily="18" charset="0"/>
                      </a:rPr>
                      <m:t>shortest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rgbClr val="000000"/>
                        </a:solidFill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rgbClr val="000000"/>
                        </a:solidFill>
                        <a:cs typeface="Times New Roman" panose="02020603050405020304" pitchFamily="18" charset="0"/>
                      </a:rPr>
                      <m:t>path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rgbClr val="000000"/>
                        </a:solidFill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rgbClr val="000000"/>
                        </a:solidFill>
                        <a:cs typeface="Times New Roman" panose="02020603050405020304" pitchFamily="18" charset="0"/>
                      </a:rPr>
                      <m:t>from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rgbClr val="000000"/>
                        </a:solidFill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rgbClr val="000000"/>
                        </a:solidFill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rgbClr val="000000"/>
                        </a:solidFill>
                        <a:cs typeface="Times New Roman" panose="02020603050405020304" pitchFamily="18" charset="0"/>
                      </a:rPr>
                      <m:t>to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rgbClr val="000000"/>
                        </a:solidFill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rgbClr val="000000"/>
                        </a:solidFill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dirty="0">
                          <a:solidFill>
                            <a:srgbClr val="000000"/>
                          </a:solidFill>
                          <a:cs typeface="Times New Roman" panose="02020603050405020304" pitchFamily="18" charset="0"/>
                        </a:rPr>
                        <m:t>starts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srgbClr val="000000"/>
                          </a:solidFill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srgbClr val="000000"/>
                          </a:solidFill>
                          <a:cs typeface="Times New Roman" panose="02020603050405020304" pitchFamily="18" charset="0"/>
                        </a:rPr>
                        <m:t>with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srgbClr val="000000"/>
                          </a:solidFill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</m:sub>
                      </m:sSub>
                      <m:r>
                        <m:rPr>
                          <m:nor/>
                        </m:rPr>
                        <a:rPr lang="en-US" sz="2400" dirty="0">
                          <a:solidFill>
                            <a:schemeClr val="accent2"/>
                          </a:solidFill>
                          <a:cs typeface="Times New Roman" panose="020206030504050203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srgbClr val="000000"/>
                          </a:solidFill>
                          <a:cs typeface="Times New Roman" panose="02020603050405020304" pitchFamily="18" charset="0"/>
                        </a:rPr>
                        <m:t>, 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srgbClr val="000000"/>
                          </a:solidFill>
                          <a:cs typeface="Times New Roman" panose="02020603050405020304" pitchFamily="18" charset="0"/>
                        </a:rPr>
                        <m:t>where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srgbClr val="000000"/>
                          </a:solidFill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≥</m:t>
                      </m:r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srgbClr val="000000"/>
                          </a:solidFill>
                          <a:cs typeface="Times New Roman" panose="02020603050405020304" pitchFamily="18" charset="0"/>
                        </a:rPr>
                        <m:t>, 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srgbClr val="000000"/>
                          </a:solidFill>
                          <a:cs typeface="Times New Roman" panose="02020603050405020304" pitchFamily="18" charset="0"/>
                        </a:rPr>
                        <m:t>and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srgbClr val="000000"/>
                          </a:solidFill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srgbClr val="000000"/>
                          </a:solidFill>
                          <a:cs typeface="Times New Roman" panose="02020603050405020304" pitchFamily="18" charset="0"/>
                        </a:rPr>
                        <m:t>then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srgbClr val="000000"/>
                          </a:solidFill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srgbClr val="000000"/>
                          </a:solidFill>
                          <a:cs typeface="Times New Roman" panose="020206030504050203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srgbClr val="000000"/>
                          </a:solidFill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srgbClr val="000000"/>
                          </a:solidFill>
                          <a:cs typeface="Times New Roman" panose="02020603050405020304" pitchFamily="18" charset="0"/>
                        </a:rPr>
                        <m:t>path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srgbClr val="000000"/>
                          </a:solidFill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𝑃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srgbClr val="000000"/>
                          </a:solidFill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srgbClr val="000000"/>
                          </a:solidFill>
                          <a:cs typeface="Times New Roman" panose="02020603050405020304" pitchFamily="18" charset="0"/>
                        </a:rPr>
                        <m:t>from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srgbClr val="000000"/>
                          </a:solidFill>
                          <a:cs typeface="Times New Roman" panose="020206030504050203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24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</m:sub>
                      </m:sSub>
                      <m:r>
                        <m:rPr>
                          <m:nor/>
                        </m:rPr>
                        <a:rPr lang="en-US" sz="2400" dirty="0">
                          <a:solidFill>
                            <a:srgbClr val="000000"/>
                          </a:solidFill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srgbClr val="000000"/>
                          </a:solidFill>
                          <a:cs typeface="Times New Roman" panose="02020603050405020304" pitchFamily="18" charset="0"/>
                        </a:rPr>
                        <m:t>to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srgbClr val="000000"/>
                          </a:solidFill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𝑢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srgbClr val="000000"/>
                          </a:solidFill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en-US" sz="24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8" y="4453930"/>
                <a:ext cx="9138462" cy="860748"/>
              </a:xfrm>
              <a:prstGeom prst="rect">
                <a:avLst/>
              </a:prstGeom>
              <a:blipFill rotWithShape="0">
                <a:blip r:embed="rId20"/>
                <a:stretch>
                  <a:fillRect t="-5674" b="-638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9" name="TextBox 68"/>
              <p:cNvSpPr txBox="1"/>
              <p:nvPr/>
            </p:nvSpPr>
            <p:spPr>
              <a:xfrm>
                <a:off x="3014477" y="2451324"/>
                <a:ext cx="62126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 smtClean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4477" y="2451324"/>
                <a:ext cx="621267" cy="461665"/>
              </a:xfrm>
              <a:prstGeom prst="rect">
                <a:avLst/>
              </a:prstGeom>
              <a:blipFill rotWithShape="0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2" name="TextBox 71"/>
              <p:cNvSpPr txBox="1"/>
              <p:nvPr/>
            </p:nvSpPr>
            <p:spPr>
              <a:xfrm>
                <a:off x="8478" y="5281567"/>
                <a:ext cx="9138462" cy="49141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By the triangle inequality,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</m:d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≤</m:t>
                        </m:r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𝑤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</m:sup>
                        </m:sSup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</m:d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)≤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8" y="5281567"/>
                <a:ext cx="9138462" cy="491417"/>
              </a:xfrm>
              <a:prstGeom prst="rect">
                <a:avLst/>
              </a:prstGeom>
              <a:blipFill rotWithShape="0">
                <a:blip r:embed="rId22"/>
                <a:stretch>
                  <a:fillRect t="-9877" b="-2098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Freeform 5"/>
          <p:cNvSpPr/>
          <p:nvPr/>
        </p:nvSpPr>
        <p:spPr bwMode="auto">
          <a:xfrm>
            <a:off x="3494020" y="2552592"/>
            <a:ext cx="2398440" cy="893681"/>
          </a:xfrm>
          <a:custGeom>
            <a:avLst/>
            <a:gdLst>
              <a:gd name="connsiteX0" fmla="*/ 531612 w 2500761"/>
              <a:gd name="connsiteY0" fmla="*/ 96345 h 921591"/>
              <a:gd name="connsiteX1" fmla="*/ 2451852 w 2500761"/>
              <a:gd name="connsiteY1" fmla="*/ 65865 h 921591"/>
              <a:gd name="connsiteX2" fmla="*/ 1842252 w 2500761"/>
              <a:gd name="connsiteY2" fmla="*/ 751665 h 921591"/>
              <a:gd name="connsiteX3" fmla="*/ 897372 w 2500761"/>
              <a:gd name="connsiteY3" fmla="*/ 919305 h 921591"/>
              <a:gd name="connsiteX4" fmla="*/ 13452 w 2500761"/>
              <a:gd name="connsiteY4" fmla="*/ 675465 h 921591"/>
              <a:gd name="connsiteX5" fmla="*/ 531612 w 2500761"/>
              <a:gd name="connsiteY5" fmla="*/ 96345 h 921591"/>
              <a:gd name="connsiteX0" fmla="*/ 530805 w 2399904"/>
              <a:gd name="connsiteY0" fmla="*/ 68688 h 893681"/>
              <a:gd name="connsiteX1" fmla="*/ 2344365 w 2399904"/>
              <a:gd name="connsiteY1" fmla="*/ 83928 h 893681"/>
              <a:gd name="connsiteX2" fmla="*/ 1841445 w 2399904"/>
              <a:gd name="connsiteY2" fmla="*/ 724008 h 893681"/>
              <a:gd name="connsiteX3" fmla="*/ 896565 w 2399904"/>
              <a:gd name="connsiteY3" fmla="*/ 891648 h 893681"/>
              <a:gd name="connsiteX4" fmla="*/ 12645 w 2399904"/>
              <a:gd name="connsiteY4" fmla="*/ 647808 h 893681"/>
              <a:gd name="connsiteX5" fmla="*/ 530805 w 2399904"/>
              <a:gd name="connsiteY5" fmla="*/ 68688 h 893681"/>
              <a:gd name="connsiteX0" fmla="*/ 529341 w 2398440"/>
              <a:gd name="connsiteY0" fmla="*/ 68688 h 893681"/>
              <a:gd name="connsiteX1" fmla="*/ 2342901 w 2398440"/>
              <a:gd name="connsiteY1" fmla="*/ 83928 h 893681"/>
              <a:gd name="connsiteX2" fmla="*/ 1839981 w 2398440"/>
              <a:gd name="connsiteY2" fmla="*/ 724008 h 893681"/>
              <a:gd name="connsiteX3" fmla="*/ 895101 w 2398440"/>
              <a:gd name="connsiteY3" fmla="*/ 891648 h 893681"/>
              <a:gd name="connsiteX4" fmla="*/ 11181 w 2398440"/>
              <a:gd name="connsiteY4" fmla="*/ 647808 h 893681"/>
              <a:gd name="connsiteX5" fmla="*/ 529341 w 2398440"/>
              <a:gd name="connsiteY5" fmla="*/ 68688 h 893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98440" h="893681">
                <a:moveTo>
                  <a:pt x="529341" y="68688"/>
                </a:moveTo>
                <a:cubicBezTo>
                  <a:pt x="917961" y="-25292"/>
                  <a:pt x="2124461" y="-25292"/>
                  <a:pt x="2342901" y="83928"/>
                </a:cubicBezTo>
                <a:cubicBezTo>
                  <a:pt x="2561341" y="193148"/>
                  <a:pt x="2081281" y="589388"/>
                  <a:pt x="1839981" y="724008"/>
                </a:cubicBezTo>
                <a:cubicBezTo>
                  <a:pt x="1598681" y="858628"/>
                  <a:pt x="1199901" y="904348"/>
                  <a:pt x="895101" y="891648"/>
                </a:cubicBezTo>
                <a:cubicBezTo>
                  <a:pt x="590301" y="878948"/>
                  <a:pt x="72141" y="784968"/>
                  <a:pt x="11181" y="647808"/>
                </a:cubicBezTo>
                <a:cubicBezTo>
                  <a:pt x="-49779" y="510648"/>
                  <a:pt x="140721" y="162668"/>
                  <a:pt x="529341" y="68688"/>
                </a:cubicBezTo>
                <a:close/>
              </a:path>
            </a:pathLst>
          </a:cu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3" name="TextBox 52"/>
              <p:cNvSpPr txBox="1"/>
              <p:nvPr/>
            </p:nvSpPr>
            <p:spPr>
              <a:xfrm>
                <a:off x="5658132" y="3157049"/>
                <a:ext cx="45399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𝑃</m:t>
                      </m:r>
                    </m:oMath>
                  </m:oMathPara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8132" y="3157049"/>
                <a:ext cx="453992" cy="492443"/>
              </a:xfrm>
              <a:prstGeom prst="rect">
                <a:avLst/>
              </a:prstGeom>
              <a:blipFill rotWithShape="0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4" name="TextBox 53"/>
              <p:cNvSpPr txBox="1"/>
              <p:nvPr/>
            </p:nvSpPr>
            <p:spPr>
              <a:xfrm>
                <a:off x="-6762" y="5739873"/>
                <a:ext cx="9138462" cy="49141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be the portion of the path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 Clearly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en-US" sz="24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762" y="5739873"/>
                <a:ext cx="9138462" cy="491417"/>
              </a:xfrm>
              <a:prstGeom prst="rect">
                <a:avLst/>
              </a:prstGeom>
              <a:blipFill rotWithShape="0">
                <a:blip r:embed="rId24"/>
                <a:stretch>
                  <a:fillRect t="-10000" b="-2250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5" name="TextBox 54"/>
              <p:cNvSpPr txBox="1"/>
              <p:nvPr/>
            </p:nvSpPr>
            <p:spPr>
              <a:xfrm>
                <a:off x="-6762" y="6198178"/>
                <a:ext cx="913846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is a </a:t>
                </a:r>
                <a:r>
                  <a:rPr lang="en-US" sz="24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negative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cycle.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e>
                    </m:d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sz="24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762" y="6198178"/>
                <a:ext cx="9138462" cy="461665"/>
              </a:xfrm>
              <a:prstGeom prst="rect">
                <a:avLst/>
              </a:prstGeom>
              <a:blipFill rotWithShape="0">
                <a:blip r:embed="rId25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7" name="TextBox 56"/>
              <p:cNvSpPr txBox="1"/>
              <p:nvPr/>
            </p:nvSpPr>
            <p:spPr>
              <a:xfrm>
                <a:off x="4554299" y="2747445"/>
                <a:ext cx="45399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𝐶</m:t>
                      </m:r>
                    </m:oMath>
                  </m:oMathPara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4299" y="2747445"/>
                <a:ext cx="453992" cy="492443"/>
              </a:xfrm>
              <a:prstGeom prst="rect">
                <a:avLst/>
              </a:prstGeom>
              <a:blipFill rotWithShape="0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158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  <p:bldP spid="105" grpId="0"/>
      <p:bldP spid="60" grpId="0"/>
      <p:bldP spid="72" grpId="0"/>
      <p:bldP spid="6" grpId="0" animBg="1"/>
      <p:bldP spid="53" grpId="0"/>
      <p:bldP spid="54" grpId="0"/>
      <p:bldP spid="55" grpId="0"/>
      <p:bldP spid="5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6532" y="210611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</a:t>
            </a:r>
            <a:r>
              <a:rPr lang="en-US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’s </a:t>
            </a:r>
            <a:r>
              <a:rPr lang="en-US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algorithm </a:t>
            </a:r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[Dial (1969)]</a:t>
            </a:r>
            <a:endParaRPr lang="en-US" sz="36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3729" y="1112977"/>
                <a:ext cx="913846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ℤ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 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en-US" sz="24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" y="1112977"/>
                <a:ext cx="9138462" cy="461665"/>
              </a:xfrm>
              <a:prstGeom prst="rect">
                <a:avLst/>
              </a:prstGeom>
              <a:blipFill rotWithShape="0">
                <a:blip r:embed="rId3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4236" y="1691049"/>
                <a:ext cx="913846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∈</m:t>
                            </m:r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𝛿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𝑤</m:t>
                            </m:r>
                          </m:sub>
                        </m:s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be the maximum distance from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en-US" sz="24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36" y="1691049"/>
                <a:ext cx="9138462" cy="461665"/>
              </a:xfrm>
              <a:prstGeom prst="rect">
                <a:avLst/>
              </a:prstGeom>
              <a:blipFill rotWithShape="0">
                <a:blip r:embed="rId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-6788" y="2269121"/>
                <a:ext cx="913846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The SSSP from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can be solved in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time.</a:t>
                </a:r>
                <a:endParaRPr lang="en-US" sz="24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788" y="2269121"/>
                <a:ext cx="9138462" cy="461665"/>
              </a:xfrm>
              <a:prstGeom prst="rect">
                <a:avLst/>
              </a:prstGeom>
              <a:blipFill rotWithShape="0">
                <a:blip r:embed="rId5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3720" y="2847193"/>
            <a:ext cx="91384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Use a </a:t>
            </a:r>
            <a:r>
              <a:rPr lang="en-US" sz="2400" i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bucket-based</a:t>
            </a:r>
            <a:r>
              <a:rPr lang="en-US" sz="2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priority queue to implement </a:t>
            </a:r>
            <a:r>
              <a:rPr lang="en-US" sz="2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Dijkstra</a:t>
            </a:r>
            <a:r>
              <a:rPr lang="en-US" sz="2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.</a:t>
            </a:r>
            <a:endParaRPr lang="en-US" sz="2400" dirty="0" smtClean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26" y="3425264"/>
            <a:ext cx="913846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The priority queue used by </a:t>
            </a:r>
            <a:r>
              <a:rPr lang="en-US" sz="2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Dijkstra</a:t>
            </a:r>
            <a:r>
              <a:rPr lang="en-US" sz="24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is </a:t>
            </a:r>
            <a:r>
              <a:rPr lang="en-US" sz="2400" i="1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monotone</a:t>
            </a:r>
            <a:r>
              <a:rPr lang="en-US" sz="2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.</a:t>
            </a:r>
            <a:br>
              <a:rPr lang="en-US" sz="2400" dirty="0" smtClean="0">
                <a:solidFill>
                  <a:srgbClr val="000000"/>
                </a:solidFill>
                <a:cs typeface="Times New Roman" panose="02020603050405020304" pitchFamily="18" charset="0"/>
              </a:rPr>
            </a:br>
            <a:r>
              <a:rPr lang="en-US" sz="2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(Keys of extracted items cannot decrease.)</a:t>
            </a:r>
            <a:endParaRPr lang="en-US" sz="2400" dirty="0" smtClean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763509" y="4697526"/>
            <a:ext cx="7576128" cy="1824059"/>
            <a:chOff x="747743" y="4792122"/>
            <a:chExt cx="7576128" cy="1824059"/>
          </a:xfrm>
        </p:grpSpPr>
        <p:sp>
          <p:nvSpPr>
            <p:cNvPr id="9" name="Flowchart: Magnetic Disk 8"/>
            <p:cNvSpPr/>
            <p:nvPr/>
          </p:nvSpPr>
          <p:spPr bwMode="auto">
            <a:xfrm>
              <a:off x="747743" y="4872469"/>
              <a:ext cx="601280" cy="962048"/>
            </a:xfrm>
            <a:prstGeom prst="flowChartMagneticDisk">
              <a:avLst/>
            </a:prstGeom>
            <a:solidFill>
              <a:srgbClr val="FFC000">
                <a:alpha val="74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0" name="Flowchart: Magnetic Disk 9"/>
            <p:cNvSpPr/>
            <p:nvPr/>
          </p:nvSpPr>
          <p:spPr bwMode="auto">
            <a:xfrm>
              <a:off x="1389108" y="4872469"/>
              <a:ext cx="601280" cy="962048"/>
            </a:xfrm>
            <a:prstGeom prst="flowChartMagneticDisk">
              <a:avLst/>
            </a:prstGeom>
            <a:solidFill>
              <a:srgbClr val="FFC000">
                <a:alpha val="74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1" name="Flowchart: Magnetic Disk 10"/>
            <p:cNvSpPr/>
            <p:nvPr/>
          </p:nvSpPr>
          <p:spPr bwMode="auto">
            <a:xfrm>
              <a:off x="2030473" y="4872469"/>
              <a:ext cx="601280" cy="962048"/>
            </a:xfrm>
            <a:prstGeom prst="flowChartMagneticDisk">
              <a:avLst/>
            </a:prstGeom>
            <a:solidFill>
              <a:srgbClr val="FFC000">
                <a:alpha val="74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2" name="Flowchart: Magnetic Disk 11"/>
            <p:cNvSpPr/>
            <p:nvPr/>
          </p:nvSpPr>
          <p:spPr bwMode="auto">
            <a:xfrm>
              <a:off x="2671838" y="4872469"/>
              <a:ext cx="601280" cy="962048"/>
            </a:xfrm>
            <a:prstGeom prst="flowChartMagneticDisk">
              <a:avLst/>
            </a:prstGeom>
            <a:solidFill>
              <a:srgbClr val="FFC000">
                <a:alpha val="74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3" name="Flowchart: Magnetic Disk 12"/>
            <p:cNvSpPr/>
            <p:nvPr/>
          </p:nvSpPr>
          <p:spPr bwMode="auto">
            <a:xfrm>
              <a:off x="3313203" y="4872469"/>
              <a:ext cx="601280" cy="962048"/>
            </a:xfrm>
            <a:prstGeom prst="flowChartMagneticDisk">
              <a:avLst/>
            </a:prstGeom>
            <a:solidFill>
              <a:srgbClr val="FFC000">
                <a:alpha val="74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4" name="Flowchart: Magnetic Disk 13"/>
            <p:cNvSpPr/>
            <p:nvPr/>
          </p:nvSpPr>
          <p:spPr bwMode="auto">
            <a:xfrm>
              <a:off x="3954568" y="4872469"/>
              <a:ext cx="601280" cy="962048"/>
            </a:xfrm>
            <a:prstGeom prst="flowChartMagneticDisk">
              <a:avLst/>
            </a:prstGeom>
            <a:solidFill>
              <a:srgbClr val="FFC000">
                <a:alpha val="74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5" name="Flowchart: Magnetic Disk 14"/>
            <p:cNvSpPr/>
            <p:nvPr/>
          </p:nvSpPr>
          <p:spPr bwMode="auto">
            <a:xfrm>
              <a:off x="4595935" y="4872469"/>
              <a:ext cx="601280" cy="962048"/>
            </a:xfrm>
            <a:prstGeom prst="flowChartMagneticDisk">
              <a:avLst/>
            </a:prstGeom>
            <a:solidFill>
              <a:srgbClr val="FFC000">
                <a:alpha val="74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6" name="Flowchart: Magnetic Disk 15"/>
            <p:cNvSpPr/>
            <p:nvPr/>
          </p:nvSpPr>
          <p:spPr bwMode="auto">
            <a:xfrm>
              <a:off x="6640287" y="4872469"/>
              <a:ext cx="601280" cy="962048"/>
            </a:xfrm>
            <a:prstGeom prst="flowChartMagneticDisk">
              <a:avLst/>
            </a:prstGeom>
            <a:solidFill>
              <a:srgbClr val="FFC000">
                <a:alpha val="74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497855" y="4792122"/>
              <a:ext cx="901920" cy="112274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7200" dirty="0" smtClean="0"/>
                <a:t>…</a:t>
              </a:r>
              <a:endParaRPr lang="he-IL" sz="7200" dirty="0"/>
            </a:p>
          </p:txBody>
        </p:sp>
        <p:sp>
          <p:nvSpPr>
            <p:cNvPr id="18" name="Flowchart: Magnetic Disk 17"/>
            <p:cNvSpPr/>
            <p:nvPr/>
          </p:nvSpPr>
          <p:spPr bwMode="auto">
            <a:xfrm>
              <a:off x="7361823" y="4872469"/>
              <a:ext cx="962048" cy="962048"/>
            </a:xfrm>
            <a:prstGeom prst="flowChartMagneticDisk">
              <a:avLst/>
            </a:prstGeom>
            <a:solidFill>
              <a:srgbClr val="993300">
                <a:alpha val="74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23" name="Up Arrow 22"/>
            <p:cNvSpPr/>
            <p:nvPr/>
          </p:nvSpPr>
          <p:spPr bwMode="auto">
            <a:xfrm>
              <a:off x="2792095" y="6014901"/>
              <a:ext cx="420895" cy="601280"/>
            </a:xfrm>
            <a:prstGeom prst="upArrow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24" name="Oval 23"/>
            <p:cNvSpPr>
              <a:spLocks noChangeAspect="1"/>
            </p:cNvSpPr>
            <p:nvPr/>
          </p:nvSpPr>
          <p:spPr bwMode="auto">
            <a:xfrm>
              <a:off x="2792095" y="5488037"/>
              <a:ext cx="195416" cy="195416"/>
            </a:xfrm>
            <a:prstGeom prst="ellipse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25" name="Oval 24"/>
            <p:cNvSpPr>
              <a:spLocks noChangeAspect="1"/>
            </p:cNvSpPr>
            <p:nvPr/>
          </p:nvSpPr>
          <p:spPr bwMode="auto">
            <a:xfrm>
              <a:off x="3003286" y="5278333"/>
              <a:ext cx="195416" cy="195416"/>
            </a:xfrm>
            <a:prstGeom prst="ellipse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26" name="Oval 25"/>
            <p:cNvSpPr>
              <a:spLocks noChangeAspect="1"/>
            </p:cNvSpPr>
            <p:nvPr/>
          </p:nvSpPr>
          <p:spPr bwMode="auto">
            <a:xfrm>
              <a:off x="7782719" y="5323429"/>
              <a:ext cx="195416" cy="195416"/>
            </a:xfrm>
            <a:prstGeom prst="ellipse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27" name="Oval 26"/>
            <p:cNvSpPr>
              <a:spLocks noChangeAspect="1"/>
            </p:cNvSpPr>
            <p:nvPr/>
          </p:nvSpPr>
          <p:spPr bwMode="auto">
            <a:xfrm>
              <a:off x="6820671" y="5390329"/>
              <a:ext cx="195416" cy="195416"/>
            </a:xfrm>
            <a:prstGeom prst="ellipse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28" name="Oval 27"/>
            <p:cNvSpPr>
              <a:spLocks noChangeAspect="1"/>
            </p:cNvSpPr>
            <p:nvPr/>
          </p:nvSpPr>
          <p:spPr bwMode="auto">
            <a:xfrm>
              <a:off x="4898807" y="5292621"/>
              <a:ext cx="195416" cy="195416"/>
            </a:xfrm>
            <a:prstGeom prst="ellipse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29" name="Oval 28"/>
            <p:cNvSpPr>
              <a:spLocks noChangeAspect="1"/>
            </p:cNvSpPr>
            <p:nvPr/>
          </p:nvSpPr>
          <p:spPr bwMode="auto">
            <a:xfrm>
              <a:off x="4114911" y="5376041"/>
              <a:ext cx="195416" cy="195416"/>
            </a:xfrm>
            <a:prstGeom prst="ellipse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0" name="Oval 29"/>
            <p:cNvSpPr>
              <a:spLocks noChangeAspect="1"/>
            </p:cNvSpPr>
            <p:nvPr/>
          </p:nvSpPr>
          <p:spPr bwMode="auto">
            <a:xfrm>
              <a:off x="4821415" y="5578973"/>
              <a:ext cx="195416" cy="195416"/>
            </a:xfrm>
            <a:prstGeom prst="ellipse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1" name="TextBox 30"/>
                <p:cNvSpPr txBox="1"/>
                <p:nvPr/>
              </p:nvSpPr>
              <p:spPr>
                <a:xfrm>
                  <a:off x="929785" y="5942654"/>
                  <a:ext cx="210836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31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9785" y="5942654"/>
                  <a:ext cx="210836" cy="461665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l="-57143" r="-22857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1633979" y="5942654"/>
                  <a:ext cx="210836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33979" y="5942654"/>
                  <a:ext cx="210836" cy="461665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l="-61765" r="-23529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3" name="TextBox 32"/>
                <p:cNvSpPr txBox="1"/>
                <p:nvPr/>
              </p:nvSpPr>
              <p:spPr>
                <a:xfrm>
                  <a:off x="6852203" y="5942654"/>
                  <a:ext cx="210836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oMath>
                    </m:oMathPara>
                  </a14:m>
                  <a:endPara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3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52203" y="5942654"/>
                  <a:ext cx="210836" cy="461665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l="-73529" r="-32353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4" name="TextBox 33"/>
                <p:cNvSpPr txBox="1"/>
                <p:nvPr/>
              </p:nvSpPr>
              <p:spPr>
                <a:xfrm>
                  <a:off x="7650985" y="5942654"/>
                  <a:ext cx="530992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≥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oMath>
                    </m:oMathPara>
                  </a14:m>
                  <a:endPara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50985" y="5942654"/>
                  <a:ext cx="530992" cy="461665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l="-28736" r="-11494" b="-1316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012450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18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-6532" y="239628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Complexity of 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Goldberg</a:t>
            </a:r>
            <a:r>
              <a:rPr lang="en-US" sz="4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’s </a:t>
            </a:r>
            <a:r>
              <a:rPr lang="en-US" sz="4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algorithm</a:t>
            </a:r>
            <a:endParaRPr lang="en-US" sz="4400" dirty="0" smtClean="0">
              <a:solidFill>
                <a:srgbClr val="00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-6532" y="1144515"/>
                <a:ext cx="913846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Number of recursive calls is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6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</m:func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532" y="1144515"/>
                <a:ext cx="9138462" cy="492443"/>
              </a:xfrm>
              <a:prstGeom prst="rect">
                <a:avLst/>
              </a:prstGeom>
              <a:blipFill rotWithShape="0">
                <a:blip r:embed="rId2"/>
                <a:stretch>
                  <a:fillRect t="-12346" b="-2963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-11789" y="1696847"/>
            <a:ext cx="9138462" cy="8925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After each recursive call, we adjust the potential, </a:t>
            </a:r>
            <a:br>
              <a:rPr lang="en-US" sz="2600" dirty="0" smtClean="0">
                <a:solidFill>
                  <a:srgbClr val="000000"/>
                </a:solidFill>
                <a:cs typeface="Times New Roman" panose="02020603050405020304" pitchFamily="18" charset="0"/>
              </a:rPr>
            </a:br>
            <a:r>
              <a:rPr lang="en-US" sz="26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or find a negative cycle, by the process above.</a:t>
            </a:r>
            <a:endParaRPr lang="en-US" sz="2600" dirty="0" smtClean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-1282" y="2649288"/>
                <a:ext cx="9138462" cy="93423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If there are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negative vertices, we get rid of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</m:rad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of them, </a:t>
                </a:r>
                <a:b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without creating new ones, in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time.</a:t>
                </a:r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282" y="2649288"/>
                <a:ext cx="9138462" cy="934230"/>
              </a:xfrm>
              <a:prstGeom prst="rect">
                <a:avLst/>
              </a:prstGeom>
              <a:blipFill rotWithShape="0">
                <a:blip r:embed="rId3"/>
                <a:stretch>
                  <a:fillRect t="-1961" b="-1568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-6540" y="3643407"/>
                <a:ext cx="9138462" cy="53412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How many such iterations, </a:t>
                </a:r>
                <a14:m>
                  <m:oMath xmlns:m="http://schemas.openxmlformats.org/officeDocument/2006/math"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</m:rad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do we need?</a:t>
                </a:r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540" y="3643407"/>
                <a:ext cx="9138462" cy="534121"/>
              </a:xfrm>
              <a:prstGeom prst="rect">
                <a:avLst/>
              </a:prstGeom>
              <a:blipFill rotWithShape="0">
                <a:blip r:embed="rId4"/>
                <a:stretch>
                  <a:fillRect t="-3448" b="-2873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19732" y="4237417"/>
                <a:ext cx="9138462" cy="65729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f>
                      <m:f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</m:ra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f>
                      <m:f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 (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</m:rad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is increasing.)</a:t>
                </a:r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32" y="4237417"/>
                <a:ext cx="9138462" cy="657296"/>
              </a:xfrm>
              <a:prstGeom prst="rect">
                <a:avLst/>
              </a:prstGeom>
              <a:blipFill rotWithShape="0">
                <a:blip r:embed="rId5"/>
                <a:stretch>
                  <a:fillRect b="-1018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14474" y="4954602"/>
                <a:ext cx="9138462" cy="7020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f>
                      <m:f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  <m: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e>
                            </m:rad>
                          </m:e>
                        </m:d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number of iterations is at most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rad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4" y="4954602"/>
                <a:ext cx="9138462" cy="702052"/>
              </a:xfrm>
              <a:prstGeom prst="rect">
                <a:avLst/>
              </a:prstGeom>
              <a:blipFill rotWithShape="0">
                <a:blip r:embed="rId6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9216" y="5716546"/>
                <a:ext cx="9138462" cy="49693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Thus, the total runtime is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ad>
                      <m:radPr>
                        <m:degHide m:val="on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rad>
                    <m:func>
                      <m:func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6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</m:func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6" y="5716546"/>
                <a:ext cx="9138462" cy="496931"/>
              </a:xfrm>
              <a:prstGeom prst="rect">
                <a:avLst/>
              </a:prstGeom>
              <a:blipFill rotWithShape="0">
                <a:blip r:embed="rId7"/>
                <a:stretch>
                  <a:fillRect t="-9877" b="-3086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5407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  <p:bldP spid="14" grpId="0"/>
      <p:bldP spid="15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2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-6532" y="222284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Single Source </a:t>
            </a:r>
            <a:r>
              <a:rPr lang="en-US" sz="4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Shortest Paths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38" y="1049919"/>
            <a:ext cx="913846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Non-</a:t>
            </a:r>
            <a:r>
              <a:rPr lang="en-US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negative</a:t>
            </a:r>
            <a:r>
              <a:rPr lang="en-US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edge weights</a:t>
            </a:r>
            <a:endParaRPr lang="he-IL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778" y="1537599"/>
                <a:ext cx="9138462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func>
                      <m:func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func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2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</a:t>
                </a:r>
                <a:r>
                  <a:rPr lang="en-US" sz="2600" dirty="0" smtClean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[Dijkstra (1959)] [</a:t>
                </a:r>
                <a:r>
                  <a:rPr lang="en-US" sz="2600" dirty="0" err="1" smtClean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Fredman-Tarjan</a:t>
                </a:r>
                <a:r>
                  <a:rPr lang="en-US" sz="2600" dirty="0" smtClean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 (1987)]</a:t>
                </a:r>
                <a:endParaRPr lang="he-IL" sz="2600" dirty="0">
                  <a:solidFill>
                    <a:srgbClr val="C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78" y="1537599"/>
                <a:ext cx="9138462" cy="584775"/>
              </a:xfrm>
              <a:prstGeom prst="rect">
                <a:avLst/>
              </a:prstGeom>
              <a:blipFill rotWithShape="0">
                <a:blip r:embed="rId3"/>
                <a:stretch>
                  <a:fillRect b="-2291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5538" y="3503559"/>
            <a:ext cx="913846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Positive</a:t>
            </a:r>
            <a:r>
              <a:rPr lang="en-US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and </a:t>
            </a:r>
            <a:r>
              <a:rPr lang="en-US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negative</a:t>
            </a:r>
            <a:r>
              <a:rPr lang="en-US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edge weights</a:t>
            </a:r>
            <a:endParaRPr lang="he-IL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0778" y="4036959"/>
                <a:ext cx="9138462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𝑚𝑛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2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</a:t>
                </a:r>
                <a:r>
                  <a:rPr lang="en-US" sz="2600" dirty="0" smtClean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[Bellman (1956)] [Ford-Fulkerson (1962)]</a:t>
                </a:r>
                <a:endParaRPr lang="he-IL" sz="2600" dirty="0">
                  <a:solidFill>
                    <a:srgbClr val="C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78" y="4036959"/>
                <a:ext cx="9138462" cy="584775"/>
              </a:xfrm>
              <a:prstGeom prst="rect">
                <a:avLst/>
              </a:prstGeom>
              <a:blipFill rotWithShape="0">
                <a:blip r:embed="rId4"/>
                <a:stretch>
                  <a:fillRect b="-2291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538" y="2756799"/>
                <a:ext cx="9138462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2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 </a:t>
                </a:r>
                <a:r>
                  <a:rPr lang="en-US" sz="2600" dirty="0" smtClean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[</a:t>
                </a:r>
                <a:r>
                  <a:rPr lang="en-US" sz="2600" dirty="0" err="1" smtClean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Thorup</a:t>
                </a:r>
                <a:r>
                  <a:rPr lang="en-US" sz="2600" dirty="0" smtClean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 (1999)]</a:t>
                </a:r>
                <a:endParaRPr lang="he-IL" sz="2600" dirty="0">
                  <a:solidFill>
                    <a:srgbClr val="C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2756799"/>
                <a:ext cx="9138462" cy="584775"/>
              </a:xfrm>
              <a:prstGeom prst="rect">
                <a:avLst/>
              </a:prstGeom>
              <a:blipFill rotWithShape="0">
                <a:blip r:embed="rId5"/>
                <a:stretch>
                  <a:fillRect b="-2291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20778" y="2269119"/>
            <a:ext cx="913846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Undirected </a:t>
            </a:r>
            <a:r>
              <a:rPr lang="en-US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positively </a:t>
            </a:r>
            <a:r>
              <a:rPr lang="en-US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weighted</a:t>
            </a:r>
            <a:r>
              <a:rPr lang="en-US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graphs (word-RAM model)</a:t>
            </a:r>
            <a:endParaRPr lang="he-IL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0778" y="5332359"/>
                <a:ext cx="9138462" cy="5903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ad>
                      <m:radPr>
                        <m:degHide m:val="on"/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rad>
                    <m:func>
                      <m:funcPr>
                        <m:ctrlP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32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</m:func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2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</a:t>
                </a:r>
                <a:r>
                  <a:rPr lang="en-US" sz="2600" dirty="0" smtClean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[Goldberg (1995)] </a:t>
                </a:r>
                <a:endParaRPr lang="he-IL" sz="2600" dirty="0">
                  <a:solidFill>
                    <a:srgbClr val="C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78" y="5332359"/>
                <a:ext cx="9138462" cy="590354"/>
              </a:xfrm>
              <a:prstGeom prst="rect">
                <a:avLst/>
              </a:prstGeom>
              <a:blipFill rotWithShape="0">
                <a:blip r:embed="rId6"/>
                <a:stretch>
                  <a:fillRect b="-2164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20778" y="4798959"/>
            <a:ext cx="913846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Positive</a:t>
            </a:r>
            <a:r>
              <a:rPr lang="en-US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and </a:t>
            </a:r>
            <a:r>
              <a:rPr lang="en-US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negative</a:t>
            </a:r>
            <a:r>
              <a:rPr lang="en-US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integer edge weights</a:t>
            </a:r>
            <a:endParaRPr lang="he-IL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0778" y="5880999"/>
                <a:ext cx="913846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All edge weights are integral and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𝑁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 </a:t>
                </a:r>
                <a:r>
                  <a:rPr lang="en-US" sz="2600" dirty="0" smtClean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𝑁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.)</a:t>
                </a:r>
                <a:endParaRPr lang="he-IL" sz="2600" dirty="0">
                  <a:solidFill>
                    <a:srgbClr val="C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78" y="5880999"/>
                <a:ext cx="9138462" cy="492443"/>
              </a:xfrm>
              <a:prstGeom prst="rect">
                <a:avLst/>
              </a:prstGeom>
              <a:blipFill rotWithShape="0">
                <a:blip r:embed="rId7"/>
                <a:stretch>
                  <a:fillRect t="-12346" b="-2963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536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0" grpId="0"/>
      <p:bldP spid="11" grpId="0"/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3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992" y="222284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Potentials</a:t>
            </a:r>
            <a:r>
              <a:rPr lang="en-US" sz="4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modified weights</a:t>
            </a:r>
            <a:endParaRPr lang="en-US" sz="4400" dirty="0" smtClean="0">
              <a:solidFill>
                <a:srgbClr val="00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761" y="1222641"/>
                <a:ext cx="913846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A function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ℝ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is called a </a:t>
                </a:r>
                <a:r>
                  <a:rPr lang="en-US" sz="2600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potential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function.</a:t>
                </a:r>
                <a:endParaRPr lang="he-IL" sz="26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1" y="1222641"/>
                <a:ext cx="9138462" cy="492443"/>
              </a:xfrm>
              <a:prstGeom prst="rect">
                <a:avLst/>
              </a:prstGeom>
              <a:blipFill rotWithShape="0">
                <a:blip r:embed="rId2"/>
                <a:stretch>
                  <a:fillRect t="-12500" b="-3125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761" y="1912733"/>
                <a:ext cx="9138462" cy="92345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ℝ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is a weight (length) function, then the </a:t>
                </a:r>
                <a:b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600" i="1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modified weight 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function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ℝ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is defined as follows:</a:t>
                </a:r>
                <a:endParaRPr lang="he-IL" sz="26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1" y="1912733"/>
                <a:ext cx="9138462" cy="923458"/>
              </a:xfrm>
              <a:prstGeom prst="rect">
                <a:avLst/>
              </a:prstGeom>
              <a:blipFill rotWithShape="0">
                <a:blip r:embed="rId3"/>
                <a:stretch>
                  <a:fillRect t="-5960" b="-1258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761" y="3033841"/>
                <a:ext cx="9138462" cy="52334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,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endParaRPr lang="he-IL" sz="26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1" y="3033841"/>
                <a:ext cx="9138462" cy="523348"/>
              </a:xfrm>
              <a:prstGeom prst="rect">
                <a:avLst/>
              </a:prstGeom>
              <a:blipFill rotWithShape="0">
                <a:blip r:embed="rId4"/>
                <a:stretch>
                  <a:fillRect t="-11628" b="-2209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761" y="3754838"/>
                <a:ext cx="9138462" cy="135447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Lemma: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i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(</a:t>
                </a:r>
                <a:r>
                  <a:rPr lang="en-US" sz="2600" i="1" dirty="0" err="1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</a:t>
                </a:r>
                <a:r>
                  <a:rPr lang="en-US" sz="2600" i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) 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is a path from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then </a:t>
                </a:r>
                <a:b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b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600" i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(ii) 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600" i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is a directed cycle,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i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i="1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1" y="3754838"/>
                <a:ext cx="9138462" cy="1354473"/>
              </a:xfrm>
              <a:prstGeom prst="rect">
                <a:avLst/>
              </a:prstGeom>
              <a:blipFill rotWithShape="0">
                <a:blip r:embed="rId5"/>
                <a:stretch>
                  <a:fillRect t="-4054" b="-810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761" y="5306961"/>
                <a:ext cx="9138462" cy="92345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Corollary: 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Shortest paths with respect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b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are also shortest paths with respect to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1" y="5306961"/>
                <a:ext cx="9138462" cy="923458"/>
              </a:xfrm>
              <a:prstGeom prst="rect">
                <a:avLst/>
              </a:prstGeom>
              <a:blipFill rotWithShape="0">
                <a:blip r:embed="rId6"/>
                <a:stretch>
                  <a:fillRect t="-6623" b="-1589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5108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6532" y="80095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Potentials</a:t>
            </a:r>
            <a:r>
              <a:rPr lang="en-US" sz="4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negative</a:t>
            </a:r>
            <a:r>
              <a:rPr lang="en-US" sz="4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cycles</a:t>
            </a:r>
            <a:endParaRPr lang="en-US" sz="4400" dirty="0" smtClean="0">
              <a:solidFill>
                <a:srgbClr val="00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-6532" y="983930"/>
                <a:ext cx="9138462" cy="132356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b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Theorem: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A digraph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has no </a:t>
                </a:r>
                <a:r>
                  <a:rPr lang="en-US" sz="25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negative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cycles</a:t>
                </a:r>
                <a:b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if and only if there is a </a:t>
                </a:r>
                <a:r>
                  <a:rPr lang="en-US" sz="25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potential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function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such that</a:t>
                </a:r>
                <a:b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)≥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for every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532" y="983930"/>
                <a:ext cx="9138462" cy="1323567"/>
              </a:xfrm>
              <a:prstGeom prst="rect">
                <a:avLst/>
              </a:prstGeom>
              <a:blipFill rotWithShape="0">
                <a:blip r:embed="rId2"/>
                <a:stretch>
                  <a:fillRect t="-3670" b="-36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8708" y="2302639"/>
            <a:ext cx="9138462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5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If there is such an </a:t>
            </a:r>
            <a:r>
              <a:rPr lang="en-US" sz="2500" i="1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admissible</a:t>
            </a:r>
            <a:r>
              <a:rPr lang="en-US" sz="25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potential function, then by </a:t>
            </a:r>
            <a:br>
              <a:rPr lang="en-US" sz="2500" dirty="0" smtClean="0">
                <a:solidFill>
                  <a:srgbClr val="000000"/>
                </a:solidFill>
                <a:cs typeface="Times New Roman" panose="02020603050405020304" pitchFamily="18" charset="0"/>
              </a:rPr>
            </a:br>
            <a:r>
              <a:rPr lang="en-US" sz="25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part </a:t>
            </a:r>
            <a:r>
              <a:rPr lang="en-US" sz="2500" i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(ii) </a:t>
            </a:r>
            <a:r>
              <a:rPr lang="en-US" sz="25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of the previous lemma, there are no </a:t>
            </a:r>
            <a:r>
              <a:rPr lang="en-US" sz="25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negative</a:t>
            </a:r>
            <a:r>
              <a:rPr lang="en-US" sz="25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cycles.</a:t>
            </a:r>
            <a:endParaRPr lang="he-IL" sz="25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6532" y="3190333"/>
            <a:ext cx="9138462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5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Suppose that there are no </a:t>
            </a:r>
            <a:r>
              <a:rPr lang="en-US" sz="25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negative</a:t>
            </a:r>
            <a:r>
              <a:rPr lang="en-US" sz="25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cycles.</a:t>
            </a:r>
            <a:endParaRPr lang="he-IL" sz="25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708" y="3677918"/>
                <a:ext cx="913846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Add a vertex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and an edge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of weight 0 for each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8" y="3677918"/>
                <a:ext cx="9138462" cy="492443"/>
              </a:xfrm>
              <a:prstGeom prst="rect">
                <a:avLst/>
              </a:prstGeom>
              <a:blipFill rotWithShape="0">
                <a:blip r:embed="rId3"/>
                <a:stretch>
                  <a:fillRect t="-9877" b="-246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708" y="4165503"/>
                <a:ext cx="9138462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As there still no </a:t>
                </a:r>
                <a:r>
                  <a:rPr lang="en-US" sz="25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negative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cycles, </a:t>
                </a:r>
                <a:r>
                  <a:rPr lang="en-US" sz="2500" i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distances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from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are </a:t>
                </a:r>
                <a:b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500" i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well-defined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and satisfy the </a:t>
                </a:r>
                <a:r>
                  <a:rPr lang="en-US" sz="2500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triangle inequality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8" y="4165503"/>
                <a:ext cx="9138462" cy="892552"/>
              </a:xfrm>
              <a:prstGeom prst="rect">
                <a:avLst/>
              </a:prstGeom>
              <a:blipFill rotWithShape="0">
                <a:blip r:embed="rId4"/>
                <a:stretch>
                  <a:fillRect t="-5442" b="-115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708" y="5053197"/>
                <a:ext cx="913846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𝛿</m:t>
                    </m:r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distance from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8" y="5053197"/>
                <a:ext cx="9138462" cy="492443"/>
              </a:xfrm>
              <a:prstGeom prst="rect">
                <a:avLst/>
              </a:prstGeom>
              <a:blipFill rotWithShape="0">
                <a:blip r:embed="rId5"/>
                <a:stretch>
                  <a:fillRect t="-11111" b="-246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-6532" y="5540782"/>
                <a:ext cx="913846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𝛿</m:t>
                    </m:r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𝛿</m:t>
                    </m:r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endParaRPr lang="he-IL" sz="25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532" y="5540782"/>
                <a:ext cx="9138462" cy="492443"/>
              </a:xfrm>
              <a:prstGeom prst="rect">
                <a:avLst/>
              </a:prstGeom>
              <a:blipFill rotWithShape="0">
                <a:blip r:embed="rId6"/>
                <a:stretch>
                  <a:fillRect t="-11111" b="-246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-6532" y="6028370"/>
                <a:ext cx="9138462" cy="52334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sz="25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5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5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𝛿</m:t>
                    </m:r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𝛿</m:t>
                    </m:r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endParaRPr lang="he-IL" sz="25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532" y="6028370"/>
                <a:ext cx="9138462" cy="523348"/>
              </a:xfrm>
              <a:prstGeom prst="rect">
                <a:avLst/>
              </a:prstGeom>
              <a:blipFill rotWithShape="0">
                <a:blip r:embed="rId7"/>
                <a:stretch>
                  <a:fillRect t="-10465" b="-174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825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6" grpId="0"/>
      <p:bldP spid="8" grpId="0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5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-6532" y="222284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Scaling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-6532" y="1324239"/>
                <a:ext cx="9138462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We want to solve a problem with a given </a:t>
                </a:r>
                <a:b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integer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weight function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ℤ</m:t>
                    </m:r>
                  </m:oMath>
                </a14:m>
                <a:endParaRPr lang="he-IL" sz="26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532" y="1324239"/>
                <a:ext cx="9138462" cy="892552"/>
              </a:xfrm>
              <a:prstGeom prst="rect">
                <a:avLst/>
              </a:prstGeom>
              <a:blipFill rotWithShape="0">
                <a:blip r:embed="rId2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708" y="2345319"/>
                <a:ext cx="9138462" cy="124220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Define a ‘coarser’ </a:t>
                </a:r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integer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weight function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ℤ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</a:br>
                <a:r>
                  <a:rPr lang="en-US" sz="10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⌈"/>
                        <m:endChr m:val="⌉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𝑤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</a:t>
                </a:r>
                <a:r>
                  <a:rPr lang="en-US" sz="26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</a:t>
                </a:r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8" y="2345319"/>
                <a:ext cx="9138462" cy="1242200"/>
              </a:xfrm>
              <a:prstGeom prst="rect">
                <a:avLst/>
              </a:prstGeom>
              <a:blipFill rotWithShape="0">
                <a:blip r:embed="rId3"/>
                <a:stretch>
                  <a:fillRect t="-4902" b="-34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708" y="3818726"/>
                <a:ext cx="913846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Solve the problem (recursively) with respect to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8" y="3818726"/>
                <a:ext cx="9138462" cy="492443"/>
              </a:xfrm>
              <a:prstGeom prst="rect">
                <a:avLst/>
              </a:prstGeom>
              <a:blipFill rotWithShape="0">
                <a:blip r:embed="rId4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-6532" y="4392187"/>
                <a:ext cx="913846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Convert the solution for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into a solution for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532" y="4392187"/>
                <a:ext cx="9138462" cy="492443"/>
              </a:xfrm>
              <a:prstGeom prst="rect">
                <a:avLst/>
              </a:prstGeom>
              <a:blipFill rotWithShape="0">
                <a:blip r:embed="rId5"/>
                <a:stretch>
                  <a:fillRect t="-12500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2041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6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-6532" y="176564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Scaling</a:t>
            </a:r>
            <a:r>
              <a:rPr lang="en-US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negative cycles</a:t>
            </a:r>
            <a:endParaRPr lang="en-US" sz="4400" dirty="0" smtClean="0">
              <a:solidFill>
                <a:srgbClr val="00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-6532" y="1049919"/>
                <a:ext cx="9138462" cy="132356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Given a digraph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ℤ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</a:t>
                </a:r>
                <a:b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find a </a:t>
                </a:r>
                <a:r>
                  <a:rPr lang="en-US" sz="26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negative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cycle, or find</a:t>
                </a:r>
                <a:r>
                  <a:rPr lang="en-US" sz="26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a </a:t>
                </a:r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potential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function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such</a:t>
                </a:r>
                <a:b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532" y="1049919"/>
                <a:ext cx="9138462" cy="1323567"/>
              </a:xfrm>
              <a:prstGeom prst="rect">
                <a:avLst/>
              </a:prstGeom>
              <a:blipFill rotWithShape="0">
                <a:blip r:embed="rId2"/>
                <a:stretch>
                  <a:fillRect t="-4147" b="-87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708" y="2376025"/>
                <a:ext cx="9138462" cy="68820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⌈"/>
                        <m:endChr m:val="⌉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𝑤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8" y="2376025"/>
                <a:ext cx="9138462" cy="688202"/>
              </a:xfrm>
              <a:prstGeom prst="rect">
                <a:avLst/>
              </a:prstGeom>
              <a:blipFill rotWithShape="0">
                <a:blip r:embed="rId3"/>
                <a:stretch>
                  <a:fillRect b="-70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708" y="3066766"/>
                <a:ext cx="9138462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A </a:t>
                </a:r>
                <a:r>
                  <a:rPr lang="en-US" sz="26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negative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cycle with respect to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is </a:t>
                </a:r>
                <a:b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also a </a:t>
                </a:r>
                <a:r>
                  <a:rPr lang="en-US" sz="26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negative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cycle with respect to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8" y="3066766"/>
                <a:ext cx="9138462" cy="892552"/>
              </a:xfrm>
              <a:prstGeom prst="rect">
                <a:avLst/>
              </a:prstGeom>
              <a:blipFill rotWithShape="0">
                <a:blip r:embed="rId4"/>
                <a:stretch>
                  <a:fillRect t="-6164" b="-171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708" y="3961857"/>
                <a:ext cx="9138462" cy="57182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Otherwise, 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ℤ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be such that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b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8" y="3961857"/>
                <a:ext cx="9138462" cy="571823"/>
              </a:xfrm>
              <a:prstGeom prst="rect">
                <a:avLst/>
              </a:prstGeom>
              <a:blipFill rotWithShape="0">
                <a:blip r:embed="rId5"/>
                <a:stretch>
                  <a:fillRect t="-9574" b="-117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708" y="5031201"/>
                <a:ext cx="9138462" cy="92345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≥</m:t>
                      </m:r>
                      <m:d>
                        <m:d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p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</m:d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≥−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2600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8" y="5031201"/>
                <a:ext cx="9138462" cy="92345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708" y="4536219"/>
                <a:ext cx="913846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6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6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8" y="4536219"/>
                <a:ext cx="9138462" cy="492443"/>
              </a:xfrm>
              <a:prstGeom prst="rect">
                <a:avLst/>
              </a:prstGeom>
              <a:blipFill rotWithShape="0">
                <a:blip r:embed="rId7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708" y="5957199"/>
                <a:ext cx="913846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We thus need to consider the case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8" y="5957199"/>
                <a:ext cx="9138462" cy="492443"/>
              </a:xfrm>
              <a:prstGeom prst="rect">
                <a:avLst/>
              </a:prstGeom>
              <a:blipFill rotWithShape="0">
                <a:blip r:embed="rId8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6809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7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-6532" y="176564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Goldberg</a:t>
            </a:r>
            <a:r>
              <a:rPr lang="en-US" sz="4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’s algorithm</a:t>
            </a:r>
            <a:endParaRPr lang="en-US" sz="4400" dirty="0" smtClean="0">
              <a:solidFill>
                <a:srgbClr val="00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-6532" y="1049919"/>
                <a:ext cx="913846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→{−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,…}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532" y="1049919"/>
                <a:ext cx="9138462" cy="492443"/>
              </a:xfrm>
              <a:prstGeom prst="rect">
                <a:avLst/>
              </a:prstGeom>
              <a:blipFill rotWithShape="0">
                <a:blip r:embed="rId2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708" y="1606140"/>
                <a:ext cx="913846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</m:sup>
                        </m:s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8" y="1606140"/>
                <a:ext cx="9138462" cy="492443"/>
              </a:xfrm>
              <a:prstGeom prst="rect">
                <a:avLst/>
              </a:prstGeom>
              <a:blipFill rotWithShape="0">
                <a:blip r:embed="rId3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708" y="2162361"/>
                <a:ext cx="9138462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If a </a:t>
                </a:r>
                <a:r>
                  <a:rPr lang="en-US" sz="2600" i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strongly connected component 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contains a </a:t>
                </a:r>
                <a:b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negative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edge, then a </a:t>
                </a:r>
                <a:r>
                  <a:rPr lang="en-US" sz="26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negative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cycle in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is easily found.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8" y="2162361"/>
                <a:ext cx="9138462" cy="892552"/>
              </a:xfrm>
              <a:prstGeom prst="rect">
                <a:avLst/>
              </a:prstGeom>
              <a:blipFill rotWithShape="0">
                <a:blip r:embed="rId4"/>
                <a:stretch>
                  <a:fillRect t="-6849" b="-16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708" y="3118691"/>
                <a:ext cx="9138462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Otherwise, </a:t>
                </a:r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contract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each strongly connected component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b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The contracted graph is </a:t>
                </a:r>
                <a:r>
                  <a:rPr lang="en-US" sz="2600" i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acyclic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8" y="3118691"/>
                <a:ext cx="9138462" cy="892552"/>
              </a:xfrm>
              <a:prstGeom prst="rect">
                <a:avLst/>
              </a:prstGeom>
              <a:blipFill rotWithShape="0">
                <a:blip r:embed="rId5"/>
                <a:stretch>
                  <a:fillRect t="-6849" b="-16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708" y="4075021"/>
                <a:ext cx="9138462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Add a source vertex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and </a:t>
                </a:r>
                <a:b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connect it with </a:t>
                </a:r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0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-edges to all vertices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8" y="4075021"/>
                <a:ext cx="9138462" cy="892552"/>
              </a:xfrm>
              <a:prstGeom prst="rect">
                <a:avLst/>
              </a:prstGeom>
              <a:blipFill rotWithShape="0">
                <a:blip r:embed="rId6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708" y="5031351"/>
                <a:ext cx="9138462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Compute the distances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for all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b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Can be done in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d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time 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is acyclic.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8" y="5031351"/>
                <a:ext cx="9138462" cy="892552"/>
              </a:xfrm>
              <a:prstGeom prst="rect">
                <a:avLst/>
              </a:prstGeom>
              <a:blipFill rotWithShape="0">
                <a:blip r:embed="rId7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708" y="5987679"/>
                <a:ext cx="913846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d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8" y="5987679"/>
                <a:ext cx="9138462" cy="492443"/>
              </a:xfrm>
              <a:prstGeom prst="rect">
                <a:avLst/>
              </a:prstGeom>
              <a:blipFill rotWithShape="0">
                <a:blip r:embed="rId8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8320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8</a:t>
            </a:fld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-6532" y="112396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Goldberg</a:t>
            </a:r>
            <a:r>
              <a:rPr lang="en-US" sz="4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’s algorithm</a:t>
            </a:r>
            <a:endParaRPr lang="en-US" sz="4400" dirty="0" smtClean="0">
              <a:solidFill>
                <a:srgbClr val="00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708" y="1527975"/>
                <a:ext cx="913846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d>
                    <m:sSup>
                      <m:sSupPr>
                        <m:ctrlP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  <m:d>
                      <m:dPr>
                        <m:ctrlP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</m:t>
                    </m:r>
                    <m:r>
                      <a:rPr lang="en-US" sz="2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8" y="1527975"/>
                <a:ext cx="9138462" cy="492443"/>
              </a:xfrm>
              <a:prstGeom prst="rect">
                <a:avLst/>
              </a:prstGeom>
              <a:blipFill rotWithShape="0">
                <a:blip r:embed="rId2"/>
                <a:stretch>
                  <a:fillRect t="-12500" b="-3125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 bwMode="auto">
          <a:xfrm>
            <a:off x="1267326" y="3309485"/>
            <a:ext cx="579120" cy="2788920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08" y="936823"/>
            <a:ext cx="913846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Layers: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2500963" y="3309485"/>
            <a:ext cx="579120" cy="2788920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3734600" y="3309485"/>
            <a:ext cx="579120" cy="2788920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4968237" y="3309485"/>
            <a:ext cx="579120" cy="2788920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6201874" y="3309485"/>
            <a:ext cx="579120" cy="2788920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7435509" y="3309485"/>
            <a:ext cx="579120" cy="2788920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283368" y="6235990"/>
                <a:ext cx="621267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3368" y="6235990"/>
                <a:ext cx="621267" cy="4924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738245" y="6235990"/>
                <a:ext cx="621267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8245" y="6235990"/>
                <a:ext cx="621267" cy="49244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502567" y="6235990"/>
                <a:ext cx="621267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2567" y="6235990"/>
                <a:ext cx="621267" cy="49244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483635" y="6235990"/>
                <a:ext cx="621267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3635" y="6235990"/>
                <a:ext cx="621267" cy="49244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Oval 56"/>
          <p:cNvSpPr>
            <a:spLocks noChangeAspect="1" noChangeArrowheads="1"/>
          </p:cNvSpPr>
          <p:nvPr/>
        </p:nvSpPr>
        <p:spPr bwMode="auto">
          <a:xfrm>
            <a:off x="1370616" y="3578382"/>
            <a:ext cx="360000" cy="360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i="1" dirty="0" smtClean="0"/>
              <a:t>s</a:t>
            </a:r>
            <a:endParaRPr lang="en-US" sz="2400" i="1" dirty="0"/>
          </a:p>
        </p:txBody>
      </p:sp>
      <p:sp>
        <p:nvSpPr>
          <p:cNvPr id="29" name="Oval 56"/>
          <p:cNvSpPr>
            <a:spLocks noChangeAspect="1" noChangeArrowheads="1"/>
          </p:cNvSpPr>
          <p:nvPr/>
        </p:nvSpPr>
        <p:spPr bwMode="auto">
          <a:xfrm>
            <a:off x="1370616" y="4388506"/>
            <a:ext cx="360000" cy="360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sp>
        <p:nvSpPr>
          <p:cNvPr id="30" name="Oval 56"/>
          <p:cNvSpPr>
            <a:spLocks noChangeAspect="1" noChangeArrowheads="1"/>
          </p:cNvSpPr>
          <p:nvPr/>
        </p:nvSpPr>
        <p:spPr bwMode="auto">
          <a:xfrm>
            <a:off x="2610523" y="4012509"/>
            <a:ext cx="360000" cy="360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cxnSp>
        <p:nvCxnSpPr>
          <p:cNvPr id="6" name="Straight Arrow Connector 5"/>
          <p:cNvCxnSpPr>
            <a:stCxn id="28" idx="4"/>
            <a:endCxn id="29" idx="0"/>
          </p:cNvCxnSpPr>
          <p:nvPr/>
        </p:nvCxnSpPr>
        <p:spPr bwMode="auto">
          <a:xfrm>
            <a:off x="1550616" y="3938382"/>
            <a:ext cx="0" cy="450124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1" name="Straight Arrow Connector 30"/>
          <p:cNvCxnSpPr>
            <a:stCxn id="29" idx="6"/>
            <a:endCxn id="30" idx="2"/>
          </p:cNvCxnSpPr>
          <p:nvPr/>
        </p:nvCxnSpPr>
        <p:spPr bwMode="auto">
          <a:xfrm flipV="1">
            <a:off x="1730616" y="4192509"/>
            <a:ext cx="879907" cy="375997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861686" y="3889811"/>
                <a:ext cx="62126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 smtClean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1686" y="3889811"/>
                <a:ext cx="621267" cy="46166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1106613" y="3936713"/>
                <a:ext cx="62126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6613" y="3936713"/>
                <a:ext cx="621267" cy="46166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Oval 56"/>
          <p:cNvSpPr>
            <a:spLocks noChangeAspect="1" noChangeArrowheads="1"/>
          </p:cNvSpPr>
          <p:nvPr/>
        </p:nvSpPr>
        <p:spPr bwMode="auto">
          <a:xfrm>
            <a:off x="2613875" y="4749452"/>
            <a:ext cx="360000" cy="360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sp>
        <p:nvSpPr>
          <p:cNvPr id="35" name="Oval 56"/>
          <p:cNvSpPr>
            <a:spLocks noChangeAspect="1" noChangeArrowheads="1"/>
          </p:cNvSpPr>
          <p:nvPr/>
        </p:nvSpPr>
        <p:spPr bwMode="auto">
          <a:xfrm>
            <a:off x="3853782" y="4373455"/>
            <a:ext cx="360000" cy="360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cxnSp>
        <p:nvCxnSpPr>
          <p:cNvPr id="36" name="Straight Arrow Connector 35"/>
          <p:cNvCxnSpPr>
            <a:stCxn id="34" idx="6"/>
            <a:endCxn id="35" idx="3"/>
          </p:cNvCxnSpPr>
          <p:nvPr/>
        </p:nvCxnSpPr>
        <p:spPr bwMode="auto">
          <a:xfrm flipV="1">
            <a:off x="2973875" y="4680734"/>
            <a:ext cx="932628" cy="248718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7" name="Oval 56"/>
          <p:cNvSpPr>
            <a:spLocks noChangeAspect="1" noChangeArrowheads="1"/>
          </p:cNvSpPr>
          <p:nvPr/>
        </p:nvSpPr>
        <p:spPr bwMode="auto">
          <a:xfrm>
            <a:off x="6311434" y="3891200"/>
            <a:ext cx="360000" cy="360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sp>
        <p:nvSpPr>
          <p:cNvPr id="38" name="Oval 56"/>
          <p:cNvSpPr>
            <a:spLocks noChangeAspect="1" noChangeArrowheads="1"/>
          </p:cNvSpPr>
          <p:nvPr/>
        </p:nvSpPr>
        <p:spPr bwMode="auto">
          <a:xfrm>
            <a:off x="7545069" y="4525855"/>
            <a:ext cx="360000" cy="360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cxnSp>
        <p:nvCxnSpPr>
          <p:cNvPr id="39" name="Straight Arrow Connector 38"/>
          <p:cNvCxnSpPr>
            <a:stCxn id="37" idx="6"/>
            <a:endCxn id="38" idx="2"/>
          </p:cNvCxnSpPr>
          <p:nvPr/>
        </p:nvCxnSpPr>
        <p:spPr bwMode="auto">
          <a:xfrm>
            <a:off x="6671434" y="4071200"/>
            <a:ext cx="873635" cy="634655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0" name="Straight Arrow Connector 39"/>
          <p:cNvCxnSpPr>
            <a:stCxn id="30" idx="4"/>
            <a:endCxn id="34" idx="0"/>
          </p:cNvCxnSpPr>
          <p:nvPr/>
        </p:nvCxnSpPr>
        <p:spPr bwMode="auto">
          <a:xfrm>
            <a:off x="2790523" y="4372509"/>
            <a:ext cx="3352" cy="376943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43" name="Oval 56"/>
          <p:cNvSpPr>
            <a:spLocks noChangeAspect="1" noChangeArrowheads="1"/>
          </p:cNvSpPr>
          <p:nvPr/>
        </p:nvSpPr>
        <p:spPr bwMode="auto">
          <a:xfrm>
            <a:off x="7546821" y="5206650"/>
            <a:ext cx="360000" cy="360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cxnSp>
        <p:nvCxnSpPr>
          <p:cNvPr id="44" name="Straight Arrow Connector 43"/>
          <p:cNvCxnSpPr>
            <a:stCxn id="38" idx="4"/>
            <a:endCxn id="43" idx="0"/>
          </p:cNvCxnSpPr>
          <p:nvPr/>
        </p:nvCxnSpPr>
        <p:spPr bwMode="auto">
          <a:xfrm>
            <a:off x="7725069" y="4885855"/>
            <a:ext cx="1752" cy="320795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46" name="Oval 56"/>
          <p:cNvSpPr>
            <a:spLocks noChangeAspect="1" noChangeArrowheads="1"/>
          </p:cNvSpPr>
          <p:nvPr/>
        </p:nvSpPr>
        <p:spPr bwMode="auto">
          <a:xfrm>
            <a:off x="5077797" y="3731775"/>
            <a:ext cx="360000" cy="360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sp>
        <p:nvSpPr>
          <p:cNvPr id="47" name="Oval 56"/>
          <p:cNvSpPr>
            <a:spLocks noChangeAspect="1" noChangeArrowheads="1"/>
          </p:cNvSpPr>
          <p:nvPr/>
        </p:nvSpPr>
        <p:spPr bwMode="auto">
          <a:xfrm>
            <a:off x="5077797" y="4805600"/>
            <a:ext cx="360000" cy="360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cxnSp>
        <p:nvCxnSpPr>
          <p:cNvPr id="48" name="Straight Arrow Connector 47"/>
          <p:cNvCxnSpPr>
            <a:stCxn id="46" idx="4"/>
            <a:endCxn id="47" idx="0"/>
          </p:cNvCxnSpPr>
          <p:nvPr/>
        </p:nvCxnSpPr>
        <p:spPr bwMode="auto">
          <a:xfrm>
            <a:off x="5257797" y="4091775"/>
            <a:ext cx="0" cy="713825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1" name="Multiply 50"/>
          <p:cNvSpPr/>
          <p:nvPr/>
        </p:nvSpPr>
        <p:spPr bwMode="auto">
          <a:xfrm>
            <a:off x="5075669" y="4103899"/>
            <a:ext cx="381054" cy="504331"/>
          </a:xfrm>
          <a:prstGeom prst="mathMultiply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56" name="Curved Connector 55"/>
          <p:cNvCxnSpPr>
            <a:stCxn id="46" idx="0"/>
          </p:cNvCxnSpPr>
          <p:nvPr/>
        </p:nvCxnSpPr>
        <p:spPr bwMode="auto">
          <a:xfrm rot="16200000" flipH="1" flipV="1">
            <a:off x="4616906" y="3157480"/>
            <a:ext cx="66596" cy="1215186"/>
          </a:xfrm>
          <a:prstGeom prst="curvedConnector4">
            <a:avLst>
              <a:gd name="adj1" fmla="val -343264"/>
              <a:gd name="adj2" fmla="val 57406"/>
            </a:avLst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61" name="Multiply 60"/>
          <p:cNvSpPr/>
          <p:nvPr/>
        </p:nvSpPr>
        <p:spPr bwMode="auto">
          <a:xfrm>
            <a:off x="4439722" y="3342258"/>
            <a:ext cx="381054" cy="504331"/>
          </a:xfrm>
          <a:prstGeom prst="mathMultiply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62" name="Curved Connector 61"/>
          <p:cNvCxnSpPr>
            <a:stCxn id="46" idx="2"/>
          </p:cNvCxnSpPr>
          <p:nvPr/>
        </p:nvCxnSpPr>
        <p:spPr bwMode="auto">
          <a:xfrm rot="10800000" flipV="1">
            <a:off x="4042611" y="3911774"/>
            <a:ext cx="1035186" cy="1927551"/>
          </a:xfrm>
          <a:prstGeom prst="curvedConnector2">
            <a:avLst/>
          </a:prstGeom>
          <a:solidFill>
            <a:schemeClr val="accent1"/>
          </a:solidFill>
          <a:ln w="31750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67" name="Multiply 66"/>
          <p:cNvSpPr/>
          <p:nvPr/>
        </p:nvSpPr>
        <p:spPr bwMode="auto">
          <a:xfrm>
            <a:off x="4439722" y="3932321"/>
            <a:ext cx="381054" cy="504331"/>
          </a:xfrm>
          <a:prstGeom prst="mathMultiply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16730" y="2041300"/>
                <a:ext cx="9138462" cy="52456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⟹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6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6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6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30" y="2041300"/>
                <a:ext cx="9138462" cy="524567"/>
              </a:xfrm>
              <a:prstGeom prst="rect">
                <a:avLst/>
              </a:prstGeom>
              <a:blipFill rotWithShape="0">
                <a:blip r:embed="rId9"/>
                <a:stretch>
                  <a:fillRect t="-10465" b="-2209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8710" y="2586749"/>
                <a:ext cx="9138462" cy="52456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6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⟹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6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6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6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0" y="2586749"/>
                <a:ext cx="9138462" cy="524567"/>
              </a:xfrm>
              <a:prstGeom prst="rect">
                <a:avLst/>
              </a:prstGeom>
              <a:blipFill rotWithShape="0">
                <a:blip r:embed="rId10"/>
                <a:stretch>
                  <a:fillRect t="-10465" b="-2325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0" name="Straight Arrow Connector 69"/>
          <p:cNvCxnSpPr>
            <a:stCxn id="30" idx="5"/>
            <a:endCxn id="35" idx="1"/>
          </p:cNvCxnSpPr>
          <p:nvPr/>
        </p:nvCxnSpPr>
        <p:spPr bwMode="auto">
          <a:xfrm>
            <a:off x="2917802" y="4319788"/>
            <a:ext cx="988701" cy="106388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75" name="Curved Connector 74"/>
          <p:cNvCxnSpPr>
            <a:stCxn id="34" idx="4"/>
            <a:endCxn id="47" idx="4"/>
          </p:cNvCxnSpPr>
          <p:nvPr/>
        </p:nvCxnSpPr>
        <p:spPr bwMode="auto">
          <a:xfrm rot="16200000" flipH="1">
            <a:off x="3997762" y="3905565"/>
            <a:ext cx="56148" cy="2463922"/>
          </a:xfrm>
          <a:prstGeom prst="curvedConnector3">
            <a:avLst>
              <a:gd name="adj1" fmla="val 507138"/>
            </a:avLst>
          </a:prstGeom>
          <a:solidFill>
            <a:schemeClr val="accent1"/>
          </a:solidFill>
          <a:ln w="31750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78" name="Curved Connector 77"/>
          <p:cNvCxnSpPr>
            <a:stCxn id="35" idx="6"/>
            <a:endCxn id="37" idx="4"/>
          </p:cNvCxnSpPr>
          <p:nvPr/>
        </p:nvCxnSpPr>
        <p:spPr bwMode="auto">
          <a:xfrm flipV="1">
            <a:off x="4213782" y="4251200"/>
            <a:ext cx="2277652" cy="302255"/>
          </a:xfrm>
          <a:prstGeom prst="curvedConnector2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89" name="Curved Connector 88"/>
          <p:cNvCxnSpPr>
            <a:stCxn id="43" idx="4"/>
            <a:endCxn id="47" idx="4"/>
          </p:cNvCxnSpPr>
          <p:nvPr/>
        </p:nvCxnSpPr>
        <p:spPr bwMode="auto">
          <a:xfrm rot="5400000" flipH="1">
            <a:off x="6291784" y="4131613"/>
            <a:ext cx="401050" cy="2469024"/>
          </a:xfrm>
          <a:prstGeom prst="curvedConnector3">
            <a:avLst>
              <a:gd name="adj1" fmla="val -57000"/>
            </a:avLst>
          </a:prstGeom>
          <a:solidFill>
            <a:schemeClr val="accent1"/>
          </a:solidFill>
          <a:ln w="317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/>
              <p:cNvSpPr txBox="1"/>
              <p:nvPr/>
            </p:nvSpPr>
            <p:spPr>
              <a:xfrm>
                <a:off x="6201874" y="5335817"/>
                <a:ext cx="62126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</m:oMath>
                  </m:oMathPara>
                </a14:m>
                <a:endParaRPr lang="en-US" sz="2400" dirty="0" smtClean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2" name="TextBox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1874" y="5335817"/>
                <a:ext cx="621267" cy="461665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3174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61" grpId="0" animBg="1"/>
      <p:bldP spid="67" grpId="0" animBg="1"/>
      <p:bldP spid="9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9</a:t>
            </a:fld>
            <a:endParaRPr lang="da-DK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-6532" y="81916"/>
                <a:ext cx="9144000" cy="76944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14:m>
                  <m:oMath xmlns:m="http://schemas.openxmlformats.org/officeDocument/2006/math">
                    <m:r>
                      <a:rPr lang="en-US" sz="4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en-US" sz="44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Dilworth</a:t>
                </a:r>
                <a:r>
                  <a:rPr lang="en-US" sz="4400" dirty="0" smtClean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’s theorem </a:t>
                </a:r>
                <a14:m>
                  <m:oMath xmlns:m="http://schemas.openxmlformats.org/officeDocument/2006/math">
                    <m:r>
                      <a:rPr lang="en-US" sz="4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endParaRPr lang="en-US" sz="4400" dirty="0" smtClean="0">
                  <a:solidFill>
                    <a:srgbClr val="0099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532" y="81916"/>
                <a:ext cx="9144000" cy="769441"/>
              </a:xfrm>
              <a:prstGeom prst="rect">
                <a:avLst/>
              </a:prstGeom>
              <a:blipFill rotWithShape="0">
                <a:blip r:embed="rId2"/>
                <a:stretch>
                  <a:fillRect t="-16535" b="-354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708" y="918375"/>
                <a:ext cx="913846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be the index of the last layer.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8" y="918375"/>
                <a:ext cx="9138462" cy="461665"/>
              </a:xfrm>
              <a:prstGeom prst="rect">
                <a:avLst/>
              </a:prstGeom>
              <a:blipFill rotWithShape="0">
                <a:blip r:embed="rId3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 bwMode="auto">
          <a:xfrm>
            <a:off x="1267326" y="3309485"/>
            <a:ext cx="579120" cy="2788920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500963" y="3309485"/>
            <a:ext cx="579120" cy="2788920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3734600" y="3309485"/>
            <a:ext cx="579120" cy="2788920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4968237" y="3309485"/>
            <a:ext cx="579120" cy="2788920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6201874" y="3309485"/>
            <a:ext cx="579120" cy="2788920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7435509" y="3309485"/>
            <a:ext cx="579120" cy="2788920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283368" y="6235990"/>
                <a:ext cx="621267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3368" y="6235990"/>
                <a:ext cx="621267" cy="49244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738245" y="6235990"/>
                <a:ext cx="621267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8245" y="6235990"/>
                <a:ext cx="621267" cy="49244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502567" y="6235990"/>
                <a:ext cx="621267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2567" y="6235990"/>
                <a:ext cx="621267" cy="49244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483635" y="6235990"/>
                <a:ext cx="621267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en-US" sz="26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3635" y="6235990"/>
                <a:ext cx="621267" cy="492443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Oval 56"/>
          <p:cNvSpPr>
            <a:spLocks noChangeAspect="1" noChangeArrowheads="1"/>
          </p:cNvSpPr>
          <p:nvPr/>
        </p:nvSpPr>
        <p:spPr bwMode="auto">
          <a:xfrm>
            <a:off x="1370616" y="3578382"/>
            <a:ext cx="360000" cy="360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i="1" dirty="0" smtClean="0"/>
              <a:t>s</a:t>
            </a:r>
            <a:endParaRPr lang="en-US" sz="2400" i="1" dirty="0"/>
          </a:p>
        </p:txBody>
      </p:sp>
      <p:sp>
        <p:nvSpPr>
          <p:cNvPr id="29" name="Oval 56"/>
          <p:cNvSpPr>
            <a:spLocks noChangeAspect="1" noChangeArrowheads="1"/>
          </p:cNvSpPr>
          <p:nvPr/>
        </p:nvSpPr>
        <p:spPr bwMode="auto">
          <a:xfrm>
            <a:off x="1370616" y="4388506"/>
            <a:ext cx="360000" cy="360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sp>
        <p:nvSpPr>
          <p:cNvPr id="30" name="Oval 56"/>
          <p:cNvSpPr>
            <a:spLocks noChangeAspect="1" noChangeArrowheads="1"/>
          </p:cNvSpPr>
          <p:nvPr/>
        </p:nvSpPr>
        <p:spPr bwMode="auto">
          <a:xfrm>
            <a:off x="2610523" y="4012509"/>
            <a:ext cx="360000" cy="360000"/>
          </a:xfrm>
          <a:prstGeom prst="ellipse">
            <a:avLst/>
          </a:prstGeom>
          <a:solidFill>
            <a:srgbClr val="FF0000">
              <a:alpha val="15000"/>
            </a:srgbClr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cxnSp>
        <p:nvCxnSpPr>
          <p:cNvPr id="6" name="Straight Arrow Connector 5"/>
          <p:cNvCxnSpPr>
            <a:stCxn id="28" idx="4"/>
            <a:endCxn id="29" idx="0"/>
          </p:cNvCxnSpPr>
          <p:nvPr/>
        </p:nvCxnSpPr>
        <p:spPr bwMode="auto">
          <a:xfrm>
            <a:off x="1550616" y="3938382"/>
            <a:ext cx="0" cy="450124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1" name="Straight Arrow Connector 30"/>
          <p:cNvCxnSpPr>
            <a:stCxn id="29" idx="6"/>
            <a:endCxn id="30" idx="2"/>
          </p:cNvCxnSpPr>
          <p:nvPr/>
        </p:nvCxnSpPr>
        <p:spPr bwMode="auto">
          <a:xfrm flipV="1">
            <a:off x="1730616" y="4192509"/>
            <a:ext cx="879907" cy="375997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846446" y="3798371"/>
                <a:ext cx="62126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 smtClean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6446" y="3798371"/>
                <a:ext cx="621267" cy="46166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1121853" y="3936713"/>
                <a:ext cx="621267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853" y="3936713"/>
                <a:ext cx="621267" cy="46166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Oval 56"/>
          <p:cNvSpPr>
            <a:spLocks noChangeAspect="1" noChangeArrowheads="1"/>
          </p:cNvSpPr>
          <p:nvPr/>
        </p:nvSpPr>
        <p:spPr bwMode="auto">
          <a:xfrm>
            <a:off x="2613875" y="4749452"/>
            <a:ext cx="360000" cy="360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sp>
        <p:nvSpPr>
          <p:cNvPr id="35" name="Oval 56"/>
          <p:cNvSpPr>
            <a:spLocks noChangeAspect="1" noChangeArrowheads="1"/>
          </p:cNvSpPr>
          <p:nvPr/>
        </p:nvSpPr>
        <p:spPr bwMode="auto">
          <a:xfrm>
            <a:off x="3853782" y="4373455"/>
            <a:ext cx="360000" cy="360000"/>
          </a:xfrm>
          <a:prstGeom prst="ellipse">
            <a:avLst/>
          </a:prstGeom>
          <a:solidFill>
            <a:srgbClr val="FF0000">
              <a:alpha val="15000"/>
            </a:srgbClr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cxnSp>
        <p:nvCxnSpPr>
          <p:cNvPr id="36" name="Straight Arrow Connector 35"/>
          <p:cNvCxnSpPr>
            <a:stCxn id="34" idx="6"/>
            <a:endCxn id="35" idx="2"/>
          </p:cNvCxnSpPr>
          <p:nvPr/>
        </p:nvCxnSpPr>
        <p:spPr bwMode="auto">
          <a:xfrm flipV="1">
            <a:off x="2973875" y="4553455"/>
            <a:ext cx="879907" cy="375997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7" name="Oval 56"/>
          <p:cNvSpPr>
            <a:spLocks noChangeAspect="1" noChangeArrowheads="1"/>
          </p:cNvSpPr>
          <p:nvPr/>
        </p:nvSpPr>
        <p:spPr bwMode="auto">
          <a:xfrm>
            <a:off x="6311434" y="3891200"/>
            <a:ext cx="360000" cy="360000"/>
          </a:xfrm>
          <a:prstGeom prst="ellipse">
            <a:avLst/>
          </a:prstGeom>
          <a:solidFill>
            <a:srgbClr val="FF0000">
              <a:alpha val="15000"/>
            </a:srgbClr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sp>
        <p:nvSpPr>
          <p:cNvPr id="38" name="Oval 56"/>
          <p:cNvSpPr>
            <a:spLocks noChangeAspect="1" noChangeArrowheads="1"/>
          </p:cNvSpPr>
          <p:nvPr/>
        </p:nvSpPr>
        <p:spPr bwMode="auto">
          <a:xfrm>
            <a:off x="7545069" y="4525855"/>
            <a:ext cx="360000" cy="360000"/>
          </a:xfrm>
          <a:prstGeom prst="ellipse">
            <a:avLst/>
          </a:prstGeom>
          <a:solidFill>
            <a:srgbClr val="FF0000">
              <a:alpha val="15000"/>
            </a:srgbClr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cxnSp>
        <p:nvCxnSpPr>
          <p:cNvPr id="39" name="Straight Arrow Connector 38"/>
          <p:cNvCxnSpPr>
            <a:stCxn id="37" idx="6"/>
            <a:endCxn id="38" idx="2"/>
          </p:cNvCxnSpPr>
          <p:nvPr/>
        </p:nvCxnSpPr>
        <p:spPr bwMode="auto">
          <a:xfrm>
            <a:off x="6671434" y="4071200"/>
            <a:ext cx="873635" cy="634655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0" name="Straight Arrow Connector 39"/>
          <p:cNvCxnSpPr>
            <a:stCxn id="30" idx="4"/>
            <a:endCxn id="34" idx="0"/>
          </p:cNvCxnSpPr>
          <p:nvPr/>
        </p:nvCxnSpPr>
        <p:spPr bwMode="auto">
          <a:xfrm>
            <a:off x="2790523" y="4372509"/>
            <a:ext cx="3352" cy="376943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43" name="Oval 56"/>
          <p:cNvSpPr>
            <a:spLocks noChangeAspect="1" noChangeArrowheads="1"/>
          </p:cNvSpPr>
          <p:nvPr/>
        </p:nvSpPr>
        <p:spPr bwMode="auto">
          <a:xfrm>
            <a:off x="7546821" y="5206650"/>
            <a:ext cx="360000" cy="360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cxnSp>
        <p:nvCxnSpPr>
          <p:cNvPr id="44" name="Straight Arrow Connector 43"/>
          <p:cNvCxnSpPr>
            <a:stCxn id="38" idx="4"/>
            <a:endCxn id="43" idx="0"/>
          </p:cNvCxnSpPr>
          <p:nvPr/>
        </p:nvCxnSpPr>
        <p:spPr bwMode="auto">
          <a:xfrm>
            <a:off x="7725069" y="4885855"/>
            <a:ext cx="1752" cy="320795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46" name="Oval 56"/>
          <p:cNvSpPr>
            <a:spLocks noChangeAspect="1" noChangeArrowheads="1"/>
          </p:cNvSpPr>
          <p:nvPr/>
        </p:nvSpPr>
        <p:spPr bwMode="auto">
          <a:xfrm>
            <a:off x="5077797" y="3731775"/>
            <a:ext cx="360000" cy="360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sp>
        <p:nvSpPr>
          <p:cNvPr id="47" name="Oval 56"/>
          <p:cNvSpPr>
            <a:spLocks noChangeAspect="1" noChangeArrowheads="1"/>
          </p:cNvSpPr>
          <p:nvPr/>
        </p:nvSpPr>
        <p:spPr bwMode="auto">
          <a:xfrm>
            <a:off x="5077797" y="4805600"/>
            <a:ext cx="360000" cy="360000"/>
          </a:xfrm>
          <a:prstGeom prst="ellipse">
            <a:avLst/>
          </a:prstGeom>
          <a:solidFill>
            <a:srgbClr val="FF0000">
              <a:alpha val="15000"/>
            </a:srgbClr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 i="1" dirty="0"/>
          </a:p>
        </p:txBody>
      </p:sp>
      <p:cxnSp>
        <p:nvCxnSpPr>
          <p:cNvPr id="48" name="Straight Arrow Connector 47"/>
          <p:cNvCxnSpPr>
            <a:stCxn id="35" idx="6"/>
            <a:endCxn id="47" idx="2"/>
          </p:cNvCxnSpPr>
          <p:nvPr/>
        </p:nvCxnSpPr>
        <p:spPr bwMode="auto">
          <a:xfrm>
            <a:off x="4213782" y="4553455"/>
            <a:ext cx="864015" cy="432145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16730" y="2128087"/>
                <a:ext cx="9138462" cy="50013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</m:rad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there is a </a:t>
                </a:r>
                <a:r>
                  <a:rPr lang="en-US" sz="2400" i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layer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with at least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</m:rad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negative vertices. </a:t>
                </a: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30" y="2128087"/>
                <a:ext cx="9138462" cy="500137"/>
              </a:xfrm>
              <a:prstGeom prst="rect">
                <a:avLst/>
              </a:prstGeom>
              <a:blipFill rotWithShape="0">
                <a:blip r:embed="rId10"/>
                <a:stretch>
                  <a:fillRect t="-1220" b="-280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8710" y="2586749"/>
                <a:ext cx="9138462" cy="50013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</m:rad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there is a </a:t>
                </a:r>
                <a:r>
                  <a:rPr lang="en-US" sz="2400" i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path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with at least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</m:rad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negative vertices.</a:t>
                </a: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0" y="2586749"/>
                <a:ext cx="9138462" cy="500137"/>
              </a:xfrm>
              <a:prstGeom prst="rect">
                <a:avLst/>
              </a:prstGeom>
              <a:blipFill rotWithShape="0">
                <a:blip r:embed="rId11"/>
                <a:stretch>
                  <a:fillRect t="-1220" b="-280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8708" y="1338565"/>
                <a:ext cx="9138462" cy="83099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be the number of </a:t>
                </a:r>
                <a:r>
                  <a:rPr lang="en-US" sz="2400" i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negative vertices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</a:t>
                </a:r>
                <a:b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i.e., vertices with an incoming negative edge.</a:t>
                </a: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8" y="1338565"/>
                <a:ext cx="9138462" cy="830997"/>
              </a:xfrm>
              <a:prstGeom prst="rect">
                <a:avLst/>
              </a:prstGeom>
              <a:blipFill rotWithShape="0">
                <a:blip r:embed="rId12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Straight Arrow Connector 48"/>
          <p:cNvCxnSpPr>
            <a:stCxn id="47" idx="0"/>
            <a:endCxn id="46" idx="4"/>
          </p:cNvCxnSpPr>
          <p:nvPr/>
        </p:nvCxnSpPr>
        <p:spPr bwMode="auto">
          <a:xfrm flipV="1">
            <a:off x="5257797" y="4091775"/>
            <a:ext cx="0" cy="713825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53" name="Straight Arrow Connector 52"/>
          <p:cNvCxnSpPr>
            <a:stCxn id="46" idx="6"/>
            <a:endCxn id="37" idx="2"/>
          </p:cNvCxnSpPr>
          <p:nvPr/>
        </p:nvCxnSpPr>
        <p:spPr bwMode="auto">
          <a:xfrm>
            <a:off x="5437797" y="3911775"/>
            <a:ext cx="873637" cy="159425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57" name="Straight Arrow Connector 56"/>
          <p:cNvCxnSpPr>
            <a:endCxn id="37" idx="3"/>
          </p:cNvCxnSpPr>
          <p:nvPr/>
        </p:nvCxnSpPr>
        <p:spPr bwMode="auto">
          <a:xfrm flipV="1">
            <a:off x="5437797" y="4198479"/>
            <a:ext cx="926358" cy="730973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2707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ZWICK@FZFMRKMFUVWYY57I" val="5101"/>
</p:tagLst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  <a:txDef>
      <a:spPr>
        <a:noFill/>
      </a:spPr>
      <a:bodyPr wrap="square" rtlCol="1">
        <a:spAutoFit/>
      </a:bodyPr>
      <a:lstStyle>
        <a:defPPr algn="ctr">
          <a:defRPr dirty="0">
            <a:cs typeface="Times New Roman" panose="02020603050405020304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30256</TotalTime>
  <Words>837</Words>
  <Application>Microsoft Office PowerPoint</Application>
  <PresentationFormat>On-screen Show (4:3)</PresentationFormat>
  <Paragraphs>231</Paragraphs>
  <Slides>18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Arial Unicode MS</vt:lpstr>
      <vt:lpstr>ＭＳ Ｐゴシック</vt:lpstr>
      <vt:lpstr>ＭＳ Ｐゴシック</vt:lpstr>
      <vt:lpstr>SimSun</vt:lpstr>
      <vt:lpstr>StarSymbol</vt:lpstr>
      <vt:lpstr>Arial</vt:lpstr>
      <vt:lpstr>Cambria Math</vt:lpstr>
      <vt:lpstr>Comic Sans MS</vt:lpstr>
      <vt:lpstr>Times New Roman</vt:lpstr>
      <vt:lpstr>Wingdings</vt:lpstr>
      <vt:lpstr>Standarddesign</vt:lpstr>
      <vt:lpstr>Analysis of Algorithms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Cell Probe Complexity</dc:title>
  <dc:creator>haimk</dc:creator>
  <cp:lastModifiedBy>Uri Zwick</cp:lastModifiedBy>
  <cp:revision>889</cp:revision>
  <dcterms:created xsi:type="dcterms:W3CDTF">2010-12-27T20:22:31Z</dcterms:created>
  <dcterms:modified xsi:type="dcterms:W3CDTF">2015-12-02T09:21:01Z</dcterms:modified>
</cp:coreProperties>
</file>