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840" r:id="rId2"/>
    <p:sldId id="841" r:id="rId3"/>
    <p:sldId id="842" r:id="rId4"/>
    <p:sldId id="848" r:id="rId5"/>
    <p:sldId id="843" r:id="rId6"/>
    <p:sldId id="844" r:id="rId7"/>
    <p:sldId id="845" r:id="rId8"/>
    <p:sldId id="846" r:id="rId9"/>
    <p:sldId id="847" r:id="rId10"/>
  </p:sldIdLst>
  <p:sldSz cx="9144000" cy="6858000" type="screen4x3"/>
  <p:notesSz cx="6845300" cy="9348788"/>
  <p:custDataLst>
    <p:tags r:id="rId13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1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CC00CC"/>
    <a:srgbClr val="FF0000"/>
    <a:srgbClr val="FF9900"/>
    <a:srgbClr val="FF33CC"/>
    <a:srgbClr val="CC3300"/>
    <a:srgbClr val="0099FF"/>
    <a:srgbClr val="99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891" autoAdjust="0"/>
  </p:normalViewPr>
  <p:slideViewPr>
    <p:cSldViewPr snapToGrid="0" snapToObjects="1">
      <p:cViewPr varScale="1">
        <p:scale>
          <a:sx n="50" d="100"/>
          <a:sy n="50" d="100"/>
        </p:scale>
        <p:origin x="725" y="48"/>
      </p:cViewPr>
      <p:guideLst>
        <p:guide orient="horz" pos="2092"/>
        <p:guide pos="136"/>
      </p:guideLst>
    </p:cSldViewPr>
  </p:slideViewPr>
  <p:outlineViewPr>
    <p:cViewPr>
      <p:scale>
        <a:sx n="33" d="100"/>
        <a:sy n="33" d="100"/>
      </p:scale>
      <p:origin x="0" y="-16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603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0608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53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3966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457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2727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5277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960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1960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12/8/2015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3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5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1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50.png"/><Relationship Id="rId5" Type="http://schemas.openxmlformats.org/officeDocument/2006/relationships/image" Target="../media/image37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60648"/>
            <a:ext cx="9144000" cy="1107996"/>
          </a:xfrm>
        </p:spPr>
        <p:txBody>
          <a:bodyPr>
            <a:spAutoFit/>
          </a:bodyPr>
          <a:lstStyle/>
          <a:p>
            <a:pPr eaLnBrk="1" hangingPunct="1"/>
            <a:r>
              <a:rPr lang="en-US" alt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Algorithms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97932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Mean-Weight</a:t>
            </a: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Cycles</a:t>
            </a:r>
            <a:endParaRPr lang="en-US" sz="4800" dirty="0" smtClean="0">
              <a:solidFill>
                <a:srgbClr val="0099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552575" y="3645024"/>
            <a:ext cx="6038850" cy="1212986"/>
            <a:chOff x="1032" y="2989"/>
            <a:chExt cx="3804" cy="744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3399"/>
                  </a:solidFill>
                </a:rPr>
                <a:t>Uri Zwick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033" y="332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CC33"/>
                  </a:solidFill>
                </a:rPr>
                <a:t>Tel Aviv University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7490" y="52292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December 2015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modified: </a:t>
            </a:r>
            <a:r>
              <a:rPr lang="da-DK" sz="2400" kern="0" smtClean="0">
                <a:solidFill>
                  <a:srgbClr val="000000"/>
                </a:solidFill>
                <a:latin typeface="Arial"/>
              </a:rPr>
              <a:t>December </a:t>
            </a:r>
            <a:r>
              <a:rPr lang="da-DK" sz="2400" kern="0" smtClean="0">
                <a:solidFill>
                  <a:srgbClr val="000000"/>
                </a:solidFill>
                <a:latin typeface="Arial"/>
              </a:rPr>
              <a:t>9,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2015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235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38" y="1171839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171839"/>
                <a:ext cx="9138462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0" y="21148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Mean-Weight</a:t>
            </a: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Cycles</a:t>
            </a:r>
            <a:endParaRPr lang="en-US" sz="4800" dirty="0" smtClean="0">
              <a:solidFill>
                <a:srgbClr val="0099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538" y="1772263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sz="26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mean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(average) weight of a cycle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)/|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772263"/>
                <a:ext cx="9138462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2346" b="-29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538" y="2372687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Find a cycle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with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minimum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mean weight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372687"/>
                <a:ext cx="9138462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5538" y="2973111"/>
            <a:ext cx="9138462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Generalizes the problem of finding a </a:t>
            </a:r>
            <a:r>
              <a:rPr lang="en-US" sz="2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negative</a:t>
            </a:r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cycle.</a:t>
            </a:r>
            <a:endParaRPr lang="he-IL" sz="2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778" y="3573535"/>
            <a:ext cx="9138462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Useful in several applications (e.g., 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min cost flow</a:t>
            </a:r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).</a:t>
            </a:r>
            <a:endParaRPr lang="he-IL" sz="2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778" y="4173959"/>
            <a:ext cx="9138462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Finding a minimum weight cycle is NP-hard. (Hamiltonian cycle.)</a:t>
            </a:r>
            <a:endParaRPr lang="he-IL" sz="2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0778" y="4774383"/>
                <a:ext cx="9138462" cy="9224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→{−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we can use 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Goldberg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’s algorithm +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binary search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to get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ad>
                          <m:radPr>
                            <m:degHide m:val="on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</m:rad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</m:func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𝑛𝑁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-time algorithm.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4774383"/>
                <a:ext cx="9138462" cy="922432"/>
              </a:xfrm>
              <a:prstGeom prst="rect">
                <a:avLst/>
              </a:prstGeom>
              <a:blipFill rotWithShape="0">
                <a:blip r:embed="rId6"/>
                <a:stretch>
                  <a:fillRect t="-5921" b="-131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20778" y="5804799"/>
            <a:ext cx="9138462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Can we get a </a:t>
            </a:r>
            <a:r>
              <a:rPr lang="en-US" sz="260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strongly-polynomial </a:t>
            </a:r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time algorithm?</a:t>
            </a:r>
            <a:endParaRPr lang="he-IL" sz="2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36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28800" y="1080399"/>
                <a:ext cx="5486400" cy="1048044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≤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&lt;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lim>
                              </m:limLow>
                            </m:fName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func>
                        </m:e>
                      </m:func>
                    </m:oMath>
                  </m:oMathPara>
                </a14:m>
                <a:endParaRPr lang="he-IL" sz="32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1080399"/>
                <a:ext cx="5486400" cy="10480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0" y="8956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Karp’s algorithm 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[Karp (1978)]</a:t>
            </a:r>
            <a:endParaRPr lang="en-US" sz="3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38" y="3252204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Add a source vertex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-edges </a:t>
                </a:r>
                <a14:m>
                  <m:oMath xmlns:m="http://schemas.openxmlformats.org/officeDocument/2006/math">
                    <m:r>
                      <a:rPr lang="en-US" sz="25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5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5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for all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3252204"/>
                <a:ext cx="9138462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538" y="2774420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–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smallest weight of a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-edge path that ends at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774420"/>
                <a:ext cx="9138462" cy="477054"/>
              </a:xfrm>
              <a:prstGeom prst="rect">
                <a:avLst/>
              </a:prstGeom>
              <a:blipFill rotWithShape="0">
                <a:blip r:embed="rId5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538" y="2281247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–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minimum mean weight of a cycle in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281247"/>
                <a:ext cx="9138462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20778" y="4638659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can be 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computed in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time using the </a:t>
                </a:r>
                <a:r>
                  <a:rPr lang="en-US" sz="25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Bellman-Ford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algorithm.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4638659"/>
                <a:ext cx="9138462" cy="892552"/>
              </a:xfrm>
              <a:prstGeom prst="rect">
                <a:avLst/>
              </a:prstGeom>
              <a:blipFill rotWithShape="0">
                <a:blip r:embed="rId7"/>
                <a:stretch>
                  <a:fillRect t="-6164" b="-123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0778" y="553193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Total running time of </a:t>
                </a:r>
                <a:r>
                  <a:rPr lang="en-US" sz="25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Karp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’s algorithm is thus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5531939"/>
                <a:ext cx="9138462" cy="477054"/>
              </a:xfrm>
              <a:prstGeom prst="rect">
                <a:avLst/>
              </a:prstGeom>
              <a:blipFill rotWithShape="0">
                <a:blip r:embed="rId8"/>
                <a:stretch>
                  <a:fillRect t="-10127" b="-278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5538" y="6066831"/>
            <a:ext cx="9138462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Exercise:</a:t>
            </a: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How do we find a minimum mean weight cycle?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538" y="3745377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is then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be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length of the shortest path 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that uses </a:t>
                </a:r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exactly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edges. 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3745377"/>
                <a:ext cx="9138462" cy="892552"/>
              </a:xfrm>
              <a:prstGeom prst="rect">
                <a:avLst/>
              </a:prstGeom>
              <a:blipFill rotWithShape="0">
                <a:blip r:embed="rId9"/>
                <a:stretch>
                  <a:fillRect t="-5442" b="-115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878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/>
      <p:bldP spid="18" grpId="0"/>
      <p:bldP spid="12" grpId="0"/>
      <p:bldP spid="14" grpId="0"/>
      <p:bldP spid="23" grpId="0"/>
      <p:bldP spid="24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8956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(Variant of) </a:t>
            </a: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Bellman-Ford</a:t>
            </a:r>
            <a:endParaRPr lang="en-US" sz="3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38" y="2837371"/>
                <a:ext cx="9138462" cy="8617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We may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some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i.e., there is no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-edge path ending at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837371"/>
                <a:ext cx="9138462" cy="861774"/>
              </a:xfrm>
              <a:prstGeom prst="rect">
                <a:avLst/>
              </a:prstGeom>
              <a:blipFill rotWithShape="0">
                <a:blip r:embed="rId3"/>
                <a:stretch>
                  <a:fillRect t="-5634" b="-154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538" y="1735201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  <m:d>
                              <m:d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| </m:t>
                            </m:r>
                            <m:d>
                              <m:d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735201"/>
                <a:ext cx="9138462" cy="477054"/>
              </a:xfrm>
              <a:prstGeom prst="rect">
                <a:avLst/>
              </a:prstGeom>
              <a:blipFill rotWithShape="0">
                <a:blip r:embed="rId4"/>
                <a:stretch>
                  <a:fillRect t="-11538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538" y="1168727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168727"/>
                <a:ext cx="9138462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0778" y="470897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Running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time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4708979"/>
                <a:ext cx="9138462" cy="477054"/>
              </a:xfrm>
              <a:prstGeom prst="rect">
                <a:avLst/>
              </a:prstGeom>
              <a:blipFill rotWithShape="0">
                <a:blip r:embed="rId6"/>
                <a:stretch>
                  <a:fillRect t="-10127" b="-278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538" y="3773176"/>
            <a:ext cx="9138462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This does not cause any problems. (Why?)</a:t>
            </a:r>
            <a:b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We can also remove such vertices from consideration. (Why?)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538" y="5289591"/>
                <a:ext cx="9138462" cy="12464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Exercise: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Implement </a:t>
                </a:r>
                <a:r>
                  <a:rPr lang="en-US" sz="25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Karp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’s algorithm in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time 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using only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extra space. (In particular, we cannot store 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and every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as this requires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space.)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5289591"/>
                <a:ext cx="9138462" cy="1246495"/>
              </a:xfrm>
              <a:prstGeom prst="rect">
                <a:avLst/>
              </a:prstGeom>
              <a:blipFill rotWithShape="0">
                <a:blip r:embed="rId7"/>
                <a:stretch>
                  <a:fillRect t="-4412" b="-1078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538" y="2286286"/>
            <a:ext cx="9138462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(How is this different from the “standard” Bellman-Ford?)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19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2" grpId="0"/>
      <p:bldP spid="23" grpId="0"/>
      <p:bldP spid="11" grpId="0"/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828800" y="1232799"/>
                <a:ext cx="5486400" cy="1048044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≤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&lt;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lim>
                              </m:limLow>
                            </m:fName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func>
                        </m:e>
                      </m:func>
                    </m:oMath>
                  </m:oMathPara>
                </a14:m>
                <a:endParaRPr lang="he-IL" sz="32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1232799"/>
                <a:ext cx="5486400" cy="10480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0" y="8956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Karp’s algorithm 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[Karp (1978)]</a:t>
            </a:r>
            <a:endParaRPr lang="en-US" sz="3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38" y="3651819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we subtract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from all edge weights then: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3651819"/>
                <a:ext cx="9138462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20778" y="4199945"/>
                <a:ext cx="9138462" cy="8617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minimum mean weight of a cycle in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decreased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and becomes </a:t>
                </a:r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0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4199945"/>
                <a:ext cx="9138462" cy="861774"/>
              </a:xfrm>
              <a:prstGeom prst="rect">
                <a:avLst/>
              </a:prstGeom>
              <a:blipFill rotWithShape="0">
                <a:blip r:embed="rId5"/>
                <a:stretch>
                  <a:fillRect t="-6383" b="-1631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0778" y="603485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it thus enough to prove the claim 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6034859"/>
                <a:ext cx="9138462" cy="477054"/>
              </a:xfrm>
              <a:prstGeom prst="rect">
                <a:avLst/>
              </a:prstGeom>
              <a:blipFill rotWithShape="0">
                <a:blip r:embed="rId6"/>
                <a:stretch>
                  <a:fillRect t="-11538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-9702" y="5117402"/>
                <a:ext cx="9138462" cy="8617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5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decreased by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sSup>
                      <m:sSupPr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decreased by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Hence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also decreased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702" y="5117402"/>
                <a:ext cx="9138462" cy="861774"/>
              </a:xfrm>
              <a:prstGeom prst="rect">
                <a:avLst/>
              </a:prstGeom>
              <a:blipFill rotWithShape="0">
                <a:blip r:embed="rId7"/>
                <a:stretch>
                  <a:fillRect t="-5634" b="-154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538" y="2555567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–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minimum mean weight of a cycle in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555567"/>
                <a:ext cx="9138462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0778" y="3103693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Theorem: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b="1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3103693"/>
                <a:ext cx="9138462" cy="492443"/>
              </a:xfrm>
              <a:prstGeom prst="rect">
                <a:avLst/>
              </a:prstGeom>
              <a:blipFill rotWithShape="0">
                <a:blip r:embed="rId9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13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" grpId="0"/>
      <p:bldP spid="23" grpId="0"/>
      <p:bldP spid="11" grpId="0"/>
      <p:bldP spid="16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828800" y="1065159"/>
                <a:ext cx="5486400" cy="1048044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≤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&lt;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lim>
                              </m:limLow>
                            </m:fName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func>
                        </m:e>
                      </m:func>
                    </m:oMath>
                  </m:oMathPara>
                </a14:m>
                <a:endParaRPr lang="he-IL" sz="32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1065159"/>
                <a:ext cx="5486400" cy="10480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0" y="8956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Karp’s algorithm 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[Karp (1978)]</a:t>
            </a:r>
            <a:endParaRPr lang="en-US" sz="3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38" y="2801048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Claim 1: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</a:t>
                </a:r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∃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801048"/>
                <a:ext cx="9138462" cy="477054"/>
              </a:xfrm>
              <a:prstGeom prst="rect">
                <a:avLst/>
              </a:prstGeom>
              <a:blipFill rotWithShape="0">
                <a:blip r:embed="rId4"/>
                <a:stretch>
                  <a:fillRect t="-10127" b="-278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538" y="2296487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Lemma: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b="1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296487"/>
                <a:ext cx="9138462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20778" y="4179799"/>
                <a:ext cx="9138462" cy="8617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be such that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i.e., where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the distance from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4179799"/>
                <a:ext cx="9138462" cy="861774"/>
              </a:xfrm>
              <a:prstGeom prst="rect">
                <a:avLst/>
              </a:prstGeom>
              <a:blipFill rotWithShape="0">
                <a:blip r:embed="rId6"/>
                <a:stretch>
                  <a:fillRect t="-6383" b="-1631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538" y="3341599"/>
                <a:ext cx="9138462" cy="8617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 are no </a:t>
                </a:r>
                <a:r>
                  <a:rPr lang="en-US" sz="25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cycles.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Thus, the distances in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are well defined.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3341599"/>
                <a:ext cx="9138462" cy="861774"/>
              </a:xfrm>
              <a:prstGeom prst="rect">
                <a:avLst/>
              </a:prstGeom>
              <a:blipFill rotWithShape="0">
                <a:blip r:embed="rId7"/>
                <a:stretch>
                  <a:fillRect t="-5634" b="-154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538" y="513991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5139919"/>
                <a:ext cx="9138462" cy="47705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20778" y="561235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0" dirty="0" smtClean="0">
                    <a:solidFill>
                      <a:srgbClr val="00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5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lim>
                        </m:limLow>
                      </m:fName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  <m:d>
                          <m:dPr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d>
                          <m:dPr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)/(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5612359"/>
                <a:ext cx="9138462" cy="47705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538" y="608479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0" dirty="0" smtClean="0">
                    <a:solidFill>
                      <a:srgbClr val="00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= </m:t>
                        </m:r>
                        <m:sSub>
                          <m:sSub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5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min</m:t>
                            </m:r>
                          </m:e>
                          <m:sub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sub>
                        </m:sSub>
                      </m:fName>
                      <m:e>
                        <m:func>
                          <m:func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5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lim>
                            </m:limLow>
                          </m:fName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func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)/(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6084799"/>
                <a:ext cx="9138462" cy="47705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03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/>
      <p:bldP spid="12" grpId="0"/>
      <p:bldP spid="13" grpId="0"/>
      <p:bldP spid="9" grpId="0"/>
      <p:bldP spid="10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828800" y="1065159"/>
                <a:ext cx="5486400" cy="1048044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≤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&lt;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lim>
                              </m:limLow>
                            </m:fName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func>
                        </m:e>
                      </m:func>
                    </m:oMath>
                  </m:oMathPara>
                </a14:m>
                <a:endParaRPr lang="he-IL" sz="32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1065159"/>
                <a:ext cx="5486400" cy="10480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0" y="8956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Karp’s algorithm 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[Karp (1978)]</a:t>
            </a:r>
            <a:endParaRPr lang="en-US" sz="3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38" y="2801048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Claim 2: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   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∃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∀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801048"/>
                <a:ext cx="9138462" cy="477054"/>
              </a:xfrm>
              <a:prstGeom prst="rect">
                <a:avLst/>
              </a:prstGeom>
              <a:blipFill rotWithShape="0">
                <a:blip r:embed="rId4"/>
                <a:stretch>
                  <a:fillRect t="-10127" b="-278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538" y="2296487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Lemma: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b="1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296487"/>
                <a:ext cx="9138462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538" y="3448279"/>
                <a:ext cx="9138462" cy="12761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 are no </a:t>
                </a:r>
                <a:r>
                  <a:rPr lang="en-US" sz="25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cycles.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There is a </a:t>
                </a:r>
                <a:r>
                  <a:rPr lang="en-US" sz="25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potential function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such that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3448279"/>
                <a:ext cx="9138462" cy="1276183"/>
              </a:xfrm>
              <a:prstGeom prst="rect">
                <a:avLst/>
              </a:prstGeom>
              <a:blipFill rotWithShape="0">
                <a:blip r:embed="rId6"/>
                <a:stretch>
                  <a:fillRect t="-4306" b="-813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20778" y="5764759"/>
                <a:ext cx="9138462" cy="5067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0" dirty="0" smtClean="0">
                    <a:solidFill>
                      <a:srgbClr val="00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5764759"/>
                <a:ext cx="9138462" cy="506742"/>
              </a:xfrm>
              <a:prstGeom prst="rect">
                <a:avLst/>
              </a:prstGeom>
              <a:blipFill rotWithShape="0">
                <a:blip r:embed="rId7"/>
                <a:stretch>
                  <a:fillRect b="-120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538" y="4798880"/>
                <a:ext cx="9138462" cy="8914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expression above is unchanged if distances are 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computed with respect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rather than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4798880"/>
                <a:ext cx="9138462" cy="891462"/>
              </a:xfrm>
              <a:prstGeom prst="rect">
                <a:avLst/>
              </a:prstGeom>
              <a:blipFill rotWithShape="0">
                <a:blip r:embed="rId8"/>
                <a:stretch>
                  <a:fillRect t="-5479" b="-1164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368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/>
      <p:bldP spid="12" grpId="0"/>
      <p:bldP spid="9" grpId="0"/>
      <p:bldP spid="14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336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Karp’s algorithm 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[Karp (1978)]</a:t>
            </a:r>
            <a:endParaRPr lang="en-US" sz="3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38" y="880808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Claim 2: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   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∃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∀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880808"/>
                <a:ext cx="9138462" cy="477054"/>
              </a:xfrm>
              <a:prstGeom prst="rect">
                <a:avLst/>
              </a:prstGeom>
              <a:blipFill rotWithShape="0">
                <a:blip r:embed="rId3"/>
                <a:stretch>
                  <a:fillRect t="-10127" b="-278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-3687" y="136039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a 0-cycle.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1360399"/>
                <a:ext cx="9138462" cy="477054"/>
              </a:xfrm>
              <a:prstGeom prst="rect">
                <a:avLst/>
              </a:prstGeom>
              <a:blipFill rotWithShape="0">
                <a:blip r:embed="rId4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-3687" y="2238539"/>
                <a:ext cx="9138462" cy="5067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2238539"/>
                <a:ext cx="9138462" cy="506742"/>
              </a:xfrm>
              <a:prstGeom prst="rect">
                <a:avLst/>
              </a:prstGeom>
              <a:blipFill rotWithShape="0">
                <a:blip r:embed="rId5"/>
                <a:stretch>
                  <a:fillRect t="-9639" b="-216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3591312" y="4472305"/>
            <a:ext cx="2196320" cy="2042605"/>
            <a:chOff x="3591312" y="4472305"/>
            <a:chExt cx="2196320" cy="2042605"/>
          </a:xfrm>
        </p:grpSpPr>
        <p:cxnSp>
          <p:nvCxnSpPr>
            <p:cNvPr id="20" name="Straight Arrow Connector 19"/>
            <p:cNvCxnSpPr>
              <a:stCxn id="29" idx="6"/>
              <a:endCxn id="27" idx="2"/>
            </p:cNvCxnSpPr>
            <p:nvPr/>
          </p:nvCxnSpPr>
          <p:spPr>
            <a:xfrm>
              <a:off x="4275616" y="4571602"/>
              <a:ext cx="863944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27" idx="5"/>
              <a:endCxn id="26" idx="0"/>
            </p:cNvCxnSpPr>
            <p:nvPr/>
          </p:nvCxnSpPr>
          <p:spPr>
            <a:xfrm>
              <a:off x="5324078" y="4641815"/>
              <a:ext cx="355466" cy="73995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28" idx="0"/>
              <a:endCxn id="29" idx="3"/>
            </p:cNvCxnSpPr>
            <p:nvPr/>
          </p:nvCxnSpPr>
          <p:spPr>
            <a:xfrm flipV="1">
              <a:off x="3699400" y="4641815"/>
              <a:ext cx="391698" cy="76231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56"/>
            <p:cNvSpPr>
              <a:spLocks noChangeAspect="1" noChangeArrowheads="1"/>
            </p:cNvSpPr>
            <p:nvPr/>
          </p:nvSpPr>
          <p:spPr bwMode="auto">
            <a:xfrm>
              <a:off x="5131878" y="6316317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" name="Oval 56"/>
            <p:cNvSpPr>
              <a:spLocks noChangeAspect="1" noChangeArrowheads="1"/>
            </p:cNvSpPr>
            <p:nvPr/>
          </p:nvSpPr>
          <p:spPr bwMode="auto">
            <a:xfrm>
              <a:off x="4059440" y="6316317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6" name="Oval 56"/>
            <p:cNvSpPr>
              <a:spLocks noChangeAspect="1" noChangeArrowheads="1"/>
            </p:cNvSpPr>
            <p:nvPr/>
          </p:nvSpPr>
          <p:spPr bwMode="auto">
            <a:xfrm>
              <a:off x="5571456" y="5381774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7" name="Oval 56"/>
            <p:cNvSpPr>
              <a:spLocks noChangeAspect="1" noChangeArrowheads="1"/>
            </p:cNvSpPr>
            <p:nvPr/>
          </p:nvSpPr>
          <p:spPr bwMode="auto">
            <a:xfrm>
              <a:off x="5139560" y="4472305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8" name="Oval 56"/>
            <p:cNvSpPr>
              <a:spLocks noChangeAspect="1" noChangeArrowheads="1"/>
            </p:cNvSpPr>
            <p:nvPr/>
          </p:nvSpPr>
          <p:spPr bwMode="auto">
            <a:xfrm>
              <a:off x="3591312" y="540413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9" name="Oval 56"/>
            <p:cNvSpPr>
              <a:spLocks noChangeAspect="1" noChangeArrowheads="1"/>
            </p:cNvSpPr>
            <p:nvPr/>
          </p:nvSpPr>
          <p:spPr bwMode="auto">
            <a:xfrm>
              <a:off x="4059440" y="4472305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0" name="Straight Arrow Connector 29"/>
            <p:cNvCxnSpPr>
              <a:stCxn id="25" idx="1"/>
              <a:endCxn id="28" idx="4"/>
            </p:cNvCxnSpPr>
            <p:nvPr/>
          </p:nvCxnSpPr>
          <p:spPr>
            <a:xfrm flipH="1" flipV="1">
              <a:off x="3699400" y="5602726"/>
              <a:ext cx="391698" cy="74267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6" idx="4"/>
              <a:endCxn id="24" idx="7"/>
            </p:cNvCxnSpPr>
            <p:nvPr/>
          </p:nvCxnSpPr>
          <p:spPr>
            <a:xfrm flipH="1">
              <a:off x="5316396" y="5580367"/>
              <a:ext cx="363148" cy="76503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519921" y="5230263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9921" y="5230263"/>
                  <a:ext cx="535263" cy="525978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Straight Arrow Connector 30"/>
            <p:cNvCxnSpPr/>
            <p:nvPr/>
          </p:nvCxnSpPr>
          <p:spPr>
            <a:xfrm flipH="1">
              <a:off x="4275616" y="6415613"/>
              <a:ext cx="85626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118711" y="5204001"/>
            <a:ext cx="3472601" cy="525978"/>
            <a:chOff x="118711" y="5204001"/>
            <a:chExt cx="3472601" cy="525978"/>
          </a:xfrm>
        </p:grpSpPr>
        <p:sp>
          <p:nvSpPr>
            <p:cNvPr id="23" name="Oval 56"/>
            <p:cNvSpPr>
              <a:spLocks noChangeAspect="1" noChangeArrowheads="1"/>
            </p:cNvSpPr>
            <p:nvPr/>
          </p:nvSpPr>
          <p:spPr bwMode="auto">
            <a:xfrm>
              <a:off x="566976" y="5403696"/>
              <a:ext cx="216176" cy="198593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118711" y="5204001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11" y="5204001"/>
                  <a:ext cx="535263" cy="52597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Oval 56"/>
            <p:cNvSpPr>
              <a:spLocks noChangeAspect="1" noChangeArrowheads="1"/>
            </p:cNvSpPr>
            <p:nvPr/>
          </p:nvSpPr>
          <p:spPr bwMode="auto">
            <a:xfrm>
              <a:off x="1575088" y="5403696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3" name="Oval 56"/>
            <p:cNvSpPr>
              <a:spLocks noChangeAspect="1" noChangeArrowheads="1"/>
            </p:cNvSpPr>
            <p:nvPr/>
          </p:nvSpPr>
          <p:spPr bwMode="auto">
            <a:xfrm>
              <a:off x="2583200" y="5403696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4" name="Straight Arrow Connector 43"/>
            <p:cNvCxnSpPr>
              <a:stCxn id="23" idx="6"/>
              <a:endCxn id="42" idx="2"/>
            </p:cNvCxnSpPr>
            <p:nvPr/>
          </p:nvCxnSpPr>
          <p:spPr>
            <a:xfrm>
              <a:off x="783152" y="5502993"/>
              <a:ext cx="791936" cy="0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42" idx="6"/>
              <a:endCxn id="43" idx="2"/>
            </p:cNvCxnSpPr>
            <p:nvPr/>
          </p:nvCxnSpPr>
          <p:spPr>
            <a:xfrm>
              <a:off x="1791264" y="5502993"/>
              <a:ext cx="791936" cy="0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>
              <a:stCxn id="43" idx="6"/>
              <a:endCxn id="28" idx="2"/>
            </p:cNvCxnSpPr>
            <p:nvPr/>
          </p:nvCxnSpPr>
          <p:spPr>
            <a:xfrm>
              <a:off x="2799376" y="5502993"/>
              <a:ext cx="791936" cy="437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5535528" y="4107552"/>
                <a:ext cx="53526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sz="2800" dirty="0">
                  <a:solidFill>
                    <a:schemeClr val="accent2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528" y="4107552"/>
                <a:ext cx="535263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/>
              <p:cNvSpPr txBox="1"/>
              <p:nvPr/>
            </p:nvSpPr>
            <p:spPr>
              <a:xfrm>
                <a:off x="-3687" y="179946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a node of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and let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a shortest path from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1799469"/>
                <a:ext cx="9138462" cy="477054"/>
              </a:xfrm>
              <a:prstGeom prst="rect">
                <a:avLst/>
              </a:prstGeom>
              <a:blipFill rotWithShape="0">
                <a:blip r:embed="rId9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1026800" y="4005926"/>
            <a:ext cx="4724753" cy="2390642"/>
            <a:chOff x="1026800" y="4005926"/>
            <a:chExt cx="4724753" cy="2390642"/>
          </a:xfrm>
        </p:grpSpPr>
        <p:sp>
          <p:nvSpPr>
            <p:cNvPr id="13" name="TextBox 12"/>
            <p:cNvSpPr txBox="1"/>
            <p:nvPr/>
          </p:nvSpPr>
          <p:spPr>
            <a:xfrm>
              <a:off x="4563420" y="5934902"/>
              <a:ext cx="343973" cy="461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63420" y="4005926"/>
              <a:ext cx="343973" cy="461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35528" y="4611608"/>
              <a:ext cx="21602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519304" y="4653998"/>
              <a:ext cx="21602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663320" y="5878134"/>
              <a:ext cx="14401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607537" y="5878134"/>
              <a:ext cx="14401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026800" y="4942250"/>
              <a:ext cx="14401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009780" y="4942250"/>
              <a:ext cx="14401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992760" y="4942250"/>
              <a:ext cx="14401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Freeform 1"/>
          <p:cNvSpPr/>
          <p:nvPr/>
        </p:nvSpPr>
        <p:spPr bwMode="auto">
          <a:xfrm>
            <a:off x="3916680" y="4631500"/>
            <a:ext cx="1631779" cy="1713533"/>
          </a:xfrm>
          <a:custGeom>
            <a:avLst/>
            <a:gdLst>
              <a:gd name="connsiteX0" fmla="*/ 0 w 1631779"/>
              <a:gd name="connsiteY0" fmla="*/ 870140 h 1713533"/>
              <a:gd name="connsiteX1" fmla="*/ 396240 w 1631779"/>
              <a:gd name="connsiteY1" fmla="*/ 108140 h 1713533"/>
              <a:gd name="connsiteX2" fmla="*/ 1295400 w 1631779"/>
              <a:gd name="connsiteY2" fmla="*/ 92900 h 1713533"/>
              <a:gd name="connsiteX3" fmla="*/ 1630680 w 1631779"/>
              <a:gd name="connsiteY3" fmla="*/ 931100 h 1713533"/>
              <a:gd name="connsiteX4" fmla="*/ 1203960 w 1631779"/>
              <a:gd name="connsiteY4" fmla="*/ 1616900 h 1713533"/>
              <a:gd name="connsiteX5" fmla="*/ 320040 w 1631779"/>
              <a:gd name="connsiteY5" fmla="*/ 1632140 h 1713533"/>
              <a:gd name="connsiteX6" fmla="*/ 76200 w 1631779"/>
              <a:gd name="connsiteY6" fmla="*/ 900620 h 1713533"/>
              <a:gd name="connsiteX7" fmla="*/ 411480 w 1631779"/>
              <a:gd name="connsiteY7" fmla="*/ 169100 h 1713533"/>
              <a:gd name="connsiteX8" fmla="*/ 1234440 w 1631779"/>
              <a:gd name="connsiteY8" fmla="*/ 184340 h 171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1779" h="1713533">
                <a:moveTo>
                  <a:pt x="0" y="870140"/>
                </a:moveTo>
                <a:cubicBezTo>
                  <a:pt x="90170" y="553910"/>
                  <a:pt x="180340" y="237680"/>
                  <a:pt x="396240" y="108140"/>
                </a:cubicBezTo>
                <a:cubicBezTo>
                  <a:pt x="612140" y="-21400"/>
                  <a:pt x="1089660" y="-44260"/>
                  <a:pt x="1295400" y="92900"/>
                </a:cubicBezTo>
                <a:cubicBezTo>
                  <a:pt x="1501140" y="230060"/>
                  <a:pt x="1645920" y="677100"/>
                  <a:pt x="1630680" y="931100"/>
                </a:cubicBezTo>
                <a:cubicBezTo>
                  <a:pt x="1615440" y="1185100"/>
                  <a:pt x="1422400" y="1500060"/>
                  <a:pt x="1203960" y="1616900"/>
                </a:cubicBezTo>
                <a:cubicBezTo>
                  <a:pt x="985520" y="1733740"/>
                  <a:pt x="508000" y="1751520"/>
                  <a:pt x="320040" y="1632140"/>
                </a:cubicBezTo>
                <a:cubicBezTo>
                  <a:pt x="132080" y="1512760"/>
                  <a:pt x="60960" y="1144460"/>
                  <a:pt x="76200" y="900620"/>
                </a:cubicBezTo>
                <a:cubicBezTo>
                  <a:pt x="91440" y="656780"/>
                  <a:pt x="218440" y="288480"/>
                  <a:pt x="411480" y="169100"/>
                </a:cubicBezTo>
                <a:cubicBezTo>
                  <a:pt x="604520" y="49720"/>
                  <a:pt x="1092200" y="191960"/>
                  <a:pt x="1234440" y="184340"/>
                </a:cubicBezTo>
              </a:path>
            </a:pathLst>
          </a:cu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-3687" y="2707297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number of edges on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2707297"/>
                <a:ext cx="9138462" cy="477054"/>
              </a:xfrm>
              <a:prstGeom prst="rect">
                <a:avLst/>
              </a:prstGeom>
              <a:blipFill rotWithShape="0">
                <a:blip r:embed="rId10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-3687" y="3146367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Follow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edges around the cycle starting from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3146367"/>
                <a:ext cx="9138462" cy="477054"/>
              </a:xfrm>
              <a:prstGeom prst="rect">
                <a:avLst/>
              </a:prstGeom>
              <a:blipFill rotWithShape="0">
                <a:blip r:embed="rId11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/>
              <p:cNvSpPr txBox="1"/>
              <p:nvPr/>
            </p:nvSpPr>
            <p:spPr>
              <a:xfrm>
                <a:off x="-3687" y="358543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final vertex reached.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3585439"/>
                <a:ext cx="9138462" cy="477054"/>
              </a:xfrm>
              <a:prstGeom prst="rect">
                <a:avLst/>
              </a:prstGeom>
              <a:blipFill rotWithShape="0">
                <a:blip r:embed="rId12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/>
              <p:cNvSpPr txBox="1"/>
              <p:nvPr/>
            </p:nvSpPr>
            <p:spPr>
              <a:xfrm>
                <a:off x="5933631" y="5135125"/>
                <a:ext cx="3012249" cy="8617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5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5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sz="25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631" y="5135125"/>
                <a:ext cx="3012249" cy="861774"/>
              </a:xfrm>
              <a:prstGeom prst="rect">
                <a:avLst/>
              </a:prstGeom>
              <a:blipFill rotWithShape="0">
                <a:blip r:embed="rId13"/>
                <a:stretch>
                  <a:fillRect l="-1010" r="-1010" b="-154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/>
              <p:cNvSpPr txBox="1"/>
              <p:nvPr/>
            </p:nvSpPr>
            <p:spPr>
              <a:xfrm>
                <a:off x="3323680" y="4852674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680" y="4852674"/>
                <a:ext cx="535263" cy="525978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95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/>
      <p:bldP spid="10" grpId="0"/>
      <p:bldP spid="50" grpId="0"/>
      <p:bldP spid="59" grpId="0"/>
      <p:bldP spid="2" grpId="0" animBg="1"/>
      <p:bldP spid="63" grpId="0"/>
      <p:bldP spid="64" grpId="0"/>
      <p:bldP spid="65" grpId="0"/>
      <p:bldP spid="66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336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Karp’s algorithm 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[Karp (1978)]</a:t>
            </a:r>
            <a:endParaRPr lang="en-US" sz="3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38" y="880808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Claim 2: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   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∃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∀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880808"/>
                <a:ext cx="9138462" cy="477054"/>
              </a:xfrm>
              <a:prstGeom prst="rect">
                <a:avLst/>
              </a:prstGeom>
              <a:blipFill rotWithShape="0">
                <a:blip r:embed="rId3"/>
                <a:stretch>
                  <a:fillRect t="-10127" b="-278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-3687" y="1360399"/>
            <a:ext cx="9138462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Same proof without potentials.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-3687" y="2250415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sum of the weight from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then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2250415"/>
                <a:ext cx="9138462" cy="477054"/>
              </a:xfrm>
              <a:prstGeom prst="rect">
                <a:avLst/>
              </a:prstGeom>
              <a:blipFill rotWithShape="0">
                <a:blip r:embed="rId4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4749552" y="4472305"/>
            <a:ext cx="2196320" cy="2042605"/>
            <a:chOff x="3591312" y="4472305"/>
            <a:chExt cx="2196320" cy="2042605"/>
          </a:xfrm>
        </p:grpSpPr>
        <p:cxnSp>
          <p:nvCxnSpPr>
            <p:cNvPr id="20" name="Straight Arrow Connector 19"/>
            <p:cNvCxnSpPr>
              <a:stCxn id="29" idx="6"/>
              <a:endCxn id="27" idx="2"/>
            </p:cNvCxnSpPr>
            <p:nvPr/>
          </p:nvCxnSpPr>
          <p:spPr>
            <a:xfrm>
              <a:off x="4275616" y="4571602"/>
              <a:ext cx="86394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27" idx="5"/>
              <a:endCxn id="26" idx="0"/>
            </p:cNvCxnSpPr>
            <p:nvPr/>
          </p:nvCxnSpPr>
          <p:spPr>
            <a:xfrm>
              <a:off x="5324078" y="4641815"/>
              <a:ext cx="355466" cy="739959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28" idx="0"/>
              <a:endCxn id="29" idx="3"/>
            </p:cNvCxnSpPr>
            <p:nvPr/>
          </p:nvCxnSpPr>
          <p:spPr>
            <a:xfrm flipV="1">
              <a:off x="3699400" y="4641815"/>
              <a:ext cx="391698" cy="76231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56"/>
            <p:cNvSpPr>
              <a:spLocks noChangeAspect="1" noChangeArrowheads="1"/>
            </p:cNvSpPr>
            <p:nvPr/>
          </p:nvSpPr>
          <p:spPr bwMode="auto">
            <a:xfrm>
              <a:off x="5131878" y="6316317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" name="Oval 56"/>
            <p:cNvSpPr>
              <a:spLocks noChangeAspect="1" noChangeArrowheads="1"/>
            </p:cNvSpPr>
            <p:nvPr/>
          </p:nvSpPr>
          <p:spPr bwMode="auto">
            <a:xfrm>
              <a:off x="4059440" y="6316317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6" name="Oval 56"/>
            <p:cNvSpPr>
              <a:spLocks noChangeAspect="1" noChangeArrowheads="1"/>
            </p:cNvSpPr>
            <p:nvPr/>
          </p:nvSpPr>
          <p:spPr bwMode="auto">
            <a:xfrm>
              <a:off x="5571456" y="5381774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7" name="Oval 56"/>
            <p:cNvSpPr>
              <a:spLocks noChangeAspect="1" noChangeArrowheads="1"/>
            </p:cNvSpPr>
            <p:nvPr/>
          </p:nvSpPr>
          <p:spPr bwMode="auto">
            <a:xfrm>
              <a:off x="5139560" y="4472305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8" name="Oval 56"/>
            <p:cNvSpPr>
              <a:spLocks noChangeAspect="1" noChangeArrowheads="1"/>
            </p:cNvSpPr>
            <p:nvPr/>
          </p:nvSpPr>
          <p:spPr bwMode="auto">
            <a:xfrm>
              <a:off x="3591312" y="540413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9" name="Oval 56"/>
            <p:cNvSpPr>
              <a:spLocks noChangeAspect="1" noChangeArrowheads="1"/>
            </p:cNvSpPr>
            <p:nvPr/>
          </p:nvSpPr>
          <p:spPr bwMode="auto">
            <a:xfrm>
              <a:off x="4059440" y="4472305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0" name="Straight Arrow Connector 29"/>
            <p:cNvCxnSpPr>
              <a:stCxn id="25" idx="1"/>
              <a:endCxn id="28" idx="4"/>
            </p:cNvCxnSpPr>
            <p:nvPr/>
          </p:nvCxnSpPr>
          <p:spPr>
            <a:xfrm flipH="1" flipV="1">
              <a:off x="3699400" y="5602726"/>
              <a:ext cx="391698" cy="742674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6" idx="4"/>
              <a:endCxn id="24" idx="7"/>
            </p:cNvCxnSpPr>
            <p:nvPr/>
          </p:nvCxnSpPr>
          <p:spPr>
            <a:xfrm flipH="1">
              <a:off x="5316396" y="5580367"/>
              <a:ext cx="363148" cy="76503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519921" y="5230263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9921" y="5230263"/>
                  <a:ext cx="535263" cy="52597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Straight Arrow Connector 30"/>
            <p:cNvCxnSpPr/>
            <p:nvPr/>
          </p:nvCxnSpPr>
          <p:spPr>
            <a:xfrm flipH="1">
              <a:off x="4275616" y="6415613"/>
              <a:ext cx="856262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1276951" y="5204001"/>
            <a:ext cx="3487841" cy="525978"/>
            <a:chOff x="118711" y="5204001"/>
            <a:chExt cx="3487841" cy="525978"/>
          </a:xfrm>
        </p:grpSpPr>
        <p:sp>
          <p:nvSpPr>
            <p:cNvPr id="23" name="Oval 56"/>
            <p:cNvSpPr>
              <a:spLocks noChangeAspect="1" noChangeArrowheads="1"/>
            </p:cNvSpPr>
            <p:nvPr/>
          </p:nvSpPr>
          <p:spPr bwMode="auto">
            <a:xfrm>
              <a:off x="566976" y="5403696"/>
              <a:ext cx="216176" cy="198593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118711" y="5204001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11" y="5204001"/>
                  <a:ext cx="535263" cy="525978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Oval 56"/>
            <p:cNvSpPr>
              <a:spLocks noChangeAspect="1" noChangeArrowheads="1"/>
            </p:cNvSpPr>
            <p:nvPr/>
          </p:nvSpPr>
          <p:spPr bwMode="auto">
            <a:xfrm>
              <a:off x="1575088" y="5403696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3" name="Oval 56"/>
            <p:cNvSpPr>
              <a:spLocks noChangeAspect="1" noChangeArrowheads="1"/>
            </p:cNvSpPr>
            <p:nvPr/>
          </p:nvSpPr>
          <p:spPr bwMode="auto">
            <a:xfrm>
              <a:off x="2583200" y="5403696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4" name="Straight Arrow Connector 43"/>
            <p:cNvCxnSpPr>
              <a:stCxn id="23" idx="6"/>
              <a:endCxn id="42" idx="2"/>
            </p:cNvCxnSpPr>
            <p:nvPr/>
          </p:nvCxnSpPr>
          <p:spPr>
            <a:xfrm>
              <a:off x="783152" y="5502993"/>
              <a:ext cx="791936" cy="0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42" idx="6"/>
              <a:endCxn id="43" idx="2"/>
            </p:cNvCxnSpPr>
            <p:nvPr/>
          </p:nvCxnSpPr>
          <p:spPr>
            <a:xfrm>
              <a:off x="1791264" y="5502993"/>
              <a:ext cx="791936" cy="0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>
              <a:stCxn id="43" idx="6"/>
              <a:endCxn id="28" idx="2"/>
            </p:cNvCxnSpPr>
            <p:nvPr/>
          </p:nvCxnSpPr>
          <p:spPr>
            <a:xfrm>
              <a:off x="2799376" y="5502993"/>
              <a:ext cx="807176" cy="437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6693768" y="4107552"/>
                <a:ext cx="53526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sz="2800" dirty="0">
                  <a:solidFill>
                    <a:schemeClr val="accent2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768" y="4107552"/>
                <a:ext cx="535263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/>
              <p:cNvSpPr txBox="1"/>
              <p:nvPr/>
            </p:nvSpPr>
            <p:spPr>
              <a:xfrm>
                <a:off x="-3687" y="1805407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sum of weights along the cycle from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1805407"/>
                <a:ext cx="9138462" cy="477054"/>
              </a:xfrm>
              <a:prstGeom prst="rect">
                <a:avLst/>
              </a:prstGeom>
              <a:blipFill rotWithShape="0">
                <a:blip r:embed="rId8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reeform 1"/>
          <p:cNvSpPr/>
          <p:nvPr/>
        </p:nvSpPr>
        <p:spPr bwMode="auto">
          <a:xfrm>
            <a:off x="5074920" y="4631500"/>
            <a:ext cx="1631779" cy="1713533"/>
          </a:xfrm>
          <a:custGeom>
            <a:avLst/>
            <a:gdLst>
              <a:gd name="connsiteX0" fmla="*/ 0 w 1631779"/>
              <a:gd name="connsiteY0" fmla="*/ 870140 h 1713533"/>
              <a:gd name="connsiteX1" fmla="*/ 396240 w 1631779"/>
              <a:gd name="connsiteY1" fmla="*/ 108140 h 1713533"/>
              <a:gd name="connsiteX2" fmla="*/ 1295400 w 1631779"/>
              <a:gd name="connsiteY2" fmla="*/ 92900 h 1713533"/>
              <a:gd name="connsiteX3" fmla="*/ 1630680 w 1631779"/>
              <a:gd name="connsiteY3" fmla="*/ 931100 h 1713533"/>
              <a:gd name="connsiteX4" fmla="*/ 1203960 w 1631779"/>
              <a:gd name="connsiteY4" fmla="*/ 1616900 h 1713533"/>
              <a:gd name="connsiteX5" fmla="*/ 320040 w 1631779"/>
              <a:gd name="connsiteY5" fmla="*/ 1632140 h 1713533"/>
              <a:gd name="connsiteX6" fmla="*/ 76200 w 1631779"/>
              <a:gd name="connsiteY6" fmla="*/ 900620 h 1713533"/>
              <a:gd name="connsiteX7" fmla="*/ 411480 w 1631779"/>
              <a:gd name="connsiteY7" fmla="*/ 169100 h 1713533"/>
              <a:gd name="connsiteX8" fmla="*/ 1234440 w 1631779"/>
              <a:gd name="connsiteY8" fmla="*/ 184340 h 171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1779" h="1713533">
                <a:moveTo>
                  <a:pt x="0" y="870140"/>
                </a:moveTo>
                <a:cubicBezTo>
                  <a:pt x="90170" y="553910"/>
                  <a:pt x="180340" y="237680"/>
                  <a:pt x="396240" y="108140"/>
                </a:cubicBezTo>
                <a:cubicBezTo>
                  <a:pt x="612140" y="-21400"/>
                  <a:pt x="1089660" y="-44260"/>
                  <a:pt x="1295400" y="92900"/>
                </a:cubicBezTo>
                <a:cubicBezTo>
                  <a:pt x="1501140" y="230060"/>
                  <a:pt x="1645920" y="677100"/>
                  <a:pt x="1630680" y="931100"/>
                </a:cubicBezTo>
                <a:cubicBezTo>
                  <a:pt x="1615440" y="1185100"/>
                  <a:pt x="1422400" y="1500060"/>
                  <a:pt x="1203960" y="1616900"/>
                </a:cubicBezTo>
                <a:cubicBezTo>
                  <a:pt x="985520" y="1733740"/>
                  <a:pt x="508000" y="1751520"/>
                  <a:pt x="320040" y="1632140"/>
                </a:cubicBezTo>
                <a:cubicBezTo>
                  <a:pt x="132080" y="1512760"/>
                  <a:pt x="60960" y="1144460"/>
                  <a:pt x="76200" y="900620"/>
                </a:cubicBezTo>
                <a:cubicBezTo>
                  <a:pt x="91440" y="656780"/>
                  <a:pt x="218440" y="288480"/>
                  <a:pt x="411480" y="169100"/>
                </a:cubicBezTo>
                <a:cubicBezTo>
                  <a:pt x="604520" y="49720"/>
                  <a:pt x="1092200" y="191960"/>
                  <a:pt x="1234440" y="184340"/>
                </a:cubicBezTo>
              </a:path>
            </a:pathLst>
          </a:cu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-3687" y="2695423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(as this is a path of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edges)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2695423"/>
                <a:ext cx="9138462" cy="477054"/>
              </a:xfrm>
              <a:prstGeom prst="rect">
                <a:avLst/>
              </a:prstGeom>
              <a:blipFill rotWithShape="0">
                <a:blip r:embed="rId9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-3687" y="3140431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(as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a shortest path)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3140431"/>
                <a:ext cx="9138462" cy="477054"/>
              </a:xfrm>
              <a:prstGeom prst="rect">
                <a:avLst/>
              </a:prstGeom>
              <a:blipFill rotWithShape="0">
                <a:blip r:embed="rId10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/>
              <p:cNvSpPr txBox="1"/>
              <p:nvPr/>
            </p:nvSpPr>
            <p:spPr>
              <a:xfrm>
                <a:off x="-3687" y="3585439"/>
                <a:ext cx="9138462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7" y="3585439"/>
                <a:ext cx="9138462" cy="47705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/>
              <p:cNvSpPr txBox="1"/>
              <p:nvPr/>
            </p:nvSpPr>
            <p:spPr>
              <a:xfrm>
                <a:off x="4385668" y="4836632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668" y="4836632"/>
                <a:ext cx="535263" cy="52597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urved Connector 6"/>
          <p:cNvCxnSpPr>
            <a:stCxn id="23" idx="0"/>
            <a:endCxn id="27" idx="0"/>
          </p:cNvCxnSpPr>
          <p:nvPr/>
        </p:nvCxnSpPr>
        <p:spPr bwMode="auto">
          <a:xfrm rot="5400000" flipH="1" flipV="1">
            <a:off x="3653901" y="2651709"/>
            <a:ext cx="931391" cy="4572584"/>
          </a:xfrm>
          <a:prstGeom prst="curvedConnector3">
            <a:avLst>
              <a:gd name="adj1" fmla="val 124544"/>
            </a:avLst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3072121" y="5716529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121" y="5716529"/>
                <a:ext cx="535263" cy="525978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4693920" y="4511040"/>
            <a:ext cx="3070374" cy="2231330"/>
            <a:chOff x="3535680" y="4511040"/>
            <a:chExt cx="3070374" cy="223133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6070791" y="5580367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800" dirty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0791" y="5580367"/>
                  <a:ext cx="535263" cy="525978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Freeform 8"/>
            <p:cNvSpPr/>
            <p:nvPr/>
          </p:nvSpPr>
          <p:spPr bwMode="auto">
            <a:xfrm>
              <a:off x="3535680" y="4511040"/>
              <a:ext cx="2404210" cy="2231330"/>
            </a:xfrm>
            <a:custGeom>
              <a:avLst/>
              <a:gdLst>
                <a:gd name="connsiteX0" fmla="*/ 1935480 w 2404210"/>
                <a:gd name="connsiteY0" fmla="*/ 0 h 2231330"/>
                <a:gd name="connsiteX1" fmla="*/ 2225040 w 2404210"/>
                <a:gd name="connsiteY1" fmla="*/ 457200 h 2231330"/>
                <a:gd name="connsiteX2" fmla="*/ 2392680 w 2404210"/>
                <a:gd name="connsiteY2" fmla="*/ 1051560 h 2231330"/>
                <a:gd name="connsiteX3" fmla="*/ 1905000 w 2404210"/>
                <a:gd name="connsiteY3" fmla="*/ 2087880 h 2231330"/>
                <a:gd name="connsiteX4" fmla="*/ 548640 w 2404210"/>
                <a:gd name="connsiteY4" fmla="*/ 2118360 h 2231330"/>
                <a:gd name="connsiteX5" fmla="*/ 0 w 2404210"/>
                <a:gd name="connsiteY5" fmla="*/ 1112520 h 2231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4210" h="2231330">
                  <a:moveTo>
                    <a:pt x="1935480" y="0"/>
                  </a:moveTo>
                  <a:cubicBezTo>
                    <a:pt x="2042160" y="140970"/>
                    <a:pt x="2148840" y="281940"/>
                    <a:pt x="2225040" y="457200"/>
                  </a:cubicBezTo>
                  <a:cubicBezTo>
                    <a:pt x="2301240" y="632460"/>
                    <a:pt x="2446020" y="779780"/>
                    <a:pt x="2392680" y="1051560"/>
                  </a:cubicBezTo>
                  <a:cubicBezTo>
                    <a:pt x="2339340" y="1323340"/>
                    <a:pt x="2212340" y="1910080"/>
                    <a:pt x="1905000" y="2087880"/>
                  </a:cubicBezTo>
                  <a:cubicBezTo>
                    <a:pt x="1597660" y="2265680"/>
                    <a:pt x="866140" y="2280920"/>
                    <a:pt x="548640" y="2118360"/>
                  </a:cubicBezTo>
                  <a:cubicBezTo>
                    <a:pt x="231140" y="1955800"/>
                    <a:pt x="115570" y="1534160"/>
                    <a:pt x="0" y="1112520"/>
                  </a:cubicBezTo>
                </a:path>
              </a:pathLst>
            </a:custGeom>
            <a:noFill/>
            <a:ln w="3175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514777" y="4286464"/>
            <a:ext cx="1916503" cy="1062776"/>
            <a:chOff x="3356537" y="4286464"/>
            <a:chExt cx="1916503" cy="106277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3356537" y="4293373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800" dirty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6537" y="4293373"/>
                  <a:ext cx="535263" cy="525978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Freeform 11"/>
            <p:cNvSpPr/>
            <p:nvPr/>
          </p:nvSpPr>
          <p:spPr bwMode="auto">
            <a:xfrm>
              <a:off x="3581400" y="4286464"/>
              <a:ext cx="1691640" cy="1062776"/>
            </a:xfrm>
            <a:custGeom>
              <a:avLst/>
              <a:gdLst>
                <a:gd name="connsiteX0" fmla="*/ 0 w 1691640"/>
                <a:gd name="connsiteY0" fmla="*/ 1062776 h 1062776"/>
                <a:gd name="connsiteX1" fmla="*/ 411480 w 1691640"/>
                <a:gd name="connsiteY1" fmla="*/ 133136 h 1062776"/>
                <a:gd name="connsiteX2" fmla="*/ 1691640 w 1691640"/>
                <a:gd name="connsiteY2" fmla="*/ 26456 h 106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91640" h="1062776">
                  <a:moveTo>
                    <a:pt x="0" y="1062776"/>
                  </a:moveTo>
                  <a:cubicBezTo>
                    <a:pt x="64770" y="684316"/>
                    <a:pt x="129540" y="305856"/>
                    <a:pt x="411480" y="133136"/>
                  </a:cubicBezTo>
                  <a:cubicBezTo>
                    <a:pt x="693420" y="-39584"/>
                    <a:pt x="1192530" y="-6564"/>
                    <a:pt x="1691640" y="26456"/>
                  </a:cubicBezTo>
                </a:path>
              </a:pathLst>
            </a:custGeom>
            <a:noFill/>
            <a:ln w="3175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519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/>
      <p:bldP spid="10" grpId="0"/>
      <p:bldP spid="59" grpId="0"/>
      <p:bldP spid="63" grpId="0"/>
      <p:bldP spid="64" grpId="0"/>
      <p:bldP spid="6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31150</TotalTime>
  <Words>468</Words>
  <Application>Microsoft Office PowerPoint</Application>
  <PresentationFormat>On-screen Show (4:3)</PresentationFormat>
  <Paragraphs>103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ＭＳ Ｐゴシック</vt:lpstr>
      <vt:lpstr>ＭＳ Ｐゴシック</vt:lpstr>
      <vt:lpstr>SimSun</vt:lpstr>
      <vt:lpstr>Arial</vt:lpstr>
      <vt:lpstr>Cambria Math</vt:lpstr>
      <vt:lpstr>Comic Sans MS</vt:lpstr>
      <vt:lpstr>Times New Roman</vt:lpstr>
      <vt:lpstr>Standarddesign</vt:lpstr>
      <vt:lpstr>Analysis of Algorithms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Probe Complexity</dc:title>
  <dc:creator>haimk</dc:creator>
  <cp:lastModifiedBy>Uri Zwick</cp:lastModifiedBy>
  <cp:revision>915</cp:revision>
  <dcterms:created xsi:type="dcterms:W3CDTF">2010-12-27T20:22:31Z</dcterms:created>
  <dcterms:modified xsi:type="dcterms:W3CDTF">2015-12-09T09:13:57Z</dcterms:modified>
</cp:coreProperties>
</file>