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840" r:id="rId2"/>
    <p:sldId id="844" r:id="rId3"/>
    <p:sldId id="841" r:id="rId4"/>
    <p:sldId id="845" r:id="rId5"/>
    <p:sldId id="846" r:id="rId6"/>
  </p:sldIdLst>
  <p:sldSz cx="9144000" cy="6858000" type="screen4x3"/>
  <p:notesSz cx="6845300" cy="9348788"/>
  <p:custDataLst>
    <p:tags r:id="rId9"/>
  </p:custDataLst>
  <p:defaultTextStyle>
    <a:defPPr>
      <a:defRPr lang="da-DK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5pPr>
    <a:lvl6pPr marL="2286000" algn="r" defTabSz="914400" rtl="1" eaLnBrk="1" latinLnBrk="0" hangingPunct="1"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6pPr>
    <a:lvl7pPr marL="2743200" algn="r" defTabSz="914400" rtl="1" eaLnBrk="1" latinLnBrk="0" hangingPunct="1"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7pPr>
    <a:lvl8pPr marL="3200400" algn="r" defTabSz="914400" rtl="1" eaLnBrk="1" latinLnBrk="0" hangingPunct="1"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8pPr>
    <a:lvl9pPr marL="3657600" algn="r" defTabSz="914400" rtl="1" eaLnBrk="1" latinLnBrk="0" hangingPunct="1">
      <a:defRPr sz="28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92" userDrawn="1">
          <p15:clr>
            <a:srgbClr val="A4A3A4"/>
          </p15:clr>
        </p15:guide>
        <p15:guide id="2" pos="136" userDrawn="1">
          <p15:clr>
            <a:srgbClr val="A4A3A4"/>
          </p15:clr>
        </p15:guide>
        <p15:guide id="3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CC"/>
    <a:srgbClr val="FF0000"/>
    <a:srgbClr val="FF9900"/>
    <a:srgbClr val="FF33CC"/>
    <a:srgbClr val="33CC33"/>
    <a:srgbClr val="CC3300"/>
    <a:srgbClr val="0099FF"/>
    <a:srgbClr val="996600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0891" autoAdjust="0"/>
  </p:normalViewPr>
  <p:slideViewPr>
    <p:cSldViewPr snapToGrid="0" snapToObjects="1">
      <p:cViewPr varScale="1">
        <p:scale>
          <a:sx n="50" d="100"/>
          <a:sy n="50" d="100"/>
        </p:scale>
        <p:origin x="557" y="48"/>
      </p:cViewPr>
      <p:guideLst>
        <p:guide orient="horz" pos="2092"/>
        <p:guide pos="136"/>
        <p:guide pos="2880"/>
      </p:guideLst>
    </p:cSldViewPr>
  </p:slideViewPr>
  <p:outlineViewPr>
    <p:cViewPr>
      <p:scale>
        <a:sx n="33" d="100"/>
        <a:sy n="33" d="100"/>
      </p:scale>
      <p:origin x="0" y="-164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6703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78263" y="0"/>
            <a:ext cx="2967037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83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82063"/>
            <a:ext cx="296703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83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78263" y="8882063"/>
            <a:ext cx="2967037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Times New Roman" pitchFamily="18" charset="0"/>
              </a:defRPr>
            </a:lvl1pPr>
          </a:lstStyle>
          <a:p>
            <a:pPr>
              <a:defRPr/>
            </a:pPr>
            <a:fld id="{BF643B70-72F5-4B02-974E-5E4037605E65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358743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6703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78263" y="0"/>
            <a:ext cx="2967037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22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85850" y="701675"/>
            <a:ext cx="4673600" cy="3505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62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2813" y="4440238"/>
            <a:ext cx="5019675" cy="420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noProof="0"/>
              <a:t>Klik for at redigere teksttypografierne i masteren</a:t>
            </a:r>
          </a:p>
          <a:p>
            <a:pPr lvl="1"/>
            <a:r>
              <a:rPr lang="da-DK" noProof="0"/>
              <a:t>Andet niveau</a:t>
            </a:r>
          </a:p>
          <a:p>
            <a:pPr lvl="2"/>
            <a:r>
              <a:rPr lang="da-DK" noProof="0"/>
              <a:t>Tredje niveau</a:t>
            </a:r>
          </a:p>
          <a:p>
            <a:pPr lvl="3"/>
            <a:r>
              <a:rPr lang="da-DK" noProof="0"/>
              <a:t>Fjerde niveau</a:t>
            </a:r>
          </a:p>
          <a:p>
            <a:pPr lvl="4"/>
            <a:r>
              <a:rPr lang="da-DK" noProof="0"/>
              <a:t>Femte niveau</a:t>
            </a:r>
          </a:p>
        </p:txBody>
      </p:sp>
      <p:sp>
        <p:nvSpPr>
          <p:cNvPr id="962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82063"/>
            <a:ext cx="2967038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62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78263" y="8882063"/>
            <a:ext cx="2967037" cy="46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Times New Roman" pitchFamily="18" charset="0"/>
              </a:defRPr>
            </a:lvl1pPr>
          </a:lstStyle>
          <a:p>
            <a:pPr>
              <a:defRPr/>
            </a:pPr>
            <a:fld id="{AE625E25-DBEC-4BC3-AC7F-0F9EA8BA7535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8517636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he-IL" altLang="en-US" dirty="0" smtClean="0">
              <a:latin typeface="Times New Roman" pitchFamily="18" charset="0"/>
            </a:endParaRPr>
          </a:p>
        </p:txBody>
      </p:sp>
      <p:sp>
        <p:nvSpPr>
          <p:cNvPr id="952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11226" indent="-273548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094194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531871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1969549" indent="-218839" eaLnBrk="0" hangingPunct="0"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407227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844904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282582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720259" indent="-218839" eaLnBrk="0" fontAlgn="base" hangingPunct="0">
              <a:spcBef>
                <a:spcPct val="0"/>
              </a:spcBef>
              <a:spcAft>
                <a:spcPct val="0"/>
              </a:spcAft>
              <a:defRPr sz="23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11C832A-9F71-49E5-B1F8-46F9DD3390EE}" type="slidenum">
              <a:rPr lang="he-IL" altLang="en-US" sz="12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1</a:t>
            </a:fld>
            <a:endParaRPr lang="en-US" alt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76030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625E25-DBEC-4BC3-AC7F-0F9EA8BA7535}" type="slidenum">
              <a:rPr lang="he-IL" smtClean="0"/>
              <a:pPr>
                <a:defRPr/>
              </a:pPr>
              <a:t>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094932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625E25-DBEC-4BC3-AC7F-0F9EA8BA7535}" type="slidenum">
              <a:rPr lang="he-IL" smtClean="0"/>
              <a:pPr>
                <a:defRPr/>
              </a:pPr>
              <a:t>3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606084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E625E25-DBEC-4BC3-AC7F-0F9EA8BA7535}" type="slidenum">
              <a:rPr lang="he-IL" smtClean="0"/>
              <a:pPr>
                <a:defRPr/>
              </a:pPr>
              <a:t>4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761646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1F73D6-241D-4BBB-BFEC-227D9ACB7202}" type="datetime1">
              <a:rPr lang="en-US"/>
              <a:pPr>
                <a:defRPr/>
              </a:pPr>
              <a:t>12/9/2015</a:t>
            </a:fld>
            <a:endParaRPr lang="da-D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4389C0-034B-4629-98AF-BB6D02A1E077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5C6F6B-35D0-4536-B3C2-37B802F3CA98}" type="datetime1">
              <a:rPr lang="en-US"/>
              <a:pPr>
                <a:defRPr/>
              </a:pPr>
              <a:t>12/9/2015</a:t>
            </a:fld>
            <a:endParaRPr lang="da-D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E22EDA-3C43-40BD-977F-87699513D50A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352425"/>
            <a:ext cx="1943100" cy="57435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352425"/>
            <a:ext cx="5676900" cy="57435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3FAF06-9830-4676-B7DE-A24A875F9C71}" type="datetime1">
              <a:rPr lang="en-US"/>
              <a:pPr>
                <a:defRPr/>
              </a:pPr>
              <a:t>12/9/2015</a:t>
            </a:fld>
            <a:endParaRPr lang="da-D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A8750E-1E0E-4611-BC79-1B4E06425662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0C7408-BFB9-4F4B-B3E6-0E0B9555CF6E}" type="datetime1">
              <a:rPr lang="en-US"/>
              <a:pPr>
                <a:defRPr/>
              </a:pPr>
              <a:t>12/9/2015</a:t>
            </a:fld>
            <a:endParaRPr lang="da-D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00F68C-BBD2-46E1-B90F-66FA6C580677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89E4F3-E4B5-4CF0-86FF-C9E9C4A8D9FB}" type="datetime1">
              <a:rPr lang="en-US"/>
              <a:pPr>
                <a:defRPr/>
              </a:pPr>
              <a:t>12/9/2015</a:t>
            </a:fld>
            <a:endParaRPr lang="da-DK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4482C9-A053-4606-A934-19A999DF17D1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52A10B-AFF9-439F-B4DF-ACB91EB5A23B}" type="datetime1">
              <a:rPr lang="en-US"/>
              <a:pPr>
                <a:defRPr/>
              </a:pPr>
              <a:t>12/9/2015</a:t>
            </a:fld>
            <a:endParaRPr lang="da-DK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112AF0-5082-4FCD-AC9F-D1DCC37E7248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FAA276-62C2-4EF6-BF67-0F520333651A}" type="datetime1">
              <a:rPr lang="en-US"/>
              <a:pPr>
                <a:defRPr/>
              </a:pPr>
              <a:t>12/9/2015</a:t>
            </a:fld>
            <a:endParaRPr lang="da-DK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E30BCC-4FE8-4323-9D37-EB2FF5EE1240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695471-09FF-451D-8B0B-9341A341AC58}" type="datetime1">
              <a:rPr lang="en-US"/>
              <a:pPr>
                <a:defRPr/>
              </a:pPr>
              <a:t>12/9/2015</a:t>
            </a:fld>
            <a:endParaRPr lang="da-DK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8EE813-DA2D-4777-91FF-653FB650E136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C28E6C-00EA-4A9D-A529-A256D18F3259}" type="datetime1">
              <a:rPr lang="en-US"/>
              <a:pPr>
                <a:defRPr/>
              </a:pPr>
              <a:t>12/9/2015</a:t>
            </a:fld>
            <a:endParaRPr lang="da-DK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322045-5F67-491E-BB82-F45F889CE585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2B452F-C285-4051-9771-43C3534AAE1C}" type="datetime1">
              <a:rPr lang="en-US"/>
              <a:pPr>
                <a:defRPr/>
              </a:pPr>
              <a:t>12/9/2015</a:t>
            </a:fld>
            <a:endParaRPr lang="da-DK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A1C91C-9EEF-49BE-AA94-4E87577EEE09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6018B8-5B6A-4ECF-A9E0-15E862929F1F}" type="datetime1">
              <a:rPr lang="en-US"/>
              <a:pPr>
                <a:defRPr/>
              </a:pPr>
              <a:t>12/9/2015</a:t>
            </a:fld>
            <a:endParaRPr lang="da-DK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5849B4-BABD-4604-B49B-AA22EABF32C6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52425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Klik for at redigere titeltypografi i masteren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smtClean="0"/>
              <a:t>Klik for at redigere teksttypografierne i masteren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fld id="{40812B7B-985F-4055-9F8F-BD4DB8581CAB}" type="datetime1">
              <a:rPr lang="en-US"/>
              <a:pPr>
                <a:defRPr/>
              </a:pPr>
              <a:t>12/9/2015</a:t>
            </a:fld>
            <a:endParaRPr lang="da-DK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Times New Roman" charset="0"/>
                <a:ea typeface="ＭＳ Ｐゴシック" charset="0"/>
                <a:cs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cs typeface="Times New Roman" pitchFamily="18" charset="0"/>
              </a:defRPr>
            </a:lvl1pPr>
          </a:lstStyle>
          <a:p>
            <a:pPr>
              <a:defRPr/>
            </a:pPr>
            <a:fld id="{17F3696A-42C3-494D-9C8C-06B87DB4B428}" type="slidenum">
              <a:rPr lang="he-IL"/>
              <a:pPr>
                <a:defRPr/>
              </a:pPr>
              <a:t>‹#›</a:t>
            </a:fld>
            <a:endParaRPr lang="da-D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itchFamily="34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  <a:ea typeface="MS PGothic" pitchFamily="34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  <a:ea typeface="MS PGothic" pitchFamily="34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  <a:ea typeface="MS PGothic" pitchFamily="34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  <a:ea typeface="MS PGothic" pitchFamily="34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itchFamily="34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itchFamily="34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itchFamily="34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itchFamily="34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itchFamily="34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20.png"/><Relationship Id="rId15" Type="http://schemas.openxmlformats.org/officeDocument/2006/relationships/image" Target="../media/image3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Relationship Id="rId1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0" y="260648"/>
            <a:ext cx="9144000" cy="1107996"/>
          </a:xfrm>
        </p:spPr>
        <p:txBody>
          <a:bodyPr>
            <a:spAutoFit/>
          </a:bodyPr>
          <a:lstStyle/>
          <a:p>
            <a:pPr eaLnBrk="1" hangingPunct="1"/>
            <a:r>
              <a:rPr lang="en-US" altLang="en-US" sz="6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Analysis of Algorithms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1979320"/>
            <a:ext cx="914400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rtl="0">
              <a:defRPr/>
            </a:pPr>
            <a:r>
              <a:rPr lang="en-US" sz="4800" dirty="0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Minimum </a:t>
            </a:r>
            <a:r>
              <a:rPr lang="en-US" sz="480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Cost</a:t>
            </a:r>
            <a:r>
              <a:rPr lang="en-US" sz="4800" dirty="0" smtClean="0">
                <a:solidFill>
                  <a:srgbClr val="0099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Flow</a:t>
            </a:r>
            <a:endParaRPr lang="en-US" sz="4800" dirty="0" smtClean="0">
              <a:solidFill>
                <a:srgbClr val="FF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  <a:ea typeface="ＭＳ Ｐゴシック" charset="-128"/>
              </a:defRPr>
            </a:lvl9pPr>
          </a:lstStyle>
          <a:p>
            <a:pPr eaLnBrk="1" hangingPunct="1"/>
            <a:fld id="{1A258CD8-A675-4C46-B3B4-D53A5BEE1A9B}" type="slidenum">
              <a:rPr lang="he-IL" altLang="en-US" sz="1400">
                <a:solidFill>
                  <a:srgbClr val="000000"/>
                </a:solidFill>
                <a:latin typeface="Times New Roman" pitchFamily="18" charset="0"/>
              </a:rPr>
              <a:pPr eaLnBrk="1" hangingPunct="1"/>
              <a:t>1</a:t>
            </a:fld>
            <a:endParaRPr lang="en-US" altLang="en-US" sz="1400">
              <a:solidFill>
                <a:srgbClr val="000000"/>
              </a:solidFill>
              <a:latin typeface="Times New Roman" pitchFamily="18" charset="0"/>
            </a:endParaRPr>
          </a:p>
        </p:txBody>
      </p:sp>
      <p:grpSp>
        <p:nvGrpSpPr>
          <p:cNvPr id="6" name="Group 17"/>
          <p:cNvGrpSpPr>
            <a:grpSpLocks/>
          </p:cNvGrpSpPr>
          <p:nvPr/>
        </p:nvGrpSpPr>
        <p:grpSpPr bwMode="auto">
          <a:xfrm>
            <a:off x="1552575" y="3645024"/>
            <a:ext cx="6038850" cy="1212986"/>
            <a:chOff x="1032" y="2989"/>
            <a:chExt cx="3804" cy="744"/>
          </a:xfrm>
        </p:grpSpPr>
        <p:sp>
          <p:nvSpPr>
            <p:cNvPr id="7" name="Rectangle 13"/>
            <p:cNvSpPr>
              <a:spLocks noChangeArrowheads="1"/>
            </p:cNvSpPr>
            <p:nvPr/>
          </p:nvSpPr>
          <p:spPr bwMode="auto">
            <a:xfrm>
              <a:off x="1032" y="2989"/>
              <a:ext cx="3803" cy="45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fontAlgn="base">
                <a:spcBef>
                  <a:spcPct val="20000"/>
                </a:spcBef>
                <a:spcAft>
                  <a:spcPct val="0"/>
                </a:spcAft>
              </a:pPr>
              <a:r>
                <a:rPr lang="en-US" sz="4000" b="1" dirty="0">
                  <a:solidFill>
                    <a:srgbClr val="333399"/>
                  </a:solidFill>
                </a:rPr>
                <a:t>Uri Zwick</a:t>
              </a:r>
              <a:endParaRPr lang="zh-CN" altLang="en-US" sz="2000" b="1" dirty="0">
                <a:solidFill>
                  <a:srgbClr val="33CC33"/>
                </a:solidFill>
                <a:latin typeface="Comic Sans MS" pitchFamily="66" charset="0"/>
                <a:ea typeface="SimSun" pitchFamily="2" charset="-122"/>
              </a:endParaRPr>
            </a:p>
          </p:txBody>
        </p:sp>
        <p:sp>
          <p:nvSpPr>
            <p:cNvPr id="8" name="Rectangle 15"/>
            <p:cNvSpPr>
              <a:spLocks noChangeArrowheads="1"/>
            </p:cNvSpPr>
            <p:nvPr/>
          </p:nvSpPr>
          <p:spPr bwMode="auto">
            <a:xfrm>
              <a:off x="1033" y="3321"/>
              <a:ext cx="3803" cy="4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 fontAlgn="base">
                <a:spcBef>
                  <a:spcPct val="20000"/>
                </a:spcBef>
                <a:spcAft>
                  <a:spcPct val="0"/>
                </a:spcAft>
              </a:pPr>
              <a:r>
                <a:rPr lang="en-US" sz="4000" b="1" dirty="0">
                  <a:solidFill>
                    <a:srgbClr val="33CC33"/>
                  </a:solidFill>
                </a:rPr>
                <a:t>Tel Aviv University</a:t>
              </a:r>
              <a:endParaRPr lang="zh-CN" altLang="en-US" sz="2000" b="1" dirty="0">
                <a:solidFill>
                  <a:srgbClr val="33CC33"/>
                </a:solidFill>
                <a:latin typeface="Comic Sans MS" pitchFamily="66" charset="0"/>
                <a:ea typeface="SimSun" pitchFamily="2" charset="-122"/>
              </a:endParaRPr>
            </a:p>
          </p:txBody>
        </p:sp>
      </p:grpSp>
      <p:sp>
        <p:nvSpPr>
          <p:cNvPr id="9" name="Rectangle 4"/>
          <p:cNvSpPr txBox="1">
            <a:spLocks noChangeArrowheads="1"/>
          </p:cNvSpPr>
          <p:nvPr/>
        </p:nvSpPr>
        <p:spPr bwMode="auto">
          <a:xfrm>
            <a:off x="17490" y="5229200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</a:defRPr>
            </a:lvl9pPr>
          </a:lstStyle>
          <a:p>
            <a:r>
              <a:rPr lang="da-DK" sz="3200" kern="0" dirty="0" smtClean="0">
                <a:solidFill>
                  <a:srgbClr val="000000"/>
                </a:solidFill>
                <a:latin typeface="Arial"/>
              </a:rPr>
              <a:t>December 2015</a:t>
            </a:r>
            <a:br>
              <a:rPr lang="da-DK" sz="3200" kern="0" dirty="0" smtClean="0">
                <a:solidFill>
                  <a:srgbClr val="000000"/>
                </a:solidFill>
                <a:latin typeface="Arial"/>
              </a:rPr>
            </a:br>
            <a:r>
              <a:rPr lang="da-DK" sz="2400" kern="0" dirty="0" smtClean="0">
                <a:solidFill>
                  <a:srgbClr val="000000"/>
                </a:solidFill>
                <a:latin typeface="Arial"/>
              </a:rPr>
              <a:t>Last modified: December </a:t>
            </a:r>
            <a:r>
              <a:rPr lang="da-DK" sz="2400" kern="0" dirty="0">
                <a:solidFill>
                  <a:srgbClr val="000000"/>
                </a:solidFill>
                <a:latin typeface="Arial"/>
              </a:rPr>
              <a:t>9</a:t>
            </a:r>
            <a:r>
              <a:rPr lang="da-DK" sz="2400" kern="0" dirty="0" smtClean="0">
                <a:solidFill>
                  <a:srgbClr val="000000"/>
                </a:solidFill>
                <a:latin typeface="Arial"/>
              </a:rPr>
              <a:t>, </a:t>
            </a:r>
            <a:r>
              <a:rPr lang="da-DK" sz="2400" kern="0" dirty="0" smtClean="0">
                <a:solidFill>
                  <a:srgbClr val="000000"/>
                </a:solidFill>
                <a:latin typeface="Arial"/>
              </a:rPr>
              <a:t>2015</a:t>
            </a:r>
            <a:endParaRPr lang="en-US" sz="2400" kern="0" dirty="0">
              <a:solidFill>
                <a:srgbClr val="00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12356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5538" y="788600"/>
                <a:ext cx="9138462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𝑁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=(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𝐺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𝑎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𝑐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𝑠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𝑡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he-IL" sz="2400" dirty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8" y="788600"/>
                <a:ext cx="9138462" cy="461665"/>
              </a:xfrm>
              <a:prstGeom prst="rect">
                <a:avLst/>
              </a:prstGeom>
              <a:blipFill rotWithShape="0">
                <a:blip r:embed="rId3"/>
                <a:stretch>
                  <a:fillRect b="-1842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/>
          <p:cNvSpPr txBox="1"/>
          <p:nvPr/>
        </p:nvSpPr>
        <p:spPr>
          <a:xfrm>
            <a:off x="0" y="-1880"/>
            <a:ext cx="914400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rtl="0">
              <a:defRPr/>
            </a:pPr>
            <a:r>
              <a:rPr lang="en-US" sz="48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Flow network</a:t>
            </a:r>
            <a:endParaRPr lang="en-US" sz="4800" dirty="0" smtClean="0">
              <a:solidFill>
                <a:srgbClr val="00B05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/>
              <p:cNvSpPr txBox="1"/>
              <p:nvPr/>
            </p:nvSpPr>
            <p:spPr>
              <a:xfrm>
                <a:off x="5538" y="1282344"/>
                <a:ext cx="9138462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=(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4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 </a:t>
                </a:r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–  A directed graph</a:t>
                </a:r>
                <a:endParaRPr lang="he-IL" sz="2400" dirty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8" y="1282344"/>
                <a:ext cx="9138462" cy="461665"/>
              </a:xfrm>
              <a:prstGeom prst="rect">
                <a:avLst/>
              </a:prstGeom>
              <a:blipFill rotWithShape="0">
                <a:blip r:embed="rId4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2540" y="2229457"/>
                <a:ext cx="4572000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ℝ</m:t>
                    </m:r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 –  A </a:t>
                </a:r>
                <a:r>
                  <a:rPr lang="en-US" sz="2400" i="1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capacity</a:t>
                </a:r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function</a:t>
                </a:r>
                <a:endParaRPr lang="he-IL" sz="2400" dirty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40" y="2229457"/>
                <a:ext cx="4572000" cy="461665"/>
              </a:xfrm>
              <a:prstGeom prst="rect">
                <a:avLst/>
              </a:prstGeom>
              <a:blipFill rotWithShape="0">
                <a:blip r:embed="rId5"/>
                <a:stretch>
                  <a:fillRect t="-10667" b="-3066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/>
              <p:cNvSpPr txBox="1"/>
              <p:nvPr/>
            </p:nvSpPr>
            <p:spPr>
              <a:xfrm>
                <a:off x="4592778" y="1741777"/>
                <a:ext cx="4566462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 –  A </a:t>
                </a:r>
                <a:r>
                  <a:rPr lang="en-US" sz="2400" i="1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source</a:t>
                </a:r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vertex</a:t>
                </a:r>
                <a:endParaRPr lang="he-IL" sz="2400" dirty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2778" y="1741777"/>
                <a:ext cx="4566462" cy="461665"/>
              </a:xfrm>
              <a:prstGeom prst="rect">
                <a:avLst/>
              </a:prstGeom>
              <a:blipFill rotWithShape="0">
                <a:blip r:embed="rId6"/>
                <a:stretch>
                  <a:fillRect t="-10667" b="-3066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/>
              <p:cNvSpPr txBox="1"/>
              <p:nvPr/>
            </p:nvSpPr>
            <p:spPr>
              <a:xfrm>
                <a:off x="4572000" y="2229457"/>
                <a:ext cx="4572000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 –  A </a:t>
                </a:r>
                <a:r>
                  <a:rPr lang="en-US" sz="2400" i="1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sink</a:t>
                </a:r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vertex</a:t>
                </a:r>
                <a:endParaRPr lang="he-IL" sz="2400" dirty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0" y="2229457"/>
                <a:ext cx="4572000" cy="461665"/>
              </a:xfrm>
              <a:prstGeom prst="rect">
                <a:avLst/>
              </a:prstGeom>
              <a:blipFill rotWithShape="0">
                <a:blip r:embed="rId7"/>
                <a:stretch>
                  <a:fillRect t="-10667" b="-3066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/>
          <p:cNvSpPr txBox="1"/>
          <p:nvPr/>
        </p:nvSpPr>
        <p:spPr>
          <a:xfrm>
            <a:off x="15240" y="2784801"/>
            <a:ext cx="914400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rtl="0">
              <a:defRPr/>
            </a:pPr>
            <a:r>
              <a:rPr lang="en-US" sz="48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Flow</a:t>
            </a:r>
            <a:endParaRPr lang="en-US" sz="4800" dirty="0" smtClean="0">
              <a:solidFill>
                <a:srgbClr val="00B05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/>
              <p:cNvSpPr txBox="1"/>
              <p:nvPr/>
            </p:nvSpPr>
            <p:spPr>
              <a:xfrm>
                <a:off x="5538" y="1741777"/>
                <a:ext cx="4566462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sSup>
                      <m:sSup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ℝ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 –  A </a:t>
                </a:r>
                <a:r>
                  <a:rPr lang="en-US" sz="2400" i="1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cost</a:t>
                </a:r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function</a:t>
                </a:r>
                <a:endParaRPr lang="he-IL" sz="2400" dirty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8" y="1741777"/>
                <a:ext cx="4566462" cy="461665"/>
              </a:xfrm>
              <a:prstGeom prst="rect">
                <a:avLst/>
              </a:prstGeom>
              <a:blipFill rotWithShape="0">
                <a:blip r:embed="rId8"/>
                <a:stretch>
                  <a:fillRect t="-10667" b="-3066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20778" y="3631543"/>
                <a:ext cx="9138462" cy="124784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sSup>
                      <m:sSup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ℝ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 </a:t>
                </a:r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is a (feasible) </a:t>
                </a:r>
                <a:r>
                  <a:rPr lang="en-US" sz="2400" i="1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flow</a:t>
                </a:r>
                <a:r>
                  <a:rPr lang="en-US" sz="2400" i="1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iff</a:t>
                </a:r>
                <a:r>
                  <a:rPr lang="en-US" sz="24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sz="24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</a:br>
                <a:r>
                  <a:rPr lang="en-US" sz="24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(</a:t>
                </a:r>
                <a:r>
                  <a:rPr lang="en-US" sz="2400" dirty="0" err="1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i</a:t>
                </a:r>
                <a:r>
                  <a:rPr lang="en-US" sz="24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)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</m:d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𝑒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4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, </a:t>
                </a:r>
                <a:r>
                  <a:rPr lang="en-US" sz="24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for every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𝑒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r>
                  <a:rPr lang="en-US" sz="24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.   </a:t>
                </a:r>
                <a:r>
                  <a:rPr lang="en-US" sz="24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(Capacity constraint)</a:t>
                </a:r>
                <a:br>
                  <a:rPr lang="en-US" sz="24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</a:br>
                <a:r>
                  <a:rPr lang="en-US" sz="24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(ii)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𝛿</m:t>
                            </m:r>
                          </m:e>
                          <m:sup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</m:sup>
                        </m:sSup>
                        <m:d>
                          <m:dPr>
                            <m:ctrlP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e>
                        </m:d>
                      </m:e>
                    </m:d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sSup>
                      <m:sSup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𝛿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</m:sup>
                    </m:sSup>
                    <m:d>
                      <m:d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e>
                    </m:d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4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, </a:t>
                </a:r>
                <a:r>
                  <a:rPr lang="en-US" sz="24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for every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∖{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}</m:t>
                    </m:r>
                  </m:oMath>
                </a14:m>
                <a:r>
                  <a:rPr lang="en-US" sz="24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.   </a:t>
                </a:r>
                <a:r>
                  <a:rPr lang="en-US" sz="24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(Conservation)</a:t>
                </a:r>
                <a:endParaRPr lang="he-IL" sz="2400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78" y="3631543"/>
                <a:ext cx="9138462" cy="1247842"/>
              </a:xfrm>
              <a:prstGeom prst="rect">
                <a:avLst/>
              </a:prstGeom>
              <a:blipFill rotWithShape="0">
                <a:blip r:embed="rId9"/>
                <a:stretch>
                  <a:fillRect t="-3922" b="-8824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/>
              <p:cNvSpPr txBox="1"/>
              <p:nvPr/>
            </p:nvSpPr>
            <p:spPr>
              <a:xfrm>
                <a:off x="5538" y="4957423"/>
                <a:ext cx="9138462" cy="509178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4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The </a:t>
                </a:r>
                <a:r>
                  <a:rPr lang="en-US" sz="2400" i="1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value</a:t>
                </a:r>
                <a:r>
                  <a:rPr lang="en-US" sz="24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of a flow is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𝑉𝑎𝑙</m:t>
                    </m:r>
                    <m:d>
                      <m:d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</m:d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</m:d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𝛿</m:t>
                            </m:r>
                          </m:e>
                          <m:sup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</m:sup>
                        </m:sSup>
                        <m:d>
                          <m:dPr>
                            <m:ctrlP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𝑠</m:t>
                            </m:r>
                          </m:e>
                        </m:d>
                      </m:e>
                    </m:d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sSup>
                      <m:sSup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𝛿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−</m:t>
                        </m:r>
                      </m:sup>
                    </m:sSup>
                    <m:d>
                      <m:d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e>
                    </m:d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4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. </a:t>
                </a:r>
                <a:endParaRPr lang="he-IL" sz="2400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8" y="4957423"/>
                <a:ext cx="9138462" cy="509178"/>
              </a:xfrm>
              <a:prstGeom prst="rect">
                <a:avLst/>
              </a:prstGeom>
              <a:blipFill rotWithShape="0">
                <a:blip r:embed="rId10"/>
                <a:stretch>
                  <a:fillRect t="-4762" b="-21429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/>
              <p:cNvSpPr txBox="1"/>
              <p:nvPr/>
            </p:nvSpPr>
            <p:spPr>
              <a:xfrm>
                <a:off x="20778" y="5460343"/>
                <a:ext cx="9138462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4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The </a:t>
                </a:r>
                <a:r>
                  <a:rPr lang="en-US" sz="2400" i="1" dirty="0" smtClean="0">
                    <a:solidFill>
                      <a:srgbClr val="FF0000"/>
                    </a:solidFill>
                    <a:cs typeface="Times New Roman" panose="02020603050405020304" pitchFamily="18" charset="0"/>
                  </a:rPr>
                  <a:t>cost</a:t>
                </a:r>
                <a:r>
                  <a:rPr lang="en-US" sz="24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 of a flow is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𝐶𝑜𝑠𝑡</m:t>
                    </m:r>
                    <m:d>
                      <m:d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</m:d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)=</m:t>
                    </m:r>
                    <m:nary>
                      <m:naryPr>
                        <m:chr m:val="∑"/>
                        <m:supHide m:val="on"/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∈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𝐸</m:t>
                        </m:r>
                      </m:sub>
                      <m:sup/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𝑎</m:t>
                        </m:r>
                        <m:d>
                          <m:dPr>
                            <m:ctrlP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𝑒</m:t>
                            </m:r>
                          </m:e>
                        </m:d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e>
                    </m:nary>
                  </m:oMath>
                </a14:m>
                <a:r>
                  <a:rPr lang="en-US" sz="24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. </a:t>
                </a:r>
                <a:endParaRPr lang="he-IL" sz="2400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78" y="5460343"/>
                <a:ext cx="9138462" cy="461665"/>
              </a:xfrm>
              <a:prstGeom prst="rect">
                <a:avLst/>
              </a:prstGeom>
              <a:blipFill rotWithShape="0">
                <a:blip r:embed="rId11"/>
                <a:stretch>
                  <a:fillRect t="-130667" b="-200000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/>
          <p:cNvSpPr txBox="1"/>
          <p:nvPr/>
        </p:nvSpPr>
        <p:spPr>
          <a:xfrm>
            <a:off x="20778" y="6115663"/>
            <a:ext cx="913846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400" dirty="0" smtClean="0">
                <a:solidFill>
                  <a:schemeClr val="tx2"/>
                </a:solidFill>
                <a:cs typeface="Times New Roman" panose="02020603050405020304" pitchFamily="18" charset="0"/>
              </a:rPr>
              <a:t>Find a maximum flow of minimum cost.</a:t>
            </a:r>
            <a:endParaRPr lang="he-IL" sz="2400" dirty="0">
              <a:solidFill>
                <a:schemeClr val="tx2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0283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6" grpId="0"/>
      <p:bldP spid="12" grpId="0"/>
      <p:bldP spid="13" grpId="0"/>
      <p:bldP spid="14" grpId="0"/>
      <p:bldP spid="23" grpId="0"/>
      <p:bldP spid="10" grpId="0"/>
      <p:bldP spid="11" grpId="0"/>
      <p:bldP spid="17" grpId="0"/>
      <p:bldP spid="18" grpId="0"/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3</a:t>
            </a:fld>
            <a:endParaRPr lang="da-DK"/>
          </a:p>
        </p:txBody>
      </p:sp>
      <p:sp>
        <p:nvSpPr>
          <p:cNvPr id="15" name="TextBox 14"/>
          <p:cNvSpPr txBox="1"/>
          <p:nvPr/>
        </p:nvSpPr>
        <p:spPr>
          <a:xfrm>
            <a:off x="0" y="135280"/>
            <a:ext cx="914400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rtl="0">
              <a:defRPr/>
            </a:pPr>
            <a:r>
              <a:rPr lang="en-US" sz="480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Flows with </a:t>
            </a:r>
            <a:r>
              <a:rPr lang="en-US" sz="48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demands</a:t>
            </a:r>
            <a:r>
              <a:rPr lang="en-US" sz="480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48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supplies</a:t>
            </a:r>
            <a:endParaRPr lang="en-US" sz="4800" dirty="0" smtClean="0">
              <a:solidFill>
                <a:srgbClr val="00B05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5538" y="1062920"/>
                <a:ext cx="9138462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𝑁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=(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𝐺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𝑎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𝑏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𝑐</m:t>
                      </m:r>
                      <m:r>
                        <a:rPr lang="en-US" sz="24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he-IL" sz="2400" dirty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8" y="1062920"/>
                <a:ext cx="9138462" cy="461665"/>
              </a:xfrm>
              <a:prstGeom prst="rect">
                <a:avLst/>
              </a:prstGeom>
              <a:blipFill rotWithShape="0">
                <a:blip r:embed="rId3"/>
                <a:stretch>
                  <a:fillRect b="-1842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/>
              <p:cNvSpPr txBox="1"/>
              <p:nvPr/>
            </p:nvSpPr>
            <p:spPr>
              <a:xfrm>
                <a:off x="5538" y="1587872"/>
                <a:ext cx="9138462" cy="468023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𝑏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</m:oMath>
                </a14:m>
                <a:r>
                  <a:rPr lang="en-US" sz="2400" dirty="0">
                    <a:solidFill>
                      <a:schemeClr val="accent2"/>
                    </a:solidFill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ℝ</m:t>
                    </m:r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 –  A </a:t>
                </a:r>
                <a:r>
                  <a:rPr lang="en-US" sz="2400" i="1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demand</a:t>
                </a:r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function. (Where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𝑏</m:t>
                    </m:r>
                    <m:d>
                      <m:d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e>
                    </m:d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𝑣</m:t>
                        </m:r>
                      </m:sub>
                      <m:sup/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𝑏</m:t>
                        </m:r>
                        <m:d>
                          <m:dPr>
                            <m:ctrlP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e>
                        </m:d>
                      </m:e>
                    </m:nary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.)</a:t>
                </a:r>
                <a:endParaRPr lang="he-IL" sz="2400" dirty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8" y="1587872"/>
                <a:ext cx="9138462" cy="468023"/>
              </a:xfrm>
              <a:prstGeom prst="rect">
                <a:avLst/>
              </a:prstGeom>
              <a:blipFill rotWithShape="0">
                <a:blip r:embed="rId4"/>
                <a:stretch>
                  <a:fillRect t="-127273" b="-192208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/>
              <p:cNvSpPr txBox="1"/>
              <p:nvPr/>
            </p:nvSpPr>
            <p:spPr>
              <a:xfrm>
                <a:off x="20778" y="2119182"/>
                <a:ext cx="9138462" cy="1247842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sSup>
                      <m:sSup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ℝ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 </a:t>
                </a:r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is a (feasible) </a:t>
                </a:r>
                <a:r>
                  <a:rPr lang="en-US" sz="2400" i="1" dirty="0" smtClean="0">
                    <a:solidFill>
                      <a:srgbClr val="00B050"/>
                    </a:solidFill>
                    <a:cs typeface="Times New Roman" panose="02020603050405020304" pitchFamily="18" charset="0"/>
                  </a:rPr>
                  <a:t>flow</a:t>
                </a:r>
                <a:r>
                  <a:rPr lang="en-US" sz="2400" i="1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400" dirty="0" err="1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iff</a:t>
                </a:r>
                <a:r>
                  <a:rPr lang="en-US" sz="24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sz="24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</a:br>
                <a:r>
                  <a:rPr lang="en-US" sz="24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(</a:t>
                </a:r>
                <a:r>
                  <a:rPr lang="en-US" sz="2400" dirty="0" err="1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i</a:t>
                </a:r>
                <a:r>
                  <a:rPr lang="en-US" sz="24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)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</m:d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𝑒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4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,</a:t>
                </a:r>
                <a:r>
                  <a:rPr lang="en-US" sz="24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4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for every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𝑒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</m:oMath>
                </a14:m>
                <a:r>
                  <a:rPr lang="en-US" sz="24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.   </a:t>
                </a:r>
                <a:r>
                  <a:rPr lang="en-US" sz="24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(Capacity constraint)</a:t>
                </a:r>
                <a:br>
                  <a:rPr lang="en-US" sz="24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</a:br>
                <a:r>
                  <a:rPr lang="en-US" sz="24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(ii)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𝛿</m:t>
                            </m:r>
                          </m:e>
                          <m:sup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</m:sup>
                        </m:sSup>
                        <m:d>
                          <m:dPr>
                            <m:ctrlP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e>
                        </m:d>
                      </m:e>
                    </m:d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−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d>
                      <m:d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𝛿</m:t>
                            </m:r>
                          </m:e>
                          <m:sup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+</m:t>
                            </m:r>
                          </m:sup>
                        </m:sSup>
                        <m:d>
                          <m:dPr>
                            <m:ctrlP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𝑣</m:t>
                            </m:r>
                          </m:e>
                        </m:d>
                      </m:e>
                    </m:d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𝑏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(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4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,</a:t>
                </a:r>
                <a:r>
                  <a:rPr lang="en-US" sz="24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4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for every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𝑉</m:t>
                    </m:r>
                  </m:oMath>
                </a14:m>
                <a:r>
                  <a:rPr lang="en-US" sz="24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. </a:t>
                </a:r>
                <a:r>
                  <a:rPr lang="en-US" sz="240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(Demand/supply)</a:t>
                </a:r>
                <a:endParaRPr lang="he-IL" sz="2400" dirty="0">
                  <a:solidFill>
                    <a:schemeClr val="tx2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78" y="2119182"/>
                <a:ext cx="9138462" cy="1247842"/>
              </a:xfrm>
              <a:prstGeom prst="rect">
                <a:avLst/>
              </a:prstGeom>
              <a:blipFill rotWithShape="0">
                <a:blip r:embed="rId5"/>
                <a:stretch>
                  <a:fillRect t="-3922" b="-8824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/>
          <p:cNvSpPr txBox="1"/>
          <p:nvPr/>
        </p:nvSpPr>
        <p:spPr>
          <a:xfrm>
            <a:off x="5538" y="3430311"/>
            <a:ext cx="9138462" cy="8617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500" b="1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Exercise</a:t>
            </a:r>
            <a:r>
              <a:rPr lang="en-US" sz="2500" b="1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:</a:t>
            </a:r>
            <a:r>
              <a:rPr lang="en-US" sz="2500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en-US" sz="25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Show that the demand-supply version is </a:t>
            </a:r>
            <a:br>
              <a:rPr lang="en-US" sz="2500" dirty="0" smtClean="0">
                <a:solidFill>
                  <a:srgbClr val="000000"/>
                </a:solidFill>
                <a:cs typeface="Times New Roman" panose="02020603050405020304" pitchFamily="18" charset="0"/>
              </a:rPr>
            </a:br>
            <a:r>
              <a:rPr lang="en-US" sz="25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equivalent to the sink-source version.</a:t>
            </a:r>
            <a:endParaRPr lang="he-IL" sz="2500" dirty="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0" y="4372000"/>
            <a:ext cx="914400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rtl="0">
              <a:defRPr/>
            </a:pPr>
            <a:r>
              <a:rPr lang="en-US" sz="480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Circulations</a:t>
            </a:r>
            <a:endParaRPr lang="en-US" sz="4800" dirty="0" smtClean="0">
              <a:solidFill>
                <a:srgbClr val="00B05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0778" y="5746791"/>
            <a:ext cx="9138462" cy="8617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500" b="1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Exercise</a:t>
            </a:r>
            <a:r>
              <a:rPr lang="en-US" sz="2500" b="1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:</a:t>
            </a:r>
            <a:r>
              <a:rPr lang="en-US" sz="2500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en-US" sz="25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Show that the min cost flow problem is equivalent </a:t>
            </a:r>
            <a:br>
              <a:rPr lang="en-US" sz="2500" dirty="0" smtClean="0">
                <a:solidFill>
                  <a:srgbClr val="000000"/>
                </a:solidFill>
                <a:cs typeface="Times New Roman" panose="02020603050405020304" pitchFamily="18" charset="0"/>
              </a:rPr>
            </a:br>
            <a:r>
              <a:rPr lang="en-US" sz="25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to the problem of finding a min cost circulation.</a:t>
            </a:r>
            <a:endParaRPr lang="he-IL" sz="2500" dirty="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0778" y="5213391"/>
            <a:ext cx="9138462" cy="4770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5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A flow that satisfies the conservation constraint at all vertices.</a:t>
            </a:r>
            <a:endParaRPr lang="he-IL" sz="2500" dirty="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5361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23" grpId="0"/>
      <p:bldP spid="24" grpId="0"/>
      <p:bldP spid="25" grpId="0"/>
      <p:bldP spid="2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4</a:t>
            </a:fld>
            <a:endParaRPr lang="da-DK"/>
          </a:p>
        </p:txBody>
      </p:sp>
      <p:sp>
        <p:nvSpPr>
          <p:cNvPr id="15" name="TextBox 14"/>
          <p:cNvSpPr txBox="1"/>
          <p:nvPr/>
        </p:nvSpPr>
        <p:spPr>
          <a:xfrm>
            <a:off x="0" y="135280"/>
            <a:ext cx="914400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rtl="0">
              <a:defRPr/>
            </a:pPr>
            <a:r>
              <a:rPr lang="en-US" sz="480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Flow Decomposition</a:t>
            </a:r>
            <a:endParaRPr lang="en-US" sz="4800" dirty="0" smtClean="0">
              <a:solidFill>
                <a:srgbClr val="00B05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xtBox 11"/>
              <p:cNvSpPr txBox="1"/>
              <p:nvPr/>
            </p:nvSpPr>
            <p:spPr>
              <a:xfrm>
                <a:off x="5538" y="1062920"/>
                <a:ext cx="9138462" cy="461665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400" b="0" dirty="0" smtClean="0">
                    <a:solidFill>
                      <a:schemeClr val="tx2"/>
                    </a:solidFill>
                    <a:cs typeface="Times New Roman" panose="02020603050405020304" pitchFamily="18" charset="0"/>
                  </a:rPr>
                  <a:t>Let</a:t>
                </a:r>
                <a:r>
                  <a:rPr lang="en-US" sz="2400" b="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𝑁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=(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𝑎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𝑐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be a flow network.</a:t>
                </a:r>
                <a:endParaRPr lang="he-IL" sz="2400" dirty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8" y="1062920"/>
                <a:ext cx="9138462" cy="461665"/>
              </a:xfrm>
              <a:prstGeom prst="rect">
                <a:avLst/>
              </a:prstGeom>
              <a:blipFill rotWithShape="0">
                <a:blip r:embed="rId3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/>
              <p:cNvSpPr txBox="1"/>
              <p:nvPr/>
            </p:nvSpPr>
            <p:spPr>
              <a:xfrm>
                <a:off x="5538" y="1620475"/>
                <a:ext cx="9138462" cy="856901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is a simple path from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</m:t>
                    </m:r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to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, 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sub>
                    </m:sSub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be a flow such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sub>
                    </m:sSub>
                    <m:d>
                      <m:d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</m:d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</m:oMath>
                </a14:m>
                <a:r>
                  <a:rPr lang="en-US" sz="24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/>
                </a:r>
                <a:b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</a:br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𝑒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∈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𝑃</m:t>
                    </m:r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,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sub>
                    </m:sSub>
                    <m:d>
                      <m:d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</m:d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, otherwise.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sub>
                    </m:sSub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is not necessarily feasible.)</a:t>
                </a:r>
                <a:endParaRPr lang="he-IL" sz="2400" dirty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8" y="1620475"/>
                <a:ext cx="9138462" cy="856901"/>
              </a:xfrm>
              <a:prstGeom prst="rect">
                <a:avLst/>
              </a:prstGeom>
              <a:blipFill rotWithShape="0">
                <a:blip r:embed="rId4"/>
                <a:stretch>
                  <a:fillRect t="-5714" b="-12857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/>
              <p:cNvSpPr txBox="1"/>
              <p:nvPr/>
            </p:nvSpPr>
            <p:spPr>
              <a:xfrm>
                <a:off x="5538" y="2573266"/>
                <a:ext cx="9138462" cy="83099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Similarly, if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𝐶</m:t>
                    </m:r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is a simple directed cycle in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𝐺</m:t>
                    </m:r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, let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𝐶</m:t>
                        </m:r>
                      </m:sub>
                    </m:sSub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be a </a:t>
                </a:r>
                <a:b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</a:br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circulation in which one unit of flow flows on each edge of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𝐶</m:t>
                    </m:r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</a:t>
                </a:r>
                <a:endParaRPr lang="he-IL" sz="2400" dirty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8" y="2573266"/>
                <a:ext cx="9138462" cy="830997"/>
              </a:xfrm>
              <a:prstGeom prst="rect">
                <a:avLst/>
              </a:prstGeom>
              <a:blipFill rotWithShape="0">
                <a:blip r:embed="rId5"/>
                <a:stretch>
                  <a:fillRect t="-5882" b="-16176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/>
              <p:cNvSpPr txBox="1"/>
              <p:nvPr/>
            </p:nvSpPr>
            <p:spPr>
              <a:xfrm>
                <a:off x="5538" y="3500153"/>
                <a:ext cx="9138462" cy="240982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/>
                <a:r>
                  <a:rPr lang="en-US" sz="2400" b="1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Theorem: </a:t>
                </a:r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Let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: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𝐸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→</m:t>
                    </m:r>
                    <m:sSup>
                      <m:sSup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ℝ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en-US" sz="2400" b="1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be a flow in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𝑁</m:t>
                    </m:r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 Then, there is a collection</a:t>
                </a:r>
                <a:b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</a:br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of simple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𝑠</m:t>
                    </m:r>
                  </m:oMath>
                </a14:m>
                <a:r>
                  <a:rPr lang="en-US" sz="24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r>
                      <a:rPr lang="en-US" sz="2400" b="0" i="1" dirty="0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𝑡</m:t>
                    </m:r>
                  </m:oMath>
                </a14:m>
                <a:r>
                  <a:rPr lang="en-US" sz="24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paths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,…,</m:t>
                    </m:r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, and a collection of simple cycles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,…,</m:t>
                    </m:r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𝑙</m:t>
                        </m:r>
                      </m:sub>
                    </m:sSub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, and constants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𝛼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𝛼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,…,</m:t>
                    </m:r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𝛼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&gt;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4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𝛽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𝛽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,…,</m:t>
                    </m:r>
                    <m:sSub>
                      <m:sSubPr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𝛽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𝑙</m:t>
                        </m:r>
                      </m:sub>
                    </m:sSub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&gt;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, </a:t>
                </a:r>
                <a:b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</a:br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such that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𝑘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+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𝑙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≤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𝑚</m:t>
                    </m:r>
                  </m:oMath>
                </a14:m>
                <a:r>
                  <a:rPr lang="en-US" sz="2400" dirty="0" smtClean="0">
                    <a:solidFill>
                      <a:schemeClr val="accent2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and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=</m:t>
                        </m:r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1</m:t>
                        </m:r>
                      </m:sub>
                      <m:sup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p>
                      <m:e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𝛼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𝑖</m:t>
                            </m:r>
                          </m:sub>
                        </m:sSub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𝑓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sz="24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sz="2400" i="1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𝑖</m:t>
                                </m:r>
                              </m:sub>
                            </m:sSub>
                          </m:sub>
                        </m:sSub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+</m:t>
                        </m:r>
                        <m:nary>
                          <m:naryPr>
                            <m:chr m:val="∑"/>
                            <m:ctrlP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naryPr>
                          <m:sub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𝑗</m:t>
                            </m:r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=</m:t>
                            </m:r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</m:sub>
                          <m:sup>
                            <m:r>
                              <a:rPr lang="en-US" sz="2400" b="0" i="1" smtClean="0">
                                <a:solidFill>
                                  <a:schemeClr val="accent2"/>
                                </a:solidFill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𝑙</m:t>
                            </m:r>
                          </m:sup>
                          <m:e>
                            <m:sSub>
                              <m:sSubPr>
                                <m:ctrlPr>
                                  <a:rPr lang="en-US" sz="24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𝛽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𝑗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sz="24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solidFill>
                                      <a:schemeClr val="accent2"/>
                                    </a:solidFill>
                                    <a:latin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  <m:t>𝑓</m:t>
                                </m:r>
                              </m:e>
                              <m:sub>
                                <m:sSub>
                                  <m:sSubPr>
                                    <m:ctrlPr>
                                      <a:rPr lang="en-US" sz="24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4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𝐶</m:t>
                                    </m:r>
                                  </m:e>
                                  <m:sub>
                                    <m:r>
                                      <a:rPr lang="en-US" sz="2400" b="0" i="1" smtClean="0">
                                        <a:solidFill>
                                          <a:schemeClr val="accent2"/>
                                        </a:solidFill>
                                        <a:latin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𝑗</m:t>
                                    </m:r>
                                  </m:sub>
                                </m:sSub>
                              </m:sub>
                            </m:sSub>
                          </m:e>
                        </m:nary>
                      </m:e>
                    </m:nary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. Furthermore, </a:t>
                </a:r>
                <a:b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</a:br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𝑓</m:t>
                    </m:r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 </a:t>
                </a:r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is a circulation, i.e.,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chemeClr val="accent2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𝑓</m:t>
                        </m:r>
                      </m:e>
                    </m:d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, then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𝑘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r>
                      <a:rPr lang="en-US" sz="2400" b="0" i="1" smtClean="0">
                        <a:solidFill>
                          <a:schemeClr val="accent2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</m:oMath>
                </a14:m>
                <a:r>
                  <a:rPr lang="en-US" sz="2400" dirty="0" smtClean="0">
                    <a:solidFill>
                      <a:srgbClr val="000000"/>
                    </a:solidFill>
                    <a:cs typeface="Times New Roman" panose="02020603050405020304" pitchFamily="18" charset="0"/>
                  </a:rPr>
                  <a:t>, i.e., the flow is decomposed into flows on directed cycles. </a:t>
                </a:r>
                <a:endParaRPr lang="he-IL" sz="2400" dirty="0">
                  <a:solidFill>
                    <a:srgbClr val="000000"/>
                  </a:solidFill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8" y="3500153"/>
                <a:ext cx="9138462" cy="2409827"/>
              </a:xfrm>
              <a:prstGeom prst="rect">
                <a:avLst/>
              </a:prstGeom>
              <a:blipFill rotWithShape="0">
                <a:blip r:embed="rId6"/>
                <a:stretch>
                  <a:fillRect t="-2025" b="-5063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>
            <a:off x="5538" y="6005871"/>
            <a:ext cx="9138462" cy="4770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2500" b="1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Exercise</a:t>
            </a:r>
            <a:r>
              <a:rPr lang="en-US" sz="2500" b="1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:</a:t>
            </a:r>
            <a:r>
              <a:rPr lang="en-US" sz="2500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en-US" sz="250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Prove the theorem.</a:t>
            </a:r>
            <a:endParaRPr lang="he-IL" sz="2500" dirty="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2275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1" grpId="0"/>
      <p:bldP spid="16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322045-5F67-491E-BB82-F45F889CE585}" type="slidenum">
              <a:rPr lang="he-IL" smtClean="0"/>
              <a:pPr>
                <a:defRPr/>
              </a:pPr>
              <a:t>5</a:t>
            </a:fld>
            <a:endParaRPr lang="da-DK"/>
          </a:p>
        </p:txBody>
      </p:sp>
      <p:sp>
        <p:nvSpPr>
          <p:cNvPr id="3" name="TextBox 2"/>
          <p:cNvSpPr txBox="1"/>
          <p:nvPr/>
        </p:nvSpPr>
        <p:spPr>
          <a:xfrm>
            <a:off x="0" y="380482"/>
            <a:ext cx="9144000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rtl="0">
              <a:defRPr/>
            </a:pPr>
            <a:r>
              <a:rPr lang="en-US" sz="4800" dirty="0" smtClean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Residual Network</a:t>
            </a:r>
            <a:endParaRPr lang="en-US" sz="4800" dirty="0" smtClean="0">
              <a:solidFill>
                <a:srgbClr val="00B05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7" name="Straight Arrow Connector 6"/>
          <p:cNvCxnSpPr>
            <a:stCxn id="12" idx="7"/>
            <a:endCxn id="13" idx="2"/>
          </p:cNvCxnSpPr>
          <p:nvPr/>
        </p:nvCxnSpPr>
        <p:spPr>
          <a:xfrm flipV="1">
            <a:off x="483410" y="2262669"/>
            <a:ext cx="1615340" cy="1111614"/>
          </a:xfrm>
          <a:prstGeom prst="straightConnector1">
            <a:avLst/>
          </a:prstGeom>
          <a:ln w="381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56"/>
          <p:cNvSpPr>
            <a:spLocks noChangeAspect="1" noChangeArrowheads="1"/>
          </p:cNvSpPr>
          <p:nvPr/>
        </p:nvSpPr>
        <p:spPr bwMode="auto">
          <a:xfrm>
            <a:off x="177559" y="3326076"/>
            <a:ext cx="358326" cy="329181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grpSp>
        <p:nvGrpSpPr>
          <p:cNvPr id="35" name="Group 34"/>
          <p:cNvGrpSpPr/>
          <p:nvPr/>
        </p:nvGrpSpPr>
        <p:grpSpPr>
          <a:xfrm>
            <a:off x="2098748" y="2098078"/>
            <a:ext cx="358326" cy="2682471"/>
            <a:chOff x="3885972" y="1247842"/>
            <a:chExt cx="216176" cy="1618319"/>
          </a:xfrm>
        </p:grpSpPr>
        <p:sp>
          <p:nvSpPr>
            <p:cNvPr id="13" name="Oval 56"/>
            <p:cNvSpPr>
              <a:spLocks noChangeAspect="1" noChangeArrowheads="1"/>
            </p:cNvSpPr>
            <p:nvPr/>
          </p:nvSpPr>
          <p:spPr bwMode="auto">
            <a:xfrm>
              <a:off x="3885972" y="1247842"/>
              <a:ext cx="216176" cy="19859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23" name="Oval 56"/>
            <p:cNvSpPr>
              <a:spLocks noChangeAspect="1" noChangeArrowheads="1"/>
            </p:cNvSpPr>
            <p:nvPr/>
          </p:nvSpPr>
          <p:spPr bwMode="auto">
            <a:xfrm>
              <a:off x="3885972" y="2667568"/>
              <a:ext cx="216176" cy="19859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</p:grpSp>
      <p:cxnSp>
        <p:nvCxnSpPr>
          <p:cNvPr id="24" name="Straight Arrow Connector 23"/>
          <p:cNvCxnSpPr>
            <a:stCxn id="12" idx="5"/>
            <a:endCxn id="23" idx="2"/>
          </p:cNvCxnSpPr>
          <p:nvPr/>
        </p:nvCxnSpPr>
        <p:spPr>
          <a:xfrm>
            <a:off x="483410" y="3607050"/>
            <a:ext cx="1615338" cy="1008909"/>
          </a:xfrm>
          <a:prstGeom prst="straightConnector1">
            <a:avLst/>
          </a:prstGeom>
          <a:ln w="381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Oval 56"/>
          <p:cNvSpPr>
            <a:spLocks noChangeAspect="1" noChangeArrowheads="1"/>
          </p:cNvSpPr>
          <p:nvPr/>
        </p:nvSpPr>
        <p:spPr bwMode="auto">
          <a:xfrm>
            <a:off x="4019937" y="3326076"/>
            <a:ext cx="358326" cy="329181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29" name="Straight Arrow Connector 28"/>
          <p:cNvCxnSpPr>
            <a:stCxn id="13" idx="6"/>
            <a:endCxn id="28" idx="1"/>
          </p:cNvCxnSpPr>
          <p:nvPr/>
        </p:nvCxnSpPr>
        <p:spPr>
          <a:xfrm>
            <a:off x="2457074" y="2262669"/>
            <a:ext cx="1615340" cy="1111614"/>
          </a:xfrm>
          <a:prstGeom prst="straightConnector1">
            <a:avLst/>
          </a:prstGeom>
          <a:ln w="381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23" idx="6"/>
            <a:endCxn id="28" idx="3"/>
          </p:cNvCxnSpPr>
          <p:nvPr/>
        </p:nvCxnSpPr>
        <p:spPr>
          <a:xfrm flipV="1">
            <a:off x="2457074" y="3607050"/>
            <a:ext cx="1615340" cy="1008909"/>
          </a:xfrm>
          <a:prstGeom prst="straightConnector1">
            <a:avLst/>
          </a:prstGeom>
          <a:ln w="381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>
            <a:off x="2309927" y="2427259"/>
            <a:ext cx="0" cy="2024109"/>
          </a:xfrm>
          <a:prstGeom prst="straightConnector1">
            <a:avLst/>
          </a:prstGeom>
          <a:ln w="381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9" name="TextBox 38"/>
              <p:cNvSpPr txBox="1"/>
              <p:nvPr/>
            </p:nvSpPr>
            <p:spPr>
              <a:xfrm>
                <a:off x="535885" y="2098078"/>
                <a:ext cx="1065196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2800" b="0" i="1" smtClean="0">
                        <a:solidFill>
                          <a:srgbClr val="33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rgbClr val="33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5</m:t>
                    </m:r>
                    <m:r>
                      <a:rPr lang="en-US" sz="2800" b="0" i="1" smtClean="0">
                        <a:solidFill>
                          <a:srgbClr val="33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</m:oMath>
                </a14:m>
                <a:r>
                  <a:rPr lang="en-US" sz="2800" dirty="0" smtClean="0">
                    <a:solidFill>
                      <a:srgbClr val="FF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8</a:t>
                </a:r>
                <a:endParaRPr lang="he-IL" sz="2800" dirty="0">
                  <a:solidFill>
                    <a:srgbClr val="FF0000"/>
                  </a:solidFill>
                  <a:latin typeface="Times New Roman" pitchFamily="18" charset="0"/>
                  <a:ea typeface="MS PGothic" pitchFamily="34" charset="-128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885" y="2098078"/>
                <a:ext cx="1065196" cy="523220"/>
              </a:xfrm>
              <a:prstGeom prst="rect">
                <a:avLst/>
              </a:prstGeom>
              <a:blipFill rotWithShape="0">
                <a:blip r:embed="rId2"/>
                <a:stretch>
                  <a:fillRect t="-11628" r="-4000" b="-31395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" name="Oval 56"/>
          <p:cNvSpPr>
            <a:spLocks noChangeAspect="1" noChangeArrowheads="1"/>
          </p:cNvSpPr>
          <p:nvPr/>
        </p:nvSpPr>
        <p:spPr bwMode="auto">
          <a:xfrm>
            <a:off x="4757577" y="3334098"/>
            <a:ext cx="358326" cy="329181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grpSp>
        <p:nvGrpSpPr>
          <p:cNvPr id="45" name="Group 44"/>
          <p:cNvGrpSpPr/>
          <p:nvPr/>
        </p:nvGrpSpPr>
        <p:grpSpPr>
          <a:xfrm>
            <a:off x="6678766" y="2106100"/>
            <a:ext cx="358326" cy="2682471"/>
            <a:chOff x="3885972" y="1247842"/>
            <a:chExt cx="216176" cy="1618319"/>
          </a:xfrm>
        </p:grpSpPr>
        <p:sp>
          <p:nvSpPr>
            <p:cNvPr id="51" name="Oval 56"/>
            <p:cNvSpPr>
              <a:spLocks noChangeAspect="1" noChangeArrowheads="1"/>
            </p:cNvSpPr>
            <p:nvPr/>
          </p:nvSpPr>
          <p:spPr bwMode="auto">
            <a:xfrm>
              <a:off x="3885972" y="1247842"/>
              <a:ext cx="216176" cy="19859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  <p:sp>
          <p:nvSpPr>
            <p:cNvPr id="52" name="Oval 56"/>
            <p:cNvSpPr>
              <a:spLocks noChangeAspect="1" noChangeArrowheads="1"/>
            </p:cNvSpPr>
            <p:nvPr/>
          </p:nvSpPr>
          <p:spPr bwMode="auto">
            <a:xfrm>
              <a:off x="3885972" y="2667568"/>
              <a:ext cx="216176" cy="19859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400"/>
            </a:p>
          </p:txBody>
        </p:sp>
      </p:grpSp>
      <p:cxnSp>
        <p:nvCxnSpPr>
          <p:cNvPr id="46" name="Straight Arrow Connector 45"/>
          <p:cNvCxnSpPr>
            <a:endCxn id="52" idx="2"/>
          </p:cNvCxnSpPr>
          <p:nvPr/>
        </p:nvCxnSpPr>
        <p:spPr>
          <a:xfrm>
            <a:off x="5115903" y="3581218"/>
            <a:ext cx="1562863" cy="1042763"/>
          </a:xfrm>
          <a:prstGeom prst="straightConnector1">
            <a:avLst/>
          </a:prstGeom>
          <a:ln w="381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Oval 56"/>
          <p:cNvSpPr>
            <a:spLocks noChangeAspect="1" noChangeArrowheads="1"/>
          </p:cNvSpPr>
          <p:nvPr/>
        </p:nvSpPr>
        <p:spPr bwMode="auto">
          <a:xfrm>
            <a:off x="8599955" y="3334098"/>
            <a:ext cx="358326" cy="329181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2400"/>
          </a:p>
        </p:txBody>
      </p:sp>
      <p:cxnSp>
        <p:nvCxnSpPr>
          <p:cNvPr id="48" name="Straight Arrow Connector 47"/>
          <p:cNvCxnSpPr>
            <a:stCxn id="51" idx="6"/>
            <a:endCxn id="47" idx="1"/>
          </p:cNvCxnSpPr>
          <p:nvPr/>
        </p:nvCxnSpPr>
        <p:spPr>
          <a:xfrm>
            <a:off x="7037092" y="2270691"/>
            <a:ext cx="1615339" cy="1111614"/>
          </a:xfrm>
          <a:prstGeom prst="straightConnector1">
            <a:avLst/>
          </a:prstGeom>
          <a:ln w="381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Curved Connector 87"/>
          <p:cNvCxnSpPr>
            <a:stCxn id="44" idx="6"/>
            <a:endCxn id="51" idx="3"/>
          </p:cNvCxnSpPr>
          <p:nvPr/>
        </p:nvCxnSpPr>
        <p:spPr bwMode="auto">
          <a:xfrm flipV="1">
            <a:off x="5115903" y="2387074"/>
            <a:ext cx="1615339" cy="1111615"/>
          </a:xfrm>
          <a:prstGeom prst="curvedConnector2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89" name="Curved Connector 88"/>
          <p:cNvCxnSpPr>
            <a:stCxn id="51" idx="2"/>
            <a:endCxn id="44" idx="0"/>
          </p:cNvCxnSpPr>
          <p:nvPr/>
        </p:nvCxnSpPr>
        <p:spPr bwMode="auto">
          <a:xfrm rot="10800000" flipV="1">
            <a:off x="4936740" y="2270690"/>
            <a:ext cx="1742026" cy="1063407"/>
          </a:xfrm>
          <a:prstGeom prst="curvedConnector2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94" name="Curved Connector 93"/>
          <p:cNvCxnSpPr>
            <a:stCxn id="51" idx="3"/>
            <a:endCxn id="52" idx="1"/>
          </p:cNvCxnSpPr>
          <p:nvPr/>
        </p:nvCxnSpPr>
        <p:spPr bwMode="auto">
          <a:xfrm rot="5400000">
            <a:off x="5670981" y="3447335"/>
            <a:ext cx="2120523" cy="12700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p:cxnSp>
        <p:nvCxnSpPr>
          <p:cNvPr id="99" name="Curved Connector 98"/>
          <p:cNvCxnSpPr>
            <a:stCxn id="52" idx="7"/>
            <a:endCxn id="51" idx="5"/>
          </p:cNvCxnSpPr>
          <p:nvPr/>
        </p:nvCxnSpPr>
        <p:spPr bwMode="auto">
          <a:xfrm rot="5400000" flipH="1" flipV="1">
            <a:off x="5924355" y="3447336"/>
            <a:ext cx="2120523" cy="12700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</p:spPr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05" name="TextBox 104"/>
              <p:cNvSpPr txBox="1"/>
              <p:nvPr/>
            </p:nvSpPr>
            <p:spPr>
              <a:xfrm>
                <a:off x="1301093" y="3132037"/>
                <a:ext cx="1065196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  <m:r>
                        <a:rPr lang="en-US" sz="2800" b="0" i="1" smtClean="0">
                          <a:solidFill>
                            <a:srgbClr val="33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800" b="0" i="1" smtClean="0">
                          <a:solidFill>
                            <a:srgbClr val="33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3</m:t>
                      </m:r>
                      <m:r>
                        <a:rPr lang="en-US" sz="2800" b="0" i="1" smtClean="0">
                          <a:solidFill>
                            <a:srgbClr val="33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8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7</m:t>
                      </m:r>
                    </m:oMath>
                  </m:oMathPara>
                </a14:m>
                <a:endParaRPr lang="he-IL" sz="2800" dirty="0">
                  <a:solidFill>
                    <a:srgbClr val="FF0000"/>
                  </a:solidFill>
                  <a:latin typeface="Times New Roman" pitchFamily="18" charset="0"/>
                  <a:ea typeface="MS PGothic" pitchFamily="34" charset="-128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05" name="TextBox 10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1093" y="3132037"/>
                <a:ext cx="1065196" cy="52322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6" name="TextBox 105"/>
              <p:cNvSpPr txBox="1"/>
              <p:nvPr/>
            </p:nvSpPr>
            <p:spPr>
              <a:xfrm>
                <a:off x="3142727" y="2125464"/>
                <a:ext cx="1065196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0</m:t>
                    </m:r>
                    <m:r>
                      <a:rPr lang="en-US" sz="2800" b="0" i="1" smtClean="0">
                        <a:solidFill>
                          <a:srgbClr val="33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  <m:r>
                      <a:rPr lang="en-US" sz="2800" b="0" i="1" smtClean="0">
                        <a:solidFill>
                          <a:srgbClr val="33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1</m:t>
                    </m:r>
                    <m:r>
                      <a:rPr lang="en-US" sz="2800" b="0" i="1" smtClean="0">
                        <a:solidFill>
                          <a:srgbClr val="3333CC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,</m:t>
                    </m:r>
                  </m:oMath>
                </a14:m>
                <a:r>
                  <a:rPr lang="en-US" sz="2800" dirty="0" smtClean="0">
                    <a:solidFill>
                      <a:srgbClr val="FF0000"/>
                    </a:solidFill>
                    <a:latin typeface="Times New Roman" pitchFamily="18" charset="0"/>
                    <a:ea typeface="MS PGothic" pitchFamily="34" charset="-128"/>
                    <a:cs typeface="Times New Roman" panose="02020603050405020304" pitchFamily="18" charset="0"/>
                  </a:rPr>
                  <a:t>3</a:t>
                </a:r>
                <a:endParaRPr lang="he-IL" sz="2800" dirty="0">
                  <a:solidFill>
                    <a:srgbClr val="FF0000"/>
                  </a:solidFill>
                  <a:latin typeface="Times New Roman" pitchFamily="18" charset="0"/>
                  <a:ea typeface="MS PGothic" pitchFamily="34" charset="-128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06" name="TextBox 10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2727" y="2125464"/>
                <a:ext cx="1065196" cy="523220"/>
              </a:xfrm>
              <a:prstGeom prst="rect">
                <a:avLst/>
              </a:prstGeom>
              <a:blipFill rotWithShape="0">
                <a:blip r:embed="rId4"/>
                <a:stretch>
                  <a:fillRect t="-12941" r="-4023" b="-32941"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7" name="TextBox 106"/>
              <p:cNvSpPr txBox="1"/>
              <p:nvPr/>
            </p:nvSpPr>
            <p:spPr>
              <a:xfrm>
                <a:off x="535885" y="4197780"/>
                <a:ext cx="1065196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  <m:r>
                        <a:rPr lang="en-US" sz="2800" b="0" i="1" smtClean="0">
                          <a:solidFill>
                            <a:srgbClr val="33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800" b="0" i="1" smtClean="0">
                          <a:solidFill>
                            <a:srgbClr val="33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sz="2800" b="0" i="1" smtClean="0">
                          <a:solidFill>
                            <a:srgbClr val="33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8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5</m:t>
                      </m:r>
                    </m:oMath>
                  </m:oMathPara>
                </a14:m>
                <a:endParaRPr lang="he-IL" sz="2800" dirty="0">
                  <a:solidFill>
                    <a:srgbClr val="FF0000"/>
                  </a:solidFill>
                  <a:latin typeface="Times New Roman" pitchFamily="18" charset="0"/>
                  <a:ea typeface="MS PGothic" pitchFamily="34" charset="-128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07" name="TextBox 10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885" y="4197780"/>
                <a:ext cx="1065196" cy="523220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8" name="TextBox 107"/>
              <p:cNvSpPr txBox="1"/>
              <p:nvPr/>
            </p:nvSpPr>
            <p:spPr>
              <a:xfrm>
                <a:off x="3142727" y="4257329"/>
                <a:ext cx="1065196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  <m:r>
                        <a:rPr lang="en-US" sz="2800" b="0" i="1" smtClean="0">
                          <a:solidFill>
                            <a:srgbClr val="33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800" b="0" i="1" smtClean="0">
                          <a:solidFill>
                            <a:srgbClr val="33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  <m:r>
                        <a:rPr lang="en-US" sz="2800" b="0" i="1" smtClean="0">
                          <a:solidFill>
                            <a:srgbClr val="33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8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4</m:t>
                      </m:r>
                    </m:oMath>
                  </m:oMathPara>
                </a14:m>
                <a:endParaRPr lang="he-IL" sz="2800" dirty="0">
                  <a:solidFill>
                    <a:srgbClr val="FF0000"/>
                  </a:solidFill>
                  <a:latin typeface="Times New Roman" pitchFamily="18" charset="0"/>
                  <a:ea typeface="MS PGothic" pitchFamily="34" charset="-128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08" name="TextBox 10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2727" y="4257329"/>
                <a:ext cx="1065196" cy="523220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4" name="Straight Arrow Connector 113"/>
          <p:cNvCxnSpPr>
            <a:stCxn id="47" idx="3"/>
            <a:endCxn id="52" idx="6"/>
          </p:cNvCxnSpPr>
          <p:nvPr/>
        </p:nvCxnSpPr>
        <p:spPr>
          <a:xfrm flipH="1">
            <a:off x="7037092" y="3615072"/>
            <a:ext cx="1615339" cy="1008909"/>
          </a:xfrm>
          <a:prstGeom prst="straightConnector1">
            <a:avLst/>
          </a:prstGeom>
          <a:ln w="381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20" name="TextBox 119"/>
              <p:cNvSpPr txBox="1"/>
              <p:nvPr/>
            </p:nvSpPr>
            <p:spPr>
              <a:xfrm>
                <a:off x="4936740" y="1870204"/>
                <a:ext cx="1065196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dirty="0" smtClean="0">
                          <a:solidFill>
                            <a:srgbClr val="33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  <m:r>
                        <a:rPr lang="en-US" sz="2800" b="0" i="1" dirty="0" smtClean="0">
                          <a:solidFill>
                            <a:srgbClr val="33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8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MS PGothic" pitchFamily="34" charset="-128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28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MS PGothic" pitchFamily="34" charset="-128"/>
                          <a:cs typeface="Times New Roman" panose="02020603050405020304" pitchFamily="18" charset="0"/>
                        </a:rPr>
                        <m:t>8</m:t>
                      </m:r>
                    </m:oMath>
                  </m:oMathPara>
                </a14:m>
                <a:endParaRPr lang="he-IL" sz="2800" dirty="0">
                  <a:solidFill>
                    <a:srgbClr val="FF0000"/>
                  </a:solidFill>
                  <a:latin typeface="Times New Roman" pitchFamily="18" charset="0"/>
                  <a:ea typeface="MS PGothic" pitchFamily="34" charset="-128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20" name="TextBox 1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6740" y="1870204"/>
                <a:ext cx="1065196" cy="523220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1" name="TextBox 120"/>
              <p:cNvSpPr txBox="1"/>
              <p:nvPr/>
            </p:nvSpPr>
            <p:spPr>
              <a:xfrm>
                <a:off x="5329772" y="2810878"/>
                <a:ext cx="1065196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solidFill>
                            <a:srgbClr val="33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4</m:t>
                      </m:r>
                      <m:r>
                        <a:rPr lang="en-US" sz="2800" b="0" i="1" dirty="0" smtClean="0">
                          <a:solidFill>
                            <a:srgbClr val="33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8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MS PGothic" pitchFamily="34" charset="-128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28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MS PGothic" pitchFamily="34" charset="-128"/>
                          <a:cs typeface="Times New Roman" panose="02020603050405020304" pitchFamily="18" charset="0"/>
                        </a:rPr>
                        <m:t>8</m:t>
                      </m:r>
                    </m:oMath>
                  </m:oMathPara>
                </a14:m>
                <a:endParaRPr lang="he-IL" sz="2800" dirty="0">
                  <a:solidFill>
                    <a:srgbClr val="FF0000"/>
                  </a:solidFill>
                  <a:latin typeface="Times New Roman" pitchFamily="18" charset="0"/>
                  <a:ea typeface="MS PGothic" pitchFamily="34" charset="-128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21" name="TextBox 1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9772" y="2810878"/>
                <a:ext cx="1065196" cy="523220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2" name="TextBox 121"/>
              <p:cNvSpPr txBox="1"/>
              <p:nvPr/>
            </p:nvSpPr>
            <p:spPr>
              <a:xfrm>
                <a:off x="7587235" y="2262669"/>
                <a:ext cx="1065196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solidFill>
                            <a:srgbClr val="33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  <m:r>
                        <a:rPr lang="en-US" sz="2800" b="0" i="1" dirty="0" smtClean="0">
                          <a:solidFill>
                            <a:srgbClr val="33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8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MS PGothic" pitchFamily="34" charset="-128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28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MS PGothic" pitchFamily="34" charset="-128"/>
                          <a:cs typeface="Times New Roman" panose="02020603050405020304" pitchFamily="18" charset="0"/>
                        </a:rPr>
                        <m:t>3</m:t>
                      </m:r>
                    </m:oMath>
                  </m:oMathPara>
                </a14:m>
                <a:endParaRPr lang="he-IL" sz="2800" dirty="0">
                  <a:solidFill>
                    <a:srgbClr val="FF0000"/>
                  </a:solidFill>
                  <a:latin typeface="Times New Roman" pitchFamily="18" charset="0"/>
                  <a:ea typeface="MS PGothic" pitchFamily="34" charset="-128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22" name="TextBox 1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7235" y="2262669"/>
                <a:ext cx="1065196" cy="523220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5" name="TextBox 124"/>
              <p:cNvSpPr txBox="1"/>
              <p:nvPr/>
            </p:nvSpPr>
            <p:spPr>
              <a:xfrm>
                <a:off x="7659425" y="4195741"/>
                <a:ext cx="1065196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solidFill>
                            <a:srgbClr val="33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  <m:r>
                        <a:rPr lang="en-US" sz="2800" b="0" i="1" dirty="0" smtClean="0">
                          <a:solidFill>
                            <a:srgbClr val="33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8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MS PGothic" pitchFamily="34" charset="-128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28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MS PGothic" pitchFamily="34" charset="-128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28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MS PGothic" pitchFamily="34" charset="-128"/>
                          <a:cs typeface="Times New Roman" panose="02020603050405020304" pitchFamily="18" charset="0"/>
                        </a:rPr>
                        <m:t>4</m:t>
                      </m:r>
                    </m:oMath>
                  </m:oMathPara>
                </a14:m>
                <a:endParaRPr lang="he-IL" sz="2800" dirty="0">
                  <a:solidFill>
                    <a:srgbClr val="FF0000"/>
                  </a:solidFill>
                  <a:latin typeface="Times New Roman" pitchFamily="18" charset="0"/>
                  <a:ea typeface="MS PGothic" pitchFamily="34" charset="-128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25" name="TextBox 1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9425" y="4195741"/>
                <a:ext cx="1065196" cy="523220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6" name="TextBox 125"/>
              <p:cNvSpPr txBox="1"/>
              <p:nvPr/>
            </p:nvSpPr>
            <p:spPr>
              <a:xfrm>
                <a:off x="5115903" y="4100761"/>
                <a:ext cx="1065196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solidFill>
                            <a:srgbClr val="33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sz="2800" b="0" i="1" dirty="0" smtClean="0">
                          <a:solidFill>
                            <a:srgbClr val="33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8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MS PGothic" pitchFamily="34" charset="-128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28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MS PGothic" pitchFamily="34" charset="-128"/>
                          <a:cs typeface="Times New Roman" panose="02020603050405020304" pitchFamily="18" charset="0"/>
                        </a:rPr>
                        <m:t>5</m:t>
                      </m:r>
                    </m:oMath>
                  </m:oMathPara>
                </a14:m>
                <a:endParaRPr lang="he-IL" sz="2800" dirty="0">
                  <a:solidFill>
                    <a:srgbClr val="FF0000"/>
                  </a:solidFill>
                  <a:latin typeface="Times New Roman" pitchFamily="18" charset="0"/>
                  <a:ea typeface="MS PGothic" pitchFamily="34" charset="-128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26" name="TextBox 1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5903" y="4100761"/>
                <a:ext cx="1065196" cy="523220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7" name="TextBox 126"/>
              <p:cNvSpPr txBox="1"/>
              <p:nvPr/>
            </p:nvSpPr>
            <p:spPr>
              <a:xfrm>
                <a:off x="5925771" y="3401669"/>
                <a:ext cx="1065196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solidFill>
                            <a:srgbClr val="33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2</m:t>
                      </m:r>
                      <m:r>
                        <a:rPr lang="en-US" sz="2800" b="0" i="1" dirty="0" smtClean="0">
                          <a:solidFill>
                            <a:srgbClr val="33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8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MS PGothic" pitchFamily="34" charset="-128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28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MS PGothic" pitchFamily="34" charset="-128"/>
                          <a:cs typeface="Times New Roman" panose="02020603050405020304" pitchFamily="18" charset="0"/>
                        </a:rPr>
                        <m:t>7</m:t>
                      </m:r>
                    </m:oMath>
                  </m:oMathPara>
                </a14:m>
                <a:endParaRPr lang="he-IL" sz="2800" dirty="0">
                  <a:solidFill>
                    <a:srgbClr val="FF0000"/>
                  </a:solidFill>
                  <a:latin typeface="Times New Roman" pitchFamily="18" charset="0"/>
                  <a:ea typeface="MS PGothic" pitchFamily="34" charset="-128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27" name="TextBox 1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5771" y="3401669"/>
                <a:ext cx="1065196" cy="523220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8" name="TextBox 127"/>
              <p:cNvSpPr txBox="1"/>
              <p:nvPr/>
            </p:nvSpPr>
            <p:spPr>
              <a:xfrm>
                <a:off x="6978174" y="3401669"/>
                <a:ext cx="1065196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dirty="0" smtClean="0">
                          <a:solidFill>
                            <a:srgbClr val="33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  <m:r>
                        <a:rPr lang="en-US" sz="2800" b="0" i="1" dirty="0" smtClean="0">
                          <a:solidFill>
                            <a:srgbClr val="3333CC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,</m:t>
                      </m:r>
                      <m:r>
                        <a:rPr lang="en-US" sz="28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MS PGothic" pitchFamily="34" charset="-128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28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MS PGothic" pitchFamily="34" charset="-128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28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MS PGothic" pitchFamily="34" charset="-128"/>
                          <a:cs typeface="Times New Roman" panose="02020603050405020304" pitchFamily="18" charset="0"/>
                        </a:rPr>
                        <m:t>7</m:t>
                      </m:r>
                    </m:oMath>
                  </m:oMathPara>
                </a14:m>
                <a:endParaRPr lang="he-IL" sz="2800" dirty="0">
                  <a:solidFill>
                    <a:srgbClr val="FF0000"/>
                  </a:solidFill>
                  <a:latin typeface="Times New Roman" pitchFamily="18" charset="0"/>
                  <a:ea typeface="MS PGothic" pitchFamily="34" charset="-128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28" name="TextBox 1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78174" y="3401669"/>
                <a:ext cx="1065196" cy="523220"/>
              </a:xfrm>
              <a:prstGeom prst="rect">
                <a:avLst/>
              </a:prstGeom>
              <a:blipFill rotWithShape="0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9" name="TextBox 128"/>
              <p:cNvSpPr txBox="1"/>
              <p:nvPr/>
            </p:nvSpPr>
            <p:spPr>
              <a:xfrm>
                <a:off x="1833691" y="5363143"/>
                <a:ext cx="1065196" cy="52322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accent2"/>
                          </a:solidFill>
                          <a:latin typeface="Cambria Math" panose="02040503050406030204" pitchFamily="18" charset="0"/>
                          <a:ea typeface="MS PGothic" pitchFamily="34" charset="-128"/>
                          <a:cs typeface="Times New Roman" panose="02020603050405020304" pitchFamily="18" charset="0"/>
                        </a:rPr>
                        <m:t>𝑁</m:t>
                      </m:r>
                    </m:oMath>
                  </m:oMathPara>
                </a14:m>
                <a:endParaRPr lang="he-IL" sz="2800" dirty="0">
                  <a:solidFill>
                    <a:schemeClr val="accent2"/>
                  </a:solidFill>
                  <a:latin typeface="Times New Roman" pitchFamily="18" charset="0"/>
                  <a:ea typeface="MS PGothic" pitchFamily="34" charset="-128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29" name="TextBox 1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3691" y="5363143"/>
                <a:ext cx="1065196" cy="523220"/>
              </a:xfrm>
              <a:prstGeom prst="rect">
                <a:avLst/>
              </a:prstGeom>
              <a:blipFill rotWithShape="0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0" name="TextBox 129"/>
              <p:cNvSpPr txBox="1"/>
              <p:nvPr/>
            </p:nvSpPr>
            <p:spPr>
              <a:xfrm>
                <a:off x="6272618" y="5345895"/>
                <a:ext cx="1065196" cy="55771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ctr" rtl="0" fontAlgn="base">
                  <a:spcBef>
                    <a:spcPct val="0"/>
                  </a:spcBef>
                  <a:spcAft>
                    <a:spcPct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MS PGothic" pitchFamily="34" charset="-128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MS PGothic" pitchFamily="34" charset="-128"/>
                              <a:cs typeface="Times New Roman" panose="020206030504050203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accent2"/>
                              </a:solidFill>
                              <a:latin typeface="Cambria Math" panose="02040503050406030204" pitchFamily="18" charset="0"/>
                              <a:ea typeface="MS PGothic" pitchFamily="34" charset="-128"/>
                              <a:cs typeface="Times New Roman" panose="02020603050405020304" pitchFamily="18" charset="0"/>
                            </a:rPr>
                            <m:t>𝑓</m:t>
                          </m:r>
                        </m:sub>
                      </m:sSub>
                    </m:oMath>
                  </m:oMathPara>
                </a14:m>
                <a:endParaRPr lang="he-IL" sz="2800" dirty="0">
                  <a:solidFill>
                    <a:schemeClr val="accent2"/>
                  </a:solidFill>
                  <a:latin typeface="Times New Roman" pitchFamily="18" charset="0"/>
                  <a:ea typeface="MS PGothic" pitchFamily="34" charset="-128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30" name="TextBox 1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2618" y="5345895"/>
                <a:ext cx="1065196" cy="557717"/>
              </a:xfrm>
              <a:prstGeom prst="rect">
                <a:avLst/>
              </a:prstGeom>
              <a:blipFill rotWithShape="0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he-I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64190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RSTZWICK@FZFMRKMFUVWYY57I" val="5101"/>
</p:tagLst>
</file>

<file path=ppt/theme/theme1.xml><?xml version="1.0" encoding="utf-8"?>
<a:theme xmlns:a="http://schemas.openxmlformats.org/drawingml/2006/main" name="Standarddesign">
  <a:themeElements>
    <a:clrScheme name="Standard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17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a-DK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175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a-DK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  <a:txDef>
      <a:spPr>
        <a:noFill/>
      </a:spPr>
      <a:bodyPr wrap="square" rtlCol="1">
        <a:spAutoFit/>
      </a:bodyPr>
      <a:lstStyle>
        <a:defPPr algn="ctr">
          <a:defRPr dirty="0">
            <a:cs typeface="Times New Roman" panose="02020603050405020304" pitchFamily="18" charset="0"/>
          </a:defRPr>
        </a:defPPr>
      </a:lstStyle>
    </a:tx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31039</TotalTime>
  <Words>252</Words>
  <Application>Microsoft Office PowerPoint</Application>
  <PresentationFormat>On-screen Show (4:3)</PresentationFormat>
  <Paragraphs>54</Paragraphs>
  <Slides>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3" baseType="lpstr">
      <vt:lpstr>ＭＳ Ｐゴシック</vt:lpstr>
      <vt:lpstr>ＭＳ Ｐゴシック</vt:lpstr>
      <vt:lpstr>SimSun</vt:lpstr>
      <vt:lpstr>Arial</vt:lpstr>
      <vt:lpstr>Cambria Math</vt:lpstr>
      <vt:lpstr>Comic Sans MS</vt:lpstr>
      <vt:lpstr>Times New Roman</vt:lpstr>
      <vt:lpstr>Standarddesign</vt:lpstr>
      <vt:lpstr>Analysis of Algorithms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Cell Probe Complexity</dc:title>
  <dc:creator>haimk</dc:creator>
  <cp:lastModifiedBy>Uri Zwick</cp:lastModifiedBy>
  <cp:revision>909</cp:revision>
  <dcterms:created xsi:type="dcterms:W3CDTF">2010-12-27T20:22:31Z</dcterms:created>
  <dcterms:modified xsi:type="dcterms:W3CDTF">2015-12-09T10:25:35Z</dcterms:modified>
</cp:coreProperties>
</file>