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9"/>
  </p:notesMasterIdLst>
  <p:handoutMasterIdLst>
    <p:handoutMasterId r:id="rId60"/>
  </p:handoutMasterIdLst>
  <p:sldIdLst>
    <p:sldId id="764" r:id="rId3"/>
    <p:sldId id="795" r:id="rId4"/>
    <p:sldId id="851" r:id="rId5"/>
    <p:sldId id="796" r:id="rId6"/>
    <p:sldId id="797" r:id="rId7"/>
    <p:sldId id="815" r:id="rId8"/>
    <p:sldId id="816" r:id="rId9"/>
    <p:sldId id="814" r:id="rId10"/>
    <p:sldId id="817" r:id="rId11"/>
    <p:sldId id="818" r:id="rId12"/>
    <p:sldId id="799" r:id="rId13"/>
    <p:sldId id="802" r:id="rId14"/>
    <p:sldId id="807" r:id="rId15"/>
    <p:sldId id="808" r:id="rId16"/>
    <p:sldId id="794" r:id="rId17"/>
    <p:sldId id="801" r:id="rId18"/>
    <p:sldId id="798" r:id="rId19"/>
    <p:sldId id="819" r:id="rId20"/>
    <p:sldId id="820" r:id="rId21"/>
    <p:sldId id="803" r:id="rId22"/>
    <p:sldId id="783" r:id="rId23"/>
    <p:sldId id="825" r:id="rId24"/>
    <p:sldId id="809" r:id="rId25"/>
    <p:sldId id="810" r:id="rId26"/>
    <p:sldId id="811" r:id="rId27"/>
    <p:sldId id="826" r:id="rId28"/>
    <p:sldId id="827" r:id="rId29"/>
    <p:sldId id="828" r:id="rId30"/>
    <p:sldId id="829" r:id="rId31"/>
    <p:sldId id="831" r:id="rId32"/>
    <p:sldId id="830" r:id="rId33"/>
    <p:sldId id="813" r:id="rId34"/>
    <p:sldId id="812" r:id="rId35"/>
    <p:sldId id="804" r:id="rId36"/>
    <p:sldId id="784" r:id="rId37"/>
    <p:sldId id="836" r:id="rId38"/>
    <p:sldId id="835" r:id="rId39"/>
    <p:sldId id="805" r:id="rId40"/>
    <p:sldId id="837" r:id="rId41"/>
    <p:sldId id="786" r:id="rId42"/>
    <p:sldId id="838" r:id="rId43"/>
    <p:sldId id="822" r:id="rId44"/>
    <p:sldId id="823" r:id="rId45"/>
    <p:sldId id="839" r:id="rId46"/>
    <p:sldId id="824" r:id="rId47"/>
    <p:sldId id="806" r:id="rId48"/>
    <p:sldId id="840" r:id="rId49"/>
    <p:sldId id="841" r:id="rId50"/>
    <p:sldId id="843" r:id="rId51"/>
    <p:sldId id="842" r:id="rId52"/>
    <p:sldId id="847" r:id="rId53"/>
    <p:sldId id="848" r:id="rId54"/>
    <p:sldId id="854" r:id="rId55"/>
    <p:sldId id="849" r:id="rId56"/>
    <p:sldId id="852" r:id="rId57"/>
    <p:sldId id="853" r:id="rId58"/>
  </p:sldIdLst>
  <p:sldSz cx="9144000" cy="6858000" type="screen4x3"/>
  <p:notesSz cx="6845300" cy="9348788"/>
  <p:custDataLst>
    <p:tags r:id="rId61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CC6600"/>
    <a:srgbClr val="FF9900"/>
    <a:srgbClr val="CC00CC"/>
    <a:srgbClr val="FF33CC"/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2610" autoAdjust="0"/>
  </p:normalViewPr>
  <p:slideViewPr>
    <p:cSldViewPr snapToGrid="0" snapToObjects="1">
      <p:cViewPr varScale="1">
        <p:scale>
          <a:sx n="104" d="100"/>
          <a:sy n="104" d="100"/>
        </p:scale>
        <p:origin x="1218" y="114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7414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9855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640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475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8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3125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6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494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5517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405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8220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650041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r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103305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92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680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459956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918249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25733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170088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r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6761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r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69696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826114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8320" y="273629"/>
            <a:ext cx="2056320" cy="585565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920" y="273629"/>
            <a:ext cx="6032160" cy="585565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41073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920" y="6247376"/>
            <a:ext cx="2126880" cy="47237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97280" cy="47237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28320" cy="47237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80280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920" y="273629"/>
            <a:ext cx="8226720" cy="11434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920" y="1604329"/>
            <a:ext cx="8226720" cy="45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920" y="6247376"/>
            <a:ext cx="2126880" cy="4723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defTabSz="414726" hangingPunct="0">
              <a:buClr>
                <a:srgbClr val="000000"/>
              </a:buClr>
              <a:buSzPct val="45000"/>
              <a:buFont typeface="StarSymbol" charset="0"/>
              <a:buNone/>
            </a:pPr>
            <a:endParaRPr lang="en-GB">
              <a:ea typeface="Arial Unicode MS" pitchFamily="34" charset="-128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23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defTabSz="414726" hangingPunct="0">
              <a:buClr>
                <a:srgbClr val="000000"/>
              </a:buClr>
              <a:buSzPct val="45000"/>
              <a:buFont typeface="StarSymbol" charset="0"/>
              <a:buNone/>
            </a:pPr>
            <a:endParaRPr lang="en-GB">
              <a:ea typeface="Arial Unicode MS" pitchFamily="34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23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pPr defTabSz="414726" hangingPunct="0">
              <a:buClr>
                <a:srgbClr val="000000"/>
              </a:buClr>
              <a:buSzPct val="45000"/>
              <a:buFont typeface="StarSymbol" charset="0"/>
              <a:buNone/>
            </a:pPr>
            <a:fld id="{0E491FC0-88B1-48E7-A965-EDCF8BA5F483}" type="slidenum">
              <a:rPr lang="he-IL">
                <a:ea typeface="Arial Unicode MS" pitchFamily="34" charset="-128"/>
              </a:rPr>
              <a:pPr defTabSz="414726" hangingPunct="0">
                <a:buClr>
                  <a:srgbClr val="000000"/>
                </a:buClr>
                <a:buSzPct val="45000"/>
                <a:buFont typeface="StarSymbol" charset="0"/>
                <a:buNone/>
              </a:pPr>
              <a:t>‹#›</a:t>
            </a:fld>
            <a:endParaRPr lang="en-GB"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262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391686" indent="-19584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587529" indent="-19584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781932" indent="-19440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979214" indent="-19728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393941" indent="-19728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808667" indent="-19728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223393" indent="-19728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638119" indent="-197283" algn="l" defTabSz="414726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391686" indent="-293764" algn="l" defTabSz="414726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45000"/>
        <a:buFont typeface="StarSymbol" charset="0"/>
        <a:buChar char="●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781932" indent="-259204" algn="l" defTabSz="414726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75000"/>
        <a:buFont typeface="StarSymbol" charset="0"/>
        <a:buChar char="–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175057" indent="-195843" algn="l" defTabSz="414726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45000"/>
        <a:buFont typeface="StarSymbol" charset="0"/>
        <a:buChar char="●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566743" indent="-195843" algn="l" defTabSz="414726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75000"/>
        <a:buFont typeface="StarSymbol" charset="0"/>
        <a:buChar char="–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958429" indent="-19584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StarSymbol" charset="0"/>
        <a:buChar char="●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373155" indent="-19584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StarSymbol" charset="0"/>
        <a:buChar char="●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787881" indent="-19584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StarSymbol" charset="0"/>
        <a:buChar char="●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202607" indent="-19584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StarSymbol" charset="0"/>
        <a:buChar char="●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617333" indent="-19584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StarSymbol" charset="0"/>
        <a:buChar char="●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r" defTabSz="829452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21.png"/><Relationship Id="rId4" Type="http://schemas.openxmlformats.org/officeDocument/2006/relationships/image" Target="../media/image1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10.png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11" Type="http://schemas.openxmlformats.org/officeDocument/2006/relationships/image" Target="../media/image190.png"/><Relationship Id="rId5" Type="http://schemas.openxmlformats.org/officeDocument/2006/relationships/image" Target="../media/image130.png"/><Relationship Id="rId10" Type="http://schemas.openxmlformats.org/officeDocument/2006/relationships/image" Target="../media/image36.png"/><Relationship Id="rId4" Type="http://schemas.openxmlformats.org/officeDocument/2006/relationships/image" Target="../media/image120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5" Type="http://schemas.openxmlformats.org/officeDocument/2006/relationships/image" Target="../media/image220.png"/><Relationship Id="rId4" Type="http://schemas.openxmlformats.org/officeDocument/2006/relationships/image" Target="../media/image210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20.png"/><Relationship Id="rId7" Type="http://schemas.openxmlformats.org/officeDocument/2006/relationships/image" Target="../media/image460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Relationship Id="rId11" Type="http://schemas.openxmlformats.org/officeDocument/2006/relationships/image" Target="../media/image511.png"/><Relationship Id="rId5" Type="http://schemas.openxmlformats.org/officeDocument/2006/relationships/image" Target="../media/image440.png"/><Relationship Id="rId10" Type="http://schemas.openxmlformats.org/officeDocument/2006/relationships/image" Target="../media/image490.png"/><Relationship Id="rId4" Type="http://schemas.openxmlformats.org/officeDocument/2006/relationships/image" Target="../media/image430.png"/><Relationship Id="rId9" Type="http://schemas.openxmlformats.org/officeDocument/2006/relationships/image" Target="../media/image48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.xml"/><Relationship Id="rId7" Type="http://schemas.openxmlformats.org/officeDocument/2006/relationships/image" Target="../media/image6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Relationship Id="rId9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0.png"/><Relationship Id="rId4" Type="http://schemas.openxmlformats.org/officeDocument/2006/relationships/image" Target="../media/image6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0.png"/><Relationship Id="rId4" Type="http://schemas.openxmlformats.org/officeDocument/2006/relationships/image" Target="../media/image7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7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09.png"/><Relationship Id="rId7" Type="http://schemas.openxmlformats.org/officeDocument/2006/relationships/image" Target="../media/image116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10.png"/><Relationship Id="rId7" Type="http://schemas.openxmlformats.org/officeDocument/2006/relationships/image" Target="../media/image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710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7779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Minimum Spanning Trees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2917335"/>
            <a:ext cx="6038850" cy="1212986"/>
            <a:chOff x="1032" y="2989"/>
            <a:chExt cx="3804" cy="74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489681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October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</a:t>
            </a:r>
            <a:r>
              <a:rPr lang="da-DK" sz="2400" kern="0" smtClean="0">
                <a:solidFill>
                  <a:srgbClr val="000000"/>
                </a:solidFill>
                <a:latin typeface="Arial"/>
              </a:rPr>
              <a:t>: November 18,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2766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Inverse Ackermann’s function</a:t>
            </a:r>
            <a:endParaRPr lang="en-US" sz="4800" kern="0" dirty="0" smtClean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00" y="2665752"/>
                <a:ext cx="9141500" cy="67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d>
                              <m:dPr>
                                <m:begChr m:val="⌊"/>
                                <m:endChr m:val="⌋"/>
                                <m:ctrl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box>
                                  <m:boxPr>
                                    <m:ctrlP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US" sz="32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2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US" sz="32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num>
                                      <m:den>
                                        <m:r>
                                          <a:rPr lang="en-US" sz="32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box>
                              </m:e>
                            </m:d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)≥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" y="2665752"/>
                <a:ext cx="9141500" cy="670633"/>
              </a:xfrm>
              <a:prstGeom prst="rect">
                <a:avLst/>
              </a:prstGeom>
              <a:blipFill rotWithShape="0">
                <a:blip r:embed="rId2"/>
                <a:stretch>
                  <a:fillRect t="-8182" b="-20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128325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Column inverses:</a:t>
            </a:r>
            <a:endParaRPr lang="en-US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983" y="3506801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 smtClean="0"/>
                  <a:t> is an </a:t>
                </a:r>
                <a:r>
                  <a:rPr lang="en-US" i="1" dirty="0" smtClean="0"/>
                  <a:t>extremely</a:t>
                </a:r>
                <a:r>
                  <a:rPr lang="en-US" dirty="0" smtClean="0"/>
                  <a:t> slowly growing function.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3" y="3506801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2483" y="421383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Surprisingly, it appears naturally in the analysis of </a:t>
            </a:r>
            <a:br>
              <a:rPr lang="en-US" dirty="0" smtClean="0"/>
            </a:br>
            <a:r>
              <a:rPr lang="en-US" dirty="0" smtClean="0"/>
              <a:t>various computational problems and algorithms.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993" y="537056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Examples:</a:t>
            </a:r>
            <a:r>
              <a:rPr lang="en-US" dirty="0" smtClean="0"/>
              <a:t> Union-find, Minimum Spanning Trees,</a:t>
            </a:r>
            <a:br>
              <a:rPr lang="en-US" dirty="0" smtClean="0"/>
            </a:br>
            <a:r>
              <a:rPr lang="en-US" dirty="0" smtClean="0"/>
              <a:t>Davenport-</a:t>
            </a:r>
            <a:r>
              <a:rPr lang="en-US" dirty="0" err="1" smtClean="0"/>
              <a:t>Schinzel</a:t>
            </a:r>
            <a:r>
              <a:rPr lang="en-US" dirty="0" smtClean="0"/>
              <a:t> sequences.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990" y="1978712"/>
                <a:ext cx="91415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)≥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1978712"/>
                <a:ext cx="9141500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ular Callout 2"/>
          <p:cNvSpPr/>
          <p:nvPr/>
        </p:nvSpPr>
        <p:spPr bwMode="auto">
          <a:xfrm>
            <a:off x="7570029" y="1107653"/>
            <a:ext cx="1214204" cy="625309"/>
          </a:xfrm>
          <a:prstGeom prst="wedgeRoundRectCallout">
            <a:avLst>
              <a:gd name="adj1" fmla="val -22068"/>
              <a:gd name="adj2" fmla="val 91899"/>
              <a:gd name="adj3" fmla="val 16667"/>
            </a:avLst>
          </a:prstGeom>
          <a:solidFill>
            <a:schemeClr val="accent1">
              <a:alpha val="37000"/>
            </a:schemeClr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Why?</a:t>
            </a: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08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18432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6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Fundamental cycles</a:t>
            </a:r>
            <a:endParaRPr lang="en-US" sz="5400" kern="0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6058619" y="17977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4268318" y="297134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3217669" y="176698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5546821" y="262465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2438550" y="2400706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5569922" y="373504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6731299" y="280183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4" idx="1"/>
            <a:endCxn id="5" idx="5"/>
          </p:cNvCxnSpPr>
          <p:nvPr/>
        </p:nvCxnSpPr>
        <p:spPr bwMode="auto">
          <a:xfrm flipH="1" flipV="1">
            <a:off x="3402187" y="1936498"/>
            <a:ext cx="897789" cy="10639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6" idx="0"/>
            <a:endCxn id="3" idx="3"/>
          </p:cNvCxnSpPr>
          <p:nvPr/>
        </p:nvCxnSpPr>
        <p:spPr bwMode="auto">
          <a:xfrm flipV="1">
            <a:off x="5654909" y="1967227"/>
            <a:ext cx="435368" cy="657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0" y="468291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Tree</a:t>
            </a:r>
            <a:r>
              <a:rPr lang="en-US" dirty="0" smtClean="0"/>
              <a:t> + non-</a:t>
            </a:r>
            <a:r>
              <a:rPr lang="en-US" dirty="0" smtClean="0">
                <a:solidFill>
                  <a:srgbClr val="00B050"/>
                </a:solidFill>
              </a:rPr>
              <a:t>tree</a:t>
            </a:r>
            <a:r>
              <a:rPr lang="en-US" dirty="0" smtClean="0"/>
              <a:t> edge  </a:t>
            </a:r>
            <a:r>
              <a:rPr lang="en-US" dirty="0" smtClean="0">
                <a:sym typeface="Wingdings" panose="05000000000000000000" pitchFamily="2" charset="2"/>
              </a:rPr>
              <a:t>  unique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cycle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Oval 56"/>
          <p:cNvSpPr>
            <a:spLocks noChangeAspect="1" noChangeArrowheads="1"/>
          </p:cNvSpPr>
          <p:nvPr/>
        </p:nvSpPr>
        <p:spPr bwMode="auto">
          <a:xfrm>
            <a:off x="3231849" y="306651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8" name="Straight Connector 27"/>
          <p:cNvCxnSpPr>
            <a:stCxn id="7" idx="5"/>
            <a:endCxn id="27" idx="1"/>
          </p:cNvCxnSpPr>
          <p:nvPr/>
        </p:nvCxnSpPr>
        <p:spPr bwMode="auto">
          <a:xfrm>
            <a:off x="2623068" y="2570216"/>
            <a:ext cx="640439" cy="5253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8" idx="1"/>
            <a:endCxn id="4" idx="5"/>
          </p:cNvCxnSpPr>
          <p:nvPr/>
        </p:nvCxnSpPr>
        <p:spPr bwMode="auto">
          <a:xfrm flipH="1" flipV="1">
            <a:off x="4452836" y="3140859"/>
            <a:ext cx="1148744" cy="6232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" idx="2"/>
            <a:endCxn id="27" idx="6"/>
          </p:cNvCxnSpPr>
          <p:nvPr/>
        </p:nvCxnSpPr>
        <p:spPr bwMode="auto">
          <a:xfrm flipH="1">
            <a:off x="3448025" y="3070646"/>
            <a:ext cx="820293" cy="951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4" idx="6"/>
            <a:endCxn id="6" idx="2"/>
          </p:cNvCxnSpPr>
          <p:nvPr/>
        </p:nvCxnSpPr>
        <p:spPr bwMode="auto">
          <a:xfrm flipV="1">
            <a:off x="4484494" y="2723949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9" idx="2"/>
            <a:endCxn id="6" idx="6"/>
          </p:cNvCxnSpPr>
          <p:nvPr/>
        </p:nvCxnSpPr>
        <p:spPr bwMode="auto">
          <a:xfrm flipH="1" flipV="1">
            <a:off x="5762997" y="2723949"/>
            <a:ext cx="968302" cy="1771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2524353" y="367527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7" name="Straight Connector 46"/>
          <p:cNvCxnSpPr>
            <a:stCxn id="39" idx="7"/>
            <a:endCxn id="27" idx="3"/>
          </p:cNvCxnSpPr>
          <p:nvPr/>
        </p:nvCxnSpPr>
        <p:spPr bwMode="auto">
          <a:xfrm flipV="1">
            <a:off x="2708871" y="3236021"/>
            <a:ext cx="554636" cy="46833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urved Connector 51"/>
          <p:cNvCxnSpPr>
            <a:stCxn id="39" idx="4"/>
            <a:endCxn id="8" idx="4"/>
          </p:cNvCxnSpPr>
          <p:nvPr/>
        </p:nvCxnSpPr>
        <p:spPr bwMode="auto">
          <a:xfrm rot="16200000" flipH="1">
            <a:off x="4125337" y="2380967"/>
            <a:ext cx="59777" cy="3045569"/>
          </a:xfrm>
          <a:prstGeom prst="curvedConnector3">
            <a:avLst>
              <a:gd name="adj1" fmla="val 647020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2272" y="531473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removal of any </a:t>
            </a:r>
            <a:r>
              <a:rPr lang="en-US" dirty="0" smtClean="0">
                <a:solidFill>
                  <a:srgbClr val="00B050"/>
                </a:solidFill>
              </a:rPr>
              <a:t>tree</a:t>
            </a:r>
            <a:r>
              <a:rPr lang="en-US" dirty="0" smtClean="0"/>
              <a:t> edge </a:t>
            </a:r>
            <a:br>
              <a:rPr lang="en-US" dirty="0" smtClean="0"/>
            </a:br>
            <a:r>
              <a:rPr lang="en-US" dirty="0" smtClean="0"/>
              <a:t>from the </a:t>
            </a:r>
            <a:r>
              <a:rPr lang="en-US" dirty="0" smtClean="0">
                <a:solidFill>
                  <a:srgbClr val="FF0000"/>
                </a:solidFill>
              </a:rPr>
              <a:t>cycle</a:t>
            </a:r>
            <a:r>
              <a:rPr lang="en-US" dirty="0" smtClean="0"/>
              <a:t> generates a new </a:t>
            </a:r>
            <a:r>
              <a:rPr lang="en-US" dirty="0" smtClean="0">
                <a:solidFill>
                  <a:srgbClr val="00B050"/>
                </a:solidFill>
              </a:rPr>
              <a:t>tree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18432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6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Fundamental cuts</a:t>
            </a:r>
            <a:endParaRPr lang="en-US" sz="5400" kern="0" dirty="0" smtClean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6058619" y="17977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4268318" y="297134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3478924" y="194115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5546821" y="262465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2438550" y="2400706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5569922" y="373504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6731299" y="280183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4" idx="1"/>
            <a:endCxn id="5" idx="5"/>
          </p:cNvCxnSpPr>
          <p:nvPr/>
        </p:nvCxnSpPr>
        <p:spPr bwMode="auto">
          <a:xfrm flipH="1" flipV="1">
            <a:off x="3663442" y="2110667"/>
            <a:ext cx="636534" cy="8897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6" idx="0"/>
            <a:endCxn id="3" idx="3"/>
          </p:cNvCxnSpPr>
          <p:nvPr/>
        </p:nvCxnSpPr>
        <p:spPr bwMode="auto">
          <a:xfrm flipV="1">
            <a:off x="5654909" y="1967227"/>
            <a:ext cx="435368" cy="657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0" y="47459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Removing an edge from a </a:t>
            </a:r>
            <a:r>
              <a:rPr lang="en-US" dirty="0" smtClean="0">
                <a:solidFill>
                  <a:srgbClr val="00B050"/>
                </a:solidFill>
              </a:rPr>
              <a:t>spanning tree </a:t>
            </a:r>
            <a:r>
              <a:rPr lang="en-US" dirty="0" smtClean="0"/>
              <a:t>generates a </a:t>
            </a:r>
            <a:r>
              <a:rPr lang="en-US" dirty="0" smtClean="0">
                <a:solidFill>
                  <a:schemeClr val="accent2"/>
                </a:solidFill>
              </a:rPr>
              <a:t>cut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7" name="Oval 56"/>
          <p:cNvSpPr>
            <a:spLocks noChangeAspect="1" noChangeArrowheads="1"/>
          </p:cNvSpPr>
          <p:nvPr/>
        </p:nvSpPr>
        <p:spPr bwMode="auto">
          <a:xfrm>
            <a:off x="3231849" y="306651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8" name="Straight Connector 27"/>
          <p:cNvCxnSpPr>
            <a:stCxn id="7" idx="5"/>
            <a:endCxn id="27" idx="1"/>
          </p:cNvCxnSpPr>
          <p:nvPr/>
        </p:nvCxnSpPr>
        <p:spPr bwMode="auto">
          <a:xfrm>
            <a:off x="2623068" y="2570216"/>
            <a:ext cx="640439" cy="5253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8" idx="1"/>
            <a:endCxn id="4" idx="5"/>
          </p:cNvCxnSpPr>
          <p:nvPr/>
        </p:nvCxnSpPr>
        <p:spPr bwMode="auto">
          <a:xfrm flipH="1" flipV="1">
            <a:off x="4452836" y="3140859"/>
            <a:ext cx="1148744" cy="6232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" idx="2"/>
            <a:endCxn id="27" idx="6"/>
          </p:cNvCxnSpPr>
          <p:nvPr/>
        </p:nvCxnSpPr>
        <p:spPr bwMode="auto">
          <a:xfrm flipH="1">
            <a:off x="3448025" y="3070646"/>
            <a:ext cx="820293" cy="951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4" idx="6"/>
            <a:endCxn id="6" idx="2"/>
          </p:cNvCxnSpPr>
          <p:nvPr/>
        </p:nvCxnSpPr>
        <p:spPr bwMode="auto">
          <a:xfrm flipV="1">
            <a:off x="4484494" y="2723949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9" idx="2"/>
            <a:endCxn id="6" idx="6"/>
          </p:cNvCxnSpPr>
          <p:nvPr/>
        </p:nvCxnSpPr>
        <p:spPr bwMode="auto">
          <a:xfrm flipH="1" flipV="1">
            <a:off x="5762997" y="2723949"/>
            <a:ext cx="968302" cy="1771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2524353" y="367527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7" name="Straight Connector 46"/>
          <p:cNvCxnSpPr>
            <a:stCxn id="39" idx="7"/>
            <a:endCxn id="27" idx="3"/>
          </p:cNvCxnSpPr>
          <p:nvPr/>
        </p:nvCxnSpPr>
        <p:spPr bwMode="auto">
          <a:xfrm flipV="1">
            <a:off x="2708871" y="3236021"/>
            <a:ext cx="554636" cy="46833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urved Connector 51"/>
          <p:cNvCxnSpPr>
            <a:stCxn id="39" idx="4"/>
            <a:endCxn id="8" idx="4"/>
          </p:cNvCxnSpPr>
          <p:nvPr/>
        </p:nvCxnSpPr>
        <p:spPr bwMode="auto">
          <a:xfrm rot="16200000" flipH="1">
            <a:off x="4125337" y="2380967"/>
            <a:ext cx="59777" cy="3045569"/>
          </a:xfrm>
          <a:prstGeom prst="curvedConnector3">
            <a:avLst>
              <a:gd name="adj1" fmla="val 740675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2272" y="5377797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Adding any edge crossing the </a:t>
            </a:r>
            <a:r>
              <a:rPr lang="en-US" dirty="0" smtClean="0">
                <a:solidFill>
                  <a:schemeClr val="accent2"/>
                </a:solidFill>
              </a:rPr>
              <a:t>cut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creates a new </a:t>
            </a:r>
            <a:r>
              <a:rPr lang="en-US" dirty="0" smtClean="0">
                <a:solidFill>
                  <a:srgbClr val="00B050"/>
                </a:solidFill>
              </a:rPr>
              <a:t>spanning tree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24" name="Curved Connector 23"/>
          <p:cNvCxnSpPr>
            <a:stCxn id="7" idx="0"/>
            <a:endCxn id="3" idx="1"/>
          </p:cNvCxnSpPr>
          <p:nvPr/>
        </p:nvCxnSpPr>
        <p:spPr bwMode="auto">
          <a:xfrm rot="5400000" flipH="1" flipV="1">
            <a:off x="4031504" y="341934"/>
            <a:ext cx="573906" cy="3543639"/>
          </a:xfrm>
          <a:prstGeom prst="curvedConnector3">
            <a:avLst>
              <a:gd name="adj1" fmla="val 175248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Freeform 9"/>
          <p:cNvSpPr/>
          <p:nvPr/>
        </p:nvSpPr>
        <p:spPr bwMode="auto">
          <a:xfrm>
            <a:off x="2248525" y="1633928"/>
            <a:ext cx="3237875" cy="3072983"/>
          </a:xfrm>
          <a:custGeom>
            <a:avLst/>
            <a:gdLst>
              <a:gd name="connsiteX0" fmla="*/ 0 w 3237875"/>
              <a:gd name="connsiteY0" fmla="*/ 0 h 3072983"/>
              <a:gd name="connsiteX1" fmla="*/ 1349114 w 3237875"/>
              <a:gd name="connsiteY1" fmla="*/ 1199213 h 3072983"/>
              <a:gd name="connsiteX2" fmla="*/ 2278505 w 3237875"/>
              <a:gd name="connsiteY2" fmla="*/ 2578308 h 3072983"/>
              <a:gd name="connsiteX3" fmla="*/ 3237875 w 3237875"/>
              <a:gd name="connsiteY3" fmla="*/ 3072983 h 307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7875" h="3072983">
                <a:moveTo>
                  <a:pt x="0" y="0"/>
                </a:moveTo>
                <a:cubicBezTo>
                  <a:pt x="484681" y="384747"/>
                  <a:pt x="969363" y="769495"/>
                  <a:pt x="1349114" y="1199213"/>
                </a:cubicBezTo>
                <a:cubicBezTo>
                  <a:pt x="1728865" y="1628931"/>
                  <a:pt x="1963712" y="2266013"/>
                  <a:pt x="2278505" y="2578308"/>
                </a:cubicBezTo>
                <a:cubicBezTo>
                  <a:pt x="2593299" y="2890603"/>
                  <a:pt x="2915587" y="2981793"/>
                  <a:pt x="3237875" y="3072983"/>
                </a:cubicBezTo>
              </a:path>
            </a:pathLst>
          </a:custGeom>
          <a:noFill/>
          <a:ln w="31750" cap="flat" cmpd="sng" algn="ctr">
            <a:solidFill>
              <a:srgbClr val="FFC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99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5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2637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Cut rule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87" y="1116731"/>
                <a:ext cx="9144000" cy="49379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∩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be a cut.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7" y="1116731"/>
                <a:ext cx="9144000" cy="493790"/>
              </a:xfrm>
              <a:prstGeom prst="rect">
                <a:avLst/>
              </a:prstGeom>
              <a:blipFill rotWithShape="0">
                <a:blip r:embed="rId3"/>
                <a:stretch>
                  <a:fillRect t="-9877" b="-3209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1591557" y="3741578"/>
            <a:ext cx="6866642" cy="2808015"/>
            <a:chOff x="1591557" y="3741578"/>
            <a:chExt cx="6866642" cy="2808015"/>
          </a:xfrm>
        </p:grpSpPr>
        <p:sp>
          <p:nvSpPr>
            <p:cNvPr id="8" name="Oval 7"/>
            <p:cNvSpPr/>
            <p:nvPr/>
          </p:nvSpPr>
          <p:spPr bwMode="auto">
            <a:xfrm>
              <a:off x="4615304" y="3872761"/>
              <a:ext cx="2389239" cy="2676832"/>
            </a:xfrm>
            <a:prstGeom prst="ellipse">
              <a:avLst/>
            </a:prstGeom>
            <a:solidFill>
              <a:srgbClr val="FFFF00">
                <a:alpha val="1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1812744" y="3824826"/>
              <a:ext cx="2389239" cy="2676832"/>
            </a:xfrm>
            <a:prstGeom prst="ellipse">
              <a:avLst/>
            </a:prstGeom>
            <a:solidFill>
              <a:srgbClr val="FFFF00">
                <a:alpha val="1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2944771" y="5543834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56"/>
            <p:cNvSpPr>
              <a:spLocks noChangeAspect="1" noChangeArrowheads="1"/>
            </p:cNvSpPr>
            <p:nvPr/>
          </p:nvSpPr>
          <p:spPr bwMode="auto">
            <a:xfrm>
              <a:off x="2402857" y="4831972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3221665" y="4240405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" name="Oval 56"/>
            <p:cNvSpPr>
              <a:spLocks noChangeAspect="1" noChangeArrowheads="1"/>
            </p:cNvSpPr>
            <p:nvPr/>
          </p:nvSpPr>
          <p:spPr bwMode="auto">
            <a:xfrm>
              <a:off x="5160661" y="5658134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6145165" y="5178553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5824690" y="4354705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56"/>
            <p:cNvSpPr>
              <a:spLocks noChangeAspect="1" noChangeArrowheads="1"/>
            </p:cNvSpPr>
            <p:nvPr/>
          </p:nvSpPr>
          <p:spPr bwMode="auto">
            <a:xfrm>
              <a:off x="5109046" y="4810127"/>
              <a:ext cx="324264" cy="2978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8" name="Straight Connector 17"/>
            <p:cNvCxnSpPr>
              <a:stCxn id="12" idx="7"/>
              <a:endCxn id="13" idx="3"/>
            </p:cNvCxnSpPr>
            <p:nvPr/>
          </p:nvCxnSpPr>
          <p:spPr bwMode="auto">
            <a:xfrm flipV="1">
              <a:off x="2679634" y="4494669"/>
              <a:ext cx="589518" cy="38092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7" idx="2"/>
              <a:endCxn id="13" idx="6"/>
            </p:cNvCxnSpPr>
            <p:nvPr/>
          </p:nvCxnSpPr>
          <p:spPr bwMode="auto">
            <a:xfrm flipH="1" flipV="1">
              <a:off x="3545929" y="4389350"/>
              <a:ext cx="1563116" cy="56972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4" idx="2"/>
              <a:endCxn id="11" idx="6"/>
            </p:cNvCxnSpPr>
            <p:nvPr/>
          </p:nvCxnSpPr>
          <p:spPr bwMode="auto">
            <a:xfrm flipH="1" flipV="1">
              <a:off x="3269035" y="5692779"/>
              <a:ext cx="1891626" cy="1143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17" idx="3"/>
              <a:endCxn id="11" idx="7"/>
            </p:cNvCxnSpPr>
            <p:nvPr/>
          </p:nvCxnSpPr>
          <p:spPr bwMode="auto">
            <a:xfrm flipH="1">
              <a:off x="3221548" y="5064391"/>
              <a:ext cx="1934985" cy="52306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7" idx="7"/>
              <a:endCxn id="16" idx="3"/>
            </p:cNvCxnSpPr>
            <p:nvPr/>
          </p:nvCxnSpPr>
          <p:spPr bwMode="auto">
            <a:xfrm flipV="1">
              <a:off x="5385823" y="4608969"/>
              <a:ext cx="486355" cy="24478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14" idx="6"/>
              <a:endCxn id="15" idx="3"/>
            </p:cNvCxnSpPr>
            <p:nvPr/>
          </p:nvCxnSpPr>
          <p:spPr bwMode="auto">
            <a:xfrm flipV="1">
              <a:off x="5484925" y="5432817"/>
              <a:ext cx="707728" cy="37426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591557" y="3741578"/>
                  <a:ext cx="44237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1557" y="3741578"/>
                  <a:ext cx="442374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804060" y="3741578"/>
                  <a:ext cx="1654139" cy="524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∖</m:t>
                        </m:r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4060" y="3741578"/>
                  <a:ext cx="1654139" cy="52411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6" name="Straight Connector 25"/>
          <p:cNvCxnSpPr>
            <a:stCxn id="14" idx="2"/>
            <a:endCxn id="11" idx="6"/>
          </p:cNvCxnSpPr>
          <p:nvPr/>
        </p:nvCxnSpPr>
        <p:spPr bwMode="auto">
          <a:xfrm flipH="1" flipV="1">
            <a:off x="3269035" y="5692779"/>
            <a:ext cx="1891626" cy="11430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-4548" y="165328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strictly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lightest edge in the cut,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contained in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all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MSTs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48" y="1653280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544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350" y="258993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lightest </a:t>
                </a:r>
                <a:r>
                  <a:rPr lang="en-US" sz="2600" dirty="0">
                    <a:cs typeface="Times New Roman" panose="02020603050405020304" pitchFamily="18" charset="0"/>
                  </a:rPr>
                  <a:t>edge in the cut,</a:t>
                </a:r>
                <a:br>
                  <a:rPr lang="en-US" sz="2600" dirty="0">
                    <a:cs typeface="Times New Roman" panose="02020603050405020304" pitchFamily="18" charset="0"/>
                  </a:rPr>
                </a:br>
                <a:r>
                  <a:rPr lang="en-US" sz="2600" dirty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 is contained in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some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MST </a:t>
                </a:r>
                <a:r>
                  <a:rPr lang="en-US" sz="2600" dirty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0" y="2589938"/>
                <a:ext cx="9144000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5479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90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2637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Cycle rule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20305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a cycle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0305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93" y="174971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is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strictly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heaviest edge on the cycle,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contained in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any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MST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" y="1749713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69648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cs typeface="Times New Roman" panose="02020603050405020304" pitchFamily="18" charset="0"/>
                  </a:rPr>
                  <a:t>is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 heaviest </a:t>
                </a:r>
                <a:r>
                  <a:rPr lang="en-US" sz="2600" dirty="0">
                    <a:cs typeface="Times New Roman" panose="02020603050405020304" pitchFamily="18" charset="0"/>
                  </a:rPr>
                  <a:t>edge on the cycle,</a:t>
                </a:r>
                <a:br>
                  <a:rPr lang="en-US" sz="2600" dirty="0">
                    <a:cs typeface="Times New Roman" panose="02020603050405020304" pitchFamily="18" charset="0"/>
                  </a:rPr>
                </a:br>
                <a:r>
                  <a:rPr lang="en-US" sz="2600" dirty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 is </a:t>
                </a:r>
                <a:r>
                  <a:rPr lang="en-US" sz="2600" i="1" dirty="0">
                    <a:cs typeface="Times New Roman" panose="02020603050405020304" pitchFamily="18" charset="0"/>
                  </a:rPr>
                  <a:t>not</a:t>
                </a:r>
                <a:r>
                  <a:rPr lang="en-US" sz="2600" dirty="0">
                    <a:cs typeface="Times New Roman" panose="02020603050405020304" pitchFamily="18" charset="0"/>
                  </a:rPr>
                  <a:t> contained in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some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cs typeface="Times New Roman" panose="02020603050405020304" pitchFamily="18" charset="0"/>
                  </a:rPr>
                  <a:t>MST of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96483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2983612" y="561790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4616970" y="411770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3102089" y="444042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4405308" y="6093070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338384" y="522955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5" name="Straight Connector 14"/>
          <p:cNvCxnSpPr>
            <a:stCxn id="11" idx="2"/>
            <a:endCxn id="12" idx="7"/>
          </p:cNvCxnSpPr>
          <p:nvPr/>
        </p:nvCxnSpPr>
        <p:spPr bwMode="auto">
          <a:xfrm flipH="1">
            <a:off x="3471125" y="4316300"/>
            <a:ext cx="1145845" cy="18229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13" idx="2"/>
            <a:endCxn id="9" idx="5"/>
          </p:cNvCxnSpPr>
          <p:nvPr/>
        </p:nvCxnSpPr>
        <p:spPr bwMode="auto">
          <a:xfrm flipH="1" flipV="1">
            <a:off x="3352648" y="5956927"/>
            <a:ext cx="1052660" cy="33473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4" idx="0"/>
            <a:endCxn id="11" idx="5"/>
          </p:cNvCxnSpPr>
          <p:nvPr/>
        </p:nvCxnSpPr>
        <p:spPr bwMode="auto">
          <a:xfrm flipH="1" flipV="1">
            <a:off x="4986006" y="4456726"/>
            <a:ext cx="568554" cy="77282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49963" y="4942216"/>
                <a:ext cx="5898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200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963" y="4942216"/>
                <a:ext cx="589832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>
            <a:stCxn id="14" idx="4"/>
            <a:endCxn id="13" idx="6"/>
          </p:cNvCxnSpPr>
          <p:nvPr/>
        </p:nvCxnSpPr>
        <p:spPr bwMode="auto">
          <a:xfrm flipH="1">
            <a:off x="4837660" y="5626738"/>
            <a:ext cx="716900" cy="6649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9" idx="0"/>
            <a:endCxn id="12" idx="4"/>
          </p:cNvCxnSpPr>
          <p:nvPr/>
        </p:nvCxnSpPr>
        <p:spPr bwMode="auto">
          <a:xfrm flipV="1">
            <a:off x="3199788" y="4837613"/>
            <a:ext cx="118477" cy="78029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>
            <a:stCxn id="9" idx="0"/>
            <a:endCxn id="12" idx="4"/>
          </p:cNvCxnSpPr>
          <p:nvPr/>
        </p:nvCxnSpPr>
        <p:spPr bwMode="auto">
          <a:xfrm flipV="1">
            <a:off x="3199788" y="4837613"/>
            <a:ext cx="118477" cy="78029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3697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9748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Cut rule -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0" y="4018850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be an MST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18850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 bwMode="auto">
          <a:xfrm>
            <a:off x="4414271" y="1300869"/>
            <a:ext cx="1932040" cy="2164601"/>
          </a:xfrm>
          <a:prstGeom prst="ellipse">
            <a:avLst/>
          </a:prstGeom>
          <a:solidFill>
            <a:srgbClr val="FFFF00">
              <a:alpha val="1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148002" y="1262107"/>
            <a:ext cx="1932040" cy="2164601"/>
          </a:xfrm>
          <a:prstGeom prst="ellipse">
            <a:avLst/>
          </a:prstGeom>
          <a:solidFill>
            <a:srgbClr val="FFFF00">
              <a:alpha val="1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3063407" y="2652170"/>
            <a:ext cx="262214" cy="2408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3287316" y="1598162"/>
            <a:ext cx="262214" cy="2408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4855270" y="2744598"/>
            <a:ext cx="262214" cy="2408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4813532" y="2058863"/>
            <a:ext cx="262214" cy="2408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9" idx="2"/>
            <a:endCxn id="5" idx="6"/>
          </p:cNvCxnSpPr>
          <p:nvPr/>
        </p:nvCxnSpPr>
        <p:spPr bwMode="auto">
          <a:xfrm flipH="1" flipV="1">
            <a:off x="3549529" y="1718605"/>
            <a:ext cx="1264002" cy="4607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6" idx="2"/>
            <a:endCxn id="3" idx="6"/>
          </p:cNvCxnSpPr>
          <p:nvPr/>
        </p:nvCxnSpPr>
        <p:spPr bwMode="auto">
          <a:xfrm flipH="1" flipV="1">
            <a:off x="3325621" y="2772613"/>
            <a:ext cx="1529649" cy="924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628393" y="1955898"/>
                <a:ext cx="3577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i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393" y="1955898"/>
                <a:ext cx="357722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48312" y="1955898"/>
                <a:ext cx="14603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  <a:sym typeface="Symbol"/>
                        </a:rPr>
                        <m:t>∖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i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312" y="1955898"/>
                <a:ext cx="1460374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/>
          <p:cNvCxnSpPr>
            <a:stCxn id="6" idx="2"/>
            <a:endCxn id="3" idx="6"/>
          </p:cNvCxnSpPr>
          <p:nvPr/>
        </p:nvCxnSpPr>
        <p:spPr bwMode="auto">
          <a:xfrm flipH="1" flipV="1">
            <a:off x="3325621" y="2772613"/>
            <a:ext cx="1529649" cy="9242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stCxn id="9" idx="2"/>
          </p:cNvCxnSpPr>
          <p:nvPr/>
        </p:nvCxnSpPr>
        <p:spPr bwMode="auto">
          <a:xfrm flipH="1" flipV="1">
            <a:off x="3549529" y="1718605"/>
            <a:ext cx="1264003" cy="460701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reeform 16"/>
          <p:cNvSpPr/>
          <p:nvPr/>
        </p:nvSpPr>
        <p:spPr bwMode="auto">
          <a:xfrm>
            <a:off x="5074713" y="1616156"/>
            <a:ext cx="907972" cy="1526689"/>
          </a:xfrm>
          <a:custGeom>
            <a:avLst/>
            <a:gdLst>
              <a:gd name="connsiteX0" fmla="*/ 33251 w 1497113"/>
              <a:gd name="connsiteY0" fmla="*/ 2050020 h 2517286"/>
              <a:gd name="connsiteX1" fmla="*/ 1030778 w 1497113"/>
              <a:gd name="connsiteY1" fmla="*/ 2515533 h 2517286"/>
              <a:gd name="connsiteX2" fmla="*/ 1496291 w 1497113"/>
              <a:gd name="connsiteY2" fmla="*/ 1900391 h 2517286"/>
              <a:gd name="connsiteX3" fmla="*/ 931025 w 1497113"/>
              <a:gd name="connsiteY3" fmla="*/ 1651009 h 2517286"/>
              <a:gd name="connsiteX4" fmla="*/ 1379912 w 1497113"/>
              <a:gd name="connsiteY4" fmla="*/ 1135620 h 2517286"/>
              <a:gd name="connsiteX5" fmla="*/ 964276 w 1497113"/>
              <a:gd name="connsiteY5" fmla="*/ 271097 h 2517286"/>
              <a:gd name="connsiteX6" fmla="*/ 349134 w 1497113"/>
              <a:gd name="connsiteY6" fmla="*/ 21715 h 2517286"/>
              <a:gd name="connsiteX7" fmla="*/ 631767 w 1497113"/>
              <a:gd name="connsiteY7" fmla="*/ 736609 h 2517286"/>
              <a:gd name="connsiteX8" fmla="*/ 0 w 1497113"/>
              <a:gd name="connsiteY8" fmla="*/ 936115 h 251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7113" h="2517286">
                <a:moveTo>
                  <a:pt x="33251" y="2050020"/>
                </a:moveTo>
                <a:cubicBezTo>
                  <a:pt x="410094" y="2295245"/>
                  <a:pt x="786938" y="2540471"/>
                  <a:pt x="1030778" y="2515533"/>
                </a:cubicBezTo>
                <a:cubicBezTo>
                  <a:pt x="1274618" y="2490595"/>
                  <a:pt x="1512916" y="2044478"/>
                  <a:pt x="1496291" y="1900391"/>
                </a:cubicBezTo>
                <a:cubicBezTo>
                  <a:pt x="1479666" y="1756304"/>
                  <a:pt x="950421" y="1778471"/>
                  <a:pt x="931025" y="1651009"/>
                </a:cubicBezTo>
                <a:cubicBezTo>
                  <a:pt x="911629" y="1523547"/>
                  <a:pt x="1374370" y="1365605"/>
                  <a:pt x="1379912" y="1135620"/>
                </a:cubicBezTo>
                <a:cubicBezTo>
                  <a:pt x="1385454" y="905635"/>
                  <a:pt x="1136072" y="456748"/>
                  <a:pt x="964276" y="271097"/>
                </a:cubicBezTo>
                <a:cubicBezTo>
                  <a:pt x="792480" y="85446"/>
                  <a:pt x="404552" y="-55870"/>
                  <a:pt x="349134" y="21715"/>
                </a:cubicBezTo>
                <a:cubicBezTo>
                  <a:pt x="293716" y="99300"/>
                  <a:pt x="689956" y="584209"/>
                  <a:pt x="631767" y="736609"/>
                </a:cubicBezTo>
                <a:cubicBezTo>
                  <a:pt x="573578" y="889009"/>
                  <a:pt x="286789" y="912562"/>
                  <a:pt x="0" y="936115"/>
                </a:cubicBezTo>
              </a:path>
            </a:pathLst>
          </a:custGeom>
          <a:noFill/>
          <a:ln w="508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2477068" y="1478465"/>
            <a:ext cx="2305397" cy="1285898"/>
          </a:xfrm>
          <a:custGeom>
            <a:avLst/>
            <a:gdLst>
              <a:gd name="connsiteX0" fmla="*/ 921526 w 1470850"/>
              <a:gd name="connsiteY0" fmla="*/ 2110798 h 2230563"/>
              <a:gd name="connsiteX1" fmla="*/ 223257 w 1470850"/>
              <a:gd name="connsiteY1" fmla="*/ 2177300 h 2230563"/>
              <a:gd name="connsiteX2" fmla="*/ 1470166 w 1470850"/>
              <a:gd name="connsiteY2" fmla="*/ 1429154 h 2230563"/>
              <a:gd name="connsiteX3" fmla="*/ 23751 w 1470850"/>
              <a:gd name="connsiteY3" fmla="*/ 1046769 h 2230563"/>
              <a:gd name="connsiteX4" fmla="*/ 622268 w 1470850"/>
              <a:gd name="connsiteY4" fmla="*/ 32616 h 2230563"/>
              <a:gd name="connsiteX5" fmla="*/ 1303911 w 1470850"/>
              <a:gd name="connsiteY5" fmla="*/ 348500 h 2230563"/>
              <a:gd name="connsiteX0" fmla="*/ 1050334 w 3777054"/>
              <a:gd name="connsiteY0" fmla="*/ 2110798 h 2223473"/>
              <a:gd name="connsiteX1" fmla="*/ 352065 w 3777054"/>
              <a:gd name="connsiteY1" fmla="*/ 2177300 h 2223473"/>
              <a:gd name="connsiteX2" fmla="*/ 3776780 w 3777054"/>
              <a:gd name="connsiteY2" fmla="*/ 1524882 h 2223473"/>
              <a:gd name="connsiteX3" fmla="*/ 152559 w 3777054"/>
              <a:gd name="connsiteY3" fmla="*/ 1046769 h 2223473"/>
              <a:gd name="connsiteX4" fmla="*/ 751076 w 3777054"/>
              <a:gd name="connsiteY4" fmla="*/ 32616 h 2223473"/>
              <a:gd name="connsiteX5" fmla="*/ 1432719 w 3777054"/>
              <a:gd name="connsiteY5" fmla="*/ 348500 h 2223473"/>
              <a:gd name="connsiteX0" fmla="*/ 1050334 w 3778916"/>
              <a:gd name="connsiteY0" fmla="*/ 2110798 h 2121153"/>
              <a:gd name="connsiteX1" fmla="*/ 687112 w 3778916"/>
              <a:gd name="connsiteY1" fmla="*/ 1579002 h 2121153"/>
              <a:gd name="connsiteX2" fmla="*/ 3776780 w 3778916"/>
              <a:gd name="connsiteY2" fmla="*/ 1524882 h 2121153"/>
              <a:gd name="connsiteX3" fmla="*/ 152559 w 3778916"/>
              <a:gd name="connsiteY3" fmla="*/ 1046769 h 2121153"/>
              <a:gd name="connsiteX4" fmla="*/ 751076 w 3778916"/>
              <a:gd name="connsiteY4" fmla="*/ 32616 h 2121153"/>
              <a:gd name="connsiteX5" fmla="*/ 1432719 w 3778916"/>
              <a:gd name="connsiteY5" fmla="*/ 348500 h 2121153"/>
              <a:gd name="connsiteX0" fmla="*/ 1050334 w 4051834"/>
              <a:gd name="connsiteY0" fmla="*/ 2110798 h 2120254"/>
              <a:gd name="connsiteX1" fmla="*/ 687112 w 4051834"/>
              <a:gd name="connsiteY1" fmla="*/ 1579002 h 2120254"/>
              <a:gd name="connsiteX2" fmla="*/ 3450797 w 4051834"/>
              <a:gd name="connsiteY2" fmla="*/ 1869973 h 2120254"/>
              <a:gd name="connsiteX3" fmla="*/ 3776780 w 4051834"/>
              <a:gd name="connsiteY3" fmla="*/ 1524882 h 2120254"/>
              <a:gd name="connsiteX4" fmla="*/ 152559 w 4051834"/>
              <a:gd name="connsiteY4" fmla="*/ 1046769 h 2120254"/>
              <a:gd name="connsiteX5" fmla="*/ 751076 w 4051834"/>
              <a:gd name="connsiteY5" fmla="*/ 32616 h 2120254"/>
              <a:gd name="connsiteX6" fmla="*/ 1432719 w 4051834"/>
              <a:gd name="connsiteY6" fmla="*/ 348500 h 2120254"/>
              <a:gd name="connsiteX0" fmla="*/ 958044 w 3801263"/>
              <a:gd name="connsiteY0" fmla="*/ 2110798 h 2120256"/>
              <a:gd name="connsiteX1" fmla="*/ 594822 w 3801263"/>
              <a:gd name="connsiteY1" fmla="*/ 1579002 h 2120256"/>
              <a:gd name="connsiteX2" fmla="*/ 3358507 w 3801263"/>
              <a:gd name="connsiteY2" fmla="*/ 1869973 h 2120256"/>
              <a:gd name="connsiteX3" fmla="*/ 3684490 w 3801263"/>
              <a:gd name="connsiteY3" fmla="*/ 1524882 h 2120256"/>
              <a:gd name="connsiteX4" fmla="*/ 2209774 w 3801263"/>
              <a:gd name="connsiteY4" fmla="*/ 1128087 h 2120256"/>
              <a:gd name="connsiteX5" fmla="*/ 60269 w 3801263"/>
              <a:gd name="connsiteY5" fmla="*/ 1046769 h 2120256"/>
              <a:gd name="connsiteX6" fmla="*/ 658786 w 3801263"/>
              <a:gd name="connsiteY6" fmla="*/ 32616 h 2120256"/>
              <a:gd name="connsiteX7" fmla="*/ 1340429 w 3801263"/>
              <a:gd name="connsiteY7" fmla="*/ 348500 h 212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1263" h="2120256">
                <a:moveTo>
                  <a:pt x="958044" y="2110798"/>
                </a:moveTo>
                <a:cubicBezTo>
                  <a:pt x="563189" y="2200852"/>
                  <a:pt x="194745" y="1619140"/>
                  <a:pt x="594822" y="1579002"/>
                </a:cubicBezTo>
                <a:cubicBezTo>
                  <a:pt x="994899" y="1538864"/>
                  <a:pt x="2843562" y="1878993"/>
                  <a:pt x="3358507" y="1869973"/>
                </a:cubicBezTo>
                <a:cubicBezTo>
                  <a:pt x="3873452" y="1860953"/>
                  <a:pt x="3875945" y="1648530"/>
                  <a:pt x="3684490" y="1524882"/>
                </a:cubicBezTo>
                <a:cubicBezTo>
                  <a:pt x="3493035" y="1401234"/>
                  <a:pt x="2813811" y="1207773"/>
                  <a:pt x="2209774" y="1128087"/>
                </a:cubicBezTo>
                <a:cubicBezTo>
                  <a:pt x="1605737" y="1048402"/>
                  <a:pt x="318767" y="1229347"/>
                  <a:pt x="60269" y="1046769"/>
                </a:cubicBezTo>
                <a:cubicBezTo>
                  <a:pt x="-198229" y="864191"/>
                  <a:pt x="445426" y="148994"/>
                  <a:pt x="658786" y="32616"/>
                </a:cubicBezTo>
                <a:cubicBezTo>
                  <a:pt x="872146" y="-83762"/>
                  <a:pt x="1106287" y="132369"/>
                  <a:pt x="1340429" y="348500"/>
                </a:cubicBezTo>
              </a:path>
            </a:pathLst>
          </a:custGeom>
          <a:noFill/>
          <a:ln w="508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hangingPunct="0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endParaRPr lang="en-US" sz="360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32872" y="2905638"/>
                <a:ext cx="279158" cy="336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3600" i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872" y="2905638"/>
                <a:ext cx="279158" cy="33644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00" y="3525674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be the (</a:t>
                </a:r>
                <a:r>
                  <a:rPr lang="en-US" dirty="0" err="1" smtClean="0"/>
                  <a:t>stricktly</a:t>
                </a:r>
                <a:r>
                  <a:rPr lang="en-US" dirty="0" smtClean="0"/>
                  <a:t>) lightest edge in the cut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" y="3525674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490" y="451202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Then,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∪{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contains a cycle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4512026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90" y="500520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must contain another edge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5005202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-7490" y="549837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as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is lightest in the cut</a:t>
                </a:r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90" y="5498378"/>
                <a:ext cx="9144000" cy="523220"/>
              </a:xfrm>
              <a:prstGeom prst="rect">
                <a:avLst/>
              </a:prstGeom>
              <a:blipFill rotWithShape="0">
                <a:blip r:embed="rId9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990" y="599155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Thus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∖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a contradiction.</a:t>
                </a:r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0" y="5991553"/>
                <a:ext cx="9144000" cy="523220"/>
              </a:xfrm>
              <a:prstGeom prst="rect">
                <a:avLst/>
              </a:prstGeom>
              <a:blipFill rotWithShape="0">
                <a:blip r:embed="rId10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156244" y="1376867"/>
                <a:ext cx="279158" cy="336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3600" i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244" y="1376867"/>
                <a:ext cx="279158" cy="336444"/>
              </a:xfrm>
              <a:prstGeom prst="rect">
                <a:avLst/>
              </a:prstGeom>
              <a:blipFill rotWithShape="0">
                <a:blip r:embed="rId11"/>
                <a:stretch>
                  <a:fillRect b="-290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17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" grpId="0" animBg="1"/>
      <p:bldP spid="9" grpId="0" animBg="1"/>
      <p:bldP spid="17" grpId="0" animBg="1"/>
      <p:bldP spid="19" grpId="0" animBg="1"/>
      <p:bldP spid="25" grpId="0"/>
      <p:bldP spid="27" grpId="0"/>
      <p:bldP spid="28" grpId="0"/>
      <p:bldP spid="35" grpId="0"/>
      <p:bldP spid="36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23048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Cycle rule -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0" y="319995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be the strictly heaviest edge 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99956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3452299" y="1416391"/>
            <a:ext cx="1956753" cy="1576305"/>
            <a:chOff x="2639482" y="1779241"/>
            <a:chExt cx="3131254" cy="2522449"/>
          </a:xfrm>
        </p:grpSpPr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83612" y="332441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4572000" y="1779241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3102089" y="2146931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4345348" y="3904504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5338384" y="2936056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8" name="Straight Connector 17"/>
            <p:cNvCxnSpPr>
              <a:stCxn id="4" idx="2"/>
              <a:endCxn id="5" idx="7"/>
            </p:cNvCxnSpPr>
            <p:nvPr/>
          </p:nvCxnSpPr>
          <p:spPr bwMode="auto">
            <a:xfrm flipH="1">
              <a:off x="3471125" y="1977834"/>
              <a:ext cx="1100875" cy="22726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6" idx="2"/>
              <a:endCxn id="3" idx="5"/>
            </p:cNvCxnSpPr>
            <p:nvPr/>
          </p:nvCxnSpPr>
          <p:spPr bwMode="auto">
            <a:xfrm flipH="1" flipV="1">
              <a:off x="3352648" y="3663431"/>
              <a:ext cx="992700" cy="4396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9" idx="0"/>
              <a:endCxn id="4" idx="5"/>
            </p:cNvCxnSpPr>
            <p:nvPr/>
          </p:nvCxnSpPr>
          <p:spPr bwMode="auto">
            <a:xfrm flipH="1" flipV="1">
              <a:off x="4941036" y="2118260"/>
              <a:ext cx="613524" cy="81779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119641" y="2509366"/>
                  <a:ext cx="58983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S" sz="3200" i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641" y="2509366"/>
                  <a:ext cx="589832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21667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Connector 24"/>
            <p:cNvCxnSpPr>
              <a:stCxn id="9" idx="4"/>
              <a:endCxn id="6" idx="7"/>
            </p:cNvCxnSpPr>
            <p:nvPr/>
          </p:nvCxnSpPr>
          <p:spPr bwMode="auto">
            <a:xfrm flipH="1">
              <a:off x="4714384" y="3333242"/>
              <a:ext cx="840176" cy="62942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>
              <a:stCxn id="3" idx="0"/>
              <a:endCxn id="5" idx="4"/>
            </p:cNvCxnSpPr>
            <p:nvPr/>
          </p:nvCxnSpPr>
          <p:spPr bwMode="auto">
            <a:xfrm flipV="1">
              <a:off x="3199788" y="2544117"/>
              <a:ext cx="118477" cy="7802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>
              <a:stCxn id="3" idx="0"/>
              <a:endCxn id="5" idx="4"/>
            </p:cNvCxnSpPr>
            <p:nvPr/>
          </p:nvCxnSpPr>
          <p:spPr bwMode="auto">
            <a:xfrm flipV="1">
              <a:off x="3199788" y="2544117"/>
              <a:ext cx="118477" cy="780295"/>
            </a:xfrm>
            <a:prstGeom prst="line">
              <a:avLst/>
            </a:prstGeom>
            <a:solidFill>
              <a:schemeClr val="accent1"/>
            </a:solidFill>
            <a:ln w="889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639482" y="2687921"/>
                  <a:ext cx="279158" cy="336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9482" y="2687921"/>
                  <a:ext cx="279158" cy="33644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4286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60" y="376601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be an MST that contains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" y="3766013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520" y="4332070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Removing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creates a cut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" y="4332070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66" y="4898127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The cycle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must contain another edge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/>
                  <a:t> from the cut.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" y="4898127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14502" y="5464184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is also a spanning tree,</a:t>
                </a:r>
                <a:br>
                  <a:rPr lang="en-US" dirty="0" smtClean="0"/>
                </a:b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∖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/>
                  <a:t> a contradiction.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502" y="5464184"/>
                <a:ext cx="9144000" cy="954107"/>
              </a:xfrm>
              <a:prstGeom prst="rect">
                <a:avLst/>
              </a:prstGeom>
              <a:blipFill rotWithShape="0">
                <a:blip r:embed="rId9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8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7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25353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Use the cycle or cut rules to prove the claim.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7260" y="3251363"/>
                <a:ext cx="9144000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Exercise: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Strengthening the above claim, show,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without assuming that all edge weights are distinct,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that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</a:t>
                </a:r>
                <a:r>
                  <a:rPr lang="en-US" sz="28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two MSTs of the same graph,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they have the same multisets of edge weights.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60" y="3251363"/>
                <a:ext cx="9144000" cy="1815882"/>
              </a:xfrm>
              <a:prstGeom prst="rect">
                <a:avLst/>
              </a:prstGeom>
              <a:blipFill rotWithShape="0">
                <a:blip r:embed="rId2"/>
                <a:stretch>
                  <a:fillRect t="-3020" b="-906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26237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3333CC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Uniqueness of MST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2438" y="138149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all edge weights are </a:t>
            </a:r>
            <a:r>
              <a:rPr lang="en-US" sz="2800" i="1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distinct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then the MST is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unique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-52" y="5323297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simplicity, we will usually assume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that all edge weights are </a:t>
            </a:r>
            <a:r>
              <a:rPr lang="en-US" sz="2800" i="1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distinct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1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18845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smtClean="0">
                <a:solidFill>
                  <a:srgbClr val="3333CC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Lexicographically </a:t>
            </a:r>
            <a:br>
              <a:rPr lang="en-US" sz="4000" kern="0" dirty="0" smtClean="0">
                <a:solidFill>
                  <a:srgbClr val="3333CC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40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Minimal Spanning Tree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2438" y="1707936"/>
                <a:ext cx="9144000" cy="14404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 spanning tree containing edges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…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let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38" y="1707936"/>
                <a:ext cx="9144000" cy="1440459"/>
              </a:xfrm>
              <a:prstGeom prst="rect">
                <a:avLst/>
              </a:prstGeom>
              <a:blipFill rotWithShape="0">
                <a:blip r:embed="rId2"/>
                <a:stretch>
                  <a:fillRect t="-38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4938" y="3222179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spanning tree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</a:t>
                </a:r>
                <a:r>
                  <a:rPr lang="en-US" sz="2800" i="1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lexicographically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and only if for every other spanning tree we have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lexicographically.</a:t>
                </a:r>
              </a:p>
            </p:txBody>
          </p:sp>
        </mc:Choice>
        <mc:Fallback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8" y="3222179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7438" y="4729273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spanning tree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and only if  it is a </a:t>
                </a:r>
                <a:r>
                  <a:rPr lang="en-US" sz="2800" i="1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lexicographically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38" y="4729273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4948" y="587660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Prove the theorem.</a:t>
            </a:r>
            <a:endParaRPr lang="en-US" sz="28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6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232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smtClean="0">
                <a:solidFill>
                  <a:srgbClr val="3333CC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Bottleneck (min-max) paths</a:t>
            </a:r>
            <a:br>
              <a:rPr lang="en-US" sz="4000" kern="0" dirty="0" smtClean="0">
                <a:solidFill>
                  <a:srgbClr val="3333CC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40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Lexicographically minimal paths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2438" y="1743385"/>
                <a:ext cx="9144000" cy="1344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path containing edges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6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…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let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6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6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38" y="1743385"/>
                <a:ext cx="9144000" cy="1344214"/>
              </a:xfrm>
              <a:prstGeom prst="rect">
                <a:avLst/>
              </a:prstGeom>
              <a:blipFill rotWithShape="0">
                <a:blip r:embed="rId2"/>
                <a:stretch>
                  <a:fillRect t="-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4938" y="3095654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</a:t>
                </a:r>
                <a:r>
                  <a:rPr lang="en-US" sz="26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lexicographically minimal path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ff for every other path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we have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𝑤𝑒𝑖𝑔h𝑡𝑠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lexicographically.</a:t>
                </a:r>
              </a:p>
            </p:txBody>
          </p:sp>
        </mc:Choice>
        <mc:Fallback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8" y="3095654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7438" y="4396371"/>
                <a:ext cx="9144000" cy="1692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</a:t>
                </a:r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an </a:t>
                </a:r>
                <a:r>
                  <a:rPr lang="en-US" sz="2600" i="1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undirected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graph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Then, for every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 unique path connecting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</a:t>
                </a:r>
                <a:r>
                  <a:rPr lang="en-US" sz="26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lexicographically minimal path 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between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particular, it is also a </a:t>
                </a:r>
                <a:r>
                  <a:rPr lang="en-US" sz="26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bottleneck path </a:t>
                </a:r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between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600" kern="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38" y="4396371"/>
                <a:ext cx="9144000" cy="1692771"/>
              </a:xfrm>
              <a:prstGeom prst="rect">
                <a:avLst/>
              </a:prstGeom>
              <a:blipFill rotWithShape="0">
                <a:blip r:embed="rId4"/>
                <a:stretch>
                  <a:fillRect t="-2878" b="-86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4948" y="6097195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Prove the theorem.</a:t>
            </a:r>
            <a:endParaRPr lang="en-US" sz="26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22438" y="1242887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Assume that all edge weights are distinct</a:t>
            </a:r>
            <a:endParaRPr lang="en-US" sz="26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7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0926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Spanning Trees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003050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tree</a:t>
            </a:r>
            <a:r>
              <a:rPr lang="en-US" dirty="0" smtClean="0">
                <a:cs typeface="Times New Roman" panose="02020603050405020304" pitchFamily="18" charset="0"/>
              </a:rPr>
              <a:t> is a </a:t>
            </a:r>
            <a:r>
              <a:rPr lang="en-US" i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connected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FF0000"/>
                </a:solidFill>
                <a:cs typeface="Times New Roman" panose="02020603050405020304" pitchFamily="18" charset="0"/>
              </a:rPr>
              <a:t>acyclic </a:t>
            </a:r>
            <a:r>
              <a:rPr lang="en-US" dirty="0" smtClean="0">
                <a:cs typeface="Times New Roman" panose="02020603050405020304" pitchFamily="18" charset="0"/>
              </a:rPr>
              <a:t>graph (contains no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cycles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87" y="2093487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:r>
                  <a:rPr lang="en-US" dirty="0" smtClean="0">
                    <a:cs typeface="Times New Roman" panose="02020603050405020304" pitchFamily="18" charset="0"/>
                  </a:rPr>
                  <a:t>of an undirected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is a subgraph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with vertex set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which is 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tree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(A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has 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it is </a:t>
                </a:r>
                <a:r>
                  <a:rPr lang="en-US" i="1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connected</a:t>
                </a:r>
                <a:r>
                  <a:rPr lang="en-US" dirty="0" smtClean="0">
                    <a:cs typeface="Times New Roman" panose="02020603050405020304" pitchFamily="18" charset="0"/>
                  </a:rPr>
                  <a:t>.)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7" y="2093487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386" b="-10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497" y="357272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The following conditions are equivalent: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004" y="406881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cs typeface="Times New Roman" panose="02020603050405020304" pitchFamily="18" charset="0"/>
                  </a:rPr>
                  <a:t>(</a:t>
                </a:r>
                <a:r>
                  <a:rPr lang="en-US" i="1" dirty="0" err="1" smtClean="0">
                    <a:cs typeface="Times New Roman" panose="02020603050405020304" pitchFamily="18" charset="0"/>
                  </a:rPr>
                  <a:t>i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)</a:t>
                </a: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:r>
                  <a:rPr lang="en-US" dirty="0" smtClean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" y="406881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745" y="4564907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cs typeface="Times New Roman" panose="02020603050405020304" pitchFamily="18" charset="0"/>
                  </a:rPr>
                  <a:t>(ii)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The addition of any edge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closes a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cycle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5" y="4564907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253" y="506099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cs typeface="Times New Roman" panose="02020603050405020304" pitchFamily="18" charset="0"/>
                  </a:rPr>
                  <a:t>(iii)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i="1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connected</a:t>
                </a:r>
                <a:r>
                  <a:rPr lang="en-US" dirty="0" smtClean="0">
                    <a:cs typeface="Times New Roman" panose="02020603050405020304" pitchFamily="18" charset="0"/>
                  </a:rPr>
                  <a:t> but the removal of any edge disconnects it.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3" y="5060999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933" t="-11628" r="-800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95" y="5557091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cs typeface="Times New Roman" panose="02020603050405020304" pitchFamily="18" charset="0"/>
                  </a:rPr>
                  <a:t>(iv)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acyclic.</a:t>
                </a:r>
                <a:endParaRPr lang="he-IL" i="1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5" y="5557091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501" y="605318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cs typeface="Times New Roman" panose="02020603050405020304" pitchFamily="18" charset="0"/>
                  </a:rPr>
                  <a:t>(v)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i="1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connected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i="1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" y="6053185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0506" y="148652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forest</a:t>
            </a:r>
            <a:r>
              <a:rPr lang="en-US" dirty="0" smtClean="0">
                <a:cs typeface="Times New Roman" panose="02020603050405020304" pitchFamily="18" charset="0"/>
              </a:rPr>
              <a:t> is an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acyclic </a:t>
            </a:r>
            <a:r>
              <a:rPr lang="en-US" dirty="0" smtClean="0">
                <a:cs typeface="Times New Roman" panose="02020603050405020304" pitchFamily="18" charset="0"/>
              </a:rPr>
              <a:t>graph. 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Kruskal’s</a:t>
            </a:r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353671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Sort the edges in non-decreasing order of weight: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≤…≤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53671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7257" y="2385363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Initialize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  (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now a set of edges.)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57" y="2385363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14517" y="2990815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does not contain a cycle,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∪{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17" y="2990815"/>
                <a:ext cx="9144000" cy="1384995"/>
              </a:xfrm>
              <a:prstGeom prst="rect">
                <a:avLst/>
              </a:prstGeom>
              <a:blipFill rotWithShape="0">
                <a:blip r:embed="rId4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7490" y="4588461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Correctness: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all edge weights are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distinct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each edge added 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the strictly lightest edge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the cut defined by one of the trees in the forest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90" y="4588461"/>
                <a:ext cx="9144000" cy="1384995"/>
              </a:xfrm>
              <a:prstGeom prst="rect">
                <a:avLst/>
              </a:prstGeom>
              <a:blipFill rotWithShape="0">
                <a:blip r:embed="rId5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37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5"/>
            <a:endCxn id="3" idx="1"/>
          </p:cNvCxnSpPr>
          <p:nvPr/>
        </p:nvCxnSpPr>
        <p:spPr bwMode="auto">
          <a:xfrm>
            <a:off x="2021551" y="2221315"/>
            <a:ext cx="1017655" cy="140952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>
            <a:stCxn id="10" idx="3"/>
            <a:endCxn id="3" idx="7"/>
          </p:cNvCxnSpPr>
          <p:nvPr/>
        </p:nvCxnSpPr>
        <p:spPr bwMode="auto">
          <a:xfrm flipH="1">
            <a:off x="3344926" y="1797438"/>
            <a:ext cx="2132401" cy="183340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5" idx="4"/>
            <a:endCxn id="9" idx="0"/>
          </p:cNvCxnSpPr>
          <p:nvPr/>
        </p:nvCxnSpPr>
        <p:spPr bwMode="auto">
          <a:xfrm flipH="1">
            <a:off x="7393017" y="2654843"/>
            <a:ext cx="341195" cy="147314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>
            <a:stCxn id="8" idx="6"/>
            <a:endCxn id="9" idx="2"/>
          </p:cNvCxnSpPr>
          <p:nvPr/>
        </p:nvCxnSpPr>
        <p:spPr bwMode="auto">
          <a:xfrm>
            <a:off x="5312195" y="3374082"/>
            <a:ext cx="1864646" cy="9525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21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7" y="1657012"/>
            <a:ext cx="3329144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75" name="Straight Connector 74"/>
          <p:cNvCxnSpPr>
            <a:stCxn id="3" idx="3"/>
            <a:endCxn id="7" idx="7"/>
          </p:cNvCxnSpPr>
          <p:nvPr/>
        </p:nvCxnSpPr>
        <p:spPr bwMode="auto">
          <a:xfrm flipH="1">
            <a:off x="1589199" y="3911694"/>
            <a:ext cx="1450007" cy="204141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Kruskal’s</a:t>
            </a:r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57" name="Straight Connector 56"/>
          <p:cNvCxnSpPr>
            <a:stCxn id="4" idx="6"/>
            <a:endCxn id="10" idx="2"/>
          </p:cNvCxnSpPr>
          <p:nvPr/>
        </p:nvCxnSpPr>
        <p:spPr bwMode="auto">
          <a:xfrm flipV="1">
            <a:off x="2084867" y="1657012"/>
            <a:ext cx="3329144" cy="423877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58" name="Straight Connector 57"/>
          <p:cNvCxnSpPr>
            <a:stCxn id="7" idx="0"/>
            <a:endCxn id="4" idx="4"/>
          </p:cNvCxnSpPr>
          <p:nvPr/>
        </p:nvCxnSpPr>
        <p:spPr bwMode="auto">
          <a:xfrm flipV="1">
            <a:off x="1436339" y="2279482"/>
            <a:ext cx="432352" cy="3615456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61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22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11051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Kruskal’s</a:t>
            </a:r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</a:t>
            </a:r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87452" y="1928802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7" name="Oval 56"/>
          <p:cNvSpPr>
            <a:spLocks noChangeAspect="1" noChangeArrowheads="1"/>
          </p:cNvSpPr>
          <p:nvPr/>
        </p:nvSpPr>
        <p:spPr bwMode="auto">
          <a:xfrm>
            <a:off x="1839266" y="1928802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0" name="Oval 59"/>
          <p:cNvSpPr>
            <a:spLocks noChangeAspect="1" noChangeArrowheads="1"/>
          </p:cNvSpPr>
          <p:nvPr/>
        </p:nvSpPr>
        <p:spPr bwMode="auto">
          <a:xfrm>
            <a:off x="4165243" y="1928802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1" name="Oval 56"/>
          <p:cNvSpPr>
            <a:spLocks noChangeAspect="1" noChangeArrowheads="1"/>
          </p:cNvSpPr>
          <p:nvPr/>
        </p:nvSpPr>
        <p:spPr bwMode="auto">
          <a:xfrm>
            <a:off x="5511855" y="1928802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2" name="Oval 71"/>
          <p:cNvSpPr>
            <a:spLocks noChangeAspect="1" noChangeArrowheads="1"/>
          </p:cNvSpPr>
          <p:nvPr/>
        </p:nvSpPr>
        <p:spPr bwMode="auto">
          <a:xfrm>
            <a:off x="7060841" y="1928802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9" name="Oval 58"/>
          <p:cNvSpPr>
            <a:spLocks noChangeAspect="1" noChangeArrowheads="1"/>
          </p:cNvSpPr>
          <p:nvPr/>
        </p:nvSpPr>
        <p:spPr bwMode="auto">
          <a:xfrm>
            <a:off x="2515445" y="1344395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2" name="Oval 61"/>
          <p:cNvSpPr>
            <a:spLocks noChangeAspect="1" noChangeArrowheads="1"/>
          </p:cNvSpPr>
          <p:nvPr/>
        </p:nvSpPr>
        <p:spPr bwMode="auto">
          <a:xfrm>
            <a:off x="3702169" y="1344395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6" name="Oval 75"/>
          <p:cNvSpPr>
            <a:spLocks noChangeAspect="1" noChangeArrowheads="1"/>
          </p:cNvSpPr>
          <p:nvPr/>
        </p:nvSpPr>
        <p:spPr bwMode="auto">
          <a:xfrm>
            <a:off x="7611796" y="1344395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8" name="Oval 57"/>
          <p:cNvSpPr>
            <a:spLocks noChangeAspect="1" noChangeArrowheads="1"/>
          </p:cNvSpPr>
          <p:nvPr/>
        </p:nvSpPr>
        <p:spPr bwMode="auto">
          <a:xfrm>
            <a:off x="2515445" y="2513209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1" name="Oval 60"/>
          <p:cNvSpPr>
            <a:spLocks noChangeAspect="1" noChangeArrowheads="1"/>
          </p:cNvSpPr>
          <p:nvPr/>
        </p:nvSpPr>
        <p:spPr bwMode="auto">
          <a:xfrm>
            <a:off x="3702169" y="2513209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3" name="Oval 62"/>
          <p:cNvSpPr>
            <a:spLocks noChangeAspect="1" noChangeArrowheads="1"/>
          </p:cNvSpPr>
          <p:nvPr/>
        </p:nvSpPr>
        <p:spPr bwMode="auto">
          <a:xfrm>
            <a:off x="4677403" y="2513209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3" name="Oval 72"/>
          <p:cNvSpPr>
            <a:spLocks noChangeAspect="1" noChangeArrowheads="1"/>
          </p:cNvSpPr>
          <p:nvPr/>
        </p:nvSpPr>
        <p:spPr bwMode="auto">
          <a:xfrm>
            <a:off x="6543109" y="2513209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7" name="Oval 76"/>
          <p:cNvSpPr>
            <a:spLocks noChangeAspect="1" noChangeArrowheads="1"/>
          </p:cNvSpPr>
          <p:nvPr/>
        </p:nvSpPr>
        <p:spPr bwMode="auto">
          <a:xfrm>
            <a:off x="7632961" y="2513209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8" name="Oval 77"/>
          <p:cNvSpPr>
            <a:spLocks noChangeAspect="1" noChangeArrowheads="1"/>
          </p:cNvSpPr>
          <p:nvPr/>
        </p:nvSpPr>
        <p:spPr bwMode="auto">
          <a:xfrm>
            <a:off x="7040279" y="3097617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9" name="Oval 78"/>
          <p:cNvSpPr>
            <a:spLocks noChangeAspect="1" noChangeArrowheads="1"/>
          </p:cNvSpPr>
          <p:nvPr/>
        </p:nvSpPr>
        <p:spPr bwMode="auto">
          <a:xfrm>
            <a:off x="6053436" y="3097617"/>
            <a:ext cx="216177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0" name="Straight Connector 79"/>
          <p:cNvCxnSpPr>
            <a:stCxn id="59" idx="3"/>
            <a:endCxn id="57" idx="7"/>
          </p:cNvCxnSpPr>
          <p:nvPr/>
        </p:nvCxnSpPr>
        <p:spPr bwMode="auto">
          <a:xfrm flipH="1">
            <a:off x="2023785" y="1513905"/>
            <a:ext cx="523318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Straight Connector 80"/>
          <p:cNvCxnSpPr>
            <a:stCxn id="58" idx="1"/>
            <a:endCxn id="57" idx="5"/>
          </p:cNvCxnSpPr>
          <p:nvPr/>
        </p:nvCxnSpPr>
        <p:spPr bwMode="auto">
          <a:xfrm flipH="1" flipV="1">
            <a:off x="2023785" y="2098312"/>
            <a:ext cx="523318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stCxn id="63" idx="1"/>
            <a:endCxn id="60" idx="5"/>
          </p:cNvCxnSpPr>
          <p:nvPr/>
        </p:nvCxnSpPr>
        <p:spPr bwMode="auto">
          <a:xfrm flipH="1" flipV="1">
            <a:off x="4349762" y="2098312"/>
            <a:ext cx="359299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stCxn id="61" idx="7"/>
            <a:endCxn id="60" idx="3"/>
          </p:cNvCxnSpPr>
          <p:nvPr/>
        </p:nvCxnSpPr>
        <p:spPr bwMode="auto">
          <a:xfrm flipV="1">
            <a:off x="3886688" y="2098312"/>
            <a:ext cx="310213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/>
          <p:cNvCxnSpPr>
            <a:stCxn id="60" idx="1"/>
            <a:endCxn id="62" idx="5"/>
          </p:cNvCxnSpPr>
          <p:nvPr/>
        </p:nvCxnSpPr>
        <p:spPr bwMode="auto">
          <a:xfrm flipH="1" flipV="1">
            <a:off x="3886688" y="1513905"/>
            <a:ext cx="310213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/>
          <p:cNvCxnSpPr>
            <a:stCxn id="76" idx="3"/>
            <a:endCxn id="72" idx="7"/>
          </p:cNvCxnSpPr>
          <p:nvPr/>
        </p:nvCxnSpPr>
        <p:spPr bwMode="auto">
          <a:xfrm flipH="1">
            <a:off x="7245360" y="1513905"/>
            <a:ext cx="398094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>
            <a:stCxn id="72" idx="3"/>
            <a:endCxn id="73" idx="7"/>
          </p:cNvCxnSpPr>
          <p:nvPr/>
        </p:nvCxnSpPr>
        <p:spPr bwMode="auto">
          <a:xfrm flipH="1">
            <a:off x="6727628" y="2098312"/>
            <a:ext cx="364871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>
            <a:stCxn id="73" idx="3"/>
            <a:endCxn id="79" idx="7"/>
          </p:cNvCxnSpPr>
          <p:nvPr/>
        </p:nvCxnSpPr>
        <p:spPr bwMode="auto">
          <a:xfrm flipH="1">
            <a:off x="6237955" y="2682719"/>
            <a:ext cx="336812" cy="443981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8" name="Straight Connector 97"/>
          <p:cNvCxnSpPr>
            <a:stCxn id="78" idx="1"/>
            <a:endCxn id="73" idx="5"/>
          </p:cNvCxnSpPr>
          <p:nvPr/>
        </p:nvCxnSpPr>
        <p:spPr bwMode="auto">
          <a:xfrm flipH="1" flipV="1">
            <a:off x="6727628" y="2682719"/>
            <a:ext cx="344309" cy="443981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Straight Connector 102"/>
          <p:cNvCxnSpPr>
            <a:stCxn id="77" idx="1"/>
            <a:endCxn id="72" idx="5"/>
          </p:cNvCxnSpPr>
          <p:nvPr/>
        </p:nvCxnSpPr>
        <p:spPr bwMode="auto">
          <a:xfrm flipH="1" flipV="1">
            <a:off x="7245360" y="2098312"/>
            <a:ext cx="419259" cy="4439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4"/>
              <p:cNvSpPr txBox="1">
                <a:spLocks noChangeArrowheads="1"/>
              </p:cNvSpPr>
              <p:nvPr/>
            </p:nvSpPr>
            <p:spPr bwMode="auto">
              <a:xfrm>
                <a:off x="0" y="3408340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examined,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forest, and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connect vertices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same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tree.</a:t>
                </a:r>
                <a:endParaRPr lang="en-US" sz="26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408340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5442" b="-163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9" name="Curved Connector 108"/>
          <p:cNvCxnSpPr>
            <a:stCxn id="59" idx="6"/>
            <a:endCxn id="58" idx="6"/>
          </p:cNvCxnSpPr>
          <p:nvPr/>
        </p:nvCxnSpPr>
        <p:spPr bwMode="auto">
          <a:xfrm>
            <a:off x="2731622" y="1443692"/>
            <a:ext cx="12700" cy="1168814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12" name="Curved Connector 111"/>
          <p:cNvCxnSpPr>
            <a:stCxn id="76" idx="6"/>
            <a:endCxn id="78" idx="6"/>
          </p:cNvCxnSpPr>
          <p:nvPr/>
        </p:nvCxnSpPr>
        <p:spPr bwMode="auto">
          <a:xfrm flipH="1">
            <a:off x="7256456" y="1443692"/>
            <a:ext cx="571517" cy="1753222"/>
          </a:xfrm>
          <a:prstGeom prst="curvedConnector3">
            <a:avLst>
              <a:gd name="adj1" fmla="val -62454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17" name="Curved Connector 116"/>
          <p:cNvCxnSpPr>
            <a:stCxn id="58" idx="4"/>
            <a:endCxn id="61" idx="4"/>
          </p:cNvCxnSpPr>
          <p:nvPr/>
        </p:nvCxnSpPr>
        <p:spPr bwMode="auto">
          <a:xfrm rot="16200000" flipH="1">
            <a:off x="3216896" y="2118440"/>
            <a:ext cx="12700" cy="1186724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698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Rectangle 4"/>
              <p:cNvSpPr txBox="1">
                <a:spLocks noChangeArrowheads="1"/>
              </p:cNvSpPr>
              <p:nvPr/>
            </p:nvSpPr>
            <p:spPr bwMode="auto">
              <a:xfrm>
                <a:off x="3051813" y="2320916"/>
                <a:ext cx="5694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1813" y="2320916"/>
                <a:ext cx="569494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Rectangle 4"/>
              <p:cNvSpPr txBox="1">
                <a:spLocks noChangeArrowheads="1"/>
              </p:cNvSpPr>
              <p:nvPr/>
            </p:nvSpPr>
            <p:spPr bwMode="auto">
              <a:xfrm>
                <a:off x="8022" y="4320774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connects two different trees, it is the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lightest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 in the cuts defined by these trees.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two trees containing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merge.</a:t>
                </a:r>
                <a:endParaRPr lang="en-US" sz="26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22" y="4320774"/>
                <a:ext cx="9144000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Rectangle 4"/>
              <p:cNvSpPr txBox="1">
                <a:spLocks noChangeArrowheads="1"/>
              </p:cNvSpPr>
              <p:nvPr/>
            </p:nvSpPr>
            <p:spPr bwMode="auto">
              <a:xfrm>
                <a:off x="13022" y="5633319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connects two vertices of the same tree,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it is the </a:t>
                </a: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heaviest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 on a cycle.</a:t>
                </a:r>
                <a:endParaRPr lang="en-US" sz="26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22" y="5633319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5442" b="-163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0" name="Curved Connector 139"/>
          <p:cNvCxnSpPr>
            <a:stCxn id="73" idx="2"/>
            <a:endCxn id="76" idx="1"/>
          </p:cNvCxnSpPr>
          <p:nvPr/>
        </p:nvCxnSpPr>
        <p:spPr bwMode="auto">
          <a:xfrm rot="10800000" flipH="1">
            <a:off x="6543108" y="1373478"/>
            <a:ext cx="1100345" cy="1239028"/>
          </a:xfrm>
          <a:prstGeom prst="curvedConnector4">
            <a:avLst>
              <a:gd name="adj1" fmla="val -20775"/>
              <a:gd name="adj2" fmla="val 120797"/>
            </a:avLst>
          </a:prstGeom>
          <a:solidFill>
            <a:schemeClr val="accent1"/>
          </a:solidFill>
          <a:ln w="698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Rectangle 4"/>
              <p:cNvSpPr txBox="1">
                <a:spLocks noChangeArrowheads="1"/>
              </p:cNvSpPr>
              <p:nvPr/>
            </p:nvSpPr>
            <p:spPr bwMode="auto">
              <a:xfrm>
                <a:off x="6442881" y="1281378"/>
                <a:ext cx="5694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2881" y="1281378"/>
                <a:ext cx="569494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921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36" grpId="0"/>
      <p:bldP spid="137" grpId="0"/>
      <p:bldP spid="139" grpId="0"/>
      <p:bldP spid="1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245859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0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Comparison-based algorithms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2438" y="121194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MST is a spanning tree whose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edge weights is minimized.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4938" y="3412655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comparison-based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 is an algorithm that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does not perform any operation on edge weights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other than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pairwise comparisons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4938" y="231229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Surprisingly, we can find such a tree by only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comparing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edge weights. No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additions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are necessary.</a:t>
            </a:r>
            <a:endParaRPr lang="en-US" sz="2800" kern="0" dirty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17438" y="4943898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the </a:t>
                </a:r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word-RAM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model, where edge weights are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integers fitting into a single machine word, an MST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can be found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deterministically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38" y="4943898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396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06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10123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Breaking 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1022751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𝐴𝐿𝐺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comparison-based algorithm that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finds an MST whenever all edge weights are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distinct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1022751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2100043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Convert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𝐴𝐿𝐺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into an algorithm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𝐴𝐿𝐺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by replacing every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2100043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2654746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…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2654746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3136" y="3127723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3600700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or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0" i="1" kern="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b="0" i="1" kern="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and</m:t>
                        </m:r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𝑖𝑛𝑑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𝑖𝑛𝑑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…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3600700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4643542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𝑖𝑛𝑑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distinct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identifiers of the edges.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4643542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3136" y="5253153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𝐴𝐿𝐺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finds an MST even if weights are not distinct.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36" y="5253153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3136" y="5929195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Prove the claim.</a:t>
            </a:r>
            <a:endParaRPr lang="en-US" sz="26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06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14245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The </a:t>
            </a:r>
            <a:r>
              <a:rPr lang="en-US" sz="5400" kern="0" dirty="0" smtClean="0">
                <a:solidFill>
                  <a:schemeClr val="accent2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blue</a:t>
            </a:r>
            <a:r>
              <a:rPr lang="en-US" sz="54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-</a:t>
            </a:r>
            <a:r>
              <a:rPr lang="en-US" sz="5400" kern="0" dirty="0" smtClean="0">
                <a:solidFill>
                  <a:srgbClr val="FF000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red</a:t>
            </a:r>
            <a:r>
              <a:rPr lang="en-US" sz="5400" kern="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 framework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12438" y="9673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Another convenient way of dealing with ties.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4938" y="161482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Initially all edges are uncolored.</a:t>
            </a:r>
            <a:endParaRPr lang="en-US" sz="26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7438" y="2127301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Blue rule: 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Choose a cut that does not contain a </a:t>
            </a:r>
            <a:r>
              <a:rPr lang="en-US" sz="2600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blue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edge.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Among all uncolored edges in the cut, choose an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 of minimal weight and color it </a:t>
            </a:r>
            <a:r>
              <a:rPr lang="en-US" sz="2600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blue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9938" y="3470777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Red rule: 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Choose a cycle that does not contain a </a:t>
            </a:r>
            <a:r>
              <a:rPr lang="en-US" sz="26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red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edge.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Among all uncolored edges on the cycle, choose an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 of maximal weight and color it </a:t>
            </a:r>
            <a:r>
              <a:rPr lang="en-US" sz="26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red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22438" y="4829642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r>
              <a:rPr lang="en-US" sz="2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 any sequence of applications of the </a:t>
            </a:r>
            <a:r>
              <a:rPr lang="en-US" sz="2600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blue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</a:t>
            </a:r>
            <a:r>
              <a:rPr lang="en-US" sz="26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red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rules, there is always an MST that contains all </a:t>
            </a:r>
            <a:r>
              <a:rPr lang="en-US" sz="2600" kern="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blue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edges and none of the </a:t>
            </a:r>
            <a:r>
              <a:rPr lang="en-US" sz="26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red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edges. As long as some of the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edges are uncolored, at least one of the rules may be applied.</a:t>
            </a:r>
          </a:p>
        </p:txBody>
      </p:sp>
    </p:spTree>
    <p:extLst>
      <p:ext uri="{BB962C8B-B14F-4D97-AF65-F5344CB8AC3E}">
        <p14:creationId xmlns:p14="http://schemas.microsoft.com/office/powerpoint/2010/main" val="210714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2485"/>
            <a:ext cx="9144000" cy="669925"/>
          </a:xfrm>
        </p:spPr>
        <p:txBody>
          <a:bodyPr/>
          <a:lstStyle/>
          <a:p>
            <a:r>
              <a:rPr lang="da-DK" sz="5400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Disjoint Sets / Union-Find</a:t>
            </a:r>
            <a:endParaRPr lang="en-US" sz="5400" dirty="0">
              <a:solidFill>
                <a:srgbClr val="00B050"/>
              </a:solidFill>
              <a:latin typeface="Arial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01372"/>
            <a:ext cx="9144000" cy="1862048"/>
          </a:xfrm>
        </p:spPr>
        <p:txBody>
          <a:bodyPr>
            <a:spAutoFit/>
          </a:bodyPr>
          <a:lstStyle/>
          <a:p>
            <a:pPr marL="0" indent="0" algn="ctr">
              <a:lnSpc>
                <a:spcPct val="125000"/>
              </a:lnSpc>
              <a:spcBef>
                <a:spcPts val="600"/>
              </a:spcBef>
              <a:buNone/>
            </a:pP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Make-Set(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da-DK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a singleton set containing 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lnSpc>
                <a:spcPct val="125000"/>
              </a:lnSpc>
              <a:spcBef>
                <a:spcPts val="600"/>
              </a:spcBef>
              <a:buNone/>
            </a:pP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Union(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da-DK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da-DK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Unite </a:t>
            </a:r>
            <a:r>
              <a:rPr lang="da-D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sets </a:t>
            </a:r>
            <a:r>
              <a:rPr lang="da-DK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containing </a:t>
            </a:r>
            <a:r>
              <a:rPr lang="da-DK" sz="2800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da-DK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lnSpc>
                <a:spcPct val="125000"/>
              </a:lnSpc>
              <a:spcBef>
                <a:spcPts val="600"/>
              </a:spcBef>
              <a:buNone/>
            </a:pP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Find(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da-DK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 a </a:t>
            </a:r>
            <a:r>
              <a:rPr lang="da-D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representative </a:t>
            </a:r>
            <a:r>
              <a:rPr lang="da-DK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set containing </a:t>
            </a:r>
            <a:r>
              <a:rPr lang="da-DK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1723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da-DK" dirty="0" smtClean="0">
                <a:solidFill>
                  <a:schemeClr val="accent2"/>
                </a:solidFill>
              </a:rPr>
              <a:t>Find(</a:t>
            </a:r>
            <a:r>
              <a:rPr lang="da-DK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dirty="0" smtClean="0">
                <a:solidFill>
                  <a:schemeClr val="accent2"/>
                </a:solidFill>
              </a:rPr>
              <a:t>)=Find(</a:t>
            </a:r>
            <a:r>
              <a:rPr lang="da-DK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da-DK" dirty="0" smtClean="0">
                <a:solidFill>
                  <a:schemeClr val="accent2"/>
                </a:solidFill>
              </a:rPr>
              <a:t>) </a:t>
            </a:r>
            <a:r>
              <a:rPr lang="da-DK" dirty="0" smtClean="0"/>
              <a:t>iff </a:t>
            </a:r>
            <a:r>
              <a:rPr lang="da-DK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da-DK" dirty="0" smtClean="0"/>
              <a:t> and </a:t>
            </a:r>
            <a:r>
              <a:rPr lang="da-DK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da-DK" dirty="0" smtClean="0"/>
              <a:t> are currently in same set.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90" y="4539062"/>
                <a:ext cx="9144000" cy="14404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da-DK" dirty="0" smtClean="0"/>
                  <a:t>Using a simple implementation, </a:t>
                </a:r>
                <a:br>
                  <a:rPr lang="da-DK" dirty="0" smtClean="0"/>
                </a:br>
                <a:r>
                  <a:rPr lang="da-DK" dirty="0" smtClean="0"/>
                  <a:t>the total cost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operations, out of which 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/>
                  <a:t> are Make-Set operations,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4539062"/>
                <a:ext cx="9144000" cy="1440459"/>
              </a:xfrm>
              <a:prstGeom prst="rect">
                <a:avLst/>
              </a:prstGeom>
              <a:blipFill rotWithShape="0">
                <a:blip r:embed="rId2"/>
                <a:stretch>
                  <a:fillRect t="-4661" b="-889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488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69708"/>
            <a:ext cx="5029200" cy="1143000"/>
          </a:xfrm>
        </p:spPr>
        <p:txBody>
          <a:bodyPr/>
          <a:lstStyle/>
          <a:p>
            <a:r>
              <a:rPr lang="en-US" sz="5400" dirty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Union Find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609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 each set as a rooted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8" name="Oval 4"/>
          <p:cNvSpPr>
            <a:spLocks noChangeArrowheads="1"/>
          </p:cNvSpPr>
          <p:nvPr/>
        </p:nvSpPr>
        <p:spPr bwMode="auto">
          <a:xfrm>
            <a:off x="3470275" y="38287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3013075" y="44383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30" name="Oval 6"/>
          <p:cNvSpPr>
            <a:spLocks noChangeArrowheads="1"/>
          </p:cNvSpPr>
          <p:nvPr/>
        </p:nvSpPr>
        <p:spPr bwMode="auto">
          <a:xfrm>
            <a:off x="3470275" y="44383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31" name="Oval 7"/>
          <p:cNvSpPr>
            <a:spLocks noChangeArrowheads="1"/>
          </p:cNvSpPr>
          <p:nvPr/>
        </p:nvSpPr>
        <p:spPr bwMode="auto">
          <a:xfrm>
            <a:off x="3927475" y="44383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52232" name="AutoShape 8"/>
          <p:cNvCxnSpPr>
            <a:cxnSpLocks noChangeShapeType="1"/>
            <a:stCxn id="52229" idx="7"/>
            <a:endCxn id="52228" idx="3"/>
          </p:cNvCxnSpPr>
          <p:nvPr/>
        </p:nvCxnSpPr>
        <p:spPr bwMode="auto">
          <a:xfrm flipV="1">
            <a:off x="3208338" y="4024048"/>
            <a:ext cx="295275" cy="447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33" name="AutoShape 9"/>
          <p:cNvCxnSpPr>
            <a:cxnSpLocks noChangeShapeType="1"/>
            <a:stCxn id="52230" idx="0"/>
            <a:endCxn id="52228" idx="4"/>
          </p:cNvCxnSpPr>
          <p:nvPr/>
        </p:nvCxnSpPr>
        <p:spPr bwMode="auto">
          <a:xfrm flipV="1">
            <a:off x="3584575" y="4057385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34" name="AutoShape 10"/>
          <p:cNvCxnSpPr>
            <a:cxnSpLocks noChangeShapeType="1"/>
            <a:stCxn id="52231" idx="1"/>
            <a:endCxn id="52228" idx="5"/>
          </p:cNvCxnSpPr>
          <p:nvPr/>
        </p:nvCxnSpPr>
        <p:spPr bwMode="auto">
          <a:xfrm flipH="1" flipV="1">
            <a:off x="3665538" y="4024048"/>
            <a:ext cx="295275" cy="447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1371600" y="2412164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3200" dirty="0">
                <a:solidFill>
                  <a:schemeClr val="accent2"/>
                </a:solidFill>
              </a:rPr>
              <a:t>Union by rank</a:t>
            </a:r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4535770" y="2412164"/>
            <a:ext cx="350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Path compression</a:t>
            </a:r>
          </a:p>
        </p:txBody>
      </p:sp>
      <p:sp>
        <p:nvSpPr>
          <p:cNvPr id="52237" name="Oval 13"/>
          <p:cNvSpPr>
            <a:spLocks noChangeArrowheads="1"/>
          </p:cNvSpPr>
          <p:nvPr/>
        </p:nvSpPr>
        <p:spPr bwMode="auto">
          <a:xfrm>
            <a:off x="4918075" y="31429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38" name="Oval 14"/>
          <p:cNvSpPr>
            <a:spLocks noChangeArrowheads="1"/>
          </p:cNvSpPr>
          <p:nvPr/>
        </p:nvSpPr>
        <p:spPr bwMode="auto">
          <a:xfrm>
            <a:off x="4689475" y="37525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39" name="Oval 15"/>
          <p:cNvSpPr>
            <a:spLocks noChangeArrowheads="1"/>
          </p:cNvSpPr>
          <p:nvPr/>
        </p:nvSpPr>
        <p:spPr bwMode="auto">
          <a:xfrm>
            <a:off x="5146675" y="37525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52240" name="AutoShape 16"/>
          <p:cNvCxnSpPr>
            <a:cxnSpLocks noChangeShapeType="1"/>
            <a:stCxn id="52238" idx="0"/>
            <a:endCxn id="52237" idx="3"/>
          </p:cNvCxnSpPr>
          <p:nvPr/>
        </p:nvCxnSpPr>
        <p:spPr bwMode="auto">
          <a:xfrm flipV="1">
            <a:off x="4803775" y="3338248"/>
            <a:ext cx="147638" cy="414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41" name="AutoShape 17"/>
          <p:cNvCxnSpPr>
            <a:cxnSpLocks noChangeShapeType="1"/>
            <a:stCxn id="52239" idx="0"/>
            <a:endCxn id="52237" idx="5"/>
          </p:cNvCxnSpPr>
          <p:nvPr/>
        </p:nvCxnSpPr>
        <p:spPr bwMode="auto">
          <a:xfrm flipH="1" flipV="1">
            <a:off x="5113338" y="3338248"/>
            <a:ext cx="147637" cy="414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2242" name="Oval 18"/>
          <p:cNvSpPr>
            <a:spLocks noChangeArrowheads="1"/>
          </p:cNvSpPr>
          <p:nvPr/>
        </p:nvSpPr>
        <p:spPr bwMode="auto">
          <a:xfrm>
            <a:off x="6289675" y="38287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43" name="Oval 19"/>
          <p:cNvSpPr>
            <a:spLocks noChangeArrowheads="1"/>
          </p:cNvSpPr>
          <p:nvPr/>
        </p:nvSpPr>
        <p:spPr bwMode="auto">
          <a:xfrm>
            <a:off x="6594475" y="44383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52244" name="AutoShape 20"/>
          <p:cNvCxnSpPr>
            <a:cxnSpLocks noChangeShapeType="1"/>
            <a:stCxn id="52243" idx="0"/>
            <a:endCxn id="52242" idx="5"/>
          </p:cNvCxnSpPr>
          <p:nvPr/>
        </p:nvCxnSpPr>
        <p:spPr bwMode="auto">
          <a:xfrm flipH="1" flipV="1">
            <a:off x="6484938" y="4024048"/>
            <a:ext cx="223837" cy="414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45" name="AutoShape 21"/>
          <p:cNvCxnSpPr>
            <a:cxnSpLocks noChangeShapeType="1"/>
            <a:stCxn id="52228" idx="7"/>
            <a:endCxn id="52237" idx="2"/>
          </p:cNvCxnSpPr>
          <p:nvPr/>
        </p:nvCxnSpPr>
        <p:spPr bwMode="auto">
          <a:xfrm flipV="1">
            <a:off x="3665538" y="3257285"/>
            <a:ext cx="1252537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2246" name="Oval 22"/>
          <p:cNvSpPr>
            <a:spLocks noChangeArrowheads="1"/>
          </p:cNvSpPr>
          <p:nvPr/>
        </p:nvSpPr>
        <p:spPr bwMode="auto">
          <a:xfrm>
            <a:off x="6061075" y="44383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47" name="Oval 23"/>
          <p:cNvSpPr>
            <a:spLocks noChangeArrowheads="1"/>
          </p:cNvSpPr>
          <p:nvPr/>
        </p:nvSpPr>
        <p:spPr bwMode="auto">
          <a:xfrm>
            <a:off x="5984875" y="504798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52248" name="AutoShape 24"/>
          <p:cNvCxnSpPr>
            <a:cxnSpLocks noChangeShapeType="1"/>
            <a:stCxn id="52247" idx="0"/>
            <a:endCxn id="52246" idx="4"/>
          </p:cNvCxnSpPr>
          <p:nvPr/>
        </p:nvCxnSpPr>
        <p:spPr bwMode="auto">
          <a:xfrm flipV="1">
            <a:off x="6099175" y="4666985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49" name="AutoShape 25"/>
          <p:cNvCxnSpPr>
            <a:cxnSpLocks noChangeShapeType="1"/>
            <a:stCxn id="52242" idx="1"/>
            <a:endCxn id="52237" idx="6"/>
          </p:cNvCxnSpPr>
          <p:nvPr/>
        </p:nvCxnSpPr>
        <p:spPr bwMode="auto">
          <a:xfrm flipH="1" flipV="1">
            <a:off x="5146675" y="3257285"/>
            <a:ext cx="1176338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2250" name="AutoShape 26"/>
          <p:cNvCxnSpPr>
            <a:cxnSpLocks noChangeShapeType="1"/>
            <a:stCxn id="52246" idx="0"/>
            <a:endCxn id="52242" idx="3"/>
          </p:cNvCxnSpPr>
          <p:nvPr/>
        </p:nvCxnSpPr>
        <p:spPr bwMode="auto">
          <a:xfrm flipV="1">
            <a:off x="6175375" y="4024048"/>
            <a:ext cx="147638" cy="414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0" y="5468573"/>
            <a:ext cx="91440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The parent of a vertex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/>
              <a:t> is denoted by </a:t>
            </a:r>
            <a:r>
              <a:rPr lang="en-US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x.p</a:t>
            </a:r>
            <a:r>
              <a:rPr lang="en-US" i="1" dirty="0" smtClean="0"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5581650" y="4857485"/>
            <a:ext cx="36036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0" y="5949950"/>
            <a:ext cx="914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Find(</a:t>
            </a:r>
            <a:r>
              <a:rPr lang="en-US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chemeClr val="accent2"/>
                </a:solidFill>
              </a:rPr>
              <a:t>)</a:t>
            </a:r>
            <a:r>
              <a:rPr lang="en-US" dirty="0"/>
              <a:t> traces the path from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/>
              <a:t> to the </a:t>
            </a:r>
            <a:r>
              <a:rPr lang="en-US" dirty="0" smtClean="0"/>
              <a:t>root.</a:t>
            </a:r>
            <a:endParaRPr lang="en-US" dirty="0"/>
          </a:p>
        </p:txBody>
      </p:sp>
      <p:sp>
        <p:nvSpPr>
          <p:cNvPr id="52254" name="Oval 30"/>
          <p:cNvSpPr>
            <a:spLocks noChangeArrowheads="1"/>
          </p:cNvSpPr>
          <p:nvPr/>
        </p:nvSpPr>
        <p:spPr bwMode="auto">
          <a:xfrm>
            <a:off x="1878013" y="3863710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5459385" y="4224073"/>
            <a:ext cx="90011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x.p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17490" y="176259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representative of each set is the root of its tree.</a:t>
            </a:r>
            <a:endParaRPr lang="en-US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76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5" grpId="0"/>
      <p:bldP spid="52236" grpId="0"/>
      <p:bldP spid="52251" grpId="0"/>
      <p:bldP spid="52252" grpId="0"/>
      <p:bldP spid="52253" grpId="0"/>
      <p:bldP spid="522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4038600" y="1821498"/>
            <a:ext cx="990600" cy="18288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2743200" y="2278698"/>
            <a:ext cx="990600" cy="13716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5029200" cy="639763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by rank</a:t>
            </a:r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>
            <a:off x="3086100" y="2126298"/>
            <a:ext cx="304800" cy="304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4391025" y="1669098"/>
            <a:ext cx="304800" cy="304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6019800" y="1821498"/>
            <a:ext cx="990600" cy="18288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6" name="Oval 8"/>
          <p:cNvSpPr>
            <a:spLocks noChangeArrowheads="1"/>
          </p:cNvSpPr>
          <p:nvPr/>
        </p:nvSpPr>
        <p:spPr bwMode="auto">
          <a:xfrm>
            <a:off x="6372225" y="1669098"/>
            <a:ext cx="304800" cy="304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7" name="AutoShape 9"/>
          <p:cNvSpPr>
            <a:spLocks noChangeArrowheads="1"/>
          </p:cNvSpPr>
          <p:nvPr/>
        </p:nvSpPr>
        <p:spPr bwMode="auto">
          <a:xfrm>
            <a:off x="7391400" y="1821498"/>
            <a:ext cx="990600" cy="18288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8" name="Oval 10"/>
          <p:cNvSpPr>
            <a:spLocks noChangeArrowheads="1"/>
          </p:cNvSpPr>
          <p:nvPr/>
        </p:nvSpPr>
        <p:spPr bwMode="auto">
          <a:xfrm>
            <a:off x="7743825" y="1669098"/>
            <a:ext cx="304800" cy="304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59" name="Oval 11"/>
          <p:cNvSpPr>
            <a:spLocks noChangeArrowheads="1"/>
          </p:cNvSpPr>
          <p:nvPr/>
        </p:nvSpPr>
        <p:spPr bwMode="auto">
          <a:xfrm>
            <a:off x="1066800" y="2126298"/>
            <a:ext cx="304800" cy="304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533400" y="1973898"/>
            <a:ext cx="3048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61" name="Text Box 13"/>
              <p:cNvSpPr txBox="1">
                <a:spLocks noChangeArrowheads="1"/>
              </p:cNvSpPr>
              <p:nvPr/>
            </p:nvSpPr>
            <p:spPr bwMode="auto">
              <a:xfrm>
                <a:off x="2606675" y="1965960"/>
                <a:ext cx="457200" cy="5191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1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675" y="1965960"/>
                <a:ext cx="457200" cy="5191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62" name="Text Box 14"/>
              <p:cNvSpPr txBox="1">
                <a:spLocks noChangeArrowheads="1"/>
              </p:cNvSpPr>
              <p:nvPr/>
            </p:nvSpPr>
            <p:spPr bwMode="auto">
              <a:xfrm>
                <a:off x="4762500" y="1521460"/>
                <a:ext cx="495300" cy="5191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2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62500" y="1521460"/>
                <a:ext cx="495300" cy="51911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63" name="Text Box 15"/>
              <p:cNvSpPr txBox="1">
                <a:spLocks noChangeArrowheads="1"/>
              </p:cNvSpPr>
              <p:nvPr/>
            </p:nvSpPr>
            <p:spPr bwMode="auto">
              <a:xfrm>
                <a:off x="5943600" y="1530985"/>
                <a:ext cx="457200" cy="5191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3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43600" y="1530985"/>
                <a:ext cx="457200" cy="5191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64" name="Text Box 16"/>
              <p:cNvSpPr txBox="1">
                <a:spLocks noChangeArrowheads="1"/>
              </p:cNvSpPr>
              <p:nvPr/>
            </p:nvSpPr>
            <p:spPr bwMode="auto">
              <a:xfrm>
                <a:off x="8077200" y="1516698"/>
                <a:ext cx="457200" cy="5191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4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7200" y="1516698"/>
                <a:ext cx="457200" cy="51911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265" name="AutoShape 17"/>
          <p:cNvCxnSpPr>
            <a:cxnSpLocks noChangeShapeType="1"/>
            <a:stCxn id="53253" idx="7"/>
            <a:endCxn id="53254" idx="2"/>
          </p:cNvCxnSpPr>
          <p:nvPr/>
        </p:nvCxnSpPr>
        <p:spPr bwMode="auto">
          <a:xfrm flipV="1">
            <a:off x="3346450" y="1821498"/>
            <a:ext cx="1044575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266" name="Text Box 18"/>
              <p:cNvSpPr txBox="1">
                <a:spLocks noChangeArrowheads="1"/>
              </p:cNvSpPr>
              <p:nvPr/>
            </p:nvSpPr>
            <p:spPr bwMode="auto">
              <a:xfrm>
                <a:off x="8153400" y="830898"/>
                <a:ext cx="990600" cy="523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6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53400" y="830898"/>
                <a:ext cx="990600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267" name="Line 19"/>
          <p:cNvSpPr>
            <a:spLocks noChangeShapeType="1"/>
          </p:cNvSpPr>
          <p:nvPr/>
        </p:nvSpPr>
        <p:spPr bwMode="auto">
          <a:xfrm flipV="1">
            <a:off x="6677025" y="1211898"/>
            <a:ext cx="1095374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68" name="Text Box 20"/>
              <p:cNvSpPr txBox="1">
                <a:spLocks noChangeArrowheads="1"/>
              </p:cNvSpPr>
              <p:nvPr/>
            </p:nvSpPr>
            <p:spPr bwMode="auto">
              <a:xfrm>
                <a:off x="2529981" y="1335074"/>
                <a:ext cx="1368425" cy="51328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&lt; 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</m:oMath>
                  </m:oMathPara>
                </a14:m>
                <a:endParaRPr lang="en-US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68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9981" y="1335074"/>
                <a:ext cx="1368425" cy="51328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69" name="Text Box 21"/>
              <p:cNvSpPr txBox="1">
                <a:spLocks noChangeArrowheads="1"/>
              </p:cNvSpPr>
              <p:nvPr/>
            </p:nvSpPr>
            <p:spPr bwMode="auto">
              <a:xfrm>
                <a:off x="0" y="4447725"/>
                <a:ext cx="9144000" cy="5191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Union by rank on its own gives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log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⁡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dirty="0"/>
                  <a:t> find time</a:t>
                </a:r>
              </a:p>
            </p:txBody>
          </p:sp>
        </mc:Choice>
        <mc:Fallback xmlns="">
          <p:sp>
            <p:nvSpPr>
              <p:cNvPr id="53269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447725"/>
                <a:ext cx="9144000" cy="519113"/>
              </a:xfrm>
              <a:prstGeom prst="rect">
                <a:avLst/>
              </a:prstGeom>
              <a:blipFill rotWithShape="0">
                <a:blip r:embed="rId8"/>
                <a:stretch>
                  <a:fillRect t="-12941" b="-32941"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70" name="Text Box 22"/>
              <p:cNvSpPr txBox="1">
                <a:spLocks noChangeArrowheads="1"/>
              </p:cNvSpPr>
              <p:nvPr/>
            </p:nvSpPr>
            <p:spPr bwMode="auto">
              <a:xfrm>
                <a:off x="0" y="4925502"/>
                <a:ext cx="9144000" cy="5191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A tree of rank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contains at least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i="1" baseline="30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dirty="0"/>
                  <a:t> elements</a:t>
                </a:r>
              </a:p>
            </p:txBody>
          </p:sp>
        </mc:Choice>
        <mc:Fallback xmlns="">
          <p:sp>
            <p:nvSpPr>
              <p:cNvPr id="53270" name="Text 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25502"/>
                <a:ext cx="9144000" cy="519112"/>
              </a:xfrm>
              <a:prstGeom prst="rect">
                <a:avLst/>
              </a:prstGeom>
              <a:blipFill rotWithShape="0">
                <a:blip r:embed="rId9"/>
                <a:stretch>
                  <a:fillRect t="-12941" b="-32941"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72" name="Text Box 24"/>
              <p:cNvSpPr txBox="1">
                <a:spLocks noChangeArrowheads="1"/>
              </p:cNvSpPr>
              <p:nvPr/>
            </p:nvSpPr>
            <p:spPr bwMode="auto">
              <a:xfrm>
                <a:off x="0" y="5881053"/>
                <a:ext cx="9144000" cy="5191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not a root, then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𝑟𝑎𝑛𝑘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&lt; </m:t>
                    </m:r>
                    <m:r>
                      <a:rPr lang="en-US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𝑝</m:t>
                    </m:r>
                    <m:r>
                      <a:rPr lang="en-US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𝑟𝑎𝑛𝑘</m:t>
                    </m:r>
                  </m:oMath>
                </a14:m>
                <a:endParaRPr lang="en-US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272" name="Text 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81053"/>
                <a:ext cx="9144000" cy="519112"/>
              </a:xfrm>
              <a:prstGeom prst="rect">
                <a:avLst/>
              </a:prstGeom>
              <a:blipFill rotWithShape="0">
                <a:blip r:embed="rId10"/>
                <a:stretch>
                  <a:fillRect t="-12941" b="-32941"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-15240" y="5403278"/>
                <a:ext cx="9144000" cy="5191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smtClean="0"/>
                  <a:t>At most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i="1" baseline="30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dirty="0" smtClean="0"/>
                  <a:t> nodes of rank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Symbol"/>
                      </a:rPr>
                      <m:t> 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endParaRPr lang="en-US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 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240" y="5403278"/>
                <a:ext cx="9144000" cy="519112"/>
              </a:xfrm>
              <a:prstGeom prst="rect">
                <a:avLst/>
              </a:prstGeom>
              <a:blipFill rotWithShape="0">
                <a:blip r:embed="rId11"/>
                <a:stretch>
                  <a:fillRect t="-11628" b="-31395"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7490" y="3969948"/>
            <a:ext cx="914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Each item is assigned a </a:t>
            </a:r>
            <a:r>
              <a:rPr lang="en-US" i="1" dirty="0" smtClean="0">
                <a:solidFill>
                  <a:schemeClr val="accent2"/>
                </a:solidFill>
              </a:rPr>
              <a:t>rank</a:t>
            </a:r>
            <a:r>
              <a:rPr lang="en-US" dirty="0" smtClean="0"/>
              <a:t>, initially 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30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10007 " pathEditMode="relative" ptsTypes="AA">
                                      <p:cBhvr>
                                        <p:cTn id="10" dur="2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10007 " pathEditMode="relative" ptsTypes="AA">
                                      <p:cBhvr>
                                        <p:cTn id="12" dur="2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58" grpId="0" animBg="1"/>
      <p:bldP spid="53264" grpId="0"/>
      <p:bldP spid="53266" grpId="0"/>
      <p:bldP spid="53267" grpId="0" animBg="1"/>
      <p:bldP spid="53269" grpId="0"/>
      <p:bldP spid="53270" grpId="0"/>
      <p:bldP spid="53272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 Compression</a:t>
            </a:r>
          </a:p>
        </p:txBody>
      </p:sp>
      <p:sp>
        <p:nvSpPr>
          <p:cNvPr id="115715" name="AutoShape 3"/>
          <p:cNvSpPr>
            <a:spLocks noChangeArrowheads="1"/>
          </p:cNvSpPr>
          <p:nvPr/>
        </p:nvSpPr>
        <p:spPr bwMode="auto">
          <a:xfrm rot="-80795">
            <a:off x="5305425" y="2168525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6" name="Oval 4"/>
          <p:cNvSpPr>
            <a:spLocks noChangeArrowheads="1"/>
          </p:cNvSpPr>
          <p:nvPr/>
        </p:nvSpPr>
        <p:spPr bwMode="auto">
          <a:xfrm rot="-2217507">
            <a:off x="5700713" y="2046288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7" name="AutoShape 5"/>
          <p:cNvSpPr>
            <a:spLocks noChangeArrowheads="1"/>
          </p:cNvSpPr>
          <p:nvPr/>
        </p:nvSpPr>
        <p:spPr bwMode="auto">
          <a:xfrm rot="-80795">
            <a:off x="3513138" y="3506788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8" name="AutoShape 6"/>
          <p:cNvSpPr>
            <a:spLocks noChangeArrowheads="1"/>
          </p:cNvSpPr>
          <p:nvPr/>
        </p:nvSpPr>
        <p:spPr bwMode="auto">
          <a:xfrm rot="-80795">
            <a:off x="4400550" y="2820988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9" name="AutoShape 7"/>
          <p:cNvSpPr>
            <a:spLocks noChangeArrowheads="1"/>
          </p:cNvSpPr>
          <p:nvPr/>
        </p:nvSpPr>
        <p:spPr bwMode="auto">
          <a:xfrm rot="-80795">
            <a:off x="2605088" y="4184650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20" name="Oval 8"/>
          <p:cNvSpPr>
            <a:spLocks noChangeArrowheads="1"/>
          </p:cNvSpPr>
          <p:nvPr/>
        </p:nvSpPr>
        <p:spPr bwMode="auto">
          <a:xfrm rot="-2217507">
            <a:off x="4803775" y="272097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115723" name="AutoShape 11"/>
          <p:cNvCxnSpPr>
            <a:cxnSpLocks noChangeShapeType="1"/>
            <a:stCxn id="115722" idx="6"/>
            <a:endCxn id="115721" idx="2"/>
          </p:cNvCxnSpPr>
          <p:nvPr/>
        </p:nvCxnSpPr>
        <p:spPr bwMode="auto">
          <a:xfrm flipV="1">
            <a:off x="3209925" y="3581400"/>
            <a:ext cx="717550" cy="536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5724" name="AutoShape 12"/>
          <p:cNvCxnSpPr>
            <a:cxnSpLocks noChangeShapeType="1"/>
            <a:stCxn id="115721" idx="6"/>
            <a:endCxn id="115720" idx="2"/>
          </p:cNvCxnSpPr>
          <p:nvPr/>
        </p:nvCxnSpPr>
        <p:spPr bwMode="auto">
          <a:xfrm flipV="1">
            <a:off x="4110038" y="2903538"/>
            <a:ext cx="715962" cy="539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5725" name="AutoShape 13"/>
          <p:cNvCxnSpPr>
            <a:cxnSpLocks noChangeShapeType="1"/>
            <a:stCxn id="115720" idx="6"/>
            <a:endCxn id="115716" idx="2"/>
          </p:cNvCxnSpPr>
          <p:nvPr/>
        </p:nvCxnSpPr>
        <p:spPr bwMode="auto">
          <a:xfrm flipV="1">
            <a:off x="5008563" y="2228850"/>
            <a:ext cx="714375" cy="536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5733" name="Freeform 21"/>
          <p:cNvSpPr>
            <a:spLocks/>
          </p:cNvSpPr>
          <p:nvPr/>
        </p:nvSpPr>
        <p:spPr bwMode="auto">
          <a:xfrm>
            <a:off x="3998913" y="2168525"/>
            <a:ext cx="1709737" cy="1279525"/>
          </a:xfrm>
          <a:custGeom>
            <a:avLst/>
            <a:gdLst/>
            <a:ahLst/>
            <a:cxnLst>
              <a:cxn ang="0">
                <a:pos x="0" y="794"/>
              </a:cxn>
              <a:cxn ang="0">
                <a:pos x="397" y="227"/>
              </a:cxn>
              <a:cxn ang="0">
                <a:pos x="1077" y="0"/>
              </a:cxn>
            </a:cxnLst>
            <a:rect l="0" t="0" r="r" b="b"/>
            <a:pathLst>
              <a:path w="1077" h="794">
                <a:moveTo>
                  <a:pt x="0" y="794"/>
                </a:moveTo>
                <a:cubicBezTo>
                  <a:pt x="109" y="576"/>
                  <a:pt x="218" y="359"/>
                  <a:pt x="397" y="227"/>
                </a:cubicBezTo>
                <a:cubicBezTo>
                  <a:pt x="576" y="95"/>
                  <a:pt x="826" y="47"/>
                  <a:pt x="1077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 type="stealth" w="lg" len="lg"/>
          </a:ln>
          <a:effectLst/>
        </p:spPr>
        <p:txBody>
          <a:bodyPr anchor="ctr">
            <a:spAutoFit/>
          </a:bodyPr>
          <a:lstStyle/>
          <a:p>
            <a:endParaRPr lang="he-IL"/>
          </a:p>
        </p:txBody>
      </p:sp>
      <p:sp>
        <p:nvSpPr>
          <p:cNvPr id="115734" name="Freeform 22"/>
          <p:cNvSpPr>
            <a:spLocks/>
          </p:cNvSpPr>
          <p:nvPr/>
        </p:nvSpPr>
        <p:spPr bwMode="auto">
          <a:xfrm>
            <a:off x="3098800" y="2078038"/>
            <a:ext cx="2609850" cy="2071687"/>
          </a:xfrm>
          <a:custGeom>
            <a:avLst/>
            <a:gdLst/>
            <a:ahLst/>
            <a:cxnLst>
              <a:cxn ang="0">
                <a:pos x="0" y="1248"/>
              </a:cxn>
              <a:cxn ang="0">
                <a:pos x="453" y="284"/>
              </a:cxn>
              <a:cxn ang="0">
                <a:pos x="1644" y="0"/>
              </a:cxn>
            </a:cxnLst>
            <a:rect l="0" t="0" r="r" b="b"/>
            <a:pathLst>
              <a:path w="1644" h="1248">
                <a:moveTo>
                  <a:pt x="0" y="1248"/>
                </a:moveTo>
                <a:cubicBezTo>
                  <a:pt x="89" y="870"/>
                  <a:pt x="179" y="492"/>
                  <a:pt x="453" y="284"/>
                </a:cubicBezTo>
                <a:cubicBezTo>
                  <a:pt x="727" y="76"/>
                  <a:pt x="1185" y="38"/>
                  <a:pt x="164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 type="stealth" w="lg" len="lg"/>
          </a:ln>
          <a:effectLst/>
        </p:spPr>
        <p:txBody>
          <a:bodyPr anchor="ctr">
            <a:spAutoFit/>
          </a:bodyPr>
          <a:lstStyle/>
          <a:p>
            <a:endParaRPr lang="he-IL"/>
          </a:p>
        </p:txBody>
      </p:sp>
      <p:sp>
        <p:nvSpPr>
          <p:cNvPr id="115721" name="Oval 9"/>
          <p:cNvSpPr>
            <a:spLocks noChangeArrowheads="1"/>
          </p:cNvSpPr>
          <p:nvPr/>
        </p:nvSpPr>
        <p:spPr bwMode="auto">
          <a:xfrm rot="-2217507">
            <a:off x="3905250" y="3398838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22" name="Oval 10"/>
          <p:cNvSpPr>
            <a:spLocks noChangeArrowheads="1"/>
          </p:cNvSpPr>
          <p:nvPr/>
        </p:nvSpPr>
        <p:spPr bwMode="auto">
          <a:xfrm rot="-2217507">
            <a:off x="3005138" y="4073525"/>
            <a:ext cx="228600" cy="228600"/>
          </a:xfrm>
          <a:prstGeom prst="ellipse">
            <a:avLst/>
          </a:prstGeom>
          <a:solidFill>
            <a:srgbClr val="800080"/>
          </a:solidFill>
          <a:ln w="9525" algn="ctr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5115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3" grpId="0" animBg="1"/>
      <p:bldP spid="1157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85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Minimum Spanning Trees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87" y="1946338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:r>
                  <a:rPr lang="en-US" dirty="0" smtClean="0">
                    <a:cs typeface="Times New Roman" panose="02020603050405020304" pitchFamily="18" charset="0"/>
                  </a:rPr>
                  <a:t>of an undirected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is a subgraph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with vertex set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which is 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tree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(A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has 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it is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connected</a:t>
                </a:r>
                <a:r>
                  <a:rPr lang="en-US" dirty="0" smtClean="0">
                    <a:cs typeface="Times New Roman" panose="02020603050405020304" pitchFamily="18" charset="0"/>
                  </a:rPr>
                  <a:t>.)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7" y="1946338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405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97" y="3451850"/>
                <a:ext cx="9144000" cy="142898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a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weight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(or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cost</a:t>
                </a:r>
                <a:r>
                  <a:rPr lang="en-US" dirty="0" smtClean="0">
                    <a:cs typeface="Times New Roman" panose="02020603050405020304" pitchFamily="18" charset="0"/>
                  </a:rPr>
                  <a:t>)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defined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on the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</a:t>
                </a:r>
                <a:r>
                  <a:rPr lang="en-US" b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tree</a:t>
                </a:r>
                <a:r>
                  <a:rPr lang="en-US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b>
                        </m:sSub>
                      </m:sub>
                      <m:sup/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" y="3451850"/>
                <a:ext cx="9144000" cy="1428981"/>
              </a:xfrm>
              <a:prstGeom prst="rect">
                <a:avLst/>
              </a:prstGeom>
              <a:blipFill rotWithShape="0">
                <a:blip r:embed="rId4"/>
                <a:stretch>
                  <a:fillRect t="-4255" b="-7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9983" y="5001349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The MST problem: </a:t>
                </a:r>
                <a:r>
                  <a:rPr lang="en-US" dirty="0" smtClean="0">
                    <a:cs typeface="Times New Roman" panose="02020603050405020304" pitchFamily="18" charset="0"/>
                  </a:rPr>
                  <a:t>Given an undirected graph </a:t>
                </a:r>
                <a:r>
                  <a:rPr lang="en-US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with a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weight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function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</a:t>
                </a:r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find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spanning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</a:t>
                </a:r>
                <a:r>
                  <a:rPr lang="en-US" i="1" dirty="0" smtClean="0">
                    <a:solidFill>
                      <a:srgbClr val="CC6600"/>
                    </a:solidFill>
                    <a:cs typeface="Times New Roman" panose="02020603050405020304" pitchFamily="18" charset="0"/>
                  </a:rPr>
                  <a:t>minimized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983" y="5001349"/>
                <a:ext cx="9144000" cy="1384995"/>
              </a:xfrm>
              <a:prstGeom prst="rect">
                <a:avLst/>
              </a:prstGeom>
              <a:blipFill rotWithShape="0">
                <a:blip r:embed="rId5"/>
                <a:stretch>
                  <a:fillRect t="-4386" b="-10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0" y="1302601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tree</a:t>
            </a:r>
            <a:r>
              <a:rPr lang="en-US" dirty="0" smtClean="0">
                <a:cs typeface="Times New Roman" panose="02020603050405020304" pitchFamily="18" charset="0"/>
              </a:rPr>
              <a:t> is a </a:t>
            </a:r>
            <a:r>
              <a:rPr lang="en-US" i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connected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FF0000"/>
                </a:solidFill>
                <a:cs typeface="Times New Roman" panose="02020603050405020304" pitchFamily="18" charset="0"/>
              </a:rPr>
              <a:t>acyclic </a:t>
            </a:r>
            <a:r>
              <a:rPr lang="en-US" dirty="0" smtClean="0">
                <a:cs typeface="Times New Roman" panose="02020603050405020304" pitchFamily="18" charset="0"/>
              </a:rPr>
              <a:t>graph (contains no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cycles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2485"/>
            <a:ext cx="9144000" cy="669925"/>
          </a:xfrm>
        </p:spPr>
        <p:txBody>
          <a:bodyPr/>
          <a:lstStyle/>
          <a:p>
            <a:r>
              <a:rPr lang="da-DK" dirty="0" smtClean="0">
                <a:solidFill>
                  <a:srgbClr val="00B050"/>
                </a:solidFill>
                <a:latin typeface="Arial"/>
                <a:ea typeface="ＭＳ Ｐゴシック" charset="-128"/>
                <a:cs typeface="Times New Roman" panose="02020603050405020304" pitchFamily="18" charset="0"/>
              </a:rPr>
              <a:t>Analysis of Union-Find</a:t>
            </a:r>
            <a:endParaRPr lang="en-US" dirty="0">
              <a:solidFill>
                <a:srgbClr val="00B050"/>
              </a:solidFill>
              <a:latin typeface="Arial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90" y="2352129"/>
                <a:ext cx="9144000" cy="14404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da-DK" b="1" dirty="0" smtClean="0"/>
                  <a:t>Theorem: </a:t>
                </a:r>
                <a:r>
                  <a:rPr lang="en-US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[</a:t>
                </a:r>
                <a:r>
                  <a:rPr lang="en-US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Tarjan</a:t>
                </a:r>
                <a:r>
                  <a:rPr lang="en-US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kern="0" dirty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(</a:t>
                </a:r>
                <a:r>
                  <a:rPr lang="en-US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1975)]</a:t>
                </a:r>
                <a:r>
                  <a:rPr lang="da-DK" dirty="0" smtClean="0"/>
                  <a:t/>
                </a:r>
                <a:br>
                  <a:rPr lang="da-DK" dirty="0" smtClean="0"/>
                </a:br>
                <a:r>
                  <a:rPr lang="da-DK" dirty="0" smtClean="0"/>
                  <a:t>The total cost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operations, out of which 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/>
                  <a:t> are Make-Set operations,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2352129"/>
                <a:ext cx="9144000" cy="1440459"/>
              </a:xfrm>
              <a:prstGeom prst="rect">
                <a:avLst/>
              </a:prstGeom>
              <a:blipFill rotWithShape="0">
                <a:blip r:embed="rId2"/>
                <a:stretch>
                  <a:fillRect t="-5085" b="-889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000" y="1288705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While the data structure is very simple,</a:t>
            </a:r>
            <a:br>
              <a:rPr lang="en-US" dirty="0" smtClean="0"/>
            </a:br>
            <a:r>
              <a:rPr lang="en-US" dirty="0" smtClean="0"/>
              <a:t>the analysis is far from being simple.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5000" y="502079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A simpler proof given by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[Seidel-</a:t>
            </a:r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Sharir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(2005)]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7500" y="5653331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We shall not present the proof(s) in this course.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00" y="3901905"/>
                <a:ext cx="9144000" cy="10095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/>
                  <a:t>The </a:t>
                </a:r>
                <a:r>
                  <a:rPr lang="en-US" i="1" dirty="0" smtClean="0">
                    <a:solidFill>
                      <a:srgbClr val="FF0000"/>
                    </a:solidFill>
                  </a:rPr>
                  <a:t>amortized</a:t>
                </a:r>
                <a:r>
                  <a:rPr lang="en-US" dirty="0" smtClean="0"/>
                  <a:t> cost of make-set and unite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</a:t>
                </a:r>
                <a:br>
                  <a:rPr lang="en-US" dirty="0" smtClean="0"/>
                </a:br>
                <a:r>
                  <a:rPr lang="en-US" dirty="0" smtClean="0"/>
                  <a:t>while the </a:t>
                </a:r>
                <a:r>
                  <a:rPr lang="en-US" i="1" dirty="0" smtClean="0">
                    <a:solidFill>
                      <a:srgbClr val="FF0000"/>
                    </a:solidFill>
                  </a:rPr>
                  <a:t>amortized</a:t>
                </a:r>
                <a:r>
                  <a:rPr lang="en-US" dirty="0" smtClean="0"/>
                  <a:t> cost of find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" y="3901905"/>
                <a:ext cx="9144000" cy="1009572"/>
              </a:xfrm>
              <a:prstGeom prst="rect">
                <a:avLst/>
              </a:prstGeom>
              <a:blipFill rotWithShape="0">
                <a:blip r:embed="rId3"/>
                <a:stretch>
                  <a:fillRect t="-6024" b="-1265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53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2425"/>
            <a:ext cx="91440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Find - pseudocode</a:t>
            </a:r>
          </a:p>
        </p:txBody>
      </p:sp>
      <p:pic>
        <p:nvPicPr>
          <p:cNvPr id="9" name="Picture 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524812" y="3315017"/>
            <a:ext cx="4065031" cy="2362503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663421" y="4110037"/>
            <a:ext cx="3326437" cy="1447601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665025" y="1808163"/>
            <a:ext cx="3326401" cy="1878815"/>
          </a:xfrm>
          <a:prstGeom prst="rect">
            <a:avLst/>
          </a:prstGeom>
          <a:noFill/>
          <a:ln/>
          <a:effectLst/>
        </p:spPr>
      </p:pic>
      <p:pic>
        <p:nvPicPr>
          <p:cNvPr id="104464" name="Picture 1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26915" y="1841183"/>
            <a:ext cx="4064000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46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3609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Efficient implementation </a:t>
            </a:r>
            <a:b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of </a:t>
            </a:r>
            <a:r>
              <a:rPr lang="en-US" sz="40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Kruskal’s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64890" y="1717549"/>
            <a:ext cx="427219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Use the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union-find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data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4544521" y="1517748"/>
                <a:ext cx="4359638" cy="519533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algn="l" eaLnBrk="1" hangingPunct="1"/>
                <a:r>
                  <a:rPr lang="en-US" sz="28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𝐾𝑟𝑢𝑠𝑘𝑎𝑙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𝑉</m:t>
                            </m:r>
                            <m: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𝐸</m:t>
                            </m:r>
                            <m: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endParaRPr lang="en-US" sz="2800" b="0" kern="0" dirty="0" smtClean="0">
                  <a:solidFill>
                    <a:schemeClr val="tx1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8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</a:p>
              <a:p>
                <a:pPr algn="l" eaLnBrk="1" hangingPunct="1"/>
                <a14:m>
                  <m:oMath xmlns:m="http://schemas.openxmlformats.org/officeDocument/2006/math">
                    <m:r>
                      <a:rPr lang="en-US" sz="2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sz="2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𝑜𝑟𝑡</m:t>
                    </m:r>
                    <m:d>
                      <m:dPr>
                        <m:ctrlPr>
                          <a:rPr lang="en-US" sz="2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8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 algn="l" eaLnBrk="1" hangingPunct="1"/>
                <a:r>
                  <a:rPr lang="en-US" sz="12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endParaRPr lang="en-US" sz="800" b="0" kern="0" dirty="0" smtClean="0">
                  <a:solidFill>
                    <a:schemeClr val="tx1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8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𝑎𝑘𝑒𝑠𝑒𝑡</m:t>
                    </m:r>
                    <m:r>
                      <a:rPr lang="en-US" sz="28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</a:p>
              <a:p>
                <a:pPr algn="l"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</a:p>
              <a:p>
                <a:pPr algn="l"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lit/>
                      </m:rP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{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sz="2800" b="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𝑈𝑛𝑖𝑜𝑛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4521" y="1517748"/>
                <a:ext cx="4359638" cy="5195333"/>
              </a:xfrm>
              <a:prstGeom prst="rect">
                <a:avLst/>
              </a:prstGeom>
              <a:blipFill rotWithShape="0">
                <a:blip r:embed="rId2"/>
                <a:stretch>
                  <a:fillRect l="-557" b="-2693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167390" y="2755782"/>
                <a:ext cx="4272197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Cost of sorting: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</m:t>
                      </m:r>
                      <m:func>
                        <m:func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7390" y="2755782"/>
                <a:ext cx="4272197" cy="1126462"/>
              </a:xfrm>
              <a:prstGeom prst="rect">
                <a:avLst/>
              </a:prstGeom>
              <a:blipFill rotWithShape="0">
                <a:blip r:embed="rId3"/>
                <a:stretch>
                  <a:fillRect t="-162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54900" y="3966370"/>
                <a:ext cx="4272197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Cost of all other operations: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))</m:t>
                      </m:r>
                    </m:oMath>
                  </m:oMathPara>
                </a14:m>
                <a:endParaRPr lang="en-US" sz="28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900" y="3966370"/>
                <a:ext cx="4272197" cy="1126462"/>
              </a:xfrm>
              <a:prstGeom prst="rect">
                <a:avLst/>
              </a:prstGeom>
              <a:blipFill rotWithShape="0">
                <a:blip r:embed="rId4"/>
                <a:stretch>
                  <a:fillRect l="-1141" t="-1630" r="-128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142410" y="5176958"/>
                <a:ext cx="4272197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Total cost: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</m:t>
                      </m:r>
                      <m:func>
                        <m:func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410" y="5176958"/>
                <a:ext cx="4272197" cy="1126462"/>
              </a:xfrm>
              <a:prstGeom prst="rect">
                <a:avLst/>
              </a:prstGeom>
              <a:blipFill rotWithShape="0">
                <a:blip r:embed="rId5"/>
                <a:stretch>
                  <a:fillRect t="-108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20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33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5820" y="18158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err="1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Matroids</a:t>
            </a:r>
            <a:r>
              <a:rPr lang="en-US" sz="5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[Whitney (1935)]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5820" y="1265281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pair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finite set and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𝐸</m:t>
                        </m:r>
                      </m:sup>
                    </m:sSup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</a:t>
                </a:r>
                <a:r>
                  <a:rPr lang="en-US" sz="2800" kern="0" dirty="0" err="1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matroid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the following three conditions are satisfied: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0" y="1265281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5820" y="2305762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en-US" sz="2800" i="1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∅∈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endParaRPr lang="en-US" sz="28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0" y="2305762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5820" y="2869455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en-US" sz="2800" i="1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i)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0" y="286945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5820" y="343314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(iii)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&lt;|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lit/>
                      </m:rP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}∈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0" y="3433148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5820" y="458280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sets contained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called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independent sets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0" y="4582808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820" y="518102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maximal</a:t>
            </a:r>
            <a:r>
              <a:rPr lang="en-US" sz="2800" kern="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independent set is called a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basis.</a:t>
            </a:r>
            <a:endParaRPr lang="en-US" sz="28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820" y="579811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minimal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dependent set is called a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circuit.</a:t>
            </a:r>
            <a:endParaRPr lang="en-US" sz="28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34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Jarnik</a:t>
            </a:r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-Prim-</a:t>
            </a:r>
            <a:r>
              <a:rPr lang="en-US" sz="54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Dijkstra</a:t>
            </a:r>
            <a:endParaRPr lang="en-US" sz="5400" kern="0" dirty="0" smtClean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402743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arbitrary vertex.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←{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02743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17490" y="2618310"/>
                <a:ext cx="9144000" cy="13858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Find the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lightest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the cut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ac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sz="2800" kern="0" dirty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90" y="2618310"/>
                <a:ext cx="9144000" cy="1385892"/>
              </a:xfrm>
              <a:prstGeom prst="rect">
                <a:avLst/>
              </a:prstGeom>
              <a:blipFill rotWithShape="0">
                <a:blip r:embed="rId3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2500" y="426566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Correctness follows immediately from the cut rule.</a:t>
            </a:r>
            <a:endParaRPr lang="en-US" sz="2800" kern="0" dirty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9990" y="5050341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 implement the algorithm efficiently,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use a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priority-queue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(heap) to hold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90" y="5050341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5732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52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5"/>
            <a:endCxn id="3" idx="1"/>
          </p:cNvCxnSpPr>
          <p:nvPr/>
        </p:nvCxnSpPr>
        <p:spPr bwMode="auto">
          <a:xfrm>
            <a:off x="2021551" y="2221315"/>
            <a:ext cx="1017655" cy="140952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>
            <a:stCxn id="10" idx="3"/>
            <a:endCxn id="3" idx="7"/>
          </p:cNvCxnSpPr>
          <p:nvPr/>
        </p:nvCxnSpPr>
        <p:spPr bwMode="auto">
          <a:xfrm flipH="1">
            <a:off x="3344926" y="1797438"/>
            <a:ext cx="2132401" cy="183340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5" idx="4"/>
            <a:endCxn id="9" idx="0"/>
          </p:cNvCxnSpPr>
          <p:nvPr/>
        </p:nvCxnSpPr>
        <p:spPr bwMode="auto">
          <a:xfrm flipH="1">
            <a:off x="7393017" y="2654843"/>
            <a:ext cx="341195" cy="147314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>
            <a:stCxn id="8" idx="6"/>
            <a:endCxn id="9" idx="2"/>
          </p:cNvCxnSpPr>
          <p:nvPr/>
        </p:nvCxnSpPr>
        <p:spPr bwMode="auto">
          <a:xfrm>
            <a:off x="5312195" y="3374082"/>
            <a:ext cx="1864646" cy="9525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35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6319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Prim’s algorithm</a:t>
            </a:r>
          </a:p>
        </p:txBody>
      </p:sp>
      <p:cxnSp>
        <p:nvCxnSpPr>
          <p:cNvPr id="57" name="Straight Connector 56"/>
          <p:cNvCxnSpPr>
            <a:stCxn id="3" idx="3"/>
            <a:endCxn id="7" idx="7"/>
          </p:cNvCxnSpPr>
          <p:nvPr/>
        </p:nvCxnSpPr>
        <p:spPr bwMode="auto">
          <a:xfrm flipH="1">
            <a:off x="1589199" y="3911694"/>
            <a:ext cx="1450007" cy="204141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68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21506" y="1321624"/>
                <a:ext cx="3672591" cy="440120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𝐼𝑛𝑖𝑡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:</a:t>
                </a:r>
                <a:endParaRPr lang="he-IL" sz="2400" dirty="0">
                  <a:cs typeface="Times New Roman" panose="02020603050405020304" pitchFamily="18" charset="0"/>
                </a:endParaRPr>
              </a:p>
              <a:p>
                <a:r>
                  <a:rPr lang="en-US" sz="8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𝐻𝑒𝑎𝑝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endParaRPr lang="en-US" sz="2400" b="0" dirty="0" smtClean="0">
                  <a:cs typeface="Times New Roman" panose="02020603050405020304" pitchFamily="18" charset="0"/>
                </a:endParaRPr>
              </a:p>
              <a:p>
                <a:r>
                  <a:rPr lang="en-GB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:</a:t>
                </a:r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800" dirty="0" smtClean="0">
                    <a:cs typeface="Times New Roman" panose="02020603050405020304" pitchFamily="18" charset="0"/>
                  </a:rPr>
                  <a:t>  </a:t>
                </a:r>
                <a:endParaRPr lang="en-GB" sz="8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506" y="1321624"/>
                <a:ext cx="3672591" cy="4401205"/>
              </a:xfrm>
              <a:prstGeom prst="rect">
                <a:avLst/>
              </a:prstGeom>
              <a:blipFill rotWithShape="0">
                <a:blip r:embed="rId3"/>
                <a:stretch>
                  <a:fillRect l="-497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8619" y="916894"/>
                <a:ext cx="4773126" cy="575542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r>
                  <a:rPr lang="en-GB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𝑃𝑟𝑖𝑚</m:t>
                    </m:r>
                    <m:r>
                      <a:rPr lang="en-GB" sz="25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25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GB" sz="25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GB" sz="25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GB" sz="25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5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GB" sz="25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5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GB" sz="25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GB" sz="25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GB" sz="25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):</m:t>
                    </m:r>
                  </m:oMath>
                </a14:m>
                <a:endParaRPr lang="he-IL" sz="2500" dirty="0" smtClean="0"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sz="400" dirty="0" smtClean="0">
                  <a:cs typeface="Times New Roman" panose="02020603050405020304" pitchFamily="18" charset="0"/>
                </a:endParaRPr>
              </a:p>
              <a:p>
                <a:r>
                  <a:rPr lang="en-GB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𝐼𝑛𝑖𝑡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endParaRPr lang="en-GB" sz="400" dirty="0" smtClean="0">
                  <a:cs typeface="Times New Roman" panose="02020603050405020304" pitchFamily="18" charset="0"/>
                </a:endParaRPr>
              </a:p>
              <a:p>
                <a:r>
                  <a:rPr lang="en-GB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GB" sz="400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2400" dirty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 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}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2400" dirty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800" dirty="0">
                    <a:cs typeface="Times New Roman" panose="02020603050405020304" pitchFamily="18" charset="0"/>
                  </a:rPr>
                  <a:t> </a:t>
                </a:r>
                <a:endParaRPr lang="en-GB" sz="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for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GB" sz="24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GB" sz="24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    if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]&lt;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:</a:t>
                </a:r>
                <a:endParaRPr lang="en-GB" sz="2400" dirty="0">
                  <a:cs typeface="Times New Roman" panose="02020603050405020304" pitchFamily="18" charset="0"/>
                </a:endParaRP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GB" sz="2400" dirty="0" smtClean="0">
                    <a:cs typeface="Times New Roman" panose="02020603050405020304" pitchFamily="18" charset="0"/>
                  </a:rPr>
                  <a:t> ;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2400" dirty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∞: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2400" dirty="0"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         else: 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GB" sz="2400" i="1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endParaRPr lang="en-GB" sz="2400" dirty="0" smtClean="0">
                  <a:cs typeface="Times New Roman" panose="02020603050405020304" pitchFamily="18" charset="0"/>
                </a:endParaRPr>
              </a:p>
              <a:p>
                <a:r>
                  <a:rPr lang="en-GB" sz="4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2400" dirty="0" smtClean="0">
                    <a:cs typeface="Times New Roman" panose="02020603050405020304" pitchFamily="18" charset="0"/>
                  </a:rPr>
                  <a:t> return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endParaRPr lang="en-GB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19" y="916894"/>
                <a:ext cx="4773126" cy="5755422"/>
              </a:xfrm>
              <a:prstGeom prst="rect">
                <a:avLst/>
              </a:prstGeom>
              <a:blipFill rotWithShape="0">
                <a:blip r:embed="rId4"/>
                <a:stretch>
                  <a:fillRect l="-382" b="-1267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12828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Prim’s algorithm - </a:t>
            </a:r>
            <a:r>
              <a:rPr lang="en-US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pseudocode</a:t>
            </a:r>
          </a:p>
        </p:txBody>
      </p:sp>
    </p:spTree>
    <p:extLst>
      <p:ext uri="{BB962C8B-B14F-4D97-AF65-F5344CB8AC3E}">
        <p14:creationId xmlns:p14="http://schemas.microsoft.com/office/powerpoint/2010/main" val="419967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37</a:t>
            </a:fld>
            <a:endParaRPr lang="da-DK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26319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Prim’s algorithm - </a:t>
            </a:r>
            <a:r>
              <a:rPr lang="en-US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complexity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7490" y="147568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algorithm performs at most:</a:t>
            </a:r>
            <a:endParaRPr lang="en-US" sz="2800" kern="0" dirty="0">
              <a:solidFill>
                <a:schemeClr val="accent2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19990" y="222768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Insert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operations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90" y="2227688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7500" y="273984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Extract-Min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operations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00" y="2739848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0000" y="3326961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Decrease-Key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operations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00" y="3326961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000" y="400594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Using, e.g., a Fibonacci-heap,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running time is:</a:t>
            </a:r>
            <a:endParaRPr lang="en-US" sz="2800" kern="0" dirty="0">
              <a:solidFill>
                <a:schemeClr val="accent2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-7494" y="5204509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2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8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kern="0" dirty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7494" y="5204509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69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38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21821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Borůvska’s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245541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245541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2500" y="172772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defines a forest in which each tree is a singleton.)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0" y="1727724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19990" y="2309254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not a spanning tree, each tree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chooses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lightest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 leaving it and adds it 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90" y="2309254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7500" y="327111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(We assume that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connected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that all edge weights are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distinct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00" y="3271118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1117232" y="4616125"/>
            <a:ext cx="7061686" cy="1951815"/>
            <a:chOff x="1117232" y="4616125"/>
            <a:chExt cx="7061686" cy="1951815"/>
          </a:xfrm>
        </p:grpSpPr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1117232" y="5200532"/>
              <a:ext cx="216177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841635" y="5200532"/>
              <a:ext cx="216177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169046" y="4616125"/>
              <a:ext cx="892356" cy="1367407"/>
              <a:chOff x="2169046" y="4616125"/>
              <a:chExt cx="892356" cy="1367407"/>
            </a:xfrm>
          </p:grpSpPr>
          <p:sp>
            <p:nvSpPr>
              <p:cNvPr id="9" name="Oval 8"/>
              <p:cNvSpPr>
                <a:spLocks noChangeAspect="1" noChangeArrowheads="1"/>
              </p:cNvSpPr>
              <p:nvPr/>
            </p:nvSpPr>
            <p:spPr bwMode="auto">
              <a:xfrm>
                <a:off x="2169046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Oval 12"/>
              <p:cNvSpPr>
                <a:spLocks noChangeAspect="1" noChangeArrowheads="1"/>
              </p:cNvSpPr>
              <p:nvPr/>
            </p:nvSpPr>
            <p:spPr bwMode="auto">
              <a:xfrm>
                <a:off x="2845225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6" name="Oval 15"/>
              <p:cNvSpPr>
                <a:spLocks noChangeAspect="1" noChangeArrowheads="1"/>
              </p:cNvSpPr>
              <p:nvPr/>
            </p:nvSpPr>
            <p:spPr bwMode="auto">
              <a:xfrm>
                <a:off x="2845225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3" name="Straight Connector 22"/>
              <p:cNvCxnSpPr>
                <a:stCxn id="13" idx="3"/>
                <a:endCxn id="9" idx="7"/>
              </p:cNvCxnSpPr>
              <p:nvPr/>
            </p:nvCxnSpPr>
            <p:spPr bwMode="auto">
              <a:xfrm flipH="1">
                <a:off x="2353565" y="4785635"/>
                <a:ext cx="523318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>
                <a:stCxn id="16" idx="1"/>
                <a:endCxn id="9" idx="5"/>
              </p:cNvCxnSpPr>
              <p:nvPr/>
            </p:nvCxnSpPr>
            <p:spPr bwMode="auto">
              <a:xfrm flipH="1" flipV="1">
                <a:off x="2353565" y="5370042"/>
                <a:ext cx="523318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1" name="Group 50"/>
            <p:cNvGrpSpPr/>
            <p:nvPr/>
          </p:nvGrpSpPr>
          <p:grpSpPr>
            <a:xfrm>
              <a:off x="4031949" y="4616125"/>
              <a:ext cx="1191411" cy="1367407"/>
              <a:chOff x="4031949" y="4616125"/>
              <a:chExt cx="1191411" cy="1367407"/>
            </a:xfrm>
          </p:grpSpPr>
          <p:sp>
            <p:nvSpPr>
              <p:cNvPr id="10" name="Oval 9"/>
              <p:cNvSpPr>
                <a:spLocks noChangeAspect="1" noChangeArrowheads="1"/>
              </p:cNvSpPr>
              <p:nvPr/>
            </p:nvSpPr>
            <p:spPr bwMode="auto">
              <a:xfrm>
                <a:off x="4495023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Oval 13"/>
              <p:cNvSpPr>
                <a:spLocks noChangeAspect="1" noChangeArrowheads="1"/>
              </p:cNvSpPr>
              <p:nvPr/>
            </p:nvSpPr>
            <p:spPr bwMode="auto">
              <a:xfrm>
                <a:off x="4031949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7" name="Oval 16"/>
              <p:cNvSpPr>
                <a:spLocks noChangeAspect="1" noChangeArrowheads="1"/>
              </p:cNvSpPr>
              <p:nvPr/>
            </p:nvSpPr>
            <p:spPr bwMode="auto">
              <a:xfrm>
                <a:off x="4031949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8" name="Oval 17"/>
              <p:cNvSpPr>
                <a:spLocks noChangeAspect="1" noChangeArrowheads="1"/>
              </p:cNvSpPr>
              <p:nvPr/>
            </p:nvSpPr>
            <p:spPr bwMode="auto">
              <a:xfrm>
                <a:off x="5007183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5" name="Straight Connector 24"/>
              <p:cNvCxnSpPr>
                <a:stCxn id="18" idx="1"/>
                <a:endCxn id="10" idx="5"/>
              </p:cNvCxnSpPr>
              <p:nvPr/>
            </p:nvCxnSpPr>
            <p:spPr bwMode="auto">
              <a:xfrm flipH="1" flipV="1">
                <a:off x="4679542" y="5370042"/>
                <a:ext cx="359299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/>
              <p:cNvCxnSpPr>
                <a:stCxn id="17" idx="7"/>
                <a:endCxn id="10" idx="3"/>
              </p:cNvCxnSpPr>
              <p:nvPr/>
            </p:nvCxnSpPr>
            <p:spPr bwMode="auto">
              <a:xfrm flipV="1">
                <a:off x="4216468" y="5370042"/>
                <a:ext cx="310213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>
                <a:stCxn id="10" idx="1"/>
                <a:endCxn id="14" idx="5"/>
              </p:cNvCxnSpPr>
              <p:nvPr/>
            </p:nvCxnSpPr>
            <p:spPr bwMode="auto">
              <a:xfrm flipH="1" flipV="1">
                <a:off x="4216468" y="4785635"/>
                <a:ext cx="310213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2" name="Group 51"/>
            <p:cNvGrpSpPr/>
            <p:nvPr/>
          </p:nvGrpSpPr>
          <p:grpSpPr>
            <a:xfrm>
              <a:off x="6383216" y="4616125"/>
              <a:ext cx="1795702" cy="1951815"/>
              <a:chOff x="6383216" y="4616125"/>
              <a:chExt cx="1795702" cy="1951815"/>
            </a:xfrm>
          </p:grpSpPr>
          <p:sp>
            <p:nvSpPr>
              <p:cNvPr id="12" name="Oval 11"/>
              <p:cNvSpPr>
                <a:spLocks noChangeAspect="1" noChangeArrowheads="1"/>
              </p:cNvSpPr>
              <p:nvPr/>
            </p:nvSpPr>
            <p:spPr bwMode="auto">
              <a:xfrm>
                <a:off x="7390621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5" name="Oval 14"/>
              <p:cNvSpPr>
                <a:spLocks noChangeAspect="1" noChangeArrowheads="1"/>
              </p:cNvSpPr>
              <p:nvPr/>
            </p:nvSpPr>
            <p:spPr bwMode="auto">
              <a:xfrm>
                <a:off x="7941576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Oval 18"/>
              <p:cNvSpPr>
                <a:spLocks noChangeAspect="1" noChangeArrowheads="1"/>
              </p:cNvSpPr>
              <p:nvPr/>
            </p:nvSpPr>
            <p:spPr bwMode="auto">
              <a:xfrm>
                <a:off x="6872889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" name="Oval 19"/>
              <p:cNvSpPr>
                <a:spLocks noChangeAspect="1" noChangeArrowheads="1"/>
              </p:cNvSpPr>
              <p:nvPr/>
            </p:nvSpPr>
            <p:spPr bwMode="auto">
              <a:xfrm>
                <a:off x="7962741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" name="Oval 20"/>
              <p:cNvSpPr>
                <a:spLocks noChangeAspect="1" noChangeArrowheads="1"/>
              </p:cNvSpPr>
              <p:nvPr/>
            </p:nvSpPr>
            <p:spPr bwMode="auto">
              <a:xfrm>
                <a:off x="7370059" y="6369347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2" name="Oval 21"/>
              <p:cNvSpPr>
                <a:spLocks noChangeAspect="1" noChangeArrowheads="1"/>
              </p:cNvSpPr>
              <p:nvPr/>
            </p:nvSpPr>
            <p:spPr bwMode="auto">
              <a:xfrm>
                <a:off x="6383216" y="6369347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8" name="Straight Connector 27"/>
              <p:cNvCxnSpPr>
                <a:stCxn id="15" idx="3"/>
                <a:endCxn id="12" idx="7"/>
              </p:cNvCxnSpPr>
              <p:nvPr/>
            </p:nvCxnSpPr>
            <p:spPr bwMode="auto">
              <a:xfrm flipH="1">
                <a:off x="7575140" y="4785635"/>
                <a:ext cx="398094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/>
              <p:cNvCxnSpPr>
                <a:stCxn id="12" idx="3"/>
                <a:endCxn id="19" idx="7"/>
              </p:cNvCxnSpPr>
              <p:nvPr/>
            </p:nvCxnSpPr>
            <p:spPr bwMode="auto">
              <a:xfrm flipH="1">
                <a:off x="7057408" y="5370042"/>
                <a:ext cx="364871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Straight Connector 29"/>
              <p:cNvCxnSpPr>
                <a:stCxn id="19" idx="3"/>
                <a:endCxn id="22" idx="7"/>
              </p:cNvCxnSpPr>
              <p:nvPr/>
            </p:nvCxnSpPr>
            <p:spPr bwMode="auto">
              <a:xfrm flipH="1">
                <a:off x="6567735" y="5954449"/>
                <a:ext cx="336812" cy="443981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Straight Connector 30"/>
              <p:cNvCxnSpPr>
                <a:stCxn id="21" idx="1"/>
                <a:endCxn id="19" idx="5"/>
              </p:cNvCxnSpPr>
              <p:nvPr/>
            </p:nvCxnSpPr>
            <p:spPr bwMode="auto">
              <a:xfrm flipH="1" flipV="1">
                <a:off x="7057408" y="5954449"/>
                <a:ext cx="344309" cy="443981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Straight Connector 31"/>
              <p:cNvCxnSpPr>
                <a:stCxn id="20" idx="1"/>
                <a:endCxn id="12" idx="5"/>
              </p:cNvCxnSpPr>
              <p:nvPr/>
            </p:nvCxnSpPr>
            <p:spPr bwMode="auto">
              <a:xfrm flipH="1" flipV="1">
                <a:off x="7575140" y="5370042"/>
                <a:ext cx="419259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cxnSp>
        <p:nvCxnSpPr>
          <p:cNvPr id="35" name="Curved Connector 34"/>
          <p:cNvCxnSpPr>
            <a:stCxn id="8" idx="6"/>
            <a:endCxn id="9" idx="2"/>
          </p:cNvCxnSpPr>
          <p:nvPr/>
        </p:nvCxnSpPr>
        <p:spPr bwMode="auto">
          <a:xfrm>
            <a:off x="1333409" y="5299829"/>
            <a:ext cx="835637" cy="0"/>
          </a:xfrm>
          <a:prstGeom prst="straightConnector1">
            <a:avLst/>
          </a:prstGeom>
          <a:solidFill>
            <a:schemeClr val="accent1"/>
          </a:solidFill>
          <a:ln w="69850" cap="flat" cmpd="sng" algn="ctr">
            <a:solidFill>
              <a:srgbClr val="CC00CC"/>
            </a:solidFill>
            <a:prstDash val="solid"/>
            <a:round/>
            <a:headEnd type="stealth" w="lg" len="med"/>
            <a:tailEnd type="stealth" w="lg" len="med"/>
          </a:ln>
          <a:effectLst/>
        </p:spPr>
      </p:cxnSp>
      <p:cxnSp>
        <p:nvCxnSpPr>
          <p:cNvPr id="41" name="Curved Connector 34"/>
          <p:cNvCxnSpPr>
            <a:stCxn id="10" idx="6"/>
            <a:endCxn id="11" idx="2"/>
          </p:cNvCxnSpPr>
          <p:nvPr/>
        </p:nvCxnSpPr>
        <p:spPr bwMode="auto">
          <a:xfrm>
            <a:off x="4711200" y="5299829"/>
            <a:ext cx="1130435" cy="0"/>
          </a:xfrm>
          <a:prstGeom prst="straightConnector1">
            <a:avLst/>
          </a:prstGeom>
          <a:solidFill>
            <a:schemeClr val="accent1"/>
          </a:solidFill>
          <a:ln w="69850" cap="flat" cmpd="sng" algn="ctr">
            <a:solidFill>
              <a:srgbClr val="CC00CC"/>
            </a:solidFill>
            <a:prstDash val="solid"/>
            <a:round/>
            <a:headEnd type="stealth" w="lg" len="med"/>
            <a:tailEnd type="stealth" w="lg" len="med"/>
          </a:ln>
          <a:effectLst/>
        </p:spPr>
      </p:cxnSp>
      <p:cxnSp>
        <p:nvCxnSpPr>
          <p:cNvPr id="45" name="Curved Connector 34"/>
          <p:cNvCxnSpPr>
            <a:stCxn id="11" idx="5"/>
            <a:endCxn id="19" idx="1"/>
          </p:cNvCxnSpPr>
          <p:nvPr/>
        </p:nvCxnSpPr>
        <p:spPr bwMode="auto">
          <a:xfrm>
            <a:off x="6026154" y="5370042"/>
            <a:ext cx="878393" cy="443980"/>
          </a:xfrm>
          <a:prstGeom prst="straightConnector1">
            <a:avLst/>
          </a:prstGeom>
          <a:solidFill>
            <a:schemeClr val="accent1"/>
          </a:solidFill>
          <a:ln w="69850" cap="flat" cmpd="sng" algn="ctr">
            <a:solidFill>
              <a:srgbClr val="CC00CC"/>
            </a:solidFill>
            <a:prstDash val="solid"/>
            <a:round/>
            <a:headEnd type="stealth" w="med" len="lg"/>
            <a:tailEnd type="non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1782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39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21821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Borůvska’s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245541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245541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2500" y="172772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defines a forest in which each tree is a singleton.)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0" y="1727724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7500" y="327111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(We assume that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connected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that all edge weights are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distinct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00" y="3271118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1117232" y="4616125"/>
            <a:ext cx="7061686" cy="1951815"/>
            <a:chOff x="1117232" y="4616125"/>
            <a:chExt cx="7061686" cy="1951815"/>
          </a:xfrm>
        </p:grpSpPr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1117232" y="5200532"/>
              <a:ext cx="216177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841635" y="5200532"/>
              <a:ext cx="216177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169046" y="4616125"/>
              <a:ext cx="892356" cy="1367407"/>
              <a:chOff x="2169046" y="4616125"/>
              <a:chExt cx="892356" cy="1367407"/>
            </a:xfrm>
          </p:grpSpPr>
          <p:sp>
            <p:nvSpPr>
              <p:cNvPr id="9" name="Oval 8"/>
              <p:cNvSpPr>
                <a:spLocks noChangeAspect="1" noChangeArrowheads="1"/>
              </p:cNvSpPr>
              <p:nvPr/>
            </p:nvSpPr>
            <p:spPr bwMode="auto">
              <a:xfrm>
                <a:off x="2169046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Oval 12"/>
              <p:cNvSpPr>
                <a:spLocks noChangeAspect="1" noChangeArrowheads="1"/>
              </p:cNvSpPr>
              <p:nvPr/>
            </p:nvSpPr>
            <p:spPr bwMode="auto">
              <a:xfrm>
                <a:off x="2845225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6" name="Oval 15"/>
              <p:cNvSpPr>
                <a:spLocks noChangeAspect="1" noChangeArrowheads="1"/>
              </p:cNvSpPr>
              <p:nvPr/>
            </p:nvSpPr>
            <p:spPr bwMode="auto">
              <a:xfrm>
                <a:off x="2845225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3" name="Straight Connector 22"/>
              <p:cNvCxnSpPr>
                <a:stCxn id="13" idx="3"/>
                <a:endCxn id="9" idx="7"/>
              </p:cNvCxnSpPr>
              <p:nvPr/>
            </p:nvCxnSpPr>
            <p:spPr bwMode="auto">
              <a:xfrm flipH="1">
                <a:off x="2353565" y="4785635"/>
                <a:ext cx="523318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>
                <a:stCxn id="16" idx="1"/>
                <a:endCxn id="9" idx="5"/>
              </p:cNvCxnSpPr>
              <p:nvPr/>
            </p:nvCxnSpPr>
            <p:spPr bwMode="auto">
              <a:xfrm flipH="1" flipV="1">
                <a:off x="2353565" y="5370042"/>
                <a:ext cx="523318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1" name="Group 50"/>
            <p:cNvGrpSpPr/>
            <p:nvPr/>
          </p:nvGrpSpPr>
          <p:grpSpPr>
            <a:xfrm>
              <a:off x="4031949" y="4616125"/>
              <a:ext cx="1191411" cy="1367407"/>
              <a:chOff x="4031949" y="4616125"/>
              <a:chExt cx="1191411" cy="1367407"/>
            </a:xfrm>
          </p:grpSpPr>
          <p:sp>
            <p:nvSpPr>
              <p:cNvPr id="10" name="Oval 9"/>
              <p:cNvSpPr>
                <a:spLocks noChangeAspect="1" noChangeArrowheads="1"/>
              </p:cNvSpPr>
              <p:nvPr/>
            </p:nvSpPr>
            <p:spPr bwMode="auto">
              <a:xfrm>
                <a:off x="4495023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Oval 13"/>
              <p:cNvSpPr>
                <a:spLocks noChangeAspect="1" noChangeArrowheads="1"/>
              </p:cNvSpPr>
              <p:nvPr/>
            </p:nvSpPr>
            <p:spPr bwMode="auto">
              <a:xfrm>
                <a:off x="4031949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7" name="Oval 16"/>
              <p:cNvSpPr>
                <a:spLocks noChangeAspect="1" noChangeArrowheads="1"/>
              </p:cNvSpPr>
              <p:nvPr/>
            </p:nvSpPr>
            <p:spPr bwMode="auto">
              <a:xfrm>
                <a:off x="4031949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8" name="Oval 17"/>
              <p:cNvSpPr>
                <a:spLocks noChangeAspect="1" noChangeArrowheads="1"/>
              </p:cNvSpPr>
              <p:nvPr/>
            </p:nvSpPr>
            <p:spPr bwMode="auto">
              <a:xfrm>
                <a:off x="5007183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5" name="Straight Connector 24"/>
              <p:cNvCxnSpPr>
                <a:stCxn id="18" idx="1"/>
                <a:endCxn id="10" idx="5"/>
              </p:cNvCxnSpPr>
              <p:nvPr/>
            </p:nvCxnSpPr>
            <p:spPr bwMode="auto">
              <a:xfrm flipH="1" flipV="1">
                <a:off x="4679542" y="5370042"/>
                <a:ext cx="359299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/>
              <p:cNvCxnSpPr>
                <a:stCxn id="17" idx="7"/>
                <a:endCxn id="10" idx="3"/>
              </p:cNvCxnSpPr>
              <p:nvPr/>
            </p:nvCxnSpPr>
            <p:spPr bwMode="auto">
              <a:xfrm flipV="1">
                <a:off x="4216468" y="5370042"/>
                <a:ext cx="310213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>
                <a:stCxn id="10" idx="1"/>
                <a:endCxn id="14" idx="5"/>
              </p:cNvCxnSpPr>
              <p:nvPr/>
            </p:nvCxnSpPr>
            <p:spPr bwMode="auto">
              <a:xfrm flipH="1" flipV="1">
                <a:off x="4216468" y="4785635"/>
                <a:ext cx="310213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2" name="Group 51"/>
            <p:cNvGrpSpPr/>
            <p:nvPr/>
          </p:nvGrpSpPr>
          <p:grpSpPr>
            <a:xfrm>
              <a:off x="6383216" y="4616125"/>
              <a:ext cx="1795702" cy="1951815"/>
              <a:chOff x="6383216" y="4616125"/>
              <a:chExt cx="1795702" cy="1951815"/>
            </a:xfrm>
          </p:grpSpPr>
          <p:sp>
            <p:nvSpPr>
              <p:cNvPr id="12" name="Oval 11"/>
              <p:cNvSpPr>
                <a:spLocks noChangeAspect="1" noChangeArrowheads="1"/>
              </p:cNvSpPr>
              <p:nvPr/>
            </p:nvSpPr>
            <p:spPr bwMode="auto">
              <a:xfrm>
                <a:off x="7390621" y="5200532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5" name="Oval 14"/>
              <p:cNvSpPr>
                <a:spLocks noChangeAspect="1" noChangeArrowheads="1"/>
              </p:cNvSpPr>
              <p:nvPr/>
            </p:nvSpPr>
            <p:spPr bwMode="auto">
              <a:xfrm>
                <a:off x="7941576" y="4616125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Oval 18"/>
              <p:cNvSpPr>
                <a:spLocks noChangeAspect="1" noChangeArrowheads="1"/>
              </p:cNvSpPr>
              <p:nvPr/>
            </p:nvSpPr>
            <p:spPr bwMode="auto">
              <a:xfrm>
                <a:off x="6872889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" name="Oval 19"/>
              <p:cNvSpPr>
                <a:spLocks noChangeAspect="1" noChangeArrowheads="1"/>
              </p:cNvSpPr>
              <p:nvPr/>
            </p:nvSpPr>
            <p:spPr bwMode="auto">
              <a:xfrm>
                <a:off x="7962741" y="5784939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" name="Oval 20"/>
              <p:cNvSpPr>
                <a:spLocks noChangeAspect="1" noChangeArrowheads="1"/>
              </p:cNvSpPr>
              <p:nvPr/>
            </p:nvSpPr>
            <p:spPr bwMode="auto">
              <a:xfrm>
                <a:off x="7370059" y="6369347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2" name="Oval 21"/>
              <p:cNvSpPr>
                <a:spLocks noChangeAspect="1" noChangeArrowheads="1"/>
              </p:cNvSpPr>
              <p:nvPr/>
            </p:nvSpPr>
            <p:spPr bwMode="auto">
              <a:xfrm>
                <a:off x="6383216" y="6369347"/>
                <a:ext cx="216177" cy="198593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8" name="Straight Connector 27"/>
              <p:cNvCxnSpPr>
                <a:stCxn id="15" idx="3"/>
                <a:endCxn id="12" idx="7"/>
              </p:cNvCxnSpPr>
              <p:nvPr/>
            </p:nvCxnSpPr>
            <p:spPr bwMode="auto">
              <a:xfrm flipH="1">
                <a:off x="7575140" y="4785635"/>
                <a:ext cx="398094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/>
              <p:cNvCxnSpPr>
                <a:stCxn id="12" idx="3"/>
                <a:endCxn id="19" idx="7"/>
              </p:cNvCxnSpPr>
              <p:nvPr/>
            </p:nvCxnSpPr>
            <p:spPr bwMode="auto">
              <a:xfrm flipH="1">
                <a:off x="7057408" y="5370042"/>
                <a:ext cx="364871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Straight Connector 29"/>
              <p:cNvCxnSpPr>
                <a:stCxn id="19" idx="3"/>
                <a:endCxn id="22" idx="7"/>
              </p:cNvCxnSpPr>
              <p:nvPr/>
            </p:nvCxnSpPr>
            <p:spPr bwMode="auto">
              <a:xfrm flipH="1">
                <a:off x="6567735" y="5954449"/>
                <a:ext cx="336812" cy="443981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Straight Connector 30"/>
              <p:cNvCxnSpPr>
                <a:stCxn id="21" idx="1"/>
                <a:endCxn id="19" idx="5"/>
              </p:cNvCxnSpPr>
              <p:nvPr/>
            </p:nvCxnSpPr>
            <p:spPr bwMode="auto">
              <a:xfrm flipH="1" flipV="1">
                <a:off x="7057408" y="5954449"/>
                <a:ext cx="344309" cy="443981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Straight Connector 31"/>
              <p:cNvCxnSpPr>
                <a:stCxn id="20" idx="1"/>
                <a:endCxn id="12" idx="5"/>
              </p:cNvCxnSpPr>
              <p:nvPr/>
            </p:nvCxnSpPr>
            <p:spPr bwMode="auto">
              <a:xfrm flipH="1" flipV="1">
                <a:off x="7575140" y="5370042"/>
                <a:ext cx="419259" cy="443980"/>
              </a:xfrm>
              <a:prstGeom prst="line">
                <a:avLst/>
              </a:prstGeom>
              <a:solidFill>
                <a:schemeClr val="accent1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cxnSp>
        <p:nvCxnSpPr>
          <p:cNvPr id="35" name="Curved Connector 34"/>
          <p:cNvCxnSpPr>
            <a:stCxn id="8" idx="6"/>
            <a:endCxn id="9" idx="2"/>
          </p:cNvCxnSpPr>
          <p:nvPr/>
        </p:nvCxnSpPr>
        <p:spPr bwMode="auto">
          <a:xfrm>
            <a:off x="1333409" y="5299829"/>
            <a:ext cx="835637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urved Connector 34"/>
          <p:cNvCxnSpPr>
            <a:stCxn id="10" idx="6"/>
            <a:endCxn id="11" idx="2"/>
          </p:cNvCxnSpPr>
          <p:nvPr/>
        </p:nvCxnSpPr>
        <p:spPr bwMode="auto">
          <a:xfrm>
            <a:off x="4711200" y="5299829"/>
            <a:ext cx="1130435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Curved Connector 34"/>
          <p:cNvCxnSpPr>
            <a:stCxn id="11" idx="5"/>
            <a:endCxn id="19" idx="1"/>
          </p:cNvCxnSpPr>
          <p:nvPr/>
        </p:nvCxnSpPr>
        <p:spPr bwMode="auto">
          <a:xfrm>
            <a:off x="6026154" y="5370042"/>
            <a:ext cx="878393" cy="44398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4"/>
              <p:cNvSpPr txBox="1">
                <a:spLocks noChangeArrowheads="1"/>
              </p:cNvSpPr>
              <p:nvPr/>
            </p:nvSpPr>
            <p:spPr bwMode="auto">
              <a:xfrm>
                <a:off x="19990" y="2309254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not a spanning tree, each tree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chooses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lightest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 leaving it and adds it 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90" y="2309254"/>
                <a:ext cx="9144000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77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5"/>
            <a:endCxn id="3" idx="1"/>
          </p:cNvCxnSpPr>
          <p:nvPr/>
        </p:nvCxnSpPr>
        <p:spPr bwMode="auto">
          <a:xfrm>
            <a:off x="2021551" y="2221315"/>
            <a:ext cx="1017655" cy="140952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>
            <a:stCxn id="10" idx="3"/>
            <a:endCxn id="3" idx="7"/>
          </p:cNvCxnSpPr>
          <p:nvPr/>
        </p:nvCxnSpPr>
        <p:spPr bwMode="auto">
          <a:xfrm flipH="1">
            <a:off x="3344926" y="1797438"/>
            <a:ext cx="2132401" cy="183340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5" idx="4"/>
            <a:endCxn id="9" idx="0"/>
          </p:cNvCxnSpPr>
          <p:nvPr/>
        </p:nvCxnSpPr>
        <p:spPr bwMode="auto">
          <a:xfrm flipH="1">
            <a:off x="7393017" y="2654843"/>
            <a:ext cx="341195" cy="147314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>
            <a:stCxn id="8" idx="6"/>
            <a:endCxn id="9" idx="2"/>
          </p:cNvCxnSpPr>
          <p:nvPr/>
        </p:nvCxnSpPr>
        <p:spPr bwMode="auto">
          <a:xfrm>
            <a:off x="5312195" y="3374082"/>
            <a:ext cx="1864646" cy="9525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75" name="Straight Connector 74"/>
          <p:cNvCxnSpPr>
            <a:stCxn id="3" idx="3"/>
            <a:endCxn id="7" idx="7"/>
          </p:cNvCxnSpPr>
          <p:nvPr/>
        </p:nvCxnSpPr>
        <p:spPr bwMode="auto">
          <a:xfrm flipH="1">
            <a:off x="1589199" y="3911694"/>
            <a:ext cx="1450007" cy="204141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minimum spanning tree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5"/>
            <a:endCxn id="3" idx="1"/>
          </p:cNvCxnSpPr>
          <p:nvPr/>
        </p:nvCxnSpPr>
        <p:spPr bwMode="auto">
          <a:xfrm>
            <a:off x="2021551" y="2221315"/>
            <a:ext cx="1017655" cy="140952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65" name="Straight Connector 64"/>
          <p:cNvCxnSpPr>
            <a:stCxn id="10" idx="3"/>
            <a:endCxn id="3" idx="7"/>
          </p:cNvCxnSpPr>
          <p:nvPr/>
        </p:nvCxnSpPr>
        <p:spPr bwMode="auto">
          <a:xfrm flipH="1">
            <a:off x="3344926" y="1797438"/>
            <a:ext cx="2132401" cy="183340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6" name="Straight Connector 65"/>
          <p:cNvCxnSpPr>
            <a:stCxn id="5" idx="4"/>
            <a:endCxn id="9" idx="0"/>
          </p:cNvCxnSpPr>
          <p:nvPr/>
        </p:nvCxnSpPr>
        <p:spPr bwMode="auto">
          <a:xfrm flipH="1">
            <a:off x="7393017" y="2654843"/>
            <a:ext cx="341195" cy="147314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67" name="Straight Connector 66"/>
          <p:cNvCxnSpPr>
            <a:stCxn id="8" idx="6"/>
            <a:endCxn id="9" idx="2"/>
          </p:cNvCxnSpPr>
          <p:nvPr/>
        </p:nvCxnSpPr>
        <p:spPr bwMode="auto">
          <a:xfrm>
            <a:off x="5312195" y="3374082"/>
            <a:ext cx="1864646" cy="9525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8" name="Straight Connector 67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69" name="Straight Connector 68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0" name="Straight Connector 69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40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324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Borůvka’s</a:t>
            </a:r>
            <a:r>
              <a:rPr lang="en-US" sz="48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</a:t>
            </a:r>
          </a:p>
        </p:txBody>
      </p:sp>
      <p:cxnSp>
        <p:nvCxnSpPr>
          <p:cNvPr id="57" name="Straight Connector 56"/>
          <p:cNvCxnSpPr>
            <a:stCxn id="3" idx="3"/>
            <a:endCxn id="7" idx="7"/>
          </p:cNvCxnSpPr>
          <p:nvPr/>
        </p:nvCxnSpPr>
        <p:spPr bwMode="auto">
          <a:xfrm flipH="1">
            <a:off x="1589199" y="3911694"/>
            <a:ext cx="1450007" cy="204141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CC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1522721" y="1223126"/>
            <a:ext cx="4446150" cy="2853594"/>
          </a:xfrm>
          <a:custGeom>
            <a:avLst/>
            <a:gdLst>
              <a:gd name="connsiteX0" fmla="*/ 2117706 w 5032652"/>
              <a:gd name="connsiteY0" fmla="*/ 118420 h 3056108"/>
              <a:gd name="connsiteX1" fmla="*/ 4828822 w 5032652"/>
              <a:gd name="connsiteY1" fmla="*/ 118420 h 3056108"/>
              <a:gd name="connsiteX2" fmla="*/ 4524022 w 5032652"/>
              <a:gd name="connsiteY2" fmla="*/ 1241367 h 3056108"/>
              <a:gd name="connsiteX3" fmla="*/ 2021454 w 5032652"/>
              <a:gd name="connsiteY3" fmla="*/ 3054125 h 3056108"/>
              <a:gd name="connsiteX4" fmla="*/ 148 w 5032652"/>
              <a:gd name="connsiteY4" fmla="*/ 872399 h 3056108"/>
              <a:gd name="connsiteX5" fmla="*/ 2117706 w 5032652"/>
              <a:gd name="connsiteY5" fmla="*/ 118420 h 3056108"/>
              <a:gd name="connsiteX0" fmla="*/ 2118429 w 5038644"/>
              <a:gd name="connsiteY0" fmla="*/ 118420 h 2879873"/>
              <a:gd name="connsiteX1" fmla="*/ 4829545 w 5038644"/>
              <a:gd name="connsiteY1" fmla="*/ 118420 h 2879873"/>
              <a:gd name="connsiteX2" fmla="*/ 4524745 w 5038644"/>
              <a:gd name="connsiteY2" fmla="*/ 1241367 h 2879873"/>
              <a:gd name="connsiteX3" fmla="*/ 1893840 w 5038644"/>
              <a:gd name="connsiteY3" fmla="*/ 2877662 h 2879873"/>
              <a:gd name="connsiteX4" fmla="*/ 871 w 5038644"/>
              <a:gd name="connsiteY4" fmla="*/ 872399 h 2879873"/>
              <a:gd name="connsiteX5" fmla="*/ 2118429 w 5038644"/>
              <a:gd name="connsiteY5" fmla="*/ 118420 h 2879873"/>
              <a:gd name="connsiteX0" fmla="*/ 2118429 w 4973751"/>
              <a:gd name="connsiteY0" fmla="*/ 110867 h 2872142"/>
              <a:gd name="connsiteX1" fmla="*/ 4829545 w 4973751"/>
              <a:gd name="connsiteY1" fmla="*/ 110867 h 2872142"/>
              <a:gd name="connsiteX2" fmla="*/ 4316198 w 4973751"/>
              <a:gd name="connsiteY2" fmla="*/ 1121519 h 2872142"/>
              <a:gd name="connsiteX3" fmla="*/ 1893840 w 4973751"/>
              <a:gd name="connsiteY3" fmla="*/ 2870109 h 2872142"/>
              <a:gd name="connsiteX4" fmla="*/ 871 w 4973751"/>
              <a:gd name="connsiteY4" fmla="*/ 864846 h 2872142"/>
              <a:gd name="connsiteX5" fmla="*/ 2118429 w 4973751"/>
              <a:gd name="connsiteY5" fmla="*/ 110867 h 2872142"/>
              <a:gd name="connsiteX0" fmla="*/ 1733826 w 4589148"/>
              <a:gd name="connsiteY0" fmla="*/ 110867 h 2872142"/>
              <a:gd name="connsiteX1" fmla="*/ 4444942 w 4589148"/>
              <a:gd name="connsiteY1" fmla="*/ 110867 h 2872142"/>
              <a:gd name="connsiteX2" fmla="*/ 3931595 w 4589148"/>
              <a:gd name="connsiteY2" fmla="*/ 1121519 h 2872142"/>
              <a:gd name="connsiteX3" fmla="*/ 1509237 w 4589148"/>
              <a:gd name="connsiteY3" fmla="*/ 2870109 h 2872142"/>
              <a:gd name="connsiteX4" fmla="*/ 1279 w 4589148"/>
              <a:gd name="connsiteY4" fmla="*/ 864846 h 2872142"/>
              <a:gd name="connsiteX5" fmla="*/ 1733826 w 4589148"/>
              <a:gd name="connsiteY5" fmla="*/ 110867 h 2872142"/>
              <a:gd name="connsiteX0" fmla="*/ 1733826 w 4446150"/>
              <a:gd name="connsiteY0" fmla="*/ 92327 h 2853594"/>
              <a:gd name="connsiteX1" fmla="*/ 4268479 w 4446150"/>
              <a:gd name="connsiteY1" fmla="*/ 124411 h 2853594"/>
              <a:gd name="connsiteX2" fmla="*/ 3931595 w 4446150"/>
              <a:gd name="connsiteY2" fmla="*/ 1102979 h 2853594"/>
              <a:gd name="connsiteX3" fmla="*/ 1509237 w 4446150"/>
              <a:gd name="connsiteY3" fmla="*/ 2851569 h 2853594"/>
              <a:gd name="connsiteX4" fmla="*/ 1279 w 4446150"/>
              <a:gd name="connsiteY4" fmla="*/ 846306 h 2853594"/>
              <a:gd name="connsiteX5" fmla="*/ 1733826 w 4446150"/>
              <a:gd name="connsiteY5" fmla="*/ 92327 h 285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6150" h="2853594">
                <a:moveTo>
                  <a:pt x="1733826" y="92327"/>
                </a:moveTo>
                <a:cubicBezTo>
                  <a:pt x="2445026" y="-27989"/>
                  <a:pt x="3902184" y="-44031"/>
                  <a:pt x="4268479" y="124411"/>
                </a:cubicBezTo>
                <a:cubicBezTo>
                  <a:pt x="4634774" y="292853"/>
                  <a:pt x="4391469" y="648453"/>
                  <a:pt x="3931595" y="1102979"/>
                </a:cubicBezTo>
                <a:cubicBezTo>
                  <a:pt x="3471721" y="1557505"/>
                  <a:pt x="2263216" y="2913064"/>
                  <a:pt x="1509237" y="2851569"/>
                </a:cubicBezTo>
                <a:cubicBezTo>
                  <a:pt x="755258" y="2790074"/>
                  <a:pt x="-36153" y="1306180"/>
                  <a:pt x="1279" y="846306"/>
                </a:cubicBezTo>
                <a:cubicBezTo>
                  <a:pt x="38711" y="386432"/>
                  <a:pt x="1022626" y="212643"/>
                  <a:pt x="1733826" y="92327"/>
                </a:cubicBezTo>
                <a:close/>
              </a:path>
            </a:pathLst>
          </a:cu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4679675" y="2020753"/>
            <a:ext cx="3522648" cy="4439720"/>
          </a:xfrm>
          <a:custGeom>
            <a:avLst/>
            <a:gdLst>
              <a:gd name="connsiteX0" fmla="*/ 4104859 w 4489369"/>
              <a:gd name="connsiteY0" fmla="*/ 126423 h 4616481"/>
              <a:gd name="connsiteX1" fmla="*/ 1106826 w 4489369"/>
              <a:gd name="connsiteY1" fmla="*/ 1265676 h 4616481"/>
              <a:gd name="connsiteX2" fmla="*/ 27534 w 4489369"/>
              <a:gd name="connsiteY2" fmla="*/ 3469230 h 4616481"/>
              <a:gd name="connsiteX3" fmla="*/ 2066197 w 4489369"/>
              <a:gd name="connsiteY3" fmla="*/ 4593492 h 4616481"/>
              <a:gd name="connsiteX4" fmla="*/ 4074879 w 4489369"/>
              <a:gd name="connsiteY4" fmla="*/ 2494869 h 4616481"/>
              <a:gd name="connsiteX5" fmla="*/ 4449633 w 4489369"/>
              <a:gd name="connsiteY5" fmla="*/ 291315 h 4616481"/>
              <a:gd name="connsiteX6" fmla="*/ 4104859 w 4489369"/>
              <a:gd name="connsiteY6" fmla="*/ 126423 h 4616481"/>
              <a:gd name="connsiteX0" fmla="*/ 4104859 w 4452531"/>
              <a:gd name="connsiteY0" fmla="*/ 134002 h 4624060"/>
              <a:gd name="connsiteX1" fmla="*/ 1106826 w 4452531"/>
              <a:gd name="connsiteY1" fmla="*/ 1273255 h 4624060"/>
              <a:gd name="connsiteX2" fmla="*/ 27534 w 4452531"/>
              <a:gd name="connsiteY2" fmla="*/ 3476809 h 4624060"/>
              <a:gd name="connsiteX3" fmla="*/ 2066197 w 4452531"/>
              <a:gd name="connsiteY3" fmla="*/ 4601071 h 4624060"/>
              <a:gd name="connsiteX4" fmla="*/ 4074879 w 4452531"/>
              <a:gd name="connsiteY4" fmla="*/ 2502448 h 4624060"/>
              <a:gd name="connsiteX5" fmla="*/ 4389672 w 4452531"/>
              <a:gd name="connsiteY5" fmla="*/ 283904 h 4624060"/>
              <a:gd name="connsiteX6" fmla="*/ 4104859 w 4452531"/>
              <a:gd name="connsiteY6" fmla="*/ 134002 h 4624060"/>
              <a:gd name="connsiteX0" fmla="*/ 3954081 w 4404693"/>
              <a:gd name="connsiteY0" fmla="*/ 154613 h 4599700"/>
              <a:gd name="connsiteX1" fmla="*/ 1105950 w 4404693"/>
              <a:gd name="connsiteY1" fmla="*/ 1248895 h 4599700"/>
              <a:gd name="connsiteX2" fmla="*/ 26658 w 4404693"/>
              <a:gd name="connsiteY2" fmla="*/ 3452449 h 4599700"/>
              <a:gd name="connsiteX3" fmla="*/ 2065321 w 4404693"/>
              <a:gd name="connsiteY3" fmla="*/ 4576711 h 4599700"/>
              <a:gd name="connsiteX4" fmla="*/ 4074003 w 4404693"/>
              <a:gd name="connsiteY4" fmla="*/ 2478088 h 4599700"/>
              <a:gd name="connsiteX5" fmla="*/ 4388796 w 4404693"/>
              <a:gd name="connsiteY5" fmla="*/ 259544 h 4599700"/>
              <a:gd name="connsiteX6" fmla="*/ 3954081 w 4404693"/>
              <a:gd name="connsiteY6" fmla="*/ 154613 h 4599700"/>
              <a:gd name="connsiteX0" fmla="*/ 3954081 w 4404693"/>
              <a:gd name="connsiteY0" fmla="*/ 108404 h 4553491"/>
              <a:gd name="connsiteX1" fmla="*/ 1105950 w 4404693"/>
              <a:gd name="connsiteY1" fmla="*/ 1202686 h 4553491"/>
              <a:gd name="connsiteX2" fmla="*/ 26658 w 4404693"/>
              <a:gd name="connsiteY2" fmla="*/ 3406240 h 4553491"/>
              <a:gd name="connsiteX3" fmla="*/ 2065321 w 4404693"/>
              <a:gd name="connsiteY3" fmla="*/ 4530502 h 4553491"/>
              <a:gd name="connsiteX4" fmla="*/ 4074003 w 4404693"/>
              <a:gd name="connsiteY4" fmla="*/ 2431879 h 4553491"/>
              <a:gd name="connsiteX5" fmla="*/ 4388796 w 4404693"/>
              <a:gd name="connsiteY5" fmla="*/ 213335 h 4553491"/>
              <a:gd name="connsiteX6" fmla="*/ 3954081 w 4404693"/>
              <a:gd name="connsiteY6" fmla="*/ 108404 h 4553491"/>
              <a:gd name="connsiteX0" fmla="*/ 3954081 w 4442214"/>
              <a:gd name="connsiteY0" fmla="*/ 5307 h 4450394"/>
              <a:gd name="connsiteX1" fmla="*/ 1105950 w 4442214"/>
              <a:gd name="connsiteY1" fmla="*/ 1099589 h 4450394"/>
              <a:gd name="connsiteX2" fmla="*/ 26658 w 4442214"/>
              <a:gd name="connsiteY2" fmla="*/ 3303143 h 4450394"/>
              <a:gd name="connsiteX3" fmla="*/ 2065321 w 4442214"/>
              <a:gd name="connsiteY3" fmla="*/ 4427405 h 4450394"/>
              <a:gd name="connsiteX4" fmla="*/ 4074003 w 4442214"/>
              <a:gd name="connsiteY4" fmla="*/ 2328782 h 4450394"/>
              <a:gd name="connsiteX5" fmla="*/ 4433766 w 4442214"/>
              <a:gd name="connsiteY5" fmla="*/ 754815 h 4450394"/>
              <a:gd name="connsiteX6" fmla="*/ 3954081 w 4442214"/>
              <a:gd name="connsiteY6" fmla="*/ 5307 h 4450394"/>
              <a:gd name="connsiteX0" fmla="*/ 3954081 w 4436469"/>
              <a:gd name="connsiteY0" fmla="*/ 2921 h 4448008"/>
              <a:gd name="connsiteX1" fmla="*/ 1105950 w 4436469"/>
              <a:gd name="connsiteY1" fmla="*/ 1097203 h 4448008"/>
              <a:gd name="connsiteX2" fmla="*/ 26658 w 4436469"/>
              <a:gd name="connsiteY2" fmla="*/ 3300757 h 4448008"/>
              <a:gd name="connsiteX3" fmla="*/ 2065321 w 4436469"/>
              <a:gd name="connsiteY3" fmla="*/ 4425019 h 4448008"/>
              <a:gd name="connsiteX4" fmla="*/ 4074003 w 4436469"/>
              <a:gd name="connsiteY4" fmla="*/ 2326396 h 4448008"/>
              <a:gd name="connsiteX5" fmla="*/ 4433766 w 4436469"/>
              <a:gd name="connsiteY5" fmla="*/ 752429 h 4448008"/>
              <a:gd name="connsiteX6" fmla="*/ 3954081 w 4436469"/>
              <a:gd name="connsiteY6" fmla="*/ 2921 h 4448008"/>
              <a:gd name="connsiteX0" fmla="*/ 3040260 w 3522648"/>
              <a:gd name="connsiteY0" fmla="*/ 2921 h 4439720"/>
              <a:gd name="connsiteX1" fmla="*/ 192129 w 3522648"/>
              <a:gd name="connsiteY1" fmla="*/ 1097203 h 4439720"/>
              <a:gd name="connsiteX2" fmla="*/ 357021 w 3522648"/>
              <a:gd name="connsiteY2" fmla="*/ 3150856 h 4439720"/>
              <a:gd name="connsiteX3" fmla="*/ 1151500 w 3522648"/>
              <a:gd name="connsiteY3" fmla="*/ 4425019 h 4439720"/>
              <a:gd name="connsiteX4" fmla="*/ 3160182 w 3522648"/>
              <a:gd name="connsiteY4" fmla="*/ 2326396 h 4439720"/>
              <a:gd name="connsiteX5" fmla="*/ 3519945 w 3522648"/>
              <a:gd name="connsiteY5" fmla="*/ 752429 h 4439720"/>
              <a:gd name="connsiteX6" fmla="*/ 3040260 w 3522648"/>
              <a:gd name="connsiteY6" fmla="*/ 2921 h 443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22648" h="4439720">
                <a:moveTo>
                  <a:pt x="3040260" y="2921"/>
                </a:moveTo>
                <a:cubicBezTo>
                  <a:pt x="2485624" y="60383"/>
                  <a:pt x="639336" y="572547"/>
                  <a:pt x="192129" y="1097203"/>
                </a:cubicBezTo>
                <a:cubicBezTo>
                  <a:pt x="-255078" y="1621859"/>
                  <a:pt x="197126" y="2596220"/>
                  <a:pt x="357021" y="3150856"/>
                </a:cubicBezTo>
                <a:cubicBezTo>
                  <a:pt x="516916" y="3705492"/>
                  <a:pt x="684307" y="4562429"/>
                  <a:pt x="1151500" y="4425019"/>
                </a:cubicBezTo>
                <a:cubicBezTo>
                  <a:pt x="1618693" y="4287609"/>
                  <a:pt x="2762943" y="3043426"/>
                  <a:pt x="3160182" y="2326396"/>
                </a:cubicBezTo>
                <a:cubicBezTo>
                  <a:pt x="3557421" y="1609367"/>
                  <a:pt x="3524942" y="749931"/>
                  <a:pt x="3519945" y="752429"/>
                </a:cubicBezTo>
                <a:cubicBezTo>
                  <a:pt x="3514948" y="754927"/>
                  <a:pt x="3594896" y="-54541"/>
                  <a:pt x="3040260" y="2921"/>
                </a:cubicBezTo>
                <a:close/>
              </a:path>
            </a:pathLst>
          </a:cu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958874" y="4892900"/>
            <a:ext cx="3778154" cy="1575167"/>
          </a:xfrm>
          <a:custGeom>
            <a:avLst/>
            <a:gdLst>
              <a:gd name="connsiteX0" fmla="*/ 36 w 3734128"/>
              <a:gd name="connsiteY0" fmla="*/ 1466096 h 1795060"/>
              <a:gd name="connsiteX1" fmla="*/ 584653 w 3734128"/>
              <a:gd name="connsiteY1" fmla="*/ 686607 h 1795060"/>
              <a:gd name="connsiteX2" fmla="*/ 2893138 w 3734128"/>
              <a:gd name="connsiteY2" fmla="*/ 12050 h 1795060"/>
              <a:gd name="connsiteX3" fmla="*/ 3732587 w 3734128"/>
              <a:gd name="connsiteY3" fmla="*/ 311853 h 1795060"/>
              <a:gd name="connsiteX4" fmla="*/ 2728246 w 3734128"/>
              <a:gd name="connsiteY4" fmla="*/ 1031381 h 1795060"/>
              <a:gd name="connsiteX5" fmla="*/ 569663 w 3734128"/>
              <a:gd name="connsiteY5" fmla="*/ 1780889 h 1795060"/>
              <a:gd name="connsiteX6" fmla="*/ 36 w 3734128"/>
              <a:gd name="connsiteY6" fmla="*/ 1466096 h 1795060"/>
              <a:gd name="connsiteX0" fmla="*/ 781 w 3734834"/>
              <a:gd name="connsiteY0" fmla="*/ 1469960 h 1798326"/>
              <a:gd name="connsiteX1" fmla="*/ 645359 w 3734834"/>
              <a:gd name="connsiteY1" fmla="*/ 765421 h 1798326"/>
              <a:gd name="connsiteX2" fmla="*/ 2893883 w 3734834"/>
              <a:gd name="connsiteY2" fmla="*/ 15914 h 1798326"/>
              <a:gd name="connsiteX3" fmla="*/ 3733332 w 3734834"/>
              <a:gd name="connsiteY3" fmla="*/ 315717 h 1798326"/>
              <a:gd name="connsiteX4" fmla="*/ 2728991 w 3734834"/>
              <a:gd name="connsiteY4" fmla="*/ 1035245 h 1798326"/>
              <a:gd name="connsiteX5" fmla="*/ 570408 w 3734834"/>
              <a:gd name="connsiteY5" fmla="*/ 1784753 h 1798326"/>
              <a:gd name="connsiteX6" fmla="*/ 781 w 3734834"/>
              <a:gd name="connsiteY6" fmla="*/ 1469960 h 1798326"/>
              <a:gd name="connsiteX0" fmla="*/ 781 w 3734834"/>
              <a:gd name="connsiteY0" fmla="*/ 1469960 h 1798326"/>
              <a:gd name="connsiteX1" fmla="*/ 645359 w 3734834"/>
              <a:gd name="connsiteY1" fmla="*/ 765421 h 1798326"/>
              <a:gd name="connsiteX2" fmla="*/ 2893883 w 3734834"/>
              <a:gd name="connsiteY2" fmla="*/ 15914 h 1798326"/>
              <a:gd name="connsiteX3" fmla="*/ 3733332 w 3734834"/>
              <a:gd name="connsiteY3" fmla="*/ 315717 h 1798326"/>
              <a:gd name="connsiteX4" fmla="*/ 2728991 w 3734834"/>
              <a:gd name="connsiteY4" fmla="*/ 1035245 h 1798326"/>
              <a:gd name="connsiteX5" fmla="*/ 570408 w 3734834"/>
              <a:gd name="connsiteY5" fmla="*/ 1784753 h 1798326"/>
              <a:gd name="connsiteX6" fmla="*/ 781 w 3734834"/>
              <a:gd name="connsiteY6" fmla="*/ 1469960 h 1798326"/>
              <a:gd name="connsiteX0" fmla="*/ 820 w 3734873"/>
              <a:gd name="connsiteY0" fmla="*/ 1335049 h 1789849"/>
              <a:gd name="connsiteX1" fmla="*/ 645398 w 3734873"/>
              <a:gd name="connsiteY1" fmla="*/ 765421 h 1789849"/>
              <a:gd name="connsiteX2" fmla="*/ 2893922 w 3734873"/>
              <a:gd name="connsiteY2" fmla="*/ 15914 h 1789849"/>
              <a:gd name="connsiteX3" fmla="*/ 3733371 w 3734873"/>
              <a:gd name="connsiteY3" fmla="*/ 315717 h 1789849"/>
              <a:gd name="connsiteX4" fmla="*/ 2729030 w 3734873"/>
              <a:gd name="connsiteY4" fmla="*/ 1035245 h 1789849"/>
              <a:gd name="connsiteX5" fmla="*/ 570447 w 3734873"/>
              <a:gd name="connsiteY5" fmla="*/ 1784753 h 1789849"/>
              <a:gd name="connsiteX6" fmla="*/ 820 w 3734873"/>
              <a:gd name="connsiteY6" fmla="*/ 1335049 h 1789849"/>
              <a:gd name="connsiteX0" fmla="*/ 820 w 3779709"/>
              <a:gd name="connsiteY0" fmla="*/ 1324919 h 1779719"/>
              <a:gd name="connsiteX1" fmla="*/ 645398 w 3779709"/>
              <a:gd name="connsiteY1" fmla="*/ 755291 h 1779719"/>
              <a:gd name="connsiteX2" fmla="*/ 2893922 w 3779709"/>
              <a:gd name="connsiteY2" fmla="*/ 5784 h 1779719"/>
              <a:gd name="connsiteX3" fmla="*/ 3778342 w 3779709"/>
              <a:gd name="connsiteY3" fmla="*/ 440499 h 1779719"/>
              <a:gd name="connsiteX4" fmla="*/ 2729030 w 3779709"/>
              <a:gd name="connsiteY4" fmla="*/ 1025115 h 1779719"/>
              <a:gd name="connsiteX5" fmla="*/ 570447 w 3779709"/>
              <a:gd name="connsiteY5" fmla="*/ 1774623 h 1779719"/>
              <a:gd name="connsiteX6" fmla="*/ 820 w 3779709"/>
              <a:gd name="connsiteY6" fmla="*/ 1324919 h 1779719"/>
              <a:gd name="connsiteX0" fmla="*/ 820 w 3704997"/>
              <a:gd name="connsiteY0" fmla="*/ 1335049 h 1789849"/>
              <a:gd name="connsiteX1" fmla="*/ 645398 w 3704997"/>
              <a:gd name="connsiteY1" fmla="*/ 765421 h 1789849"/>
              <a:gd name="connsiteX2" fmla="*/ 2893922 w 3704997"/>
              <a:gd name="connsiteY2" fmla="*/ 15914 h 1789849"/>
              <a:gd name="connsiteX3" fmla="*/ 3703391 w 3704997"/>
              <a:gd name="connsiteY3" fmla="*/ 315718 h 1789849"/>
              <a:gd name="connsiteX4" fmla="*/ 2729030 w 3704997"/>
              <a:gd name="connsiteY4" fmla="*/ 1035245 h 1789849"/>
              <a:gd name="connsiteX5" fmla="*/ 570447 w 3704997"/>
              <a:gd name="connsiteY5" fmla="*/ 1784753 h 1789849"/>
              <a:gd name="connsiteX6" fmla="*/ 820 w 3704997"/>
              <a:gd name="connsiteY6" fmla="*/ 1335049 h 1789849"/>
              <a:gd name="connsiteX0" fmla="*/ 820 w 3704173"/>
              <a:gd name="connsiteY0" fmla="*/ 1335049 h 1789849"/>
              <a:gd name="connsiteX1" fmla="*/ 645398 w 3704173"/>
              <a:gd name="connsiteY1" fmla="*/ 765421 h 1789849"/>
              <a:gd name="connsiteX2" fmla="*/ 2848951 w 3704173"/>
              <a:gd name="connsiteY2" fmla="*/ 15914 h 1789849"/>
              <a:gd name="connsiteX3" fmla="*/ 3703391 w 3704173"/>
              <a:gd name="connsiteY3" fmla="*/ 315718 h 1789849"/>
              <a:gd name="connsiteX4" fmla="*/ 2729030 w 3704173"/>
              <a:gd name="connsiteY4" fmla="*/ 1035245 h 1789849"/>
              <a:gd name="connsiteX5" fmla="*/ 570447 w 3704173"/>
              <a:gd name="connsiteY5" fmla="*/ 1784753 h 1789849"/>
              <a:gd name="connsiteX6" fmla="*/ 820 w 3704173"/>
              <a:gd name="connsiteY6" fmla="*/ 1335049 h 1789849"/>
              <a:gd name="connsiteX0" fmla="*/ 820 w 3703722"/>
              <a:gd name="connsiteY0" fmla="*/ 1322780 h 1777580"/>
              <a:gd name="connsiteX1" fmla="*/ 645398 w 3703722"/>
              <a:gd name="connsiteY1" fmla="*/ 753152 h 1777580"/>
              <a:gd name="connsiteX2" fmla="*/ 2848951 w 3703722"/>
              <a:gd name="connsiteY2" fmla="*/ 3645 h 1777580"/>
              <a:gd name="connsiteX3" fmla="*/ 3703391 w 3703722"/>
              <a:gd name="connsiteY3" fmla="*/ 303449 h 1777580"/>
              <a:gd name="connsiteX4" fmla="*/ 2729030 w 3703722"/>
              <a:gd name="connsiteY4" fmla="*/ 1022976 h 1777580"/>
              <a:gd name="connsiteX5" fmla="*/ 570447 w 3703722"/>
              <a:gd name="connsiteY5" fmla="*/ 1772484 h 1777580"/>
              <a:gd name="connsiteX6" fmla="*/ 820 w 3703722"/>
              <a:gd name="connsiteY6" fmla="*/ 1322780 h 1777580"/>
              <a:gd name="connsiteX0" fmla="*/ 820 w 3779015"/>
              <a:gd name="connsiteY0" fmla="*/ 1323040 h 1777840"/>
              <a:gd name="connsiteX1" fmla="*/ 645398 w 3779015"/>
              <a:gd name="connsiteY1" fmla="*/ 753412 h 1777840"/>
              <a:gd name="connsiteX2" fmla="*/ 2848951 w 3779015"/>
              <a:gd name="connsiteY2" fmla="*/ 3905 h 1777840"/>
              <a:gd name="connsiteX3" fmla="*/ 3778342 w 3779015"/>
              <a:gd name="connsiteY3" fmla="*/ 483591 h 1777840"/>
              <a:gd name="connsiteX4" fmla="*/ 2729030 w 3779015"/>
              <a:gd name="connsiteY4" fmla="*/ 1023236 h 1777840"/>
              <a:gd name="connsiteX5" fmla="*/ 570447 w 3779015"/>
              <a:gd name="connsiteY5" fmla="*/ 1772744 h 1777840"/>
              <a:gd name="connsiteX6" fmla="*/ 820 w 3779015"/>
              <a:gd name="connsiteY6" fmla="*/ 1323040 h 1777840"/>
              <a:gd name="connsiteX0" fmla="*/ 820 w 3779015"/>
              <a:gd name="connsiteY0" fmla="*/ 1234026 h 1688826"/>
              <a:gd name="connsiteX1" fmla="*/ 645398 w 3779015"/>
              <a:gd name="connsiteY1" fmla="*/ 664398 h 1688826"/>
              <a:gd name="connsiteX2" fmla="*/ 2848951 w 3779015"/>
              <a:gd name="connsiteY2" fmla="*/ 4832 h 1688826"/>
              <a:gd name="connsiteX3" fmla="*/ 3778342 w 3779015"/>
              <a:gd name="connsiteY3" fmla="*/ 394577 h 1688826"/>
              <a:gd name="connsiteX4" fmla="*/ 2729030 w 3779015"/>
              <a:gd name="connsiteY4" fmla="*/ 934222 h 1688826"/>
              <a:gd name="connsiteX5" fmla="*/ 570447 w 3779015"/>
              <a:gd name="connsiteY5" fmla="*/ 1683730 h 1688826"/>
              <a:gd name="connsiteX6" fmla="*/ 820 w 3779015"/>
              <a:gd name="connsiteY6" fmla="*/ 1234026 h 1688826"/>
              <a:gd name="connsiteX0" fmla="*/ 820 w 3779015"/>
              <a:gd name="connsiteY0" fmla="*/ 1248625 h 1703425"/>
              <a:gd name="connsiteX1" fmla="*/ 645398 w 3779015"/>
              <a:gd name="connsiteY1" fmla="*/ 678997 h 1703425"/>
              <a:gd name="connsiteX2" fmla="*/ 2848951 w 3779015"/>
              <a:gd name="connsiteY2" fmla="*/ 19431 h 1703425"/>
              <a:gd name="connsiteX3" fmla="*/ 3778342 w 3779015"/>
              <a:gd name="connsiteY3" fmla="*/ 244284 h 1703425"/>
              <a:gd name="connsiteX4" fmla="*/ 2729030 w 3779015"/>
              <a:gd name="connsiteY4" fmla="*/ 948821 h 1703425"/>
              <a:gd name="connsiteX5" fmla="*/ 570447 w 3779015"/>
              <a:gd name="connsiteY5" fmla="*/ 1698329 h 1703425"/>
              <a:gd name="connsiteX6" fmla="*/ 820 w 3779015"/>
              <a:gd name="connsiteY6" fmla="*/ 1248625 h 1703425"/>
              <a:gd name="connsiteX0" fmla="*/ 820 w 3778480"/>
              <a:gd name="connsiteY0" fmla="*/ 1253067 h 1707867"/>
              <a:gd name="connsiteX1" fmla="*/ 645398 w 3778480"/>
              <a:gd name="connsiteY1" fmla="*/ 683439 h 1707867"/>
              <a:gd name="connsiteX2" fmla="*/ 2848951 w 3778480"/>
              <a:gd name="connsiteY2" fmla="*/ 23873 h 1707867"/>
              <a:gd name="connsiteX3" fmla="*/ 3778342 w 3778480"/>
              <a:gd name="connsiteY3" fmla="*/ 248726 h 1707867"/>
              <a:gd name="connsiteX4" fmla="*/ 2729030 w 3778480"/>
              <a:gd name="connsiteY4" fmla="*/ 953263 h 1707867"/>
              <a:gd name="connsiteX5" fmla="*/ 570447 w 3778480"/>
              <a:gd name="connsiteY5" fmla="*/ 1702771 h 1707867"/>
              <a:gd name="connsiteX6" fmla="*/ 820 w 3778480"/>
              <a:gd name="connsiteY6" fmla="*/ 1253067 h 1707867"/>
              <a:gd name="connsiteX0" fmla="*/ 494 w 3778154"/>
              <a:gd name="connsiteY0" fmla="*/ 1253067 h 1575167"/>
              <a:gd name="connsiteX1" fmla="*/ 645072 w 3778154"/>
              <a:gd name="connsiteY1" fmla="*/ 683439 h 1575167"/>
              <a:gd name="connsiteX2" fmla="*/ 2848625 w 3778154"/>
              <a:gd name="connsiteY2" fmla="*/ 23873 h 1575167"/>
              <a:gd name="connsiteX3" fmla="*/ 3778016 w 3778154"/>
              <a:gd name="connsiteY3" fmla="*/ 248726 h 1575167"/>
              <a:gd name="connsiteX4" fmla="*/ 2728704 w 3778154"/>
              <a:gd name="connsiteY4" fmla="*/ 953263 h 1575167"/>
              <a:gd name="connsiteX5" fmla="*/ 585111 w 3778154"/>
              <a:gd name="connsiteY5" fmla="*/ 1567860 h 1575167"/>
              <a:gd name="connsiteX6" fmla="*/ 494 w 3778154"/>
              <a:gd name="connsiteY6" fmla="*/ 1253067 h 157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8154" h="1575167">
                <a:moveTo>
                  <a:pt x="494" y="1253067"/>
                </a:moveTo>
                <a:cubicBezTo>
                  <a:pt x="10488" y="1105664"/>
                  <a:pt x="170384" y="888305"/>
                  <a:pt x="645072" y="683439"/>
                </a:cubicBezTo>
                <a:cubicBezTo>
                  <a:pt x="1119760" y="478573"/>
                  <a:pt x="2326468" y="96325"/>
                  <a:pt x="2848625" y="23873"/>
                </a:cubicBezTo>
                <a:cubicBezTo>
                  <a:pt x="3370782" y="-48579"/>
                  <a:pt x="3768023" y="48858"/>
                  <a:pt x="3778016" y="248726"/>
                </a:cubicBezTo>
                <a:cubicBezTo>
                  <a:pt x="3788009" y="448594"/>
                  <a:pt x="3255858" y="708424"/>
                  <a:pt x="2728704" y="953263"/>
                </a:cubicBezTo>
                <a:cubicBezTo>
                  <a:pt x="2201550" y="1198102"/>
                  <a:pt x="1039813" y="1517893"/>
                  <a:pt x="585111" y="1567860"/>
                </a:cubicBezTo>
                <a:cubicBezTo>
                  <a:pt x="130409" y="1617827"/>
                  <a:pt x="-9500" y="1400471"/>
                  <a:pt x="494" y="1253067"/>
                </a:cubicBezTo>
                <a:close/>
              </a:path>
            </a:pathLst>
          </a:cu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94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41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21821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Borůvska’s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- </a:t>
            </a:r>
            <a:r>
              <a:rPr lang="en-US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22496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each iteration, the number of trees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reduced by a factor of at least </a:t>
                </a:r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2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224968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2500" y="2354660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Hence, the number of iterations is  </a:t>
                </a:r>
                <a14:m>
                  <m:oMath xmlns:m="http://schemas.openxmlformats.org/officeDocument/2006/math"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 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0" y="2354660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4"/>
              <p:cNvSpPr txBox="1">
                <a:spLocks noChangeArrowheads="1"/>
              </p:cNvSpPr>
              <p:nvPr/>
            </p:nvSpPr>
            <p:spPr bwMode="auto">
              <a:xfrm>
                <a:off x="19990" y="3053465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Each iteration can be easily implemented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4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90" y="305346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"/>
              <p:cNvSpPr txBox="1">
                <a:spLocks noChangeArrowheads="1"/>
              </p:cNvSpPr>
              <p:nvPr/>
            </p:nvSpPr>
            <p:spPr bwMode="auto">
              <a:xfrm>
                <a:off x="7500" y="3752270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Thus, the total running time is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00" y="3752270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10000" y="445107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Borůvska’s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 can be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parallelized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12500" y="514987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Borůvska’s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 is used as a building block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more efficient and more sophisticated algorithms.</a:t>
            </a:r>
            <a:endParaRPr lang="en-US" sz="28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12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0" grpId="0"/>
      <p:bldP spid="42" grpId="0"/>
      <p:bldP spid="43" grpId="0"/>
      <p:bldP spid="4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42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384273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an undirected graph, and 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Denote by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graph obtained by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contracting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each connected component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into a single vertex.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84273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396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6058619" y="359653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4268318" y="477016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084087" y="346650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5546821" y="442346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2438550" y="419952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4529180" y="574478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6731299" y="460065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Straight Connector 11"/>
          <p:cNvCxnSpPr>
            <a:stCxn id="6" idx="0"/>
            <a:endCxn id="7" idx="4"/>
          </p:cNvCxnSpPr>
          <p:nvPr/>
        </p:nvCxnSpPr>
        <p:spPr bwMode="auto">
          <a:xfrm flipH="1" flipV="1">
            <a:off x="4192175" y="3665100"/>
            <a:ext cx="184231" cy="110506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5" idx="3"/>
          </p:cNvCxnSpPr>
          <p:nvPr/>
        </p:nvCxnSpPr>
        <p:spPr bwMode="auto">
          <a:xfrm flipV="1">
            <a:off x="5654909" y="3766043"/>
            <a:ext cx="435368" cy="65742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3231849" y="492528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5" name="Straight Connector 14"/>
          <p:cNvCxnSpPr>
            <a:stCxn id="9" idx="5"/>
            <a:endCxn id="14" idx="1"/>
          </p:cNvCxnSpPr>
          <p:nvPr/>
        </p:nvCxnSpPr>
        <p:spPr bwMode="auto">
          <a:xfrm>
            <a:off x="2623068" y="4369032"/>
            <a:ext cx="640439" cy="585338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10" idx="0"/>
            <a:endCxn id="6" idx="5"/>
          </p:cNvCxnSpPr>
          <p:nvPr/>
        </p:nvCxnSpPr>
        <p:spPr bwMode="auto">
          <a:xfrm flipH="1" flipV="1">
            <a:off x="4452836" y="4939675"/>
            <a:ext cx="184432" cy="8051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6" idx="2"/>
            <a:endCxn id="14" idx="6"/>
          </p:cNvCxnSpPr>
          <p:nvPr/>
        </p:nvCxnSpPr>
        <p:spPr bwMode="auto">
          <a:xfrm flipH="1">
            <a:off x="3448025" y="4869462"/>
            <a:ext cx="820293" cy="1551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6"/>
            <a:endCxn id="8" idx="2"/>
          </p:cNvCxnSpPr>
          <p:nvPr/>
        </p:nvCxnSpPr>
        <p:spPr bwMode="auto">
          <a:xfrm flipV="1">
            <a:off x="4484494" y="4522765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1" idx="2"/>
            <a:endCxn id="8" idx="6"/>
          </p:cNvCxnSpPr>
          <p:nvPr/>
        </p:nvCxnSpPr>
        <p:spPr bwMode="auto">
          <a:xfrm flipH="1" flipV="1">
            <a:off x="5762997" y="4522765"/>
            <a:ext cx="968302" cy="177187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2464394" y="55790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1" name="Straight Connector 20"/>
          <p:cNvCxnSpPr>
            <a:stCxn id="20" idx="7"/>
            <a:endCxn id="14" idx="3"/>
          </p:cNvCxnSpPr>
          <p:nvPr/>
        </p:nvCxnSpPr>
        <p:spPr bwMode="auto">
          <a:xfrm flipV="1">
            <a:off x="2648912" y="5094797"/>
            <a:ext cx="614595" cy="51330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1" idx="0"/>
            <a:endCxn id="5" idx="5"/>
          </p:cNvCxnSpPr>
          <p:nvPr/>
        </p:nvCxnSpPr>
        <p:spPr bwMode="auto">
          <a:xfrm flipH="1" flipV="1">
            <a:off x="6243137" y="3766043"/>
            <a:ext cx="596250" cy="83461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7" idx="6"/>
            <a:endCxn id="8" idx="1"/>
          </p:cNvCxnSpPr>
          <p:nvPr/>
        </p:nvCxnSpPr>
        <p:spPr bwMode="auto">
          <a:xfrm>
            <a:off x="4300263" y="3565804"/>
            <a:ext cx="1278216" cy="8867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0" idx="0"/>
            <a:endCxn id="9" idx="4"/>
          </p:cNvCxnSpPr>
          <p:nvPr/>
        </p:nvCxnSpPr>
        <p:spPr bwMode="auto">
          <a:xfrm flipH="1" flipV="1">
            <a:off x="2546638" y="4398115"/>
            <a:ext cx="25844" cy="118090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7" idx="2"/>
            <a:endCxn id="9" idx="7"/>
          </p:cNvCxnSpPr>
          <p:nvPr/>
        </p:nvCxnSpPr>
        <p:spPr bwMode="auto">
          <a:xfrm flipH="1">
            <a:off x="2623068" y="3565804"/>
            <a:ext cx="1461019" cy="6628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1963713" y="3852474"/>
            <a:ext cx="1693889" cy="2261016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5321242" y="3418404"/>
            <a:ext cx="1844057" cy="1786060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20923177">
            <a:off x="3857735" y="3289047"/>
            <a:ext cx="872077" cy="1871547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4328599" y="5534511"/>
            <a:ext cx="617338" cy="578979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5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  <p:bldP spid="29" grpId="0" animBg="1"/>
      <p:bldP spid="3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43</a:t>
            </a:fld>
            <a:endParaRPr lang="da-DK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6058619" y="359653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4268318" y="477016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084087" y="346650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5546821" y="442346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2438550" y="419952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4529180" y="574478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6731299" y="460065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Straight Connector 11"/>
          <p:cNvCxnSpPr>
            <a:stCxn id="6" idx="0"/>
            <a:endCxn id="7" idx="4"/>
          </p:cNvCxnSpPr>
          <p:nvPr/>
        </p:nvCxnSpPr>
        <p:spPr bwMode="auto">
          <a:xfrm flipH="1" flipV="1">
            <a:off x="4192175" y="3665100"/>
            <a:ext cx="184231" cy="110506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5" idx="3"/>
          </p:cNvCxnSpPr>
          <p:nvPr/>
        </p:nvCxnSpPr>
        <p:spPr bwMode="auto">
          <a:xfrm flipV="1">
            <a:off x="5654909" y="3766043"/>
            <a:ext cx="435368" cy="65742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3231849" y="492528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5" name="Straight Connector 14"/>
          <p:cNvCxnSpPr>
            <a:stCxn id="9" idx="5"/>
            <a:endCxn id="14" idx="1"/>
          </p:cNvCxnSpPr>
          <p:nvPr/>
        </p:nvCxnSpPr>
        <p:spPr bwMode="auto">
          <a:xfrm>
            <a:off x="2623068" y="4369032"/>
            <a:ext cx="640439" cy="585338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10" idx="0"/>
            <a:endCxn id="6" idx="5"/>
          </p:cNvCxnSpPr>
          <p:nvPr/>
        </p:nvCxnSpPr>
        <p:spPr bwMode="auto">
          <a:xfrm flipH="1" flipV="1">
            <a:off x="4452836" y="4939675"/>
            <a:ext cx="184432" cy="8051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6" idx="2"/>
            <a:endCxn id="14" idx="6"/>
          </p:cNvCxnSpPr>
          <p:nvPr/>
        </p:nvCxnSpPr>
        <p:spPr bwMode="auto">
          <a:xfrm flipH="1">
            <a:off x="3448025" y="4869462"/>
            <a:ext cx="820293" cy="1551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6"/>
            <a:endCxn id="8" idx="2"/>
          </p:cNvCxnSpPr>
          <p:nvPr/>
        </p:nvCxnSpPr>
        <p:spPr bwMode="auto">
          <a:xfrm flipV="1">
            <a:off x="4484494" y="4522765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1" idx="2"/>
            <a:endCxn id="8" idx="6"/>
          </p:cNvCxnSpPr>
          <p:nvPr/>
        </p:nvCxnSpPr>
        <p:spPr bwMode="auto">
          <a:xfrm flipH="1" flipV="1">
            <a:off x="5762997" y="4522765"/>
            <a:ext cx="968302" cy="177187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2464394" y="55790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1" name="Straight Connector 20"/>
          <p:cNvCxnSpPr>
            <a:stCxn id="20" idx="7"/>
            <a:endCxn id="14" idx="3"/>
          </p:cNvCxnSpPr>
          <p:nvPr/>
        </p:nvCxnSpPr>
        <p:spPr bwMode="auto">
          <a:xfrm flipV="1">
            <a:off x="2648912" y="5094797"/>
            <a:ext cx="614595" cy="51330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1" idx="0"/>
            <a:endCxn id="5" idx="5"/>
          </p:cNvCxnSpPr>
          <p:nvPr/>
        </p:nvCxnSpPr>
        <p:spPr bwMode="auto">
          <a:xfrm flipH="1" flipV="1">
            <a:off x="6243137" y="3766043"/>
            <a:ext cx="596250" cy="83461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7" idx="6"/>
            <a:endCxn id="8" idx="1"/>
          </p:cNvCxnSpPr>
          <p:nvPr/>
        </p:nvCxnSpPr>
        <p:spPr bwMode="auto">
          <a:xfrm>
            <a:off x="4300263" y="3565804"/>
            <a:ext cx="1278216" cy="8867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0" idx="0"/>
            <a:endCxn id="9" idx="4"/>
          </p:cNvCxnSpPr>
          <p:nvPr/>
        </p:nvCxnSpPr>
        <p:spPr bwMode="auto">
          <a:xfrm flipH="1" flipV="1">
            <a:off x="2546638" y="4398115"/>
            <a:ext cx="25844" cy="118090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7" idx="2"/>
            <a:endCxn id="9" idx="7"/>
          </p:cNvCxnSpPr>
          <p:nvPr/>
        </p:nvCxnSpPr>
        <p:spPr bwMode="auto">
          <a:xfrm flipH="1">
            <a:off x="2623068" y="3565804"/>
            <a:ext cx="1461019" cy="6628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1963713" y="3852474"/>
            <a:ext cx="1693889" cy="2261016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5321242" y="3418404"/>
            <a:ext cx="1844057" cy="1786060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20923177">
            <a:off x="3857735" y="3289047"/>
            <a:ext cx="872077" cy="1871547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4328599" y="5534511"/>
            <a:ext cx="617338" cy="578979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4"/>
              <p:cNvSpPr txBox="1">
                <a:spLocks noChangeArrowheads="1"/>
              </p:cNvSpPr>
              <p:nvPr/>
            </p:nvSpPr>
            <p:spPr bwMode="auto">
              <a:xfrm>
                <a:off x="0" y="1384273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an undirected graph, and 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Denote by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graph obtained by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contracting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each connected component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into a single vertex.</a:t>
                </a:r>
              </a:p>
            </p:txBody>
          </p:sp>
        </mc:Choice>
        <mc:Fallback xmlns="">
          <p:sp>
            <p:nvSpPr>
              <p:cNvPr id="3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84273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396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44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MST</a:t>
            </a:r>
            <a:r>
              <a:rPr lang="en-US" sz="5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using contractions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168830"/>
                <a:ext cx="9144000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an undirected graph, and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set of edges contained in some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68830"/>
                <a:ext cx="9144000" cy="1815882"/>
              </a:xfrm>
              <a:prstGeom prst="rect">
                <a:avLst/>
              </a:prstGeom>
              <a:blipFill rotWithShape="0">
                <a:blip r:embed="rId2"/>
                <a:stretch>
                  <a:fillRect t="-3020" b="-87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56"/>
          <p:cNvSpPr>
            <a:spLocks noChangeAspect="1" noChangeArrowheads="1"/>
          </p:cNvSpPr>
          <p:nvPr/>
        </p:nvSpPr>
        <p:spPr bwMode="auto">
          <a:xfrm>
            <a:off x="6058619" y="359653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3" name="Oval 56"/>
          <p:cNvSpPr>
            <a:spLocks noChangeAspect="1" noChangeArrowheads="1"/>
          </p:cNvSpPr>
          <p:nvPr/>
        </p:nvSpPr>
        <p:spPr bwMode="auto">
          <a:xfrm>
            <a:off x="4268318" y="477016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5" name="Oval 56"/>
          <p:cNvSpPr>
            <a:spLocks noChangeAspect="1" noChangeArrowheads="1"/>
          </p:cNvSpPr>
          <p:nvPr/>
        </p:nvSpPr>
        <p:spPr bwMode="auto">
          <a:xfrm>
            <a:off x="4084087" y="346650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56"/>
          <p:cNvSpPr>
            <a:spLocks noChangeAspect="1" noChangeArrowheads="1"/>
          </p:cNvSpPr>
          <p:nvPr/>
        </p:nvSpPr>
        <p:spPr bwMode="auto">
          <a:xfrm>
            <a:off x="5546821" y="442346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7" name="Oval 56"/>
          <p:cNvSpPr>
            <a:spLocks noChangeAspect="1" noChangeArrowheads="1"/>
          </p:cNvSpPr>
          <p:nvPr/>
        </p:nvSpPr>
        <p:spPr bwMode="auto">
          <a:xfrm>
            <a:off x="2438550" y="419952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4529180" y="574478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6731299" y="460065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0" name="Straight Connector 39"/>
          <p:cNvCxnSpPr>
            <a:stCxn id="33" idx="0"/>
            <a:endCxn id="35" idx="4"/>
          </p:cNvCxnSpPr>
          <p:nvPr/>
        </p:nvCxnSpPr>
        <p:spPr bwMode="auto">
          <a:xfrm flipH="1" flipV="1">
            <a:off x="4192175" y="3665100"/>
            <a:ext cx="184231" cy="110506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36" idx="0"/>
            <a:endCxn id="32" idx="3"/>
          </p:cNvCxnSpPr>
          <p:nvPr/>
        </p:nvCxnSpPr>
        <p:spPr bwMode="auto">
          <a:xfrm flipV="1">
            <a:off x="5654909" y="3766043"/>
            <a:ext cx="435368" cy="65742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Oval 56"/>
          <p:cNvSpPr>
            <a:spLocks noChangeAspect="1" noChangeArrowheads="1"/>
          </p:cNvSpPr>
          <p:nvPr/>
        </p:nvSpPr>
        <p:spPr bwMode="auto">
          <a:xfrm>
            <a:off x="3231849" y="492528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4" name="Straight Connector 43"/>
          <p:cNvCxnSpPr>
            <a:stCxn id="37" idx="5"/>
            <a:endCxn id="43" idx="1"/>
          </p:cNvCxnSpPr>
          <p:nvPr/>
        </p:nvCxnSpPr>
        <p:spPr bwMode="auto">
          <a:xfrm>
            <a:off x="2623068" y="4369032"/>
            <a:ext cx="640439" cy="585338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38" idx="0"/>
            <a:endCxn id="33" idx="5"/>
          </p:cNvCxnSpPr>
          <p:nvPr/>
        </p:nvCxnSpPr>
        <p:spPr bwMode="auto">
          <a:xfrm flipH="1" flipV="1">
            <a:off x="4452836" y="4939675"/>
            <a:ext cx="184432" cy="8051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33" idx="2"/>
            <a:endCxn id="43" idx="6"/>
          </p:cNvCxnSpPr>
          <p:nvPr/>
        </p:nvCxnSpPr>
        <p:spPr bwMode="auto">
          <a:xfrm flipH="1">
            <a:off x="3448025" y="4869462"/>
            <a:ext cx="820293" cy="1551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33" idx="6"/>
            <a:endCxn id="36" idx="2"/>
          </p:cNvCxnSpPr>
          <p:nvPr/>
        </p:nvCxnSpPr>
        <p:spPr bwMode="auto">
          <a:xfrm flipV="1">
            <a:off x="4484494" y="4522765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39" idx="2"/>
            <a:endCxn id="36" idx="6"/>
          </p:cNvCxnSpPr>
          <p:nvPr/>
        </p:nvCxnSpPr>
        <p:spPr bwMode="auto">
          <a:xfrm flipH="1" flipV="1">
            <a:off x="5762997" y="4522765"/>
            <a:ext cx="968302" cy="1771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Oval 56"/>
          <p:cNvSpPr>
            <a:spLocks noChangeAspect="1" noChangeArrowheads="1"/>
          </p:cNvSpPr>
          <p:nvPr/>
        </p:nvSpPr>
        <p:spPr bwMode="auto">
          <a:xfrm>
            <a:off x="2464394" y="55790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0" name="Straight Connector 49"/>
          <p:cNvCxnSpPr>
            <a:stCxn id="49" idx="7"/>
            <a:endCxn id="43" idx="3"/>
          </p:cNvCxnSpPr>
          <p:nvPr/>
        </p:nvCxnSpPr>
        <p:spPr bwMode="auto">
          <a:xfrm flipV="1">
            <a:off x="2648912" y="5094797"/>
            <a:ext cx="614595" cy="51330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39" idx="0"/>
            <a:endCxn id="32" idx="5"/>
          </p:cNvCxnSpPr>
          <p:nvPr/>
        </p:nvCxnSpPr>
        <p:spPr bwMode="auto">
          <a:xfrm flipH="1" flipV="1">
            <a:off x="6243137" y="3766043"/>
            <a:ext cx="596250" cy="83461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35" idx="6"/>
            <a:endCxn id="36" idx="1"/>
          </p:cNvCxnSpPr>
          <p:nvPr/>
        </p:nvCxnSpPr>
        <p:spPr bwMode="auto">
          <a:xfrm>
            <a:off x="4300263" y="3565804"/>
            <a:ext cx="1278216" cy="8867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9" idx="0"/>
            <a:endCxn id="37" idx="4"/>
          </p:cNvCxnSpPr>
          <p:nvPr/>
        </p:nvCxnSpPr>
        <p:spPr bwMode="auto">
          <a:xfrm flipH="1" flipV="1">
            <a:off x="2546638" y="4398115"/>
            <a:ext cx="25844" cy="118090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>
            <a:stCxn id="35" idx="2"/>
            <a:endCxn id="37" idx="7"/>
          </p:cNvCxnSpPr>
          <p:nvPr/>
        </p:nvCxnSpPr>
        <p:spPr bwMode="auto">
          <a:xfrm flipH="1">
            <a:off x="2623068" y="3565804"/>
            <a:ext cx="1461019" cy="6628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1963713" y="3852474"/>
            <a:ext cx="1693889" cy="2261016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5321242" y="3418404"/>
            <a:ext cx="1844057" cy="1786060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7" name="Oval 56"/>
          <p:cNvSpPr/>
          <p:nvPr/>
        </p:nvSpPr>
        <p:spPr bwMode="auto">
          <a:xfrm rot="20923177">
            <a:off x="3857735" y="3289047"/>
            <a:ext cx="872077" cy="1871547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328599" y="5534511"/>
            <a:ext cx="617338" cy="578979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45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8624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5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MST</a:t>
            </a:r>
            <a:r>
              <a:rPr lang="en-US" sz="5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using contractions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1168830"/>
                <a:ext cx="9144000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an undirected graph, and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set of edges contained in some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kern="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MST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68830"/>
                <a:ext cx="9144000" cy="1815882"/>
              </a:xfrm>
              <a:prstGeom prst="rect">
                <a:avLst/>
              </a:prstGeom>
              <a:blipFill rotWithShape="0">
                <a:blip r:embed="rId2"/>
                <a:stretch>
                  <a:fillRect t="-3020" b="-87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56"/>
          <p:cNvSpPr>
            <a:spLocks noChangeAspect="1" noChangeArrowheads="1"/>
          </p:cNvSpPr>
          <p:nvPr/>
        </p:nvSpPr>
        <p:spPr bwMode="auto">
          <a:xfrm>
            <a:off x="6058619" y="359653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3" name="Oval 56"/>
          <p:cNvSpPr>
            <a:spLocks noChangeAspect="1" noChangeArrowheads="1"/>
          </p:cNvSpPr>
          <p:nvPr/>
        </p:nvSpPr>
        <p:spPr bwMode="auto">
          <a:xfrm>
            <a:off x="4268318" y="477016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5" name="Oval 56"/>
          <p:cNvSpPr>
            <a:spLocks noChangeAspect="1" noChangeArrowheads="1"/>
          </p:cNvSpPr>
          <p:nvPr/>
        </p:nvSpPr>
        <p:spPr bwMode="auto">
          <a:xfrm>
            <a:off x="4084087" y="346650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56"/>
          <p:cNvSpPr>
            <a:spLocks noChangeAspect="1" noChangeArrowheads="1"/>
          </p:cNvSpPr>
          <p:nvPr/>
        </p:nvSpPr>
        <p:spPr bwMode="auto">
          <a:xfrm>
            <a:off x="5546821" y="442346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7" name="Oval 56"/>
          <p:cNvSpPr>
            <a:spLocks noChangeAspect="1" noChangeArrowheads="1"/>
          </p:cNvSpPr>
          <p:nvPr/>
        </p:nvSpPr>
        <p:spPr bwMode="auto">
          <a:xfrm>
            <a:off x="2438550" y="419952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4529180" y="574478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6731299" y="460065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0" name="Straight Connector 39"/>
          <p:cNvCxnSpPr>
            <a:stCxn id="33" idx="0"/>
            <a:endCxn id="35" idx="4"/>
          </p:cNvCxnSpPr>
          <p:nvPr/>
        </p:nvCxnSpPr>
        <p:spPr bwMode="auto">
          <a:xfrm flipH="1" flipV="1">
            <a:off x="4192175" y="3665100"/>
            <a:ext cx="184231" cy="110506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36" idx="0"/>
            <a:endCxn id="32" idx="3"/>
          </p:cNvCxnSpPr>
          <p:nvPr/>
        </p:nvCxnSpPr>
        <p:spPr bwMode="auto">
          <a:xfrm flipV="1">
            <a:off x="5654909" y="3766043"/>
            <a:ext cx="435368" cy="657425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Oval 56"/>
          <p:cNvSpPr>
            <a:spLocks noChangeAspect="1" noChangeArrowheads="1"/>
          </p:cNvSpPr>
          <p:nvPr/>
        </p:nvSpPr>
        <p:spPr bwMode="auto">
          <a:xfrm>
            <a:off x="3231849" y="492528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4" name="Straight Connector 43"/>
          <p:cNvCxnSpPr>
            <a:stCxn id="37" idx="5"/>
            <a:endCxn id="43" idx="1"/>
          </p:cNvCxnSpPr>
          <p:nvPr/>
        </p:nvCxnSpPr>
        <p:spPr bwMode="auto">
          <a:xfrm>
            <a:off x="2623068" y="4369032"/>
            <a:ext cx="640439" cy="585338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38" idx="0"/>
            <a:endCxn id="33" idx="5"/>
          </p:cNvCxnSpPr>
          <p:nvPr/>
        </p:nvCxnSpPr>
        <p:spPr bwMode="auto">
          <a:xfrm flipH="1" flipV="1">
            <a:off x="4452836" y="4939675"/>
            <a:ext cx="184432" cy="805113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33" idx="2"/>
            <a:endCxn id="43" idx="6"/>
          </p:cNvCxnSpPr>
          <p:nvPr/>
        </p:nvCxnSpPr>
        <p:spPr bwMode="auto">
          <a:xfrm flipH="1">
            <a:off x="3448025" y="4869462"/>
            <a:ext cx="820293" cy="155122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33" idx="6"/>
            <a:endCxn id="36" idx="2"/>
          </p:cNvCxnSpPr>
          <p:nvPr/>
        </p:nvCxnSpPr>
        <p:spPr bwMode="auto">
          <a:xfrm flipV="1">
            <a:off x="4484494" y="4522765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39" idx="2"/>
            <a:endCxn id="36" idx="6"/>
          </p:cNvCxnSpPr>
          <p:nvPr/>
        </p:nvCxnSpPr>
        <p:spPr bwMode="auto">
          <a:xfrm flipH="1" flipV="1">
            <a:off x="5762997" y="4522765"/>
            <a:ext cx="968302" cy="1771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Oval 56"/>
          <p:cNvSpPr>
            <a:spLocks noChangeAspect="1" noChangeArrowheads="1"/>
          </p:cNvSpPr>
          <p:nvPr/>
        </p:nvSpPr>
        <p:spPr bwMode="auto">
          <a:xfrm>
            <a:off x="2464394" y="557901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0" name="Straight Connector 49"/>
          <p:cNvCxnSpPr>
            <a:stCxn id="49" idx="7"/>
            <a:endCxn id="43" idx="3"/>
          </p:cNvCxnSpPr>
          <p:nvPr/>
        </p:nvCxnSpPr>
        <p:spPr bwMode="auto">
          <a:xfrm flipV="1">
            <a:off x="2648912" y="5094797"/>
            <a:ext cx="614595" cy="51330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39" idx="0"/>
            <a:endCxn id="32" idx="5"/>
          </p:cNvCxnSpPr>
          <p:nvPr/>
        </p:nvCxnSpPr>
        <p:spPr bwMode="auto">
          <a:xfrm flipH="1" flipV="1">
            <a:off x="6243137" y="3766043"/>
            <a:ext cx="596250" cy="83461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35" idx="6"/>
            <a:endCxn id="36" idx="1"/>
          </p:cNvCxnSpPr>
          <p:nvPr/>
        </p:nvCxnSpPr>
        <p:spPr bwMode="auto">
          <a:xfrm>
            <a:off x="4300263" y="3565804"/>
            <a:ext cx="1278216" cy="886747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9" idx="0"/>
            <a:endCxn id="37" idx="4"/>
          </p:cNvCxnSpPr>
          <p:nvPr/>
        </p:nvCxnSpPr>
        <p:spPr bwMode="auto">
          <a:xfrm flipH="1" flipV="1">
            <a:off x="2546638" y="4398115"/>
            <a:ext cx="25844" cy="1180902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>
            <a:stCxn id="35" idx="2"/>
            <a:endCxn id="37" idx="7"/>
          </p:cNvCxnSpPr>
          <p:nvPr/>
        </p:nvCxnSpPr>
        <p:spPr bwMode="auto">
          <a:xfrm flipH="1">
            <a:off x="2623068" y="3565804"/>
            <a:ext cx="1461019" cy="6628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1963713" y="3852474"/>
            <a:ext cx="1693889" cy="2261016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5321242" y="3418404"/>
            <a:ext cx="1844057" cy="1786060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7" name="Oval 56"/>
          <p:cNvSpPr/>
          <p:nvPr/>
        </p:nvSpPr>
        <p:spPr bwMode="auto">
          <a:xfrm rot="20923177">
            <a:off x="3857735" y="3289047"/>
            <a:ext cx="872077" cy="1871547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328599" y="5534511"/>
            <a:ext cx="617338" cy="578979"/>
          </a:xfrm>
          <a:prstGeom prst="ellipse">
            <a:avLst/>
          </a:prstGeom>
          <a:noFill/>
          <a:ln w="31750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5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46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2827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Yao’s algorithm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(1976)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103009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Partition the edges of each vertex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into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equally-sized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buckets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1030098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3004692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Can be done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 by repeatedly finding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medians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(Working on each vertex separately.) 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3004692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-11242" y="201739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edges in the first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bucket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are all lighter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than the edges in the second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bucket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etc.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-11242" y="39919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each vertex, keep the index of the first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bucket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that contains edges that are not self-loops.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4979287"/>
                <a:ext cx="9144000" cy="15306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Excluding the cost of scanning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buckets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finding out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that all their edges are self-loops, each </a:t>
                </a:r>
                <a:r>
                  <a:rPr lang="en-US" sz="28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Borůka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can be implemented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den>
                    </m:f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4979287"/>
                <a:ext cx="9144000" cy="1530612"/>
              </a:xfrm>
              <a:prstGeom prst="rect">
                <a:avLst/>
              </a:prstGeom>
              <a:blipFill rotWithShape="0">
                <a:blip r:embed="rId4"/>
                <a:stretch>
                  <a:fillRect t="-3586" b="-43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48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47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12827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Yao’s algorithm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(1976)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1245541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Partitioning into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buckets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1245541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4883370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Choosing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we get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4883370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21238" y="2355251"/>
                <a:ext cx="9144000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  Time per iteration     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8" y="2355251"/>
                <a:ext cx="9144000" cy="737189"/>
              </a:xfrm>
              <a:prstGeom prst="rect">
                <a:avLst/>
              </a:prstGeom>
              <a:blipFill rotWithShape="0">
                <a:blip r:embed="rId4"/>
                <a:stretch>
                  <a:fillRect b="-82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-21232" y="327420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     Total running time: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21238" y="553044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8" y="5530444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-18732" y="3829286"/>
                <a:ext cx="9144000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func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  <m:func>
                          <m:func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8732" y="3829286"/>
                <a:ext cx="9144000" cy="7371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4"/>
              <p:cNvSpPr txBox="1">
                <a:spLocks noChangeArrowheads="1"/>
              </p:cNvSpPr>
              <p:nvPr/>
            </p:nvSpPr>
            <p:spPr bwMode="auto">
              <a:xfrm>
                <a:off x="8748" y="1800396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Scanning “useless” buckets   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48" y="1800396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84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3" grpId="0"/>
      <p:bldP spid="14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36832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48</a:t>
            </a:fld>
            <a:endParaRPr lang="da-DK" dirty="0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-6242" y="9829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Yao’s algorithm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(1976)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26239" y="879416"/>
                <a:ext cx="914400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3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3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3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3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3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6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</a:t>
                </a:r>
                <a:endParaRPr lang="en-US" sz="3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6239" y="879416"/>
                <a:ext cx="9144000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21231" y="3749443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Number of vertices in the contracted graph is at most:</a:t>
            </a:r>
            <a:endParaRPr lang="en-US" sz="2800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-6242" y="1580335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Getting rid of the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term:</a:t>
                </a:r>
              </a:p>
            </p:txBody>
          </p:sp>
        </mc:Choice>
        <mc:Fallback xmlns=""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42" y="1580335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-6242" y="264373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Contract</a:t>
            </a:r>
            <a:r>
              <a:rPr lang="en-US" sz="2800" kern="0" dirty="0" smtClean="0"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resulting trees.</a:t>
            </a: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-6242" y="313315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Run </a:t>
            </a:r>
            <a:r>
              <a:rPr lang="en-US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Yao</a:t>
            </a:r>
            <a:r>
              <a:rPr lang="en-US" sz="2800" kern="0" dirty="0" smtClean="0"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’s algorithm on contracted graph.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/>
              <p:cNvSpPr txBox="1">
                <a:spLocks noChangeArrowheads="1"/>
              </p:cNvSpPr>
              <p:nvPr/>
            </p:nvSpPr>
            <p:spPr bwMode="auto">
              <a:xfrm>
                <a:off x="-6242" y="212729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standard </a:t>
                </a:r>
                <a:r>
                  <a:rPr lang="en-US" sz="2800" kern="0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Borůka</a:t>
                </a:r>
                <a:r>
                  <a:rPr lang="en-US" sz="2800" kern="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iterations. </a:t>
                </a:r>
              </a:p>
            </p:txBody>
          </p:sp>
        </mc:Choice>
        <mc:Fallback xmlns="">
          <p:sp>
            <p:nvSpPr>
              <p:cNvPr id="1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42" y="2127294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4"/>
              <p:cNvSpPr txBox="1">
                <a:spLocks noChangeArrowheads="1"/>
              </p:cNvSpPr>
              <p:nvPr/>
            </p:nvSpPr>
            <p:spPr bwMode="auto">
              <a:xfrm>
                <a:off x="21231" y="5345055"/>
                <a:ext cx="9144000" cy="564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sSup>
                                  <m:sSupPr>
                                    <m:ctrlPr>
                                      <a:rPr lang="en-US" sz="2800" i="1" ker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ＭＳ Ｐゴシック" charset="-128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 ker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ＭＳ Ｐゴシック" charset="-128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800" i="1" ker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ＭＳ Ｐゴシック" charset="-128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func>
                          </m:e>
                        </m:func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 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  <m:func>
                          <m:func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</m:func>
                      </m:e>
                    </m:d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kern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800" b="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1" y="5345055"/>
                <a:ext cx="9144000" cy="56425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8748" y="481819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     Total running time of modified algorithm: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-18739" y="4226496"/>
                <a:ext cx="9144000" cy="542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func>
                            <m:funcPr>
                              <m:ctrlP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 b="0" i="0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US" sz="28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func>
                        </m:sup>
                      </m:sSup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 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2800" b="0" i="0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log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⁡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 kern="0" dirty="0" smtClean="0"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8739" y="4226496"/>
                <a:ext cx="9144000" cy="54239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4"/>
              <p:cNvSpPr txBox="1">
                <a:spLocks noChangeArrowheads="1"/>
              </p:cNvSpPr>
              <p:nvPr/>
            </p:nvSpPr>
            <p:spPr bwMode="auto">
              <a:xfrm>
                <a:off x="8741" y="5950291"/>
                <a:ext cx="9144000" cy="77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Faster than 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Prim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when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!</a:t>
                </a:r>
              </a:p>
            </p:txBody>
          </p:sp>
        </mc:Choice>
        <mc:Fallback xmlns="">
          <p:sp>
            <p:nvSpPr>
              <p:cNvPr id="2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41" y="5950291"/>
                <a:ext cx="9144000" cy="773481"/>
              </a:xfrm>
              <a:prstGeom prst="rect">
                <a:avLst/>
              </a:prstGeom>
              <a:blipFill rotWithShape="0">
                <a:blip r:embed="rId7"/>
                <a:stretch>
                  <a:fillRect b="-236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40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49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-6242" y="1149448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Exercise: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Show that an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algorithm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can also be obtained by combining </a:t>
                </a:r>
                <a:r>
                  <a:rPr lang="en-US" sz="28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Borůuvka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’s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algorithm with 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Prim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’s algorithm. </a:t>
                </a:r>
                <a:endParaRPr lang="en-US" sz="2800" b="1" kern="0" dirty="0" smtClean="0"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42" y="1149448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1248" y="2791456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Yao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’s algorithm has the advantage that it does not use</a:t>
            </a:r>
          </a:p>
          <a:p>
            <a:pPr eaLnBrk="1" hangingPunct="1"/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“sophisticated”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data structures such as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Fibonacci heaps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i="1" kern="0" dirty="0" smtClean="0"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64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5183063"/>
                  </p:ext>
                </p:extLst>
              </p:nvPr>
            </p:nvGraphicFramePr>
            <p:xfrm>
              <a:off x="494676" y="968852"/>
              <a:ext cx="7262005" cy="571480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179134"/>
                    <a:gridCol w="4082871"/>
                  </a:tblGrid>
                  <a:tr h="454077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Running  time</a:t>
                          </a:r>
                          <a:endParaRPr lang="he-IL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Algorithm</a:t>
                          </a:r>
                          <a:endParaRPr lang="he-IL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429823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Borůvka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(1926)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429823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he-IL" sz="3000" dirty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Kruskal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(1956)</a:t>
                          </a:r>
                          <a:endParaRPr lang="he-IL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648112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Jarnik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(1930) Prim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(1957) </a:t>
                          </a: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Dijkstra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(1959)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648112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3000" b="0" i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Yao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(1975)</a:t>
                          </a:r>
                          <a:b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</a:b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Cheriton-Tarjan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(1976)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429823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30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𝛽</m:t>
                                </m:r>
                                <m:d>
                                  <m:dPr>
                                    <m:ctrlP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)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Fredman-Tarjan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(1987)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648112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dirty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𝛽</m:t>
                                    </m:r>
                                    <m:d>
                                      <m:dPr>
                                        <m:ctrlPr>
                                          <a:rPr lang="en-US" sz="3000" b="0" i="1" dirty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b="0" i="1" dirty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3000" b="0" i="1" dirty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3000" b="0" i="1" dirty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e>
                                </m:func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)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Gabow-Galil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b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Spencer-</a:t>
                          </a: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(1986)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429823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32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(</m:t>
                                </m:r>
                                <m:r>
                                  <a:rPr lang="en-US" sz="3000" i="1" dirty="0" err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𝑚</m:t>
                                </m:r>
                                <m:r>
                                  <a:rPr lang="en-US" sz="3000" i="1" dirty="0" err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,</m:t>
                                </m:r>
                                <m:r>
                                  <a:rPr lang="en-US" sz="3000" i="1" dirty="0" err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𝑛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/>
                                  </a:rPr>
                                  <m:t>))</m:t>
                                </m:r>
                                <m:r>
                                  <a:rPr lang="en-US" sz="300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chemeClr val="accent2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Chazelle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(2000)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429823">
                    <a:tc>
                      <a:txBody>
                        <a:bodyPr/>
                        <a:lstStyle/>
                        <a:p>
                          <a:pPr marL="0" marR="0" indent="0" algn="ctr" defTabSz="829452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+ </m:t>
                                </m:r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3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he-IL" sz="3000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Karger</a:t>
                          </a:r>
                          <a:r>
                            <a:rPr lang="en-US" sz="2400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-Klein-</a:t>
                          </a:r>
                          <a:r>
                            <a:rPr lang="en-US" sz="2400" dirty="0" err="1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Tarjan</a:t>
                          </a:r>
                          <a:r>
                            <a:rPr lang="en-US" sz="2400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(1995)</a:t>
                          </a:r>
                          <a:endParaRPr lang="he-IL" sz="2400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5183063"/>
                  </p:ext>
                </p:extLst>
              </p:nvPr>
            </p:nvGraphicFramePr>
            <p:xfrm>
              <a:off x="494676" y="968852"/>
              <a:ext cx="7262005" cy="571480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179134"/>
                    <a:gridCol w="4082871"/>
                  </a:tblGrid>
                  <a:tr h="570632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Running  time</a:t>
                          </a:r>
                          <a:endParaRPr lang="he-IL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Algorithm</a:t>
                          </a:r>
                          <a:endParaRPr lang="he-IL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54015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121348" r="-129119" b="-867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Borůvka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(1926)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54015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223864" r="-129119" b="-77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Kruskal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(1956)</a:t>
                          </a:r>
                          <a:endParaRPr lang="he-IL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81447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212687" r="-129119" b="-4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Jarnik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(1930) Prim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(1957) </a:t>
                          </a: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Dijkstra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(1959)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81447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312687" r="-129119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Yao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(1975)</a:t>
                          </a:r>
                          <a:b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</a:b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Cheriton-Tarjan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(1976)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54015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621348" r="-129119" b="-367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Fredman-Tarjan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/>
                            </a:rPr>
                            <a:t> (1987)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81447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482707" r="-129119" b="-1458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Gabow-Galil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b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Spencer-</a:t>
                          </a: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Tarjan</a:t>
                          </a:r>
                          <a:r>
                            <a:rPr lang="en-US" sz="2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(1986)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54015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870787" r="-129119" b="-1179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Chazelle</a:t>
                          </a:r>
                          <a:r>
                            <a:rPr lang="en-US" sz="2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(2000)</a:t>
                          </a:r>
                          <a:endParaRPr lang="he-IL" sz="2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  <a:tr h="540152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marL="82944" marR="82944" marT="41476" marB="41476" anchor="ctr">
                        <a:blipFill rotWithShape="0">
                          <a:blip r:embed="rId3"/>
                          <a:stretch>
                            <a:fillRect l="-192" t="-970787" r="-129119" b="-179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err="1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Karger</a:t>
                          </a:r>
                          <a:r>
                            <a:rPr lang="en-US" sz="2400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-Klein-</a:t>
                          </a:r>
                          <a:r>
                            <a:rPr lang="en-US" sz="2400" dirty="0" err="1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Tarjan</a:t>
                          </a:r>
                          <a:r>
                            <a:rPr lang="en-US" sz="2400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(1995)</a:t>
                          </a:r>
                          <a:endParaRPr lang="he-IL" sz="2400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82944" marR="82944" marT="41476" marB="41476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-12240" y="129288"/>
            <a:ext cx="9144000" cy="713472"/>
          </a:xfrm>
          <a:prstGeom prst="rect">
            <a:avLst/>
          </a:prstGeom>
        </p:spPr>
        <p:txBody>
          <a:bodyPr lIns="82936" tIns="41469" rIns="82936" bIns="41469"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Comparison-based MST algorithms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5400000">
            <a:off x="7442048" y="3556773"/>
            <a:ext cx="222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Deterministic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058760" y="6096854"/>
            <a:ext cx="1113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Rand.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ight Brace 3"/>
          <p:cNvSpPr/>
          <p:nvPr/>
        </p:nvSpPr>
        <p:spPr bwMode="auto">
          <a:xfrm>
            <a:off x="7815672" y="1574211"/>
            <a:ext cx="264027" cy="4466825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Right Brace 12"/>
          <p:cNvSpPr/>
          <p:nvPr/>
        </p:nvSpPr>
        <p:spPr bwMode="auto">
          <a:xfrm>
            <a:off x="7830422" y="6160958"/>
            <a:ext cx="249277" cy="479220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2604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50</a:t>
            </a:fld>
            <a:endParaRPr lang="da-DK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1242" y="93075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algorithm is composed of iterations.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2367182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Choose a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2367182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1433523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At the beginning of the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iteration, the graph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(super-)vertices and at most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edges.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1433523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2869954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Repeatedly choose vertices, not in any tree yet, and run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Prim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’s algorithm from them until either the size of the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heap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or the tree merges with an existing tree.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2869954"/>
                <a:ext cx="9144000" cy="1384995"/>
              </a:xfrm>
              <a:prstGeom prst="rect">
                <a:avLst/>
              </a:prstGeom>
              <a:blipFill rotWithShape="0">
                <a:blip r:embed="rId4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4737273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Each tree formed has at least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edges touching it.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4737273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21238" y="5240045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trees formed is at most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8" y="5240045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765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36228" y="423450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At the end of each iterations,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contract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trees formed.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8748" y="5742815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 of the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 is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48" y="5742815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12827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Fredman-Tarjan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(1987</a:t>
            </a:r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</a:t>
            </a:r>
            <a:endParaRPr lang="en-US" kern="0" dirty="0" smtClean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6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2891207" y="2954490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7" name="Straight Connector 26"/>
          <p:cNvCxnSpPr>
            <a:stCxn id="4" idx="7"/>
            <a:endCxn id="29" idx="2"/>
          </p:cNvCxnSpPr>
          <p:nvPr/>
        </p:nvCxnSpPr>
        <p:spPr bwMode="auto">
          <a:xfrm flipV="1">
            <a:off x="2186586" y="3103448"/>
            <a:ext cx="704621" cy="33141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51</a:t>
            </a:fld>
            <a:endParaRPr lang="da-DK"/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0" y="12827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Fredman-Tarjan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-11242" y="1244477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242" y="1244477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>
            <a:stCxn id="4" idx="7"/>
            <a:endCxn id="36" idx="2"/>
          </p:cNvCxnSpPr>
          <p:nvPr/>
        </p:nvCxnSpPr>
        <p:spPr bwMode="auto">
          <a:xfrm flipV="1">
            <a:off x="2186586" y="3103448"/>
            <a:ext cx="704621" cy="33141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Oval 56"/>
          <p:cNvSpPr>
            <a:spLocks noChangeAspect="1" noChangeArrowheads="1"/>
          </p:cNvSpPr>
          <p:nvPr/>
        </p:nvSpPr>
        <p:spPr bwMode="auto">
          <a:xfrm>
            <a:off x="2888513" y="3827131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1" name="Straight Connector 40"/>
          <p:cNvCxnSpPr>
            <a:stCxn id="4" idx="5"/>
            <a:endCxn id="40" idx="2"/>
          </p:cNvCxnSpPr>
          <p:nvPr/>
        </p:nvCxnSpPr>
        <p:spPr bwMode="auto">
          <a:xfrm>
            <a:off x="2186587" y="3645522"/>
            <a:ext cx="701925" cy="33056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3884353" y="2503941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1" name="Straight Connector 10"/>
          <p:cNvCxnSpPr>
            <a:stCxn id="36" idx="7"/>
            <a:endCxn id="10" idx="2"/>
          </p:cNvCxnSpPr>
          <p:nvPr/>
        </p:nvCxnSpPr>
        <p:spPr bwMode="auto">
          <a:xfrm flipV="1">
            <a:off x="3145493" y="2652899"/>
            <a:ext cx="738860" cy="34522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3884353" y="3375733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3" name="Straight Connector 12"/>
          <p:cNvCxnSpPr>
            <a:stCxn id="36" idx="5"/>
          </p:cNvCxnSpPr>
          <p:nvPr/>
        </p:nvCxnSpPr>
        <p:spPr bwMode="auto">
          <a:xfrm>
            <a:off x="3145493" y="3208776"/>
            <a:ext cx="742896" cy="26502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6263693" y="2503941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16" idx="7"/>
            <a:endCxn id="17" idx="3"/>
          </p:cNvCxnSpPr>
          <p:nvPr/>
        </p:nvCxnSpPr>
        <p:spPr bwMode="auto">
          <a:xfrm flipV="1">
            <a:off x="5580718" y="2758228"/>
            <a:ext cx="726603" cy="65940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6263693" y="4244074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0" name="Straight Connector 19"/>
          <p:cNvCxnSpPr>
            <a:stCxn id="16" idx="5"/>
            <a:endCxn id="19" idx="1"/>
          </p:cNvCxnSpPr>
          <p:nvPr/>
        </p:nvCxnSpPr>
        <p:spPr bwMode="auto">
          <a:xfrm>
            <a:off x="5580718" y="3628295"/>
            <a:ext cx="726603" cy="65940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6263693" y="3374008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2" name="Straight Connector 21"/>
          <p:cNvCxnSpPr>
            <a:stCxn id="16" idx="6"/>
            <a:endCxn id="21" idx="2"/>
          </p:cNvCxnSpPr>
          <p:nvPr/>
        </p:nvCxnSpPr>
        <p:spPr bwMode="auto">
          <a:xfrm>
            <a:off x="5624346" y="3522965"/>
            <a:ext cx="63934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5326431" y="3374008"/>
            <a:ext cx="297915" cy="29791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56"/>
          <p:cNvSpPr>
            <a:spLocks noChangeAspect="1" noChangeArrowheads="1"/>
          </p:cNvSpPr>
          <p:nvPr/>
        </p:nvSpPr>
        <p:spPr bwMode="auto">
          <a:xfrm>
            <a:off x="2891207" y="2954490"/>
            <a:ext cx="297915" cy="29791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8" name="Straight Connector 27"/>
          <p:cNvCxnSpPr>
            <a:stCxn id="25" idx="7"/>
            <a:endCxn id="16" idx="3"/>
          </p:cNvCxnSpPr>
          <p:nvPr/>
        </p:nvCxnSpPr>
        <p:spPr bwMode="auto">
          <a:xfrm flipV="1">
            <a:off x="4882936" y="3628295"/>
            <a:ext cx="487123" cy="6499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56"/>
          <p:cNvSpPr>
            <a:spLocks noChangeAspect="1" noChangeArrowheads="1"/>
          </p:cNvSpPr>
          <p:nvPr/>
        </p:nvSpPr>
        <p:spPr bwMode="auto">
          <a:xfrm>
            <a:off x="3930865" y="5095192"/>
            <a:ext cx="297915" cy="297915"/>
          </a:xfrm>
          <a:prstGeom prst="ellipse">
            <a:avLst/>
          </a:prstGeom>
          <a:noFill/>
          <a:ln w="31750">
            <a:solidFill>
              <a:schemeClr val="accent3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2" name="Straight Connector 31"/>
          <p:cNvCxnSpPr>
            <a:stCxn id="31" idx="7"/>
            <a:endCxn id="25" idx="3"/>
          </p:cNvCxnSpPr>
          <p:nvPr/>
        </p:nvCxnSpPr>
        <p:spPr bwMode="auto">
          <a:xfrm flipV="1">
            <a:off x="4185152" y="4488888"/>
            <a:ext cx="487124" cy="6499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Oval 56"/>
          <p:cNvSpPr>
            <a:spLocks noChangeAspect="1" noChangeArrowheads="1"/>
          </p:cNvSpPr>
          <p:nvPr/>
        </p:nvSpPr>
        <p:spPr bwMode="auto">
          <a:xfrm>
            <a:off x="4628649" y="4234600"/>
            <a:ext cx="297915" cy="29791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0" name="Straight Connector 29"/>
          <p:cNvCxnSpPr>
            <a:stCxn id="25" idx="7"/>
            <a:endCxn id="16" idx="3"/>
          </p:cNvCxnSpPr>
          <p:nvPr/>
        </p:nvCxnSpPr>
        <p:spPr bwMode="auto">
          <a:xfrm flipV="1">
            <a:off x="4882935" y="3628294"/>
            <a:ext cx="487125" cy="6499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932300" y="3391234"/>
            <a:ext cx="297915" cy="29791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9155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0" grpId="0" animBg="1"/>
      <p:bldP spid="10" grpId="0" animBg="1"/>
      <p:bldP spid="12" grpId="0" animBg="1"/>
      <p:bldP spid="17" grpId="0" animBg="1"/>
      <p:bldP spid="19" grpId="0" animBg="1"/>
      <p:bldP spid="21" grpId="0" animBg="1"/>
      <p:bldP spid="16" grpId="0" animBg="1"/>
      <p:bldP spid="36" grpId="0" animBg="1"/>
      <p:bldP spid="31" grpId="0" animBg="1"/>
      <p:bldP spid="25" grpId="0" animBg="1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52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95180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trees formed is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951804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145457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 is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1454574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765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96747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Fredman-Tarjan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(1987</a:t>
            </a:r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</a:t>
            </a:r>
            <a:endParaRPr lang="en-US" kern="0" dirty="0" smtClean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2024598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2024598"/>
                <a:ext cx="9144000" cy="539315"/>
              </a:xfrm>
              <a:prstGeom prst="rect">
                <a:avLst/>
              </a:prstGeom>
              <a:blipFill rotWithShape="0">
                <a:blip r:embed="rId4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2565877"/>
                <a:ext cx="9144000" cy="11909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ime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 is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8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=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2565877"/>
                <a:ext cx="9144000" cy="1190967"/>
              </a:xfrm>
              <a:prstGeom prst="rect">
                <a:avLst/>
              </a:prstGeom>
              <a:blipFill rotWithShape="0">
                <a:blip r:embed="rId5"/>
                <a:stretch>
                  <a:fillRect t="-5128" b="-153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3785091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3785091"/>
                <a:ext cx="9144000" cy="53931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4312000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8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4312000"/>
                <a:ext cx="9144000" cy="53931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4838910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⟹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Last iteration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4838910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5448519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iterations is  </a:t>
                </a:r>
                <a14:m>
                  <m:oMath xmlns:m="http://schemas.openxmlformats.org/officeDocument/2006/math"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5448519"/>
                <a:ext cx="9144000" cy="523220"/>
              </a:xfrm>
              <a:prstGeom prst="rect">
                <a:avLst/>
              </a:prstGeom>
              <a:blipFill rotWithShape="0">
                <a:blip r:embed="rId9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4"/>
              <p:cNvSpPr txBox="1">
                <a:spLocks noChangeArrowheads="1"/>
              </p:cNvSpPr>
              <p:nvPr/>
            </p:nvSpPr>
            <p:spPr bwMode="auto">
              <a:xfrm>
                <a:off x="13997" y="6026597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Total running time is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𝛽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97" y="6026597"/>
                <a:ext cx="9144000" cy="523220"/>
              </a:xfrm>
              <a:prstGeom prst="rect">
                <a:avLst/>
              </a:prstGeom>
              <a:blipFill rotWithShape="0">
                <a:blip r:embed="rId10"/>
                <a:stretch>
                  <a:fillRect t="-11765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23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53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192598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271427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Not covered in class this term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7715" y="3818783"/>
            <a:ext cx="62028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“Careful. We don’t want to learn from this.”</a:t>
            </a:r>
            <a:r>
              <a:rPr lang="en-US" sz="2400" dirty="0">
                <a:cs typeface="Times New Roman" panose="02020603050405020304" pitchFamily="18" charset="0"/>
              </a:rPr>
              <a:t/>
            </a:r>
            <a:br>
              <a:rPr lang="en-US" sz="2400" dirty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(Bill </a:t>
            </a:r>
            <a:r>
              <a:rPr lang="en-US" sz="2400" dirty="0">
                <a:cs typeface="Times New Roman" panose="02020603050405020304" pitchFamily="18" charset="0"/>
              </a:rPr>
              <a:t>Watterson, </a:t>
            </a:r>
            <a:r>
              <a:rPr lang="en-US" sz="2400" dirty="0" smtClean="0">
                <a:cs typeface="Times New Roman" panose="02020603050405020304" pitchFamily="18" charset="0"/>
              </a:rPr>
              <a:t>“Calvin and </a:t>
            </a:r>
            <a:r>
              <a:rPr lang="en-US" sz="2400" dirty="0" smtClean="0">
                <a:cs typeface="Times New Roman" panose="02020603050405020304" pitchFamily="18" charset="0"/>
              </a:rPr>
              <a:t>Hobbes</a:t>
            </a:r>
            <a:r>
              <a:rPr lang="en-US" sz="2400" dirty="0" smtClean="0">
                <a:cs typeface="Times New Roman" panose="02020603050405020304" pitchFamily="18" charset="0"/>
              </a:rPr>
              <a:t>”)</a:t>
            </a:r>
            <a:endParaRPr lang="he-IL" sz="24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0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54</a:t>
            </a:fld>
            <a:endParaRPr lang="da-DK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66" y="115013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improvement of the </a:t>
            </a:r>
            <a:r>
              <a:rPr lang="en-US" sz="2800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Fredman-Tarjan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066" y="258656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Each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packet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stored in a (tiny) Fibonacci heap.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3066" y="1652903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New ingredient: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edges of each vertex are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partitioned, arbitrarily, into </a:t>
                </a:r>
                <a:r>
                  <a:rPr lang="en-US" sz="28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packets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66" y="1652903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066" y="3115586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Instead of examining all edges touching a vertex,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examine the lightest edge in each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packet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3066" y="503902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each tree we maintain a list of the packets. Edges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these packets may lead to vertices in the same tree.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3066" y="4049246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cannot afford to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contract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trees after each iteration.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Trees are maintained using a </a:t>
            </a:r>
            <a:r>
              <a:rPr lang="en-US" sz="2800" i="1" kern="0" dirty="0" smtClean="0">
                <a:solidFill>
                  <a:srgbClr val="CC00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union-find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data structure.</a:t>
            </a: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3066" y="15905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(1986)</a:t>
            </a:r>
          </a:p>
        </p:txBody>
      </p:sp>
    </p:spTree>
    <p:extLst>
      <p:ext uri="{BB962C8B-B14F-4D97-AF65-F5344CB8AC3E}">
        <p14:creationId xmlns:p14="http://schemas.microsoft.com/office/powerpoint/2010/main" val="200597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-6436" y="8005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Packets – Technical details: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-6436" y="402228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When trees merge, we concatenate their list of packets.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-6436" y="4457356"/>
                <a:ext cx="914400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both trees have a residual packet, we </a:t>
                </a:r>
                <a:r>
                  <a:rPr lang="en-US" sz="2400" i="1" kern="0" dirty="0" smtClean="0">
                    <a:solidFill>
                      <a:srgbClr val="33CC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merge</a:t>
                </a:r>
                <a:r>
                  <a:rPr lang="en-US" sz="2400" kern="0" dirty="0" smtClean="0">
                    <a:solidFill>
                      <a:srgbClr val="33CC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two </a:t>
                </a:r>
                <a:b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packets, using a </a:t>
                </a:r>
                <a:r>
                  <a:rPr lang="en-US" sz="2400" i="1" kern="0" dirty="0" smtClean="0">
                    <a:solidFill>
                      <a:srgbClr val="00B0F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meld</a:t>
                </a:r>
                <a: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operation. The new packet is residual </a:t>
                </a:r>
                <a:b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and only if its (original) size is smaller than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436" y="4457356"/>
                <a:ext cx="9144000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-6436" y="6669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-6436" y="1624472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Initially, partition the edges of each vertex into </a:t>
                </a:r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packets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size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and at most one </a:t>
                </a:r>
                <a:r>
                  <a:rPr lang="en-US" sz="2400" i="1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residual packet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size less than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436" y="1624472"/>
                <a:ext cx="9144000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-6436" y="323327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the beginning of each iteration,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each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tree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list of packets associated with it.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4"/>
              <p:cNvSpPr txBox="1">
                <a:spLocks noChangeArrowheads="1"/>
              </p:cNvSpPr>
              <p:nvPr/>
            </p:nvSpPr>
            <p:spPr bwMode="auto">
              <a:xfrm>
                <a:off x="-6436" y="1204792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(integer) parameter.</a:t>
                </a:r>
              </a:p>
            </p:txBody>
          </p:sp>
        </mc:Choice>
        <mc:Fallback xmlns="">
          <p:sp>
            <p:nvSpPr>
              <p:cNvPr id="1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436" y="1204792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-6436" y="242887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Packets have edges removed from them.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simplicity, we consider their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original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size.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4"/>
              <p:cNvSpPr txBox="1">
                <a:spLocks noChangeArrowheads="1"/>
              </p:cNvSpPr>
              <p:nvPr/>
            </p:nvSpPr>
            <p:spPr bwMode="auto">
              <a:xfrm>
                <a:off x="-6436" y="6043527"/>
                <a:ext cx="9144000" cy="657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packets in the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-th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𝑝</m:t>
                        </m:r>
                      </m:den>
                    </m:f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kern="0" dirty="0" smtClean="0">
                  <a:solidFill>
                    <a:schemeClr val="accent2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436" y="6043527"/>
                <a:ext cx="9144000" cy="657231"/>
              </a:xfrm>
              <a:prstGeom prst="rect">
                <a:avLst/>
              </a:prstGeom>
              <a:blipFill rotWithShape="0">
                <a:blip r:embed="rId6"/>
                <a:stretch>
                  <a:fillRect b="-27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-6436" y="5631090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All packets are of size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400" kern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436" y="5631090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59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4" grpId="0"/>
      <p:bldP spid="15" grpId="0"/>
      <p:bldP spid="17" grpId="0"/>
      <p:bldP spid="18" grpId="0"/>
      <p:bldP spid="1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12761" y="6473250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5354" y="2222420"/>
                <a:ext cx="9144000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 is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den>
                            </m:f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8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2222420"/>
                <a:ext cx="9144000" cy="10604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5354" y="3271599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As before,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3271599"/>
                <a:ext cx="9144000" cy="539315"/>
              </a:xfrm>
              <a:prstGeom prst="rect">
                <a:avLst/>
              </a:prstGeom>
              <a:blipFill rotWithShape="0">
                <a:blip r:embed="rId3"/>
                <a:stretch>
                  <a:fillRect t="-7955" b="-3181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5354" y="3799610"/>
                <a:ext cx="9144000" cy="9743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28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8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  <m:r>
                        <a:rPr lang="en-US" sz="2800" i="1" ker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sz="2800" i="1" ker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3799610"/>
                <a:ext cx="9144000" cy="9743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4"/>
              <p:cNvSpPr txBox="1">
                <a:spLocks noChangeArrowheads="1"/>
              </p:cNvSpPr>
              <p:nvPr/>
            </p:nvSpPr>
            <p:spPr bwMode="auto">
              <a:xfrm>
                <a:off x="5354" y="5290623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iterations is  </a:t>
                </a:r>
                <a14:m>
                  <m:oMath xmlns:m="http://schemas.openxmlformats.org/officeDocument/2006/math"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5290623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4"/>
              <p:cNvSpPr txBox="1">
                <a:spLocks noChangeArrowheads="1"/>
              </p:cNvSpPr>
              <p:nvPr/>
            </p:nvSpPr>
            <p:spPr bwMode="auto">
              <a:xfrm>
                <a:off x="5354" y="580253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Total running time is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5802538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4"/>
          <p:cNvSpPr txBox="1">
            <a:spLocks noChangeArrowheads="1"/>
          </p:cNvSpPr>
          <p:nvPr/>
        </p:nvSpPr>
        <p:spPr bwMode="auto">
          <a:xfrm>
            <a:off x="0" y="15905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4"/>
              <p:cNvSpPr txBox="1">
                <a:spLocks noChangeArrowheads="1"/>
              </p:cNvSpPr>
              <p:nvPr/>
            </p:nvSpPr>
            <p:spPr bwMode="auto">
              <a:xfrm>
                <a:off x="5354" y="1029035"/>
                <a:ext cx="9144000" cy="12046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At the end of the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iteration, each tree has at least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packets associated with it. </a:t>
                </a:r>
                <a:r>
                  <a:rPr lang="en-US" sz="2800" kern="0" dirty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Hence,</a:t>
                </a:r>
                <a:r>
                  <a:rPr lang="en-US" sz="2800" kern="0" dirty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den>
                        </m:f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1029035"/>
                <a:ext cx="9144000" cy="1204689"/>
              </a:xfrm>
              <a:prstGeom prst="rect">
                <a:avLst/>
              </a:prstGeom>
              <a:blipFill rotWithShape="0">
                <a:blip r:embed="rId7"/>
                <a:stretch>
                  <a:fillRect t="-5076" b="-203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4"/>
              <p:cNvSpPr txBox="1">
                <a:spLocks noChangeArrowheads="1"/>
              </p:cNvSpPr>
              <p:nvPr/>
            </p:nvSpPr>
            <p:spPr bwMode="auto">
              <a:xfrm>
                <a:off x="5354" y="4762612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Choose 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" y="4762612"/>
                <a:ext cx="9144000" cy="539315"/>
              </a:xfrm>
              <a:prstGeom prst="rect">
                <a:avLst/>
              </a:prstGeom>
              <a:blipFill rotWithShape="0">
                <a:blip r:embed="rId8"/>
                <a:stretch>
                  <a:fillRect t="-8989" b="-2921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81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8" grpId="0"/>
      <p:bldP spid="20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12255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6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Ackermann’s function</a:t>
            </a:r>
            <a:br>
              <a:rPr lang="en-US" sz="6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(one of many similar variants)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4570" y="1673001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70" y="1673001"/>
                <a:ext cx="91440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4570" y="2342556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       ,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70" y="2342556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4570" y="3012111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,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70" y="3012111"/>
                <a:ext cx="91440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4570" y="3832596"/>
                <a:ext cx="4944261" cy="709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b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70" y="3832596"/>
                <a:ext cx="4944261" cy="70916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37470" y="3710127"/>
                <a:ext cx="37962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0" dirty="0" smtClean="0"/>
                  <a:t>Apply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/>
                  <a:t> times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470" y="3710127"/>
                <a:ext cx="3796276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p Arrow 2"/>
          <p:cNvSpPr/>
          <p:nvPr/>
        </p:nvSpPr>
        <p:spPr bwMode="auto">
          <a:xfrm rot="16200000">
            <a:off x="5799436" y="3950943"/>
            <a:ext cx="528424" cy="472476"/>
          </a:xfrm>
          <a:prstGeom prst="upArrow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9688" y="4830901"/>
                <a:ext cx="4944261" cy="618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88" y="4830901"/>
                <a:ext cx="4944261" cy="61824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477971"/>
                <a:ext cx="9144000" cy="829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)…)))</m:t>
                    </m:r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77971"/>
                <a:ext cx="9144000" cy="82933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/>
          <p:cNvSpPr/>
          <p:nvPr/>
        </p:nvSpPr>
        <p:spPr bwMode="auto">
          <a:xfrm rot="5400000" flipV="1">
            <a:off x="6042018" y="4633167"/>
            <a:ext cx="307299" cy="1789360"/>
          </a:xfrm>
          <a:prstGeom prst="leftBrac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00915" y="4842365"/>
                <a:ext cx="37962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 smtClean="0"/>
                  <a:t> times</a:t>
                </a:r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915" y="4842365"/>
                <a:ext cx="3796276" cy="584775"/>
              </a:xfrm>
              <a:prstGeom prst="rect">
                <a:avLst/>
              </a:prstGeom>
              <a:blipFill rotWithShape="0">
                <a:blip r:embed="rId9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003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3" grpId="0" animBg="1"/>
      <p:bldP spid="9" grpId="0"/>
      <p:bldP spid="10" grpId="0"/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58905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6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Ackermann’s function</a:t>
            </a:r>
            <a:endParaRPr lang="en-US" sz="3600" kern="0" dirty="0" smtClean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7793" y="3411850"/>
                <a:ext cx="24284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793" y="3411850"/>
                <a:ext cx="2428414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99870" y="2224730"/>
                <a:ext cx="4944261" cy="709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b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870" y="2224730"/>
                <a:ext cx="4944261" cy="70916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7793" y="4223810"/>
                <a:ext cx="24284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793" y="4223810"/>
                <a:ext cx="2428414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34125" y="4945835"/>
                <a:ext cx="6475751" cy="870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begChr m:val=""/>
                        <m:endChr m:val="}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⋰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p>
                            </m:sSup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</a:t>
                </a:r>
                <a:r>
                  <a:rPr lang="en-US" sz="3200" dirty="0" smtClean="0"/>
                  <a:t>(Tower)</a:t>
                </a:r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25" y="4945835"/>
                <a:ext cx="6475751" cy="870431"/>
              </a:xfrm>
              <a:prstGeom prst="rect">
                <a:avLst/>
              </a:prstGeom>
              <a:blipFill rotWithShape="0"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21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18432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6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Ackermann’s function</a:t>
            </a:r>
            <a:endParaRPr lang="en-US" sz="5400" kern="0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0645047"/>
                  </p:ext>
                </p:extLst>
              </p:nvPr>
            </p:nvGraphicFramePr>
            <p:xfrm>
              <a:off x="659568" y="1426983"/>
              <a:ext cx="8019736" cy="3334767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746354"/>
                    <a:gridCol w="1746354"/>
                    <a:gridCol w="1746354"/>
                    <a:gridCol w="1746354"/>
                    <a:gridCol w="103432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he-IL" sz="3200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he-IL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he-IL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d>
                                <m:dPr>
                                  <m:begChr m:val=""/>
                                  <m:endChr m:val="}"/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e>
                                        <m:sup>
                                          <m:sSup>
                                            <m:sSupPr>
                                              <m:ctrlP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⋰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16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320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he-IL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he-IL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0645047"/>
                  </p:ext>
                </p:extLst>
              </p:nvPr>
            </p:nvGraphicFramePr>
            <p:xfrm>
              <a:off x="659568" y="1426983"/>
              <a:ext cx="8019736" cy="3334767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746354"/>
                    <a:gridCol w="1746354"/>
                    <a:gridCol w="1746354"/>
                    <a:gridCol w="1746354"/>
                    <a:gridCol w="103432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48" t="-1053" r="-359930" b="-4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699" t="-1053" r="-261189" b="-4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000" t="-1053" r="-160279" b="-4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1049" t="-1053" r="-60839" b="-4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he-IL" sz="3200" dirty="0"/>
                        </a:p>
                      </a:txBody>
                      <a:tcPr anchor="ctr"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48" t="-101053" r="-359930" b="-3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699" t="-101053" r="-261189" b="-3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000" t="-101053" r="-160279" b="-3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1049" t="-101053" r="-60839" b="-3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674706" t="-101053" r="-2353" b="-378947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48" t="-201053" r="-359930" b="-2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699" t="-201053" r="-261189" b="-2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000" t="-201053" r="-160279" b="-2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1049" t="-201053" r="-60839" b="-2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674706" t="-201053" r="-2353" b="-278947"/>
                          </a:stretch>
                        </a:blipFill>
                      </a:tcPr>
                    </a:tc>
                  </a:tr>
                  <a:tr h="735394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48" t="-236364" r="-359930" b="-1190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699" t="-236364" r="-261189" b="-1190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000" t="-236364" r="-160279" b="-1190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1049" t="-236364" r="-60839" b="-1190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674706" t="-236364" r="-2353" b="-119008"/>
                          </a:stretch>
                        </a:blipFill>
                      </a:tcPr>
                    </a:tc>
                  </a:tr>
                  <a:tr h="862013"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48" t="-286620" r="-359930" b="-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699" t="-286620" r="-261189" b="-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000" t="-286620" r="-160279" b="-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1049" t="-286620" r="-60839" b="-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e-IL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674706" t="-286620" r="-2353" b="-140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9568" y="1466045"/>
                <a:ext cx="4047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68" y="1466045"/>
                <a:ext cx="404738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76659" y="1286323"/>
                <a:ext cx="4047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659" y="1286323"/>
                <a:ext cx="404738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 bwMode="auto">
          <a:xfrm>
            <a:off x="659568" y="1426983"/>
            <a:ext cx="1021829" cy="62383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0" y="493931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dirty="0" smtClean="0"/>
              <a:t>Grows </a:t>
            </a:r>
            <a:r>
              <a:rPr lang="en-US" sz="3200" b="0" i="1" dirty="0" smtClean="0">
                <a:solidFill>
                  <a:srgbClr val="FF0000"/>
                </a:solidFill>
              </a:rPr>
              <a:t>EXTREMELY</a:t>
            </a:r>
            <a:r>
              <a:rPr lang="en-US" sz="3200" b="0" dirty="0" smtClean="0"/>
              <a:t> fast!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00" y="554141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dirty="0" smtClean="0"/>
              <a:t>Ackermann’s function is </a:t>
            </a:r>
            <a:r>
              <a:rPr lang="en-US" sz="3200" b="0" i="1" dirty="0" smtClean="0"/>
              <a:t>recursive</a:t>
            </a:r>
            <a:r>
              <a:rPr lang="en-US" sz="3200" b="0" dirty="0" smtClean="0"/>
              <a:t> </a:t>
            </a:r>
            <a:br>
              <a:rPr lang="en-US" sz="3200" b="0" dirty="0" smtClean="0"/>
            </a:br>
            <a:r>
              <a:rPr lang="en-US" sz="3200" b="0" dirty="0" smtClean="0"/>
              <a:t>but not </a:t>
            </a:r>
            <a:r>
              <a:rPr lang="en-US" sz="3200" b="0" i="1" dirty="0" smtClean="0"/>
              <a:t>primitive recursive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77636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4265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Inverse Ackermann’s function</a:t>
            </a:r>
            <a:endParaRPr lang="en-US" sz="4800" kern="0" dirty="0" smtClean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16997" y="1984890"/>
                <a:ext cx="5710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| 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)≥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97" y="1984890"/>
                <a:ext cx="5710006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16997" y="2691920"/>
                <a:ext cx="5710006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97" y="2691920"/>
                <a:ext cx="5710006" cy="9687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134321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Row inverses:</a:t>
            </a:r>
            <a:endParaRPr lang="en-US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16997" y="3653787"/>
                <a:ext cx="5710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97" y="3653787"/>
                <a:ext cx="5710006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0" y="4330843"/>
                <a:ext cx="9144000" cy="618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|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fun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30843"/>
                <a:ext cx="9144000" cy="61882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00" y="5202763"/>
                <a:ext cx="9144000" cy="618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|"/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</m:fName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" y="5202763"/>
                <a:ext cx="9144000" cy="61882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9990" y="5819853"/>
                <a:ext cx="9144000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≤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fName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fName>
                        <m:e>
                          <m:box>
                            <m:box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box>
                        </m:e>
                      </m:func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90" y="5819853"/>
                <a:ext cx="9144000" cy="65889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89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&#10;\pagestyle{empty}&#10;\usepackage[ruled,vlined]{algorithm2e}&#10;&#10;\newcommand{\MAKESET}{\mbox{{\tt make}-{\tt set}}}&#10;\newcommand{\UNION}{{\tt union}}&#10;\newcommand{\FIND}{{\tt find}}&#10;\newcommand{\LINK}{{\tt link}}&#10;&#10;\newcommand{\LEVEL}{\ensuremath{\textit{level\/}}}&#10;\newcommand{\INDEX}{\ensuremath{\textit{index\/}}}&#10;\newcommand{\RANK}{\ensuremath{\textit{rank\/}}}&#10;&#10;\begin{document}&#10;\parbox{2.2in}{&#10;\begin{function}[H]&#10;\SetVline \dontprintsemicolon \BlankLine&#10;%&#10;\eIf{$x.\RANK&gt;y.\RANK$}&#10;{$y.p\gets x$}&#10;{$x.p\gets y$ \;&#10; \If{$x.\RANK=y.\RANK$}{$y.\RANK\gets y.\RANK+1$}&#10;}&#10;\caption{\LINK($x,y$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0"/>
  <p:tag name="PICTUREFILESIZE" val="363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&#10;\pagestyle{empty}&#10;\usepackage[ruled,vlined]{algorithm2e}&#10;&#10;\newcommand{\MAKESET}{\mbox{{\tt make}-{\tt set}}}&#10;\newcommand{\UNION}{{\tt union}}&#10;\newcommand{\FIND}{{\tt find}}&#10;\newcommand{\LINK}{{\tt link}}&#10;&#10;\newcommand{\LEVEL}{\ensuremath{\textit{level\/}}}&#10;\newcommand{\INDEX}{\ensuremath{\textit{index\/}}}&#10;\newcommand{\RANK}{\ensuremath{\textit{rank\/}}}&#10;&#10;\begin{document}&#10;\parbox{1.8in}{&#10;\begin{function}[H]&#10;\SetVline \dontprintsemicolon \BlankLine&#10;%&#10;\If{$x.p\ne x$}&#10;{$x.p\gets \FIND(x.p)$}&#10;\Return{$x.p$}&#10;&#10;\caption{\FIND($x$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31"/>
  <p:tag name="PICTUREFILESIZE" val="2195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&#10;\pagestyle{empty}&#10;\usepackage[ruled,vlined]{algorithm2e}&#10;&#10;\newcommand{\MAKESET}{\mbox{{\tt make}-{\tt set}}}&#10;\newcommand{\UNION}{{\tt union}}&#10;\newcommand{\FIND}{{\tt find}}&#10;\newcommand{\LINK}{{\tt link}}&#10;&#10;\newcommand{\LEVEL}{\ensuremath{\textit{level\/}}}&#10;\newcommand{\INDEX}{\ensuremath{\textit{index\/}}}&#10;\newcommand{\RANK}{\ensuremath{\textit{rank\/}}}&#10;&#10;\begin{document}&#10;\parbox{1.8in}{&#10;% \makeatletter&#10;% \renewcommand{\@algocf@funcname}{Func}&#10;% \makeatother&#10;% \renewcommand{\algorithmcfname}{Func}&#10;\begin{function}[H]&#10;% \renewcommand{\algorithmcfname}{Func}&#10;%&#10;% \SetVline&#10;\dontprintsemicolon &#10;%\BlankLine&#10;%&#10;$x\gets \mbox{\tt new-item}()$&#10;$x.\mbox{\it info}\gets i$\;&#10;$x.p\gets x$\;&#10;$x.\RANK\gets 0$\;&#10;\Return{$x$}&#10;\caption{\rm\mbox{\MAKESET}($i$)}&#10;\end{function}&#10;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1"/>
  <p:tag name="PICTUREFILESIZE" val="269395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&#10;\pagestyle{empty}&#10;\usepackage[ruled,vlined]{algorithm2e}&#10;&#10;\newcommand{\MAKESET}{\mbox{{\tt make}-{\tt set}}}&#10;\newcommand{\UNION}{{\tt union}}&#10;\newcommand{\FIND}{{\tt find}}&#10;\newcommand{\LINK}{{\tt link}}&#10;&#10;\newcommand{\LEVEL}{\ensuremath{\textit{level\/}}}&#10;\newcommand{\INDEX}{\ensuremath{\textit{index\/}}}&#10;\newcommand{\RANK}{\ensuremath{\textit{rank\/}}}&#10;&#10;\begin{document}&#10;\parbox{2.2in}{&#10;\begin{function}[H]&#10;\SetVline \dontprintsemicolon \BlankLine&#10;%&#10;$\LINK(\FIND(x),\FIND(y))$\;&#10;\caption{\UNION($x,y$)}&#10;\end{function}&#10;}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bmp256"/>
  <p:tag name="ORIGWIDTH" val="160"/>
  <p:tag name="PICTUREFILESIZE" val="1513834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22406</TotalTime>
  <Words>2157</Words>
  <Application>Microsoft Office PowerPoint</Application>
  <PresentationFormat>On-screen Show (4:3)</PresentationFormat>
  <Paragraphs>501</Paragraphs>
  <Slides>56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9" baseType="lpstr">
      <vt:lpstr>Arial Unicode MS</vt:lpstr>
      <vt:lpstr>ＭＳ Ｐゴシック</vt:lpstr>
      <vt:lpstr>ＭＳ Ｐゴシック</vt:lpstr>
      <vt:lpstr>SimSun</vt:lpstr>
      <vt:lpstr>StarSymbol</vt:lpstr>
      <vt:lpstr>Arial</vt:lpstr>
      <vt:lpstr>Cambria Math</vt:lpstr>
      <vt:lpstr>Comic Sans MS</vt:lpstr>
      <vt:lpstr>Symbol</vt:lpstr>
      <vt:lpstr>Times New Roman</vt:lpstr>
      <vt:lpstr>Wingdings</vt:lpstr>
      <vt:lpstr>Standarddesign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Disjoint Sets / Union-Find</vt:lpstr>
      <vt:lpstr>Union Find</vt:lpstr>
      <vt:lpstr>Union by rank</vt:lpstr>
      <vt:lpstr>Path Compression</vt:lpstr>
      <vt:lpstr>Analysis of Union-Find</vt:lpstr>
      <vt:lpstr>Union Find - pseudocode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602</cp:revision>
  <dcterms:created xsi:type="dcterms:W3CDTF">2010-12-27T20:22:31Z</dcterms:created>
  <dcterms:modified xsi:type="dcterms:W3CDTF">2015-11-19T12:04:59Z</dcterms:modified>
</cp:coreProperties>
</file>