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764" r:id="rId2"/>
    <p:sldId id="788" r:id="rId3"/>
    <p:sldId id="789" r:id="rId4"/>
    <p:sldId id="790" r:id="rId5"/>
    <p:sldId id="791" r:id="rId6"/>
    <p:sldId id="792" r:id="rId7"/>
    <p:sldId id="793" r:id="rId8"/>
    <p:sldId id="796" r:id="rId9"/>
    <p:sldId id="795" r:id="rId10"/>
    <p:sldId id="798" r:id="rId11"/>
    <p:sldId id="799" r:id="rId12"/>
    <p:sldId id="800" r:id="rId13"/>
    <p:sldId id="811" r:id="rId14"/>
    <p:sldId id="812" r:id="rId15"/>
    <p:sldId id="803" r:id="rId16"/>
    <p:sldId id="802" r:id="rId17"/>
    <p:sldId id="807" r:id="rId18"/>
    <p:sldId id="808" r:id="rId19"/>
    <p:sldId id="813" r:id="rId20"/>
    <p:sldId id="809" r:id="rId21"/>
    <p:sldId id="806" r:id="rId22"/>
    <p:sldId id="814" r:id="rId23"/>
    <p:sldId id="815" r:id="rId24"/>
    <p:sldId id="810" r:id="rId25"/>
    <p:sldId id="816" r:id="rId26"/>
    <p:sldId id="797" r:id="rId27"/>
    <p:sldId id="817" r:id="rId28"/>
    <p:sldId id="818" r:id="rId29"/>
    <p:sldId id="819" r:id="rId30"/>
    <p:sldId id="832" r:id="rId31"/>
    <p:sldId id="833" r:id="rId32"/>
    <p:sldId id="821" r:id="rId33"/>
    <p:sldId id="820" r:id="rId34"/>
    <p:sldId id="823" r:id="rId35"/>
    <p:sldId id="824" r:id="rId36"/>
    <p:sldId id="825" r:id="rId37"/>
    <p:sldId id="830" r:id="rId38"/>
    <p:sldId id="831" r:id="rId39"/>
    <p:sldId id="834" r:id="rId40"/>
    <p:sldId id="835" r:id="rId41"/>
    <p:sldId id="836" r:id="rId42"/>
    <p:sldId id="837" r:id="rId43"/>
    <p:sldId id="829" r:id="rId44"/>
    <p:sldId id="827" r:id="rId45"/>
    <p:sldId id="828" r:id="rId46"/>
    <p:sldId id="838" r:id="rId47"/>
    <p:sldId id="844" r:id="rId48"/>
    <p:sldId id="845" r:id="rId49"/>
    <p:sldId id="839" r:id="rId50"/>
    <p:sldId id="840" r:id="rId51"/>
    <p:sldId id="841" r:id="rId52"/>
    <p:sldId id="842" r:id="rId53"/>
    <p:sldId id="843" r:id="rId54"/>
  </p:sldIdLst>
  <p:sldSz cx="9144000" cy="6858000" type="screen4x3"/>
  <p:notesSz cx="6845300" cy="9348788"/>
  <p:custDataLst>
    <p:tags r:id="rId5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5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  <a:srgbClr val="FF0000"/>
    <a:srgbClr val="CC3300"/>
    <a:srgbClr val="CC00CC"/>
    <a:srgbClr val="996600"/>
    <a:srgbClr val="66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1299" autoAdjust="0"/>
  </p:normalViewPr>
  <p:slideViewPr>
    <p:cSldViewPr snapToGrid="0" snapToObjects="1">
      <p:cViewPr varScale="1">
        <p:scale>
          <a:sx n="102" d="100"/>
          <a:sy n="102" d="100"/>
        </p:scale>
        <p:origin x="1284" y="114"/>
      </p:cViewPr>
      <p:guideLst>
        <p:guide orient="horz" pos="1965"/>
        <p:guide pos="126"/>
      </p:guideLst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6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1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4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62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11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37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069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additional results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94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additional results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8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771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613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484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851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805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530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490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43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weights?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53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560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86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86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688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88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80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97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421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15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7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3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05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56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numbers to the path?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8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additional results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1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</a:rPr>
              <a:t>Add additional results</a:t>
            </a:r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0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6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5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11/19/2015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6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1" Type="http://schemas.openxmlformats.org/officeDocument/2006/relationships/image" Target="../media/image58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18" Type="http://schemas.openxmlformats.org/officeDocument/2006/relationships/image" Target="../media/image490.png"/><Relationship Id="rId26" Type="http://schemas.openxmlformats.org/officeDocument/2006/relationships/image" Target="../media/image65.png"/><Relationship Id="rId21" Type="http://schemas.openxmlformats.org/officeDocument/2006/relationships/image" Target="../media/image600.png"/><Relationship Id="rId17" Type="http://schemas.openxmlformats.org/officeDocument/2006/relationships/image" Target="../media/image480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70.png"/><Relationship Id="rId20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24" Type="http://schemas.openxmlformats.org/officeDocument/2006/relationships/image" Target="../media/image63.png"/><Relationship Id="rId5" Type="http://schemas.openxmlformats.org/officeDocument/2006/relationships/image" Target="../media/image360.png"/><Relationship Id="rId15" Type="http://schemas.openxmlformats.org/officeDocument/2006/relationships/image" Target="../media/image460.png"/><Relationship Id="rId23" Type="http://schemas.openxmlformats.org/officeDocument/2006/relationships/image" Target="../media/image620.png"/><Relationship Id="rId19" Type="http://schemas.openxmlformats.org/officeDocument/2006/relationships/image" Target="../media/image580.png"/><Relationship Id="rId14" Type="http://schemas.openxmlformats.org/officeDocument/2006/relationships/image" Target="../media/image450.png"/><Relationship Id="rId22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30.png"/><Relationship Id="rId7" Type="http://schemas.openxmlformats.org/officeDocument/2006/relationships/image" Target="../media/image12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0.png"/><Relationship Id="rId5" Type="http://schemas.openxmlformats.org/officeDocument/2006/relationships/image" Target="../media/image1250.png"/><Relationship Id="rId4" Type="http://schemas.openxmlformats.org/officeDocument/2006/relationships/image" Target="../media/image133.png"/><Relationship Id="rId9" Type="http://schemas.openxmlformats.org/officeDocument/2006/relationships/image" Target="../media/image12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30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5" Type="http://schemas.openxmlformats.org/officeDocument/2006/relationships/image" Target="../media/image1350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31" Type="http://schemas.openxmlformats.org/officeDocument/2006/relationships/image" Target="../media/image161.png"/><Relationship Id="rId4" Type="http://schemas.openxmlformats.org/officeDocument/2006/relationships/image" Target="../media/image1340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8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69.png"/><Relationship Id="rId9" Type="http://schemas.openxmlformats.org/officeDocument/2006/relationships/image" Target="../media/image1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8.png"/><Relationship Id="rId7" Type="http://schemas.openxmlformats.org/officeDocument/2006/relationships/image" Target="../media/image183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79.png"/><Relationship Id="rId9" Type="http://schemas.openxmlformats.org/officeDocument/2006/relationships/image" Target="../media/image18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70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870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2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3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11" Type="http://schemas.openxmlformats.org/officeDocument/2006/relationships/image" Target="../media/image221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7.png"/><Relationship Id="rId5" Type="http://schemas.openxmlformats.org/officeDocument/2006/relationships/image" Target="../media/image2260.png"/><Relationship Id="rId4" Type="http://schemas.openxmlformats.org/officeDocument/2006/relationships/image" Target="../media/image2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189.png"/><Relationship Id="rId4" Type="http://schemas.openxmlformats.org/officeDocument/2006/relationships/image" Target="../media/image2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5.png"/><Relationship Id="rId7" Type="http://schemas.openxmlformats.org/officeDocument/2006/relationships/image" Target="../media/image2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241.png"/><Relationship Id="rId5" Type="http://schemas.openxmlformats.org/officeDocument/2006/relationships/image" Target="../media/image189.png"/><Relationship Id="rId10" Type="http://schemas.openxmlformats.org/officeDocument/2006/relationships/image" Target="../media/image239.png"/><Relationship Id="rId9" Type="http://schemas.openxmlformats.org/officeDocument/2006/relationships/image" Target="../media/image2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42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89.png"/><Relationship Id="rId10" Type="http://schemas.openxmlformats.org/officeDocument/2006/relationships/image" Target="../media/image246.png"/><Relationship Id="rId9" Type="http://schemas.openxmlformats.org/officeDocument/2006/relationships/image" Target="../media/image2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1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8151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Minimum Spanning Tree</a:t>
            </a:r>
            <a:b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552575" y="3277095"/>
            <a:ext cx="6038850" cy="1212986"/>
            <a:chOff x="1032" y="2989"/>
            <a:chExt cx="3804" cy="744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333399"/>
                  </a:solidFill>
                </a:rPr>
                <a:t>Uri Zwick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033" y="3321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33CC33"/>
                  </a:solidFill>
                </a:rPr>
                <a:t>Tel Aviv University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490" y="498675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October 2015</a:t>
            </a:r>
            <a:br>
              <a:rPr lang="da-DK" sz="3200" kern="0" dirty="0" smtClean="0">
                <a:solidFill>
                  <a:srgbClr val="000000"/>
                </a:solidFill>
                <a:latin typeface="Arial"/>
              </a:rPr>
            </a:b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Last updated: </a:t>
            </a:r>
            <a:r>
              <a:rPr lang="da-DK" sz="2400" kern="0" smtClean="0">
                <a:solidFill>
                  <a:srgbClr val="000000"/>
                </a:solidFill>
                <a:latin typeface="Arial"/>
              </a:rPr>
              <a:t>November 11,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2015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3700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497" y="3303208"/>
                <a:ext cx="9144000" cy="13877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Lemma:</a:t>
                </a:r>
                <a:r>
                  <a:rPr lang="en-US" dirty="0" smtClean="0"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an arbitrary tree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the tree obtained running </a:t>
                </a:r>
                <a:r>
                  <a:rPr lang="en-US" dirty="0" err="1" smtClean="0">
                    <a:solidFill>
                      <a:srgbClr val="663300"/>
                    </a:solidFill>
                    <a:cs typeface="Times New Roman" panose="02020603050405020304" pitchFamily="18" charset="0"/>
                  </a:rPr>
                  <a:t>Borůvka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’s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algorithm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Then,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3303208"/>
                <a:ext cx="9144000" cy="1387752"/>
              </a:xfrm>
              <a:prstGeom prst="rect">
                <a:avLst/>
              </a:prstGeom>
              <a:blipFill rotWithShape="0">
                <a:blip r:embed="rId3"/>
                <a:stretch>
                  <a:fillRect t="-4825" b="-10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737" y="188588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be the maximum weight of an edge on the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 path in the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connecting the two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" y="1885888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03" y="505580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(A proof will be given shortly.)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23286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branching trees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2497" y="1230568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A </a:t>
                </a:r>
                <a:r>
                  <a:rPr lang="en-US" b="0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rooted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said to be </a:t>
                </a:r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fully branching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iff</a:t>
                </a:r>
                <a:r>
                  <a:rPr lang="en-US" dirty="0" smtClean="0"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i="1" dirty="0" err="1" smtClean="0">
                    <a:cs typeface="Times New Roman" panose="02020603050405020304" pitchFamily="18" charset="0"/>
                  </a:rPr>
                  <a:t>i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)</a:t>
                </a:r>
                <a:r>
                  <a:rPr lang="en-US" dirty="0" smtClean="0">
                    <a:cs typeface="Times New Roman" panose="02020603050405020304" pitchFamily="18" charset="0"/>
                  </a:rPr>
                  <a:t> Each non-leaf has at least two children, and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cs typeface="Times New Roman" panose="02020603050405020304" pitchFamily="18" charset="0"/>
                  </a:rPr>
                  <a:t>(ii)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All the leaves are at the same height.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230568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2497" y="4613848"/>
            <a:ext cx="9144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We have thus reduced the </a:t>
            </a:r>
            <a:r>
              <a:rPr lang="en-US" b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TPM</a:t>
            </a:r>
            <a:r>
              <a:rPr lang="en-US" b="0" dirty="0" smtClean="0">
                <a:cs typeface="Times New Roman" panose="02020603050405020304" pitchFamily="18" charset="0"/>
              </a:rPr>
              <a:t> problem for general </a:t>
            </a:r>
            <a:br>
              <a:rPr lang="en-US" b="0" dirty="0" smtClean="0">
                <a:cs typeface="Times New Roman" panose="02020603050405020304" pitchFamily="18" charset="0"/>
              </a:rPr>
            </a:br>
            <a:r>
              <a:rPr lang="en-US" b="0" dirty="0" smtClean="0">
                <a:cs typeface="Times New Roman" panose="02020603050405020304" pitchFamily="18" charset="0"/>
              </a:rPr>
              <a:t>trees to the </a:t>
            </a:r>
            <a:r>
              <a:rPr lang="en-US" b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TPM</a:t>
            </a:r>
            <a:r>
              <a:rPr lang="en-US" b="0" dirty="0" smtClean="0">
                <a:cs typeface="Times New Roman" panose="02020603050405020304" pitchFamily="18" charset="0"/>
              </a:rPr>
              <a:t> problem for </a:t>
            </a:r>
            <a:r>
              <a:rPr lang="en-US" b="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fully branching </a:t>
            </a:r>
            <a:r>
              <a:rPr lang="en-US" b="0" dirty="0" smtClean="0">
                <a:cs typeface="Times New Roman" panose="02020603050405020304" pitchFamily="18" charset="0"/>
              </a:rPr>
              <a:t>trees. Furthermore, we may assume that all queries </a:t>
            </a:r>
            <a:br>
              <a:rPr lang="en-US" b="0" dirty="0" smtClean="0">
                <a:cs typeface="Times New Roman" panose="02020603050405020304" pitchFamily="18" charset="0"/>
              </a:rPr>
            </a:br>
            <a:r>
              <a:rPr lang="en-US" b="0" dirty="0" smtClean="0">
                <a:cs typeface="Times New Roman" panose="02020603050405020304" pitchFamily="18" charset="0"/>
              </a:rPr>
              <a:t>are between two leaves.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97" y="278921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For every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the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obtained by running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err="1" smtClean="0">
                    <a:solidFill>
                      <a:srgbClr val="663300"/>
                    </a:solidFill>
                    <a:cs typeface="Times New Roman" panose="02020603050405020304" pitchFamily="18" charset="0"/>
                  </a:rPr>
                  <a:t>Borůvka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’s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algorithm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</a:t>
                </a:r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fully branching</a:t>
                </a:r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2789216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97" y="391697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Also, every vertex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 leaf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3916976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1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2145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32430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Lowest Common Ancestors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97" y="1253428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are vertices of a rooted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is the </a:t>
                </a:r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lowest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which is an </a:t>
                </a:r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ancestor</a:t>
                </a:r>
                <a:r>
                  <a:rPr lang="en-US" dirty="0" smtClean="0">
                    <a:cs typeface="Times New Roman" panose="02020603050405020304" pitchFamily="18" charset="0"/>
                  </a:rPr>
                  <a:t> of both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253428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272427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6149569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433664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" name="Oval 56"/>
          <p:cNvSpPr>
            <a:spLocks noChangeAspect="1" noChangeArrowheads="1"/>
          </p:cNvSpPr>
          <p:nvPr/>
        </p:nvSpPr>
        <p:spPr bwMode="auto">
          <a:xfrm>
            <a:off x="4774632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5212623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1" name="Oval 56"/>
          <p:cNvSpPr>
            <a:spLocks noChangeAspect="1" noChangeArrowheads="1"/>
          </p:cNvSpPr>
          <p:nvPr/>
        </p:nvSpPr>
        <p:spPr bwMode="auto">
          <a:xfrm>
            <a:off x="5626537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2938657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3744842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4774632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>
            <a:spLocks noChangeAspect="1" noChangeArrowheads="1"/>
          </p:cNvSpPr>
          <p:nvPr/>
        </p:nvSpPr>
        <p:spPr bwMode="auto">
          <a:xfrm>
            <a:off x="5888053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/>
          <p:cNvCxnSpPr>
            <a:stCxn id="23" idx="0"/>
            <a:endCxn id="66" idx="3"/>
          </p:cNvCxnSpPr>
          <p:nvPr/>
        </p:nvCxnSpPr>
        <p:spPr bwMode="auto">
          <a:xfrm flipV="1">
            <a:off x="3046745" y="4093983"/>
            <a:ext cx="43475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66" idx="0"/>
            <a:endCxn id="67" idx="3"/>
          </p:cNvCxnSpPr>
          <p:nvPr/>
        </p:nvCxnSpPr>
        <p:spPr bwMode="auto">
          <a:xfrm flipV="1">
            <a:off x="3557926" y="32066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68" idx="0"/>
            <a:endCxn id="67" idx="5"/>
          </p:cNvCxnSpPr>
          <p:nvPr/>
        </p:nvCxnSpPr>
        <p:spPr bwMode="auto">
          <a:xfrm flipH="1" flipV="1">
            <a:off x="4575108" y="32066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0"/>
            <a:endCxn id="66" idx="5"/>
          </p:cNvCxnSpPr>
          <p:nvPr/>
        </p:nvCxnSpPr>
        <p:spPr bwMode="auto">
          <a:xfrm flipH="1" flipV="1">
            <a:off x="3634356" y="4093983"/>
            <a:ext cx="218574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5" idx="0"/>
            <a:endCxn id="68" idx="3"/>
          </p:cNvCxnSpPr>
          <p:nvPr/>
        </p:nvCxnSpPr>
        <p:spPr bwMode="auto">
          <a:xfrm flipV="1">
            <a:off x="4882720" y="4093983"/>
            <a:ext cx="480280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1" idx="0"/>
            <a:endCxn id="23" idx="3"/>
          </p:cNvCxnSpPr>
          <p:nvPr/>
        </p:nvCxnSpPr>
        <p:spPr bwMode="auto">
          <a:xfrm flipV="1">
            <a:off x="2832359" y="4901703"/>
            <a:ext cx="13795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6" idx="0"/>
            <a:endCxn id="68" idx="5"/>
          </p:cNvCxnSpPr>
          <p:nvPr/>
        </p:nvCxnSpPr>
        <p:spPr bwMode="auto">
          <a:xfrm flipH="1" flipV="1">
            <a:off x="5515860" y="4093983"/>
            <a:ext cx="48028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7" idx="0"/>
            <a:endCxn id="25" idx="3"/>
          </p:cNvCxnSpPr>
          <p:nvPr/>
        </p:nvCxnSpPr>
        <p:spPr bwMode="auto">
          <a:xfrm flipV="1">
            <a:off x="4444729" y="49017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9" idx="0"/>
            <a:endCxn id="25" idx="4"/>
          </p:cNvCxnSpPr>
          <p:nvPr/>
        </p:nvCxnSpPr>
        <p:spPr bwMode="auto">
          <a:xfrm flipV="1">
            <a:off x="4882720" y="4930786"/>
            <a:ext cx="0" cy="9072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0" idx="0"/>
            <a:endCxn id="25" idx="5"/>
          </p:cNvCxnSpPr>
          <p:nvPr/>
        </p:nvCxnSpPr>
        <p:spPr bwMode="auto">
          <a:xfrm flipH="1" flipV="1">
            <a:off x="4959150" y="49017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1" idx="0"/>
            <a:endCxn id="26" idx="3"/>
          </p:cNvCxnSpPr>
          <p:nvPr/>
        </p:nvCxnSpPr>
        <p:spPr bwMode="auto">
          <a:xfrm flipV="1">
            <a:off x="5734625" y="49017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4" idx="0"/>
            <a:endCxn id="26" idx="5"/>
          </p:cNvCxnSpPr>
          <p:nvPr/>
        </p:nvCxnSpPr>
        <p:spPr bwMode="auto">
          <a:xfrm flipH="1" flipV="1">
            <a:off x="6072571" y="49017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4390590" y="303718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6" name="Oval 56"/>
          <p:cNvSpPr>
            <a:spLocks noChangeAspect="1" noChangeArrowheads="1"/>
          </p:cNvSpPr>
          <p:nvPr/>
        </p:nvSpPr>
        <p:spPr bwMode="auto">
          <a:xfrm>
            <a:off x="3449838" y="39244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5331342" y="39244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19570" y="6033180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70" y="6033180"/>
                <a:ext cx="535263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6970" y="6033180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70" y="6033180"/>
                <a:ext cx="535263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39572" y="2870490"/>
                <a:ext cx="165317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𝐿𝐶𝐴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72" y="2870490"/>
                <a:ext cx="1653173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0" y="32430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Lowest Common Ancestors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97" y="1215328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Theorem: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-time algorithm that given a rooted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vertices generates a data structure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using which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for any two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vertices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of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time.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215328"/>
                <a:ext cx="91440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158871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3584169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1771241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" name="Oval 56"/>
          <p:cNvSpPr>
            <a:spLocks noChangeAspect="1" noChangeArrowheads="1"/>
          </p:cNvSpPr>
          <p:nvPr/>
        </p:nvSpPr>
        <p:spPr bwMode="auto">
          <a:xfrm>
            <a:off x="2209232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2647223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1" name="Oval 56"/>
          <p:cNvSpPr>
            <a:spLocks noChangeAspect="1" noChangeArrowheads="1"/>
          </p:cNvSpPr>
          <p:nvPr/>
        </p:nvSpPr>
        <p:spPr bwMode="auto">
          <a:xfrm>
            <a:off x="3061137" y="61555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373257" y="50496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179442" y="50496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2209232" y="50496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>
            <a:spLocks noChangeAspect="1" noChangeArrowheads="1"/>
          </p:cNvSpPr>
          <p:nvPr/>
        </p:nvSpPr>
        <p:spPr bwMode="auto">
          <a:xfrm>
            <a:off x="3322653" y="50496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/>
          <p:cNvCxnSpPr>
            <a:stCxn id="23" idx="0"/>
            <a:endCxn id="66" idx="3"/>
          </p:cNvCxnSpPr>
          <p:nvPr/>
        </p:nvCxnSpPr>
        <p:spPr bwMode="auto">
          <a:xfrm flipV="1">
            <a:off x="481345" y="4411483"/>
            <a:ext cx="43475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66" idx="0"/>
            <a:endCxn id="67" idx="3"/>
          </p:cNvCxnSpPr>
          <p:nvPr/>
        </p:nvCxnSpPr>
        <p:spPr bwMode="auto">
          <a:xfrm flipV="1">
            <a:off x="992526" y="35241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68" idx="0"/>
            <a:endCxn id="67" idx="5"/>
          </p:cNvCxnSpPr>
          <p:nvPr/>
        </p:nvCxnSpPr>
        <p:spPr bwMode="auto">
          <a:xfrm flipH="1" flipV="1">
            <a:off x="2009708" y="35241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0"/>
            <a:endCxn id="66" idx="5"/>
          </p:cNvCxnSpPr>
          <p:nvPr/>
        </p:nvCxnSpPr>
        <p:spPr bwMode="auto">
          <a:xfrm flipH="1" flipV="1">
            <a:off x="1068956" y="4411483"/>
            <a:ext cx="218574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5" idx="0"/>
            <a:endCxn id="68" idx="3"/>
          </p:cNvCxnSpPr>
          <p:nvPr/>
        </p:nvCxnSpPr>
        <p:spPr bwMode="auto">
          <a:xfrm flipV="1">
            <a:off x="2317320" y="4411483"/>
            <a:ext cx="480280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1" idx="0"/>
            <a:endCxn id="23" idx="3"/>
          </p:cNvCxnSpPr>
          <p:nvPr/>
        </p:nvCxnSpPr>
        <p:spPr bwMode="auto">
          <a:xfrm flipV="1">
            <a:off x="266959" y="5219203"/>
            <a:ext cx="13795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6" idx="0"/>
            <a:endCxn id="68" idx="5"/>
          </p:cNvCxnSpPr>
          <p:nvPr/>
        </p:nvCxnSpPr>
        <p:spPr bwMode="auto">
          <a:xfrm flipH="1" flipV="1">
            <a:off x="2950460" y="4411483"/>
            <a:ext cx="48028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7" idx="0"/>
            <a:endCxn id="25" idx="3"/>
          </p:cNvCxnSpPr>
          <p:nvPr/>
        </p:nvCxnSpPr>
        <p:spPr bwMode="auto">
          <a:xfrm flipV="1">
            <a:off x="1879329" y="52192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9" idx="0"/>
            <a:endCxn id="25" idx="4"/>
          </p:cNvCxnSpPr>
          <p:nvPr/>
        </p:nvCxnSpPr>
        <p:spPr bwMode="auto">
          <a:xfrm flipV="1">
            <a:off x="2317320" y="5248286"/>
            <a:ext cx="0" cy="9072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0" idx="0"/>
            <a:endCxn id="25" idx="5"/>
          </p:cNvCxnSpPr>
          <p:nvPr/>
        </p:nvCxnSpPr>
        <p:spPr bwMode="auto">
          <a:xfrm flipH="1" flipV="1">
            <a:off x="2393750" y="52192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1" idx="0"/>
            <a:endCxn id="26" idx="3"/>
          </p:cNvCxnSpPr>
          <p:nvPr/>
        </p:nvCxnSpPr>
        <p:spPr bwMode="auto">
          <a:xfrm flipV="1">
            <a:off x="3169225" y="52192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4" idx="0"/>
            <a:endCxn id="26" idx="5"/>
          </p:cNvCxnSpPr>
          <p:nvPr/>
        </p:nvCxnSpPr>
        <p:spPr bwMode="auto">
          <a:xfrm flipH="1" flipV="1">
            <a:off x="3507171" y="52192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1825190" y="335468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6" name="Oval 56"/>
          <p:cNvSpPr>
            <a:spLocks noChangeAspect="1" noChangeArrowheads="1"/>
          </p:cNvSpPr>
          <p:nvPr/>
        </p:nvSpPr>
        <p:spPr bwMode="auto">
          <a:xfrm>
            <a:off x="884438" y="42419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2765942" y="42419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 bwMode="auto">
          <a:xfrm>
            <a:off x="4251055" y="4051473"/>
            <a:ext cx="2183216" cy="1447627"/>
          </a:xfrm>
          <a:prstGeom prst="rect">
            <a:avLst/>
          </a:prstGeom>
          <a:solidFill>
            <a:srgbClr val="FFFF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Preprocessing algorithm</a:t>
            </a:r>
            <a:endParaRPr kumimoji="0" lang="he-IL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086600" y="4051473"/>
            <a:ext cx="1676400" cy="144762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Query answering algorithm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he-IL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717657" y="4572335"/>
            <a:ext cx="533398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6435456" y="4572335"/>
            <a:ext cx="651143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5400000">
            <a:off x="7645723" y="3556270"/>
            <a:ext cx="558155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7645722" y="5575570"/>
            <a:ext cx="558155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80037" y="2955604"/>
                <a:ext cx="8146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37" y="2955604"/>
                <a:ext cx="814663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92737" y="6079804"/>
                <a:ext cx="8146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𝐿𝐶𝐴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37" y="6079804"/>
                <a:ext cx="814663" cy="525978"/>
              </a:xfrm>
              <a:prstGeom prst="rect">
                <a:avLst/>
              </a:prstGeom>
              <a:blipFill rotWithShape="0">
                <a:blip r:embed="rId5"/>
                <a:stretch>
                  <a:fillRect l="-45865" r="-315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7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2145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23540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Queries from leaves to ancestors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7" y="101212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 query between two leaves can be replaced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by two queries between leaves and their ancestors.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272427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6149569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433664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" name="Oval 56"/>
          <p:cNvSpPr>
            <a:spLocks noChangeAspect="1" noChangeArrowheads="1"/>
          </p:cNvSpPr>
          <p:nvPr/>
        </p:nvSpPr>
        <p:spPr bwMode="auto">
          <a:xfrm>
            <a:off x="4774632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5212623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1" name="Oval 56"/>
          <p:cNvSpPr>
            <a:spLocks noChangeAspect="1" noChangeArrowheads="1"/>
          </p:cNvSpPr>
          <p:nvPr/>
        </p:nvSpPr>
        <p:spPr bwMode="auto">
          <a:xfrm>
            <a:off x="5626537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2938657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3744842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4774632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>
            <a:spLocks noChangeAspect="1" noChangeArrowheads="1"/>
          </p:cNvSpPr>
          <p:nvPr/>
        </p:nvSpPr>
        <p:spPr bwMode="auto">
          <a:xfrm>
            <a:off x="5888053" y="473219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/>
          <p:cNvCxnSpPr>
            <a:stCxn id="23" idx="0"/>
            <a:endCxn id="66" idx="3"/>
          </p:cNvCxnSpPr>
          <p:nvPr/>
        </p:nvCxnSpPr>
        <p:spPr bwMode="auto">
          <a:xfrm flipV="1">
            <a:off x="3046745" y="4093983"/>
            <a:ext cx="43475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66" idx="0"/>
            <a:endCxn id="67" idx="3"/>
          </p:cNvCxnSpPr>
          <p:nvPr/>
        </p:nvCxnSpPr>
        <p:spPr bwMode="auto">
          <a:xfrm flipV="1">
            <a:off x="3557926" y="32066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68" idx="0"/>
            <a:endCxn id="67" idx="5"/>
          </p:cNvCxnSpPr>
          <p:nvPr/>
        </p:nvCxnSpPr>
        <p:spPr bwMode="auto">
          <a:xfrm flipH="1" flipV="1">
            <a:off x="4575108" y="3206695"/>
            <a:ext cx="864322" cy="7177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0"/>
            <a:endCxn id="66" idx="5"/>
          </p:cNvCxnSpPr>
          <p:nvPr/>
        </p:nvCxnSpPr>
        <p:spPr bwMode="auto">
          <a:xfrm flipH="1" flipV="1">
            <a:off x="3634356" y="4093983"/>
            <a:ext cx="218574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5" idx="0"/>
            <a:endCxn id="68" idx="3"/>
          </p:cNvCxnSpPr>
          <p:nvPr/>
        </p:nvCxnSpPr>
        <p:spPr bwMode="auto">
          <a:xfrm flipV="1">
            <a:off x="4882720" y="4093983"/>
            <a:ext cx="480280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1" idx="0"/>
            <a:endCxn id="23" idx="3"/>
          </p:cNvCxnSpPr>
          <p:nvPr/>
        </p:nvCxnSpPr>
        <p:spPr bwMode="auto">
          <a:xfrm flipV="1">
            <a:off x="2832359" y="4901703"/>
            <a:ext cx="13795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6" idx="0"/>
            <a:endCxn id="68" idx="5"/>
          </p:cNvCxnSpPr>
          <p:nvPr/>
        </p:nvCxnSpPr>
        <p:spPr bwMode="auto">
          <a:xfrm flipH="1" flipV="1">
            <a:off x="5515860" y="4093983"/>
            <a:ext cx="480281" cy="638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7" idx="0"/>
            <a:endCxn id="25" idx="3"/>
          </p:cNvCxnSpPr>
          <p:nvPr/>
        </p:nvCxnSpPr>
        <p:spPr bwMode="auto">
          <a:xfrm flipV="1">
            <a:off x="4444729" y="49017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9" idx="0"/>
            <a:endCxn id="25" idx="4"/>
          </p:cNvCxnSpPr>
          <p:nvPr/>
        </p:nvCxnSpPr>
        <p:spPr bwMode="auto">
          <a:xfrm flipV="1">
            <a:off x="4882720" y="4930786"/>
            <a:ext cx="0" cy="9072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0" idx="0"/>
            <a:endCxn id="25" idx="5"/>
          </p:cNvCxnSpPr>
          <p:nvPr/>
        </p:nvCxnSpPr>
        <p:spPr bwMode="auto">
          <a:xfrm flipH="1" flipV="1">
            <a:off x="4959150" y="4901703"/>
            <a:ext cx="361561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1" idx="0"/>
            <a:endCxn id="26" idx="3"/>
          </p:cNvCxnSpPr>
          <p:nvPr/>
        </p:nvCxnSpPr>
        <p:spPr bwMode="auto">
          <a:xfrm flipV="1">
            <a:off x="5734625" y="49017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4" idx="0"/>
            <a:endCxn id="26" idx="5"/>
          </p:cNvCxnSpPr>
          <p:nvPr/>
        </p:nvCxnSpPr>
        <p:spPr bwMode="auto">
          <a:xfrm flipH="1" flipV="1">
            <a:off x="6072571" y="4901703"/>
            <a:ext cx="185086" cy="936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4390590" y="303718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6" name="Oval 56"/>
          <p:cNvSpPr>
            <a:spLocks noChangeAspect="1" noChangeArrowheads="1"/>
          </p:cNvSpPr>
          <p:nvPr/>
        </p:nvSpPr>
        <p:spPr bwMode="auto">
          <a:xfrm>
            <a:off x="3449838" y="39244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5331342" y="392447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19570" y="6033180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70" y="6033180"/>
                <a:ext cx="535263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6970" y="6033180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70" y="6033180"/>
                <a:ext cx="535263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39572" y="2870490"/>
                <a:ext cx="165317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𝐿𝐶𝐴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72" y="2870490"/>
                <a:ext cx="1653173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11" idx="4"/>
            <a:endCxn id="19" idx="4"/>
          </p:cNvCxnSpPr>
          <p:nvPr/>
        </p:nvCxnSpPr>
        <p:spPr bwMode="auto">
          <a:xfrm rot="16200000" flipH="1">
            <a:off x="3857539" y="5011495"/>
            <a:ext cx="12700" cy="2050361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2095790"/>
                <a:ext cx="9144000" cy="5786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𝐿𝐶𝐴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𝐿𝐶𝐴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95790"/>
                <a:ext cx="9144000" cy="5786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urved Connector 45"/>
          <p:cNvCxnSpPr>
            <a:stCxn id="67" idx="2"/>
            <a:endCxn id="11" idx="2"/>
          </p:cNvCxnSpPr>
          <p:nvPr/>
        </p:nvCxnSpPr>
        <p:spPr bwMode="auto">
          <a:xfrm rot="10800000" flipV="1">
            <a:off x="2724272" y="3136482"/>
            <a:ext cx="1666319" cy="2800898"/>
          </a:xfrm>
          <a:prstGeom prst="curvedConnector3">
            <a:avLst>
              <a:gd name="adj1" fmla="val 113719"/>
            </a:avLst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urved Connector 47"/>
          <p:cNvCxnSpPr>
            <a:stCxn id="67" idx="6"/>
            <a:endCxn id="19" idx="6"/>
          </p:cNvCxnSpPr>
          <p:nvPr/>
        </p:nvCxnSpPr>
        <p:spPr bwMode="auto">
          <a:xfrm>
            <a:off x="4606766" y="3136482"/>
            <a:ext cx="384042" cy="2800898"/>
          </a:xfrm>
          <a:prstGeom prst="curvedConnector3">
            <a:avLst>
              <a:gd name="adj1" fmla="val 182674"/>
            </a:avLst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18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9" grpId="0"/>
      <p:bldP spid="43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7791" y="6066683"/>
            <a:ext cx="3763394" cy="198593"/>
            <a:chOff x="590671" y="6188603"/>
            <a:chExt cx="3763394" cy="198593"/>
          </a:xfrm>
        </p:grpSpPr>
        <p:sp>
          <p:nvSpPr>
            <p:cNvPr id="6" name="Oval 56"/>
            <p:cNvSpPr>
              <a:spLocks noChangeAspect="1" noChangeArrowheads="1"/>
            </p:cNvSpPr>
            <p:nvPr/>
          </p:nvSpPr>
          <p:spPr bwMode="auto">
            <a:xfrm>
              <a:off x="59067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56"/>
            <p:cNvSpPr>
              <a:spLocks noChangeAspect="1" noChangeArrowheads="1"/>
            </p:cNvSpPr>
            <p:nvPr/>
          </p:nvSpPr>
          <p:spPr bwMode="auto">
            <a:xfrm>
              <a:off x="913145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56"/>
            <p:cNvSpPr>
              <a:spLocks noChangeAspect="1" noChangeArrowheads="1"/>
            </p:cNvSpPr>
            <p:nvPr/>
          </p:nvSpPr>
          <p:spPr bwMode="auto">
            <a:xfrm>
              <a:off x="123561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56"/>
            <p:cNvSpPr>
              <a:spLocks noChangeAspect="1" noChangeArrowheads="1"/>
            </p:cNvSpPr>
            <p:nvPr/>
          </p:nvSpPr>
          <p:spPr bwMode="auto">
            <a:xfrm>
              <a:off x="413788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56"/>
            <p:cNvSpPr>
              <a:spLocks noChangeAspect="1" noChangeArrowheads="1"/>
            </p:cNvSpPr>
            <p:nvPr/>
          </p:nvSpPr>
          <p:spPr bwMode="auto">
            <a:xfrm>
              <a:off x="1558093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56"/>
            <p:cNvSpPr>
              <a:spLocks noChangeAspect="1" noChangeArrowheads="1"/>
            </p:cNvSpPr>
            <p:nvPr/>
          </p:nvSpPr>
          <p:spPr bwMode="auto">
            <a:xfrm>
              <a:off x="1880567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220304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56"/>
            <p:cNvSpPr>
              <a:spLocks noChangeAspect="1" noChangeArrowheads="1"/>
            </p:cNvSpPr>
            <p:nvPr/>
          </p:nvSpPr>
          <p:spPr bwMode="auto">
            <a:xfrm>
              <a:off x="2525515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84798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3170463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56"/>
            <p:cNvSpPr>
              <a:spLocks noChangeAspect="1" noChangeArrowheads="1"/>
            </p:cNvSpPr>
            <p:nvPr/>
          </p:nvSpPr>
          <p:spPr bwMode="auto">
            <a:xfrm>
              <a:off x="3492937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56"/>
            <p:cNvSpPr>
              <a:spLocks noChangeAspect="1" noChangeArrowheads="1"/>
            </p:cNvSpPr>
            <p:nvPr/>
          </p:nvSpPr>
          <p:spPr bwMode="auto">
            <a:xfrm>
              <a:off x="381541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2177" y="5179232"/>
            <a:ext cx="3334620" cy="397186"/>
            <a:chOff x="5316097" y="4503592"/>
            <a:chExt cx="3334620" cy="397186"/>
          </a:xfrm>
        </p:grpSpPr>
        <p:sp>
          <p:nvSpPr>
            <p:cNvPr id="18" name="Oval 56"/>
            <p:cNvSpPr>
              <a:spLocks noChangeAspect="1" noChangeArrowheads="1"/>
            </p:cNvSpPr>
            <p:nvPr/>
          </p:nvSpPr>
          <p:spPr bwMode="auto">
            <a:xfrm>
              <a:off x="5316097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6122282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7089704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8218365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7182" y="4093189"/>
            <a:ext cx="2583373" cy="595779"/>
            <a:chOff x="5611102" y="3092429"/>
            <a:chExt cx="2583373" cy="595779"/>
          </a:xfrm>
        </p:grpSpPr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5611102" y="3092429"/>
              <a:ext cx="648528" cy="5957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7545947" y="3092429"/>
              <a:ext cx="648528" cy="5957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776517" y="2808553"/>
            <a:ext cx="864704" cy="7943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5" name="Straight Connector 24"/>
          <p:cNvCxnSpPr>
            <a:stCxn id="18" idx="0"/>
            <a:endCxn id="22" idx="3"/>
          </p:cNvCxnSpPr>
          <p:nvPr/>
        </p:nvCxnSpPr>
        <p:spPr bwMode="auto">
          <a:xfrm flipV="1">
            <a:off x="838353" y="4601718"/>
            <a:ext cx="173804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2" idx="0"/>
            <a:endCxn id="24" idx="3"/>
          </p:cNvCxnSpPr>
          <p:nvPr/>
        </p:nvCxnSpPr>
        <p:spPr bwMode="auto">
          <a:xfrm flipV="1">
            <a:off x="1241446" y="3486592"/>
            <a:ext cx="661704" cy="6065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3" idx="0"/>
            <a:endCxn id="24" idx="5"/>
          </p:cNvCxnSpPr>
          <p:nvPr/>
        </p:nvCxnSpPr>
        <p:spPr bwMode="auto">
          <a:xfrm flipH="1" flipV="1">
            <a:off x="2514588" y="3486592"/>
            <a:ext cx="661703" cy="6065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9" idx="0"/>
            <a:endCxn id="22" idx="5"/>
          </p:cNvCxnSpPr>
          <p:nvPr/>
        </p:nvCxnSpPr>
        <p:spPr bwMode="auto">
          <a:xfrm flipH="1" flipV="1">
            <a:off x="1470735" y="4601718"/>
            <a:ext cx="173803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0" idx="0"/>
            <a:endCxn id="23" idx="3"/>
          </p:cNvCxnSpPr>
          <p:nvPr/>
        </p:nvCxnSpPr>
        <p:spPr bwMode="auto">
          <a:xfrm flipV="1">
            <a:off x="2611960" y="4601718"/>
            <a:ext cx="335042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6" idx="0"/>
            <a:endCxn id="18" idx="3"/>
          </p:cNvCxnSpPr>
          <p:nvPr/>
        </p:nvCxnSpPr>
        <p:spPr bwMode="auto">
          <a:xfrm flipV="1">
            <a:off x="515879" y="5518251"/>
            <a:ext cx="169614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1" idx="0"/>
            <a:endCxn id="23" idx="5"/>
          </p:cNvCxnSpPr>
          <p:nvPr/>
        </p:nvCxnSpPr>
        <p:spPr bwMode="auto">
          <a:xfrm flipH="1" flipV="1">
            <a:off x="3405580" y="4601718"/>
            <a:ext cx="335041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7" idx="0"/>
            <a:endCxn id="18" idx="4"/>
          </p:cNvCxnSpPr>
          <p:nvPr/>
        </p:nvCxnSpPr>
        <p:spPr bwMode="auto">
          <a:xfrm flipV="1">
            <a:off x="838353" y="5576418"/>
            <a:ext cx="0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2" idx="0"/>
            <a:endCxn id="20" idx="3"/>
          </p:cNvCxnSpPr>
          <p:nvPr/>
        </p:nvCxnSpPr>
        <p:spPr bwMode="auto">
          <a:xfrm flipV="1">
            <a:off x="2128249" y="5518251"/>
            <a:ext cx="330851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3" idx="0"/>
            <a:endCxn id="20" idx="4"/>
          </p:cNvCxnSpPr>
          <p:nvPr/>
        </p:nvCxnSpPr>
        <p:spPr bwMode="auto">
          <a:xfrm flipV="1">
            <a:off x="2450723" y="5576418"/>
            <a:ext cx="161237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4" idx="0"/>
            <a:endCxn id="20" idx="4"/>
          </p:cNvCxnSpPr>
          <p:nvPr/>
        </p:nvCxnSpPr>
        <p:spPr bwMode="auto">
          <a:xfrm flipH="1" flipV="1">
            <a:off x="2611960" y="5576418"/>
            <a:ext cx="161237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20" idx="5"/>
          </p:cNvCxnSpPr>
          <p:nvPr/>
        </p:nvCxnSpPr>
        <p:spPr bwMode="auto">
          <a:xfrm flipH="1" flipV="1">
            <a:off x="2764820" y="5518251"/>
            <a:ext cx="330851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6" idx="0"/>
            <a:endCxn id="21" idx="3"/>
          </p:cNvCxnSpPr>
          <p:nvPr/>
        </p:nvCxnSpPr>
        <p:spPr bwMode="auto">
          <a:xfrm flipV="1">
            <a:off x="3418145" y="5518251"/>
            <a:ext cx="169616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7" idx="0"/>
            <a:endCxn id="21" idx="4"/>
          </p:cNvCxnSpPr>
          <p:nvPr/>
        </p:nvCxnSpPr>
        <p:spPr bwMode="auto">
          <a:xfrm flipV="1">
            <a:off x="3740619" y="5576418"/>
            <a:ext cx="2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8" idx="0"/>
            <a:endCxn id="18" idx="5"/>
          </p:cNvCxnSpPr>
          <p:nvPr/>
        </p:nvCxnSpPr>
        <p:spPr bwMode="auto">
          <a:xfrm flipH="1" flipV="1">
            <a:off x="991213" y="5518251"/>
            <a:ext cx="169614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0" idx="0"/>
            <a:endCxn id="19" idx="3"/>
          </p:cNvCxnSpPr>
          <p:nvPr/>
        </p:nvCxnSpPr>
        <p:spPr bwMode="auto">
          <a:xfrm flipV="1">
            <a:off x="1483301" y="5518251"/>
            <a:ext cx="8377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1" idx="0"/>
            <a:endCxn id="19" idx="5"/>
          </p:cNvCxnSpPr>
          <p:nvPr/>
        </p:nvCxnSpPr>
        <p:spPr bwMode="auto">
          <a:xfrm flipH="1" flipV="1">
            <a:off x="1797398" y="5518251"/>
            <a:ext cx="8377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9" idx="0"/>
            <a:endCxn id="21" idx="5"/>
          </p:cNvCxnSpPr>
          <p:nvPr/>
        </p:nvCxnSpPr>
        <p:spPr bwMode="auto">
          <a:xfrm flipH="1" flipV="1">
            <a:off x="3893481" y="5518251"/>
            <a:ext cx="169616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1992" y="6194862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2" y="6194862"/>
                <a:ext cx="317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007992" y="6210102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92" y="6210102"/>
                <a:ext cx="31729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22958" y="4149048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8" y="4149048"/>
                <a:ext cx="317297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4783509" y="2879947"/>
            <a:ext cx="40972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Proof: </a:t>
            </a:r>
            <a:r>
              <a:rPr lang="en-US" dirty="0" smtClean="0">
                <a:cs typeface="Times New Roman" panose="02020603050405020304" pitchFamily="18" charset="0"/>
              </a:rPr>
              <a:t>(First direction)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783509" y="3413347"/>
                <a:ext cx="4097279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a component on the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which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509" y="3413347"/>
                <a:ext cx="4097279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935" t="-4846" r="-4315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80317" y="4922107"/>
                <a:ext cx="4303663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the weight of the edge connecting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with its parent.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17" y="4922107"/>
                <a:ext cx="4303663" cy="1384995"/>
              </a:xfrm>
              <a:prstGeom prst="rect">
                <a:avLst/>
              </a:prstGeom>
              <a:blipFill rotWithShape="0">
                <a:blip r:embed="rId8"/>
                <a:stretch>
                  <a:fillRect t="-4386" r="-2125" b="-10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08810" y="3280368"/>
                <a:ext cx="538126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10" y="3280368"/>
                <a:ext cx="538126" cy="525978"/>
              </a:xfrm>
              <a:prstGeom prst="rect">
                <a:avLst/>
              </a:prstGeom>
              <a:blipFill rotWithShape="0">
                <a:blip r:embed="rId9"/>
                <a:stretch>
                  <a:fillRect l="-30337" r="-101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0" y="11094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497" y="1296608"/>
                <a:ext cx="9144000" cy="13877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Lemma:</a:t>
                </a:r>
                <a:r>
                  <a:rPr lang="en-US" dirty="0" smtClean="0"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an arbitrary tree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the tree obtained running </a:t>
                </a:r>
                <a:r>
                  <a:rPr lang="en-US" dirty="0" err="1" smtClean="0">
                    <a:solidFill>
                      <a:srgbClr val="663300"/>
                    </a:solidFill>
                    <a:cs typeface="Times New Roman" panose="02020603050405020304" pitchFamily="18" charset="0"/>
                  </a:rPr>
                  <a:t>Borůvka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’s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algorithm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Then,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296608"/>
                <a:ext cx="9144000" cy="1387752"/>
              </a:xfrm>
              <a:prstGeom prst="rect">
                <a:avLst/>
              </a:prstGeom>
              <a:blipFill rotWithShape="0">
                <a:blip r:embed="rId10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9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7504" y="649353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7791" y="5838083"/>
            <a:ext cx="3763394" cy="198593"/>
            <a:chOff x="590671" y="6188603"/>
            <a:chExt cx="3763394" cy="198593"/>
          </a:xfrm>
        </p:grpSpPr>
        <p:sp>
          <p:nvSpPr>
            <p:cNvPr id="6" name="Oval 56"/>
            <p:cNvSpPr>
              <a:spLocks noChangeAspect="1" noChangeArrowheads="1"/>
            </p:cNvSpPr>
            <p:nvPr/>
          </p:nvSpPr>
          <p:spPr bwMode="auto">
            <a:xfrm>
              <a:off x="59067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56"/>
            <p:cNvSpPr>
              <a:spLocks noChangeAspect="1" noChangeArrowheads="1"/>
            </p:cNvSpPr>
            <p:nvPr/>
          </p:nvSpPr>
          <p:spPr bwMode="auto">
            <a:xfrm>
              <a:off x="913145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56"/>
            <p:cNvSpPr>
              <a:spLocks noChangeAspect="1" noChangeArrowheads="1"/>
            </p:cNvSpPr>
            <p:nvPr/>
          </p:nvSpPr>
          <p:spPr bwMode="auto">
            <a:xfrm>
              <a:off x="123561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56"/>
            <p:cNvSpPr>
              <a:spLocks noChangeAspect="1" noChangeArrowheads="1"/>
            </p:cNvSpPr>
            <p:nvPr/>
          </p:nvSpPr>
          <p:spPr bwMode="auto">
            <a:xfrm>
              <a:off x="413788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56"/>
            <p:cNvSpPr>
              <a:spLocks noChangeAspect="1" noChangeArrowheads="1"/>
            </p:cNvSpPr>
            <p:nvPr/>
          </p:nvSpPr>
          <p:spPr bwMode="auto">
            <a:xfrm>
              <a:off x="1558093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56"/>
            <p:cNvSpPr>
              <a:spLocks noChangeAspect="1" noChangeArrowheads="1"/>
            </p:cNvSpPr>
            <p:nvPr/>
          </p:nvSpPr>
          <p:spPr bwMode="auto">
            <a:xfrm>
              <a:off x="1880567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56"/>
            <p:cNvSpPr>
              <a:spLocks noChangeAspect="1" noChangeArrowheads="1"/>
            </p:cNvSpPr>
            <p:nvPr/>
          </p:nvSpPr>
          <p:spPr bwMode="auto">
            <a:xfrm>
              <a:off x="220304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56"/>
            <p:cNvSpPr>
              <a:spLocks noChangeAspect="1" noChangeArrowheads="1"/>
            </p:cNvSpPr>
            <p:nvPr/>
          </p:nvSpPr>
          <p:spPr bwMode="auto">
            <a:xfrm>
              <a:off x="2525515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847989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3170463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56"/>
            <p:cNvSpPr>
              <a:spLocks noChangeAspect="1" noChangeArrowheads="1"/>
            </p:cNvSpPr>
            <p:nvPr/>
          </p:nvSpPr>
          <p:spPr bwMode="auto">
            <a:xfrm>
              <a:off x="3492937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56"/>
            <p:cNvSpPr>
              <a:spLocks noChangeAspect="1" noChangeArrowheads="1"/>
            </p:cNvSpPr>
            <p:nvPr/>
          </p:nvSpPr>
          <p:spPr bwMode="auto">
            <a:xfrm>
              <a:off x="3815411" y="61886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2177" y="4950632"/>
            <a:ext cx="3334620" cy="397186"/>
            <a:chOff x="5316097" y="4503592"/>
            <a:chExt cx="3334620" cy="397186"/>
          </a:xfrm>
        </p:grpSpPr>
        <p:sp>
          <p:nvSpPr>
            <p:cNvPr id="18" name="Oval 56"/>
            <p:cNvSpPr>
              <a:spLocks noChangeAspect="1" noChangeArrowheads="1"/>
            </p:cNvSpPr>
            <p:nvPr/>
          </p:nvSpPr>
          <p:spPr bwMode="auto">
            <a:xfrm>
              <a:off x="5316097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6122282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7089704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8218365" y="450359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7182" y="3864589"/>
            <a:ext cx="2583373" cy="595779"/>
            <a:chOff x="5611102" y="3092429"/>
            <a:chExt cx="2583373" cy="595779"/>
          </a:xfrm>
        </p:grpSpPr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5611102" y="3092429"/>
              <a:ext cx="648528" cy="5957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7545947" y="3092429"/>
              <a:ext cx="648528" cy="5957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776517" y="2579953"/>
            <a:ext cx="864704" cy="7943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5" name="Straight Connector 24"/>
          <p:cNvCxnSpPr>
            <a:stCxn id="18" idx="0"/>
            <a:endCxn id="22" idx="3"/>
          </p:cNvCxnSpPr>
          <p:nvPr/>
        </p:nvCxnSpPr>
        <p:spPr bwMode="auto">
          <a:xfrm flipV="1">
            <a:off x="838353" y="4373118"/>
            <a:ext cx="173804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2" idx="0"/>
            <a:endCxn id="24" idx="3"/>
          </p:cNvCxnSpPr>
          <p:nvPr/>
        </p:nvCxnSpPr>
        <p:spPr bwMode="auto">
          <a:xfrm flipV="1">
            <a:off x="1241446" y="3257992"/>
            <a:ext cx="661704" cy="6065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3" idx="0"/>
            <a:endCxn id="24" idx="5"/>
          </p:cNvCxnSpPr>
          <p:nvPr/>
        </p:nvCxnSpPr>
        <p:spPr bwMode="auto">
          <a:xfrm flipH="1" flipV="1">
            <a:off x="2514588" y="3257992"/>
            <a:ext cx="661703" cy="6065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9" idx="0"/>
            <a:endCxn id="22" idx="5"/>
          </p:cNvCxnSpPr>
          <p:nvPr/>
        </p:nvCxnSpPr>
        <p:spPr bwMode="auto">
          <a:xfrm flipH="1" flipV="1">
            <a:off x="1470735" y="4373118"/>
            <a:ext cx="173803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0" idx="0"/>
            <a:endCxn id="23" idx="3"/>
          </p:cNvCxnSpPr>
          <p:nvPr/>
        </p:nvCxnSpPr>
        <p:spPr bwMode="auto">
          <a:xfrm flipV="1">
            <a:off x="2611960" y="4373118"/>
            <a:ext cx="335042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6" idx="0"/>
            <a:endCxn id="18" idx="3"/>
          </p:cNvCxnSpPr>
          <p:nvPr/>
        </p:nvCxnSpPr>
        <p:spPr bwMode="auto">
          <a:xfrm flipV="1">
            <a:off x="515879" y="5289651"/>
            <a:ext cx="169614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1" idx="0"/>
            <a:endCxn id="23" idx="5"/>
          </p:cNvCxnSpPr>
          <p:nvPr/>
        </p:nvCxnSpPr>
        <p:spPr bwMode="auto">
          <a:xfrm flipH="1" flipV="1">
            <a:off x="3405580" y="4373118"/>
            <a:ext cx="335041" cy="5775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7" idx="0"/>
            <a:endCxn id="18" idx="4"/>
          </p:cNvCxnSpPr>
          <p:nvPr/>
        </p:nvCxnSpPr>
        <p:spPr bwMode="auto">
          <a:xfrm flipV="1">
            <a:off x="838353" y="5347818"/>
            <a:ext cx="0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2" idx="0"/>
            <a:endCxn id="20" idx="3"/>
          </p:cNvCxnSpPr>
          <p:nvPr/>
        </p:nvCxnSpPr>
        <p:spPr bwMode="auto">
          <a:xfrm flipV="1">
            <a:off x="2128249" y="5289651"/>
            <a:ext cx="330851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3" idx="0"/>
            <a:endCxn id="20" idx="4"/>
          </p:cNvCxnSpPr>
          <p:nvPr/>
        </p:nvCxnSpPr>
        <p:spPr bwMode="auto">
          <a:xfrm flipV="1">
            <a:off x="2450723" y="5347818"/>
            <a:ext cx="161237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4" idx="0"/>
            <a:endCxn id="20" idx="4"/>
          </p:cNvCxnSpPr>
          <p:nvPr/>
        </p:nvCxnSpPr>
        <p:spPr bwMode="auto">
          <a:xfrm flipH="1" flipV="1">
            <a:off x="2611960" y="5347818"/>
            <a:ext cx="161237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20" idx="5"/>
          </p:cNvCxnSpPr>
          <p:nvPr/>
        </p:nvCxnSpPr>
        <p:spPr bwMode="auto">
          <a:xfrm flipH="1" flipV="1">
            <a:off x="2764820" y="5289651"/>
            <a:ext cx="330851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6" idx="0"/>
            <a:endCxn id="21" idx="3"/>
          </p:cNvCxnSpPr>
          <p:nvPr/>
        </p:nvCxnSpPr>
        <p:spPr bwMode="auto">
          <a:xfrm flipV="1">
            <a:off x="3418145" y="5289651"/>
            <a:ext cx="169616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7" idx="0"/>
            <a:endCxn id="21" idx="4"/>
          </p:cNvCxnSpPr>
          <p:nvPr/>
        </p:nvCxnSpPr>
        <p:spPr bwMode="auto">
          <a:xfrm flipV="1">
            <a:off x="3740619" y="5347818"/>
            <a:ext cx="2" cy="490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8" idx="0"/>
            <a:endCxn id="18" idx="5"/>
          </p:cNvCxnSpPr>
          <p:nvPr/>
        </p:nvCxnSpPr>
        <p:spPr bwMode="auto">
          <a:xfrm flipH="1" flipV="1">
            <a:off x="991213" y="5289651"/>
            <a:ext cx="169614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0" idx="0"/>
            <a:endCxn id="19" idx="3"/>
          </p:cNvCxnSpPr>
          <p:nvPr/>
        </p:nvCxnSpPr>
        <p:spPr bwMode="auto">
          <a:xfrm flipV="1">
            <a:off x="1483301" y="5289651"/>
            <a:ext cx="8377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1" idx="0"/>
            <a:endCxn id="19" idx="5"/>
          </p:cNvCxnSpPr>
          <p:nvPr/>
        </p:nvCxnSpPr>
        <p:spPr bwMode="auto">
          <a:xfrm flipH="1" flipV="1">
            <a:off x="1797398" y="5289651"/>
            <a:ext cx="8377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9" idx="0"/>
            <a:endCxn id="21" idx="5"/>
          </p:cNvCxnSpPr>
          <p:nvPr/>
        </p:nvCxnSpPr>
        <p:spPr bwMode="auto">
          <a:xfrm flipH="1" flipV="1">
            <a:off x="3893481" y="5289651"/>
            <a:ext cx="169616" cy="5484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1992" y="5966262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2" y="5966262"/>
                <a:ext cx="317297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007992" y="5981502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92" y="5981502"/>
                <a:ext cx="317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22958" y="3920448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8" y="3920448"/>
                <a:ext cx="31729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15880" y="1234027"/>
            <a:ext cx="26019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Proof:</a:t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(First direction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649641" y="1408318"/>
                <a:ext cx="5418159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a component on the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which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41" y="1408318"/>
                <a:ext cx="5418159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462" t="-6369" r="-1237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46869" y="2426064"/>
                <a:ext cx="4623703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contains some of the vertices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path in the original tree, but not all.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69" y="2426064"/>
                <a:ext cx="4623703" cy="1384995"/>
              </a:xfrm>
              <a:prstGeom prst="rect">
                <a:avLst/>
              </a:prstGeom>
              <a:blipFill rotWithShape="0">
                <a:blip r:embed="rId7"/>
                <a:stretch>
                  <a:fillRect t="-4846" r="-4617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08810" y="3051768"/>
                <a:ext cx="538126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10" y="3051768"/>
                <a:ext cx="538126" cy="525978"/>
              </a:xfrm>
              <a:prstGeom prst="rect">
                <a:avLst/>
              </a:prstGeom>
              <a:blipFill rotWithShape="0">
                <a:blip r:embed="rId8"/>
                <a:stretch>
                  <a:fillRect l="-30337" r="-101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6869" y="3874698"/>
                <a:ext cx="4623703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At least one of the edges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an edge of the original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path.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69" y="3874698"/>
                <a:ext cx="4623703" cy="1384995"/>
              </a:xfrm>
              <a:prstGeom prst="rect">
                <a:avLst/>
              </a:prstGeom>
              <a:blipFill rotWithShape="0">
                <a:blip r:embed="rId9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46869" y="5323332"/>
                <a:ext cx="462370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69" y="5323332"/>
                <a:ext cx="4623703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0" y="11094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46869" y="5910190"/>
                <a:ext cx="462370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69" y="5910190"/>
                <a:ext cx="4623703" cy="525978"/>
              </a:xfrm>
              <a:prstGeom prst="rect">
                <a:avLst/>
              </a:prstGeom>
              <a:blipFill rotWithShape="0">
                <a:blip r:embed="rId11"/>
                <a:stretch>
                  <a:fillRect l="-1451"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52" grpId="0"/>
      <p:bldP spid="53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7504" y="649353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82482" y="2972963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2" y="2972963"/>
                <a:ext cx="317297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448242" y="2996098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42" y="2996098"/>
                <a:ext cx="317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0" y="11094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79355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8" name="Oval 56"/>
          <p:cNvSpPr>
            <a:spLocks noChangeAspect="1" noChangeArrowheads="1"/>
          </p:cNvSpPr>
          <p:nvPr/>
        </p:nvSpPr>
        <p:spPr bwMode="auto">
          <a:xfrm>
            <a:off x="1398308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9" name="Oval 56"/>
          <p:cNvSpPr>
            <a:spLocks noChangeAspect="1" noChangeArrowheads="1"/>
          </p:cNvSpPr>
          <p:nvPr/>
        </p:nvSpPr>
        <p:spPr bwMode="auto">
          <a:xfrm>
            <a:off x="2201181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76" name="Straight Connector 75"/>
          <p:cNvCxnSpPr>
            <a:stCxn id="57" idx="6"/>
            <a:endCxn id="58" idx="2"/>
          </p:cNvCxnSpPr>
          <p:nvPr/>
        </p:nvCxnSpPr>
        <p:spPr bwMode="auto">
          <a:xfrm>
            <a:off x="1009731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58" idx="6"/>
            <a:endCxn id="59" idx="2"/>
          </p:cNvCxnSpPr>
          <p:nvPr/>
        </p:nvCxnSpPr>
        <p:spPr bwMode="auto">
          <a:xfrm>
            <a:off x="1614484" y="2980820"/>
            <a:ext cx="58669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2805934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9" name="Oval 56"/>
          <p:cNvSpPr>
            <a:spLocks noChangeAspect="1" noChangeArrowheads="1"/>
          </p:cNvSpPr>
          <p:nvPr/>
        </p:nvSpPr>
        <p:spPr bwMode="auto">
          <a:xfrm>
            <a:off x="3410687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0" name="Oval 56"/>
          <p:cNvSpPr>
            <a:spLocks noChangeAspect="1" noChangeArrowheads="1"/>
          </p:cNvSpPr>
          <p:nvPr/>
        </p:nvSpPr>
        <p:spPr bwMode="auto">
          <a:xfrm>
            <a:off x="4381200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>
            <a:off x="3022110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9" idx="6"/>
            <a:endCxn id="80" idx="2"/>
          </p:cNvCxnSpPr>
          <p:nvPr/>
        </p:nvCxnSpPr>
        <p:spPr bwMode="auto">
          <a:xfrm>
            <a:off x="3626863" y="2980820"/>
            <a:ext cx="7543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59" idx="6"/>
            <a:endCxn id="78" idx="2"/>
          </p:cNvCxnSpPr>
          <p:nvPr/>
        </p:nvCxnSpPr>
        <p:spPr bwMode="auto">
          <a:xfrm>
            <a:off x="2417357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>
            <a:spLocks noChangeAspect="1" noChangeArrowheads="1"/>
          </p:cNvSpPr>
          <p:nvPr/>
        </p:nvSpPr>
        <p:spPr bwMode="auto">
          <a:xfrm>
            <a:off x="5321233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5" name="Oval 56"/>
          <p:cNvSpPr>
            <a:spLocks noChangeAspect="1" noChangeArrowheads="1"/>
          </p:cNvSpPr>
          <p:nvPr/>
        </p:nvSpPr>
        <p:spPr bwMode="auto">
          <a:xfrm>
            <a:off x="5925986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6" name="Oval 56"/>
          <p:cNvSpPr>
            <a:spLocks noChangeAspect="1" noChangeArrowheads="1"/>
          </p:cNvSpPr>
          <p:nvPr/>
        </p:nvSpPr>
        <p:spPr bwMode="auto">
          <a:xfrm>
            <a:off x="6530739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87" name="Straight Connector 86"/>
          <p:cNvCxnSpPr>
            <a:stCxn id="84" idx="6"/>
            <a:endCxn id="85" idx="2"/>
          </p:cNvCxnSpPr>
          <p:nvPr/>
        </p:nvCxnSpPr>
        <p:spPr bwMode="auto">
          <a:xfrm>
            <a:off x="5537409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85" idx="6"/>
            <a:endCxn id="86" idx="2"/>
          </p:cNvCxnSpPr>
          <p:nvPr/>
        </p:nvCxnSpPr>
        <p:spPr bwMode="auto">
          <a:xfrm>
            <a:off x="6142162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7242172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0" name="Oval 56"/>
          <p:cNvSpPr>
            <a:spLocks noChangeAspect="1" noChangeArrowheads="1"/>
          </p:cNvSpPr>
          <p:nvPr/>
        </p:nvSpPr>
        <p:spPr bwMode="auto">
          <a:xfrm>
            <a:off x="784692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1" name="Oval 56"/>
          <p:cNvSpPr>
            <a:spLocks noChangeAspect="1" noChangeArrowheads="1"/>
          </p:cNvSpPr>
          <p:nvPr/>
        </p:nvSpPr>
        <p:spPr bwMode="auto">
          <a:xfrm>
            <a:off x="845167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92" name="Straight Connector 91"/>
          <p:cNvCxnSpPr>
            <a:stCxn id="89" idx="6"/>
            <a:endCxn id="90" idx="2"/>
          </p:cNvCxnSpPr>
          <p:nvPr/>
        </p:nvCxnSpPr>
        <p:spPr bwMode="auto">
          <a:xfrm>
            <a:off x="7458348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6"/>
            <a:endCxn id="91" idx="2"/>
          </p:cNvCxnSpPr>
          <p:nvPr/>
        </p:nvCxnSpPr>
        <p:spPr bwMode="auto">
          <a:xfrm>
            <a:off x="8063101" y="2980820"/>
            <a:ext cx="38857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86" idx="6"/>
            <a:endCxn id="89" idx="2"/>
          </p:cNvCxnSpPr>
          <p:nvPr/>
        </p:nvCxnSpPr>
        <p:spPr bwMode="auto">
          <a:xfrm>
            <a:off x="6746915" y="2980820"/>
            <a:ext cx="49525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0" idx="6"/>
            <a:endCxn id="84" idx="2"/>
          </p:cNvCxnSpPr>
          <p:nvPr/>
        </p:nvCxnSpPr>
        <p:spPr bwMode="auto">
          <a:xfrm>
            <a:off x="4597376" y="2980820"/>
            <a:ext cx="72385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 rot="16200000">
            <a:off x="680137" y="2507568"/>
            <a:ext cx="992233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075180" y="2118130"/>
            <a:ext cx="457200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 rot="16200000">
            <a:off x="2870631" y="2377444"/>
            <a:ext cx="701037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 rot="16200000">
            <a:off x="7364014" y="2181506"/>
            <a:ext cx="1144635" cy="1719383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254500" y="2118130"/>
            <a:ext cx="457200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 rot="16200000">
            <a:off x="5665572" y="2112109"/>
            <a:ext cx="701037" cy="1719383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 rot="16200000">
            <a:off x="399015" y="2438170"/>
            <a:ext cx="1569717" cy="138730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968500" y="1600200"/>
            <a:ext cx="1920240" cy="231648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077460" y="1783080"/>
            <a:ext cx="3901440" cy="231648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086860" y="1691640"/>
            <a:ext cx="810459" cy="179855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199" y="1193800"/>
            <a:ext cx="3811613" cy="3069956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4961582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Any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on the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 which is </a:t>
                </a:r>
                <a:br>
                  <a:rPr lang="en-US" b="0" dirty="0" smtClean="0">
                    <a:cs typeface="Times New Roman" panose="02020603050405020304" pitchFamily="18" charset="0"/>
                  </a:rPr>
                </a:br>
                <a:r>
                  <a:rPr lang="en-US" b="0" dirty="0" smtClean="0">
                    <a:cs typeface="Times New Roman" panose="02020603050405020304" pitchFamily="18" charset="0"/>
                  </a:rPr>
                  <a:t>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cs typeface="Times New Roman" panose="02020603050405020304" pitchFamily="18" charset="0"/>
                  </a:rPr>
                  <a:t>has at least one edge on the path exiting it.</a:t>
                </a:r>
                <a:endParaRPr lang="en-US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1582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436468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cs typeface="Times New Roman" panose="02020603050405020304" pitchFamily="18" charset="0"/>
                  </a:rPr>
                  <a:t>First direction: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4682"/>
                <a:ext cx="9144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990282"/>
                <a:ext cx="9144000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endParaRPr lang="en-US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0282"/>
                <a:ext cx="9144000" cy="525978"/>
              </a:xfrm>
              <a:prstGeom prst="rect">
                <a:avLst/>
              </a:prstGeom>
              <a:blipFill rotWithShape="0"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3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40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7504" y="649353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82482" y="2972963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2" y="2972963"/>
                <a:ext cx="317297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448242" y="2996098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42" y="2996098"/>
                <a:ext cx="317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0" y="11094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79355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8" name="Oval 56"/>
          <p:cNvSpPr>
            <a:spLocks noChangeAspect="1" noChangeArrowheads="1"/>
          </p:cNvSpPr>
          <p:nvPr/>
        </p:nvSpPr>
        <p:spPr bwMode="auto">
          <a:xfrm>
            <a:off x="1398308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9" name="Oval 56"/>
          <p:cNvSpPr>
            <a:spLocks noChangeAspect="1" noChangeArrowheads="1"/>
          </p:cNvSpPr>
          <p:nvPr/>
        </p:nvSpPr>
        <p:spPr bwMode="auto">
          <a:xfrm>
            <a:off x="2201181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76" name="Straight Connector 75"/>
          <p:cNvCxnSpPr>
            <a:stCxn id="57" idx="6"/>
            <a:endCxn id="58" idx="2"/>
          </p:cNvCxnSpPr>
          <p:nvPr/>
        </p:nvCxnSpPr>
        <p:spPr bwMode="auto">
          <a:xfrm>
            <a:off x="1009731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58" idx="6"/>
            <a:endCxn id="59" idx="2"/>
          </p:cNvCxnSpPr>
          <p:nvPr/>
        </p:nvCxnSpPr>
        <p:spPr bwMode="auto">
          <a:xfrm>
            <a:off x="1614484" y="2980820"/>
            <a:ext cx="58669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2805934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9" name="Oval 56"/>
          <p:cNvSpPr>
            <a:spLocks noChangeAspect="1" noChangeArrowheads="1"/>
          </p:cNvSpPr>
          <p:nvPr/>
        </p:nvSpPr>
        <p:spPr bwMode="auto">
          <a:xfrm>
            <a:off x="3410687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0" name="Oval 56"/>
          <p:cNvSpPr>
            <a:spLocks noChangeAspect="1" noChangeArrowheads="1"/>
          </p:cNvSpPr>
          <p:nvPr/>
        </p:nvSpPr>
        <p:spPr bwMode="auto">
          <a:xfrm>
            <a:off x="4381200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>
            <a:off x="3022110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9" idx="6"/>
            <a:endCxn id="80" idx="2"/>
          </p:cNvCxnSpPr>
          <p:nvPr/>
        </p:nvCxnSpPr>
        <p:spPr bwMode="auto">
          <a:xfrm>
            <a:off x="3626863" y="2980820"/>
            <a:ext cx="7543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59" idx="6"/>
            <a:endCxn id="78" idx="2"/>
          </p:cNvCxnSpPr>
          <p:nvPr/>
        </p:nvCxnSpPr>
        <p:spPr bwMode="auto">
          <a:xfrm>
            <a:off x="2417357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>
            <a:spLocks noChangeAspect="1" noChangeArrowheads="1"/>
          </p:cNvSpPr>
          <p:nvPr/>
        </p:nvSpPr>
        <p:spPr bwMode="auto">
          <a:xfrm>
            <a:off x="5321233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5" name="Oval 56"/>
          <p:cNvSpPr>
            <a:spLocks noChangeAspect="1" noChangeArrowheads="1"/>
          </p:cNvSpPr>
          <p:nvPr/>
        </p:nvSpPr>
        <p:spPr bwMode="auto">
          <a:xfrm>
            <a:off x="5925986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6" name="Oval 56"/>
          <p:cNvSpPr>
            <a:spLocks noChangeAspect="1" noChangeArrowheads="1"/>
          </p:cNvSpPr>
          <p:nvPr/>
        </p:nvSpPr>
        <p:spPr bwMode="auto">
          <a:xfrm>
            <a:off x="6530739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87" name="Straight Connector 86"/>
          <p:cNvCxnSpPr>
            <a:stCxn id="84" idx="6"/>
            <a:endCxn id="85" idx="2"/>
          </p:cNvCxnSpPr>
          <p:nvPr/>
        </p:nvCxnSpPr>
        <p:spPr bwMode="auto">
          <a:xfrm>
            <a:off x="5537409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85" idx="6"/>
            <a:endCxn id="86" idx="2"/>
          </p:cNvCxnSpPr>
          <p:nvPr/>
        </p:nvCxnSpPr>
        <p:spPr bwMode="auto">
          <a:xfrm>
            <a:off x="6142162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7242172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0" name="Oval 56"/>
          <p:cNvSpPr>
            <a:spLocks noChangeAspect="1" noChangeArrowheads="1"/>
          </p:cNvSpPr>
          <p:nvPr/>
        </p:nvSpPr>
        <p:spPr bwMode="auto">
          <a:xfrm>
            <a:off x="784692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1" name="Oval 56"/>
          <p:cNvSpPr>
            <a:spLocks noChangeAspect="1" noChangeArrowheads="1"/>
          </p:cNvSpPr>
          <p:nvPr/>
        </p:nvSpPr>
        <p:spPr bwMode="auto">
          <a:xfrm>
            <a:off x="8451675" y="288152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92" name="Straight Connector 91"/>
          <p:cNvCxnSpPr>
            <a:stCxn id="89" idx="6"/>
            <a:endCxn id="90" idx="2"/>
          </p:cNvCxnSpPr>
          <p:nvPr/>
        </p:nvCxnSpPr>
        <p:spPr bwMode="auto">
          <a:xfrm>
            <a:off x="7458348" y="2980820"/>
            <a:ext cx="3885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6"/>
            <a:endCxn id="91" idx="2"/>
          </p:cNvCxnSpPr>
          <p:nvPr/>
        </p:nvCxnSpPr>
        <p:spPr bwMode="auto">
          <a:xfrm>
            <a:off x="8063101" y="2980820"/>
            <a:ext cx="38857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86" idx="6"/>
            <a:endCxn id="89" idx="2"/>
          </p:cNvCxnSpPr>
          <p:nvPr/>
        </p:nvCxnSpPr>
        <p:spPr bwMode="auto">
          <a:xfrm>
            <a:off x="6746915" y="2980820"/>
            <a:ext cx="49525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0" idx="6"/>
            <a:endCxn id="84" idx="2"/>
          </p:cNvCxnSpPr>
          <p:nvPr/>
        </p:nvCxnSpPr>
        <p:spPr bwMode="auto">
          <a:xfrm>
            <a:off x="4597376" y="2980820"/>
            <a:ext cx="72385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 rot="16200000">
            <a:off x="680137" y="2507568"/>
            <a:ext cx="992233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075180" y="2118130"/>
            <a:ext cx="457200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 rot="16200000">
            <a:off x="2870631" y="2377444"/>
            <a:ext cx="701037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 rot="16200000">
            <a:off x="7364014" y="2181506"/>
            <a:ext cx="1144635" cy="1719383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254500" y="2118130"/>
            <a:ext cx="457200" cy="121966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 rot="16200000">
            <a:off x="5665572" y="2112109"/>
            <a:ext cx="701037" cy="1719383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 rot="16200000">
            <a:off x="399015" y="2438170"/>
            <a:ext cx="1569717" cy="138730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968500" y="1600200"/>
            <a:ext cx="1920240" cy="231648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077460" y="1783080"/>
            <a:ext cx="3901440" cy="2316480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086860" y="1691640"/>
            <a:ext cx="810459" cy="179855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3199" y="1193800"/>
            <a:ext cx="3811613" cy="3069956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Connector 40"/>
          <p:cNvCxnSpPr>
            <a:stCxn id="79" idx="6"/>
            <a:endCxn id="80" idx="2"/>
          </p:cNvCxnSpPr>
          <p:nvPr/>
        </p:nvCxnSpPr>
        <p:spPr bwMode="auto">
          <a:xfrm>
            <a:off x="3626863" y="2980820"/>
            <a:ext cx="7543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4700439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Consider the </a:t>
                </a:r>
                <a:r>
                  <a:rPr lang="en-US" sz="2400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heaviest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edge of the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00439"/>
                <a:ext cx="9144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4288482"/>
                <a:ext cx="9144000" cy="4641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0" dirty="0" smtClean="0">
                    <a:cs typeface="Times New Roman" panose="02020603050405020304" pitchFamily="18" charset="0"/>
                  </a:rPr>
                  <a:t>Second direction: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8482"/>
                <a:ext cx="9144000" cy="464166"/>
              </a:xfrm>
              <a:prstGeom prst="rect">
                <a:avLst/>
              </a:prstGeom>
              <a:blipFill rotWithShape="0">
                <a:blip r:embed="rId6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109895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Any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that contains vertices from the path, </a:t>
                </a:r>
                <a:br>
                  <a:rPr lang="en-US" sz="2400" b="0" dirty="0" smtClean="0">
                    <a:cs typeface="Times New Roman" panose="02020603050405020304" pitchFamily="18" charset="0"/>
                  </a:rPr>
                </a:br>
                <a:r>
                  <a:rPr lang="en-US" sz="2400" b="0" dirty="0" smtClean="0">
                    <a:cs typeface="Times New Roman" panose="02020603050405020304" pitchFamily="18" charset="0"/>
                  </a:rPr>
                  <a:t>but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, has at least </a:t>
                </a:r>
                <a:r>
                  <a:rPr lang="en-US" sz="2400" b="0" i="1" dirty="0" smtClean="0">
                    <a:cs typeface="Times New Roman" panose="02020603050405020304" pitchFamily="18" charset="0"/>
                  </a:rPr>
                  <a:t>two</a:t>
                </a:r>
                <a:r>
                  <a:rPr lang="en-US" sz="2400" b="0" dirty="0" smtClean="0">
                    <a:cs typeface="Times New Roman" panose="02020603050405020304" pitchFamily="18" charset="0"/>
                  </a:rPr>
                  <a:t> edges on the path exiting it.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9895"/>
                <a:ext cx="9144000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700" y="5888682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Thus, the </a:t>
                </a:r>
                <a:r>
                  <a:rPr lang="en-US" sz="2400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heaviest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edge much eventually be chosen 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cs typeface="Times New Roman" panose="02020603050405020304" pitchFamily="18" charset="0"/>
                  </a:rPr>
                  <a:t>by a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that contains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5888682"/>
                <a:ext cx="914400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1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(1985)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97" y="1174057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any node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of depth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in the tree,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the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ancestors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174057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97" y="2223440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be the indices of all the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ancestors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to which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there are queries from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descendants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2223440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0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03" y="3672933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be the answers (from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upward) to the queries straddling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" y="3672933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849" r="-133" b="-164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03" y="4722316"/>
                <a:ext cx="9144000" cy="9316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sz="2600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is the </a:t>
                </a:r>
                <a:r>
                  <a:rPr lang="en-US" sz="2600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heaviest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edge on the path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" y="4722316"/>
                <a:ext cx="9144000" cy="931602"/>
              </a:xfrm>
              <a:prstGeom prst="rect">
                <a:avLst/>
              </a:prstGeom>
              <a:blipFill rotWithShape="0">
                <a:blip r:embed="rId5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65" y="5810750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We 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for all the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leaves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" y="5810750"/>
                <a:ext cx="9144000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4" idx="5"/>
            <a:endCxn id="3" idx="1"/>
          </p:cNvCxnSpPr>
          <p:nvPr/>
        </p:nvCxnSpPr>
        <p:spPr bwMode="auto">
          <a:xfrm>
            <a:off x="2021549" y="2221314"/>
            <a:ext cx="1017658" cy="14095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0" idx="3"/>
            <a:endCxn id="3" idx="7"/>
          </p:cNvCxnSpPr>
          <p:nvPr/>
        </p:nvCxnSpPr>
        <p:spPr bwMode="auto">
          <a:xfrm flipH="1">
            <a:off x="3344924" y="1797438"/>
            <a:ext cx="2132405" cy="18334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5" idx="4"/>
            <a:endCxn id="9" idx="0"/>
          </p:cNvCxnSpPr>
          <p:nvPr/>
        </p:nvCxnSpPr>
        <p:spPr bwMode="auto">
          <a:xfrm flipH="1">
            <a:off x="7393018" y="2654842"/>
            <a:ext cx="341195" cy="14731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8" idx="6"/>
            <a:endCxn id="9" idx="2"/>
          </p:cNvCxnSpPr>
          <p:nvPr/>
        </p:nvCxnSpPr>
        <p:spPr bwMode="auto">
          <a:xfrm>
            <a:off x="5312194" y="3374083"/>
            <a:ext cx="1864647" cy="9525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6" idx="2"/>
            <a:endCxn id="7" idx="6"/>
          </p:cNvCxnSpPr>
          <p:nvPr/>
        </p:nvCxnSpPr>
        <p:spPr bwMode="auto">
          <a:xfrm flipH="1">
            <a:off x="1652515" y="5232007"/>
            <a:ext cx="2272323" cy="8615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11" idx="2"/>
            <a:endCxn id="7" idx="5"/>
          </p:cNvCxnSpPr>
          <p:nvPr/>
        </p:nvCxnSpPr>
        <p:spPr bwMode="auto">
          <a:xfrm flipH="1">
            <a:off x="1589197" y="6093532"/>
            <a:ext cx="4040989" cy="1404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7"/>
            <a:endCxn id="9" idx="4"/>
          </p:cNvCxnSpPr>
          <p:nvPr/>
        </p:nvCxnSpPr>
        <p:spPr bwMode="auto">
          <a:xfrm flipV="1">
            <a:off x="5999221" y="4525175"/>
            <a:ext cx="1393797" cy="1427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" idx="5"/>
            <a:endCxn id="3" idx="1"/>
          </p:cNvCxnSpPr>
          <p:nvPr/>
        </p:nvCxnSpPr>
        <p:spPr bwMode="auto">
          <a:xfrm>
            <a:off x="2021551" y="2221315"/>
            <a:ext cx="1017655" cy="140952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10" idx="3"/>
            <a:endCxn id="3" idx="7"/>
          </p:cNvCxnSpPr>
          <p:nvPr/>
        </p:nvCxnSpPr>
        <p:spPr bwMode="auto">
          <a:xfrm flipH="1">
            <a:off x="3344926" y="1797438"/>
            <a:ext cx="2132401" cy="183340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5" idx="4"/>
            <a:endCxn id="9" idx="0"/>
          </p:cNvCxnSpPr>
          <p:nvPr/>
        </p:nvCxnSpPr>
        <p:spPr bwMode="auto">
          <a:xfrm flipH="1">
            <a:off x="7393017" y="2654843"/>
            <a:ext cx="341195" cy="14731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8" idx="6"/>
            <a:endCxn id="9" idx="2"/>
          </p:cNvCxnSpPr>
          <p:nvPr/>
        </p:nvCxnSpPr>
        <p:spPr bwMode="auto">
          <a:xfrm>
            <a:off x="5312195" y="3374082"/>
            <a:ext cx="1864646" cy="9525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" idx="2"/>
            <a:endCxn id="7" idx="6"/>
          </p:cNvCxnSpPr>
          <p:nvPr/>
        </p:nvCxnSpPr>
        <p:spPr bwMode="auto">
          <a:xfrm flipH="1">
            <a:off x="1652515" y="5232006"/>
            <a:ext cx="2272323" cy="86152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1" idx="2"/>
            <a:endCxn id="7" idx="5"/>
          </p:cNvCxnSpPr>
          <p:nvPr/>
        </p:nvCxnSpPr>
        <p:spPr bwMode="auto">
          <a:xfrm flipH="1">
            <a:off x="1589199" y="6093531"/>
            <a:ext cx="4040987" cy="14042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1" idx="7"/>
            <a:endCxn id="9" idx="4"/>
          </p:cNvCxnSpPr>
          <p:nvPr/>
        </p:nvCxnSpPr>
        <p:spPr bwMode="auto">
          <a:xfrm flipV="1">
            <a:off x="5999222" y="4525175"/>
            <a:ext cx="1393795" cy="142793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3" name="Oval 56"/>
          <p:cNvSpPr>
            <a:spLocks noChangeAspect="1" noChangeArrowheads="1"/>
          </p:cNvSpPr>
          <p:nvPr/>
        </p:nvSpPr>
        <p:spPr bwMode="auto">
          <a:xfrm>
            <a:off x="2975890" y="3572675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Oval 56"/>
          <p:cNvSpPr>
            <a:spLocks noChangeAspect="1" noChangeArrowheads="1"/>
          </p:cNvSpPr>
          <p:nvPr/>
        </p:nvSpPr>
        <p:spPr bwMode="auto">
          <a:xfrm>
            <a:off x="1652515" y="1882296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" name="Oval 56"/>
          <p:cNvSpPr>
            <a:spLocks noChangeAspect="1" noChangeArrowheads="1"/>
          </p:cNvSpPr>
          <p:nvPr/>
        </p:nvSpPr>
        <p:spPr bwMode="auto">
          <a:xfrm>
            <a:off x="7518036" y="2257657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3924838" y="5033413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1220163" y="5894938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4879843" y="3175489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Oval 56"/>
          <p:cNvSpPr>
            <a:spLocks noChangeAspect="1" noChangeArrowheads="1"/>
          </p:cNvSpPr>
          <p:nvPr/>
        </p:nvSpPr>
        <p:spPr bwMode="auto">
          <a:xfrm>
            <a:off x="7176841" y="4127989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5414011" y="1458419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5630186" y="5894938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1" name="Straight Connector 30"/>
          <p:cNvCxnSpPr>
            <a:stCxn id="4" idx="6"/>
            <a:endCxn id="10" idx="2"/>
          </p:cNvCxnSpPr>
          <p:nvPr/>
        </p:nvCxnSpPr>
        <p:spPr bwMode="auto">
          <a:xfrm flipV="1">
            <a:off x="2084866" y="1657013"/>
            <a:ext cx="3329145" cy="4238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4" idx="4"/>
            <a:endCxn id="7" idx="0"/>
          </p:cNvCxnSpPr>
          <p:nvPr/>
        </p:nvCxnSpPr>
        <p:spPr bwMode="auto">
          <a:xfrm flipH="1">
            <a:off x="1436340" y="2279482"/>
            <a:ext cx="432352" cy="36154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3" idx="3"/>
            <a:endCxn id="7" idx="7"/>
          </p:cNvCxnSpPr>
          <p:nvPr/>
        </p:nvCxnSpPr>
        <p:spPr bwMode="auto">
          <a:xfrm flipH="1">
            <a:off x="1589197" y="3911694"/>
            <a:ext cx="1450009" cy="20414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9" idx="3"/>
            <a:endCxn id="6" idx="6"/>
          </p:cNvCxnSpPr>
          <p:nvPr/>
        </p:nvCxnSpPr>
        <p:spPr bwMode="auto">
          <a:xfrm flipH="1">
            <a:off x="4357190" y="4467008"/>
            <a:ext cx="2882969" cy="764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 bwMode="auto">
          <a:xfrm flipH="1">
            <a:off x="4293872" y="2596675"/>
            <a:ext cx="3287481" cy="24949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0" idx="5"/>
            <a:endCxn id="9" idx="1"/>
          </p:cNvCxnSpPr>
          <p:nvPr/>
        </p:nvCxnSpPr>
        <p:spPr bwMode="auto">
          <a:xfrm>
            <a:off x="5783046" y="1797438"/>
            <a:ext cx="1457113" cy="23887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8" idx="3"/>
            <a:endCxn id="6" idx="0"/>
          </p:cNvCxnSpPr>
          <p:nvPr/>
        </p:nvCxnSpPr>
        <p:spPr bwMode="auto">
          <a:xfrm flipH="1">
            <a:off x="4141015" y="3514508"/>
            <a:ext cx="802145" cy="15189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0" idx="6"/>
            <a:endCxn id="5" idx="2"/>
          </p:cNvCxnSpPr>
          <p:nvPr/>
        </p:nvCxnSpPr>
        <p:spPr bwMode="auto">
          <a:xfrm>
            <a:off x="5846363" y="1657013"/>
            <a:ext cx="1671673" cy="7992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0" idx="4"/>
            <a:endCxn id="8" idx="0"/>
          </p:cNvCxnSpPr>
          <p:nvPr/>
        </p:nvCxnSpPr>
        <p:spPr bwMode="auto">
          <a:xfrm flipH="1">
            <a:off x="5096019" y="1855605"/>
            <a:ext cx="534169" cy="13198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95810" y="2569541"/>
            <a:ext cx="34397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3724" y="2700178"/>
            <a:ext cx="320148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8790" y="3104460"/>
            <a:ext cx="292294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08393" y="1826322"/>
            <a:ext cx="55410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38533" y="3511361"/>
            <a:ext cx="53335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81518" y="2402235"/>
            <a:ext cx="56157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49499" y="4551933"/>
            <a:ext cx="495019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8624" y="1639932"/>
            <a:ext cx="51780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02124" y="3936903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95380" y="2367025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22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>
            <a:stCxn id="8" idx="3"/>
            <a:endCxn id="6" idx="0"/>
          </p:cNvCxnSpPr>
          <p:nvPr/>
        </p:nvCxnSpPr>
        <p:spPr bwMode="auto">
          <a:xfrm flipH="1">
            <a:off x="4141014" y="3514508"/>
            <a:ext cx="802145" cy="1518905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3" idx="3"/>
            <a:endCxn id="7" idx="7"/>
          </p:cNvCxnSpPr>
          <p:nvPr/>
        </p:nvCxnSpPr>
        <p:spPr bwMode="auto">
          <a:xfrm flipH="1">
            <a:off x="1589199" y="3911694"/>
            <a:ext cx="1450007" cy="204141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218672" y="4452660"/>
            <a:ext cx="49479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1463" y="3917608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>
            <a:stCxn id="6" idx="2"/>
            <a:endCxn id="7" idx="6"/>
          </p:cNvCxnSpPr>
          <p:nvPr/>
        </p:nvCxnSpPr>
        <p:spPr bwMode="auto">
          <a:xfrm flipH="1">
            <a:off x="1652515" y="5232006"/>
            <a:ext cx="2272323" cy="861525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1" idx="2"/>
            <a:endCxn id="7" idx="5"/>
          </p:cNvCxnSpPr>
          <p:nvPr/>
        </p:nvCxnSpPr>
        <p:spPr bwMode="auto">
          <a:xfrm flipH="1">
            <a:off x="1589199" y="6093531"/>
            <a:ext cx="4040987" cy="140426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11" idx="7"/>
            <a:endCxn id="9" idx="4"/>
          </p:cNvCxnSpPr>
          <p:nvPr/>
        </p:nvCxnSpPr>
        <p:spPr bwMode="auto">
          <a:xfrm flipV="1">
            <a:off x="5999222" y="4525175"/>
            <a:ext cx="1393795" cy="142793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8" idx="6"/>
          </p:cNvCxnSpPr>
          <p:nvPr/>
        </p:nvCxnSpPr>
        <p:spPr bwMode="auto">
          <a:xfrm>
            <a:off x="5312195" y="3374082"/>
            <a:ext cx="1750300" cy="899878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62677" y="5930186"/>
            <a:ext cx="56216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9316" y="3723600"/>
            <a:ext cx="330614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4747" y="5035793"/>
            <a:ext cx="228670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9783" y="5380344"/>
            <a:ext cx="427697" cy="721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7858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this an MST?</a:t>
            </a:r>
          </a:p>
        </p:txBody>
      </p:sp>
    </p:spTree>
    <p:extLst>
      <p:ext uri="{BB962C8B-B14F-4D97-AF65-F5344CB8AC3E}">
        <p14:creationId xmlns:p14="http://schemas.microsoft.com/office/powerpoint/2010/main" val="24486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AutoShape 7"/>
          <p:cNvSpPr>
            <a:spLocks noChangeArrowheads="1"/>
          </p:cNvSpPr>
          <p:nvPr/>
        </p:nvSpPr>
        <p:spPr bwMode="auto">
          <a:xfrm rot="-80795">
            <a:off x="1024800" y="4324350"/>
            <a:ext cx="1878013" cy="1884363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15752" name="Group 40"/>
          <p:cNvGrpSpPr>
            <a:grpSpLocks/>
          </p:cNvGrpSpPr>
          <p:nvPr/>
        </p:nvGrpSpPr>
        <p:grpSpPr bwMode="auto">
          <a:xfrm rot="-3396689">
            <a:off x="945425" y="2538413"/>
            <a:ext cx="4264025" cy="165100"/>
            <a:chOff x="744" y="1599"/>
            <a:chExt cx="2686" cy="104"/>
          </a:xfrm>
        </p:grpSpPr>
        <p:sp>
          <p:nvSpPr>
            <p:cNvPr id="115738" name="Oval 26"/>
            <p:cNvSpPr>
              <a:spLocks noChangeAspect="1" noChangeArrowheads="1"/>
            </p:cNvSpPr>
            <p:nvPr/>
          </p:nvSpPr>
          <p:spPr bwMode="auto">
            <a:xfrm>
              <a:off x="744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39" name="Oval 27"/>
            <p:cNvSpPr>
              <a:spLocks noChangeAspect="1" noChangeArrowheads="1"/>
            </p:cNvSpPr>
            <p:nvPr/>
          </p:nvSpPr>
          <p:spPr bwMode="auto">
            <a:xfrm>
              <a:off x="1174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40" name="Oval 28"/>
            <p:cNvSpPr>
              <a:spLocks noChangeAspect="1" noChangeArrowheads="1"/>
            </p:cNvSpPr>
            <p:nvPr/>
          </p:nvSpPr>
          <p:spPr bwMode="auto">
            <a:xfrm>
              <a:off x="1604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41" name="Oval 29"/>
            <p:cNvSpPr>
              <a:spLocks noChangeAspect="1" noChangeArrowheads="1"/>
            </p:cNvSpPr>
            <p:nvPr/>
          </p:nvSpPr>
          <p:spPr bwMode="auto">
            <a:xfrm>
              <a:off x="2035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42" name="Oval 30"/>
            <p:cNvSpPr>
              <a:spLocks noChangeAspect="1" noChangeArrowheads="1"/>
            </p:cNvSpPr>
            <p:nvPr/>
          </p:nvSpPr>
          <p:spPr bwMode="auto">
            <a:xfrm>
              <a:off x="2465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43" name="Oval 31"/>
            <p:cNvSpPr>
              <a:spLocks noChangeAspect="1" noChangeArrowheads="1"/>
            </p:cNvSpPr>
            <p:nvPr/>
          </p:nvSpPr>
          <p:spPr bwMode="auto">
            <a:xfrm>
              <a:off x="2895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744" name="Oval 32"/>
            <p:cNvSpPr>
              <a:spLocks noChangeAspect="1" noChangeArrowheads="1"/>
            </p:cNvSpPr>
            <p:nvPr/>
          </p:nvSpPr>
          <p:spPr bwMode="auto">
            <a:xfrm>
              <a:off x="3326" y="1599"/>
              <a:ext cx="104" cy="1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115745" name="AutoShape 33"/>
            <p:cNvCxnSpPr>
              <a:cxnSpLocks noChangeShapeType="1"/>
              <a:stCxn id="115738" idx="6"/>
              <a:endCxn id="115739" idx="2"/>
            </p:cNvCxnSpPr>
            <p:nvPr/>
          </p:nvCxnSpPr>
          <p:spPr bwMode="auto">
            <a:xfrm>
              <a:off x="848" y="1651"/>
              <a:ext cx="3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46" name="AutoShape 34"/>
            <p:cNvCxnSpPr>
              <a:cxnSpLocks noChangeShapeType="1"/>
              <a:stCxn id="115739" idx="6"/>
              <a:endCxn id="115740" idx="2"/>
            </p:cNvCxnSpPr>
            <p:nvPr/>
          </p:nvCxnSpPr>
          <p:spPr bwMode="auto">
            <a:xfrm>
              <a:off x="1278" y="1651"/>
              <a:ext cx="3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47" name="AutoShape 35"/>
            <p:cNvCxnSpPr>
              <a:cxnSpLocks noChangeShapeType="1"/>
              <a:stCxn id="115740" idx="6"/>
              <a:endCxn id="115741" idx="2"/>
            </p:cNvCxnSpPr>
            <p:nvPr/>
          </p:nvCxnSpPr>
          <p:spPr bwMode="auto">
            <a:xfrm>
              <a:off x="1708" y="1651"/>
              <a:ext cx="3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48" name="AutoShape 36"/>
            <p:cNvCxnSpPr>
              <a:cxnSpLocks noChangeShapeType="1"/>
              <a:stCxn id="115741" idx="6"/>
              <a:endCxn id="115742" idx="2"/>
            </p:cNvCxnSpPr>
            <p:nvPr/>
          </p:nvCxnSpPr>
          <p:spPr bwMode="auto">
            <a:xfrm>
              <a:off x="2139" y="1651"/>
              <a:ext cx="3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49" name="AutoShape 37"/>
            <p:cNvCxnSpPr>
              <a:cxnSpLocks noChangeShapeType="1"/>
              <a:stCxn id="115742" idx="6"/>
              <a:endCxn id="115743" idx="2"/>
            </p:cNvCxnSpPr>
            <p:nvPr/>
          </p:nvCxnSpPr>
          <p:spPr bwMode="auto">
            <a:xfrm>
              <a:off x="2569" y="1651"/>
              <a:ext cx="3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50" name="AutoShape 38"/>
            <p:cNvCxnSpPr>
              <a:cxnSpLocks noChangeShapeType="1"/>
              <a:stCxn id="115743" idx="6"/>
              <a:endCxn id="115744" idx="2"/>
            </p:cNvCxnSpPr>
            <p:nvPr/>
          </p:nvCxnSpPr>
          <p:spPr bwMode="auto">
            <a:xfrm>
              <a:off x="2999" y="1651"/>
              <a:ext cx="3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5769" name="Oval 57"/>
          <p:cNvSpPr>
            <a:spLocks noChangeAspect="1" noChangeArrowheads="1"/>
          </p:cNvSpPr>
          <p:nvPr/>
        </p:nvSpPr>
        <p:spPr bwMode="auto">
          <a:xfrm>
            <a:off x="2586900" y="6138863"/>
            <a:ext cx="119063" cy="119062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5776" name="Oval 64"/>
          <p:cNvSpPr>
            <a:spLocks noChangeAspect="1" noChangeArrowheads="1"/>
          </p:cNvSpPr>
          <p:nvPr/>
        </p:nvSpPr>
        <p:spPr bwMode="auto">
          <a:xfrm>
            <a:off x="1381988" y="6140450"/>
            <a:ext cx="119062" cy="119063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1336" y="4006621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36" y="4006621"/>
                <a:ext cx="317297" cy="525978"/>
              </a:xfrm>
              <a:prstGeom prst="rect">
                <a:avLst/>
              </a:prstGeom>
              <a:blipFill rotWithShape="0">
                <a:blip r:embed="rId9"/>
                <a:stretch>
                  <a:fillRect l="-128846" r="-9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7939" y="602526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39" y="602526"/>
                <a:ext cx="317297" cy="525978"/>
              </a:xfrm>
              <a:prstGeom prst="rect">
                <a:avLst/>
              </a:prstGeom>
              <a:blipFill rotWithShape="0">
                <a:blip r:embed="rId10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73555" y="1169875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55" y="1169875"/>
                <a:ext cx="317297" cy="525978"/>
              </a:xfrm>
              <a:prstGeom prst="rect">
                <a:avLst/>
              </a:prstGeom>
              <a:blipFill rotWithShape="0">
                <a:blip r:embed="rId11"/>
                <a:stretch>
                  <a:fillRect l="-19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09170" y="1737224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70" y="1737224"/>
                <a:ext cx="317297" cy="525978"/>
              </a:xfrm>
              <a:prstGeom prst="rect">
                <a:avLst/>
              </a:prstGeom>
              <a:blipFill rotWithShape="0">
                <a:blip r:embed="rId12"/>
                <a:stretch>
                  <a:fillRect l="-230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44785" y="2304573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85" y="2304573"/>
                <a:ext cx="317297" cy="525978"/>
              </a:xfrm>
              <a:prstGeom prst="rect">
                <a:avLst/>
              </a:prstGeom>
              <a:blipFill rotWithShape="0">
                <a:blip r:embed="rId13"/>
                <a:stretch>
                  <a:fillRect l="-230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80400" y="2871922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400" y="2871922"/>
                <a:ext cx="317297" cy="525978"/>
              </a:xfrm>
              <a:prstGeom prst="rect">
                <a:avLst/>
              </a:prstGeom>
              <a:blipFill rotWithShape="0">
                <a:blip r:embed="rId14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97161" y="3439271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61" y="3439271"/>
                <a:ext cx="317297" cy="525978"/>
              </a:xfrm>
              <a:prstGeom prst="rect">
                <a:avLst/>
              </a:prstGeom>
              <a:blipFill rotWithShape="0">
                <a:blip r:embed="rId15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urved Connector 45"/>
          <p:cNvCxnSpPr>
            <a:stCxn id="115743" idx="4"/>
            <a:endCxn id="115769" idx="6"/>
          </p:cNvCxnSpPr>
          <p:nvPr/>
        </p:nvCxnSpPr>
        <p:spPr bwMode="auto">
          <a:xfrm flipH="1">
            <a:off x="2705963" y="1526464"/>
            <a:ext cx="1191716" cy="4671930"/>
          </a:xfrm>
          <a:prstGeom prst="curvedConnector3">
            <a:avLst>
              <a:gd name="adj1" fmla="val -32982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urved Connector 50"/>
          <p:cNvCxnSpPr>
            <a:stCxn id="115742" idx="3"/>
            <a:endCxn id="115776" idx="6"/>
          </p:cNvCxnSpPr>
          <p:nvPr/>
        </p:nvCxnSpPr>
        <p:spPr bwMode="auto">
          <a:xfrm flipH="1">
            <a:off x="1501050" y="2131861"/>
            <a:ext cx="1968660" cy="4068121"/>
          </a:xfrm>
          <a:prstGeom prst="curvedConnector3">
            <a:avLst>
              <a:gd name="adj1" fmla="val -14961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Curved Connector 59"/>
          <p:cNvCxnSpPr>
            <a:stCxn id="115739" idx="4"/>
            <a:endCxn id="115776" idx="6"/>
          </p:cNvCxnSpPr>
          <p:nvPr/>
        </p:nvCxnSpPr>
        <p:spPr bwMode="auto">
          <a:xfrm flipH="1">
            <a:off x="1501050" y="3807643"/>
            <a:ext cx="893124" cy="2392339"/>
          </a:xfrm>
          <a:prstGeom prst="curvedConnector3">
            <a:avLst>
              <a:gd name="adj1" fmla="val -27121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96500" y="1618814"/>
                <a:ext cx="293117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00" y="1618814"/>
                <a:ext cx="2931177" cy="5259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96500" y="2241968"/>
                <a:ext cx="29311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00" y="2241968"/>
                <a:ext cx="2931177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4292" y="3289900"/>
                <a:ext cx="459085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⊆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∪{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2" y="3289900"/>
                <a:ext cx="4590854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51019" y="4332178"/>
                <a:ext cx="459085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Given</a:t>
                </a:r>
                <a:r>
                  <a:rPr lang="en-US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how do we efficiently compute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019" y="4332178"/>
                <a:ext cx="4590854" cy="954107"/>
              </a:xfrm>
              <a:prstGeom prst="rect">
                <a:avLst/>
              </a:prstGeom>
              <a:blipFill rotWithShape="0">
                <a:blip r:embed="rId19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urved Connector 69"/>
          <p:cNvCxnSpPr>
            <a:stCxn id="115741" idx="5"/>
          </p:cNvCxnSpPr>
          <p:nvPr/>
        </p:nvCxnSpPr>
        <p:spPr bwMode="auto">
          <a:xfrm>
            <a:off x="3158299" y="2604348"/>
            <a:ext cx="386567" cy="360598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Curved Connector 73"/>
          <p:cNvCxnSpPr>
            <a:stCxn id="115742" idx="5"/>
          </p:cNvCxnSpPr>
          <p:nvPr/>
        </p:nvCxnSpPr>
        <p:spPr bwMode="auto">
          <a:xfrm>
            <a:off x="3533956" y="2034385"/>
            <a:ext cx="632913" cy="416400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82838" y="1020306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38" y="1020306"/>
                <a:ext cx="274297" cy="52597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00648" y="1595371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48" y="1595371"/>
                <a:ext cx="274297" cy="52597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18460" y="2170436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60" y="2170436"/>
                <a:ext cx="274297" cy="52597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36272" y="2745501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72" y="2745501"/>
                <a:ext cx="274297" cy="52597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54084" y="3320566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84" y="3320566"/>
                <a:ext cx="274297" cy="52597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71896" y="3895633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96" y="3895633"/>
                <a:ext cx="274297" cy="52597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 bwMode="auto">
          <a:xfrm>
            <a:off x="1930225" y="4483053"/>
            <a:ext cx="1395553" cy="1970560"/>
          </a:xfrm>
          <a:prstGeom prst="triangl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7504" y="649353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57" idx="6"/>
            <a:endCxn id="58" idx="2"/>
          </p:cNvCxnSpPr>
          <p:nvPr/>
        </p:nvCxnSpPr>
        <p:spPr bwMode="auto">
          <a:xfrm flipV="1">
            <a:off x="2674106" y="4011864"/>
            <a:ext cx="162348" cy="3918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58" idx="6"/>
            <a:endCxn id="59" idx="2"/>
          </p:cNvCxnSpPr>
          <p:nvPr/>
        </p:nvCxnSpPr>
        <p:spPr bwMode="auto">
          <a:xfrm flipV="1">
            <a:off x="2919201" y="3420316"/>
            <a:ext cx="162348" cy="3918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 flipV="1">
            <a:off x="3409391" y="2237220"/>
            <a:ext cx="162348" cy="3918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9" idx="6"/>
            <a:endCxn id="80" idx="2"/>
          </p:cNvCxnSpPr>
          <p:nvPr/>
        </p:nvCxnSpPr>
        <p:spPr bwMode="auto">
          <a:xfrm flipV="1">
            <a:off x="3654486" y="1645672"/>
            <a:ext cx="162348" cy="3918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59" idx="6"/>
            <a:endCxn id="78" idx="2"/>
          </p:cNvCxnSpPr>
          <p:nvPr/>
        </p:nvCxnSpPr>
        <p:spPr bwMode="auto">
          <a:xfrm flipV="1">
            <a:off x="3164296" y="2828768"/>
            <a:ext cx="162348" cy="3918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Isosceles Triangle 43"/>
          <p:cNvSpPr/>
          <p:nvPr/>
        </p:nvSpPr>
        <p:spPr bwMode="auto">
          <a:xfrm>
            <a:off x="472440" y="3912080"/>
            <a:ext cx="4241817" cy="2541533"/>
          </a:xfrm>
          <a:prstGeom prst="triangle">
            <a:avLst>
              <a:gd name="adj" fmla="val 56826"/>
            </a:avLst>
          </a:prstGeom>
          <a:solidFill>
            <a:schemeClr val="accent1">
              <a:alpha val="25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(1985)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7550337">
            <a:off x="1536599" y="2925389"/>
            <a:ext cx="3417741" cy="198593"/>
            <a:chOff x="1742340" y="2881523"/>
            <a:chExt cx="3417741" cy="198593"/>
          </a:xfrm>
        </p:grpSpPr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>
              <a:off x="1742340" y="2881523"/>
              <a:ext cx="216176" cy="1985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9" name="Oval 56"/>
            <p:cNvSpPr>
              <a:spLocks noChangeAspect="1" noChangeArrowheads="1"/>
            </p:cNvSpPr>
            <p:nvPr/>
          </p:nvSpPr>
          <p:spPr bwMode="auto">
            <a:xfrm>
              <a:off x="3022966" y="288152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78" name="Oval 77"/>
            <p:cNvSpPr>
              <a:spLocks noChangeAspect="1" noChangeArrowheads="1"/>
            </p:cNvSpPr>
            <p:nvPr/>
          </p:nvSpPr>
          <p:spPr bwMode="auto">
            <a:xfrm>
              <a:off x="3663279" y="288152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56"/>
            <p:cNvSpPr>
              <a:spLocks noChangeAspect="1" noChangeArrowheads="1"/>
            </p:cNvSpPr>
            <p:nvPr/>
          </p:nvSpPr>
          <p:spPr bwMode="auto">
            <a:xfrm>
              <a:off x="4303592" y="288152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0" name="Oval 56"/>
            <p:cNvSpPr>
              <a:spLocks noChangeAspect="1" noChangeArrowheads="1"/>
            </p:cNvSpPr>
            <p:nvPr/>
          </p:nvSpPr>
          <p:spPr bwMode="auto">
            <a:xfrm>
              <a:off x="4943905" y="288152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8" name="Oval 56"/>
            <p:cNvSpPr>
              <a:spLocks noChangeAspect="1" noChangeArrowheads="1"/>
            </p:cNvSpPr>
            <p:nvPr/>
          </p:nvSpPr>
          <p:spPr bwMode="auto">
            <a:xfrm>
              <a:off x="2382653" y="2881523"/>
              <a:ext cx="216176" cy="1985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7" name="Curved Connector 6"/>
          <p:cNvCxnSpPr>
            <a:stCxn id="79" idx="0"/>
            <a:endCxn id="50" idx="0"/>
          </p:cNvCxnSpPr>
          <p:nvPr/>
        </p:nvCxnSpPr>
        <p:spPr bwMode="auto">
          <a:xfrm rot="10800000" flipV="1">
            <a:off x="2173622" y="2099355"/>
            <a:ext cx="1347757" cy="4296852"/>
          </a:xfrm>
          <a:prstGeom prst="curvedConnector3">
            <a:avLst>
              <a:gd name="adj1" fmla="val 157633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 rot="17550337">
            <a:off x="2158869" y="6340921"/>
            <a:ext cx="195004" cy="179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6" name="Oval 55"/>
          <p:cNvSpPr>
            <a:spLocks noChangeAspect="1" noChangeArrowheads="1"/>
          </p:cNvSpPr>
          <p:nvPr/>
        </p:nvSpPr>
        <p:spPr bwMode="auto">
          <a:xfrm rot="17550337">
            <a:off x="2570349" y="6340921"/>
            <a:ext cx="195004" cy="179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60" name="Curved Connector 59"/>
          <p:cNvCxnSpPr>
            <a:stCxn id="59" idx="0"/>
            <a:endCxn id="56" idx="1"/>
          </p:cNvCxnSpPr>
          <p:nvPr/>
        </p:nvCxnSpPr>
        <p:spPr bwMode="auto">
          <a:xfrm rot="10800000" flipV="1">
            <a:off x="2582948" y="3282450"/>
            <a:ext cx="448240" cy="3187491"/>
          </a:xfrm>
          <a:prstGeom prst="curvedConnector3">
            <a:avLst>
              <a:gd name="adj1" fmla="val 27317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/>
          <p:cNvSpPr>
            <a:spLocks noChangeAspect="1" noChangeArrowheads="1"/>
          </p:cNvSpPr>
          <p:nvPr/>
        </p:nvSpPr>
        <p:spPr bwMode="auto">
          <a:xfrm rot="17550337">
            <a:off x="3591429" y="6340921"/>
            <a:ext cx="195004" cy="179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2" name="Oval 61"/>
          <p:cNvSpPr>
            <a:spLocks noChangeAspect="1" noChangeArrowheads="1"/>
          </p:cNvSpPr>
          <p:nvPr/>
        </p:nvSpPr>
        <p:spPr bwMode="auto">
          <a:xfrm rot="17550337">
            <a:off x="4010529" y="6340921"/>
            <a:ext cx="195004" cy="179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 rot="17550337">
            <a:off x="4429629" y="6340921"/>
            <a:ext cx="195004" cy="179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64" name="Curved Connector 63"/>
          <p:cNvCxnSpPr>
            <a:stCxn id="80" idx="5"/>
            <a:endCxn id="63" idx="5"/>
          </p:cNvCxnSpPr>
          <p:nvPr/>
        </p:nvCxnSpPr>
        <p:spPr bwMode="auto">
          <a:xfrm>
            <a:off x="3952329" y="1502082"/>
            <a:ext cx="659705" cy="4888961"/>
          </a:xfrm>
          <a:prstGeom prst="curvedConnector3">
            <a:avLst>
              <a:gd name="adj1" fmla="val 235897"/>
            </a:avLst>
          </a:prstGeom>
          <a:solidFill>
            <a:schemeClr val="accent1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Curved Connector 71"/>
          <p:cNvCxnSpPr>
            <a:stCxn id="79" idx="5"/>
            <a:endCxn id="62" idx="5"/>
          </p:cNvCxnSpPr>
          <p:nvPr/>
        </p:nvCxnSpPr>
        <p:spPr bwMode="auto">
          <a:xfrm>
            <a:off x="3707234" y="2093630"/>
            <a:ext cx="485700" cy="4297413"/>
          </a:xfrm>
          <a:prstGeom prst="curvedConnector3">
            <a:avLst>
              <a:gd name="adj1" fmla="val 212415"/>
            </a:avLst>
          </a:prstGeom>
          <a:solidFill>
            <a:schemeClr val="accent1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Curved Connector 94"/>
          <p:cNvCxnSpPr>
            <a:stCxn id="78" idx="4"/>
            <a:endCxn id="61" idx="5"/>
          </p:cNvCxnSpPr>
          <p:nvPr/>
        </p:nvCxnSpPr>
        <p:spPr bwMode="auto">
          <a:xfrm>
            <a:off x="3459751" y="2766920"/>
            <a:ext cx="314083" cy="3624123"/>
          </a:xfrm>
          <a:prstGeom prst="curvedConnector3">
            <a:avLst>
              <a:gd name="adj1" fmla="val 176795"/>
            </a:avLst>
          </a:prstGeom>
          <a:solidFill>
            <a:schemeClr val="accent1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807589" y="1618814"/>
                <a:ext cx="293117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589" y="1618814"/>
                <a:ext cx="293117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803891" y="3256645"/>
                <a:ext cx="293117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91" y="3256645"/>
                <a:ext cx="2931177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816834" y="1618814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834" y="1618814"/>
                <a:ext cx="274297" cy="5259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618714" y="2243654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714" y="2243654"/>
                <a:ext cx="274297" cy="52597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374874" y="2853254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874" y="2853254"/>
                <a:ext cx="274297" cy="52597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131034" y="3401894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34" y="3401894"/>
                <a:ext cx="274297" cy="5259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826234" y="4057214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234" y="4057214"/>
                <a:ext cx="274297" cy="52597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807589" y="2241968"/>
                <a:ext cx="29311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589" y="2241968"/>
                <a:ext cx="2931177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803891" y="3864048"/>
                <a:ext cx="29311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,−)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91" y="3864048"/>
                <a:ext cx="2931177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803891" y="4468694"/>
                <a:ext cx="293117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91" y="4468694"/>
                <a:ext cx="2931177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urved Connector 45"/>
          <p:cNvCxnSpPr>
            <a:stCxn id="58" idx="5"/>
            <a:endCxn id="56" idx="4"/>
          </p:cNvCxnSpPr>
          <p:nvPr/>
        </p:nvCxnSpPr>
        <p:spPr bwMode="auto">
          <a:xfrm flipH="1">
            <a:off x="2750601" y="3868274"/>
            <a:ext cx="221348" cy="2596504"/>
          </a:xfrm>
          <a:prstGeom prst="curvedConnector3">
            <a:avLst>
              <a:gd name="adj1" fmla="val -210665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97474" y="1225097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74" y="1225097"/>
                <a:ext cx="317297" cy="525978"/>
              </a:xfrm>
              <a:prstGeom prst="rect">
                <a:avLst/>
              </a:prstGeom>
              <a:blipFill rotWithShape="0">
                <a:blip r:embed="rId21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92438" y="2408435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38" y="2408435"/>
                <a:ext cx="317297" cy="525978"/>
              </a:xfrm>
              <a:prstGeom prst="rect">
                <a:avLst/>
              </a:prstGeom>
              <a:blipFill rotWithShape="0">
                <a:blip r:embed="rId22"/>
                <a:stretch>
                  <a:fillRect l="-207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17806" y="4200374"/>
                <a:ext cx="138286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06" y="4200374"/>
                <a:ext cx="1382861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526726" y="3600262"/>
                <a:ext cx="134061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26" y="3600262"/>
                <a:ext cx="1340610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30367" y="1841086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67" y="1841086"/>
                <a:ext cx="317297" cy="525978"/>
              </a:xfrm>
              <a:prstGeom prst="rect">
                <a:avLst/>
              </a:prstGeom>
              <a:blipFill rotWithShape="0">
                <a:blip r:embed="rId25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683701" y="3014696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01" y="3014696"/>
                <a:ext cx="317297" cy="525978"/>
              </a:xfrm>
              <a:prstGeom prst="rect">
                <a:avLst/>
              </a:prstGeom>
              <a:blipFill rotWithShape="0">
                <a:blip r:embed="rId26"/>
                <a:stretch>
                  <a:fillRect l="-2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4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/>
      <p:bldP spid="121" grpId="0"/>
      <p:bldP spid="122" grpId="0"/>
      <p:bldP spid="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(1985)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97" y="117405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of depth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the parent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174057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97" y="2209152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the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answers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to the queries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2209152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97" y="161601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and 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616017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6709437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4307052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2705462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5107847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Oval 56"/>
          <p:cNvSpPr>
            <a:spLocks noChangeAspect="1" noChangeArrowheads="1"/>
          </p:cNvSpPr>
          <p:nvPr/>
        </p:nvSpPr>
        <p:spPr bwMode="auto">
          <a:xfrm>
            <a:off x="1103872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Oval 56"/>
          <p:cNvSpPr>
            <a:spLocks noChangeAspect="1" noChangeArrowheads="1"/>
          </p:cNvSpPr>
          <p:nvPr/>
        </p:nvSpPr>
        <p:spPr bwMode="auto">
          <a:xfrm>
            <a:off x="5908642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7510229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" name="Oval 56"/>
          <p:cNvSpPr>
            <a:spLocks noChangeAspect="1" noChangeArrowheads="1"/>
          </p:cNvSpPr>
          <p:nvPr/>
        </p:nvSpPr>
        <p:spPr bwMode="auto">
          <a:xfrm>
            <a:off x="3506257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/>
          <p:cNvCxnSpPr>
            <a:stCxn id="15" idx="6"/>
            <a:endCxn id="20" idx="2"/>
          </p:cNvCxnSpPr>
          <p:nvPr/>
        </p:nvCxnSpPr>
        <p:spPr bwMode="auto">
          <a:xfrm>
            <a:off x="1320048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1904667" y="433233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3" name="Straight Connector 22"/>
          <p:cNvCxnSpPr>
            <a:stCxn id="18" idx="6"/>
            <a:endCxn id="12" idx="2"/>
          </p:cNvCxnSpPr>
          <p:nvPr/>
        </p:nvCxnSpPr>
        <p:spPr bwMode="auto">
          <a:xfrm>
            <a:off x="3722433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2" idx="6"/>
            <a:endCxn id="14" idx="2"/>
          </p:cNvCxnSpPr>
          <p:nvPr/>
        </p:nvCxnSpPr>
        <p:spPr bwMode="auto">
          <a:xfrm>
            <a:off x="4523228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4" idx="6"/>
            <a:endCxn id="16" idx="2"/>
          </p:cNvCxnSpPr>
          <p:nvPr/>
        </p:nvCxnSpPr>
        <p:spPr bwMode="auto">
          <a:xfrm>
            <a:off x="5324023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6" idx="6"/>
            <a:endCxn id="11" idx="2"/>
          </p:cNvCxnSpPr>
          <p:nvPr/>
        </p:nvCxnSpPr>
        <p:spPr bwMode="auto">
          <a:xfrm>
            <a:off x="6124818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1" idx="6"/>
            <a:endCxn id="17" idx="2"/>
          </p:cNvCxnSpPr>
          <p:nvPr/>
        </p:nvCxnSpPr>
        <p:spPr bwMode="auto">
          <a:xfrm>
            <a:off x="6925613" y="4431627"/>
            <a:ext cx="5846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0" idx="6"/>
            <a:endCxn id="13" idx="2"/>
          </p:cNvCxnSpPr>
          <p:nvPr/>
        </p:nvCxnSpPr>
        <p:spPr bwMode="auto">
          <a:xfrm>
            <a:off x="2120843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3" idx="6"/>
            <a:endCxn id="18" idx="2"/>
          </p:cNvCxnSpPr>
          <p:nvPr/>
        </p:nvCxnSpPr>
        <p:spPr bwMode="auto">
          <a:xfrm>
            <a:off x="2921638" y="443162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12982" y="4507475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982" y="4507475"/>
                <a:ext cx="31729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3392" y="4516533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92" y="4516533"/>
                <a:ext cx="317297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7847" y="4507475"/>
                <a:ext cx="317297" cy="5652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47" y="4507475"/>
                <a:ext cx="317297" cy="565283"/>
              </a:xfrm>
              <a:prstGeom prst="rect">
                <a:avLst/>
              </a:prstGeom>
              <a:blipFill rotWithShape="0">
                <a:blip r:embed="rId7"/>
                <a:stretch>
                  <a:fillRect l="-36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 bwMode="auto">
          <a:xfrm rot="5400000">
            <a:off x="3381182" y="2402335"/>
            <a:ext cx="472546" cy="3197991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16546" y="4493625"/>
                <a:ext cx="317297" cy="624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46" y="4493625"/>
                <a:ext cx="317297" cy="624082"/>
              </a:xfrm>
              <a:prstGeom prst="rect">
                <a:avLst/>
              </a:prstGeom>
              <a:blipFill rotWithShape="0">
                <a:blip r:embed="rId8"/>
                <a:stretch>
                  <a:fillRect l="-4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61915" y="3246717"/>
                <a:ext cx="317297" cy="624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fName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15" y="3246717"/>
                <a:ext cx="317297" cy="624082"/>
              </a:xfrm>
              <a:prstGeom prst="rect">
                <a:avLst/>
              </a:prstGeom>
              <a:blipFill rotWithShape="0">
                <a:blip r:embed="rId9"/>
                <a:stretch>
                  <a:fillRect l="-415385" r="-3807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/>
          <p:cNvSpPr/>
          <p:nvPr/>
        </p:nvSpPr>
        <p:spPr bwMode="auto">
          <a:xfrm rot="16200000" flipV="1">
            <a:off x="2829323" y="3420774"/>
            <a:ext cx="472546" cy="4086986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25690" y="5566604"/>
                <a:ext cx="3172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90" y="5566604"/>
                <a:ext cx="317297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361538" r="-332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90689" y="3765057"/>
                <a:ext cx="5858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89" y="3765057"/>
                <a:ext cx="58589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51787" y="5536819"/>
                <a:ext cx="46332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≥…≥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87" y="5536819"/>
                <a:ext cx="4633269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18714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(1985)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6907557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4505172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2903582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5305967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Oval 56"/>
          <p:cNvSpPr>
            <a:spLocks noChangeAspect="1" noChangeArrowheads="1"/>
          </p:cNvSpPr>
          <p:nvPr/>
        </p:nvSpPr>
        <p:spPr bwMode="auto">
          <a:xfrm>
            <a:off x="1301992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Oval 56"/>
          <p:cNvSpPr>
            <a:spLocks noChangeAspect="1" noChangeArrowheads="1"/>
          </p:cNvSpPr>
          <p:nvPr/>
        </p:nvSpPr>
        <p:spPr bwMode="auto">
          <a:xfrm>
            <a:off x="6106762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7708349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" name="Oval 56"/>
          <p:cNvSpPr>
            <a:spLocks noChangeAspect="1" noChangeArrowheads="1"/>
          </p:cNvSpPr>
          <p:nvPr/>
        </p:nvSpPr>
        <p:spPr bwMode="auto">
          <a:xfrm>
            <a:off x="3704377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/>
          <p:cNvCxnSpPr>
            <a:stCxn id="15" idx="6"/>
            <a:endCxn id="20" idx="2"/>
          </p:cNvCxnSpPr>
          <p:nvPr/>
        </p:nvCxnSpPr>
        <p:spPr bwMode="auto">
          <a:xfrm>
            <a:off x="1518168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2102787" y="276261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3" name="Straight Connector 22"/>
          <p:cNvCxnSpPr>
            <a:stCxn id="18" idx="6"/>
            <a:endCxn id="12" idx="2"/>
          </p:cNvCxnSpPr>
          <p:nvPr/>
        </p:nvCxnSpPr>
        <p:spPr bwMode="auto">
          <a:xfrm>
            <a:off x="3920553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2" idx="6"/>
            <a:endCxn id="14" idx="2"/>
          </p:cNvCxnSpPr>
          <p:nvPr/>
        </p:nvCxnSpPr>
        <p:spPr bwMode="auto">
          <a:xfrm>
            <a:off x="4721348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4" idx="6"/>
            <a:endCxn id="16" idx="2"/>
          </p:cNvCxnSpPr>
          <p:nvPr/>
        </p:nvCxnSpPr>
        <p:spPr bwMode="auto">
          <a:xfrm>
            <a:off x="5522143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6" idx="6"/>
            <a:endCxn id="11" idx="2"/>
          </p:cNvCxnSpPr>
          <p:nvPr/>
        </p:nvCxnSpPr>
        <p:spPr bwMode="auto">
          <a:xfrm>
            <a:off x="6322938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1" idx="6"/>
            <a:endCxn id="17" idx="2"/>
          </p:cNvCxnSpPr>
          <p:nvPr/>
        </p:nvCxnSpPr>
        <p:spPr bwMode="auto">
          <a:xfrm>
            <a:off x="7123733" y="2861907"/>
            <a:ext cx="5846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0" idx="6"/>
            <a:endCxn id="13" idx="2"/>
          </p:cNvCxnSpPr>
          <p:nvPr/>
        </p:nvCxnSpPr>
        <p:spPr bwMode="auto">
          <a:xfrm>
            <a:off x="2318963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3" idx="6"/>
            <a:endCxn id="18" idx="2"/>
          </p:cNvCxnSpPr>
          <p:nvPr/>
        </p:nvCxnSpPr>
        <p:spPr bwMode="auto">
          <a:xfrm>
            <a:off x="3119758" y="2861907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11102" y="2937755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2" y="2937755"/>
                <a:ext cx="317297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1512" y="2946813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12" y="2946813"/>
                <a:ext cx="317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328060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0604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88809" y="2195337"/>
                <a:ext cx="5858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09" y="2195337"/>
                <a:ext cx="58589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498" y="3837136"/>
                <a:ext cx="913150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≥…≥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" y="3837136"/>
                <a:ext cx="913150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urved Connector 39"/>
          <p:cNvCxnSpPr>
            <a:stCxn id="12" idx="0"/>
            <a:endCxn id="20" idx="0"/>
          </p:cNvCxnSpPr>
          <p:nvPr/>
        </p:nvCxnSpPr>
        <p:spPr bwMode="auto">
          <a:xfrm rot="16200000" flipV="1">
            <a:off x="3412068" y="1561417"/>
            <a:ext cx="12700" cy="240238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urved Connector 40"/>
          <p:cNvCxnSpPr>
            <a:stCxn id="16" idx="0"/>
            <a:endCxn id="20" idx="0"/>
          </p:cNvCxnSpPr>
          <p:nvPr/>
        </p:nvCxnSpPr>
        <p:spPr bwMode="auto">
          <a:xfrm rot="16200000" flipV="1">
            <a:off x="4212863" y="760622"/>
            <a:ext cx="12700" cy="4003975"/>
          </a:xfrm>
          <a:prstGeom prst="curvedConnector3">
            <a:avLst>
              <a:gd name="adj1" fmla="val 5879969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urved Connector 41"/>
          <p:cNvCxnSpPr>
            <a:stCxn id="11" idx="0"/>
            <a:endCxn id="20" idx="0"/>
          </p:cNvCxnSpPr>
          <p:nvPr/>
        </p:nvCxnSpPr>
        <p:spPr bwMode="auto">
          <a:xfrm rot="16200000" flipV="1">
            <a:off x="4613260" y="360225"/>
            <a:ext cx="12700" cy="4804770"/>
          </a:xfrm>
          <a:prstGeom prst="curvedConnector3">
            <a:avLst>
              <a:gd name="adj1" fmla="val 10200000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5172" y="915177"/>
                <a:ext cx="5858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72" y="915177"/>
                <a:ext cx="58589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3122" y="1499357"/>
                <a:ext cx="5858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22" y="1499357"/>
                <a:ext cx="58589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11432" y="2037817"/>
                <a:ext cx="58589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32" y="2037817"/>
                <a:ext cx="58589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497" y="4393668"/>
                <a:ext cx="9144000" cy="10031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Instead of comparing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with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≥…≥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use </a:t>
                </a:r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binary search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4393668"/>
                <a:ext cx="9144000" cy="1003160"/>
              </a:xfrm>
              <a:prstGeom prst="rect">
                <a:avLst/>
              </a:prstGeom>
              <a:blipFill rotWithShape="0">
                <a:blip r:embed="rId11"/>
                <a:stretch>
                  <a:fillRect t="-6707" b="-115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98" y="5430139"/>
                <a:ext cx="9131502" cy="1053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" y="5430139"/>
                <a:ext cx="9131502" cy="10534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1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011" y="1433718"/>
                <a:ext cx="6697979" cy="35394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sz="800" dirty="0" smtClean="0">
                    <a:cs typeface="Times New Roman" panose="02020603050405020304" pitchFamily="18" charset="0"/>
                  </a:rPr>
                  <a:t> </a:t>
                </a:r>
                <a:endParaRPr lang="en-US" sz="800" dirty="0"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(</a:t>
                </a:r>
                <a:r>
                  <a:rPr lang="en-US" dirty="0">
                    <a:cs typeface="Times New Roman" panose="02020603050405020304" pitchFamily="18" charset="0"/>
                  </a:rPr>
                  <a:t>from top to bottom</a:t>
                </a:r>
                <a:r>
                  <a:rPr lang="en-US" dirty="0" smtClean="0">
                    <a:cs typeface="Times New Roman" panose="02020603050405020304" pitchFamily="18" charset="0"/>
                  </a:rPr>
                  <a:t>):</a:t>
                </a:r>
              </a:p>
              <a:p>
                <a:r>
                  <a:rPr lang="en-US" sz="800" dirty="0">
                    <a:cs typeface="Times New Roman" panose="02020603050405020304" pitchFamily="18" charset="0"/>
                  </a:rPr>
                  <a:t> </a:t>
                </a:r>
                <a:endParaRPr lang="en-US" sz="800" dirty="0" smtClean="0"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𝑢𝑏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]],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]],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])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cs typeface="Times New Roman" panose="02020603050405020304" pitchFamily="18" charset="0"/>
                  </a:rPr>
                  <a:t>    </a:t>
                </a:r>
                <a:r>
                  <a:rPr lang="en-US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𝐵𝑖𝑛𝑎𝑟𝑦𝑆𝑒𝑎𝑟𝑐h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𝑅𝑒𝑝𝑆𝑢𝑓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cs typeface="Times New Roman" panose="02020603050405020304" pitchFamily="18" charset="0"/>
                  </a:rPr>
                  <a:t> </a:t>
                </a:r>
                <a:endParaRPr lang="en-US" sz="800" dirty="0"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cs typeface="Times New Roman" panose="02020603050405020304" pitchFamily="18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: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cs typeface="Times New Roman" panose="02020603050405020304" pitchFamily="18" charset="0"/>
                  </a:rPr>
                  <a:t>    </a:t>
                </a:r>
                <a:r>
                  <a:rPr lang="en-US" dirty="0" smtClean="0"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𝐴𝑝𝑝𝑒𝑛𝑑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])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11" y="1433718"/>
                <a:ext cx="6697979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(1985)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7" y="538029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Exercise: </a:t>
            </a:r>
            <a:r>
              <a:rPr lang="en-US" sz="2600" dirty="0" smtClean="0">
                <a:cs typeface="Times New Roman" panose="02020603050405020304" pitchFamily="18" charset="0"/>
              </a:rPr>
              <a:t>Understand the pseudo-code.</a:t>
            </a:r>
            <a:endParaRPr lang="he-IL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23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367728"/>
                <a:ext cx="9144000" cy="13687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he-IL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he-IL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7728"/>
                <a:ext cx="9144000" cy="13687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497" y="945457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Counting </a:t>
            </a:r>
            <a:r>
              <a:rPr lang="en-US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comparisons</a:t>
            </a:r>
            <a:endParaRPr lang="he-IL" i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8640" y="3383857"/>
                <a:ext cx="486156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-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nodes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e-IL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3383857"/>
                <a:ext cx="486156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2264" y="2797117"/>
                <a:ext cx="520933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=|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264" y="2797117"/>
                <a:ext cx="520933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2127" y="3383857"/>
                <a:ext cx="542961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e-IL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27" y="3383857"/>
                <a:ext cx="542961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 bwMode="auto">
          <a:xfrm rot="16200000" flipV="1">
            <a:off x="2698836" y="1371337"/>
            <a:ext cx="472547" cy="2257777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0777" y="2797117"/>
                <a:ext cx="28983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Binary search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at</a:t>
                </a:r>
                <a:r>
                  <a:rPr lang="en-US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he-IL" i="1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77" y="2797117"/>
                <a:ext cx="289834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947"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448312" y="5168602"/>
            <a:ext cx="5515857" cy="1349280"/>
            <a:chOff x="1616463" y="5138122"/>
            <a:chExt cx="5515857" cy="1349280"/>
          </a:xfrm>
        </p:grpSpPr>
        <p:sp>
          <p:nvSpPr>
            <p:cNvPr id="2" name="Rectangle 1"/>
            <p:cNvSpPr/>
            <p:nvPr/>
          </p:nvSpPr>
          <p:spPr>
            <a:xfrm>
              <a:off x="1616463" y="5551152"/>
              <a:ext cx="17508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Lemma 2:</a:t>
              </a:r>
              <a:endParaRPr lang="he-IL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74720" y="5138122"/>
                  <a:ext cx="3657600" cy="134928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20" y="5138122"/>
                  <a:ext cx="3657600" cy="13492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433072" y="4010362"/>
            <a:ext cx="5546337" cy="1145378"/>
            <a:chOff x="1585983" y="5138122"/>
            <a:chExt cx="5546337" cy="1145378"/>
          </a:xfrm>
        </p:grpSpPr>
        <p:sp>
          <p:nvSpPr>
            <p:cNvPr id="19" name="Rectangle 18"/>
            <p:cNvSpPr/>
            <p:nvPr/>
          </p:nvSpPr>
          <p:spPr>
            <a:xfrm>
              <a:off x="1585983" y="5398752"/>
              <a:ext cx="17508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Lemma 1:</a:t>
              </a:r>
              <a:endParaRPr lang="he-IL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474720" y="5138122"/>
                  <a:ext cx="3657600" cy="11453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≤ 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20" y="5138122"/>
                  <a:ext cx="3657600" cy="11453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Freeform 29"/>
          <p:cNvSpPr/>
          <p:nvPr/>
        </p:nvSpPr>
        <p:spPr bwMode="auto">
          <a:xfrm>
            <a:off x="6736080" y="4008120"/>
            <a:ext cx="1294762" cy="1828800"/>
          </a:xfrm>
          <a:custGeom>
            <a:avLst/>
            <a:gdLst>
              <a:gd name="connsiteX0" fmla="*/ 579120 w 1294762"/>
              <a:gd name="connsiteY0" fmla="*/ 0 h 1828800"/>
              <a:gd name="connsiteX1" fmla="*/ 1280160 w 1294762"/>
              <a:gd name="connsiteY1" fmla="*/ 1249680 h 1828800"/>
              <a:gd name="connsiteX2" fmla="*/ 0 w 1294762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4762" h="1828800">
                <a:moveTo>
                  <a:pt x="579120" y="0"/>
                </a:moveTo>
                <a:cubicBezTo>
                  <a:pt x="977900" y="472440"/>
                  <a:pt x="1376680" y="944880"/>
                  <a:pt x="1280160" y="1249680"/>
                </a:cubicBezTo>
                <a:cubicBezTo>
                  <a:pt x="1183640" y="1554480"/>
                  <a:pt x="591820" y="1691640"/>
                  <a:pt x="0" y="182880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154368"/>
                <a:ext cx="9144000" cy="13687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he-IL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he-IL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4368"/>
                <a:ext cx="9144000" cy="13687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632648"/>
                <a:ext cx="9144000" cy="12440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32648"/>
                <a:ext cx="9144000" cy="12440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824288"/>
                <a:ext cx="9144000" cy="1349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24288"/>
                <a:ext cx="9144000" cy="1349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" y="5195888"/>
                <a:ext cx="9144000" cy="1349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5195888"/>
                <a:ext cx="9144000" cy="13492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27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8719" y="955135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[Hagerup (2009)]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15" y="1649829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Assume that each </a:t>
                </a:r>
                <a:r>
                  <a:rPr lang="en-US" sz="2600" i="1" dirty="0" smtClean="0">
                    <a:solidFill>
                      <a:srgbClr val="CC3300"/>
                    </a:solidFill>
                    <a:cs typeface="Times New Roman" panose="02020603050405020304" pitchFamily="18" charset="0"/>
                  </a:rPr>
                  <a:t>machine word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contains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bits.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1649829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15" y="342455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 the tree is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fully branching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, its depth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3424551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15" y="216356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Standard operations on two </a:t>
                </a:r>
                <a:r>
                  <a:rPr lang="en-US" sz="2600" i="1" dirty="0" smtClean="0">
                    <a:solidFill>
                      <a:srgbClr val="CC3300"/>
                    </a:solidFill>
                    <a:cs typeface="Times New Roman" panose="02020603050405020304" pitchFamily="18" charset="0"/>
                  </a:rPr>
                  <a:t>machine word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2163563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15" y="267729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i="1" dirty="0" smtClean="0">
                    <a:solidFill>
                      <a:srgbClr val="CC3300"/>
                    </a:solidFill>
                    <a:cs typeface="Times New Roman" panose="02020603050405020304" pitchFamily="18" charset="0"/>
                  </a:rPr>
                  <a:t>Memory access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indirect addressing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) takes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2677297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15" y="4055321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Each one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and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can be represented,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as a </a:t>
                </a:r>
                <a:r>
                  <a:rPr lang="en-US" sz="2600" i="1" dirty="0" smtClean="0">
                    <a:solidFill>
                      <a:srgbClr val="CC3300"/>
                    </a:solidFill>
                    <a:cs typeface="Times New Roman" panose="02020603050405020304" pitchFamily="18" charset="0"/>
                  </a:rPr>
                  <a:t>bit vectors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, in a single word!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4055321"/>
                <a:ext cx="9144000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15" y="5086201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Each required manipulation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other than the </a:t>
                </a:r>
                <a:r>
                  <a:rPr lang="en-US" sz="2600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binary search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, can be done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possibly using </a:t>
                </a:r>
                <a:r>
                  <a:rPr lang="en-US" sz="26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table look-up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" y="5086201"/>
                <a:ext cx="9144000" cy="1292662"/>
              </a:xfrm>
              <a:prstGeom prst="rect">
                <a:avLst/>
              </a:prstGeom>
              <a:blipFill rotWithShape="0">
                <a:blip r:embed="rId7"/>
                <a:stretch>
                  <a:fillRect t="-4245" b="-113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8719" y="955135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[Hagerup (2009)]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6538849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4136464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2534874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4937259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Oval 56"/>
          <p:cNvSpPr>
            <a:spLocks noChangeAspect="1" noChangeArrowheads="1"/>
          </p:cNvSpPr>
          <p:nvPr/>
        </p:nvSpPr>
        <p:spPr bwMode="auto">
          <a:xfrm>
            <a:off x="5738054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7339641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" name="Oval 56"/>
          <p:cNvSpPr>
            <a:spLocks noChangeAspect="1" noChangeArrowheads="1"/>
          </p:cNvSpPr>
          <p:nvPr/>
        </p:nvSpPr>
        <p:spPr bwMode="auto">
          <a:xfrm>
            <a:off x="3335669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56"/>
          <p:cNvSpPr>
            <a:spLocks noChangeAspect="1" noChangeArrowheads="1"/>
          </p:cNvSpPr>
          <p:nvPr/>
        </p:nvSpPr>
        <p:spPr bwMode="auto">
          <a:xfrm>
            <a:off x="1734079" y="2393897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/>
          <p:cNvCxnSpPr>
            <a:stCxn id="18" idx="6"/>
            <a:endCxn id="12" idx="2"/>
          </p:cNvCxnSpPr>
          <p:nvPr/>
        </p:nvCxnSpPr>
        <p:spPr bwMode="auto">
          <a:xfrm>
            <a:off x="3551845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6"/>
            <a:endCxn id="14" idx="2"/>
          </p:cNvCxnSpPr>
          <p:nvPr/>
        </p:nvCxnSpPr>
        <p:spPr bwMode="auto">
          <a:xfrm>
            <a:off x="4352640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4" idx="6"/>
            <a:endCxn id="16" idx="2"/>
          </p:cNvCxnSpPr>
          <p:nvPr/>
        </p:nvCxnSpPr>
        <p:spPr bwMode="auto">
          <a:xfrm>
            <a:off x="5153435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6" idx="6"/>
            <a:endCxn id="11" idx="2"/>
          </p:cNvCxnSpPr>
          <p:nvPr/>
        </p:nvCxnSpPr>
        <p:spPr bwMode="auto">
          <a:xfrm>
            <a:off x="5954230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1" idx="6"/>
            <a:endCxn id="17" idx="2"/>
          </p:cNvCxnSpPr>
          <p:nvPr/>
        </p:nvCxnSpPr>
        <p:spPr bwMode="auto">
          <a:xfrm>
            <a:off x="6755025" y="2493194"/>
            <a:ext cx="5846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0" idx="6"/>
            <a:endCxn id="13" idx="2"/>
          </p:cNvCxnSpPr>
          <p:nvPr/>
        </p:nvCxnSpPr>
        <p:spPr bwMode="auto">
          <a:xfrm>
            <a:off x="1950255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3" idx="6"/>
            <a:endCxn id="18" idx="2"/>
          </p:cNvCxnSpPr>
          <p:nvPr/>
        </p:nvCxnSpPr>
        <p:spPr bwMode="auto">
          <a:xfrm>
            <a:off x="2751050" y="2493194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>
            <a:stCxn id="20" idx="0"/>
            <a:endCxn id="18" idx="0"/>
          </p:cNvCxnSpPr>
          <p:nvPr/>
        </p:nvCxnSpPr>
        <p:spPr bwMode="auto">
          <a:xfrm rot="5400000" flipH="1" flipV="1">
            <a:off x="2642962" y="1593102"/>
            <a:ext cx="12700" cy="160159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305096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0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3081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2025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0489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3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8953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4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7417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5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95881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6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4345" y="2730679"/>
            <a:ext cx="317297" cy="525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7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62300" y="2215457"/>
                <a:ext cx="317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00" y="2215457"/>
                <a:ext cx="317297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Elbow Connector 44"/>
          <p:cNvCxnSpPr>
            <a:stCxn id="20" idx="0"/>
            <a:endCxn id="13" idx="0"/>
          </p:cNvCxnSpPr>
          <p:nvPr/>
        </p:nvCxnSpPr>
        <p:spPr bwMode="auto">
          <a:xfrm rot="5400000" flipH="1" flipV="1">
            <a:off x="2242564" y="1993500"/>
            <a:ext cx="12700" cy="800795"/>
          </a:xfrm>
          <a:prstGeom prst="bentConnector3">
            <a:avLst>
              <a:gd name="adj1" fmla="val 870953"/>
            </a:avLst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Elbow Connector 48"/>
          <p:cNvCxnSpPr>
            <a:stCxn id="20" idx="0"/>
            <a:endCxn id="16" idx="0"/>
          </p:cNvCxnSpPr>
          <p:nvPr/>
        </p:nvCxnSpPr>
        <p:spPr bwMode="auto">
          <a:xfrm rot="5400000" flipH="1" flipV="1">
            <a:off x="3844154" y="391910"/>
            <a:ext cx="12700" cy="4003975"/>
          </a:xfrm>
          <a:prstGeom prst="bentConnector3">
            <a:avLst>
              <a:gd name="adj1" fmla="val 2845173"/>
            </a:avLst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Elbow Connector 52"/>
          <p:cNvCxnSpPr>
            <a:stCxn id="20" idx="0"/>
            <a:endCxn id="17" idx="0"/>
          </p:cNvCxnSpPr>
          <p:nvPr/>
        </p:nvCxnSpPr>
        <p:spPr bwMode="auto">
          <a:xfrm rot="5400000" flipH="1" flipV="1">
            <a:off x="4644948" y="-408884"/>
            <a:ext cx="12700" cy="5605562"/>
          </a:xfrm>
          <a:prstGeom prst="bentConnector3">
            <a:avLst>
              <a:gd name="adj1" fmla="val 4006449"/>
            </a:avLst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11340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40" y="2506725"/>
                <a:ext cx="274297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18348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48" y="2506725"/>
                <a:ext cx="274297" cy="525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16596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96" y="2506725"/>
                <a:ext cx="274297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714844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44" y="2506725"/>
                <a:ext cx="274297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13092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92" y="2506725"/>
                <a:ext cx="274297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109588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588" y="2506725"/>
                <a:ext cx="274297" cy="5259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07834" y="2506725"/>
                <a:ext cx="274297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34" y="2506725"/>
                <a:ext cx="274297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" y="369833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01100101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98333"/>
                <a:ext cx="9144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69" y="4293187"/>
                <a:ext cx="9144000" cy="5365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11001000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4293187"/>
                <a:ext cx="9144000" cy="53655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7415" y="4923974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For concreteness, bit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cs typeface="Times New Roman" panose="02020603050405020304" pitchFamily="18" charset="0"/>
              </a:rPr>
              <a:t> is the </a:t>
            </a:r>
            <a:r>
              <a:rPr lang="en-US" sz="2600" i="1" dirty="0" smtClean="0">
                <a:cs typeface="Times New Roman" panose="02020603050405020304" pitchFamily="18" charset="0"/>
              </a:rPr>
              <a:t>least significant bit</a:t>
            </a:r>
            <a:r>
              <a:rPr lang="en-US" sz="2600" dirty="0" smtClean="0">
                <a:cs typeface="Times New Roman" panose="02020603050405020304" pitchFamily="18" charset="0"/>
              </a:rPr>
              <a:t>. 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09119" y="3231305"/>
                <a:ext cx="60301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76543210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19" y="3231305"/>
                <a:ext cx="603019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87" y="5445079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may contain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repeated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numbers.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" y="5445079"/>
                <a:ext cx="9144000" cy="492443"/>
              </a:xfrm>
              <a:prstGeom prst="rect">
                <a:avLst/>
              </a:prstGeom>
              <a:blipFill rotWithShape="0">
                <a:blip r:embed="rId1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2506" y="590719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cs typeface="Times New Roman" panose="02020603050405020304" pitchFamily="18" charset="0"/>
                  </a:rPr>
                  <a:t>How do we recover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from the bit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?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" y="5907192"/>
                <a:ext cx="9144000" cy="492443"/>
              </a:xfrm>
              <a:prstGeom prst="rect">
                <a:avLst/>
              </a:prstGeom>
              <a:blipFill rotWithShape="0">
                <a:blip r:embed="rId15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4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8719" y="955135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[Hagerup (2009)]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" y="16561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|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Successor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)</a:t>
                </a:r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56173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69" y="3546427"/>
                <a:ext cx="9144000" cy="5246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𝑆𝑢𝑏𝑆𝑒𝑞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3546427"/>
                <a:ext cx="9144000" cy="524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1" y="225053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</a:t>
                </a:r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2250533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41" y="2966813"/>
                <a:ext cx="9144000" cy="5241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2966813"/>
                <a:ext cx="9144000" cy="5241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9669" y="4231733"/>
            <a:ext cx="9144000" cy="5241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Exercise: 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Understand and prove these two relations.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669" y="505469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How do we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?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5054693"/>
                <a:ext cx="9144000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4909" y="552713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What other </a:t>
            </a:r>
            <a:r>
              <a:rPr lang="en-US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bit operations 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do we need?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669" y="599957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How do we implement the </a:t>
            </a:r>
            <a:r>
              <a:rPr 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binary search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58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MST verification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556" y="1503389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The MST verification problem:</a:t>
                </a:r>
                <a:br>
                  <a:rPr lang="en-US" b="1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Given a weighted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b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and a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 MST?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1503389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493" y="3286162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Lemma:</a:t>
                </a:r>
                <a:br>
                  <a:rPr lang="en-US" b="1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an MST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b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</a:br>
                <a:r>
                  <a:rPr lang="en-US" dirty="0" err="1" smtClean="0">
                    <a:cs typeface="Times New Roman" panose="02020603050405020304" pitchFamily="18" charset="0"/>
                  </a:rPr>
                  <a:t>iff</a:t>
                </a:r>
                <a:r>
                  <a:rPr lang="en-US" dirty="0" smtClean="0">
                    <a:cs typeface="Times New Roman" panose="02020603050405020304" pitchFamily="18" charset="0"/>
                  </a:rPr>
                  <a:t>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is of maximal weight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on the cycle it closes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3" y="3286162"/>
                <a:ext cx="9144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0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1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Operations on words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" y="841542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Suprisingly (?)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can be implemented using 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a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constant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number of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standard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word operations.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841542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5479" b="-123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1" y="1713627"/>
            <a:ext cx="9148428" cy="926976"/>
            <a:chOff x="15241" y="1701026"/>
            <a:chExt cx="9148428" cy="926976"/>
          </a:xfrm>
        </p:grpSpPr>
        <p:sp>
          <p:nvSpPr>
            <p:cNvPr id="65" name="TextBox 64"/>
            <p:cNvSpPr txBox="1"/>
            <p:nvPr/>
          </p:nvSpPr>
          <p:spPr>
            <a:xfrm>
              <a:off x="19669" y="1701026"/>
              <a:ext cx="9144000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500" dirty="0">
                  <a:cs typeface="Times New Roman" panose="02020603050405020304" pitchFamily="18" charset="0"/>
                </a:rPr>
                <a:t>In C notation </a:t>
              </a:r>
              <a:r>
                <a:rPr lang="en-US" sz="25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[Hagerup (2009</a:t>
              </a:r>
              <a:r>
                <a:rPr lang="en-US" sz="2500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)]</a:t>
              </a:r>
              <a:r>
                <a:rPr lang="en-US" sz="2500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:</a:t>
              </a:r>
              <a:endParaRPr lang="en-US" sz="25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5241" y="2135559"/>
                  <a:ext cx="9144000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  <m:r>
                        <a:rPr lang="en-US" sz="25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500" dirty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sz="2500" dirty="0" smtClean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r>
                    <a:rPr lang="en-US" sz="2500" dirty="0" smtClean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&amp;(~(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)^(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|~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500" i="1" dirty="0" smtClean="0"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endParaRPr lang="he-IL" sz="2500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1" y="2135559"/>
                  <a:ext cx="9144000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669" y="2620136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In any case, we can use </a:t>
                </a:r>
                <a:r>
                  <a:rPr lang="en-US" sz="2500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table look-up 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to implement</a:t>
                </a:r>
                <a:b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and other operations that we may need. </a:t>
                </a:r>
                <a:endParaRPr lang="he-IL" sz="25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2620136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64" b="-123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669" y="3492221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As both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are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bit long, we can </a:t>
                </a:r>
                <a:b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use a </a:t>
                </a:r>
                <a:r>
                  <a:rPr lang="en-US" sz="2500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precomputed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table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to </a:t>
                </a:r>
                <a:r>
                  <a:rPr lang="en-US" sz="2500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look-up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3492221"/>
                <a:ext cx="9144000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164" b="-123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909" y="436430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But this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space and initialization time.</a:t>
                </a:r>
                <a:endParaRPr lang="he-IL" sz="25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" y="4364306"/>
                <a:ext cx="9144000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11111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669" y="4836282"/>
                <a:ext cx="9144000" cy="12959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Use this idea when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are of only, say,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bits.</a:t>
                </a:r>
                <a:b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 Using a constant number of look-ups</a:t>
                </a:r>
                <a:b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we can compute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r>
                      <a:rPr lang="en-US" sz="2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bit long.</a:t>
                </a:r>
                <a:endParaRPr lang="he-IL" sz="25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" y="4836282"/>
                <a:ext cx="9144000" cy="1295996"/>
              </a:xfrm>
              <a:prstGeom prst="rect">
                <a:avLst/>
              </a:prstGeom>
              <a:blipFill rotWithShape="0">
                <a:blip r:embed="rId8"/>
                <a:stretch>
                  <a:fillRect t="-3756" b="-9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057" y="6111812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Same applies to any </a:t>
            </a:r>
            <a:r>
              <a:rPr lang="en-US" sz="25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decomposable</a:t>
            </a:r>
            <a:r>
              <a:rPr lang="en-US" sz="25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operation.</a:t>
            </a:r>
            <a:endParaRPr lang="he-IL" sz="25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8" grpId="0"/>
      <p:bldP spid="50" grpId="0"/>
      <p:bldP spid="51" grpId="0"/>
      <p:bldP spid="5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31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of </a:t>
            </a:r>
            <a:r>
              <a:rPr lang="en-US" sz="40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40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55135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 [Hagerup (2009)]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" y="168943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More details are needed…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401" y="234059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For the binary search, given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we need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 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" y="2340595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2175" y="284212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Given a word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and an index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find the index of the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-</a:t>
                </a:r>
                <a:r>
                  <a:rPr lang="en-US" sz="2500" dirty="0" err="1" smtClean="0">
                    <a:cs typeface="Times New Roman" panose="02020603050405020304" pitchFamily="18" charset="0"/>
                  </a:rPr>
                  <a:t>th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" y="2842127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9877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323" y="334366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Use </a:t>
            </a:r>
            <a:r>
              <a:rPr lang="en-US" sz="25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table look-up</a:t>
            </a:r>
            <a:r>
              <a:rPr lang="en-US" sz="2500" dirty="0" smtClean="0">
                <a:cs typeface="Times New Roman" panose="02020603050405020304" pitchFamily="18" charset="0"/>
              </a:rPr>
              <a:t>.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401" y="4069650"/>
                <a:ext cx="9144000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Given a node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and an index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how do we find the weight of the 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?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is the ancestor of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at depth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" y="4069650"/>
                <a:ext cx="9144000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6383" b="-163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2175" y="4986810"/>
                <a:ext cx="914400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While descending to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keep an array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" y="4986810"/>
                <a:ext cx="9144000" cy="477054"/>
              </a:xfrm>
              <a:prstGeom prst="rect">
                <a:avLst/>
              </a:prstGeom>
              <a:blipFill rotWithShape="0">
                <a:blip r:embed="rId6"/>
                <a:stretch>
                  <a:fillRect t="-10256" b="-294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972589" y="5837474"/>
            <a:ext cx="7198822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500" b="1" dirty="0" smtClean="0">
                <a:cs typeface="Times New Roman" panose="02020603050405020304" pitchFamily="18" charset="0"/>
              </a:rPr>
              <a:t>More seriously:</a:t>
            </a:r>
            <a:r>
              <a:rPr lang="en-US" sz="2500" dirty="0" smtClean="0">
                <a:cs typeface="Times New Roman" panose="02020603050405020304" pitchFamily="18" charset="0"/>
              </a:rPr>
              <a:t> How do we find </a:t>
            </a:r>
            <a:r>
              <a:rPr lang="en-US" sz="25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LCA</a:t>
            </a:r>
            <a:r>
              <a:rPr lang="en-US" sz="2500" dirty="0" smtClean="0">
                <a:cs typeface="Times New Roman" panose="02020603050405020304" pitchFamily="18" charset="0"/>
              </a:rPr>
              <a:t>s?</a:t>
            </a:r>
            <a:endParaRPr lang="he-IL" sz="2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/>
      <p:bldP spid="51" grpId="0"/>
      <p:bldP spid="52" grpId="0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32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meldable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priority queues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844" y="955135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[Bright-Sullivan (1994)]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1961" y="16561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𝑀𝑎𝑘𝑒𝐻𝑒𝑎𝑝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create a heap containing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. </a:t>
                </a:r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1" y="1656173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1" y="22657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𝑀𝑒𝑙𝑑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 (Destroys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.) 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265773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1" y="28753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𝐹𝑖𝑛𝑑𝑀𝑖𝑛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return an item with the </a:t>
                </a:r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minimum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key</a:t>
                </a:r>
                <a:r>
                  <a:rPr lang="en-US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875373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1" y="34849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𝐷𝑒𝑙𝑒𝑡𝑒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delete</a:t>
                </a:r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484973"/>
                <a:ext cx="9144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1" y="423173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𝐼𝑛𝑠𝑒𝑟𝑡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 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𝑀𝑒𝑙𝑑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𝑀𝑎𝑘𝑒𝐻𝑒𝑎𝑝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4231733"/>
                <a:ext cx="9144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1" y="47803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𝐷𝑒𝑙𝑒𝑡𝑒𝑀𝑖𝑛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 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𝐷𝑒𝑙𝑒𝑡𝑒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𝐹𝑖𝑛𝑑𝑀𝑖𝑛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4780373"/>
                <a:ext cx="91440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1" y="5511893"/>
                <a:ext cx="9144000" cy="5786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𝐷𝑒𝑐𝑟𝑒𝑎𝑠𝑒𝐾𝑒𝑦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𝐼𝑛𝑠𝑒𝑟𝑡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𝐷𝑒𝑙𝑒𝑡𝑒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5511893"/>
                <a:ext cx="9144000" cy="5786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55719" y="6060460"/>
            <a:ext cx="52425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Not efficient!)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3" grpId="0"/>
      <p:bldP spid="14" grpId="0"/>
      <p:bldP spid="15" grpId="0"/>
      <p:bldP spid="16" grpId="0"/>
      <p:bldP spid="17" grpId="0"/>
      <p:bldP spid="1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33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766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meldable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heaps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844" y="817975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[Bright-Sullivan (1994)]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41" y="1473293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Optimal </a:t>
                </a:r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comparison-based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heap implementations:</a:t>
                </a:r>
                <a:b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𝐷𝑒𝑙𝑒𝑡𝑒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(amortized) time, </a:t>
                </a:r>
                <a:b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all other operations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(amortized) time.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1473293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241" y="295157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How quickly can we </a:t>
            </a:r>
            <a:r>
              <a:rPr 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check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whether a </a:t>
            </a:r>
            <a:r>
              <a:rPr lang="en-US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particular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sequence</a:t>
            </a:r>
            <a:b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meldable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heap operations was processed correctly?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" y="400313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We are only given the output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𝐹𝑖𝑛𝑑𝑀𝑖𝑛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operations.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03133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241" y="449843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We know </a:t>
            </a:r>
            <a:r>
              <a:rPr lang="en-US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nothing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about the </a:t>
            </a:r>
            <a:r>
              <a:rPr lang="en-US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actual implementation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1" y="499373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We only care about this </a:t>
            </a:r>
            <a:r>
              <a:rPr lang="en-US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particular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sequence.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1" y="5603333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Can </a:t>
                </a:r>
                <a:r>
                  <a:rPr lang="en-US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check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time!</a:t>
                </a:r>
              </a:p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is the number of operations.)</a:t>
                </a:r>
                <a:endParaRPr lang="he-I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5603333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7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434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meldable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heaps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844" y="878935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[Bright-Sullivan (1994)]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2956938" y="2418712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79" name="Straight Connector 78"/>
          <p:cNvCxnSpPr>
            <a:stCxn id="25" idx="7"/>
            <a:endCxn id="78" idx="3"/>
          </p:cNvCxnSpPr>
          <p:nvPr/>
        </p:nvCxnSpPr>
        <p:spPr bwMode="auto">
          <a:xfrm flipV="1">
            <a:off x="2493144" y="2588222"/>
            <a:ext cx="495452" cy="513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66" idx="0"/>
            <a:endCxn id="78" idx="4"/>
          </p:cNvCxnSpPr>
          <p:nvPr/>
        </p:nvCxnSpPr>
        <p:spPr bwMode="auto">
          <a:xfrm flipH="1" flipV="1">
            <a:off x="3065026" y="2617305"/>
            <a:ext cx="327048" cy="12473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2108643" y="4885385"/>
            <a:ext cx="535263" cy="726009"/>
            <a:chOff x="2108643" y="4885385"/>
            <a:chExt cx="535263" cy="726009"/>
          </a:xfrm>
        </p:grpSpPr>
        <p:sp>
          <p:nvSpPr>
            <p:cNvPr id="51" name="Oval 56"/>
            <p:cNvSpPr>
              <a:spLocks noChangeAspect="1" noChangeArrowheads="1"/>
            </p:cNvSpPr>
            <p:nvPr/>
          </p:nvSpPr>
          <p:spPr bwMode="auto">
            <a:xfrm>
              <a:off x="2145772" y="488538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2108643" y="5085416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643" y="5085416"/>
                  <a:ext cx="535263" cy="5259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824923" y="4885385"/>
            <a:ext cx="535263" cy="726009"/>
            <a:chOff x="2824923" y="4885385"/>
            <a:chExt cx="535263" cy="726009"/>
          </a:xfrm>
        </p:grpSpPr>
        <p:sp>
          <p:nvSpPr>
            <p:cNvPr id="69" name="Oval 56"/>
            <p:cNvSpPr>
              <a:spLocks noChangeAspect="1" noChangeArrowheads="1"/>
            </p:cNvSpPr>
            <p:nvPr/>
          </p:nvSpPr>
          <p:spPr bwMode="auto">
            <a:xfrm>
              <a:off x="2943920" y="488538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824923" y="5085416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923" y="5085416"/>
                  <a:ext cx="535263" cy="5259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955293" y="1574564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𝑀𝑎𝑘𝑒𝐻𝑒𝑎𝑝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1574564"/>
                <a:ext cx="408964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955293" y="2075926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𝑀𝑎𝑘𝑒𝐻𝑒𝑎𝑝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2075926"/>
                <a:ext cx="408964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55293" y="2577288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𝑀𝑎𝑘𝑒𝐻𝑒𝑎𝑝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2577288"/>
                <a:ext cx="4089647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955293" y="3078650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𝑀𝑎𝑘𝑒𝐻𝑒𝑎𝑝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3078650"/>
                <a:ext cx="4089647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60857" y="4683829"/>
            <a:ext cx="966769" cy="927565"/>
            <a:chOff x="960857" y="4683829"/>
            <a:chExt cx="966769" cy="927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392363" y="5085416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63" y="5085416"/>
                  <a:ext cx="535263" cy="5259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56"/>
            <p:cNvSpPr>
              <a:spLocks noChangeAspect="1" noChangeArrowheads="1"/>
            </p:cNvSpPr>
            <p:nvPr/>
          </p:nvSpPr>
          <p:spPr bwMode="auto">
            <a:xfrm>
              <a:off x="1465640" y="488538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960857" y="4683829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57" y="4683829"/>
                  <a:ext cx="535263" cy="52597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541203" y="4683829"/>
            <a:ext cx="941957" cy="927565"/>
            <a:chOff x="3541203" y="4683829"/>
            <a:chExt cx="941957" cy="927565"/>
          </a:xfrm>
        </p:grpSpPr>
        <p:sp>
          <p:nvSpPr>
            <p:cNvPr id="73" name="Oval 56"/>
            <p:cNvSpPr>
              <a:spLocks noChangeAspect="1" noChangeArrowheads="1"/>
            </p:cNvSpPr>
            <p:nvPr/>
          </p:nvSpPr>
          <p:spPr bwMode="auto">
            <a:xfrm>
              <a:off x="3624052" y="488538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541203" y="5085416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203" y="5085416"/>
                  <a:ext cx="535263" cy="52597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3947897" y="4683829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897" y="4683829"/>
                  <a:ext cx="535263" cy="52597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955293" y="3580012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𝑀𝑒𝑙𝑑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3580012"/>
                <a:ext cx="4089647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955293" y="4081374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𝐹𝑖𝑛𝑑𝑀𝑖𝑛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rgbClr val="CC00CC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4081374"/>
                <a:ext cx="408964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099880" y="4100998"/>
            <a:ext cx="1663023" cy="541218"/>
            <a:chOff x="1099880" y="4100998"/>
            <a:chExt cx="1663023" cy="541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099880" y="4116238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oMath>
                    </m:oMathPara>
                  </a14:m>
                  <a:endParaRPr lang="he-IL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880" y="4116238"/>
                  <a:ext cx="535263" cy="52597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227640" y="4100998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oMath>
                    </m:oMathPara>
                  </a14:m>
                  <a:endParaRPr lang="he-IL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7640" y="4100998"/>
                  <a:ext cx="535263" cy="52597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302101" y="3532011"/>
            <a:ext cx="951759" cy="1353374"/>
            <a:chOff x="1302101" y="3532011"/>
            <a:chExt cx="951759" cy="1353374"/>
          </a:xfrm>
        </p:grpSpPr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1805706" y="3925614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38" name="Straight Connector 37"/>
            <p:cNvCxnSpPr>
              <a:stCxn id="14" idx="3"/>
              <a:endCxn id="13" idx="0"/>
            </p:cNvCxnSpPr>
            <p:nvPr/>
          </p:nvCxnSpPr>
          <p:spPr bwMode="auto">
            <a:xfrm flipH="1">
              <a:off x="1573728" y="4095124"/>
              <a:ext cx="263636" cy="790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14" idx="5"/>
              <a:endCxn id="51" idx="0"/>
            </p:cNvCxnSpPr>
            <p:nvPr/>
          </p:nvCxnSpPr>
          <p:spPr bwMode="auto">
            <a:xfrm>
              <a:off x="1990224" y="4095124"/>
              <a:ext cx="263636" cy="790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302101" y="3532011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101" y="3532011"/>
                  <a:ext cx="535263" cy="52597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955293" y="4582736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𝐷𝑒𝑙𝑒𝑡𝑒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4582736"/>
                <a:ext cx="4089647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719640" y="3125638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40" y="3125638"/>
                <a:ext cx="535263" cy="52597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35501" y="2632851"/>
            <a:ext cx="689301" cy="1292763"/>
            <a:chOff x="1835501" y="2632851"/>
            <a:chExt cx="689301" cy="1292763"/>
          </a:xfrm>
        </p:grpSpPr>
        <p:cxnSp>
          <p:nvCxnSpPr>
            <p:cNvPr id="36" name="Straight Connector 35"/>
            <p:cNvCxnSpPr>
              <a:stCxn id="14" idx="0"/>
              <a:endCxn id="25" idx="3"/>
            </p:cNvCxnSpPr>
            <p:nvPr/>
          </p:nvCxnSpPr>
          <p:spPr bwMode="auto">
            <a:xfrm flipV="1">
              <a:off x="1913794" y="3242613"/>
              <a:ext cx="426490" cy="68300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2308626" y="3073103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835501" y="2632851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501" y="2632851"/>
                  <a:ext cx="535263" cy="52597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3141456" y="1793872"/>
            <a:ext cx="976538" cy="653923"/>
            <a:chOff x="3141456" y="1793872"/>
            <a:chExt cx="976538" cy="653923"/>
          </a:xfrm>
        </p:grpSpPr>
        <p:sp>
          <p:nvSpPr>
            <p:cNvPr id="107" name="Oval 106"/>
            <p:cNvSpPr>
              <a:spLocks noChangeAspect="1" noChangeArrowheads="1"/>
            </p:cNvSpPr>
            <p:nvPr/>
          </p:nvSpPr>
          <p:spPr bwMode="auto">
            <a:xfrm>
              <a:off x="3901818" y="1793872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108" name="Straight Connector 107"/>
            <p:cNvCxnSpPr>
              <a:stCxn id="78" idx="7"/>
              <a:endCxn id="107" idx="3"/>
            </p:cNvCxnSpPr>
            <p:nvPr/>
          </p:nvCxnSpPr>
          <p:spPr bwMode="auto">
            <a:xfrm flipV="1">
              <a:off x="3141456" y="1963382"/>
              <a:ext cx="792020" cy="4844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955293" y="5084098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𝑀𝑒𝑙𝑑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5084098"/>
                <a:ext cx="4089647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57291" y="1984174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91" y="1984174"/>
                <a:ext cx="535263" cy="52597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444630" y="2155723"/>
                <a:ext cx="614680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30" y="2155723"/>
                <a:ext cx="614680" cy="52597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55293" y="6086819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𝐹𝑖𝑛𝑑𝑀𝑖𝑛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rgbClr val="CC00CC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6086819"/>
                <a:ext cx="4089647" cy="461665"/>
              </a:xfrm>
              <a:prstGeom prst="rect">
                <a:avLst/>
              </a:prstGeom>
              <a:blipFill rotWithShape="0">
                <a:blip r:embed="rId2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urved Connector 62"/>
          <p:cNvCxnSpPr>
            <a:stCxn id="25" idx="6"/>
            <a:endCxn id="51" idx="6"/>
          </p:cNvCxnSpPr>
          <p:nvPr/>
        </p:nvCxnSpPr>
        <p:spPr bwMode="auto">
          <a:xfrm flipH="1">
            <a:off x="2361948" y="3172400"/>
            <a:ext cx="162854" cy="1812282"/>
          </a:xfrm>
          <a:prstGeom prst="curvedConnector3">
            <a:avLst>
              <a:gd name="adj1" fmla="val -205878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799905" y="1893168"/>
            <a:ext cx="3101913" cy="3091513"/>
            <a:chOff x="799905" y="1893168"/>
            <a:chExt cx="3101913" cy="3091513"/>
          </a:xfrm>
        </p:grpSpPr>
        <p:cxnSp>
          <p:nvCxnSpPr>
            <p:cNvPr id="77" name="Curved Connector 76"/>
            <p:cNvCxnSpPr>
              <a:stCxn id="107" idx="2"/>
              <a:endCxn id="13" idx="2"/>
            </p:cNvCxnSpPr>
            <p:nvPr/>
          </p:nvCxnSpPr>
          <p:spPr bwMode="auto">
            <a:xfrm rot="10800000" flipV="1">
              <a:off x="1465640" y="1893168"/>
              <a:ext cx="2436178" cy="3091513"/>
            </a:xfrm>
            <a:prstGeom prst="curvedConnector3">
              <a:avLst>
                <a:gd name="adj1" fmla="val 118768"/>
              </a:avLst>
            </a:prstGeom>
            <a:solidFill>
              <a:schemeClr val="accent1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99905" y="2372992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905" y="2372992"/>
                  <a:ext cx="535263" cy="52597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3160096" y="1963382"/>
            <a:ext cx="926240" cy="3021300"/>
            <a:chOff x="3160096" y="1963382"/>
            <a:chExt cx="926240" cy="3021300"/>
          </a:xfrm>
        </p:grpSpPr>
        <p:cxnSp>
          <p:nvCxnSpPr>
            <p:cNvPr id="81" name="Curved Connector 80"/>
            <p:cNvCxnSpPr>
              <a:stCxn id="107" idx="5"/>
              <a:endCxn id="69" idx="6"/>
            </p:cNvCxnSpPr>
            <p:nvPr/>
          </p:nvCxnSpPr>
          <p:spPr bwMode="auto">
            <a:xfrm rot="5400000">
              <a:off x="2112566" y="3010912"/>
              <a:ext cx="3021300" cy="92624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459870" y="2856763"/>
                  <a:ext cx="614680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870" y="2856763"/>
                  <a:ext cx="614680" cy="525978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840228" y="1893169"/>
            <a:ext cx="1194442" cy="3091513"/>
            <a:chOff x="3840228" y="1893169"/>
            <a:chExt cx="1194442" cy="3091513"/>
          </a:xfrm>
        </p:grpSpPr>
        <p:cxnSp>
          <p:nvCxnSpPr>
            <p:cNvPr id="80" name="Curved Connector 79"/>
            <p:cNvCxnSpPr>
              <a:stCxn id="107" idx="6"/>
              <a:endCxn id="73" idx="6"/>
            </p:cNvCxnSpPr>
            <p:nvPr/>
          </p:nvCxnSpPr>
          <p:spPr bwMode="auto">
            <a:xfrm flipH="1">
              <a:off x="3840228" y="1893169"/>
              <a:ext cx="277766" cy="3091513"/>
            </a:xfrm>
            <a:prstGeom prst="curvedConnector3">
              <a:avLst>
                <a:gd name="adj1" fmla="val -82299"/>
              </a:avLst>
            </a:prstGeom>
            <a:solidFill>
              <a:schemeClr val="accent1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419990" y="3374923"/>
                  <a:ext cx="614680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990" y="3374923"/>
                  <a:ext cx="614680" cy="525978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420680" y="3598078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0" y="3598078"/>
                <a:ext cx="535263" cy="52597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052008" y="3516771"/>
            <a:ext cx="1056116" cy="1368614"/>
            <a:chOff x="3052008" y="3516771"/>
            <a:chExt cx="1056116" cy="1368614"/>
          </a:xfrm>
        </p:grpSpPr>
        <p:sp>
          <p:nvSpPr>
            <p:cNvPr id="66" name="Oval 56"/>
            <p:cNvSpPr>
              <a:spLocks noChangeAspect="1" noChangeArrowheads="1"/>
            </p:cNvSpPr>
            <p:nvPr/>
          </p:nvSpPr>
          <p:spPr bwMode="auto">
            <a:xfrm>
              <a:off x="3283986" y="3864654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67" name="Straight Connector 66"/>
            <p:cNvCxnSpPr>
              <a:stCxn id="66" idx="3"/>
              <a:endCxn id="69" idx="0"/>
            </p:cNvCxnSpPr>
            <p:nvPr/>
          </p:nvCxnSpPr>
          <p:spPr bwMode="auto">
            <a:xfrm flipH="1">
              <a:off x="3052008" y="4034164"/>
              <a:ext cx="263636" cy="85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66" idx="5"/>
              <a:endCxn id="73" idx="0"/>
            </p:cNvCxnSpPr>
            <p:nvPr/>
          </p:nvCxnSpPr>
          <p:spPr bwMode="auto">
            <a:xfrm>
              <a:off x="3468504" y="4034164"/>
              <a:ext cx="263636" cy="85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572861" y="3516771"/>
                  <a:ext cx="535263" cy="5259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2861" y="3516771"/>
                  <a:ext cx="535263" cy="52597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/>
          <p:cNvSpPr txBox="1"/>
          <p:nvPr/>
        </p:nvSpPr>
        <p:spPr>
          <a:xfrm>
            <a:off x="144378" y="5814434"/>
            <a:ext cx="541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Check that the tree is an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MST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!</a:t>
            </a:r>
            <a:endParaRPr lang="he-IL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55293" y="5585460"/>
                <a:ext cx="40896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𝑀𝑒𝑙𝑑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3" y="5585460"/>
                <a:ext cx="4089647" cy="461665"/>
              </a:xfrm>
              <a:prstGeom prst="rect">
                <a:avLst/>
              </a:prstGeom>
              <a:blipFill rotWithShape="0">
                <a:blip r:embed="rId3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215528" y="1486715"/>
                <a:ext cx="535263" cy="5259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28" y="1486715"/>
                <a:ext cx="535263" cy="525978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8" grpId="0"/>
      <p:bldP spid="89" grpId="0"/>
      <p:bldP spid="90" grpId="0"/>
      <p:bldP spid="91" grpId="0"/>
      <p:bldP spid="95" grpId="0"/>
      <p:bldP spid="96" grpId="0"/>
      <p:bldP spid="105" grpId="0"/>
      <p:bldP spid="104" grpId="0"/>
      <p:bldP spid="112" grpId="0"/>
      <p:bldP spid="59" grpId="0"/>
      <p:bldP spid="60" grpId="0"/>
      <p:bldP spid="61" grpId="0"/>
      <p:bldP spid="109" grpId="0"/>
      <p:bldP spid="110" grpId="0"/>
      <p:bldP spid="111" grpId="0"/>
      <p:bldP spid="1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35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90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meldable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heaps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844" y="757015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[Bright-Sullivan (1994)]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1" y="133613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Construct a forest, and some non-forest edges, as follows.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1" y="180095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The leaves are the individual items, i.e., the initial heaps.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1" y="226577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Each node corresponds to a heap at a certain point in time.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1" y="2921093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𝑀𝑒𝑙𝑑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generates a new node corresponding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whose two children are the nodes corresponding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 The weights of the two edges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" y="2921093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245" b="-113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2861" y="4216493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𝐹𝑖𝑛𝑑𝑀𝑖𝑛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, a new node 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is introduced whose only child is the previous node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The weight of the new edge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𝑘𝑒𝑦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1" y="4216493"/>
                <a:ext cx="9144000" cy="1292662"/>
              </a:xfrm>
              <a:prstGeom prst="rect">
                <a:avLst/>
              </a:prstGeom>
              <a:blipFill rotWithShape="0">
                <a:blip r:embed="rId4"/>
                <a:stretch>
                  <a:fillRect t="-4717" b="-10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241" y="5511893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When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𝐷𝑒𝑙𝑒𝑡𝑒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occurs, add a </a:t>
                </a:r>
                <a:r>
                  <a:rPr lang="en-US" sz="2600" i="1" dirty="0" smtClean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non-tree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edge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to the current node 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𝑘𝑒𝑦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5511893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64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36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90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meldable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heaps</a:t>
            </a:r>
            <a:endParaRPr lang="en-US" sz="40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844" y="757015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[Bright-Sullivan (1994)]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241" y="1534253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Finally, for every item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which is not deleted,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add a </a:t>
                </a:r>
                <a:r>
                  <a:rPr lang="en-US" sz="2600" i="1" dirty="0" smtClean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non-tree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edge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𝑘𝑒𝑦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from the 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leaf 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to the root of its tree. 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1534253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0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1" y="3046883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Lemma: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The responses are all correct if and only if </a:t>
            </a:r>
            <a:b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each tree is an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MST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of its component. </a:t>
            </a:r>
            <a:endParaRPr lang="he-IL" sz="2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1" y="415940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Exercise: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Prove the lemma.</a:t>
            </a:r>
            <a:endParaRPr lang="he-IL" sz="2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1" y="4871814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Corollary: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The correctness of the responses to a sequence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heap operations can be checked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time. 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" y="4871814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1" y="598433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Exercise: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Can we add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𝐷𝑒𝑐𝑟𝑒𝑎𝑠𝑒𝐾𝑒𝑦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operations? </a:t>
                </a:r>
                <a:endParaRPr lang="he-IL" sz="2600" b="1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" y="5984333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4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586"/>
                <a:ext cx="9144000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LCA </a:t>
                </a:r>
                <a:r>
                  <a:rPr lang="en-US" sz="4400" dirty="0" smtClean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400" dirty="0" smtClean="0">
                    <a:solidFill>
                      <a:srgbClr val="0099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sz="4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rgbClr val="0099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 Minima </a:t>
                </a:r>
                <a:endPara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86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2424081" y="1059268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a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stCxn id="9" idx="7"/>
            <a:endCxn id="7" idx="3"/>
          </p:cNvCxnSpPr>
          <p:nvPr/>
        </p:nvCxnSpPr>
        <p:spPr bwMode="auto">
          <a:xfrm flipV="1">
            <a:off x="1854459" y="1398287"/>
            <a:ext cx="632938" cy="6174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1485423" y="1957569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b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3369823" y="1957569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h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>
            <a:stCxn id="12" idx="1"/>
            <a:endCxn id="7" idx="5"/>
          </p:cNvCxnSpPr>
          <p:nvPr/>
        </p:nvCxnSpPr>
        <p:spPr bwMode="auto">
          <a:xfrm flipH="1" flipV="1">
            <a:off x="2793117" y="1398287"/>
            <a:ext cx="640022" cy="6174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5" idx="0"/>
            <a:endCxn id="9" idx="3"/>
          </p:cNvCxnSpPr>
          <p:nvPr/>
        </p:nvCxnSpPr>
        <p:spPr bwMode="auto">
          <a:xfrm flipV="1">
            <a:off x="985356" y="2296588"/>
            <a:ext cx="563383" cy="5592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8" idx="0"/>
            <a:endCxn id="9" idx="5"/>
          </p:cNvCxnSpPr>
          <p:nvPr/>
        </p:nvCxnSpPr>
        <p:spPr bwMode="auto">
          <a:xfrm flipH="1" flipV="1">
            <a:off x="1854459" y="2296588"/>
            <a:ext cx="577553" cy="5592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769180" y="2855870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c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2215836" y="2855870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g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485423" y="2855870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d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>
            <a:stCxn id="9" idx="4"/>
            <a:endCxn id="24" idx="0"/>
          </p:cNvCxnSpPr>
          <p:nvPr/>
        </p:nvCxnSpPr>
        <p:spPr bwMode="auto">
          <a:xfrm>
            <a:off x="1701599" y="2354755"/>
            <a:ext cx="0" cy="5011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1124783" y="3754172"/>
            <a:ext cx="1286996" cy="397186"/>
            <a:chOff x="2837198" y="4028577"/>
            <a:chExt cx="1286996" cy="397186"/>
          </a:xfrm>
        </p:grpSpPr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2837198" y="4028577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i="1" dirty="0" smtClean="0">
                  <a:solidFill>
                    <a:schemeClr val="accent2"/>
                  </a:solidFill>
                </a:rPr>
                <a:t>e</a:t>
              </a:r>
              <a:endParaRPr lang="en-US" sz="2400" i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3691842" y="4028577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i="1" dirty="0" smtClean="0">
                  <a:solidFill>
                    <a:schemeClr val="accent2"/>
                  </a:solidFill>
                </a:rPr>
                <a:t>f</a:t>
              </a:r>
              <a:endParaRPr lang="en-US" sz="2400" i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24" idx="3"/>
            <a:endCxn id="29" idx="0"/>
          </p:cNvCxnSpPr>
          <p:nvPr/>
        </p:nvCxnSpPr>
        <p:spPr bwMode="auto">
          <a:xfrm flipH="1">
            <a:off x="1340959" y="3194889"/>
            <a:ext cx="207780" cy="5592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4" idx="5"/>
            <a:endCxn id="30" idx="0"/>
          </p:cNvCxnSpPr>
          <p:nvPr/>
        </p:nvCxnSpPr>
        <p:spPr bwMode="auto">
          <a:xfrm>
            <a:off x="1854459" y="3194889"/>
            <a:ext cx="341144" cy="5592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847465" y="3271322"/>
            <a:ext cx="71825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E:  a b c b d e d f d b g b a h a</a:t>
            </a:r>
            <a:endParaRPr lang="he-IL" sz="2600" i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614" y="3772853"/>
            <a:ext cx="71825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D: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0 1 2 1 2 3 2 3 2 1 2 1 0 1 0 </a:t>
            </a:r>
            <a:endParaRPr lang="he-IL" sz="26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53840" y="951534"/>
                <a:ext cx="4839927" cy="16927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 array obtained by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listing nodes, including repetitions,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visited during a </a:t>
                </a:r>
                <a:r>
                  <a:rPr lang="en-US" sz="26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DFS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walk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(Also known as an </a:t>
                </a:r>
                <a:r>
                  <a:rPr lang="en-US" sz="2600" i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Euler tour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.)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951534"/>
                <a:ext cx="4839927" cy="1692771"/>
              </a:xfrm>
              <a:prstGeom prst="rect">
                <a:avLst/>
              </a:prstGeom>
              <a:blipFill rotWithShape="0">
                <a:blip r:embed="rId4"/>
                <a:stretch>
                  <a:fillRect l="-2267" t="-3237" r="-2141" b="-8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86827" y="1111269"/>
                <a:ext cx="5352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27" y="1111269"/>
                <a:ext cx="53526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2941" y="2679126"/>
                <a:ext cx="4810826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the array of </a:t>
                </a:r>
                <a:r>
                  <a:rPr lang="en-US" sz="26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depths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41" y="2679126"/>
                <a:ext cx="4810826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527347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𝑖𝑛𝑑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– index of first (or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any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) occurrence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3474"/>
                <a:ext cx="9144000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3" y="580270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𝐿𝐶𝐴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argmin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𝑖𝑛𝑑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𝑖𝑛𝑑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" y="5802707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400" y="4377444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the unique node of smallest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depth visited while following the </a:t>
                </a:r>
                <a:r>
                  <a:rPr lang="en-US" sz="26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DFS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tour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" y="4377444"/>
                <a:ext cx="9144000" cy="892552"/>
              </a:xfrm>
              <a:prstGeom prst="rect">
                <a:avLst/>
              </a:prstGeom>
              <a:blipFill rotWithShape="0">
                <a:blip r:embed="rId9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768" y="623791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𝑖𝑛𝑑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𝑖𝑛𝑑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.)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" y="6237912"/>
                <a:ext cx="9144000" cy="492443"/>
              </a:xfrm>
              <a:prstGeom prst="rect">
                <a:avLst/>
              </a:prstGeom>
              <a:blipFill rotWithShape="0">
                <a:blip r:embed="rId10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9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  <p:bldP spid="22" grpId="0"/>
      <p:bldP spid="26" grpId="0"/>
      <p:bldP spid="27" grpId="0"/>
      <p:bldP spid="28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38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165137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Minima </a:t>
            </a:r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48530"/>
                <a:ext cx="9144000" cy="9060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argmin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8530"/>
                <a:ext cx="9144000" cy="906017"/>
              </a:xfrm>
              <a:prstGeom prst="rect">
                <a:avLst/>
              </a:prstGeom>
              <a:blipFill rotWithShape="0">
                <a:blip r:embed="rId2"/>
                <a:stretch>
                  <a:fillRect t="-6757" b="-162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95" y="95891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Naïve preprocessing algorithm: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65" y="1403548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argmin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" y="1403548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33" y="190473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Preprocessing time and space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, Query time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" y="1904736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36" y="2468796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Simple preprocessing algorithm: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74" y="392366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Preprocessing time and space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, Query time 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" y="3923663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1762" y="4386417"/>
            <a:ext cx="6561056" cy="896640"/>
            <a:chOff x="1251762" y="4386417"/>
            <a:chExt cx="6561056" cy="89664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251762" y="4885563"/>
              <a:ext cx="6561056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2543234" y="4885563"/>
              <a:ext cx="0" cy="3864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99331" y="4896558"/>
              <a:ext cx="0" cy="3864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778958" y="4877705"/>
              <a:ext cx="0" cy="3864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035055" y="4888700"/>
              <a:ext cx="0" cy="3864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80097" y="4386417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97" y="4386417"/>
                  <a:ext cx="53526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19208" y="4386417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4386417"/>
                  <a:ext cx="53526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527234" y="5382327"/>
            <a:ext cx="1720516" cy="781115"/>
            <a:chOff x="2527234" y="5382327"/>
            <a:chExt cx="1720516" cy="781115"/>
          </a:xfrm>
        </p:grpSpPr>
        <p:sp>
          <p:nvSpPr>
            <p:cNvPr id="51" name="Freeform 50"/>
            <p:cNvSpPr/>
            <p:nvPr/>
          </p:nvSpPr>
          <p:spPr bwMode="auto">
            <a:xfrm>
              <a:off x="2527234" y="5382327"/>
              <a:ext cx="1720516" cy="180474"/>
            </a:xfrm>
            <a:custGeom>
              <a:avLst/>
              <a:gdLst>
                <a:gd name="connsiteX0" fmla="*/ 12031 w 1732547"/>
                <a:gd name="connsiteY0" fmla="*/ 0 h 180474"/>
                <a:gd name="connsiteX1" fmla="*/ 0 w 1732547"/>
                <a:gd name="connsiteY1" fmla="*/ 180474 h 180474"/>
                <a:gd name="connsiteX2" fmla="*/ 1732547 w 1732547"/>
                <a:gd name="connsiteY2" fmla="*/ 168442 h 180474"/>
                <a:gd name="connsiteX3" fmla="*/ 1732547 w 1732547"/>
                <a:gd name="connsiteY3" fmla="*/ 24063 h 180474"/>
                <a:gd name="connsiteX0" fmla="*/ 0 w 1720516"/>
                <a:gd name="connsiteY0" fmla="*/ 0 h 180474"/>
                <a:gd name="connsiteX1" fmla="*/ 7993 w 1720516"/>
                <a:gd name="connsiteY1" fmla="*/ 180474 h 180474"/>
                <a:gd name="connsiteX2" fmla="*/ 1720516 w 1720516"/>
                <a:gd name="connsiteY2" fmla="*/ 168442 h 180474"/>
                <a:gd name="connsiteX3" fmla="*/ 1720516 w 1720516"/>
                <a:gd name="connsiteY3" fmla="*/ 24063 h 180474"/>
                <a:gd name="connsiteX0" fmla="*/ 0 w 1720516"/>
                <a:gd name="connsiteY0" fmla="*/ 0 h 180474"/>
                <a:gd name="connsiteX1" fmla="*/ 1318 w 1720516"/>
                <a:gd name="connsiteY1" fmla="*/ 180474 h 180474"/>
                <a:gd name="connsiteX2" fmla="*/ 1720516 w 1720516"/>
                <a:gd name="connsiteY2" fmla="*/ 168442 h 180474"/>
                <a:gd name="connsiteX3" fmla="*/ 1720516 w 1720516"/>
                <a:gd name="connsiteY3" fmla="*/ 24063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516" h="180474">
                  <a:moveTo>
                    <a:pt x="0" y="0"/>
                  </a:moveTo>
                  <a:cubicBezTo>
                    <a:pt x="439" y="60158"/>
                    <a:pt x="879" y="120316"/>
                    <a:pt x="1318" y="180474"/>
                  </a:cubicBezTo>
                  <a:lnTo>
                    <a:pt x="1720516" y="168442"/>
                  </a:lnTo>
                  <a:lnTo>
                    <a:pt x="1720516" y="24063"/>
                  </a:lnTo>
                </a:path>
              </a:pathLst>
            </a:cu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119860" y="5632527"/>
                  <a:ext cx="535263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860" y="5632527"/>
                  <a:ext cx="535263" cy="5309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 52"/>
          <p:cNvSpPr/>
          <p:nvPr/>
        </p:nvSpPr>
        <p:spPr bwMode="auto">
          <a:xfrm>
            <a:off x="3319714" y="5317557"/>
            <a:ext cx="1720516" cy="180474"/>
          </a:xfrm>
          <a:custGeom>
            <a:avLst/>
            <a:gdLst>
              <a:gd name="connsiteX0" fmla="*/ 12031 w 1732547"/>
              <a:gd name="connsiteY0" fmla="*/ 0 h 180474"/>
              <a:gd name="connsiteX1" fmla="*/ 0 w 1732547"/>
              <a:gd name="connsiteY1" fmla="*/ 180474 h 180474"/>
              <a:gd name="connsiteX2" fmla="*/ 1732547 w 1732547"/>
              <a:gd name="connsiteY2" fmla="*/ 168442 h 180474"/>
              <a:gd name="connsiteX3" fmla="*/ 1732547 w 1732547"/>
              <a:gd name="connsiteY3" fmla="*/ 24063 h 180474"/>
              <a:gd name="connsiteX0" fmla="*/ 0 w 1720516"/>
              <a:gd name="connsiteY0" fmla="*/ 0 h 180474"/>
              <a:gd name="connsiteX1" fmla="*/ 7993 w 1720516"/>
              <a:gd name="connsiteY1" fmla="*/ 180474 h 180474"/>
              <a:gd name="connsiteX2" fmla="*/ 1720516 w 1720516"/>
              <a:gd name="connsiteY2" fmla="*/ 168442 h 180474"/>
              <a:gd name="connsiteX3" fmla="*/ 1720516 w 1720516"/>
              <a:gd name="connsiteY3" fmla="*/ 24063 h 180474"/>
              <a:gd name="connsiteX0" fmla="*/ 0 w 1720516"/>
              <a:gd name="connsiteY0" fmla="*/ 0 h 180474"/>
              <a:gd name="connsiteX1" fmla="*/ 1318 w 1720516"/>
              <a:gd name="connsiteY1" fmla="*/ 180474 h 180474"/>
              <a:gd name="connsiteX2" fmla="*/ 1720516 w 1720516"/>
              <a:gd name="connsiteY2" fmla="*/ 168442 h 180474"/>
              <a:gd name="connsiteX3" fmla="*/ 1720516 w 1720516"/>
              <a:gd name="connsiteY3" fmla="*/ 24063 h 1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16" h="180474">
                <a:moveTo>
                  <a:pt x="0" y="0"/>
                </a:moveTo>
                <a:cubicBezTo>
                  <a:pt x="439" y="60158"/>
                  <a:pt x="879" y="120316"/>
                  <a:pt x="1318" y="180474"/>
                </a:cubicBezTo>
                <a:lnTo>
                  <a:pt x="1720516" y="168442"/>
                </a:lnTo>
                <a:lnTo>
                  <a:pt x="1720516" y="24063"/>
                </a:lnTo>
              </a:path>
            </a:pathLst>
          </a:cu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-1382" y="6130341"/>
                <a:ext cx="9144000" cy="5000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, 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2" y="6130341"/>
                <a:ext cx="9144000" cy="5000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79140" y="5510607"/>
                <a:ext cx="414962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140" y="5510607"/>
                <a:ext cx="4149620" cy="5309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 bwMode="auto">
              <a:xfrm>
                <a:off x="5684520" y="4546507"/>
                <a:ext cx="3307080" cy="557213"/>
              </a:xfrm>
              <a:prstGeom prst="wedgeRoundRectCallout">
                <a:avLst>
                  <a:gd name="adj1" fmla="val -18990"/>
                  <a:gd name="adj2" fmla="val 122671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How do we 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?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520" y="4546507"/>
                <a:ext cx="3307080" cy="557213"/>
              </a:xfrm>
              <a:prstGeom prst="wedgeRoundRectCallout">
                <a:avLst>
                  <a:gd name="adj1" fmla="val -18990"/>
                  <a:gd name="adj2" fmla="val 122671"/>
                  <a:gd name="adj3" fmla="val 16667"/>
                </a:avLst>
              </a:prstGeom>
              <a:blipFill rotWithShape="0">
                <a:blip r:embed="rId11"/>
                <a:stretch>
                  <a:fillRect t="-3067"/>
                </a:stretch>
              </a:blip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53" grpId="0" animBg="1"/>
      <p:bldP spid="54" grpId="0"/>
      <p:bldP spid="21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8637"/>
                <a:ext cx="9144000" cy="13849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 Minima</a:t>
                </a:r>
                <a:br>
                  <a:rPr lang="en-US" sz="4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637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92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95" y="136070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A linear preprocessing algorithm: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33" y="188812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Split the array of size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into blocks of size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" y="1888121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80097" y="5188201"/>
            <a:ext cx="535263" cy="883427"/>
            <a:chOff x="2480097" y="2866916"/>
            <a:chExt cx="535263" cy="883427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543234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99331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322722" y="5161695"/>
            <a:ext cx="535263" cy="911467"/>
            <a:chOff x="4719208" y="2827160"/>
            <a:chExt cx="535263" cy="91146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4778958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035055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/>
          <p:cNvSpPr/>
          <p:nvPr/>
        </p:nvSpPr>
        <p:spPr>
          <a:xfrm>
            <a:off x="2039101" y="812435"/>
            <a:ext cx="5065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[Bender-</a:t>
            </a:r>
            <a:r>
              <a:rPr lang="en-US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Farach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Colton (2000)]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5223" y="5685782"/>
            <a:ext cx="7757742" cy="386499"/>
            <a:chOff x="605223" y="5685782"/>
            <a:chExt cx="7757742" cy="38649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0522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98477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191731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84985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78239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7149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Left Brace 21"/>
          <p:cNvSpPr/>
          <p:nvPr/>
        </p:nvSpPr>
        <p:spPr bwMode="auto">
          <a:xfrm rot="16200000">
            <a:off x="2747744" y="5946690"/>
            <a:ext cx="233238" cy="652788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4369506" y="4980827"/>
            <a:ext cx="233238" cy="2580664"/>
          </a:xfrm>
          <a:prstGeom prst="leftBrac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6091785" y="5844848"/>
            <a:ext cx="233238" cy="860330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289" y="2445191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Compute the minimum in each block.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36" y="289118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Generate an array of size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containing the minima.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" y="2891183"/>
                <a:ext cx="9144000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9877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209" y="333717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5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algorithm on this smaller array.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" y="3337174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9877" b="-24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984" y="3905211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For each block, compute prefix and suffix minima.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759" y="4439990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A query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not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contained in a single block 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is easily answered in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 time.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" y="4439990"/>
                <a:ext cx="9144000" cy="892552"/>
              </a:xfrm>
              <a:prstGeom prst="rect">
                <a:avLst/>
              </a:prstGeom>
              <a:blipFill rotWithShape="0">
                <a:blip r:embed="rId9"/>
                <a:stretch>
                  <a:fillRect t="-5442" b="-115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8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58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Tree-Path Maxima (TPM)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9983" y="1365543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Given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with weights on its edges,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and given a collection of non-tree edges,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find for each non-tree edge the weight of the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maximum edge on the path connecting it in the tree.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83" y="1365543"/>
                <a:ext cx="91440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6103589" y="3678280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4313288" y="4851912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3262639" y="3587591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5591791" y="450521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2483520" y="4281269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5614892" y="5615611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6776269" y="4682402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/>
          <p:cNvCxnSpPr>
            <a:stCxn id="7" idx="1"/>
            <a:endCxn id="8" idx="5"/>
          </p:cNvCxnSpPr>
          <p:nvPr/>
        </p:nvCxnSpPr>
        <p:spPr bwMode="auto">
          <a:xfrm flipH="1" flipV="1">
            <a:off x="3447157" y="3757101"/>
            <a:ext cx="897789" cy="11238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1" idx="0"/>
            <a:endCxn id="6" idx="3"/>
          </p:cNvCxnSpPr>
          <p:nvPr/>
        </p:nvCxnSpPr>
        <p:spPr bwMode="auto">
          <a:xfrm flipV="1">
            <a:off x="5699879" y="3847790"/>
            <a:ext cx="435368" cy="6574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3276819" y="4947074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/>
          <p:cNvCxnSpPr>
            <a:stCxn id="12" idx="5"/>
            <a:endCxn id="17" idx="1"/>
          </p:cNvCxnSpPr>
          <p:nvPr/>
        </p:nvCxnSpPr>
        <p:spPr bwMode="auto">
          <a:xfrm>
            <a:off x="2668038" y="4450779"/>
            <a:ext cx="640439" cy="5253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3" idx="1"/>
            <a:endCxn id="7" idx="5"/>
          </p:cNvCxnSpPr>
          <p:nvPr/>
        </p:nvCxnSpPr>
        <p:spPr bwMode="auto">
          <a:xfrm flipH="1" flipV="1">
            <a:off x="4497806" y="5021422"/>
            <a:ext cx="1148744" cy="6232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7" idx="2"/>
            <a:endCxn id="17" idx="6"/>
          </p:cNvCxnSpPr>
          <p:nvPr/>
        </p:nvCxnSpPr>
        <p:spPr bwMode="auto">
          <a:xfrm flipH="1">
            <a:off x="3492995" y="4951209"/>
            <a:ext cx="820293" cy="951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" idx="6"/>
            <a:endCxn id="11" idx="2"/>
          </p:cNvCxnSpPr>
          <p:nvPr/>
        </p:nvCxnSpPr>
        <p:spPr bwMode="auto">
          <a:xfrm flipV="1">
            <a:off x="4529464" y="4604512"/>
            <a:ext cx="1062327" cy="3466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2"/>
            <a:endCxn id="11" idx="6"/>
          </p:cNvCxnSpPr>
          <p:nvPr/>
        </p:nvCxnSpPr>
        <p:spPr bwMode="auto">
          <a:xfrm flipH="1" flipV="1">
            <a:off x="5807967" y="4604512"/>
            <a:ext cx="968302" cy="1771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2569323" y="5555834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4" name="Straight Connector 23"/>
          <p:cNvCxnSpPr>
            <a:stCxn id="23" idx="7"/>
            <a:endCxn id="17" idx="3"/>
          </p:cNvCxnSpPr>
          <p:nvPr/>
        </p:nvCxnSpPr>
        <p:spPr bwMode="auto">
          <a:xfrm flipV="1">
            <a:off x="2753841" y="5116584"/>
            <a:ext cx="554636" cy="4683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urved Connector 24"/>
          <p:cNvCxnSpPr>
            <a:stCxn id="23" idx="4"/>
            <a:endCxn id="13" idx="4"/>
          </p:cNvCxnSpPr>
          <p:nvPr/>
        </p:nvCxnSpPr>
        <p:spPr bwMode="auto">
          <a:xfrm rot="16200000" flipH="1">
            <a:off x="4170307" y="4261530"/>
            <a:ext cx="59777" cy="3045569"/>
          </a:xfrm>
          <a:prstGeom prst="curvedConnector3">
            <a:avLst>
              <a:gd name="adj1" fmla="val 647020"/>
            </a:avLst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urved Connector 25"/>
          <p:cNvCxnSpPr>
            <a:stCxn id="17" idx="0"/>
            <a:endCxn id="6" idx="2"/>
          </p:cNvCxnSpPr>
          <p:nvPr/>
        </p:nvCxnSpPr>
        <p:spPr bwMode="auto">
          <a:xfrm rot="5400000" flipH="1" flipV="1">
            <a:off x="4159500" y="3002985"/>
            <a:ext cx="1169497" cy="2718682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13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8637"/>
                <a:ext cx="9144000" cy="13849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4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 Minima</a:t>
                </a:r>
                <a:br>
                  <a:rPr lang="en-US" sz="4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637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92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95" y="1360707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cs typeface="Times New Roman" panose="02020603050405020304" pitchFamily="18" charset="0"/>
              </a:rPr>
              <a:t>A linear preprocessing algorithm: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81096" y="5188201"/>
            <a:ext cx="535263" cy="883427"/>
            <a:chOff x="2480097" y="2866916"/>
            <a:chExt cx="535263" cy="883427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543234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99331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31894" y="5161695"/>
            <a:ext cx="535263" cy="911467"/>
            <a:chOff x="4719208" y="2827160"/>
            <a:chExt cx="535263" cy="91146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4778958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035055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/>
          <p:cNvSpPr/>
          <p:nvPr/>
        </p:nvSpPr>
        <p:spPr>
          <a:xfrm>
            <a:off x="2039101" y="812435"/>
            <a:ext cx="5065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[Bender-</a:t>
            </a:r>
            <a:r>
              <a:rPr lang="en-US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Farach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Colton (2000)]</a:t>
            </a:r>
            <a:endParaRPr lang="en-US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8261" y="5685782"/>
            <a:ext cx="7754704" cy="386499"/>
            <a:chOff x="608261" y="5685782"/>
            <a:chExt cx="7754704" cy="38649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08261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98477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191731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84985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78239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7149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Left Brace 21"/>
          <p:cNvSpPr/>
          <p:nvPr/>
        </p:nvSpPr>
        <p:spPr bwMode="auto">
          <a:xfrm rot="16200000">
            <a:off x="2424886" y="5877009"/>
            <a:ext cx="233239" cy="792149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759" y="1979430"/>
                <a:ext cx="914400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How do we answer a query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 smtClean="0">
                    <a:cs typeface="Times New Roman" panose="02020603050405020304" pitchFamily="18" charset="0"/>
                  </a:rPr>
                  <a:t>contained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 in a single block?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" y="1979430"/>
                <a:ext cx="9144000" cy="477054"/>
              </a:xfrm>
              <a:prstGeom prst="rect">
                <a:avLst/>
              </a:prstGeom>
              <a:blipFill rotWithShape="0">
                <a:blip r:embed="rId6"/>
                <a:stretch>
                  <a:fillRect t="-11538" b="-294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4561" y="2558042"/>
                <a:ext cx="9144000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Each block is defined by its initial value and </a:t>
                </a:r>
                <a:br>
                  <a:rPr lang="en-US" sz="2500" dirty="0" smtClean="0">
                    <a:cs typeface="Times New Roman" panose="02020603050405020304" pitchFamily="18" charset="0"/>
                  </a:rPr>
                </a:br>
                <a:r>
                  <a:rPr lang="en-US" sz="2500" dirty="0" smtClean="0">
                    <a:cs typeface="Times New Roman" panose="02020603050405020304" pitchFamily="18" charset="0"/>
                  </a:rPr>
                  <a:t>a sequence of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1" y="2558042"/>
                <a:ext cx="9144000" cy="861774"/>
              </a:xfrm>
              <a:prstGeom prst="rect">
                <a:avLst/>
              </a:prstGeom>
              <a:blipFill rotWithShape="0">
                <a:blip r:embed="rId7"/>
                <a:stretch>
                  <a:fillRect t="-6383" b="-163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599" y="3521374"/>
            <a:ext cx="91440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500" dirty="0" smtClean="0">
                <a:cs typeface="Times New Roman" panose="02020603050405020304" pitchFamily="18" charset="0"/>
              </a:rPr>
              <a:t>The initial value is irrelevant for the </a:t>
            </a:r>
            <a:r>
              <a:rPr lang="en-US" sz="2500" i="1" dirty="0" smtClean="0">
                <a:cs typeface="Times New Roman" panose="02020603050405020304" pitchFamily="18" charset="0"/>
              </a:rPr>
              <a:t>location</a:t>
            </a:r>
            <a:r>
              <a:rPr lang="en-US" sz="2500" dirty="0" smtClean="0">
                <a:cs typeface="Times New Roman" panose="02020603050405020304" pitchFamily="18" charset="0"/>
              </a:rPr>
              <a:t> of the minimum.</a:t>
            </a:r>
            <a:endParaRPr lang="he-IL" sz="25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535" y="4099986"/>
                <a:ext cx="914400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We can thus represent each block using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5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bits.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" y="4099986"/>
                <a:ext cx="9144000" cy="477054"/>
              </a:xfrm>
              <a:prstGeom prst="rect">
                <a:avLst/>
              </a:prstGeom>
              <a:blipFill rotWithShape="0">
                <a:blip r:embed="rId8"/>
                <a:stretch>
                  <a:fillRect t="-11538" b="-294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38" y="4678599"/>
                <a:ext cx="914400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500" dirty="0" smtClean="0">
                    <a:cs typeface="Times New Roman" panose="02020603050405020304" pitchFamily="18" charset="0"/>
                  </a:rPr>
                  <a:t>To answer query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500" dirty="0" smtClean="0">
                    <a:cs typeface="Times New Roman" panose="02020603050405020304" pitchFamily="18" charset="0"/>
                  </a:rPr>
                  <a:t>, extract relevant bits and use </a:t>
                </a:r>
                <a:r>
                  <a:rPr lang="en-US" sz="2500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table look-up</a:t>
                </a:r>
                <a:r>
                  <a:rPr lang="en-US" sz="2500" dirty="0" smtClean="0">
                    <a:cs typeface="Times New Roman" panose="02020603050405020304" pitchFamily="18" charset="0"/>
                  </a:rPr>
                  <a:t>.</a:t>
                </a:r>
                <a:endParaRPr lang="he-IL" sz="2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" y="4678599"/>
                <a:ext cx="9144000" cy="477054"/>
              </a:xfrm>
              <a:prstGeom prst="rect">
                <a:avLst/>
              </a:prstGeom>
              <a:blipFill rotWithShape="0">
                <a:blip r:embed="rId9"/>
                <a:stretch>
                  <a:fillRect t="-10127" b="-278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2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/>
      <p:bldP spid="31" grpId="0"/>
      <p:bldP spid="32" grpId="0"/>
      <p:bldP spid="33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41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380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MST verification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LCA queries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Minima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59" y="1603074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To finish the description of the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MST verification </a:t>
            </a:r>
            <a:r>
              <a:rPr lang="en-US" sz="2600" dirty="0" smtClean="0">
                <a:cs typeface="Times New Roman" panose="02020603050405020304" pitchFamily="18" charset="0"/>
              </a:rPr>
              <a:t>algorithm</a:t>
            </a:r>
            <a:br>
              <a:rPr lang="en-US" sz="2600" dirty="0" smtClean="0">
                <a:cs typeface="Times New Roman" panose="02020603050405020304" pitchFamily="18" charset="0"/>
              </a:rPr>
            </a:br>
            <a:r>
              <a:rPr lang="en-US" sz="2600" dirty="0" smtClean="0">
                <a:cs typeface="Times New Roman" panose="02020603050405020304" pitchFamily="18" charset="0"/>
              </a:rPr>
              <a:t>we need a way to answer (offline) 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LCA queries</a:t>
            </a:r>
            <a:r>
              <a:rPr lang="en-US" sz="2600" dirty="0" smtClean="0">
                <a:cs typeface="Times New Roman" panose="02020603050405020304" pitchFamily="18" charset="0"/>
              </a:rPr>
              <a:t>. 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27" y="1073999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Where do we stand?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27" y="2532258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We reduced the problem of answering </a:t>
                </a:r>
                <a:r>
                  <a:rPr lang="en-US" sz="2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LCA queries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to a special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case of the 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Range Minima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problem.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" y="2532258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65" y="3461442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We gave a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linear time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preprocessing algorithm for the </a:t>
                </a:r>
                <a:r>
                  <a:rPr lang="en-US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Range Minima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problem, answering queries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" y="3461442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733" y="4390626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We are thus done with the </a:t>
            </a:r>
            <a:r>
              <a:rPr lang="en-US" sz="2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MST verification </a:t>
            </a:r>
            <a:r>
              <a:rPr lang="en-US" sz="2600" dirty="0" smtClean="0">
                <a:cs typeface="Times New Roman" panose="02020603050405020304" pitchFamily="18" charset="0"/>
              </a:rPr>
              <a:t>algorithm.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72" y="4919701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What about the general </a:t>
            </a:r>
            <a:r>
              <a:rPr lang="en-US" sz="2600" dirty="0">
                <a:solidFill>
                  <a:schemeClr val="accent2"/>
                </a:solidFill>
                <a:cs typeface="Times New Roman" panose="02020603050405020304" pitchFamily="18" charset="0"/>
              </a:rPr>
              <a:t>Range </a:t>
            </a:r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Minima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problem? 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0" y="5448778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We reduce the </a:t>
            </a:r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Range Minima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problem to the problem of </a:t>
            </a:r>
            <a:b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answering </a:t>
            </a:r>
            <a:r>
              <a:rPr 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LCA queries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, thus solving this problem as well.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 bwMode="auto">
          <a:xfrm rot="19345772" flipV="1">
            <a:off x="2741854" y="4264812"/>
            <a:ext cx="872863" cy="427949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254228">
            <a:off x="2741854" y="2947003"/>
            <a:ext cx="872863" cy="427949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42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380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MST verification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LCA queries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Minima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5727266" y="3523648"/>
            <a:ext cx="695956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6423221" y="2910529"/>
                <a:ext cx="2183216" cy="163214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  <a:alpha val="2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he-IL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</a:rPr>
                  <a:t> </a:t>
                </a:r>
                <a:b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</a:rPr>
                </a:b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</a:rPr>
                  <a:t>Range </a:t>
                </a:r>
                <a:b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</a:rPr>
                </a:b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</a:rPr>
                  <a:t>Minima</a:t>
                </a:r>
                <a:endParaRPr kumimoji="0" lang="he-IL" sz="3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3221" y="2910529"/>
                <a:ext cx="2183216" cy="1632141"/>
              </a:xfrm>
              <a:prstGeom prst="rect">
                <a:avLst/>
              </a:prstGeom>
              <a:blipFill rotWithShape="0">
                <a:blip r:embed="rId2"/>
                <a:stretch>
                  <a:fillRect b="-8425"/>
                </a:stretch>
              </a:blip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3544049" y="2910529"/>
            <a:ext cx="2183216" cy="1632141"/>
          </a:xfrm>
          <a:prstGeom prst="rect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LCA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queries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4877" y="1688891"/>
            <a:ext cx="2183216" cy="4075416"/>
            <a:chOff x="664877" y="1760607"/>
            <a:chExt cx="2183216" cy="407541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64877" y="1760607"/>
              <a:ext cx="2183216" cy="1632141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25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</a:rPr>
                <a:t>MST verification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64877" y="4203882"/>
              <a:ext cx="2183216" cy="1632141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25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</a:rPr>
                <a:t>Range </a:t>
              </a:r>
              <a:b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</a:rPr>
              </a:b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</a:rPr>
                <a:t>Minima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4475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Cartesian trees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Vuillemin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(1980)]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556" y="109883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 Cartesian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of an array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is the binary tree defined recursively as follows: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1098835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-82395" y="2097373"/>
                <a:ext cx="6270613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the (smallest) index of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 maximal number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then,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95" y="2097373"/>
                <a:ext cx="6270613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64" b="-17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7063858" y="3060872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5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110685" y="3399891"/>
            <a:ext cx="1029552" cy="866519"/>
            <a:chOff x="5875551" y="3399891"/>
            <a:chExt cx="1029552" cy="866519"/>
          </a:xfrm>
        </p:grpSpPr>
        <p:sp>
          <p:nvSpPr>
            <p:cNvPr id="40" name="Oval 39"/>
            <p:cNvSpPr>
              <a:spLocks noChangeAspect="1" noChangeArrowheads="1"/>
            </p:cNvSpPr>
            <p:nvPr/>
          </p:nvSpPr>
          <p:spPr bwMode="auto">
            <a:xfrm>
              <a:off x="5875551" y="3869224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7" name="Straight Connector 46"/>
            <p:cNvCxnSpPr>
              <a:stCxn id="40" idx="7"/>
              <a:endCxn id="39" idx="3"/>
            </p:cNvCxnSpPr>
            <p:nvPr/>
          </p:nvCxnSpPr>
          <p:spPr bwMode="auto">
            <a:xfrm flipV="1">
              <a:off x="6244587" y="3399891"/>
              <a:ext cx="660516" cy="5275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7445957" y="3399891"/>
            <a:ext cx="1003425" cy="866519"/>
            <a:chOff x="7210823" y="3399891"/>
            <a:chExt cx="1003425" cy="866519"/>
          </a:xfrm>
        </p:grpSpPr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7781896" y="3869224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8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8" name="Straight Connector 47"/>
            <p:cNvCxnSpPr>
              <a:stCxn id="41" idx="1"/>
              <a:endCxn id="39" idx="5"/>
            </p:cNvCxnSpPr>
            <p:nvPr/>
          </p:nvCxnSpPr>
          <p:spPr bwMode="auto">
            <a:xfrm flipH="1" flipV="1">
              <a:off x="7210823" y="3399891"/>
              <a:ext cx="634389" cy="5275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5634099" y="4208243"/>
            <a:ext cx="552965" cy="866519"/>
            <a:chOff x="5398965" y="4208243"/>
            <a:chExt cx="552965" cy="866519"/>
          </a:xfrm>
        </p:grpSpPr>
        <p:sp>
          <p:nvSpPr>
            <p:cNvPr id="42" name="Oval 41"/>
            <p:cNvSpPr>
              <a:spLocks noChangeAspect="1" noChangeArrowheads="1"/>
            </p:cNvSpPr>
            <p:nvPr/>
          </p:nvSpPr>
          <p:spPr bwMode="auto">
            <a:xfrm>
              <a:off x="5398965" y="4677576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>
              <a:stCxn id="42" idx="0"/>
              <a:endCxn id="40" idx="3"/>
            </p:cNvCxnSpPr>
            <p:nvPr/>
          </p:nvCxnSpPr>
          <p:spPr bwMode="auto">
            <a:xfrm flipV="1">
              <a:off x="5615141" y="4208243"/>
              <a:ext cx="336789" cy="4693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6492784" y="4208243"/>
            <a:ext cx="526839" cy="866519"/>
            <a:chOff x="6257650" y="4208243"/>
            <a:chExt cx="526839" cy="866519"/>
          </a:xfrm>
        </p:grpSpPr>
        <p:sp>
          <p:nvSpPr>
            <p:cNvPr id="43" name="Oval 42"/>
            <p:cNvSpPr>
              <a:spLocks noChangeAspect="1" noChangeArrowheads="1"/>
            </p:cNvSpPr>
            <p:nvPr/>
          </p:nvSpPr>
          <p:spPr bwMode="auto">
            <a:xfrm>
              <a:off x="6352137" y="4677576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51" name="Straight Connector 50"/>
            <p:cNvCxnSpPr>
              <a:stCxn id="43" idx="0"/>
              <a:endCxn id="40" idx="5"/>
            </p:cNvCxnSpPr>
            <p:nvPr/>
          </p:nvCxnSpPr>
          <p:spPr bwMode="auto">
            <a:xfrm flipH="1" flipV="1">
              <a:off x="6257650" y="4208243"/>
              <a:ext cx="310663" cy="4693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7540443" y="4208243"/>
            <a:ext cx="552966" cy="866519"/>
            <a:chOff x="7305309" y="4208243"/>
            <a:chExt cx="552966" cy="866519"/>
          </a:xfrm>
        </p:grpSpPr>
        <p:sp>
          <p:nvSpPr>
            <p:cNvPr id="45" name="Oval 44"/>
            <p:cNvSpPr>
              <a:spLocks noChangeAspect="1" noChangeArrowheads="1"/>
            </p:cNvSpPr>
            <p:nvPr/>
          </p:nvSpPr>
          <p:spPr bwMode="auto">
            <a:xfrm>
              <a:off x="7305309" y="4677576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54" name="Straight Connector 53"/>
            <p:cNvCxnSpPr>
              <a:stCxn id="45" idx="0"/>
              <a:endCxn id="41" idx="3"/>
            </p:cNvCxnSpPr>
            <p:nvPr/>
          </p:nvCxnSpPr>
          <p:spPr bwMode="auto">
            <a:xfrm flipV="1">
              <a:off x="7521485" y="4208243"/>
              <a:ext cx="336790" cy="4693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66"/>
          <p:cNvGrpSpPr/>
          <p:nvPr/>
        </p:nvGrpSpPr>
        <p:grpSpPr>
          <a:xfrm>
            <a:off x="6154919" y="5016595"/>
            <a:ext cx="508731" cy="835722"/>
            <a:chOff x="5919785" y="5016595"/>
            <a:chExt cx="508731" cy="835722"/>
          </a:xfrm>
        </p:grpSpPr>
        <p:sp>
          <p:nvSpPr>
            <p:cNvPr id="46" name="Oval 45"/>
            <p:cNvSpPr>
              <a:spLocks noChangeAspect="1" noChangeArrowheads="1"/>
            </p:cNvSpPr>
            <p:nvPr/>
          </p:nvSpPr>
          <p:spPr bwMode="auto">
            <a:xfrm>
              <a:off x="5919785" y="5455131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58" name="Straight Connector 57"/>
            <p:cNvCxnSpPr>
              <a:stCxn id="43" idx="3"/>
              <a:endCxn id="46" idx="0"/>
            </p:cNvCxnSpPr>
            <p:nvPr/>
          </p:nvCxnSpPr>
          <p:spPr bwMode="auto">
            <a:xfrm flipH="1">
              <a:off x="6135961" y="5016595"/>
              <a:ext cx="292555" cy="4385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7922542" y="5016595"/>
            <a:ext cx="561466" cy="835722"/>
            <a:chOff x="7687408" y="5016595"/>
            <a:chExt cx="561466" cy="835722"/>
          </a:xfrm>
        </p:grpSpPr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7816522" y="5455131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60" name="Straight Connector 59"/>
            <p:cNvCxnSpPr>
              <a:stCxn id="45" idx="5"/>
              <a:endCxn id="44" idx="0"/>
            </p:cNvCxnSpPr>
            <p:nvPr/>
          </p:nvCxnSpPr>
          <p:spPr bwMode="auto">
            <a:xfrm>
              <a:off x="7687408" y="5016595"/>
              <a:ext cx="345290" cy="4385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721435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1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957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797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3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4937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4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9032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5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0554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6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3720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7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9860" y="5384688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8</a:t>
            </a:r>
            <a:endParaRPr lang="he-IL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142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10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01664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37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77504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22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53644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28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27739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52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99261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5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72427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48567" y="5915914"/>
            <a:ext cx="57443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48</a:t>
            </a:r>
            <a:endParaRPr lang="he-IL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-82395" y="4141687"/>
                <a:ext cx="6270613" cy="9212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right subtree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(with indices increment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).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95" y="4141687"/>
                <a:ext cx="6270613" cy="921214"/>
              </a:xfrm>
              <a:prstGeom prst="rect">
                <a:avLst/>
              </a:prstGeom>
              <a:blipFill rotWithShape="0">
                <a:blip r:embed="rId5"/>
                <a:stretch>
                  <a:fillRect t="-5921" b="-157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-82395" y="3093943"/>
                <a:ext cx="627061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95" y="3093943"/>
                <a:ext cx="6270613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-82395" y="3603484"/>
                <a:ext cx="6270613" cy="5211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left subtree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95" y="3603484"/>
                <a:ext cx="6270613" cy="521105"/>
              </a:xfrm>
              <a:prstGeom prst="rect">
                <a:avLst/>
              </a:prstGeom>
              <a:blipFill rotWithShape="0">
                <a:blip r:embed="rId7"/>
                <a:stretch>
                  <a:fillRect t="-10465" b="-232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9" grpId="0" animBg="1"/>
      <p:bldP spid="61" grpId="0"/>
      <p:bldP spid="63" grpId="0"/>
      <p:bldP spid="7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1762"/>
            <a:ext cx="9144000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Maxima </a:t>
            </a:r>
            <a:r>
              <a:rPr lang="en-US" sz="4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LCA</a:t>
            </a: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on</a:t>
            </a: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Cartesian Trees</a:t>
            </a:r>
            <a:b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Gabow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-Bentley-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Tarjan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(1984)]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556" y="2417930"/>
                <a:ext cx="9144000" cy="560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Lemma: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 smtClean="0">
                    <a:cs typeface="Times New Roman" panose="02020603050405020304" pitchFamily="18" charset="0"/>
                  </a:rPr>
                  <a:t> </a:t>
                </a:r>
                <a:endParaRPr lang="he-IL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2417930"/>
                <a:ext cx="9144000" cy="560218"/>
              </a:xfrm>
              <a:prstGeom prst="rect">
                <a:avLst/>
              </a:prstGeom>
              <a:blipFill rotWithShape="0">
                <a:blip r:embed="rId3"/>
                <a:stretch>
                  <a:fillRect t="-11957" b="-228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481" y="3070423"/>
            <a:ext cx="7415475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Proof: </a:t>
            </a:r>
            <a:r>
              <a:rPr lang="en-US" sz="2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By induction. (Exercise.)</a:t>
            </a:r>
            <a:endParaRPr lang="he-IL" sz="2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4099" y="3526372"/>
            <a:ext cx="2849909" cy="2791445"/>
            <a:chOff x="5634099" y="3060872"/>
            <a:chExt cx="2849909" cy="2791445"/>
          </a:xfrm>
        </p:grpSpPr>
        <p:sp>
          <p:nvSpPr>
            <p:cNvPr id="31" name="Oval 56"/>
            <p:cNvSpPr>
              <a:spLocks noChangeAspect="1" noChangeArrowheads="1"/>
            </p:cNvSpPr>
            <p:nvPr/>
          </p:nvSpPr>
          <p:spPr bwMode="auto">
            <a:xfrm>
              <a:off x="7063858" y="3060872"/>
              <a:ext cx="432352" cy="397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10685" y="3399891"/>
              <a:ext cx="1029552" cy="866519"/>
              <a:chOff x="5875551" y="3399891"/>
              <a:chExt cx="1029552" cy="866519"/>
            </a:xfrm>
          </p:grpSpPr>
          <p:sp>
            <p:nvSpPr>
              <p:cNvPr id="33" name="Oval 32"/>
              <p:cNvSpPr>
                <a:spLocks noChangeAspect="1" noChangeArrowheads="1"/>
              </p:cNvSpPr>
              <p:nvPr/>
            </p:nvSpPr>
            <p:spPr bwMode="auto">
              <a:xfrm>
                <a:off x="5875551" y="3869224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2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4" name="Straight Connector 33"/>
              <p:cNvCxnSpPr>
                <a:stCxn id="33" idx="7"/>
                <a:endCxn id="31" idx="3"/>
              </p:cNvCxnSpPr>
              <p:nvPr/>
            </p:nvCxnSpPr>
            <p:spPr bwMode="auto">
              <a:xfrm flipV="1">
                <a:off x="6244587" y="3399891"/>
                <a:ext cx="660516" cy="5275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7445957" y="3399891"/>
              <a:ext cx="1003425" cy="866519"/>
              <a:chOff x="7210823" y="3399891"/>
              <a:chExt cx="1003425" cy="866519"/>
            </a:xfrm>
          </p:grpSpPr>
          <p:sp>
            <p:nvSpPr>
              <p:cNvPr id="36" name="Oval 35"/>
              <p:cNvSpPr>
                <a:spLocks noChangeAspect="1" noChangeArrowheads="1"/>
              </p:cNvSpPr>
              <p:nvPr/>
            </p:nvSpPr>
            <p:spPr bwMode="auto">
              <a:xfrm>
                <a:off x="7781896" y="3869224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8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36" idx="1"/>
                <a:endCxn id="31" idx="5"/>
              </p:cNvCxnSpPr>
              <p:nvPr/>
            </p:nvCxnSpPr>
            <p:spPr bwMode="auto">
              <a:xfrm flipH="1" flipV="1">
                <a:off x="7210823" y="3399891"/>
                <a:ext cx="634389" cy="5275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5634099" y="4208243"/>
              <a:ext cx="552965" cy="866519"/>
              <a:chOff x="5398965" y="4208243"/>
              <a:chExt cx="552965" cy="866519"/>
            </a:xfrm>
          </p:grpSpPr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>
                <a:off x="5398965" y="4677576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2" name="Straight Connector 51"/>
              <p:cNvCxnSpPr>
                <a:stCxn id="50" idx="0"/>
                <a:endCxn id="33" idx="3"/>
              </p:cNvCxnSpPr>
              <p:nvPr/>
            </p:nvCxnSpPr>
            <p:spPr bwMode="auto">
              <a:xfrm flipV="1">
                <a:off x="5615141" y="4208243"/>
                <a:ext cx="336789" cy="46933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6492784" y="4208243"/>
              <a:ext cx="526839" cy="866519"/>
              <a:chOff x="6257650" y="4208243"/>
              <a:chExt cx="526839" cy="866519"/>
            </a:xfrm>
          </p:grpSpPr>
          <p:sp>
            <p:nvSpPr>
              <p:cNvPr id="55" name="Oval 54"/>
              <p:cNvSpPr>
                <a:spLocks noChangeAspect="1" noChangeArrowheads="1"/>
              </p:cNvSpPr>
              <p:nvPr/>
            </p:nvSpPr>
            <p:spPr bwMode="auto">
              <a:xfrm>
                <a:off x="6352137" y="4677576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4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6" name="Straight Connector 55"/>
              <p:cNvCxnSpPr>
                <a:stCxn id="55" idx="0"/>
                <a:endCxn id="33" idx="5"/>
              </p:cNvCxnSpPr>
              <p:nvPr/>
            </p:nvCxnSpPr>
            <p:spPr bwMode="auto">
              <a:xfrm flipH="1" flipV="1">
                <a:off x="6257650" y="4208243"/>
                <a:ext cx="310663" cy="46933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" name="Group 56"/>
            <p:cNvGrpSpPr/>
            <p:nvPr/>
          </p:nvGrpSpPr>
          <p:grpSpPr>
            <a:xfrm>
              <a:off x="7540443" y="4208243"/>
              <a:ext cx="552966" cy="866519"/>
              <a:chOff x="7305309" y="4208243"/>
              <a:chExt cx="552966" cy="866519"/>
            </a:xfrm>
          </p:grpSpPr>
          <p:sp>
            <p:nvSpPr>
              <p:cNvPr id="59" name="Oval 58"/>
              <p:cNvSpPr>
                <a:spLocks noChangeAspect="1" noChangeArrowheads="1"/>
              </p:cNvSpPr>
              <p:nvPr/>
            </p:nvSpPr>
            <p:spPr bwMode="auto">
              <a:xfrm>
                <a:off x="7305309" y="4677576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6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1" name="Straight Connector 60"/>
              <p:cNvCxnSpPr>
                <a:stCxn id="59" idx="0"/>
                <a:endCxn id="36" idx="3"/>
              </p:cNvCxnSpPr>
              <p:nvPr/>
            </p:nvCxnSpPr>
            <p:spPr bwMode="auto">
              <a:xfrm flipV="1">
                <a:off x="7521485" y="4208243"/>
                <a:ext cx="336790" cy="46933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154919" y="5016595"/>
              <a:ext cx="508731" cy="835722"/>
              <a:chOff x="5919785" y="5016595"/>
              <a:chExt cx="508731" cy="835722"/>
            </a:xfrm>
          </p:grpSpPr>
          <p:sp>
            <p:nvSpPr>
              <p:cNvPr id="71" name="Oval 70"/>
              <p:cNvSpPr>
                <a:spLocks noChangeAspect="1" noChangeArrowheads="1"/>
              </p:cNvSpPr>
              <p:nvPr/>
            </p:nvSpPr>
            <p:spPr bwMode="auto">
              <a:xfrm>
                <a:off x="5919785" y="5455131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3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72" name="Straight Connector 71"/>
              <p:cNvCxnSpPr>
                <a:stCxn id="55" idx="3"/>
                <a:endCxn id="71" idx="0"/>
              </p:cNvCxnSpPr>
              <p:nvPr/>
            </p:nvCxnSpPr>
            <p:spPr bwMode="auto">
              <a:xfrm flipH="1">
                <a:off x="6135961" y="5016595"/>
                <a:ext cx="292555" cy="43853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7922542" y="5016595"/>
              <a:ext cx="561466" cy="835722"/>
              <a:chOff x="7687408" y="5016595"/>
              <a:chExt cx="561466" cy="835722"/>
            </a:xfrm>
          </p:grpSpPr>
          <p:sp>
            <p:nvSpPr>
              <p:cNvPr id="74" name="Oval 73"/>
              <p:cNvSpPr>
                <a:spLocks noChangeAspect="1" noChangeArrowheads="1"/>
              </p:cNvSpPr>
              <p:nvPr/>
            </p:nvSpPr>
            <p:spPr bwMode="auto">
              <a:xfrm>
                <a:off x="7816522" y="5455131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00B050"/>
                    </a:solidFill>
                  </a:rPr>
                  <a:t>7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75" name="Straight Connector 74"/>
              <p:cNvCxnSpPr>
                <a:stCxn id="59" idx="5"/>
                <a:endCxn id="74" idx="0"/>
              </p:cNvCxnSpPr>
              <p:nvPr/>
            </p:nvCxnSpPr>
            <p:spPr bwMode="auto">
              <a:xfrm>
                <a:off x="7687408" y="5016595"/>
                <a:ext cx="345290" cy="43853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477595" y="4432868"/>
            <a:ext cx="4601567" cy="1054446"/>
            <a:chOff x="721435" y="5384688"/>
            <a:chExt cx="4601567" cy="1054446"/>
          </a:xfrm>
        </p:grpSpPr>
        <p:sp>
          <p:nvSpPr>
            <p:cNvPr id="76" name="TextBox 75"/>
            <p:cNvSpPr txBox="1"/>
            <p:nvPr/>
          </p:nvSpPr>
          <p:spPr>
            <a:xfrm>
              <a:off x="721435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1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92957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2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68797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3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44937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4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19032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5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90554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6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63720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7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39860" y="5384688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8</a:t>
              </a:r>
              <a:endParaRPr lang="he-IL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30142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10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01664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37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77504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22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53644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28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27739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52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599261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5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172427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1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48567" y="5915914"/>
              <a:ext cx="57443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cs typeface="Times New Roman" panose="02020603050405020304" pitchFamily="18" charset="0"/>
                </a:rPr>
                <a:t>48</a:t>
              </a:r>
              <a:endParaRPr lang="he-IL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6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582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Computing Cartesian trees</a:t>
            </a:r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6"/>
              <p:cNvSpPr>
                <a:spLocks noChangeAspect="1" noChangeArrowheads="1"/>
              </p:cNvSpPr>
              <p:nvPr/>
            </p:nvSpPr>
            <p:spPr bwMode="auto">
              <a:xfrm>
                <a:off x="1533712" y="1425932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22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712" y="1425932"/>
                <a:ext cx="432352" cy="397186"/>
              </a:xfrm>
              <a:prstGeom prst="ellipse">
                <a:avLst/>
              </a:prstGeom>
              <a:blipFill rotWithShape="0">
                <a:blip r:embed="rId3"/>
                <a:stretch>
                  <a:fillRect b="-1408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56"/>
              <p:cNvSpPr>
                <a:spLocks noChangeAspect="1" noChangeArrowheads="1"/>
              </p:cNvSpPr>
              <p:nvPr/>
            </p:nvSpPr>
            <p:spPr bwMode="auto">
              <a:xfrm>
                <a:off x="2303959" y="2366284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22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959" y="2366284"/>
                <a:ext cx="432352" cy="397186"/>
              </a:xfrm>
              <a:prstGeom prst="ellipse">
                <a:avLst/>
              </a:prstGeom>
              <a:blipFill rotWithShape="0">
                <a:blip r:embed="rId4"/>
                <a:stretch>
                  <a:fillRect b="-2817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56"/>
              <p:cNvSpPr>
                <a:spLocks noChangeAspect="1" noChangeArrowheads="1"/>
              </p:cNvSpPr>
              <p:nvPr/>
            </p:nvSpPr>
            <p:spPr bwMode="auto">
              <a:xfrm>
                <a:off x="3074206" y="3306636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22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4206" y="3306636"/>
                <a:ext cx="432352" cy="397186"/>
              </a:xfrm>
              <a:prstGeom prst="ellipse">
                <a:avLst/>
              </a:prstGeom>
              <a:blipFill rotWithShape="0">
                <a:blip r:embed="rId5"/>
                <a:stretch>
                  <a:fillRect b="-13889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56"/>
              <p:cNvSpPr>
                <a:spLocks noChangeAspect="1" noChangeArrowheads="1"/>
              </p:cNvSpPr>
              <p:nvPr/>
            </p:nvSpPr>
            <p:spPr bwMode="auto">
              <a:xfrm>
                <a:off x="3844454" y="4246989"/>
                <a:ext cx="432352" cy="3971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22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454" y="4246989"/>
                <a:ext cx="432352" cy="397186"/>
              </a:xfrm>
              <a:prstGeom prst="ellipse">
                <a:avLst/>
              </a:prstGeom>
              <a:blipFill rotWithShape="0">
                <a:blip r:embed="rId6"/>
                <a:stretch>
                  <a:fillRect b="-2817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/>
          <p:cNvSpPr/>
          <p:nvPr/>
        </p:nvSpPr>
        <p:spPr bwMode="auto">
          <a:xfrm>
            <a:off x="579120" y="2659928"/>
            <a:ext cx="716280" cy="985727"/>
          </a:xfrm>
          <a:prstGeom prst="triangle">
            <a:avLst/>
          </a:prstGeom>
          <a:noFill/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1430796" y="3540977"/>
            <a:ext cx="716280" cy="985727"/>
          </a:xfrm>
          <a:prstGeom prst="triangle">
            <a:avLst/>
          </a:prstGeom>
          <a:noFill/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2170563" y="4527050"/>
            <a:ext cx="716280" cy="985727"/>
          </a:xfrm>
          <a:prstGeom prst="triangle">
            <a:avLst/>
          </a:prstGeom>
          <a:noFill/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2925570" y="5476457"/>
            <a:ext cx="716280" cy="985727"/>
          </a:xfrm>
          <a:prstGeom prst="triangle">
            <a:avLst/>
          </a:prstGeom>
          <a:noFill/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6" idx="3"/>
            <a:endCxn id="2" idx="0"/>
          </p:cNvCxnSpPr>
          <p:nvPr/>
        </p:nvCxnSpPr>
        <p:spPr bwMode="auto">
          <a:xfrm flipH="1">
            <a:off x="937260" y="1764951"/>
            <a:ext cx="659768" cy="8949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7" idx="3"/>
            <a:endCxn id="10" idx="0"/>
          </p:cNvCxnSpPr>
          <p:nvPr/>
        </p:nvCxnSpPr>
        <p:spPr bwMode="auto">
          <a:xfrm flipH="1">
            <a:off x="1788936" y="2705303"/>
            <a:ext cx="578339" cy="8356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3"/>
            <a:endCxn id="11" idx="0"/>
          </p:cNvCxnSpPr>
          <p:nvPr/>
        </p:nvCxnSpPr>
        <p:spPr bwMode="auto">
          <a:xfrm flipH="1">
            <a:off x="2528703" y="3645655"/>
            <a:ext cx="608819" cy="8813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3"/>
            <a:endCxn id="12" idx="0"/>
          </p:cNvCxnSpPr>
          <p:nvPr/>
        </p:nvCxnSpPr>
        <p:spPr bwMode="auto">
          <a:xfrm flipH="1">
            <a:off x="3283710" y="4586008"/>
            <a:ext cx="624060" cy="8904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" idx="5"/>
            <a:endCxn id="7" idx="1"/>
          </p:cNvCxnSpPr>
          <p:nvPr/>
        </p:nvCxnSpPr>
        <p:spPr bwMode="auto">
          <a:xfrm>
            <a:off x="1902748" y="1764951"/>
            <a:ext cx="464527" cy="6595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7" idx="5"/>
            <a:endCxn id="8" idx="1"/>
          </p:cNvCxnSpPr>
          <p:nvPr/>
        </p:nvCxnSpPr>
        <p:spPr bwMode="auto">
          <a:xfrm>
            <a:off x="2672995" y="2705303"/>
            <a:ext cx="464527" cy="6595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8" idx="5"/>
            <a:endCxn id="9" idx="1"/>
          </p:cNvCxnSpPr>
          <p:nvPr/>
        </p:nvCxnSpPr>
        <p:spPr bwMode="auto">
          <a:xfrm>
            <a:off x="3443242" y="3645655"/>
            <a:ext cx="464528" cy="6595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954325" y="1327909"/>
                <a:ext cx="1687526" cy="5541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325" y="1327909"/>
                <a:ext cx="1687526" cy="5541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5562" y="4841349"/>
                <a:ext cx="4542197" cy="1353447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Find the smallest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for which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by climbing up the </a:t>
                </a:r>
                <a:r>
                  <a:rPr lang="en-US" sz="2600" i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right spine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62" y="4841349"/>
                <a:ext cx="4542197" cy="1353447"/>
              </a:xfrm>
              <a:prstGeom prst="rect">
                <a:avLst/>
              </a:prstGeom>
              <a:blipFill rotWithShape="0">
                <a:blip r:embed="rId8"/>
                <a:stretch>
                  <a:fillRect t="-4054" b="-108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Arrow 66"/>
          <p:cNvSpPr/>
          <p:nvPr/>
        </p:nvSpPr>
        <p:spPr bwMode="auto">
          <a:xfrm>
            <a:off x="4276806" y="2018548"/>
            <a:ext cx="695956" cy="405903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4282440" y="3703822"/>
            <a:ext cx="502919" cy="5296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5364480" y="1327909"/>
            <a:ext cx="3415117" cy="6002955"/>
            <a:chOff x="5364480" y="1327909"/>
            <a:chExt cx="3415117" cy="6002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319072" y="1425932"/>
                  <a:ext cx="432352" cy="3971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22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9072" y="1425932"/>
                  <a:ext cx="432352" cy="39718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 b="-1408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089319" y="2366284"/>
                  <a:ext cx="432352" cy="3971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22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9319" y="2366284"/>
                  <a:ext cx="432352" cy="397186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b="-2817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158526" y="4175316"/>
                  <a:ext cx="432352" cy="3971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22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sz="2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8526" y="4175316"/>
                  <a:ext cx="432352" cy="397186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b="-15493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928774" y="5115669"/>
                  <a:ext cx="432352" cy="3971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22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sz="2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8774" y="5115669"/>
                  <a:ext cx="432352" cy="397186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817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Isosceles Triangle 38"/>
            <p:cNvSpPr/>
            <p:nvPr/>
          </p:nvSpPr>
          <p:spPr bwMode="auto">
            <a:xfrm>
              <a:off x="5364480" y="2659928"/>
              <a:ext cx="716280" cy="985727"/>
            </a:xfrm>
            <a:prstGeom prst="triangle">
              <a:avLst/>
            </a:prstGeom>
            <a:noFill/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Isosceles Triangle 39"/>
            <p:cNvSpPr/>
            <p:nvPr/>
          </p:nvSpPr>
          <p:spPr bwMode="auto">
            <a:xfrm>
              <a:off x="6216156" y="3540977"/>
              <a:ext cx="716280" cy="985727"/>
            </a:xfrm>
            <a:prstGeom prst="triangle">
              <a:avLst/>
            </a:prstGeom>
            <a:noFill/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>
              <a:off x="6254883" y="5395730"/>
              <a:ext cx="716280" cy="985727"/>
            </a:xfrm>
            <a:prstGeom prst="triangle">
              <a:avLst/>
            </a:prstGeom>
            <a:noFill/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 bwMode="auto">
            <a:xfrm>
              <a:off x="7009890" y="6345137"/>
              <a:ext cx="716280" cy="985727"/>
            </a:xfrm>
            <a:prstGeom prst="triangle">
              <a:avLst/>
            </a:prstGeom>
            <a:noFill/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" name="Straight Connector 42"/>
            <p:cNvCxnSpPr>
              <a:stCxn id="35" idx="3"/>
              <a:endCxn id="39" idx="0"/>
            </p:cNvCxnSpPr>
            <p:nvPr/>
          </p:nvCxnSpPr>
          <p:spPr bwMode="auto">
            <a:xfrm flipH="1">
              <a:off x="5722620" y="1764951"/>
              <a:ext cx="659768" cy="8949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36" idx="3"/>
              <a:endCxn id="40" idx="0"/>
            </p:cNvCxnSpPr>
            <p:nvPr/>
          </p:nvCxnSpPr>
          <p:spPr bwMode="auto">
            <a:xfrm flipH="1">
              <a:off x="6574296" y="2705303"/>
              <a:ext cx="578339" cy="83567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7" idx="3"/>
              <a:endCxn id="41" idx="0"/>
            </p:cNvCxnSpPr>
            <p:nvPr/>
          </p:nvCxnSpPr>
          <p:spPr bwMode="auto">
            <a:xfrm flipH="1">
              <a:off x="6613023" y="4514335"/>
              <a:ext cx="608819" cy="8813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8" idx="3"/>
              <a:endCxn id="42" idx="0"/>
            </p:cNvCxnSpPr>
            <p:nvPr/>
          </p:nvCxnSpPr>
          <p:spPr bwMode="auto">
            <a:xfrm flipH="1">
              <a:off x="7368030" y="5454688"/>
              <a:ext cx="624060" cy="890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5" idx="5"/>
              <a:endCxn id="36" idx="1"/>
            </p:cNvCxnSpPr>
            <p:nvPr/>
          </p:nvCxnSpPr>
          <p:spPr bwMode="auto">
            <a:xfrm>
              <a:off x="6688108" y="1764951"/>
              <a:ext cx="464527" cy="6595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endCxn id="50" idx="1"/>
            </p:cNvCxnSpPr>
            <p:nvPr/>
          </p:nvCxnSpPr>
          <p:spPr bwMode="auto">
            <a:xfrm>
              <a:off x="7464247" y="2694147"/>
              <a:ext cx="443395" cy="6401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7" idx="5"/>
              <a:endCxn id="38" idx="1"/>
            </p:cNvCxnSpPr>
            <p:nvPr/>
          </p:nvCxnSpPr>
          <p:spPr bwMode="auto">
            <a:xfrm>
              <a:off x="7527562" y="4514335"/>
              <a:ext cx="464528" cy="65950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844326" y="3276156"/>
                  <a:ext cx="432352" cy="3971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2200" b="0" dirty="0" smtClean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4326" y="3276156"/>
                  <a:ext cx="432352" cy="397186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>
              <a:stCxn id="37" idx="7"/>
              <a:endCxn id="50" idx="3"/>
            </p:cNvCxnSpPr>
            <p:nvPr/>
          </p:nvCxnSpPr>
          <p:spPr bwMode="auto">
            <a:xfrm flipV="1">
              <a:off x="7527562" y="3615175"/>
              <a:ext cx="380080" cy="6183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770639" y="1327909"/>
                  <a:ext cx="1687526" cy="55419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639" y="1327909"/>
                  <a:ext cx="1687526" cy="55419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 bwMode="auto">
            <a:xfrm flipH="1">
              <a:off x="8276678" y="2705303"/>
              <a:ext cx="502919" cy="52966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27320" y="5071796"/>
                <a:ext cx="2564294" cy="892552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total </a:t>
                </a: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time!</a:t>
                </a:r>
                <a:b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(Why?)</a:t>
                </a:r>
                <a:endParaRPr lang="he-IL" sz="26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20" y="5071796"/>
                <a:ext cx="2564294" cy="892552"/>
              </a:xfrm>
              <a:prstGeom prst="rect">
                <a:avLst/>
              </a:prstGeom>
              <a:blipFill rotWithShape="0">
                <a:blip r:embed="rId13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8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46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192598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Bonus material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556" y="271427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Not covered in class this term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715" y="3818783"/>
            <a:ext cx="62028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“Careful. We don’t want to learn from this.”</a:t>
            </a:r>
            <a:r>
              <a:rPr lang="en-US" sz="2400" dirty="0">
                <a:cs typeface="Times New Roman" panose="02020603050405020304" pitchFamily="18" charset="0"/>
              </a:rPr>
              <a:t/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 smtClean="0">
                <a:cs typeface="Times New Roman" panose="02020603050405020304" pitchFamily="18" charset="0"/>
              </a:rPr>
              <a:t>(Bill </a:t>
            </a:r>
            <a:r>
              <a:rPr lang="en-US" sz="2400" dirty="0">
                <a:cs typeface="Times New Roman" panose="02020603050405020304" pitchFamily="18" charset="0"/>
              </a:rPr>
              <a:t>Watterson, </a:t>
            </a:r>
            <a:r>
              <a:rPr lang="en-US" sz="2400" dirty="0" smtClean="0">
                <a:cs typeface="Times New Roman" panose="02020603050405020304" pitchFamily="18" charset="0"/>
              </a:rPr>
              <a:t>“Calvin and </a:t>
            </a:r>
            <a:r>
              <a:rPr lang="en-US" sz="2400" dirty="0" smtClean="0">
                <a:cs typeface="Times New Roman" panose="02020603050405020304" pitchFamily="18" charset="0"/>
              </a:rPr>
              <a:t>Hobbes</a:t>
            </a:r>
            <a:r>
              <a:rPr lang="en-US" sz="2400" dirty="0" smtClean="0">
                <a:cs typeface="Times New Roman" panose="02020603050405020304" pitchFamily="18" charset="0"/>
              </a:rPr>
              <a:t>”)</a:t>
            </a:r>
            <a:endParaRPr lang="he-IL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961"/>
            <a:ext cx="9144000" cy="1061635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off-line </a:t>
            </a:r>
            <a:r>
              <a:rPr lang="en-US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LCA</a:t>
            </a:r>
            <a:r>
              <a:rPr lang="en-US" kern="1200" dirty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"/>
              <p:cNvSpPr txBox="1">
                <a:spLocks noChangeArrowheads="1"/>
              </p:cNvSpPr>
              <p:nvPr/>
            </p:nvSpPr>
            <p:spPr bwMode="auto">
              <a:xfrm>
                <a:off x="0" y="1499545"/>
                <a:ext cx="9144000" cy="106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tree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collection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pairs,</a:t>
                </a:r>
                <a:b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𝐿𝐶𝐴</m:t>
                    </m:r>
                    <m:r>
                      <a:rPr lang="en-US" sz="3600" i="1" baseline="-25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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99545"/>
                <a:ext cx="9144000" cy="1061635"/>
              </a:xfrm>
              <a:prstGeom prst="rect">
                <a:avLst/>
              </a:prstGeom>
              <a:blipFill rotWithShape="0">
                <a:blip r:embed="rId2"/>
                <a:stretch>
                  <a:fillRect t="-15517" b="-2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"/>
              <p:cNvSpPr txBox="1">
                <a:spLocks noChangeArrowheads="1"/>
              </p:cNvSpPr>
              <p:nvPr/>
            </p:nvSpPr>
            <p:spPr bwMode="auto">
              <a:xfrm>
                <a:off x="2272" y="3248761"/>
                <a:ext cx="9144000" cy="106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Union-Find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can get</a:t>
                </a:r>
                <a:b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((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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</a:t>
                </a:r>
                <a:b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2" y="3248761"/>
                <a:ext cx="9144000" cy="1061635"/>
              </a:xfrm>
              <a:prstGeom prst="rect">
                <a:avLst/>
              </a:prstGeom>
              <a:blipFill rotWithShape="0">
                <a:blip r:embed="rId3"/>
                <a:stretch>
                  <a:fillRect t="-41379" b="-534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8192" y="5011625"/>
            <a:ext cx="9144000" cy="10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 saw a linear time preprocessing algorithm for the on-line problem.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6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 bwMode="auto">
          <a:xfrm>
            <a:off x="6219144" y="4159074"/>
            <a:ext cx="1477357" cy="2729743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843086" y="3137013"/>
            <a:ext cx="1255848" cy="37135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 rot="658148">
            <a:off x="3333405" y="2017009"/>
            <a:ext cx="1433972" cy="41580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 rot="1285813">
            <a:off x="1837216" y="859145"/>
            <a:ext cx="1641136" cy="41580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33"/>
            <a:ext cx="9144000" cy="1061635"/>
          </a:xfrm>
        </p:spPr>
        <p:txBody>
          <a:bodyPr/>
          <a:lstStyle/>
          <a:p>
            <a:r>
              <a:rPr lang="en-US" sz="4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en-US" sz="4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LCA problem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[(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(1979)]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2492684" y="2493677"/>
            <a:ext cx="330200" cy="8890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944996" y="2504789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904200" y="2518437"/>
            <a:ext cx="311812" cy="10584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974509" y="1359058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26063" y="4293145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2"/>
          <p:cNvSpPr>
            <a:spLocks noChangeAspect="1" noChangeArrowheads="1"/>
          </p:cNvSpPr>
          <p:nvPr/>
        </p:nvSpPr>
        <p:spPr bwMode="auto">
          <a:xfrm>
            <a:off x="2159309" y="2425414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Oval 13"/>
          <p:cNvSpPr>
            <a:spLocks noChangeAspect="1" noChangeArrowheads="1"/>
          </p:cNvSpPr>
          <p:nvPr/>
        </p:nvSpPr>
        <p:spPr bwMode="auto">
          <a:xfrm>
            <a:off x="2567296" y="2425414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Oval 14"/>
          <p:cNvSpPr>
            <a:spLocks noChangeAspect="1" noChangeArrowheads="1"/>
          </p:cNvSpPr>
          <p:nvPr/>
        </p:nvSpPr>
        <p:spPr bwMode="auto">
          <a:xfrm>
            <a:off x="2969972" y="2423827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9" name="AutoShape 18"/>
          <p:cNvCxnSpPr>
            <a:cxnSpLocks noChangeShapeType="1"/>
            <a:stCxn id="15" idx="0"/>
            <a:endCxn id="11" idx="3"/>
          </p:cNvCxnSpPr>
          <p:nvPr/>
        </p:nvCxnSpPr>
        <p:spPr bwMode="auto">
          <a:xfrm flipV="1">
            <a:off x="2248209" y="1619221"/>
            <a:ext cx="770937" cy="80619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0" name="AutoShape 19"/>
          <p:cNvCxnSpPr>
            <a:cxnSpLocks noChangeShapeType="1"/>
            <a:stCxn id="16" idx="0"/>
            <a:endCxn id="11" idx="3"/>
          </p:cNvCxnSpPr>
          <p:nvPr/>
        </p:nvCxnSpPr>
        <p:spPr bwMode="auto">
          <a:xfrm flipV="1">
            <a:off x="2656196" y="1619221"/>
            <a:ext cx="362950" cy="80619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1" name="AutoShape 20"/>
          <p:cNvCxnSpPr>
            <a:cxnSpLocks noChangeShapeType="1"/>
            <a:stCxn id="17" idx="0"/>
            <a:endCxn id="11" idx="4"/>
          </p:cNvCxnSpPr>
          <p:nvPr/>
        </p:nvCxnSpPr>
        <p:spPr bwMode="auto">
          <a:xfrm flipV="1">
            <a:off x="3058872" y="1663858"/>
            <a:ext cx="68037" cy="75996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3952738" y="2366037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5240045" y="3432388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30" name="AutoShape 20"/>
          <p:cNvCxnSpPr>
            <a:cxnSpLocks noChangeShapeType="1"/>
            <a:stCxn id="26" idx="1"/>
            <a:endCxn id="11" idx="5"/>
          </p:cNvCxnSpPr>
          <p:nvPr/>
        </p:nvCxnSpPr>
        <p:spPr bwMode="auto">
          <a:xfrm flipH="1" flipV="1">
            <a:off x="3234672" y="1619221"/>
            <a:ext cx="762703" cy="7914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33" name="AutoShape 20"/>
          <p:cNvCxnSpPr>
            <a:cxnSpLocks noChangeShapeType="1"/>
            <a:stCxn id="27" idx="1"/>
            <a:endCxn id="26" idx="5"/>
          </p:cNvCxnSpPr>
          <p:nvPr/>
        </p:nvCxnSpPr>
        <p:spPr bwMode="auto">
          <a:xfrm flipH="1" flipV="1">
            <a:off x="4212901" y="2626200"/>
            <a:ext cx="1071781" cy="8508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34" name="AutoShape 20"/>
          <p:cNvCxnSpPr>
            <a:cxnSpLocks noChangeShapeType="1"/>
            <a:stCxn id="28" idx="1"/>
            <a:endCxn id="27" idx="5"/>
          </p:cNvCxnSpPr>
          <p:nvPr/>
        </p:nvCxnSpPr>
        <p:spPr bwMode="auto">
          <a:xfrm flipH="1" flipV="1">
            <a:off x="5500208" y="3692551"/>
            <a:ext cx="1361228" cy="8069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3364302" y="3576850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4011023" y="3590498"/>
            <a:ext cx="596900" cy="1012224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" name="Oval 12"/>
          <p:cNvSpPr>
            <a:spLocks noChangeAspect="1" noChangeArrowheads="1"/>
          </p:cNvSpPr>
          <p:nvPr/>
        </p:nvSpPr>
        <p:spPr bwMode="auto">
          <a:xfrm>
            <a:off x="3564967" y="3497475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6" name="Oval 14"/>
          <p:cNvSpPr>
            <a:spLocks noChangeAspect="1" noChangeArrowheads="1"/>
          </p:cNvSpPr>
          <p:nvPr/>
        </p:nvSpPr>
        <p:spPr bwMode="auto">
          <a:xfrm>
            <a:off x="4211854" y="3495888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1" name="AutoShape 20"/>
          <p:cNvCxnSpPr>
            <a:cxnSpLocks noChangeShapeType="1"/>
            <a:stCxn id="44" idx="0"/>
            <a:endCxn id="26" idx="3"/>
          </p:cNvCxnSpPr>
          <p:nvPr/>
        </p:nvCxnSpPr>
        <p:spPr bwMode="auto">
          <a:xfrm flipV="1">
            <a:off x="3653867" y="2626200"/>
            <a:ext cx="343508" cy="8712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54" name="AutoShape 20"/>
          <p:cNvCxnSpPr>
            <a:cxnSpLocks noChangeShapeType="1"/>
            <a:stCxn id="46" idx="0"/>
            <a:endCxn id="26" idx="4"/>
          </p:cNvCxnSpPr>
          <p:nvPr/>
        </p:nvCxnSpPr>
        <p:spPr bwMode="auto">
          <a:xfrm flipH="1" flipV="1">
            <a:off x="4105138" y="2670837"/>
            <a:ext cx="195616" cy="82505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4963390" y="4602722"/>
            <a:ext cx="596900" cy="1047451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622338" y="4616370"/>
            <a:ext cx="380052" cy="1197576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4" name="Oval 12"/>
          <p:cNvSpPr>
            <a:spLocks noChangeAspect="1" noChangeArrowheads="1"/>
          </p:cNvSpPr>
          <p:nvPr/>
        </p:nvSpPr>
        <p:spPr bwMode="auto">
          <a:xfrm>
            <a:off x="5191351" y="4523347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5" name="Oval 14"/>
          <p:cNvSpPr>
            <a:spLocks noChangeAspect="1" noChangeArrowheads="1"/>
          </p:cNvSpPr>
          <p:nvPr/>
        </p:nvSpPr>
        <p:spPr bwMode="auto">
          <a:xfrm>
            <a:off x="5742702" y="4521760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66" name="AutoShape 20"/>
          <p:cNvCxnSpPr>
            <a:cxnSpLocks noChangeShapeType="1"/>
            <a:stCxn id="65" idx="0"/>
            <a:endCxn id="27" idx="4"/>
          </p:cNvCxnSpPr>
          <p:nvPr/>
        </p:nvCxnSpPr>
        <p:spPr bwMode="auto">
          <a:xfrm flipH="1" flipV="1">
            <a:off x="5392445" y="3737188"/>
            <a:ext cx="439157" cy="78457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69" name="AutoShape 20"/>
          <p:cNvCxnSpPr>
            <a:cxnSpLocks noChangeShapeType="1"/>
            <a:endCxn id="27" idx="3"/>
          </p:cNvCxnSpPr>
          <p:nvPr/>
        </p:nvCxnSpPr>
        <p:spPr bwMode="auto">
          <a:xfrm flipV="1">
            <a:off x="5266603" y="3692551"/>
            <a:ext cx="18079" cy="83079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73" name="AutoShape 20"/>
          <p:cNvCxnSpPr>
            <a:cxnSpLocks noChangeShapeType="1"/>
            <a:endCxn id="11" idx="6"/>
          </p:cNvCxnSpPr>
          <p:nvPr/>
        </p:nvCxnSpPr>
        <p:spPr bwMode="auto">
          <a:xfrm flipH="1" flipV="1">
            <a:off x="3279309" y="1511458"/>
            <a:ext cx="1853824" cy="644888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cxnSp>
        <p:nvCxnSpPr>
          <p:cNvPr id="76" name="AutoShape 20"/>
          <p:cNvCxnSpPr>
            <a:cxnSpLocks noChangeShapeType="1"/>
            <a:endCxn id="26" idx="6"/>
          </p:cNvCxnSpPr>
          <p:nvPr/>
        </p:nvCxnSpPr>
        <p:spPr bwMode="auto">
          <a:xfrm flipH="1" flipV="1">
            <a:off x="4257538" y="2518437"/>
            <a:ext cx="1067877" cy="5331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cxnSp>
        <p:nvCxnSpPr>
          <p:cNvPr id="79" name="AutoShape 20"/>
          <p:cNvCxnSpPr>
            <a:cxnSpLocks noChangeShapeType="1"/>
            <a:stCxn id="28" idx="1"/>
            <a:endCxn id="27" idx="5"/>
          </p:cNvCxnSpPr>
          <p:nvPr/>
        </p:nvCxnSpPr>
        <p:spPr bwMode="auto">
          <a:xfrm flipH="1" flipV="1">
            <a:off x="5500208" y="3692551"/>
            <a:ext cx="1361228" cy="80698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sp>
        <p:nvSpPr>
          <p:cNvPr id="83" name="AutoShape 15"/>
          <p:cNvSpPr>
            <a:spLocks noChangeArrowheads="1"/>
          </p:cNvSpPr>
          <p:nvPr/>
        </p:nvSpPr>
        <p:spPr bwMode="auto">
          <a:xfrm>
            <a:off x="6495597" y="4616370"/>
            <a:ext cx="957526" cy="181515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6816799" y="4454894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355502" y="3047643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4098" y="1190506"/>
            <a:ext cx="32623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Going down: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Make-Set(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6370" y="2196362"/>
            <a:ext cx="32623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Going up: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i="1" dirty="0" smtClean="0">
                <a:sym typeface="Symbol"/>
              </a:rPr>
              <a:t/>
            </a:r>
            <a:br>
              <a:rPr lang="en-US" i="1" dirty="0" smtClean="0"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Union(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421" y="5675865"/>
            <a:ext cx="35096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&lt;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then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LCA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 = “Find(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)”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57434" y="3339144"/>
            <a:ext cx="3889807" cy="1532334"/>
          </a:xfrm>
          <a:prstGeom prst="wedgeRoundRectCallout">
            <a:avLst>
              <a:gd name="adj1" fmla="val 46380"/>
              <a:gd name="adj2" fmla="val -97588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We want these to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representatives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(How do we do it?)</a:t>
            </a:r>
            <a:endParaRPr kumimoji="0" lang="he-I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5" grpId="0" animBg="1"/>
      <p:bldP spid="82" grpId="0" animBg="1"/>
      <p:bldP spid="13" grpId="0"/>
      <p:bldP spid="83" grpId="0" animBg="1"/>
      <p:bldP spid="28" grpId="0" animBg="1"/>
      <p:bldP spid="2" grpId="0"/>
      <p:bldP spid="45" grpId="0"/>
      <p:bldP spid="47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4942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“sums” 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 a semi-group)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10556" y="137315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𝕌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1373155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924" y="195606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∘: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𝕌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𝕌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𝕌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be </a:t>
                </a:r>
                <a:r>
                  <a:rPr lang="en-US" sz="2600" smtClean="0">
                    <a:cs typeface="Times New Roman" panose="02020603050405020304" pitchFamily="18" charset="0"/>
                  </a:rPr>
                  <a:t>an </a:t>
                </a:r>
                <a:r>
                  <a:rPr lang="en-US" sz="2600" i="1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associative</a:t>
                </a:r>
                <a:r>
                  <a:rPr lang="en-US" sz="2600" smtClean="0"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operation.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1956065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924" y="253897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(The operation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is not necessarily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commutative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and may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not have an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inverse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 There may not be an </a:t>
                </a:r>
                <a:r>
                  <a:rPr lang="en-US" sz="2600" i="1" dirty="0" smtClean="0">
                    <a:cs typeface="Times New Roman" panose="02020603050405020304" pitchFamily="18" charset="0"/>
                  </a:rPr>
                  <a:t>identity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element.)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2538975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924" y="352199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Assume that each element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𝕌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fits into a machine word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and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can be computed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3521995"/>
                <a:ext cx="9144000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24" y="4573555"/>
                <a:ext cx="9144000" cy="13247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Problem: </a:t>
                </a:r>
                <a:br>
                  <a:rPr lang="en-US" sz="2600" b="1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Preprocess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as efficiently as possible, such that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can be returned as quickly as possible.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4573555"/>
                <a:ext cx="9144000" cy="1324786"/>
              </a:xfrm>
              <a:prstGeom prst="rect">
                <a:avLst/>
              </a:prstGeom>
              <a:blipFill rotWithShape="0">
                <a:blip r:embed="rId7"/>
                <a:stretch>
                  <a:fillRect t="-4128" b="-82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1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622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</a:t>
            </a:r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case: </a:t>
            </a: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556" y="986770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Offline version:</a:t>
                </a:r>
                <a:br>
                  <a:rPr lang="en-US" b="1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Given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given a collection of intervals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baseline="-250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baseline="-250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baseline="-250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baseline="-250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baseline="-250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,</a:t>
                </a:r>
                <a:b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find the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maximum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in each interval.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986770"/>
                <a:ext cx="91440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691" b="-83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6799933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4397548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795958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5198343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1194368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" name="Oval 56"/>
          <p:cNvSpPr>
            <a:spLocks noChangeAspect="1" noChangeArrowheads="1"/>
          </p:cNvSpPr>
          <p:nvPr/>
        </p:nvSpPr>
        <p:spPr bwMode="auto">
          <a:xfrm>
            <a:off x="5999138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7600725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3596753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/>
          <p:cNvCxnSpPr>
            <a:stCxn id="12" idx="6"/>
            <a:endCxn id="23" idx="2"/>
          </p:cNvCxnSpPr>
          <p:nvPr/>
        </p:nvCxnSpPr>
        <p:spPr bwMode="auto">
          <a:xfrm>
            <a:off x="1410544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1995163" y="6023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5" name="Curved Connector 24"/>
          <p:cNvCxnSpPr>
            <a:stCxn id="12" idx="0"/>
            <a:endCxn id="6" idx="0"/>
          </p:cNvCxnSpPr>
          <p:nvPr/>
        </p:nvCxnSpPr>
        <p:spPr bwMode="auto">
          <a:xfrm rot="5400000" flipH="1" flipV="1">
            <a:off x="4105238" y="3220413"/>
            <a:ext cx="12700" cy="5605565"/>
          </a:xfrm>
          <a:prstGeom prst="curvedConnector3">
            <a:avLst>
              <a:gd name="adj1" fmla="val 5577047"/>
            </a:avLst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urved Connector 25"/>
          <p:cNvCxnSpPr>
            <a:stCxn id="23" idx="0"/>
            <a:endCxn id="11" idx="0"/>
          </p:cNvCxnSpPr>
          <p:nvPr/>
        </p:nvCxnSpPr>
        <p:spPr bwMode="auto">
          <a:xfrm rot="5400000" flipH="1" flipV="1">
            <a:off x="3704841" y="4421605"/>
            <a:ext cx="12700" cy="3203180"/>
          </a:xfrm>
          <a:prstGeom prst="curvedConnector3">
            <a:avLst>
              <a:gd name="adj1" fmla="val 2862291"/>
            </a:avLst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7" idx="6"/>
            <a:endCxn id="7" idx="2"/>
          </p:cNvCxnSpPr>
          <p:nvPr/>
        </p:nvCxnSpPr>
        <p:spPr bwMode="auto">
          <a:xfrm>
            <a:off x="3812929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7" idx="6"/>
            <a:endCxn id="11" idx="2"/>
          </p:cNvCxnSpPr>
          <p:nvPr/>
        </p:nvCxnSpPr>
        <p:spPr bwMode="auto">
          <a:xfrm>
            <a:off x="4613724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1" idx="6"/>
            <a:endCxn id="13" idx="2"/>
          </p:cNvCxnSpPr>
          <p:nvPr/>
        </p:nvCxnSpPr>
        <p:spPr bwMode="auto">
          <a:xfrm>
            <a:off x="5414519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6"/>
            <a:endCxn id="6" idx="2"/>
          </p:cNvCxnSpPr>
          <p:nvPr/>
        </p:nvCxnSpPr>
        <p:spPr bwMode="auto">
          <a:xfrm>
            <a:off x="6215314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6" idx="6"/>
            <a:endCxn id="14" idx="2"/>
          </p:cNvCxnSpPr>
          <p:nvPr/>
        </p:nvCxnSpPr>
        <p:spPr bwMode="auto">
          <a:xfrm>
            <a:off x="7016109" y="6122492"/>
            <a:ext cx="5846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8" idx="2"/>
          </p:cNvCxnSpPr>
          <p:nvPr/>
        </p:nvCxnSpPr>
        <p:spPr bwMode="auto">
          <a:xfrm>
            <a:off x="2211339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8" idx="6"/>
            <a:endCxn id="17" idx="2"/>
          </p:cNvCxnSpPr>
          <p:nvPr/>
        </p:nvCxnSpPr>
        <p:spPr bwMode="auto">
          <a:xfrm>
            <a:off x="3012134" y="6122492"/>
            <a:ext cx="584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urved Connector 56"/>
          <p:cNvCxnSpPr>
            <a:stCxn id="8" idx="4"/>
            <a:endCxn id="13" idx="4"/>
          </p:cNvCxnSpPr>
          <p:nvPr/>
        </p:nvCxnSpPr>
        <p:spPr bwMode="auto">
          <a:xfrm rot="16200000" flipH="1">
            <a:off x="4505636" y="4620198"/>
            <a:ext cx="12700" cy="3203180"/>
          </a:xfrm>
          <a:prstGeom prst="curvedConnector3">
            <a:avLst>
              <a:gd name="adj1" fmla="val 2390165"/>
            </a:avLst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-2493" y="287972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>
                    <a:cs typeface="Times New Roman" panose="02020603050405020304" pitchFamily="18" charset="0"/>
                  </a:rPr>
                  <a:t>Online version:</a:t>
                </a:r>
                <a:br>
                  <a:rPr lang="en-US" b="1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Preprocess a given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such that the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maximum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in each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can be found quickly.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3" y="2879720"/>
                <a:ext cx="9144000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4386" b="-10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-925" y="447442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cs typeface="Times New Roman" panose="02020603050405020304" pitchFamily="18" charset="0"/>
              </a:rPr>
              <a:t>Exercise: </a:t>
            </a:r>
            <a:r>
              <a:rPr lang="en-US" sz="2400" dirty="0" smtClean="0">
                <a:cs typeface="Times New Roman" panose="02020603050405020304" pitchFamily="18" charset="0"/>
              </a:rPr>
              <a:t>If we replace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maximum</a:t>
            </a:r>
            <a:r>
              <a:rPr lang="en-US" sz="2400" dirty="0" smtClean="0">
                <a:cs typeface="Times New Roman" panose="02020603050405020304" pitchFamily="18" charset="0"/>
              </a:rPr>
              <a:t> by 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sum</a:t>
            </a:r>
            <a:r>
              <a:rPr lang="en-US" sz="2400" dirty="0" smtClean="0">
                <a:cs typeface="Times New Roman" panose="02020603050405020304" pitchFamily="18" charset="0"/>
              </a:rPr>
              <a:t>, the problem is trivial.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19176" y="5585917"/>
                <a:ext cx="54610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76" y="5585917"/>
                <a:ext cx="54610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22025" y="5585917"/>
                <a:ext cx="54610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25" y="5585917"/>
                <a:ext cx="54610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89038" y="5585917"/>
                <a:ext cx="54610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038" y="5585917"/>
                <a:ext cx="54610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3492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“sums”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10556" y="110645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cs typeface="Times New Roman" panose="02020603050405020304" pitchFamily="18" charset="0"/>
                  </a:rPr>
                  <a:t>Simple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cs typeface="Times New Roman" panose="02020603050405020304" pitchFamily="18" charset="0"/>
                  </a:rPr>
                  <a:t> solution</a:t>
                </a:r>
                <a:endParaRPr lang="he-IL" sz="2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6" y="1106455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1251762" y="4656963"/>
            <a:ext cx="6561056" cy="38649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532290" y="4495800"/>
            <a:ext cx="0" cy="716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24" y="165890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Split the array into two sub-arrays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1658905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9924" y="212753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In the first compute </a:t>
            </a:r>
            <a:r>
              <a:rPr lang="en-US" sz="2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suffix</a:t>
            </a:r>
            <a:r>
              <a:rPr lang="en-US" sz="2600" dirty="0" smtClean="0">
                <a:cs typeface="Times New Roman" panose="02020603050405020304" pitchFamily="18" charset="0"/>
              </a:rPr>
              <a:t> “sums”.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24" y="259616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In the second compute </a:t>
            </a:r>
            <a:r>
              <a:rPr lang="en-US" sz="26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prefix</a:t>
            </a:r>
            <a:r>
              <a:rPr lang="en-US" sz="2600" dirty="0" smtClean="0">
                <a:cs typeface="Times New Roman" panose="02020603050405020304" pitchFamily="18" charset="0"/>
              </a:rPr>
              <a:t> “sums”.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4" y="319433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Do the same recursively for each sub-array.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480097" y="4167121"/>
            <a:ext cx="2052193" cy="883427"/>
            <a:chOff x="2480097" y="4167121"/>
            <a:chExt cx="2052193" cy="883427"/>
          </a:xfrm>
        </p:grpSpPr>
        <p:grpSp>
          <p:nvGrpSpPr>
            <p:cNvPr id="24" name="Group 23"/>
            <p:cNvGrpSpPr/>
            <p:nvPr/>
          </p:nvGrpSpPr>
          <p:grpSpPr>
            <a:xfrm>
              <a:off x="2480097" y="4167121"/>
              <a:ext cx="535263" cy="883427"/>
              <a:chOff x="2480097" y="2866916"/>
              <a:chExt cx="535263" cy="883427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2543234" y="3363844"/>
                <a:ext cx="0" cy="38649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2799331" y="3363844"/>
                <a:ext cx="0" cy="38649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480097" y="2866916"/>
                    <a:ext cx="53526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he-IL" dirty="0">
                      <a:solidFill>
                        <a:schemeClr val="accent2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0097" y="2866916"/>
                    <a:ext cx="535263" cy="5232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2662177" y="4841111"/>
              <a:ext cx="187011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4532290" y="4161338"/>
            <a:ext cx="2786896" cy="883427"/>
            <a:chOff x="4532290" y="4161338"/>
            <a:chExt cx="2786896" cy="88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783923" y="4161338"/>
              <a:ext cx="535263" cy="883427"/>
              <a:chOff x="2480097" y="2866916"/>
              <a:chExt cx="535263" cy="883427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>
                <a:off x="2543234" y="3363844"/>
                <a:ext cx="0" cy="38649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2799331" y="3363844"/>
                <a:ext cx="0" cy="38649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480097" y="2866916"/>
                    <a:ext cx="53526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he-IL" dirty="0">
                      <a:solidFill>
                        <a:schemeClr val="accent2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0097" y="2866916"/>
                    <a:ext cx="535263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/>
            <p:nvPr/>
          </p:nvCxnSpPr>
          <p:spPr bwMode="auto">
            <a:xfrm>
              <a:off x="4532290" y="4841111"/>
              <a:ext cx="231477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251762" y="5334000"/>
            <a:ext cx="6561056" cy="716280"/>
            <a:chOff x="1251762" y="5334000"/>
            <a:chExt cx="6561056" cy="71628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251762" y="5495163"/>
              <a:ext cx="6561056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532290" y="5334000"/>
              <a:ext cx="0" cy="716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747777" y="5679311"/>
              <a:ext cx="117072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6322990" y="5679311"/>
              <a:ext cx="52407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918500" y="5334000"/>
              <a:ext cx="0" cy="716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322990" y="5334000"/>
              <a:ext cx="0" cy="716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152267" y="5679311"/>
              <a:ext cx="117072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2918500" y="5679311"/>
              <a:ext cx="85990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114" y="6128035"/>
                <a:ext cx="914400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he-IL" sz="4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" y="6128035"/>
                <a:ext cx="91440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114" y="363248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Each query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is the “sum” of 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or </a:t>
                </a:r>
                <a:r>
                  <a:rPr lang="en-US" sz="26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 pre-computed values.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" y="3632485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5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9" grpId="0"/>
      <p:bldP spid="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0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“sums”</a:t>
            </a:r>
            <a:b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[Yao (1982)] [Chazelle (1987)] [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Alon-Schieber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(1987)]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24" y="137627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 </a:t>
                </a:r>
                <a:r>
                  <a:rPr lang="en-US" sz="26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1376272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346" b="-29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480097" y="5188201"/>
            <a:ext cx="535263" cy="883427"/>
            <a:chOff x="2480097" y="2866916"/>
            <a:chExt cx="535263" cy="883427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2543234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799331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322722" y="5161695"/>
            <a:ext cx="535263" cy="911467"/>
            <a:chOff x="4719208" y="2827160"/>
            <a:chExt cx="535263" cy="91146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4778958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035055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605223" y="5685782"/>
            <a:ext cx="7757742" cy="386499"/>
            <a:chOff x="605223" y="5685782"/>
            <a:chExt cx="7757742" cy="38649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60522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898477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91731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84985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778239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07149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eft Brace 64"/>
          <p:cNvSpPr/>
          <p:nvPr/>
        </p:nvSpPr>
        <p:spPr bwMode="auto">
          <a:xfrm rot="16200000">
            <a:off x="2747744" y="5946690"/>
            <a:ext cx="233238" cy="652788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16200000">
            <a:off x="4369506" y="4980827"/>
            <a:ext cx="233238" cy="2580664"/>
          </a:xfrm>
          <a:prstGeom prst="leftBrac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16200000">
            <a:off x="6091785" y="5844848"/>
            <a:ext cx="233238" cy="860330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5400000" flipV="1">
            <a:off x="1129429" y="4813645"/>
            <a:ext cx="254748" cy="1283348"/>
          </a:xfrm>
          <a:prstGeom prst="leftBrac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53079" y="4692200"/>
                <a:ext cx="5352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9" y="4692200"/>
                <a:ext cx="53526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6136" r="-2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2699" y="2093930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Split the array into blocks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" y="2093930"/>
                <a:ext cx="9144000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8846" y="2620398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Compute the “sum” of each block.</a:t>
            </a:r>
            <a:endParaRPr lang="he-IL" sz="2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621" y="314686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Apply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 on the array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" y="3146867"/>
                <a:ext cx="9144000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4396" y="367333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Apply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𝑛𝑒𝑤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algorithm recursively on each block.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" y="3673336"/>
                <a:ext cx="9144000" cy="492443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171" y="419980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The new algorithm is an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-algorithm. 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" y="4199804"/>
                <a:ext cx="9144000" cy="492443"/>
              </a:xfrm>
              <a:prstGeom prst="rect">
                <a:avLst/>
              </a:prstGeom>
              <a:blipFill rotWithShape="0">
                <a:blip r:embed="rId11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0" grpId="0"/>
      <p:bldP spid="71" grpId="0"/>
      <p:bldP spid="72" grpId="0"/>
      <p:bldP spid="73" grpId="0"/>
      <p:bldP spid="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24" y="177527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𝑛𝑓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 </a:t>
                </a:r>
                <a:r>
                  <a:rPr lang="en-US" sz="26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𝑛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-algorithm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" y="1775276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2346" b="-308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480097" y="5188201"/>
            <a:ext cx="535263" cy="883427"/>
            <a:chOff x="2480097" y="2866916"/>
            <a:chExt cx="535263" cy="883427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2543234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799331" y="3363844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097" y="2866916"/>
                  <a:ext cx="53526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322722" y="5161695"/>
            <a:ext cx="535263" cy="911467"/>
            <a:chOff x="4719208" y="2827160"/>
            <a:chExt cx="535263" cy="91146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4778958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035055" y="3352128"/>
              <a:ext cx="0" cy="386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oMath>
                    </m:oMathPara>
                  </a14:m>
                  <a:endParaRPr lang="he-IL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27160"/>
                  <a:ext cx="53526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605223" y="5685782"/>
            <a:ext cx="7757742" cy="386499"/>
            <a:chOff x="605223" y="5685782"/>
            <a:chExt cx="7757742" cy="38649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60522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898477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91731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84985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778239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071493" y="5685782"/>
              <a:ext cx="1291472" cy="386499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eft Brace 64"/>
          <p:cNvSpPr/>
          <p:nvPr/>
        </p:nvSpPr>
        <p:spPr bwMode="auto">
          <a:xfrm rot="16200000">
            <a:off x="2747744" y="5946690"/>
            <a:ext cx="233238" cy="652788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16200000">
            <a:off x="4369506" y="4980827"/>
            <a:ext cx="233238" cy="2580664"/>
          </a:xfrm>
          <a:prstGeom prst="leftBrac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16200000">
            <a:off x="6091785" y="5844848"/>
            <a:ext cx="233238" cy="860330"/>
          </a:xfrm>
          <a:prstGeom prst="leftBrac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5400000" flipV="1">
            <a:off x="1129429" y="4763770"/>
            <a:ext cx="254748" cy="1283348"/>
          </a:xfrm>
          <a:prstGeom prst="leftBrac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53079" y="4642325"/>
                <a:ext cx="5352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9" y="4642325"/>
                <a:ext cx="53526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6136" r="-2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3890" y="2466161"/>
                <a:ext cx="9144000" cy="9913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0" y="2466161"/>
                <a:ext cx="9144000" cy="9913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510" y="353294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3532943"/>
                <a:ext cx="914400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285" y="484910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" y="4849105"/>
                <a:ext cx="914400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 bwMode="auto">
          <a:xfrm>
            <a:off x="4462759" y="4239478"/>
            <a:ext cx="255052" cy="415636"/>
          </a:xfrm>
          <a:prstGeom prst="down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6737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“sums”</a:t>
            </a:r>
            <a:b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[Yao (1982)] [Chazelle (1987)] [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Alon-Schieber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(1987)]</a:t>
            </a:r>
          </a:p>
        </p:txBody>
      </p:sp>
    </p:spTree>
    <p:extLst>
      <p:ext uri="{BB962C8B-B14F-4D97-AF65-F5344CB8AC3E}">
        <p14:creationId xmlns:p14="http://schemas.microsoft.com/office/powerpoint/2010/main" val="36209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510" y="1830230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1830230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285" y="368393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" y="3683936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60" y="234838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" y="2348382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060" y="2917170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he-IL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" y="2917170"/>
                <a:ext cx="91440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0" y="209800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Range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“sums”</a:t>
            </a:r>
            <a:b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[Yao (1982)] [Chazelle (1987)] [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Alon-Schieber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(1987)]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35" y="4426532"/>
                <a:ext cx="9144000" cy="691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,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" y="4426532"/>
                <a:ext cx="9144000" cy="6911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675" y="5478092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Results are asymptotically optimal, in an appropriate model.</a:t>
            </a:r>
            <a:endParaRPr lang="he-IL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/>
      <p:bldP spid="33" grpId="0"/>
      <p:bldP spid="3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9983" y="1279002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Komlós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(1985)] 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497" y="3290641"/>
                <a:ext cx="9144000" cy="16300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We always have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 then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br>
                  <a:rPr lang="en-US" sz="2400" dirty="0" smtClean="0"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cs typeface="Times New Roman" panose="02020603050405020304" pitchFamily="18" charset="0"/>
                  </a:rPr>
                  <a:t>E.g.,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3290641"/>
                <a:ext cx="9144000" cy="1630062"/>
              </a:xfrm>
              <a:prstGeom prst="rect">
                <a:avLst/>
              </a:prstGeom>
              <a:blipFill rotWithShape="0">
                <a:blip r:embed="rId3"/>
                <a:stretch>
                  <a:fillRect b="-2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497" y="1896094"/>
                <a:ext cx="9144000" cy="11680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answers to a batch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queries on a tree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can be found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comparisons</a:t>
                </a:r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1896094"/>
                <a:ext cx="9144000" cy="1168077"/>
              </a:xfrm>
              <a:prstGeom prst="rect">
                <a:avLst/>
              </a:prstGeom>
              <a:blipFill rotWithShape="0">
                <a:blip r:embed="rId4"/>
                <a:stretch>
                  <a:fillRect t="-5208" b="-41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70" y="523103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Number of </a:t>
            </a:r>
            <a:r>
              <a:rPr lang="en-US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comparisons</a:t>
            </a:r>
            <a:r>
              <a:rPr lang="en-US" dirty="0" smtClean="0">
                <a:cs typeface="Times New Roman" panose="02020603050405020304" pitchFamily="18" charset="0"/>
              </a:rPr>
              <a:t> may be </a:t>
            </a:r>
            <a:r>
              <a:rPr 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sublinear</a:t>
            </a:r>
            <a:r>
              <a:rPr lang="en-US" dirty="0" smtClean="0">
                <a:cs typeface="Times New Roman" panose="02020603050405020304" pitchFamily="18" charset="0"/>
              </a:rPr>
              <a:t>!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(Offline) Tree-Path Maxima</a:t>
            </a:r>
          </a:p>
        </p:txBody>
      </p:sp>
    </p:spTree>
    <p:extLst>
      <p:ext uri="{BB962C8B-B14F-4D97-AF65-F5344CB8AC3E}">
        <p14:creationId xmlns:p14="http://schemas.microsoft.com/office/powerpoint/2010/main" val="17986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585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(Offline) Tree-Path Maxima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9983" y="1628567"/>
            <a:ext cx="9144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[Dixon-Rauch-</a:t>
            </a:r>
            <a:r>
              <a:rPr lang="en-US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Tarjan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1992)]</a:t>
            </a:r>
            <a:b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(1997)]</a:t>
            </a:r>
          </a:p>
          <a:p>
            <a:pPr algn="ctr"/>
            <a:r>
              <a:rPr 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</a:t>
            </a:r>
            <a:r>
              <a:rPr lang="en-US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Buchsbaum</a:t>
            </a:r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-Kaplan-Rogers-Westbrook (1998</a:t>
            </a:r>
            <a:r>
              <a:rPr lang="en-US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</a:p>
          <a:p>
            <a:pPr algn="ctr"/>
            <a:r>
              <a:rPr lang="en-US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[Hagerup (2009)] 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497" y="371468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answers to a batch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queries on a tree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can be found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time.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" y="3714688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3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2618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7275" y="1415238"/>
            <a:ext cx="3889855" cy="4927770"/>
            <a:chOff x="220576" y="1415238"/>
            <a:chExt cx="3889855" cy="4927770"/>
          </a:xfrm>
        </p:grpSpPr>
        <p:sp>
          <p:nvSpPr>
            <p:cNvPr id="39" name="Oval 56"/>
            <p:cNvSpPr>
              <a:spLocks noChangeAspect="1" noChangeArrowheads="1"/>
            </p:cNvSpPr>
            <p:nvPr/>
          </p:nvSpPr>
          <p:spPr bwMode="auto">
            <a:xfrm>
              <a:off x="3024863" y="257719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56"/>
            <p:cNvSpPr>
              <a:spLocks noChangeAspect="1" noChangeArrowheads="1"/>
            </p:cNvSpPr>
            <p:nvPr/>
          </p:nvSpPr>
          <p:spPr bwMode="auto">
            <a:xfrm>
              <a:off x="1303689" y="4141659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56"/>
            <p:cNvSpPr>
              <a:spLocks noChangeAspect="1" noChangeArrowheads="1"/>
            </p:cNvSpPr>
            <p:nvPr/>
          </p:nvSpPr>
          <p:spPr bwMode="auto">
            <a:xfrm>
              <a:off x="553221" y="3117892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56"/>
            <p:cNvSpPr>
              <a:spLocks noChangeAspect="1" noChangeArrowheads="1"/>
            </p:cNvSpPr>
            <p:nvPr/>
          </p:nvSpPr>
          <p:spPr bwMode="auto">
            <a:xfrm>
              <a:off x="2333181" y="3620008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56"/>
            <p:cNvSpPr>
              <a:spLocks noChangeAspect="1" noChangeArrowheads="1"/>
            </p:cNvSpPr>
            <p:nvPr/>
          </p:nvSpPr>
          <p:spPr bwMode="auto">
            <a:xfrm>
              <a:off x="220576" y="614441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56"/>
            <p:cNvSpPr>
              <a:spLocks noChangeAspect="1" noChangeArrowheads="1"/>
            </p:cNvSpPr>
            <p:nvPr/>
          </p:nvSpPr>
          <p:spPr bwMode="auto">
            <a:xfrm>
              <a:off x="2903068" y="4450746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6" name="Straight Connector 45"/>
            <p:cNvCxnSpPr>
              <a:stCxn id="40" idx="1"/>
              <a:endCxn id="42" idx="5"/>
            </p:cNvCxnSpPr>
            <p:nvPr/>
          </p:nvCxnSpPr>
          <p:spPr bwMode="auto">
            <a:xfrm flipH="1" flipV="1">
              <a:off x="737739" y="3287402"/>
              <a:ext cx="597608" cy="8833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3" idx="7"/>
              <a:endCxn id="39" idx="3"/>
            </p:cNvCxnSpPr>
            <p:nvPr/>
          </p:nvCxnSpPr>
          <p:spPr bwMode="auto">
            <a:xfrm flipV="1">
              <a:off x="2517699" y="2746705"/>
              <a:ext cx="538822" cy="90238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56"/>
            <p:cNvSpPr>
              <a:spLocks noChangeAspect="1" noChangeArrowheads="1"/>
            </p:cNvSpPr>
            <p:nvPr/>
          </p:nvSpPr>
          <p:spPr bwMode="auto">
            <a:xfrm>
              <a:off x="737739" y="5195098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9" name="Straight Connector 48"/>
            <p:cNvCxnSpPr>
              <a:stCxn id="44" idx="7"/>
              <a:endCxn id="48" idx="3"/>
            </p:cNvCxnSpPr>
            <p:nvPr/>
          </p:nvCxnSpPr>
          <p:spPr bwMode="auto">
            <a:xfrm flipV="1">
              <a:off x="405094" y="5364608"/>
              <a:ext cx="364303" cy="8088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0" idx="3"/>
              <a:endCxn id="48" idx="0"/>
            </p:cNvCxnSpPr>
            <p:nvPr/>
          </p:nvCxnSpPr>
          <p:spPr bwMode="auto">
            <a:xfrm flipH="1">
              <a:off x="845827" y="4311169"/>
              <a:ext cx="489520" cy="88392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0" idx="7"/>
              <a:endCxn id="43" idx="3"/>
            </p:cNvCxnSpPr>
            <p:nvPr/>
          </p:nvCxnSpPr>
          <p:spPr bwMode="auto">
            <a:xfrm flipV="1">
              <a:off x="1488207" y="3789518"/>
              <a:ext cx="876632" cy="381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45" idx="1"/>
              <a:endCxn id="43" idx="5"/>
            </p:cNvCxnSpPr>
            <p:nvPr/>
          </p:nvCxnSpPr>
          <p:spPr bwMode="auto">
            <a:xfrm flipH="1" flipV="1">
              <a:off x="2517699" y="3789518"/>
              <a:ext cx="417027" cy="69031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1154506" y="6144415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54" name="Straight Connector 53"/>
            <p:cNvCxnSpPr>
              <a:stCxn id="53" idx="0"/>
              <a:endCxn id="48" idx="5"/>
            </p:cNvCxnSpPr>
            <p:nvPr/>
          </p:nvCxnSpPr>
          <p:spPr bwMode="auto">
            <a:xfrm flipH="1" flipV="1">
              <a:off x="922257" y="5364608"/>
              <a:ext cx="340337" cy="77980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Oval 56"/>
            <p:cNvSpPr>
              <a:spLocks noChangeAspect="1" noChangeArrowheads="1"/>
            </p:cNvSpPr>
            <p:nvPr/>
          </p:nvSpPr>
          <p:spPr bwMode="auto">
            <a:xfrm>
              <a:off x="3176046" y="5462811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6" name="Oval 56"/>
            <p:cNvSpPr>
              <a:spLocks noChangeAspect="1" noChangeArrowheads="1"/>
            </p:cNvSpPr>
            <p:nvPr/>
          </p:nvSpPr>
          <p:spPr bwMode="auto">
            <a:xfrm>
              <a:off x="3894255" y="1967376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>
              <a:off x="3056521" y="1415238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58" name="Oval 56"/>
            <p:cNvSpPr>
              <a:spLocks noChangeAspect="1" noChangeArrowheads="1"/>
            </p:cNvSpPr>
            <p:nvPr/>
          </p:nvSpPr>
          <p:spPr bwMode="auto">
            <a:xfrm>
              <a:off x="3763164" y="4908789"/>
              <a:ext cx="216176" cy="1985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59" name="Straight Connector 58"/>
            <p:cNvCxnSpPr>
              <a:stCxn id="39" idx="0"/>
              <a:endCxn id="57" idx="4"/>
            </p:cNvCxnSpPr>
            <p:nvPr/>
          </p:nvCxnSpPr>
          <p:spPr bwMode="auto">
            <a:xfrm flipV="1">
              <a:off x="3132951" y="1613831"/>
              <a:ext cx="31658" cy="9633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39" idx="7"/>
              <a:endCxn id="56" idx="3"/>
            </p:cNvCxnSpPr>
            <p:nvPr/>
          </p:nvCxnSpPr>
          <p:spPr bwMode="auto">
            <a:xfrm flipV="1">
              <a:off x="3209381" y="2136886"/>
              <a:ext cx="716532" cy="46939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45" idx="6"/>
              <a:endCxn id="58" idx="1"/>
            </p:cNvCxnSpPr>
            <p:nvPr/>
          </p:nvCxnSpPr>
          <p:spPr bwMode="auto">
            <a:xfrm>
              <a:off x="3119244" y="4550043"/>
              <a:ext cx="675578" cy="38782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45" idx="4"/>
              <a:endCxn id="55" idx="0"/>
            </p:cNvCxnSpPr>
            <p:nvPr/>
          </p:nvCxnSpPr>
          <p:spPr bwMode="auto">
            <a:xfrm>
              <a:off x="3011156" y="4649339"/>
              <a:ext cx="272978" cy="81347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938114" y="3428861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6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21573" y="4482239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9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1549" y="4817389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5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99001" y="4522891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2003" y="3859563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94418" y="3013362"/>
              <a:ext cx="3077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33911" y="2072959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4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73442" y="1841473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50442" y="5604964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8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3694" y="5604964"/>
              <a:ext cx="1490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7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93160" y="3735383"/>
              <a:ext cx="2963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495800" y="1487798"/>
                <a:ext cx="464382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Each iteration takes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time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comparisons.</a:t>
                </a:r>
                <a:endParaRPr lang="he-IL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87798"/>
                <a:ext cx="464382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64" b="-17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495800" y="2512371"/>
            <a:ext cx="464382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Each iteration reduces the number of vertices by </a:t>
            </a:r>
            <a:br>
              <a:rPr lang="en-US" sz="2600" dirty="0" smtClean="0">
                <a:cs typeface="Times New Roman" panose="02020603050405020304" pitchFamily="18" charset="0"/>
              </a:rPr>
            </a:br>
            <a:r>
              <a:rPr lang="en-US" sz="2600" dirty="0" smtClean="0">
                <a:cs typeface="Times New Roman" panose="02020603050405020304" pitchFamily="18" charset="0"/>
              </a:rPr>
              <a:t>a factor of at least </a:t>
            </a:r>
            <a:r>
              <a:rPr lang="en-US" sz="2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2.</a:t>
            </a:r>
            <a:endParaRPr lang="he-IL" sz="2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95800" y="3967832"/>
                <a:ext cx="4643820" cy="16927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cs typeface="Times New Roman" panose="02020603050405020304" pitchFamily="18" charset="0"/>
                  </a:rPr>
                  <a:t>Thus, total running time and total number of comparisons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are also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. (Also true </a:t>
                </a:r>
                <a:br>
                  <a:rPr lang="en-US" sz="2600" dirty="0" smtClean="0"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cs typeface="Times New Roman" panose="02020603050405020304" pitchFamily="18" charset="0"/>
                  </a:rPr>
                  <a:t>for planar graphs.)</a:t>
                </a:r>
                <a:endParaRPr lang="he-IL" sz="26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967832"/>
                <a:ext cx="4643820" cy="1692771"/>
              </a:xfrm>
              <a:prstGeom prst="rect">
                <a:avLst/>
              </a:prstGeom>
              <a:blipFill rotWithShape="0">
                <a:blip r:embed="rId4"/>
                <a:stretch>
                  <a:fillRect l="-1971" t="-3237" r="-3811" b="-79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4480560" y="5854181"/>
            <a:ext cx="465906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cs typeface="Times New Roman" panose="02020603050405020304" pitchFamily="18" charset="0"/>
              </a:rPr>
              <a:t>But, why is it useful?</a:t>
            </a:r>
            <a:endParaRPr lang="he-IL" sz="2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344" y="6173498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3375383" y="257719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56"/>
          <p:cNvSpPr>
            <a:spLocks noChangeAspect="1" noChangeArrowheads="1"/>
          </p:cNvSpPr>
          <p:nvPr/>
        </p:nvSpPr>
        <p:spPr bwMode="auto">
          <a:xfrm>
            <a:off x="1654209" y="4141659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903741" y="3117892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56"/>
          <p:cNvSpPr>
            <a:spLocks noChangeAspect="1" noChangeArrowheads="1"/>
          </p:cNvSpPr>
          <p:nvPr/>
        </p:nvSpPr>
        <p:spPr bwMode="auto">
          <a:xfrm>
            <a:off x="2683701" y="3620008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" name="Oval 56"/>
          <p:cNvSpPr>
            <a:spLocks noChangeAspect="1" noChangeArrowheads="1"/>
          </p:cNvSpPr>
          <p:nvPr/>
        </p:nvSpPr>
        <p:spPr bwMode="auto">
          <a:xfrm>
            <a:off x="571096" y="614441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>
            <a:off x="3253588" y="4450746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/>
          <p:cNvCxnSpPr>
            <a:stCxn id="7" idx="1"/>
            <a:endCxn id="8" idx="5"/>
          </p:cNvCxnSpPr>
          <p:nvPr/>
        </p:nvCxnSpPr>
        <p:spPr bwMode="auto">
          <a:xfrm flipH="1" flipV="1">
            <a:off x="1088259" y="3287402"/>
            <a:ext cx="597608" cy="8833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6" name="Straight Connector 15"/>
          <p:cNvCxnSpPr>
            <a:stCxn id="11" idx="7"/>
            <a:endCxn id="6" idx="3"/>
          </p:cNvCxnSpPr>
          <p:nvPr/>
        </p:nvCxnSpPr>
        <p:spPr bwMode="auto">
          <a:xfrm flipV="1">
            <a:off x="2868219" y="2746705"/>
            <a:ext cx="538822" cy="9023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56"/>
          <p:cNvSpPr>
            <a:spLocks noChangeAspect="1" noChangeArrowheads="1"/>
          </p:cNvSpPr>
          <p:nvPr/>
        </p:nvSpPr>
        <p:spPr bwMode="auto">
          <a:xfrm>
            <a:off x="1088259" y="5195098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/>
          <p:cNvCxnSpPr>
            <a:stCxn id="12" idx="7"/>
            <a:endCxn id="17" idx="3"/>
          </p:cNvCxnSpPr>
          <p:nvPr/>
        </p:nvCxnSpPr>
        <p:spPr bwMode="auto">
          <a:xfrm flipV="1">
            <a:off x="755614" y="5364608"/>
            <a:ext cx="364303" cy="80889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0" name="Straight Connector 19"/>
          <p:cNvCxnSpPr>
            <a:stCxn id="7" idx="3"/>
            <a:endCxn id="17" idx="0"/>
          </p:cNvCxnSpPr>
          <p:nvPr/>
        </p:nvCxnSpPr>
        <p:spPr bwMode="auto">
          <a:xfrm flipH="1">
            <a:off x="1196347" y="4311169"/>
            <a:ext cx="489520" cy="88392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" idx="7"/>
            <a:endCxn id="11" idx="3"/>
          </p:cNvCxnSpPr>
          <p:nvPr/>
        </p:nvCxnSpPr>
        <p:spPr bwMode="auto">
          <a:xfrm flipV="1">
            <a:off x="1838727" y="3789518"/>
            <a:ext cx="876632" cy="3812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1"/>
            <a:endCxn id="11" idx="5"/>
          </p:cNvCxnSpPr>
          <p:nvPr/>
        </p:nvCxnSpPr>
        <p:spPr bwMode="auto">
          <a:xfrm flipH="1" flipV="1">
            <a:off x="2868219" y="3789518"/>
            <a:ext cx="417027" cy="69031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3" name="Oval 56"/>
          <p:cNvSpPr>
            <a:spLocks noChangeAspect="1" noChangeArrowheads="1"/>
          </p:cNvSpPr>
          <p:nvPr/>
        </p:nvSpPr>
        <p:spPr bwMode="auto">
          <a:xfrm>
            <a:off x="1505026" y="6144415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4" name="Straight Connector 23"/>
          <p:cNvCxnSpPr>
            <a:stCxn id="23" idx="0"/>
            <a:endCxn id="17" idx="5"/>
          </p:cNvCxnSpPr>
          <p:nvPr/>
        </p:nvCxnSpPr>
        <p:spPr bwMode="auto">
          <a:xfrm flipH="1" flipV="1">
            <a:off x="1272777" y="5364608"/>
            <a:ext cx="340337" cy="77980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27" name="Oval 56"/>
          <p:cNvSpPr>
            <a:spLocks noChangeAspect="1" noChangeArrowheads="1"/>
          </p:cNvSpPr>
          <p:nvPr/>
        </p:nvSpPr>
        <p:spPr bwMode="auto">
          <a:xfrm>
            <a:off x="3526566" y="5462811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8" name="Oval 56"/>
          <p:cNvSpPr>
            <a:spLocks noChangeAspect="1" noChangeArrowheads="1"/>
          </p:cNvSpPr>
          <p:nvPr/>
        </p:nvSpPr>
        <p:spPr bwMode="auto">
          <a:xfrm>
            <a:off x="4244775" y="1967376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3407041" y="1415238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0" name="Oval 56"/>
          <p:cNvSpPr>
            <a:spLocks noChangeAspect="1" noChangeArrowheads="1"/>
          </p:cNvSpPr>
          <p:nvPr/>
        </p:nvSpPr>
        <p:spPr bwMode="auto">
          <a:xfrm>
            <a:off x="4113684" y="4908789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1" name="Straight Connector 30"/>
          <p:cNvCxnSpPr>
            <a:stCxn id="6" idx="0"/>
            <a:endCxn id="29" idx="4"/>
          </p:cNvCxnSpPr>
          <p:nvPr/>
        </p:nvCxnSpPr>
        <p:spPr bwMode="auto">
          <a:xfrm flipV="1">
            <a:off x="3483471" y="1613831"/>
            <a:ext cx="31658" cy="9633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4" name="Straight Connector 33"/>
          <p:cNvCxnSpPr>
            <a:stCxn id="6" idx="7"/>
            <a:endCxn id="28" idx="3"/>
          </p:cNvCxnSpPr>
          <p:nvPr/>
        </p:nvCxnSpPr>
        <p:spPr bwMode="auto">
          <a:xfrm flipV="1">
            <a:off x="3559901" y="2136886"/>
            <a:ext cx="716532" cy="46939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38" name="Straight Connector 37"/>
          <p:cNvCxnSpPr>
            <a:stCxn id="14" idx="6"/>
            <a:endCxn id="30" idx="1"/>
          </p:cNvCxnSpPr>
          <p:nvPr/>
        </p:nvCxnSpPr>
        <p:spPr bwMode="auto">
          <a:xfrm>
            <a:off x="3469764" y="4550043"/>
            <a:ext cx="675578" cy="387829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41" name="Straight Connector 40"/>
          <p:cNvCxnSpPr>
            <a:stCxn id="14" idx="4"/>
            <a:endCxn id="27" idx="0"/>
          </p:cNvCxnSpPr>
          <p:nvPr/>
        </p:nvCxnSpPr>
        <p:spPr bwMode="auto">
          <a:xfrm>
            <a:off x="3361676" y="4649339"/>
            <a:ext cx="272978" cy="8134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2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439916" y="3356936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2" y="4512719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70400" y="4840894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66306" y="4340252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883" y="3783363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44938" y="3013362"/>
            <a:ext cx="30777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58948" y="2314123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91559" y="1841473"/>
            <a:ext cx="1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83842" y="5483044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1814" y="5483044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43680" y="3735383"/>
            <a:ext cx="2963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105524" y="1164960"/>
            <a:ext cx="1434196" cy="186299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 rot="19447166">
            <a:off x="2781718" y="3149126"/>
            <a:ext cx="1434196" cy="3115094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46965" y="4984556"/>
            <a:ext cx="1657953" cy="1862992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 rot="19884833">
            <a:off x="869732" y="2820682"/>
            <a:ext cx="1092121" cy="1946514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56"/>
          <p:cNvSpPr>
            <a:spLocks noChangeAspect="1" noChangeArrowheads="1"/>
          </p:cNvSpPr>
          <p:nvPr/>
        </p:nvSpPr>
        <p:spPr bwMode="auto">
          <a:xfrm>
            <a:off x="510171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5424185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5746659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8648929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6069133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9" name="Oval 56"/>
          <p:cNvSpPr>
            <a:spLocks noChangeAspect="1" noChangeArrowheads="1"/>
          </p:cNvSpPr>
          <p:nvPr/>
        </p:nvSpPr>
        <p:spPr bwMode="auto">
          <a:xfrm>
            <a:off x="6391607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0" name="Oval 56"/>
          <p:cNvSpPr>
            <a:spLocks noChangeAspect="1" noChangeArrowheads="1"/>
          </p:cNvSpPr>
          <p:nvPr/>
        </p:nvSpPr>
        <p:spPr bwMode="auto">
          <a:xfrm>
            <a:off x="671408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1" name="Oval 56"/>
          <p:cNvSpPr>
            <a:spLocks noChangeAspect="1" noChangeArrowheads="1"/>
          </p:cNvSpPr>
          <p:nvPr/>
        </p:nvSpPr>
        <p:spPr bwMode="auto">
          <a:xfrm>
            <a:off x="7036555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2" name="Oval 56"/>
          <p:cNvSpPr>
            <a:spLocks noChangeAspect="1" noChangeArrowheads="1"/>
          </p:cNvSpPr>
          <p:nvPr/>
        </p:nvSpPr>
        <p:spPr bwMode="auto">
          <a:xfrm>
            <a:off x="7359029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7681503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4" name="Oval 56"/>
          <p:cNvSpPr>
            <a:spLocks noChangeAspect="1" noChangeArrowheads="1"/>
          </p:cNvSpPr>
          <p:nvPr/>
        </p:nvSpPr>
        <p:spPr bwMode="auto">
          <a:xfrm>
            <a:off x="8003977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5" name="Oval 56"/>
          <p:cNvSpPr>
            <a:spLocks noChangeAspect="1" noChangeArrowheads="1"/>
          </p:cNvSpPr>
          <p:nvPr/>
        </p:nvSpPr>
        <p:spPr bwMode="auto">
          <a:xfrm>
            <a:off x="8326451" y="5838083"/>
            <a:ext cx="216176" cy="19859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6" name="Oval 56"/>
          <p:cNvSpPr>
            <a:spLocks noChangeAspect="1" noChangeArrowheads="1"/>
          </p:cNvSpPr>
          <p:nvPr/>
        </p:nvSpPr>
        <p:spPr bwMode="auto">
          <a:xfrm>
            <a:off x="5316097" y="4503592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6122282" y="4503592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7089704" y="4503592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9" name="Oval 58"/>
          <p:cNvSpPr>
            <a:spLocks noChangeAspect="1" noChangeArrowheads="1"/>
          </p:cNvSpPr>
          <p:nvPr/>
        </p:nvSpPr>
        <p:spPr bwMode="auto">
          <a:xfrm>
            <a:off x="8218365" y="4503592"/>
            <a:ext cx="432352" cy="3971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4" name="Oval 83"/>
          <p:cNvSpPr>
            <a:spLocks noChangeAspect="1" noChangeArrowheads="1"/>
          </p:cNvSpPr>
          <p:nvPr/>
        </p:nvSpPr>
        <p:spPr bwMode="auto">
          <a:xfrm>
            <a:off x="5611102" y="3092429"/>
            <a:ext cx="648528" cy="59577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5" name="Oval 84"/>
          <p:cNvSpPr>
            <a:spLocks noChangeAspect="1" noChangeArrowheads="1"/>
          </p:cNvSpPr>
          <p:nvPr/>
        </p:nvSpPr>
        <p:spPr bwMode="auto">
          <a:xfrm>
            <a:off x="7545947" y="3092429"/>
            <a:ext cx="648528" cy="59577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8" name="Oval 87"/>
          <p:cNvSpPr>
            <a:spLocks noChangeAspect="1" noChangeArrowheads="1"/>
          </p:cNvSpPr>
          <p:nvPr/>
        </p:nvSpPr>
        <p:spPr bwMode="auto">
          <a:xfrm>
            <a:off x="6470437" y="1635073"/>
            <a:ext cx="864704" cy="7943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90" name="Straight Connector 89"/>
          <p:cNvCxnSpPr>
            <a:stCxn id="56" idx="0"/>
            <a:endCxn id="84" idx="3"/>
          </p:cNvCxnSpPr>
          <p:nvPr/>
        </p:nvCxnSpPr>
        <p:spPr bwMode="auto">
          <a:xfrm flipV="1">
            <a:off x="5532273" y="3600958"/>
            <a:ext cx="173804" cy="9026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4" idx="0"/>
            <a:endCxn id="88" idx="3"/>
          </p:cNvCxnSpPr>
          <p:nvPr/>
        </p:nvCxnSpPr>
        <p:spPr bwMode="auto">
          <a:xfrm flipV="1">
            <a:off x="5935366" y="2313112"/>
            <a:ext cx="661704" cy="779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85" idx="0"/>
            <a:endCxn id="88" idx="5"/>
          </p:cNvCxnSpPr>
          <p:nvPr/>
        </p:nvCxnSpPr>
        <p:spPr bwMode="auto">
          <a:xfrm flipH="1" flipV="1">
            <a:off x="7208508" y="2313112"/>
            <a:ext cx="661703" cy="779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57" idx="0"/>
            <a:endCxn id="84" idx="5"/>
          </p:cNvCxnSpPr>
          <p:nvPr/>
        </p:nvCxnSpPr>
        <p:spPr bwMode="auto">
          <a:xfrm flipH="1" flipV="1">
            <a:off x="6164655" y="3600958"/>
            <a:ext cx="173803" cy="9026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58" idx="0"/>
            <a:endCxn id="85" idx="3"/>
          </p:cNvCxnSpPr>
          <p:nvPr/>
        </p:nvCxnSpPr>
        <p:spPr bwMode="auto">
          <a:xfrm flipV="1">
            <a:off x="7305880" y="3600958"/>
            <a:ext cx="335042" cy="9026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44" idx="0"/>
            <a:endCxn id="56" idx="3"/>
          </p:cNvCxnSpPr>
          <p:nvPr/>
        </p:nvCxnSpPr>
        <p:spPr bwMode="auto">
          <a:xfrm flipV="1">
            <a:off x="5209799" y="4842611"/>
            <a:ext cx="169614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59" idx="0"/>
            <a:endCxn id="85" idx="5"/>
          </p:cNvCxnSpPr>
          <p:nvPr/>
        </p:nvCxnSpPr>
        <p:spPr bwMode="auto">
          <a:xfrm flipH="1" flipV="1">
            <a:off x="8099500" y="3600958"/>
            <a:ext cx="335041" cy="9026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45" idx="0"/>
            <a:endCxn id="56" idx="4"/>
          </p:cNvCxnSpPr>
          <p:nvPr/>
        </p:nvCxnSpPr>
        <p:spPr bwMode="auto">
          <a:xfrm flipV="1">
            <a:off x="5532273" y="4900778"/>
            <a:ext cx="0" cy="9373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50" idx="0"/>
            <a:endCxn id="58" idx="3"/>
          </p:cNvCxnSpPr>
          <p:nvPr/>
        </p:nvCxnSpPr>
        <p:spPr bwMode="auto">
          <a:xfrm flipV="1">
            <a:off x="6822169" y="4842611"/>
            <a:ext cx="330851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51" idx="0"/>
            <a:endCxn id="58" idx="4"/>
          </p:cNvCxnSpPr>
          <p:nvPr/>
        </p:nvCxnSpPr>
        <p:spPr bwMode="auto">
          <a:xfrm flipV="1">
            <a:off x="7144643" y="4900778"/>
            <a:ext cx="161237" cy="9373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52" idx="0"/>
            <a:endCxn id="58" idx="4"/>
          </p:cNvCxnSpPr>
          <p:nvPr/>
        </p:nvCxnSpPr>
        <p:spPr bwMode="auto">
          <a:xfrm flipH="1" flipV="1">
            <a:off x="7305880" y="4900778"/>
            <a:ext cx="161237" cy="9373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53" idx="0"/>
            <a:endCxn id="58" idx="5"/>
          </p:cNvCxnSpPr>
          <p:nvPr/>
        </p:nvCxnSpPr>
        <p:spPr bwMode="auto">
          <a:xfrm flipH="1" flipV="1">
            <a:off x="7458740" y="4842611"/>
            <a:ext cx="330851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54" idx="0"/>
            <a:endCxn id="59" idx="3"/>
          </p:cNvCxnSpPr>
          <p:nvPr/>
        </p:nvCxnSpPr>
        <p:spPr bwMode="auto">
          <a:xfrm flipV="1">
            <a:off x="8112065" y="4842611"/>
            <a:ext cx="169616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55" idx="0"/>
            <a:endCxn id="59" idx="4"/>
          </p:cNvCxnSpPr>
          <p:nvPr/>
        </p:nvCxnSpPr>
        <p:spPr bwMode="auto">
          <a:xfrm flipV="1">
            <a:off x="8434539" y="4900778"/>
            <a:ext cx="2" cy="9373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46" idx="0"/>
            <a:endCxn id="56" idx="5"/>
          </p:cNvCxnSpPr>
          <p:nvPr/>
        </p:nvCxnSpPr>
        <p:spPr bwMode="auto">
          <a:xfrm flipH="1" flipV="1">
            <a:off x="5685133" y="4842611"/>
            <a:ext cx="169614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48" idx="0"/>
            <a:endCxn id="57" idx="3"/>
          </p:cNvCxnSpPr>
          <p:nvPr/>
        </p:nvCxnSpPr>
        <p:spPr bwMode="auto">
          <a:xfrm flipV="1">
            <a:off x="6177221" y="4842611"/>
            <a:ext cx="8377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49" idx="0"/>
            <a:endCxn id="57" idx="5"/>
          </p:cNvCxnSpPr>
          <p:nvPr/>
        </p:nvCxnSpPr>
        <p:spPr bwMode="auto">
          <a:xfrm flipH="1" flipV="1">
            <a:off x="6491318" y="4842611"/>
            <a:ext cx="8377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47" idx="0"/>
            <a:endCxn id="59" idx="5"/>
          </p:cNvCxnSpPr>
          <p:nvPr/>
        </p:nvCxnSpPr>
        <p:spPr bwMode="auto">
          <a:xfrm flipH="1" flipV="1">
            <a:off x="8587401" y="4842611"/>
            <a:ext cx="169616" cy="9954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520198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44582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8966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0114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43642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905978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127576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330226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555943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09758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34142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585261" y="516116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537261" y="381242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92581" y="3812426"/>
            <a:ext cx="14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56404" y="3858592"/>
            <a:ext cx="30777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109844" y="3858592"/>
            <a:ext cx="30777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134350" y="2502232"/>
            <a:ext cx="2963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399270" y="2502232"/>
            <a:ext cx="2963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0" y="12618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Running </a:t>
            </a:r>
            <a:r>
              <a:rPr lang="en-US" sz="4000" dirty="0" err="1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Borůvka</a:t>
            </a:r>
            <a: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a tree</a:t>
            </a:r>
            <a:br>
              <a:rPr lang="en-US" sz="4000" dirty="0" smtClean="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[King (1997</a:t>
            </a:r>
            <a:r>
              <a:rPr lang="en-US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)]</a:t>
            </a:r>
            <a:endParaRPr lang="en-US" sz="3200" kern="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19688</TotalTime>
  <Words>2362</Words>
  <Application>Microsoft Office PowerPoint</Application>
  <PresentationFormat>On-screen Show (4:3)</PresentationFormat>
  <Paragraphs>658</Paragraphs>
  <Slides>53</Slides>
  <Notes>42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MS PGothic</vt:lpstr>
      <vt:lpstr>MS PGothic</vt:lpstr>
      <vt:lpstr>SimSun</vt:lpstr>
      <vt:lpstr>Arial</vt:lpstr>
      <vt:lpstr>Cambria Math</vt:lpstr>
      <vt:lpstr>Comic Sans MS</vt:lpstr>
      <vt:lpstr>Symbol</vt:lpstr>
      <vt:lpstr>Times New Roman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off-line LCA problem</vt:lpstr>
      <vt:lpstr>The off-line LCA problem [(Tarjan (1979)]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Uri Zwick</cp:lastModifiedBy>
  <cp:revision>689</cp:revision>
  <dcterms:created xsi:type="dcterms:W3CDTF">2010-12-27T20:22:31Z</dcterms:created>
  <dcterms:modified xsi:type="dcterms:W3CDTF">2015-11-19T11:33:06Z</dcterms:modified>
</cp:coreProperties>
</file>