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64" r:id="rId2"/>
    <p:sldId id="799" r:id="rId3"/>
    <p:sldId id="800" r:id="rId4"/>
    <p:sldId id="801" r:id="rId5"/>
    <p:sldId id="802" r:id="rId6"/>
    <p:sldId id="803" r:id="rId7"/>
    <p:sldId id="804" r:id="rId8"/>
    <p:sldId id="805" r:id="rId9"/>
    <p:sldId id="806" r:id="rId10"/>
    <p:sldId id="807" r:id="rId11"/>
    <p:sldId id="811" r:id="rId12"/>
    <p:sldId id="808" r:id="rId13"/>
    <p:sldId id="809" r:id="rId14"/>
    <p:sldId id="810" r:id="rId15"/>
  </p:sldIdLst>
  <p:sldSz cx="9144000" cy="6858000" type="screen4x3"/>
  <p:notesSz cx="6845300" cy="9348788"/>
  <p:custDataLst>
    <p:tags r:id="rId18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CC"/>
    <a:srgbClr val="663300"/>
    <a:srgbClr val="FF33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1299" autoAdjust="0"/>
  </p:normalViewPr>
  <p:slideViewPr>
    <p:cSldViewPr snapToGrid="0" snapToObjects="1">
      <p:cViewPr varScale="1">
        <p:scale>
          <a:sx n="102" d="100"/>
          <a:sy n="102" d="100"/>
        </p:scale>
        <p:origin x="1278" y="114"/>
      </p:cViewPr>
      <p:guideLst>
        <p:guide orient="horz" pos="1965"/>
        <p:guide pos="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10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644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016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11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34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932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6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54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511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58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Times New Roman" pitchFamily="18" charset="0"/>
              </a:rPr>
              <a:t>Add:</a:t>
            </a:r>
            <a:r>
              <a:rPr lang="en-US" altLang="en-US" baseline="0" dirty="0" smtClean="0">
                <a:latin typeface="Times New Roman" pitchFamily="18" charset="0"/>
              </a:rPr>
              <a:t> Furthermore, |L| is </a:t>
            </a:r>
            <a:r>
              <a:rPr lang="en-US" altLang="en-US" baseline="0" dirty="0" err="1" smtClean="0">
                <a:latin typeface="Times New Roman" pitchFamily="18" charset="0"/>
              </a:rPr>
              <a:t>stochastly</a:t>
            </a:r>
            <a:r>
              <a:rPr lang="en-US" altLang="en-US" baseline="0" dirty="0" smtClean="0">
                <a:latin typeface="Times New Roman" pitchFamily="18" charset="0"/>
              </a:rPr>
              <a:t> dominated by a negative binomial random variable</a:t>
            </a:r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64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73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6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9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50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11/19/2015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3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79071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Minimum Spanning Trees</a:t>
            </a:r>
            <a:endParaRPr lang="en-US" sz="4400" dirty="0" smtClean="0">
              <a:solidFill>
                <a:schemeClr val="accent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3719055"/>
            <a:ext cx="6038850" cy="1212986"/>
            <a:chOff x="1032" y="2989"/>
            <a:chExt cx="3804" cy="74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541347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October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</a:t>
            </a:r>
            <a:r>
              <a:rPr lang="da-DK" sz="2400" kern="0" smtClean="0">
                <a:solidFill>
                  <a:srgbClr val="000000"/>
                </a:solidFill>
                <a:latin typeface="Arial"/>
              </a:rPr>
              <a:t>November 18,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1867791"/>
            <a:ext cx="91440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Randomized </a:t>
            </a:r>
            <a:b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Linear Time Algorithm</a:t>
            </a: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10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414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[KKT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497" y="1083075"/>
                <a:ext cx="9144000" cy="8542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083075"/>
                <a:ext cx="9144000" cy="8542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2497" y="218035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Claim:</a:t>
                </a:r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180355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2497" y="2896635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Proof by induction: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497" y="3597675"/>
                <a:ext cx="9144000" cy="8542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597675"/>
                <a:ext cx="9144000" cy="85427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2743" y="458827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43" y="4588275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497" y="5365515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Exercise:  </a:t>
                </a:r>
                <a:r>
                  <a:rPr lang="en-US" dirty="0" smtClean="0">
                    <a:cs typeface="Times New Roman" panose="02020603050405020304" pitchFamily="18" charset="0"/>
                  </a:rPr>
                  <a:t>Is the analysis rigorous? Why can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we replace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by the expectations?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365515"/>
                <a:ext cx="9144000" cy="954107"/>
              </a:xfrm>
              <a:prstGeom prst="rect">
                <a:avLst/>
              </a:prstGeom>
              <a:blipFill rotWithShape="0">
                <a:blip r:embed="rId7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743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9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11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192598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271427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Not covered in class this term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7715" y="3818783"/>
            <a:ext cx="62028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“Careful. We don’t want to learn from this.”</a:t>
            </a:r>
            <a:r>
              <a:rPr lang="en-US" sz="2400" dirty="0">
                <a:cs typeface="Times New Roman" panose="02020603050405020304" pitchFamily="18" charset="0"/>
              </a:rPr>
              <a:t/>
            </a:r>
            <a:br>
              <a:rPr lang="en-US" sz="2400" dirty="0">
                <a:cs typeface="Times New Roman" panose="02020603050405020304" pitchFamily="18" charset="0"/>
              </a:rPr>
            </a:br>
            <a:r>
              <a:rPr lang="en-US" sz="2400" dirty="0" smtClean="0">
                <a:cs typeface="Times New Roman" panose="02020603050405020304" pitchFamily="18" charset="0"/>
              </a:rPr>
              <a:t>(Bill </a:t>
            </a:r>
            <a:r>
              <a:rPr lang="en-US" sz="2400" dirty="0">
                <a:cs typeface="Times New Roman" panose="02020603050405020304" pitchFamily="18" charset="0"/>
              </a:rPr>
              <a:t>Watterson, </a:t>
            </a:r>
            <a:r>
              <a:rPr lang="en-US" sz="2400" dirty="0" smtClean="0">
                <a:cs typeface="Times New Roman" panose="02020603050405020304" pitchFamily="18" charset="0"/>
              </a:rPr>
              <a:t>“Calvin </a:t>
            </a:r>
            <a:r>
              <a:rPr lang="en-US" sz="2400" smtClean="0">
                <a:cs typeface="Times New Roman" panose="02020603050405020304" pitchFamily="18" charset="0"/>
              </a:rPr>
              <a:t>and </a:t>
            </a:r>
            <a:r>
              <a:rPr lang="en-US" sz="2400" smtClean="0">
                <a:cs typeface="Times New Roman" panose="02020603050405020304" pitchFamily="18" charset="0"/>
              </a:rPr>
              <a:t>Hobbes</a:t>
            </a:r>
            <a:r>
              <a:rPr lang="en-US" sz="2400" dirty="0" smtClean="0">
                <a:cs typeface="Times New Roman" panose="02020603050405020304" pitchFamily="18" charset="0"/>
              </a:rPr>
              <a:t>”)</a:t>
            </a:r>
            <a:endParaRPr lang="he-IL" sz="24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1490756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random subgraph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that contains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random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r>
                  <a:rPr lang="en-US" dirty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490756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97" y="2572059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Lemma: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The expected number of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b="1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b="1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that 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light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is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572059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232865"/>
            <a:ext cx="9144000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Sampling lemma - </a:t>
            </a:r>
            <a:r>
              <a:rPr lang="en-US" sz="38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version</a:t>
            </a: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[Chan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1998)]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497" y="5228355"/>
                <a:ext cx="9144000" cy="7161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Note 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228355"/>
                <a:ext cx="9144000" cy="716158"/>
              </a:xfrm>
              <a:prstGeom prst="rect">
                <a:avLst/>
              </a:prstGeom>
              <a:blipFill rotWithShape="0">
                <a:blip r:embed="rId5"/>
                <a:stretch>
                  <a:fillRect t="-2564" b="-341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97" y="377675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(The subgraph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now has a fixed number of edges.)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776756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2497" y="4416836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(This slightly simplifies the analysis of the algorithm.)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06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196319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𝐿𝑖𝑔h𝑡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963196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97" y="261777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,  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𝑟𝑎𝑛𝑑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(independent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617779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171905"/>
            <a:ext cx="9144000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Proof of a</a:t>
            </a: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lternative </a:t>
            </a:r>
            <a:r>
              <a:rPr lang="en-US" sz="38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Backward analysis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[Chan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1998)]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497" y="146027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random subset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460276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2743" y="318165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⟺  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𝑀𝑆𝐹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m:rPr>
                          <m:lit/>
                        </m:rP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{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})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43" y="3181659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497" y="3837716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Idea: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Instead of choosing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separately,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let us first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r>
                      <m:rPr>
                        <m:lit/>
                      </m:rP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and then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837716"/>
                <a:ext cx="9144000" cy="954107"/>
              </a:xfrm>
              <a:prstGeom prst="rect">
                <a:avLst/>
              </a:prstGeom>
              <a:blipFill rotWithShape="0">
                <a:blip r:embed="rId7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2497" y="4843556"/>
                <a:ext cx="9144000" cy="8274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𝑀𝑆𝐹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843556"/>
                <a:ext cx="9144000" cy="82747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497" y="5651276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 random item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which is of size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of size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651276"/>
                <a:ext cx="9144000" cy="954107"/>
              </a:xfrm>
              <a:prstGeom prst="rect">
                <a:avLst/>
              </a:prstGeom>
              <a:blipFill rotWithShape="0">
                <a:blip r:embed="rId9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65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0" grpId="0"/>
      <p:bldP spid="13" grpId="0"/>
      <p:bldP spid="14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32865"/>
            <a:ext cx="9144000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Proof of a</a:t>
            </a: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lternative </a:t>
            </a:r>
            <a:r>
              <a:rPr lang="en-US" sz="38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n-US" sz="38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Backward analysis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[Chan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1998)]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2497" y="1524231"/>
                <a:ext cx="9144000" cy="10534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𝑟𝑎𝑛𝑑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,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with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prob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/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𝑟𝑎𝑛𝑑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,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with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prob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.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/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524231"/>
                <a:ext cx="9144000" cy="105349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2743" y="264092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𝑟𝑎𝑛𝑑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43" y="2640925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-2743" y="3227345"/>
                <a:ext cx="9144000" cy="10534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   ,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∖{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}  ,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43" y="3227345"/>
                <a:ext cx="9144000" cy="10534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497" y="4344039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Claim: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 random item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 random subset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</a:t>
                </a:r>
                <a:r>
                  <a:rPr lang="en-US" dirty="0">
                    <a:cs typeface="Times New Roman" panose="02020603050405020304" pitchFamily="18" charset="0"/>
                  </a:rPr>
                  <a:t/>
                </a:r>
                <a:br>
                  <a:rPr lang="en-US" dirty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are independent.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344039"/>
                <a:ext cx="9144000" cy="1384995"/>
              </a:xfrm>
              <a:prstGeom prst="rect">
                <a:avLst/>
              </a:prstGeom>
              <a:blipFill rotWithShape="0">
                <a:blip r:embed="rId6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2497" y="5792235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cs typeface="Times New Roman" panose="02020603050405020304" pitchFamily="18" charset="0"/>
              </a:rPr>
              <a:t>Exercise:</a:t>
            </a:r>
            <a:r>
              <a:rPr lang="en-US" b="0" dirty="0" smtClean="0">
                <a:cs typeface="Times New Roman" panose="02020603050405020304" pitchFamily="18" charset="0"/>
              </a:rPr>
              <a:t> Prove the claim.</a:t>
            </a:r>
            <a:endParaRPr lang="en-US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7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7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/>
              <p:cNvSpPr txBox="1"/>
              <p:nvPr/>
            </p:nvSpPr>
            <p:spPr>
              <a:xfrm>
                <a:off x="0" y="232865"/>
                <a:ext cx="9144000" cy="70788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4000" dirty="0" smtClean="0">
                    <a:solidFill>
                      <a:srgbClr val="0099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-heavy and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4000" dirty="0" smtClean="0">
                    <a:solidFill>
                      <a:srgbClr val="0099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-light edges</a:t>
                </a:r>
                <a:endParaRPr lang="en-US" sz="3200" kern="0" dirty="0">
                  <a:solidFill>
                    <a:srgbClr val="C0000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4" name="TextBox 1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2865"/>
                <a:ext cx="9144000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07310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forest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73108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2497" y="1601972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We assume that all edge weights are </a:t>
            </a:r>
            <a:r>
              <a:rPr lang="en-US" b="0" i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distinct</a:t>
            </a:r>
            <a:r>
              <a:rPr lang="en-US" b="0" dirty="0" smtClean="0">
                <a:cs typeface="Times New Roman" panose="02020603050405020304" pitchFamily="18" charset="0"/>
              </a:rPr>
              <a:t>.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2130836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i="1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be the weight of the </a:t>
                </a:r>
                <a:r>
                  <a:rPr lang="en-US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heaviest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edge on the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(unique) path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that connects the two endpoints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If there is no such path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=+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130836"/>
                <a:ext cx="9144000" cy="1384995"/>
              </a:xfrm>
              <a:prstGeom prst="rect">
                <a:avLst/>
              </a:prstGeom>
              <a:blipFill rotWithShape="0">
                <a:blip r:embed="rId5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497" y="5497768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heavy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, with respect to </a:t>
                </a:r>
                <a:r>
                  <a:rPr lang="en-US" b="0" i="1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any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forest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𝑀𝑆𝑇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497768"/>
                <a:ext cx="9144000" cy="954107"/>
              </a:xfrm>
              <a:prstGeom prst="rect">
                <a:avLst/>
              </a:prstGeom>
              <a:blipFill rotWithShape="0">
                <a:blip r:embed="rId6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97" y="4538019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As we saw, the set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heavy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edges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can be found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time.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538019"/>
                <a:ext cx="9144000" cy="954107"/>
              </a:xfrm>
              <a:prstGeom prst="rect">
                <a:avLst/>
              </a:prstGeom>
              <a:blipFill rotWithShape="0">
                <a:blip r:embed="rId7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497" y="352147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An edge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b="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heavy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b="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521475"/>
                <a:ext cx="9144000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2743" y="400915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An edge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b="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light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b="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43" y="4009155"/>
                <a:ext cx="9144000" cy="523220"/>
              </a:xfrm>
              <a:prstGeom prst="rect">
                <a:avLst/>
              </a:prstGeom>
              <a:blipFill rotWithShape="0">
                <a:blip r:embed="rId9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1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652228"/>
                <a:ext cx="9144000" cy="7007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   E.g.,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52228"/>
                <a:ext cx="9144000" cy="700705"/>
              </a:xfrm>
              <a:prstGeom prst="rect">
                <a:avLst/>
              </a:prstGeom>
              <a:blipFill rotWithShape="0">
                <a:blip r:embed="rId3"/>
                <a:stretch>
                  <a:fillRect b="-104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2534953"/>
                <a:ext cx="9144000" cy="98732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random subgraph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that contains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each edge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independently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534953"/>
                <a:ext cx="9144000" cy="987322"/>
              </a:xfrm>
              <a:prstGeom prst="rect">
                <a:avLst/>
              </a:prstGeom>
              <a:blipFill rotWithShape="0">
                <a:blip r:embed="rId4"/>
                <a:stretch>
                  <a:fillRect t="-6790" b="-1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497" y="3704295"/>
                <a:ext cx="9144000" cy="55643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Recursively compute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704295"/>
                <a:ext cx="9144000" cy="556434"/>
              </a:xfrm>
              <a:prstGeom prst="rect">
                <a:avLst/>
              </a:prstGeom>
              <a:blipFill rotWithShape="0">
                <a:blip r:embed="rId5"/>
                <a:stretch>
                  <a:fillRect t="-12088" b="-24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97" y="4442749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Find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heavy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remove them from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the resulting graph.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442749"/>
                <a:ext cx="9144000" cy="954107"/>
              </a:xfrm>
              <a:prstGeom prst="rect">
                <a:avLst/>
              </a:prstGeom>
              <a:blipFill rotWithShape="0">
                <a:blip r:embed="rId6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23286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randomized algorithm – the idea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Karger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(1993)]  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Karger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-Klein-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497" y="557887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Recursively compute and return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578875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00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1734596"/>
                <a:ext cx="9144000" cy="98732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be a random subgraph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that contains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each edge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independently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734596"/>
                <a:ext cx="9144000" cy="987322"/>
              </a:xfrm>
              <a:prstGeom prst="rect">
                <a:avLst/>
              </a:prstGeom>
              <a:blipFill rotWithShape="0">
                <a:blip r:embed="rId3"/>
                <a:stretch>
                  <a:fillRect t="-6790" b="-16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497" y="2962443"/>
                <a:ext cx="9144000" cy="55643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962443"/>
                <a:ext cx="9144000" cy="556434"/>
              </a:xfrm>
              <a:prstGeom prst="rect">
                <a:avLst/>
              </a:prstGeom>
              <a:blipFill rotWithShape="0">
                <a:blip r:embed="rId4"/>
                <a:stretch>
                  <a:fillRect t="-12088" b="-24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497" y="3759402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Lemma: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expected</a:t>
                </a:r>
                <a:r>
                  <a:rPr lang="en-US" dirty="0" smtClean="0">
                    <a:cs typeface="Times New Roman" panose="02020603050405020304" pitchFamily="18" charset="0"/>
                  </a:rPr>
                  <a:t> number of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b="1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b="1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that 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light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is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759402"/>
                <a:ext cx="9144000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23286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sampling lemma</a:t>
            </a:r>
            <a:b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Karger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-Klein-</a:t>
            </a:r>
            <a:r>
              <a:rPr lang="en-US" sz="3200" kern="0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Tarjan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(1995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497" y="4954035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 bound on the expected number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light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edges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is linear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does </a:t>
                </a:r>
                <a:r>
                  <a:rPr lang="en-US" i="1" dirty="0" smtClean="0">
                    <a:cs typeface="Times New Roman" panose="02020603050405020304" pitchFamily="18" charset="0"/>
                  </a:rPr>
                  <a:t>not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depend 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!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954035"/>
                <a:ext cx="9144000" cy="954107"/>
              </a:xfrm>
              <a:prstGeom prst="rect">
                <a:avLst/>
              </a:prstGeom>
              <a:blipFill rotWithShape="0">
                <a:blip r:embed="rId6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533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6281" y="1170716"/>
                <a:ext cx="7863840" cy="390876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r>
                  <a:rPr lang="en-US" b="1" dirty="0" smtClean="0">
                    <a:cs typeface="Times New Roman" panose="02020603050405020304" pitchFamily="18" charset="0"/>
                  </a:rPr>
                  <a:t>Algorithm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Sampling-Lemma-Proof(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):</a:t>
                </a: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  <a:endParaRPr lang="en-US" sz="800" dirty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Assume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&lt;…&lt;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800" dirty="0">
                    <a:cs typeface="Times New Roman" panose="02020603050405020304" pitchFamily="18" charset="0"/>
                  </a:rPr>
                  <a:t> </a:t>
                </a:r>
                <a:endParaRPr lang="en-US" sz="800" dirty="0" smtClean="0">
                  <a:cs typeface="Times New Roman" panose="02020603050405020304" pitchFamily="18" charset="0"/>
                </a:endParaRPr>
              </a:p>
              <a:p>
                <a:r>
                  <a:rPr lang="en-US" b="0" dirty="0" smtClean="0">
                    <a:cs typeface="Times New Roman" panose="02020603050405020304" pitchFamily="18" charset="0"/>
                  </a:rPr>
                  <a:t>Initialize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←∅</m:t>
                    </m:r>
                  </m:oMath>
                </a14:m>
                <a:endParaRPr lang="en-US" b="0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  <a:endParaRPr lang="en-US" sz="800" dirty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	With prob.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	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connects different trees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		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	</a:t>
                </a:r>
                <a:r>
                  <a:rPr lang="en-US" dirty="0" smtClean="0">
                    <a:cs typeface="Times New Roman" panose="02020603050405020304" pitchFamily="18" charset="0"/>
                  </a:rPr>
                  <a:t>	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1" y="1170716"/>
                <a:ext cx="7863840" cy="3908762"/>
              </a:xfrm>
              <a:prstGeom prst="rect">
                <a:avLst/>
              </a:prstGeom>
              <a:blipFill rotWithShape="0">
                <a:blip r:embed="rId3"/>
                <a:stretch>
                  <a:fillRect l="-1548" t="-1400" r="-1161" b="-32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2176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Proof of sampling lemma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[KKT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(1995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97" y="5258835"/>
                <a:ext cx="9144000" cy="141820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This modification of </a:t>
                </a:r>
                <a:r>
                  <a:rPr lang="en-US" dirty="0" err="1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Kruskal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’s</a:t>
                </a:r>
                <a:r>
                  <a:rPr lang="en-US" dirty="0" smtClean="0">
                    <a:cs typeface="Times New Roman" panose="02020603050405020304" pitchFamily="18" charset="0"/>
                  </a:rPr>
                  <a:t> algorithm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generates a subgraph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𝑀𝑆𝐹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the set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light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edges.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258835"/>
                <a:ext cx="9144000" cy="1418209"/>
              </a:xfrm>
              <a:prstGeom prst="rect">
                <a:avLst/>
              </a:prstGeom>
              <a:blipFill rotWithShape="0">
                <a:blip r:embed="rId4"/>
                <a:stretch>
                  <a:fillRect t="-4741" b="-116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31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6281" y="1170716"/>
                <a:ext cx="7863840" cy="236988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  <a:endParaRPr lang="en-US" sz="800" dirty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	With prob.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	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connects different trees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		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	</a:t>
                </a:r>
                <a:r>
                  <a:rPr lang="en-US" dirty="0" smtClean="0">
                    <a:cs typeface="Times New Roman" panose="02020603050405020304" pitchFamily="18" charset="0"/>
                  </a:rPr>
                  <a:t>	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1" y="1170716"/>
                <a:ext cx="7863840" cy="2369880"/>
              </a:xfrm>
              <a:prstGeom prst="rect">
                <a:avLst/>
              </a:prstGeom>
              <a:blipFill rotWithShape="0">
                <a:blip r:embed="rId3"/>
                <a:stretch>
                  <a:fillRect l="-1548" b="-588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2176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Proof of sampling lemma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[KKT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(1995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97" y="3826275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Whenever an edge is added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the edge is also added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3826275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497" y="498451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4984515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3537" y="4984515"/>
                <a:ext cx="440710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&gt; </m:t>
                      </m:r>
                    </m:oMath>
                  </m:oMathPara>
                </a14:m>
                <a:endPara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37" y="4984515"/>
                <a:ext cx="4407103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497" y="5624595"/>
                <a:ext cx="9144000" cy="9028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624595"/>
                <a:ext cx="9144000" cy="90281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72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1734596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bound on the number of light edges is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fantastic, but it only helps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large enough.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1734596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497" y="2988075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To make progress even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not too large,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we introduce </a:t>
                </a:r>
                <a:r>
                  <a:rPr lang="en-US" dirty="0" err="1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Borůvka</a:t>
                </a:r>
                <a:r>
                  <a:rPr lang="en-US" dirty="0" smtClean="0">
                    <a:cs typeface="Times New Roman" panose="02020603050405020304" pitchFamily="18" charset="0"/>
                  </a:rPr>
                  <a:t> steps.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988075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3700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randomized algorithm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[KKT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700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randomized algorithm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[KKT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6281" y="1353596"/>
                <a:ext cx="6233159" cy="435811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b="1" dirty="0" smtClean="0">
                    <a:cs typeface="Times New Roman" panose="02020603050405020304" pitchFamily="18" charset="0"/>
                  </a:rPr>
                  <a:t> Algorithm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Rand-MSF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(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err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b="0" dirty="0" smtClean="0">
                    <a:cs typeface="Times New Roman" panose="02020603050405020304" pitchFamily="18" charset="0"/>
                  </a:rPr>
                  <a:t> ):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dirty="0" smtClean="0"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=∅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return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</m:oMath>
                </a14:m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b="0" dirty="0" err="1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Borůvka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b="0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b="0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</m:oMath>
                </a14:m>
                <a:r>
                  <a:rPr lang="en-US" b="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Rand-Subraph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′,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b="0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dirty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Rand-M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SF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dirty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Light-Edges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dirty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𝐺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endParaRPr lang="en-US" b="0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Rand-MSF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chemeClr val="accent6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dirty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return</a:t>
                </a:r>
                <a:r>
                  <a:rPr lang="en-US" dirty="0" smtClean="0">
                    <a:solidFill>
                      <a:schemeClr val="accent6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1" y="1353596"/>
                <a:ext cx="6233159" cy="4358116"/>
              </a:xfrm>
              <a:prstGeom prst="rect">
                <a:avLst/>
              </a:prstGeom>
              <a:blipFill rotWithShape="0">
                <a:blip r:embed="rId3"/>
                <a:stretch>
                  <a:fillRect l="-879" t="-976" b="-209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75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9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97" y="972596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When run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dirty="0" smtClean="0">
                    <a:cs typeface="Times New Roman" panose="02020603050405020304" pitchFamily="18" charset="0"/>
                  </a:rPr>
                  <a:t>the algorithm performs two recursive calls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972596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497" y="202051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=|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=|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=|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=|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020519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0" y="1414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smtClean="0">
                <a:solidFill>
                  <a:srgbClr val="0099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[KKT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497" y="5091195"/>
                <a:ext cx="5717743" cy="6665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]≤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091195"/>
                <a:ext cx="5717743" cy="66652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497" y="5761755"/>
                <a:ext cx="5717743" cy="6665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5761755"/>
                <a:ext cx="5717743" cy="66652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14777" y="5045475"/>
                <a:ext cx="5717743" cy="7740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]≤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777" y="5045475"/>
                <a:ext cx="5717743" cy="77405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14777" y="5716035"/>
                <a:ext cx="5717743" cy="6665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777" y="5716035"/>
                <a:ext cx="5717743" cy="66652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193188" y="3383280"/>
            <a:ext cx="4358640" cy="1691640"/>
            <a:chOff x="2193188" y="3383280"/>
            <a:chExt cx="4358640" cy="16916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Oval 1"/>
                <p:cNvSpPr>
                  <a:spLocks/>
                </p:cNvSpPr>
                <p:nvPr/>
              </p:nvSpPr>
              <p:spPr bwMode="auto">
                <a:xfrm>
                  <a:off x="3694328" y="3383280"/>
                  <a:ext cx="1356360" cy="792480"/>
                </a:xfrm>
                <a:prstGeom prst="ellipse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91440" bIns="45720" numCol="1" rtl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0" lang="en-US" sz="2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0" lang="en-US" sz="2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/>
                    </a:solidFill>
                    <a:effectLst/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" name="Oval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94328" y="3383280"/>
                  <a:ext cx="1356360" cy="792480"/>
                </a:xfrm>
                <a:prstGeom prst="ellipse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Oval 6"/>
                <p:cNvSpPr>
                  <a:spLocks/>
                </p:cNvSpPr>
                <p:nvPr/>
              </p:nvSpPr>
              <p:spPr bwMode="auto">
                <a:xfrm>
                  <a:off x="2193188" y="4282440"/>
                  <a:ext cx="1356360" cy="792480"/>
                </a:xfrm>
                <a:prstGeom prst="ellipse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91440" bIns="45720" numCol="1" rtl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0" lang="en-US" sz="2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Oval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93188" y="4282440"/>
                  <a:ext cx="1356360" cy="792480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Oval 9"/>
                <p:cNvSpPr>
                  <a:spLocks/>
                </p:cNvSpPr>
                <p:nvPr/>
              </p:nvSpPr>
              <p:spPr bwMode="auto">
                <a:xfrm>
                  <a:off x="5195468" y="4236720"/>
                  <a:ext cx="1356360" cy="792480"/>
                </a:xfrm>
                <a:prstGeom prst="ellipse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45720" rIns="91440" bIns="45720" numCol="1" rtl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0" lang="en-US" sz="2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accent2"/>
                            </a:solidFill>
                            <a:effectLst/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Oval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95468" y="4236720"/>
                  <a:ext cx="1356360" cy="792480"/>
                </a:xfrm>
                <a:prstGeom prst="ellipse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/>
            <p:cNvCxnSpPr>
              <a:stCxn id="2" idx="3"/>
              <a:endCxn id="7" idx="7"/>
            </p:cNvCxnSpPr>
            <p:nvPr/>
          </p:nvCxnSpPr>
          <p:spPr bwMode="auto">
            <a:xfrm flipH="1">
              <a:off x="3350914" y="4059704"/>
              <a:ext cx="542048" cy="33879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>
              <a:stCxn id="2" idx="5"/>
              <a:endCxn id="10" idx="1"/>
            </p:cNvCxnSpPr>
            <p:nvPr/>
          </p:nvCxnSpPr>
          <p:spPr bwMode="auto">
            <a:xfrm>
              <a:off x="4852054" y="4059704"/>
              <a:ext cx="542048" cy="293072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497" y="263755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7" y="2637555"/>
                <a:ext cx="9144000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54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8" grpId="0"/>
      <p:bldP spid="9" grpId="0"/>
      <p:bldP spid="11" grpId="0"/>
      <p:bldP spid="14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18694</TotalTime>
  <Words>544</Words>
  <Application>Microsoft Office PowerPoint</Application>
  <PresentationFormat>On-screen Show (4:3)</PresentationFormat>
  <Paragraphs>130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589</cp:revision>
  <dcterms:created xsi:type="dcterms:W3CDTF">2010-12-27T20:22:31Z</dcterms:created>
  <dcterms:modified xsi:type="dcterms:W3CDTF">2015-11-19T11:32:24Z</dcterms:modified>
</cp:coreProperties>
</file>