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840" r:id="rId2"/>
    <p:sldId id="841" r:id="rId3"/>
    <p:sldId id="871" r:id="rId4"/>
    <p:sldId id="843" r:id="rId5"/>
    <p:sldId id="844" r:id="rId6"/>
    <p:sldId id="845" r:id="rId7"/>
    <p:sldId id="846" r:id="rId8"/>
    <p:sldId id="847" r:id="rId9"/>
    <p:sldId id="848" r:id="rId10"/>
    <p:sldId id="849" r:id="rId11"/>
    <p:sldId id="851" r:id="rId12"/>
    <p:sldId id="903" r:id="rId13"/>
    <p:sldId id="852" r:id="rId14"/>
    <p:sldId id="877" r:id="rId15"/>
    <p:sldId id="878" r:id="rId16"/>
    <p:sldId id="879" r:id="rId17"/>
    <p:sldId id="880" r:id="rId18"/>
    <p:sldId id="904" r:id="rId19"/>
    <p:sldId id="905" r:id="rId20"/>
    <p:sldId id="897" r:id="rId21"/>
    <p:sldId id="920" r:id="rId22"/>
    <p:sldId id="892" r:id="rId23"/>
    <p:sldId id="865" r:id="rId24"/>
    <p:sldId id="866" r:id="rId25"/>
    <p:sldId id="867" r:id="rId26"/>
    <p:sldId id="868" r:id="rId27"/>
    <p:sldId id="869" r:id="rId28"/>
    <p:sldId id="854" r:id="rId29"/>
    <p:sldId id="875" r:id="rId30"/>
    <p:sldId id="910" r:id="rId31"/>
    <p:sldId id="911" r:id="rId32"/>
    <p:sldId id="912" r:id="rId33"/>
    <p:sldId id="913" r:id="rId34"/>
    <p:sldId id="914" r:id="rId35"/>
    <p:sldId id="915" r:id="rId36"/>
    <p:sldId id="858" r:id="rId37"/>
    <p:sldId id="859" r:id="rId38"/>
    <p:sldId id="876" r:id="rId39"/>
    <p:sldId id="881" r:id="rId40"/>
    <p:sldId id="861" r:id="rId41"/>
    <p:sldId id="921" r:id="rId42"/>
    <p:sldId id="899" r:id="rId43"/>
    <p:sldId id="900" r:id="rId44"/>
    <p:sldId id="863" r:id="rId45"/>
    <p:sldId id="864" r:id="rId46"/>
    <p:sldId id="882" r:id="rId47"/>
    <p:sldId id="883" r:id="rId48"/>
    <p:sldId id="884" r:id="rId49"/>
    <p:sldId id="885" r:id="rId50"/>
    <p:sldId id="886" r:id="rId51"/>
    <p:sldId id="887" r:id="rId52"/>
    <p:sldId id="893" r:id="rId53"/>
    <p:sldId id="895" r:id="rId54"/>
    <p:sldId id="896" r:id="rId55"/>
    <p:sldId id="894" r:id="rId56"/>
    <p:sldId id="902" r:id="rId57"/>
    <p:sldId id="918" r:id="rId58"/>
    <p:sldId id="917" r:id="rId59"/>
    <p:sldId id="889" r:id="rId60"/>
    <p:sldId id="888" r:id="rId61"/>
    <p:sldId id="890" r:id="rId62"/>
    <p:sldId id="891" r:id="rId63"/>
    <p:sldId id="916" r:id="rId64"/>
    <p:sldId id="919" r:id="rId65"/>
    <p:sldId id="907" r:id="rId66"/>
    <p:sldId id="908" r:id="rId67"/>
    <p:sldId id="909" r:id="rId68"/>
  </p:sldIdLst>
  <p:sldSz cx="9144000" cy="6858000" type="screen4x3"/>
  <p:notesSz cx="6845300" cy="9348788"/>
  <p:custDataLst>
    <p:tags r:id="rId71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9900"/>
    <a:srgbClr val="33CC33"/>
    <a:srgbClr val="CC3300"/>
    <a:srgbClr val="0099FF"/>
    <a:srgbClr val="996600"/>
    <a:srgbClr val="FF0000"/>
    <a:srgbClr val="6633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1299" autoAdjust="0"/>
  </p:normalViewPr>
  <p:slideViewPr>
    <p:cSldViewPr snapToGrid="0" snapToObjects="1">
      <p:cViewPr varScale="1">
        <p:scale>
          <a:sx n="50" d="100"/>
          <a:sy n="50" d="100"/>
        </p:scale>
        <p:origin x="648" y="53"/>
      </p:cViewPr>
      <p:guideLst>
        <p:guide orient="horz" pos="1965"/>
        <p:guide pos="126"/>
        <p:guide pos="2880"/>
      </p:guideLst>
    </p:cSldViewPr>
  </p:slideViewPr>
  <p:outlineViewPr>
    <p:cViewPr>
      <p:scale>
        <a:sx n="33" d="100"/>
        <a:sy n="33" d="100"/>
      </p:scale>
      <p:origin x="0" y="-56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89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030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6221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4576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7864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9023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8380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6671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60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82799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61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92279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62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9415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63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9376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Better to use 25 and 2!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0E1C0-602E-4B97-8A30-C74AAF7B5EB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41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0E1C0-602E-4B97-8A30-C74AAF7B5EB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34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88903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2447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6165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7138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4186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45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11/27/2015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10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3.png"/><Relationship Id="rId4" Type="http://schemas.openxmlformats.org/officeDocument/2006/relationships/image" Target="../media/image4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490.png"/><Relationship Id="rId7" Type="http://schemas.openxmlformats.org/officeDocument/2006/relationships/image" Target="../media/image530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0.png"/><Relationship Id="rId5" Type="http://schemas.openxmlformats.org/officeDocument/2006/relationships/image" Target="../media/image510.png"/><Relationship Id="rId10" Type="http://schemas.openxmlformats.org/officeDocument/2006/relationships/image" Target="../media/image275.png"/><Relationship Id="rId4" Type="http://schemas.openxmlformats.org/officeDocument/2006/relationships/image" Target="../media/image500.png"/></Relationships>
</file>

<file path=ppt/slides/_rels/slide2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11.png"/><Relationship Id="rId26" Type="http://schemas.openxmlformats.org/officeDocument/2006/relationships/image" Target="../media/image283.png"/><Relationship Id="rId21" Type="http://schemas.openxmlformats.org/officeDocument/2006/relationships/image" Target="../media/image278.png"/><Relationship Id="rId29" Type="http://schemas.openxmlformats.org/officeDocument/2006/relationships/image" Target="../media/image286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289.png"/><Relationship Id="rId23" Type="http://schemas.openxmlformats.org/officeDocument/2006/relationships/image" Target="../media/image280.png"/><Relationship Id="rId28" Type="http://schemas.openxmlformats.org/officeDocument/2006/relationships/image" Target="../media/image285.png"/><Relationship Id="rId19" Type="http://schemas.openxmlformats.org/officeDocument/2006/relationships/image" Target="../media/image276.png"/><Relationship Id="rId31" Type="http://schemas.openxmlformats.org/officeDocument/2006/relationships/image" Target="../media/image288.png"/><Relationship Id="rId22" Type="http://schemas.openxmlformats.org/officeDocument/2006/relationships/image" Target="../media/image279.png"/><Relationship Id="rId27" Type="http://schemas.openxmlformats.org/officeDocument/2006/relationships/image" Target="../media/image284.png"/><Relationship Id="rId30" Type="http://schemas.openxmlformats.org/officeDocument/2006/relationships/image" Target="../media/image28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26" Type="http://schemas.openxmlformats.org/officeDocument/2006/relationships/image" Target="../media/image84.png"/><Relationship Id="rId39" Type="http://schemas.openxmlformats.org/officeDocument/2006/relationships/image" Target="../media/image97.png"/><Relationship Id="rId3" Type="http://schemas.openxmlformats.org/officeDocument/2006/relationships/image" Target="../media/image610.png"/><Relationship Id="rId21" Type="http://schemas.openxmlformats.org/officeDocument/2006/relationships/image" Target="../media/image79.png"/><Relationship Id="rId34" Type="http://schemas.openxmlformats.org/officeDocument/2006/relationships/image" Target="../media/image92.png"/><Relationship Id="rId42" Type="http://schemas.openxmlformats.org/officeDocument/2006/relationships/image" Target="../media/image100.png"/><Relationship Id="rId7" Type="http://schemas.openxmlformats.org/officeDocument/2006/relationships/image" Target="../media/image650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33" Type="http://schemas.openxmlformats.org/officeDocument/2006/relationships/image" Target="../media/image91.png"/><Relationship Id="rId38" Type="http://schemas.openxmlformats.org/officeDocument/2006/relationships/image" Target="../media/image9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29" Type="http://schemas.openxmlformats.org/officeDocument/2006/relationships/image" Target="../media/image87.png"/><Relationship Id="rId41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0.png"/><Relationship Id="rId11" Type="http://schemas.openxmlformats.org/officeDocument/2006/relationships/image" Target="../media/image69.png"/><Relationship Id="rId24" Type="http://schemas.openxmlformats.org/officeDocument/2006/relationships/image" Target="../media/image82.png"/><Relationship Id="rId32" Type="http://schemas.openxmlformats.org/officeDocument/2006/relationships/image" Target="../media/image90.png"/><Relationship Id="rId37" Type="http://schemas.openxmlformats.org/officeDocument/2006/relationships/image" Target="../media/image95.png"/><Relationship Id="rId40" Type="http://schemas.openxmlformats.org/officeDocument/2006/relationships/image" Target="../media/image98.png"/><Relationship Id="rId5" Type="http://schemas.openxmlformats.org/officeDocument/2006/relationships/image" Target="../media/image630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10" Type="http://schemas.openxmlformats.org/officeDocument/2006/relationships/image" Target="../media/image680.png"/><Relationship Id="rId19" Type="http://schemas.openxmlformats.org/officeDocument/2006/relationships/image" Target="../media/image77.png"/><Relationship Id="rId31" Type="http://schemas.openxmlformats.org/officeDocument/2006/relationships/image" Target="../media/image89.png"/><Relationship Id="rId4" Type="http://schemas.openxmlformats.org/officeDocument/2006/relationships/image" Target="../media/image620.png"/><Relationship Id="rId9" Type="http://schemas.openxmlformats.org/officeDocument/2006/relationships/image" Target="../media/image670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93.png"/><Relationship Id="rId43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65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641.png"/><Relationship Id="rId9" Type="http://schemas.openxmlformats.org/officeDocument/2006/relationships/image" Target="../media/image66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18" Type="http://schemas.openxmlformats.org/officeDocument/2006/relationships/image" Target="../media/image306.png"/><Relationship Id="rId26" Type="http://schemas.openxmlformats.org/officeDocument/2006/relationships/image" Target="../media/image315.png"/><Relationship Id="rId39" Type="http://schemas.openxmlformats.org/officeDocument/2006/relationships/image" Target="../media/image328.png"/><Relationship Id="rId3" Type="http://schemas.openxmlformats.org/officeDocument/2006/relationships/image" Target="../media/image291.png"/><Relationship Id="rId21" Type="http://schemas.openxmlformats.org/officeDocument/2006/relationships/image" Target="../media/image309.png"/><Relationship Id="rId34" Type="http://schemas.openxmlformats.org/officeDocument/2006/relationships/image" Target="../media/image323.png"/><Relationship Id="rId42" Type="http://schemas.openxmlformats.org/officeDocument/2006/relationships/image" Target="../media/image332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17" Type="http://schemas.openxmlformats.org/officeDocument/2006/relationships/image" Target="../media/image305.png"/><Relationship Id="rId25" Type="http://schemas.openxmlformats.org/officeDocument/2006/relationships/image" Target="../media/image314.png"/><Relationship Id="rId33" Type="http://schemas.openxmlformats.org/officeDocument/2006/relationships/image" Target="../media/image322.png"/><Relationship Id="rId38" Type="http://schemas.openxmlformats.org/officeDocument/2006/relationships/image" Target="../media/image3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04.png"/><Relationship Id="rId20" Type="http://schemas.openxmlformats.org/officeDocument/2006/relationships/image" Target="../media/image308.png"/><Relationship Id="rId29" Type="http://schemas.openxmlformats.org/officeDocument/2006/relationships/image" Target="../media/image318.png"/><Relationship Id="rId41" Type="http://schemas.openxmlformats.org/officeDocument/2006/relationships/image" Target="../media/image3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24" Type="http://schemas.openxmlformats.org/officeDocument/2006/relationships/image" Target="../media/image313.png"/><Relationship Id="rId32" Type="http://schemas.openxmlformats.org/officeDocument/2006/relationships/image" Target="../media/image321.png"/><Relationship Id="rId37" Type="http://schemas.openxmlformats.org/officeDocument/2006/relationships/image" Target="../media/image326.png"/><Relationship Id="rId40" Type="http://schemas.openxmlformats.org/officeDocument/2006/relationships/image" Target="../media/image329.png"/><Relationship Id="rId5" Type="http://schemas.openxmlformats.org/officeDocument/2006/relationships/image" Target="../media/image293.png"/><Relationship Id="rId15" Type="http://schemas.openxmlformats.org/officeDocument/2006/relationships/image" Target="../media/image303.png"/><Relationship Id="rId23" Type="http://schemas.openxmlformats.org/officeDocument/2006/relationships/image" Target="../media/image312.png"/><Relationship Id="rId28" Type="http://schemas.openxmlformats.org/officeDocument/2006/relationships/image" Target="../media/image317.png"/><Relationship Id="rId36" Type="http://schemas.openxmlformats.org/officeDocument/2006/relationships/image" Target="../media/image325.png"/><Relationship Id="rId10" Type="http://schemas.openxmlformats.org/officeDocument/2006/relationships/image" Target="../media/image298.png"/><Relationship Id="rId19" Type="http://schemas.openxmlformats.org/officeDocument/2006/relationships/image" Target="../media/image307.png"/><Relationship Id="rId31" Type="http://schemas.openxmlformats.org/officeDocument/2006/relationships/image" Target="../media/image320.png"/><Relationship Id="rId44" Type="http://schemas.openxmlformats.org/officeDocument/2006/relationships/image" Target="../media/image334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Relationship Id="rId14" Type="http://schemas.openxmlformats.org/officeDocument/2006/relationships/image" Target="../media/image302.png"/><Relationship Id="rId22" Type="http://schemas.openxmlformats.org/officeDocument/2006/relationships/image" Target="../media/image311.png"/><Relationship Id="rId27" Type="http://schemas.openxmlformats.org/officeDocument/2006/relationships/image" Target="../media/image316.png"/><Relationship Id="rId30" Type="http://schemas.openxmlformats.org/officeDocument/2006/relationships/image" Target="../media/image319.png"/><Relationship Id="rId35" Type="http://schemas.openxmlformats.org/officeDocument/2006/relationships/image" Target="../media/image324.png"/><Relationship Id="rId43" Type="http://schemas.openxmlformats.org/officeDocument/2006/relationships/image" Target="../media/image33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18" Type="http://schemas.openxmlformats.org/officeDocument/2006/relationships/image" Target="../media/image306.png"/><Relationship Id="rId26" Type="http://schemas.openxmlformats.org/officeDocument/2006/relationships/image" Target="../media/image315.png"/><Relationship Id="rId39" Type="http://schemas.openxmlformats.org/officeDocument/2006/relationships/image" Target="../media/image329.png"/><Relationship Id="rId3" Type="http://schemas.openxmlformats.org/officeDocument/2006/relationships/image" Target="../media/image291.png"/><Relationship Id="rId21" Type="http://schemas.openxmlformats.org/officeDocument/2006/relationships/image" Target="../media/image309.png"/><Relationship Id="rId34" Type="http://schemas.openxmlformats.org/officeDocument/2006/relationships/image" Target="../media/image323.png"/><Relationship Id="rId42" Type="http://schemas.openxmlformats.org/officeDocument/2006/relationships/image" Target="../media/image333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17" Type="http://schemas.openxmlformats.org/officeDocument/2006/relationships/image" Target="../media/image305.png"/><Relationship Id="rId25" Type="http://schemas.openxmlformats.org/officeDocument/2006/relationships/image" Target="../media/image314.png"/><Relationship Id="rId33" Type="http://schemas.openxmlformats.org/officeDocument/2006/relationships/image" Target="../media/image322.png"/><Relationship Id="rId38" Type="http://schemas.openxmlformats.org/officeDocument/2006/relationships/image" Target="../media/image32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04.png"/><Relationship Id="rId20" Type="http://schemas.openxmlformats.org/officeDocument/2006/relationships/image" Target="../media/image308.png"/><Relationship Id="rId29" Type="http://schemas.openxmlformats.org/officeDocument/2006/relationships/image" Target="../media/image318.png"/><Relationship Id="rId41" Type="http://schemas.openxmlformats.org/officeDocument/2006/relationships/image" Target="../media/image3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24" Type="http://schemas.openxmlformats.org/officeDocument/2006/relationships/image" Target="../media/image313.png"/><Relationship Id="rId32" Type="http://schemas.openxmlformats.org/officeDocument/2006/relationships/image" Target="../media/image321.png"/><Relationship Id="rId37" Type="http://schemas.openxmlformats.org/officeDocument/2006/relationships/image" Target="../media/image326.png"/><Relationship Id="rId40" Type="http://schemas.openxmlformats.org/officeDocument/2006/relationships/image" Target="../media/image331.png"/><Relationship Id="rId5" Type="http://schemas.openxmlformats.org/officeDocument/2006/relationships/image" Target="../media/image293.png"/><Relationship Id="rId15" Type="http://schemas.openxmlformats.org/officeDocument/2006/relationships/image" Target="../media/image303.png"/><Relationship Id="rId23" Type="http://schemas.openxmlformats.org/officeDocument/2006/relationships/image" Target="../media/image312.png"/><Relationship Id="rId28" Type="http://schemas.openxmlformats.org/officeDocument/2006/relationships/image" Target="../media/image317.png"/><Relationship Id="rId36" Type="http://schemas.openxmlformats.org/officeDocument/2006/relationships/image" Target="../media/image325.png"/><Relationship Id="rId10" Type="http://schemas.openxmlformats.org/officeDocument/2006/relationships/image" Target="../media/image298.png"/><Relationship Id="rId19" Type="http://schemas.openxmlformats.org/officeDocument/2006/relationships/image" Target="../media/image307.png"/><Relationship Id="rId31" Type="http://schemas.openxmlformats.org/officeDocument/2006/relationships/image" Target="../media/image320.png"/><Relationship Id="rId44" Type="http://schemas.openxmlformats.org/officeDocument/2006/relationships/image" Target="../media/image334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Relationship Id="rId14" Type="http://schemas.openxmlformats.org/officeDocument/2006/relationships/image" Target="../media/image302.png"/><Relationship Id="rId22" Type="http://schemas.openxmlformats.org/officeDocument/2006/relationships/image" Target="../media/image311.png"/><Relationship Id="rId27" Type="http://schemas.openxmlformats.org/officeDocument/2006/relationships/image" Target="../media/image316.png"/><Relationship Id="rId30" Type="http://schemas.openxmlformats.org/officeDocument/2006/relationships/image" Target="../media/image319.png"/><Relationship Id="rId35" Type="http://schemas.openxmlformats.org/officeDocument/2006/relationships/image" Target="../media/image324.png"/><Relationship Id="rId43" Type="http://schemas.openxmlformats.org/officeDocument/2006/relationships/image" Target="../media/image3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18" Type="http://schemas.openxmlformats.org/officeDocument/2006/relationships/image" Target="../media/image307.png"/><Relationship Id="rId26" Type="http://schemas.openxmlformats.org/officeDocument/2006/relationships/image" Target="../media/image316.png"/><Relationship Id="rId39" Type="http://schemas.openxmlformats.org/officeDocument/2006/relationships/image" Target="../media/image333.png"/><Relationship Id="rId3" Type="http://schemas.openxmlformats.org/officeDocument/2006/relationships/image" Target="../media/image291.png"/><Relationship Id="rId21" Type="http://schemas.openxmlformats.org/officeDocument/2006/relationships/image" Target="../media/image311.png"/><Relationship Id="rId34" Type="http://schemas.openxmlformats.org/officeDocument/2006/relationships/image" Target="../media/image326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17" Type="http://schemas.openxmlformats.org/officeDocument/2006/relationships/image" Target="../media/image306.png"/><Relationship Id="rId25" Type="http://schemas.openxmlformats.org/officeDocument/2006/relationships/image" Target="../media/image315.png"/><Relationship Id="rId33" Type="http://schemas.openxmlformats.org/officeDocument/2006/relationships/image" Target="../media/image325.png"/><Relationship Id="rId38" Type="http://schemas.openxmlformats.org/officeDocument/2006/relationships/image" Target="../media/image33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5.png"/><Relationship Id="rId20" Type="http://schemas.openxmlformats.org/officeDocument/2006/relationships/image" Target="../media/image309.png"/><Relationship Id="rId29" Type="http://schemas.openxmlformats.org/officeDocument/2006/relationships/image" Target="../media/image320.png"/><Relationship Id="rId41" Type="http://schemas.openxmlformats.org/officeDocument/2006/relationships/image" Target="../media/image3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24" Type="http://schemas.openxmlformats.org/officeDocument/2006/relationships/image" Target="../media/image314.png"/><Relationship Id="rId32" Type="http://schemas.openxmlformats.org/officeDocument/2006/relationships/image" Target="../media/image324.png"/><Relationship Id="rId37" Type="http://schemas.openxmlformats.org/officeDocument/2006/relationships/image" Target="../media/image331.png"/><Relationship Id="rId40" Type="http://schemas.openxmlformats.org/officeDocument/2006/relationships/image" Target="../media/image335.png"/><Relationship Id="rId5" Type="http://schemas.openxmlformats.org/officeDocument/2006/relationships/image" Target="../media/image293.png"/><Relationship Id="rId15" Type="http://schemas.openxmlformats.org/officeDocument/2006/relationships/image" Target="../media/image303.png"/><Relationship Id="rId23" Type="http://schemas.openxmlformats.org/officeDocument/2006/relationships/image" Target="../media/image313.png"/><Relationship Id="rId28" Type="http://schemas.openxmlformats.org/officeDocument/2006/relationships/image" Target="../media/image318.png"/><Relationship Id="rId36" Type="http://schemas.openxmlformats.org/officeDocument/2006/relationships/image" Target="../media/image329.png"/><Relationship Id="rId10" Type="http://schemas.openxmlformats.org/officeDocument/2006/relationships/image" Target="../media/image298.png"/><Relationship Id="rId19" Type="http://schemas.openxmlformats.org/officeDocument/2006/relationships/image" Target="../media/image308.png"/><Relationship Id="rId31" Type="http://schemas.openxmlformats.org/officeDocument/2006/relationships/image" Target="../media/image322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Relationship Id="rId14" Type="http://schemas.openxmlformats.org/officeDocument/2006/relationships/image" Target="../media/image302.png"/><Relationship Id="rId22" Type="http://schemas.openxmlformats.org/officeDocument/2006/relationships/image" Target="../media/image312.png"/><Relationship Id="rId27" Type="http://schemas.openxmlformats.org/officeDocument/2006/relationships/image" Target="../media/image317.png"/><Relationship Id="rId30" Type="http://schemas.openxmlformats.org/officeDocument/2006/relationships/image" Target="../media/image321.png"/><Relationship Id="rId35" Type="http://schemas.openxmlformats.org/officeDocument/2006/relationships/image" Target="../media/image3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18" Type="http://schemas.openxmlformats.org/officeDocument/2006/relationships/image" Target="../media/image307.png"/><Relationship Id="rId26" Type="http://schemas.openxmlformats.org/officeDocument/2006/relationships/image" Target="../media/image316.png"/><Relationship Id="rId39" Type="http://schemas.openxmlformats.org/officeDocument/2006/relationships/image" Target="../media/image333.png"/><Relationship Id="rId3" Type="http://schemas.openxmlformats.org/officeDocument/2006/relationships/image" Target="../media/image291.png"/><Relationship Id="rId21" Type="http://schemas.openxmlformats.org/officeDocument/2006/relationships/image" Target="../media/image311.png"/><Relationship Id="rId34" Type="http://schemas.openxmlformats.org/officeDocument/2006/relationships/image" Target="../media/image326.png"/><Relationship Id="rId42" Type="http://schemas.openxmlformats.org/officeDocument/2006/relationships/image" Target="../media/image337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17" Type="http://schemas.openxmlformats.org/officeDocument/2006/relationships/image" Target="../media/image306.png"/><Relationship Id="rId25" Type="http://schemas.openxmlformats.org/officeDocument/2006/relationships/image" Target="../media/image315.png"/><Relationship Id="rId33" Type="http://schemas.openxmlformats.org/officeDocument/2006/relationships/image" Target="../media/image325.png"/><Relationship Id="rId38" Type="http://schemas.openxmlformats.org/officeDocument/2006/relationships/image" Target="../media/image33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05.png"/><Relationship Id="rId20" Type="http://schemas.openxmlformats.org/officeDocument/2006/relationships/image" Target="../media/image309.png"/><Relationship Id="rId29" Type="http://schemas.openxmlformats.org/officeDocument/2006/relationships/image" Target="../media/image320.png"/><Relationship Id="rId41" Type="http://schemas.openxmlformats.org/officeDocument/2006/relationships/image" Target="../media/image3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24" Type="http://schemas.openxmlformats.org/officeDocument/2006/relationships/image" Target="../media/image314.png"/><Relationship Id="rId32" Type="http://schemas.openxmlformats.org/officeDocument/2006/relationships/image" Target="../media/image324.png"/><Relationship Id="rId37" Type="http://schemas.openxmlformats.org/officeDocument/2006/relationships/image" Target="../media/image331.png"/><Relationship Id="rId5" Type="http://schemas.openxmlformats.org/officeDocument/2006/relationships/image" Target="../media/image293.png"/><Relationship Id="rId28" Type="http://schemas.openxmlformats.org/officeDocument/2006/relationships/image" Target="../media/image318.png"/><Relationship Id="rId36" Type="http://schemas.openxmlformats.org/officeDocument/2006/relationships/image" Target="../media/image329.png"/><Relationship Id="rId10" Type="http://schemas.openxmlformats.org/officeDocument/2006/relationships/image" Target="../media/image298.png"/><Relationship Id="rId19" Type="http://schemas.openxmlformats.org/officeDocument/2006/relationships/image" Target="../media/image308.png"/><Relationship Id="rId31" Type="http://schemas.openxmlformats.org/officeDocument/2006/relationships/image" Target="../media/image322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Relationship Id="rId14" Type="http://schemas.openxmlformats.org/officeDocument/2006/relationships/image" Target="../media/image302.png"/><Relationship Id="rId22" Type="http://schemas.openxmlformats.org/officeDocument/2006/relationships/image" Target="../media/image312.png"/><Relationship Id="rId27" Type="http://schemas.openxmlformats.org/officeDocument/2006/relationships/image" Target="../media/image317.png"/><Relationship Id="rId35" Type="http://schemas.openxmlformats.org/officeDocument/2006/relationships/image" Target="../media/image32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2.png"/><Relationship Id="rId18" Type="http://schemas.openxmlformats.org/officeDocument/2006/relationships/image" Target="../media/image309.png"/><Relationship Id="rId26" Type="http://schemas.openxmlformats.org/officeDocument/2006/relationships/image" Target="../media/image322.png"/><Relationship Id="rId3" Type="http://schemas.openxmlformats.org/officeDocument/2006/relationships/image" Target="../media/image291.png"/><Relationship Id="rId21" Type="http://schemas.openxmlformats.org/officeDocument/2006/relationships/image" Target="../media/image315.png"/><Relationship Id="rId34" Type="http://schemas.openxmlformats.org/officeDocument/2006/relationships/image" Target="../media/image333.png"/><Relationship Id="rId7" Type="http://schemas.openxmlformats.org/officeDocument/2006/relationships/image" Target="../media/image295.png"/><Relationship Id="rId12" Type="http://schemas.openxmlformats.org/officeDocument/2006/relationships/image" Target="../media/image301.png"/><Relationship Id="rId17" Type="http://schemas.openxmlformats.org/officeDocument/2006/relationships/image" Target="../media/image308.png"/><Relationship Id="rId25" Type="http://schemas.openxmlformats.org/officeDocument/2006/relationships/image" Target="../media/image320.png"/><Relationship Id="rId33" Type="http://schemas.openxmlformats.org/officeDocument/2006/relationships/image" Target="../media/image33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07.png"/><Relationship Id="rId20" Type="http://schemas.openxmlformats.org/officeDocument/2006/relationships/image" Target="../media/image314.png"/><Relationship Id="rId29" Type="http://schemas.openxmlformats.org/officeDocument/2006/relationships/image" Target="../media/image3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300.png"/><Relationship Id="rId24" Type="http://schemas.openxmlformats.org/officeDocument/2006/relationships/image" Target="../media/image318.png"/><Relationship Id="rId32" Type="http://schemas.openxmlformats.org/officeDocument/2006/relationships/image" Target="../media/image331.png"/><Relationship Id="rId5" Type="http://schemas.openxmlformats.org/officeDocument/2006/relationships/image" Target="../media/image293.png"/><Relationship Id="rId15" Type="http://schemas.openxmlformats.org/officeDocument/2006/relationships/image" Target="../media/image306.png"/><Relationship Id="rId23" Type="http://schemas.openxmlformats.org/officeDocument/2006/relationships/image" Target="../media/image317.png"/><Relationship Id="rId28" Type="http://schemas.openxmlformats.org/officeDocument/2006/relationships/image" Target="../media/image339.png"/><Relationship Id="rId10" Type="http://schemas.openxmlformats.org/officeDocument/2006/relationships/image" Target="../media/image299.png"/><Relationship Id="rId19" Type="http://schemas.openxmlformats.org/officeDocument/2006/relationships/image" Target="../media/image311.png"/><Relationship Id="rId31" Type="http://schemas.openxmlformats.org/officeDocument/2006/relationships/image" Target="../media/image329.png"/><Relationship Id="rId4" Type="http://schemas.openxmlformats.org/officeDocument/2006/relationships/image" Target="../media/image292.png"/><Relationship Id="rId9" Type="http://schemas.openxmlformats.org/officeDocument/2006/relationships/image" Target="../media/image298.png"/><Relationship Id="rId14" Type="http://schemas.openxmlformats.org/officeDocument/2006/relationships/image" Target="../media/image305.png"/><Relationship Id="rId22" Type="http://schemas.openxmlformats.org/officeDocument/2006/relationships/image" Target="../media/image316.png"/><Relationship Id="rId27" Type="http://schemas.openxmlformats.org/officeDocument/2006/relationships/image" Target="../media/image338.png"/><Relationship Id="rId30" Type="http://schemas.openxmlformats.org/officeDocument/2006/relationships/image" Target="../media/image328.png"/><Relationship Id="rId35" Type="http://schemas.openxmlformats.org/officeDocument/2006/relationships/image" Target="../media/image3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05.png"/><Relationship Id="rId18" Type="http://schemas.openxmlformats.org/officeDocument/2006/relationships/image" Target="../media/image314.png"/><Relationship Id="rId26" Type="http://schemas.openxmlformats.org/officeDocument/2006/relationships/image" Target="../media/image326.png"/><Relationship Id="rId3" Type="http://schemas.openxmlformats.org/officeDocument/2006/relationships/image" Target="../media/image291.png"/><Relationship Id="rId21" Type="http://schemas.openxmlformats.org/officeDocument/2006/relationships/image" Target="../media/image317.png"/><Relationship Id="rId7" Type="http://schemas.openxmlformats.org/officeDocument/2006/relationships/image" Target="../media/image296.png"/><Relationship Id="rId12" Type="http://schemas.openxmlformats.org/officeDocument/2006/relationships/image" Target="../media/image302.png"/><Relationship Id="rId17" Type="http://schemas.openxmlformats.org/officeDocument/2006/relationships/image" Target="../media/image311.png"/><Relationship Id="rId25" Type="http://schemas.openxmlformats.org/officeDocument/2006/relationships/image" Target="../media/image33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09.png"/><Relationship Id="rId20" Type="http://schemas.openxmlformats.org/officeDocument/2006/relationships/image" Target="../media/image316.png"/><Relationship Id="rId29" Type="http://schemas.openxmlformats.org/officeDocument/2006/relationships/image" Target="../media/image3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5.png"/><Relationship Id="rId11" Type="http://schemas.openxmlformats.org/officeDocument/2006/relationships/image" Target="../media/image301.png"/><Relationship Id="rId24" Type="http://schemas.openxmlformats.org/officeDocument/2006/relationships/image" Target="../media/image322.png"/><Relationship Id="rId32" Type="http://schemas.openxmlformats.org/officeDocument/2006/relationships/image" Target="../media/image337.png"/><Relationship Id="rId5" Type="http://schemas.openxmlformats.org/officeDocument/2006/relationships/image" Target="../media/image294.png"/><Relationship Id="rId15" Type="http://schemas.openxmlformats.org/officeDocument/2006/relationships/image" Target="../media/image308.png"/><Relationship Id="rId23" Type="http://schemas.openxmlformats.org/officeDocument/2006/relationships/image" Target="../media/image320.png"/><Relationship Id="rId28" Type="http://schemas.openxmlformats.org/officeDocument/2006/relationships/image" Target="../media/image340.png"/><Relationship Id="rId10" Type="http://schemas.openxmlformats.org/officeDocument/2006/relationships/image" Target="../media/image300.png"/><Relationship Id="rId19" Type="http://schemas.openxmlformats.org/officeDocument/2006/relationships/image" Target="../media/image315.png"/><Relationship Id="rId31" Type="http://schemas.openxmlformats.org/officeDocument/2006/relationships/image" Target="../media/image333.png"/><Relationship Id="rId4" Type="http://schemas.openxmlformats.org/officeDocument/2006/relationships/image" Target="../media/image292.png"/><Relationship Id="rId9" Type="http://schemas.openxmlformats.org/officeDocument/2006/relationships/image" Target="../media/image299.png"/><Relationship Id="rId14" Type="http://schemas.openxmlformats.org/officeDocument/2006/relationships/image" Target="../media/image307.png"/><Relationship Id="rId22" Type="http://schemas.openxmlformats.org/officeDocument/2006/relationships/image" Target="../media/image318.png"/><Relationship Id="rId27" Type="http://schemas.openxmlformats.org/officeDocument/2006/relationships/image" Target="../media/image328.png"/><Relationship Id="rId30" Type="http://schemas.openxmlformats.org/officeDocument/2006/relationships/image" Target="../media/image34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19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3.png"/><Relationship Id="rId5" Type="http://schemas.openxmlformats.org/officeDocument/2006/relationships/image" Target="../media/image34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128.png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39.png"/><Relationship Id="rId5" Type="http://schemas.openxmlformats.org/officeDocument/2006/relationships/image" Target="../media/image134.png"/><Relationship Id="rId10" Type="http://schemas.openxmlformats.org/officeDocument/2006/relationships/image" Target="../media/image138.png"/><Relationship Id="rId4" Type="http://schemas.openxmlformats.org/officeDocument/2006/relationships/image" Target="../media/image133.png"/><Relationship Id="rId9" Type="http://schemas.openxmlformats.org/officeDocument/2006/relationships/image" Target="../media/image1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png"/><Relationship Id="rId4" Type="http://schemas.openxmlformats.org/officeDocument/2006/relationships/image" Target="../media/image14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png"/><Relationship Id="rId11" Type="http://schemas.openxmlformats.org/officeDocument/2006/relationships/image" Target="../media/image662.png"/><Relationship Id="rId10" Type="http://schemas.openxmlformats.org/officeDocument/2006/relationships/image" Target="../media/image196.png"/><Relationship Id="rId9" Type="http://schemas.openxmlformats.org/officeDocument/2006/relationships/image" Target="../media/image19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07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09.png"/><Relationship Id="rId9" Type="http://schemas.openxmlformats.org/officeDocument/2006/relationships/image" Target="../media/image1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75.png"/><Relationship Id="rId4" Type="http://schemas.openxmlformats.org/officeDocument/2006/relationships/image" Target="../media/image16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0.png"/><Relationship Id="rId18" Type="http://schemas.openxmlformats.org/officeDocument/2006/relationships/image" Target="../media/image681.png"/><Relationship Id="rId12" Type="http://schemas.openxmlformats.org/officeDocument/2006/relationships/image" Target="../media/image229.png"/><Relationship Id="rId17" Type="http://schemas.openxmlformats.org/officeDocument/2006/relationships/image" Target="../media/image121.png"/><Relationship Id="rId2" Type="http://schemas.openxmlformats.org/officeDocument/2006/relationships/image" Target="../media/image177.png"/><Relationship Id="rId16" Type="http://schemas.openxmlformats.org/officeDocument/2006/relationships/image" Target="../media/image233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18.png"/><Relationship Id="rId14" Type="http://schemas.openxmlformats.org/officeDocument/2006/relationships/image" Target="../media/image12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123.png"/><Relationship Id="rId18" Type="http://schemas.openxmlformats.org/officeDocument/2006/relationships/image" Target="../media/image223.png"/><Relationship Id="rId26" Type="http://schemas.openxmlformats.org/officeDocument/2006/relationships/image" Target="../media/image236.png"/><Relationship Id="rId3" Type="http://schemas.openxmlformats.org/officeDocument/2006/relationships/image" Target="../media/image185.png"/><Relationship Id="rId21" Type="http://schemas.openxmlformats.org/officeDocument/2006/relationships/image" Target="../media/image226.png"/><Relationship Id="rId7" Type="http://schemas.openxmlformats.org/officeDocument/2006/relationships/image" Target="../media/image190.png"/><Relationship Id="rId12" Type="http://schemas.openxmlformats.org/officeDocument/2006/relationships/image" Target="../media/image122.png"/><Relationship Id="rId17" Type="http://schemas.openxmlformats.org/officeDocument/2006/relationships/image" Target="../media/image222.png"/><Relationship Id="rId25" Type="http://schemas.openxmlformats.org/officeDocument/2006/relationships/image" Target="../media/image12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9.png"/><Relationship Id="rId11" Type="http://schemas.openxmlformats.org/officeDocument/2006/relationships/image" Target="../media/image201.png"/><Relationship Id="rId24" Type="http://schemas.openxmlformats.org/officeDocument/2006/relationships/image" Target="../media/image231.png"/><Relationship Id="rId5" Type="http://schemas.openxmlformats.org/officeDocument/2006/relationships/image" Target="../media/image187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10" Type="http://schemas.openxmlformats.org/officeDocument/2006/relationships/image" Target="../media/image200.png"/><Relationship Id="rId19" Type="http://schemas.openxmlformats.org/officeDocument/2006/relationships/image" Target="../media/image224.png"/><Relationship Id="rId4" Type="http://schemas.openxmlformats.org/officeDocument/2006/relationships/image" Target="../media/image186.png"/><Relationship Id="rId9" Type="http://schemas.openxmlformats.org/officeDocument/2006/relationships/image" Target="../media/image199.png"/><Relationship Id="rId14" Type="http://schemas.openxmlformats.org/officeDocument/2006/relationships/image" Target="../media/image125.png"/><Relationship Id="rId22" Type="http://schemas.openxmlformats.org/officeDocument/2006/relationships/image" Target="../media/image126.png"/><Relationship Id="rId27" Type="http://schemas.openxmlformats.org/officeDocument/2006/relationships/image" Target="../media/image15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0.png"/><Relationship Id="rId2" Type="http://schemas.openxmlformats.org/officeDocument/2006/relationships/image" Target="../media/image25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60.png"/><Relationship Id="rId4" Type="http://schemas.openxmlformats.org/officeDocument/2006/relationships/image" Target="../media/image25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0.png"/><Relationship Id="rId2" Type="http://schemas.openxmlformats.org/officeDocument/2006/relationships/image" Target="../media/image25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7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234.png"/><Relationship Id="rId18" Type="http://schemas.openxmlformats.org/officeDocument/2006/relationships/image" Target="../media/image245.png"/><Relationship Id="rId3" Type="http://schemas.openxmlformats.org/officeDocument/2006/relationships/image" Target="../media/image1690.png"/><Relationship Id="rId21" Type="http://schemas.openxmlformats.org/officeDocument/2006/relationships/image" Target="../media/image248.png"/><Relationship Id="rId7" Type="http://schemas.openxmlformats.org/officeDocument/2006/relationships/image" Target="../media/image174.png"/><Relationship Id="rId12" Type="http://schemas.openxmlformats.org/officeDocument/2006/relationships/image" Target="../media/image209.png"/><Relationship Id="rId17" Type="http://schemas.openxmlformats.org/officeDocument/2006/relationships/image" Target="../media/image244.png"/><Relationship Id="rId2" Type="http://schemas.openxmlformats.org/officeDocument/2006/relationships/image" Target="../media/image631.png"/><Relationship Id="rId16" Type="http://schemas.openxmlformats.org/officeDocument/2006/relationships/image" Target="../media/image242.png"/><Relationship Id="rId20" Type="http://schemas.openxmlformats.org/officeDocument/2006/relationships/image" Target="../media/image2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0.png"/><Relationship Id="rId11" Type="http://schemas.openxmlformats.org/officeDocument/2006/relationships/image" Target="../media/image207.png"/><Relationship Id="rId5" Type="http://schemas.openxmlformats.org/officeDocument/2006/relationships/image" Target="../media/image1720.png"/><Relationship Id="rId15" Type="http://schemas.openxmlformats.org/officeDocument/2006/relationships/image" Target="../media/image241.png"/><Relationship Id="rId10" Type="http://schemas.openxmlformats.org/officeDocument/2006/relationships/image" Target="../media/image197.png"/><Relationship Id="rId19" Type="http://schemas.openxmlformats.org/officeDocument/2006/relationships/image" Target="../media/image246.png"/><Relationship Id="rId4" Type="http://schemas.openxmlformats.org/officeDocument/2006/relationships/image" Target="../media/image1710.png"/><Relationship Id="rId9" Type="http://schemas.openxmlformats.org/officeDocument/2006/relationships/image" Target="../media/image192.png"/><Relationship Id="rId14" Type="http://schemas.openxmlformats.org/officeDocument/2006/relationships/image" Target="../media/image24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3" Type="http://schemas.openxmlformats.org/officeDocument/2006/relationships/image" Target="../media/image255.png"/><Relationship Id="rId7" Type="http://schemas.openxmlformats.org/officeDocument/2006/relationships/image" Target="../media/image260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9.png"/><Relationship Id="rId5" Type="http://schemas.openxmlformats.org/officeDocument/2006/relationships/image" Target="../media/image258.png"/><Relationship Id="rId10" Type="http://schemas.openxmlformats.org/officeDocument/2006/relationships/image" Target="../media/image263.png"/><Relationship Id="rId4" Type="http://schemas.openxmlformats.org/officeDocument/2006/relationships/image" Target="../media/image257.png"/><Relationship Id="rId9" Type="http://schemas.openxmlformats.org/officeDocument/2006/relationships/image" Target="../media/image26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3" Type="http://schemas.openxmlformats.org/officeDocument/2006/relationships/image" Target="../media/image238.png"/><Relationship Id="rId7" Type="http://schemas.openxmlformats.org/officeDocument/2006/relationships/image" Target="../media/image193.png"/><Relationship Id="rId12" Type="http://schemas.openxmlformats.org/officeDocument/2006/relationships/image" Target="../media/image109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11" Type="http://schemas.openxmlformats.org/officeDocument/2006/relationships/image" Target="../media/image1071.png"/><Relationship Id="rId5" Type="http://schemas.openxmlformats.org/officeDocument/2006/relationships/image" Target="../media/image181.png"/><Relationship Id="rId10" Type="http://schemas.openxmlformats.org/officeDocument/2006/relationships/image" Target="../media/image1041.png"/><Relationship Id="rId4" Type="http://schemas.openxmlformats.org/officeDocument/2006/relationships/image" Target="../media/image180.png"/><Relationship Id="rId9" Type="http://schemas.openxmlformats.org/officeDocument/2006/relationships/image" Target="../media/image19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0.png"/><Relationship Id="rId13" Type="http://schemas.openxmlformats.org/officeDocument/2006/relationships/image" Target="../media/image239.png"/><Relationship Id="rId3" Type="http://schemas.openxmlformats.org/officeDocument/2006/relationships/image" Target="../media/image219.png"/><Relationship Id="rId7" Type="http://schemas.openxmlformats.org/officeDocument/2006/relationships/image" Target="../media/image1120.png"/><Relationship Id="rId12" Type="http://schemas.openxmlformats.org/officeDocument/2006/relationships/image" Target="../media/image11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11" Type="http://schemas.openxmlformats.org/officeDocument/2006/relationships/image" Target="../media/image1160.png"/><Relationship Id="rId5" Type="http://schemas.openxmlformats.org/officeDocument/2006/relationships/image" Target="../media/image237.png"/><Relationship Id="rId10" Type="http://schemas.openxmlformats.org/officeDocument/2006/relationships/image" Target="../media/image1150.png"/><Relationship Id="rId4" Type="http://schemas.openxmlformats.org/officeDocument/2006/relationships/image" Target="../media/image235.png"/><Relationship Id="rId9" Type="http://schemas.openxmlformats.org/officeDocument/2006/relationships/image" Target="../media/image114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0.png"/><Relationship Id="rId13" Type="http://schemas.openxmlformats.org/officeDocument/2006/relationships/image" Target="../media/image1230.png"/><Relationship Id="rId3" Type="http://schemas.openxmlformats.org/officeDocument/2006/relationships/image" Target="../media/image249.png"/><Relationship Id="rId7" Type="http://schemas.openxmlformats.org/officeDocument/2006/relationships/image" Target="../media/image253.png"/><Relationship Id="rId12" Type="http://schemas.openxmlformats.org/officeDocument/2006/relationships/image" Target="../media/image12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2.png"/><Relationship Id="rId11" Type="http://schemas.openxmlformats.org/officeDocument/2006/relationships/image" Target="../media/image1211.png"/><Relationship Id="rId5" Type="http://schemas.openxmlformats.org/officeDocument/2006/relationships/image" Target="../media/image251.png"/><Relationship Id="rId15" Type="http://schemas.openxmlformats.org/officeDocument/2006/relationships/image" Target="../media/image160.png"/><Relationship Id="rId10" Type="http://schemas.openxmlformats.org/officeDocument/2006/relationships/image" Target="../media/image256.png"/><Relationship Id="rId4" Type="http://schemas.openxmlformats.org/officeDocument/2006/relationships/image" Target="../media/image250.png"/><Relationship Id="rId14" Type="http://schemas.openxmlformats.org/officeDocument/2006/relationships/image" Target="../media/image16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1.png"/><Relationship Id="rId13" Type="http://schemas.openxmlformats.org/officeDocument/2006/relationships/image" Target="../media/image570.png"/><Relationship Id="rId3" Type="http://schemas.openxmlformats.org/officeDocument/2006/relationships/image" Target="../media/image470.png"/><Relationship Id="rId7" Type="http://schemas.openxmlformats.org/officeDocument/2006/relationships/image" Target="../media/image511.png"/><Relationship Id="rId12" Type="http://schemas.openxmlformats.org/officeDocument/2006/relationships/image" Target="../media/image560.png"/><Relationship Id="rId17" Type="http://schemas.openxmlformats.org/officeDocument/2006/relationships/image" Target="../media/image16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6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1.png"/><Relationship Id="rId11" Type="http://schemas.openxmlformats.org/officeDocument/2006/relationships/image" Target="../media/image550.png"/><Relationship Id="rId5" Type="http://schemas.openxmlformats.org/officeDocument/2006/relationships/image" Target="../media/image491.png"/><Relationship Id="rId15" Type="http://schemas.openxmlformats.org/officeDocument/2006/relationships/image" Target="../media/image590.png"/><Relationship Id="rId10" Type="http://schemas.openxmlformats.org/officeDocument/2006/relationships/image" Target="../media/image541.png"/><Relationship Id="rId4" Type="http://schemas.openxmlformats.org/officeDocument/2006/relationships/image" Target="../media/image481.png"/><Relationship Id="rId9" Type="http://schemas.openxmlformats.org/officeDocument/2006/relationships/image" Target="../media/image531.png"/><Relationship Id="rId14" Type="http://schemas.openxmlformats.org/officeDocument/2006/relationships/image" Target="../media/image58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2.png"/><Relationship Id="rId7" Type="http://schemas.openxmlformats.org/officeDocument/2006/relationships/image" Target="../media/image163.png"/><Relationship Id="rId2" Type="http://schemas.openxmlformats.org/officeDocument/2006/relationships/image" Target="../media/image6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69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0.png"/><Relationship Id="rId3" Type="http://schemas.openxmlformats.org/officeDocument/2006/relationships/image" Target="../media/image1070.png"/><Relationship Id="rId7" Type="http://schemas.openxmlformats.org/officeDocument/2006/relationships/image" Target="../media/image2600.png"/><Relationship Id="rId2" Type="http://schemas.openxmlformats.org/officeDocument/2006/relationships/image" Target="../media/image10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90.png"/><Relationship Id="rId11" Type="http://schemas.openxmlformats.org/officeDocument/2006/relationships/image" Target="../media/image264.png"/><Relationship Id="rId5" Type="http://schemas.openxmlformats.org/officeDocument/2006/relationships/image" Target="../media/image1740.png"/><Relationship Id="rId10" Type="http://schemas.openxmlformats.org/officeDocument/2006/relationships/image" Target="../media/image2630.png"/><Relationship Id="rId4" Type="http://schemas.openxmlformats.org/officeDocument/2006/relationships/image" Target="../media/image1090.png"/><Relationship Id="rId9" Type="http://schemas.openxmlformats.org/officeDocument/2006/relationships/image" Target="../media/image2620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3" Type="http://schemas.openxmlformats.org/officeDocument/2006/relationships/image" Target="../media/image266.png"/><Relationship Id="rId7" Type="http://schemas.openxmlformats.org/officeDocument/2006/relationships/image" Target="../media/image2610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0.png"/><Relationship Id="rId11" Type="http://schemas.openxmlformats.org/officeDocument/2006/relationships/image" Target="../media/image269.png"/><Relationship Id="rId5" Type="http://schemas.openxmlformats.org/officeDocument/2006/relationships/image" Target="../media/image2590.png"/><Relationship Id="rId10" Type="http://schemas.openxmlformats.org/officeDocument/2006/relationships/image" Target="../media/image268.png"/><Relationship Id="rId4" Type="http://schemas.openxmlformats.org/officeDocument/2006/relationships/image" Target="../media/image1740.png"/><Relationship Id="rId9" Type="http://schemas.openxmlformats.org/officeDocument/2006/relationships/image" Target="../media/image26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0.png"/><Relationship Id="rId3" Type="http://schemas.openxmlformats.org/officeDocument/2006/relationships/image" Target="../media/image1070.png"/><Relationship Id="rId7" Type="http://schemas.openxmlformats.org/officeDocument/2006/relationships/image" Target="../media/image2600.png"/><Relationship Id="rId2" Type="http://schemas.openxmlformats.org/officeDocument/2006/relationships/image" Target="../media/image10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90.png"/><Relationship Id="rId11" Type="http://schemas.openxmlformats.org/officeDocument/2006/relationships/image" Target="../media/image271.png"/><Relationship Id="rId5" Type="http://schemas.openxmlformats.org/officeDocument/2006/relationships/image" Target="../media/image1740.png"/><Relationship Id="rId10" Type="http://schemas.openxmlformats.org/officeDocument/2006/relationships/image" Target="../media/image2630.png"/><Relationship Id="rId4" Type="http://schemas.openxmlformats.org/officeDocument/2006/relationships/image" Target="../media/image270.png"/><Relationship Id="rId9" Type="http://schemas.openxmlformats.org/officeDocument/2006/relationships/image" Target="../media/image26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0.png"/><Relationship Id="rId7" Type="http://schemas.openxmlformats.org/officeDocument/2006/relationships/image" Target="../media/image7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10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9144000" cy="1107996"/>
          </a:xfrm>
        </p:spPr>
        <p:txBody>
          <a:bodyPr>
            <a:spAutoFit/>
          </a:bodyPr>
          <a:lstStyle/>
          <a:p>
            <a:pPr eaLnBrk="1" hangingPunct="1"/>
            <a:r>
              <a:rPr lang="da-DK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  <a:endParaRPr lang="en-US" altLang="en-US" sz="6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28800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5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Spanning Trees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552575" y="3645024"/>
            <a:ext cx="6038850" cy="1212986"/>
            <a:chOff x="1032" y="2989"/>
            <a:chExt cx="3804" cy="744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7490" y="52292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October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November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27,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3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5112060" y="5919662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12060" y="3975446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84168" y="4581128"/>
            <a:ext cx="216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67944" y="4623518"/>
            <a:ext cx="216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48" name="Straight Arrow Connector 47"/>
          <p:cNvCxnSpPr>
            <a:stCxn id="24" idx="6"/>
            <a:endCxn id="23" idx="2"/>
          </p:cNvCxnSpPr>
          <p:nvPr/>
        </p:nvCxnSpPr>
        <p:spPr>
          <a:xfrm>
            <a:off x="4824256" y="4541122"/>
            <a:ext cx="8639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3" idx="5"/>
            <a:endCxn id="22" idx="0"/>
          </p:cNvCxnSpPr>
          <p:nvPr/>
        </p:nvCxnSpPr>
        <p:spPr>
          <a:xfrm>
            <a:off x="5872718" y="4611335"/>
            <a:ext cx="355466" cy="73995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1" idx="0"/>
            <a:endCxn id="24" idx="3"/>
          </p:cNvCxnSpPr>
          <p:nvPr/>
        </p:nvCxnSpPr>
        <p:spPr>
          <a:xfrm flipV="1">
            <a:off x="4248040" y="4611335"/>
            <a:ext cx="391698" cy="7623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1115616" y="5373216"/>
            <a:ext cx="216176" cy="19859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5680518" y="6285837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4608080" y="6285837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2" name="Oval 56"/>
          <p:cNvSpPr>
            <a:spLocks noChangeAspect="1" noChangeArrowheads="1"/>
          </p:cNvSpPr>
          <p:nvPr/>
        </p:nvSpPr>
        <p:spPr bwMode="auto">
          <a:xfrm>
            <a:off x="6120096" y="5351294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5688200" y="4441825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4139952" y="537365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56"/>
          <p:cNvSpPr>
            <a:spLocks noChangeAspect="1" noChangeArrowheads="1"/>
          </p:cNvSpPr>
          <p:nvPr/>
        </p:nvSpPr>
        <p:spPr bwMode="auto">
          <a:xfrm>
            <a:off x="4608080" y="4441825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Straight Arrow Connector 24"/>
          <p:cNvCxnSpPr>
            <a:stCxn id="20" idx="1"/>
            <a:endCxn id="21" idx="4"/>
          </p:cNvCxnSpPr>
          <p:nvPr/>
        </p:nvCxnSpPr>
        <p:spPr>
          <a:xfrm flipH="1" flipV="1">
            <a:off x="4248040" y="5572246"/>
            <a:ext cx="391698" cy="74267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824256" y="6385133"/>
            <a:ext cx="85626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2" idx="4"/>
            <a:endCxn id="19" idx="7"/>
          </p:cNvCxnSpPr>
          <p:nvPr/>
        </p:nvCxnSpPr>
        <p:spPr>
          <a:xfrm flipH="1">
            <a:off x="5865036" y="5549887"/>
            <a:ext cx="363148" cy="76503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248040" y="4541121"/>
            <a:ext cx="1980144" cy="832532"/>
            <a:chOff x="4248040" y="4541121"/>
            <a:chExt cx="1980144" cy="832532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4824256" y="4541121"/>
              <a:ext cx="863944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1" idx="0"/>
              <a:endCxn id="24" idx="3"/>
            </p:cNvCxnSpPr>
            <p:nvPr/>
          </p:nvCxnSpPr>
          <p:spPr>
            <a:xfrm flipV="1">
              <a:off x="4248040" y="4611335"/>
              <a:ext cx="391698" cy="762318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3" idx="5"/>
              <a:endCxn id="22" idx="0"/>
            </p:cNvCxnSpPr>
            <p:nvPr/>
          </p:nvCxnSpPr>
          <p:spPr>
            <a:xfrm>
              <a:off x="5872718" y="4611335"/>
              <a:ext cx="355466" cy="739959"/>
            </a:xfrm>
            <a:prstGeom prst="straightConnector1">
              <a:avLst/>
            </a:prstGeom>
            <a:ln w="539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068561" y="5199783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8561" y="5199783"/>
                <a:ext cx="535263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7351" y="5173521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51" y="5173521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4211960" y="5847654"/>
            <a:ext cx="1440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56177" y="5847654"/>
            <a:ext cx="1440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331792" y="5131422"/>
            <a:ext cx="3631455" cy="525978"/>
            <a:chOff x="1331792" y="5131422"/>
            <a:chExt cx="3631455" cy="525978"/>
          </a:xfrm>
        </p:grpSpPr>
        <p:sp>
          <p:nvSpPr>
            <p:cNvPr id="44" name="Oval 56"/>
            <p:cNvSpPr>
              <a:spLocks noChangeAspect="1" noChangeArrowheads="1"/>
            </p:cNvSpPr>
            <p:nvPr/>
          </p:nvSpPr>
          <p:spPr bwMode="auto">
            <a:xfrm>
              <a:off x="2123728" y="537321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5" name="Oval 56"/>
            <p:cNvSpPr>
              <a:spLocks noChangeAspect="1" noChangeArrowheads="1"/>
            </p:cNvSpPr>
            <p:nvPr/>
          </p:nvSpPr>
          <p:spPr bwMode="auto">
            <a:xfrm>
              <a:off x="3131840" y="537321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6" name="Straight Arrow Connector 45"/>
            <p:cNvCxnSpPr>
              <a:stCxn id="16" idx="6"/>
              <a:endCxn id="44" idx="2"/>
            </p:cNvCxnSpPr>
            <p:nvPr/>
          </p:nvCxnSpPr>
          <p:spPr>
            <a:xfrm>
              <a:off x="1331792" y="5472513"/>
              <a:ext cx="791936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44" idx="6"/>
              <a:endCxn id="45" idx="2"/>
            </p:cNvCxnSpPr>
            <p:nvPr/>
          </p:nvCxnSpPr>
          <p:spPr>
            <a:xfrm>
              <a:off x="2339904" y="5472513"/>
              <a:ext cx="791936" cy="0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5" idx="6"/>
              <a:endCxn id="21" idx="2"/>
            </p:cNvCxnSpPr>
            <p:nvPr/>
          </p:nvCxnSpPr>
          <p:spPr>
            <a:xfrm>
              <a:off x="3348016" y="5472513"/>
              <a:ext cx="791936" cy="437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427984" y="513142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7984" y="5131422"/>
                  <a:ext cx="535263" cy="52597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4756817" y="4077072"/>
            <a:ext cx="2021620" cy="1231068"/>
            <a:chOff x="4756817" y="4077072"/>
            <a:chExt cx="2021620" cy="12310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756817" y="4559206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6817" y="4559206"/>
                  <a:ext cx="535263" cy="52597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6084168" y="4077072"/>
                  <a:ext cx="535263" cy="57857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4168" y="4077072"/>
                  <a:ext cx="535263" cy="57857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70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6243174" y="478216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3174" y="4782162"/>
                  <a:ext cx="535263" cy="525978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-3225" y="136466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1364660"/>
                <a:ext cx="91440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-3225" y="188066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 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1880662"/>
                <a:ext cx="9144000" cy="492443"/>
              </a:xfrm>
              <a:prstGeom prst="rect">
                <a:avLst/>
              </a:prstGeom>
              <a:blipFill rotWithShape="0">
                <a:blip r:embed="rId10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-3225" y="84865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 a path of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first enters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848658"/>
                <a:ext cx="9144000" cy="492443"/>
              </a:xfrm>
              <a:prstGeom prst="rect">
                <a:avLst/>
              </a:prstGeom>
              <a:blipFill rotWithShape="0">
                <a:blip r:embed="rId11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-3225" y="239666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edge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entering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2396664"/>
                <a:ext cx="9144000" cy="492443"/>
              </a:xfrm>
              <a:prstGeom prst="rect">
                <a:avLst/>
              </a:prstGeom>
              <a:blipFill rotWithShape="0">
                <a:blip r:embed="rId1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Group 69"/>
          <p:cNvGrpSpPr/>
          <p:nvPr/>
        </p:nvGrpSpPr>
        <p:grpSpPr>
          <a:xfrm>
            <a:off x="6336272" y="5157192"/>
            <a:ext cx="1620104" cy="771793"/>
            <a:chOff x="6336272" y="5157192"/>
            <a:chExt cx="1620104" cy="771793"/>
          </a:xfrm>
        </p:grpSpPr>
        <p:sp>
          <p:nvSpPr>
            <p:cNvPr id="56" name="Oval 56"/>
            <p:cNvSpPr>
              <a:spLocks noChangeAspect="1" noChangeArrowheads="1"/>
            </p:cNvSpPr>
            <p:nvPr/>
          </p:nvSpPr>
          <p:spPr bwMode="auto">
            <a:xfrm>
              <a:off x="7092280" y="534092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6744816" y="5467320"/>
                  <a:ext cx="288032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4816" y="5467320"/>
                  <a:ext cx="288032" cy="46166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83333" r="-56250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/>
            <p:cNvCxnSpPr>
              <a:stCxn id="56" idx="2"/>
              <a:endCxn id="22" idx="6"/>
            </p:cNvCxnSpPr>
            <p:nvPr/>
          </p:nvCxnSpPr>
          <p:spPr>
            <a:xfrm flipH="1">
              <a:off x="6336272" y="5440220"/>
              <a:ext cx="756008" cy="10371"/>
            </a:xfrm>
            <a:prstGeom prst="straightConnector1">
              <a:avLst/>
            </a:prstGeom>
            <a:ln w="53975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7421113" y="515719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1113" y="5157192"/>
                  <a:ext cx="535263" cy="525978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-3225" y="291266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 ancestor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2912666"/>
                <a:ext cx="9144000" cy="492443"/>
              </a:xfrm>
              <a:prstGeom prst="rect">
                <a:avLst/>
              </a:prstGeom>
              <a:blipFill rotWithShape="0">
                <a:blip r:embed="rId15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-3225" y="33265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enters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more than once.</a:t>
                </a: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332656"/>
                <a:ext cx="9144000" cy="492443"/>
              </a:xfrm>
              <a:prstGeom prst="rect">
                <a:avLst/>
              </a:prstGeom>
              <a:blipFill rotWithShape="0">
                <a:blip r:embed="rId16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-3225" y="342866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Hence,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d>
                      <m:d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3428668"/>
                <a:ext cx="9144000" cy="492443"/>
              </a:xfrm>
              <a:prstGeom prst="rect">
                <a:avLst/>
              </a:prstGeom>
              <a:blipFill rotWithShape="0">
                <a:blip r:embed="rId17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9167" y="3944669"/>
                <a:ext cx="5128897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)≤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7" y="3944669"/>
                <a:ext cx="5128897" cy="492443"/>
              </a:xfrm>
              <a:prstGeom prst="rect">
                <a:avLst/>
              </a:prstGeom>
              <a:blipFill rotWithShape="0">
                <a:blip r:embed="rId18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016336" y="6195142"/>
                <a:ext cx="53526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336" y="6195142"/>
                <a:ext cx="535263" cy="523220"/>
              </a:xfrm>
              <a:prstGeom prst="rect">
                <a:avLst/>
              </a:prstGeom>
              <a:blipFill rotWithShape="0">
                <a:blip r:embed="rId19"/>
                <a:stretch>
                  <a:fillRect l="-22727" r="-11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842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5" grpId="0"/>
      <p:bldP spid="66" grpId="0"/>
      <p:bldP spid="67" grpId="0"/>
      <p:bldP spid="69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1663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Contracting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-cycles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748" y="980728"/>
                <a:ext cx="9144000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non-negatively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weighted digraph.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0-cycle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digraph obtained by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contracting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Then the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obtained by adding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the edges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except one, is an </a:t>
                </a:r>
                <a:r>
                  <a:rPr lang="en-US" sz="26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MDST</a:t>
                </a:r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8" y="980728"/>
                <a:ext cx="9144000" cy="2492990"/>
              </a:xfrm>
              <a:prstGeom prst="rect">
                <a:avLst/>
              </a:prstGeom>
              <a:blipFill rotWithShape="0">
                <a:blip r:embed="rId2"/>
                <a:stretch>
                  <a:fillRect t="-2200" b="-513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1115616" y="5865085"/>
            <a:ext cx="216176" cy="19859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5680518" y="5997805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4608080" y="5997805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6120096" y="5055566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5688200" y="415379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4139952" y="5077925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4608080" y="415379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Straight Arrow Connector 11"/>
          <p:cNvCxnSpPr>
            <a:stCxn id="7" idx="1"/>
            <a:endCxn id="10" idx="4"/>
          </p:cNvCxnSpPr>
          <p:nvPr/>
        </p:nvCxnSpPr>
        <p:spPr>
          <a:xfrm flipH="1" flipV="1">
            <a:off x="4248040" y="5276518"/>
            <a:ext cx="391698" cy="7503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24256" y="4253089"/>
            <a:ext cx="8639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0"/>
            <a:endCxn id="11" idx="3"/>
          </p:cNvCxnSpPr>
          <p:nvPr/>
        </p:nvCxnSpPr>
        <p:spPr>
          <a:xfrm flipV="1">
            <a:off x="4248040" y="4323303"/>
            <a:ext cx="391698" cy="75462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824256" y="6097101"/>
            <a:ext cx="85626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4"/>
            <a:endCxn id="6" idx="7"/>
          </p:cNvCxnSpPr>
          <p:nvPr/>
        </p:nvCxnSpPr>
        <p:spPr>
          <a:xfrm flipH="1">
            <a:off x="5865036" y="5254159"/>
            <a:ext cx="363148" cy="7727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5"/>
            <a:endCxn id="8" idx="0"/>
          </p:cNvCxnSpPr>
          <p:nvPr/>
        </p:nvCxnSpPr>
        <p:spPr>
          <a:xfrm>
            <a:off x="5872718" y="4323303"/>
            <a:ext cx="355466" cy="7322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076056" y="4839542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839542"/>
                <a:ext cx="535263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7351" y="567660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51" y="5676600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12060" y="3687414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56176" y="4356681"/>
            <a:ext cx="216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39952" y="4356681"/>
            <a:ext cx="216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11960" y="5559622"/>
            <a:ext cx="1440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56177" y="5559622"/>
            <a:ext cx="1440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12060" y="6135686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3923928" y="3730392"/>
            <a:ext cx="2664296" cy="29389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2239007" y="4839542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9" name="Oval 56"/>
          <p:cNvSpPr>
            <a:spLocks noChangeAspect="1" noChangeArrowheads="1"/>
          </p:cNvSpPr>
          <p:nvPr/>
        </p:nvSpPr>
        <p:spPr bwMode="auto">
          <a:xfrm>
            <a:off x="2455183" y="609710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0" name="Oval 56"/>
          <p:cNvSpPr>
            <a:spLocks noChangeAspect="1" noChangeArrowheads="1"/>
          </p:cNvSpPr>
          <p:nvPr/>
        </p:nvSpPr>
        <p:spPr bwMode="auto">
          <a:xfrm>
            <a:off x="3189556" y="5441930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1" name="Oval 56"/>
          <p:cNvSpPr>
            <a:spLocks noChangeAspect="1" noChangeArrowheads="1"/>
          </p:cNvSpPr>
          <p:nvPr/>
        </p:nvSpPr>
        <p:spPr bwMode="auto">
          <a:xfrm>
            <a:off x="7405542" y="458751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2" name="Oval 56"/>
          <p:cNvSpPr>
            <a:spLocks noChangeAspect="1" noChangeArrowheads="1"/>
          </p:cNvSpPr>
          <p:nvPr/>
        </p:nvSpPr>
        <p:spPr bwMode="auto">
          <a:xfrm>
            <a:off x="7405542" y="5546214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3" name="Straight Arrow Connector 32"/>
          <p:cNvCxnSpPr>
            <a:stCxn id="5" idx="7"/>
            <a:endCxn id="28" idx="3"/>
          </p:cNvCxnSpPr>
          <p:nvPr/>
        </p:nvCxnSpPr>
        <p:spPr>
          <a:xfrm flipV="1">
            <a:off x="1300134" y="5009052"/>
            <a:ext cx="970531" cy="8851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5" idx="6"/>
            <a:endCxn id="29" idx="2"/>
          </p:cNvCxnSpPr>
          <p:nvPr/>
        </p:nvCxnSpPr>
        <p:spPr>
          <a:xfrm>
            <a:off x="1331792" y="5964382"/>
            <a:ext cx="1123391" cy="2320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8" idx="6"/>
            <a:endCxn id="30" idx="1"/>
          </p:cNvCxnSpPr>
          <p:nvPr/>
        </p:nvCxnSpPr>
        <p:spPr>
          <a:xfrm>
            <a:off x="2455183" y="4938839"/>
            <a:ext cx="766031" cy="53217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9" idx="0"/>
            <a:endCxn id="28" idx="4"/>
          </p:cNvCxnSpPr>
          <p:nvPr/>
        </p:nvCxnSpPr>
        <p:spPr>
          <a:xfrm flipH="1" flipV="1">
            <a:off x="2347095" y="5038135"/>
            <a:ext cx="216176" cy="10589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30" idx="3"/>
            <a:endCxn id="29" idx="7"/>
          </p:cNvCxnSpPr>
          <p:nvPr/>
        </p:nvCxnSpPr>
        <p:spPr>
          <a:xfrm flipH="1">
            <a:off x="2639701" y="5611440"/>
            <a:ext cx="581513" cy="5147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0" idx="6"/>
            <a:endCxn id="10" idx="2"/>
          </p:cNvCxnSpPr>
          <p:nvPr/>
        </p:nvCxnSpPr>
        <p:spPr>
          <a:xfrm flipV="1">
            <a:off x="3405732" y="5177222"/>
            <a:ext cx="734220" cy="36400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8" idx="7"/>
            <a:endCxn id="11" idx="2"/>
          </p:cNvCxnSpPr>
          <p:nvPr/>
        </p:nvCxnSpPr>
        <p:spPr>
          <a:xfrm flipV="1">
            <a:off x="2423525" y="4253090"/>
            <a:ext cx="2184555" cy="6155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7" idx="2"/>
            <a:endCxn id="29" idx="6"/>
          </p:cNvCxnSpPr>
          <p:nvPr/>
        </p:nvCxnSpPr>
        <p:spPr>
          <a:xfrm flipH="1">
            <a:off x="2671359" y="6097102"/>
            <a:ext cx="1936721" cy="992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8" idx="6"/>
            <a:endCxn id="31" idx="2"/>
          </p:cNvCxnSpPr>
          <p:nvPr/>
        </p:nvCxnSpPr>
        <p:spPr>
          <a:xfrm flipV="1">
            <a:off x="6336272" y="4686810"/>
            <a:ext cx="1069270" cy="46805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6" idx="6"/>
            <a:endCxn id="32" idx="2"/>
          </p:cNvCxnSpPr>
          <p:nvPr/>
        </p:nvCxnSpPr>
        <p:spPr>
          <a:xfrm flipV="1">
            <a:off x="5896694" y="5645511"/>
            <a:ext cx="1508848" cy="45159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31" idx="4"/>
            <a:endCxn id="32" idx="0"/>
          </p:cNvCxnSpPr>
          <p:nvPr/>
        </p:nvCxnSpPr>
        <p:spPr>
          <a:xfrm>
            <a:off x="7513630" y="4786106"/>
            <a:ext cx="0" cy="7601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5" idx="7"/>
            <a:endCxn id="28" idx="3"/>
          </p:cNvCxnSpPr>
          <p:nvPr/>
        </p:nvCxnSpPr>
        <p:spPr>
          <a:xfrm flipV="1">
            <a:off x="1300134" y="5009052"/>
            <a:ext cx="970531" cy="885116"/>
          </a:xfrm>
          <a:prstGeom prst="straightConnector1">
            <a:avLst/>
          </a:prstGeom>
          <a:ln w="508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5" idx="6"/>
            <a:endCxn id="29" idx="2"/>
          </p:cNvCxnSpPr>
          <p:nvPr/>
        </p:nvCxnSpPr>
        <p:spPr>
          <a:xfrm>
            <a:off x="1331792" y="5964382"/>
            <a:ext cx="1123391" cy="232016"/>
          </a:xfrm>
          <a:prstGeom prst="straightConnector1">
            <a:avLst/>
          </a:prstGeom>
          <a:ln w="508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" idx="6"/>
            <a:endCxn id="32" idx="2"/>
          </p:cNvCxnSpPr>
          <p:nvPr/>
        </p:nvCxnSpPr>
        <p:spPr>
          <a:xfrm flipV="1">
            <a:off x="5896694" y="5645511"/>
            <a:ext cx="1508848" cy="451591"/>
          </a:xfrm>
          <a:prstGeom prst="straightConnector1">
            <a:avLst/>
          </a:prstGeom>
          <a:ln w="508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8" idx="6"/>
            <a:endCxn id="31" idx="2"/>
          </p:cNvCxnSpPr>
          <p:nvPr/>
        </p:nvCxnSpPr>
        <p:spPr>
          <a:xfrm flipV="1">
            <a:off x="6336272" y="4686810"/>
            <a:ext cx="1069270" cy="468053"/>
          </a:xfrm>
          <a:prstGeom prst="straightConnector1">
            <a:avLst/>
          </a:prstGeom>
          <a:ln w="508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28" idx="6"/>
            <a:endCxn id="30" idx="1"/>
          </p:cNvCxnSpPr>
          <p:nvPr/>
        </p:nvCxnSpPr>
        <p:spPr>
          <a:xfrm>
            <a:off x="2455183" y="4938839"/>
            <a:ext cx="766031" cy="532174"/>
          </a:xfrm>
          <a:prstGeom prst="straightConnector1">
            <a:avLst/>
          </a:prstGeom>
          <a:ln w="508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30" idx="6"/>
            <a:endCxn id="10" idx="2"/>
          </p:cNvCxnSpPr>
          <p:nvPr/>
        </p:nvCxnSpPr>
        <p:spPr>
          <a:xfrm flipV="1">
            <a:off x="3405732" y="5177222"/>
            <a:ext cx="734220" cy="364005"/>
          </a:xfrm>
          <a:prstGeom prst="straightConnector1">
            <a:avLst/>
          </a:prstGeom>
          <a:ln w="508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10" idx="0"/>
            <a:endCxn id="11" idx="3"/>
          </p:cNvCxnSpPr>
          <p:nvPr/>
        </p:nvCxnSpPr>
        <p:spPr>
          <a:xfrm flipV="1">
            <a:off x="4248040" y="4323303"/>
            <a:ext cx="391698" cy="754622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11" idx="6"/>
            <a:endCxn id="9" idx="2"/>
          </p:cNvCxnSpPr>
          <p:nvPr/>
        </p:nvCxnSpPr>
        <p:spPr>
          <a:xfrm>
            <a:off x="4824256" y="4253090"/>
            <a:ext cx="863944" cy="0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9" idx="5"/>
            <a:endCxn id="8" idx="0"/>
          </p:cNvCxnSpPr>
          <p:nvPr/>
        </p:nvCxnSpPr>
        <p:spPr>
          <a:xfrm>
            <a:off x="5872718" y="4323303"/>
            <a:ext cx="355466" cy="732263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8" idx="4"/>
            <a:endCxn id="6" idx="7"/>
          </p:cNvCxnSpPr>
          <p:nvPr/>
        </p:nvCxnSpPr>
        <p:spPr>
          <a:xfrm flipH="1">
            <a:off x="5865036" y="5254159"/>
            <a:ext cx="363148" cy="772729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6" idx="2"/>
            <a:endCxn id="7" idx="6"/>
          </p:cNvCxnSpPr>
          <p:nvPr/>
        </p:nvCxnSpPr>
        <p:spPr>
          <a:xfrm flipH="1">
            <a:off x="4824256" y="6097102"/>
            <a:ext cx="856262" cy="0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06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1663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Contracting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-cycles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748" y="98072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endParaRPr lang="en-US" sz="2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2759608" y="4979722"/>
            <a:ext cx="3477184" cy="1490973"/>
            <a:chOff x="667351" y="3687414"/>
            <a:chExt cx="6954367" cy="2981946"/>
          </a:xfrm>
        </p:grpSpPr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1115616" y="5865085"/>
              <a:ext cx="216176" cy="198593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5680518" y="599780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4608080" y="599780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6120096" y="505556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5688200" y="415379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4139952" y="507792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4608080" y="415379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2" name="Straight Arrow Connector 11"/>
            <p:cNvCxnSpPr>
              <a:stCxn id="7" idx="1"/>
              <a:endCxn id="10" idx="4"/>
            </p:cNvCxnSpPr>
            <p:nvPr/>
          </p:nvCxnSpPr>
          <p:spPr>
            <a:xfrm flipH="1" flipV="1">
              <a:off x="4248040" y="5276518"/>
              <a:ext cx="391698" cy="75037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824256" y="4253089"/>
              <a:ext cx="86394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0" idx="0"/>
              <a:endCxn id="11" idx="3"/>
            </p:cNvCxnSpPr>
            <p:nvPr/>
          </p:nvCxnSpPr>
          <p:spPr>
            <a:xfrm flipV="1">
              <a:off x="4248040" y="4323303"/>
              <a:ext cx="391698" cy="75462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4824256" y="6097101"/>
              <a:ext cx="85626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8" idx="4"/>
              <a:endCxn id="6" idx="7"/>
            </p:cNvCxnSpPr>
            <p:nvPr/>
          </p:nvCxnSpPr>
          <p:spPr>
            <a:xfrm flipH="1">
              <a:off x="5865036" y="5254159"/>
              <a:ext cx="363148" cy="77272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9" idx="5"/>
              <a:endCxn id="8" idx="0"/>
            </p:cNvCxnSpPr>
            <p:nvPr/>
          </p:nvCxnSpPr>
          <p:spPr>
            <a:xfrm>
              <a:off x="5872718" y="4323303"/>
              <a:ext cx="355466" cy="7322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076056" y="483954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6056" y="4839542"/>
                  <a:ext cx="535263" cy="52597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67351" y="5676600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351" y="5676600"/>
                  <a:ext cx="535263" cy="525978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/>
            <p:cNvSpPr txBox="1"/>
            <p:nvPr/>
          </p:nvSpPr>
          <p:spPr>
            <a:xfrm>
              <a:off x="5112060" y="3687414"/>
              <a:ext cx="34397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FF0000"/>
                  </a:solidFill>
                </a:rPr>
                <a:t>0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56176" y="4356682"/>
              <a:ext cx="21602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FF0000"/>
                  </a:solidFill>
                </a:rPr>
                <a:t>0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9953" y="4356682"/>
              <a:ext cx="21602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FF0000"/>
                  </a:solidFill>
                </a:rPr>
                <a:t>0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211960" y="5559622"/>
              <a:ext cx="14401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FF0000"/>
                  </a:solidFill>
                </a:rPr>
                <a:t>0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156176" y="5559622"/>
              <a:ext cx="14401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FF0000"/>
                  </a:solidFill>
                </a:rPr>
                <a:t>0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12060" y="6135686"/>
              <a:ext cx="34397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FF0000"/>
                  </a:solidFill>
                </a:rPr>
                <a:t>0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3923928" y="3730392"/>
              <a:ext cx="2664296" cy="293896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8" name="Oval 56"/>
            <p:cNvSpPr>
              <a:spLocks noChangeAspect="1" noChangeArrowheads="1"/>
            </p:cNvSpPr>
            <p:nvPr/>
          </p:nvSpPr>
          <p:spPr bwMode="auto">
            <a:xfrm>
              <a:off x="2239007" y="4839542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" name="Oval 56"/>
            <p:cNvSpPr>
              <a:spLocks noChangeAspect="1" noChangeArrowheads="1"/>
            </p:cNvSpPr>
            <p:nvPr/>
          </p:nvSpPr>
          <p:spPr bwMode="auto">
            <a:xfrm>
              <a:off x="2455183" y="6097101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0" name="Oval 56"/>
            <p:cNvSpPr>
              <a:spLocks noChangeAspect="1" noChangeArrowheads="1"/>
            </p:cNvSpPr>
            <p:nvPr/>
          </p:nvSpPr>
          <p:spPr bwMode="auto">
            <a:xfrm>
              <a:off x="3189556" y="5441930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1" name="Oval 56"/>
            <p:cNvSpPr>
              <a:spLocks noChangeAspect="1" noChangeArrowheads="1"/>
            </p:cNvSpPr>
            <p:nvPr/>
          </p:nvSpPr>
          <p:spPr bwMode="auto">
            <a:xfrm>
              <a:off x="7405542" y="458751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2" name="Oval 56"/>
            <p:cNvSpPr>
              <a:spLocks noChangeAspect="1" noChangeArrowheads="1"/>
            </p:cNvSpPr>
            <p:nvPr/>
          </p:nvSpPr>
          <p:spPr bwMode="auto">
            <a:xfrm>
              <a:off x="7405542" y="5546214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3" name="Straight Arrow Connector 32"/>
            <p:cNvCxnSpPr>
              <a:stCxn id="5" idx="7"/>
              <a:endCxn id="28" idx="3"/>
            </p:cNvCxnSpPr>
            <p:nvPr/>
          </p:nvCxnSpPr>
          <p:spPr>
            <a:xfrm flipV="1">
              <a:off x="1300134" y="5009052"/>
              <a:ext cx="970531" cy="8851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5" idx="6"/>
              <a:endCxn id="29" idx="2"/>
            </p:cNvCxnSpPr>
            <p:nvPr/>
          </p:nvCxnSpPr>
          <p:spPr>
            <a:xfrm>
              <a:off x="1331792" y="5964382"/>
              <a:ext cx="1123391" cy="2320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28" idx="6"/>
              <a:endCxn id="30" idx="1"/>
            </p:cNvCxnSpPr>
            <p:nvPr/>
          </p:nvCxnSpPr>
          <p:spPr>
            <a:xfrm>
              <a:off x="2455183" y="4938839"/>
              <a:ext cx="766031" cy="53217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9" idx="0"/>
              <a:endCxn id="28" idx="4"/>
            </p:cNvCxnSpPr>
            <p:nvPr/>
          </p:nvCxnSpPr>
          <p:spPr>
            <a:xfrm flipH="1" flipV="1">
              <a:off x="2347095" y="5038135"/>
              <a:ext cx="216176" cy="105896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30" idx="3"/>
              <a:endCxn id="29" idx="7"/>
            </p:cNvCxnSpPr>
            <p:nvPr/>
          </p:nvCxnSpPr>
          <p:spPr>
            <a:xfrm flipH="1">
              <a:off x="2639701" y="5611440"/>
              <a:ext cx="581513" cy="51474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30" idx="6"/>
              <a:endCxn id="10" idx="2"/>
            </p:cNvCxnSpPr>
            <p:nvPr/>
          </p:nvCxnSpPr>
          <p:spPr>
            <a:xfrm flipV="1">
              <a:off x="3405732" y="5177222"/>
              <a:ext cx="734220" cy="36400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28" idx="7"/>
              <a:endCxn id="11" idx="2"/>
            </p:cNvCxnSpPr>
            <p:nvPr/>
          </p:nvCxnSpPr>
          <p:spPr>
            <a:xfrm flipV="1">
              <a:off x="2423525" y="4253090"/>
              <a:ext cx="2184555" cy="61553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7" idx="2"/>
              <a:endCxn id="29" idx="6"/>
            </p:cNvCxnSpPr>
            <p:nvPr/>
          </p:nvCxnSpPr>
          <p:spPr>
            <a:xfrm flipH="1">
              <a:off x="2671359" y="6097102"/>
              <a:ext cx="1936721" cy="9929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8" idx="6"/>
              <a:endCxn id="31" idx="2"/>
            </p:cNvCxnSpPr>
            <p:nvPr/>
          </p:nvCxnSpPr>
          <p:spPr>
            <a:xfrm flipV="1">
              <a:off x="6336272" y="4686810"/>
              <a:ext cx="1069270" cy="46805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>
              <a:stCxn id="6" idx="6"/>
              <a:endCxn id="32" idx="2"/>
            </p:cNvCxnSpPr>
            <p:nvPr/>
          </p:nvCxnSpPr>
          <p:spPr>
            <a:xfrm flipV="1">
              <a:off x="5896694" y="5645511"/>
              <a:ext cx="1508848" cy="45159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stCxn id="31" idx="4"/>
              <a:endCxn id="32" idx="0"/>
            </p:cNvCxnSpPr>
            <p:nvPr/>
          </p:nvCxnSpPr>
          <p:spPr>
            <a:xfrm>
              <a:off x="7513630" y="4786106"/>
              <a:ext cx="0" cy="7601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5" idx="7"/>
              <a:endCxn id="28" idx="3"/>
            </p:cNvCxnSpPr>
            <p:nvPr/>
          </p:nvCxnSpPr>
          <p:spPr>
            <a:xfrm flipV="1">
              <a:off x="1300134" y="5009052"/>
              <a:ext cx="970531" cy="885116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5" idx="6"/>
              <a:endCxn id="29" idx="2"/>
            </p:cNvCxnSpPr>
            <p:nvPr/>
          </p:nvCxnSpPr>
          <p:spPr>
            <a:xfrm>
              <a:off x="1331792" y="5964382"/>
              <a:ext cx="1123391" cy="232016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6" idx="6"/>
              <a:endCxn id="32" idx="2"/>
            </p:cNvCxnSpPr>
            <p:nvPr/>
          </p:nvCxnSpPr>
          <p:spPr>
            <a:xfrm flipV="1">
              <a:off x="5896694" y="5645511"/>
              <a:ext cx="1508848" cy="451591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8" idx="6"/>
              <a:endCxn id="31" idx="2"/>
            </p:cNvCxnSpPr>
            <p:nvPr/>
          </p:nvCxnSpPr>
          <p:spPr>
            <a:xfrm flipV="1">
              <a:off x="6336272" y="4686810"/>
              <a:ext cx="1069270" cy="468053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28" idx="6"/>
              <a:endCxn id="30" idx="1"/>
            </p:cNvCxnSpPr>
            <p:nvPr/>
          </p:nvCxnSpPr>
          <p:spPr>
            <a:xfrm>
              <a:off x="2455183" y="4938839"/>
              <a:ext cx="766031" cy="532174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30" idx="6"/>
              <a:endCxn id="10" idx="2"/>
            </p:cNvCxnSpPr>
            <p:nvPr/>
          </p:nvCxnSpPr>
          <p:spPr>
            <a:xfrm flipV="1">
              <a:off x="3405732" y="5177222"/>
              <a:ext cx="734220" cy="364005"/>
            </a:xfrm>
            <a:prstGeom prst="straightConnector1">
              <a:avLst/>
            </a:prstGeom>
            <a:ln w="190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>
              <a:stCxn id="10" idx="0"/>
              <a:endCxn id="11" idx="3"/>
            </p:cNvCxnSpPr>
            <p:nvPr/>
          </p:nvCxnSpPr>
          <p:spPr>
            <a:xfrm flipV="1">
              <a:off x="4248040" y="4323303"/>
              <a:ext cx="391698" cy="75462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stCxn id="11" idx="6"/>
              <a:endCxn id="9" idx="2"/>
            </p:cNvCxnSpPr>
            <p:nvPr/>
          </p:nvCxnSpPr>
          <p:spPr>
            <a:xfrm>
              <a:off x="4824256" y="4253090"/>
              <a:ext cx="863944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>
              <a:stCxn id="9" idx="5"/>
              <a:endCxn id="8" idx="0"/>
            </p:cNvCxnSpPr>
            <p:nvPr/>
          </p:nvCxnSpPr>
          <p:spPr>
            <a:xfrm>
              <a:off x="5872718" y="4323303"/>
              <a:ext cx="355466" cy="73226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/>
            <p:cNvCxnSpPr>
              <a:stCxn id="8" idx="4"/>
              <a:endCxn id="6" idx="7"/>
            </p:cNvCxnSpPr>
            <p:nvPr/>
          </p:nvCxnSpPr>
          <p:spPr>
            <a:xfrm flipH="1">
              <a:off x="5865036" y="5254159"/>
              <a:ext cx="363148" cy="77272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>
              <a:stCxn id="6" idx="2"/>
              <a:endCxn id="7" idx="6"/>
            </p:cNvCxnSpPr>
            <p:nvPr/>
          </p:nvCxnSpPr>
          <p:spPr>
            <a:xfrm flipH="1">
              <a:off x="4824256" y="6097102"/>
              <a:ext cx="856262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0748" y="1483648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There is a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1-1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correspondence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between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that enter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only once and all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8" y="1483648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2728" y="240269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correspond to each other, then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8" y="2402690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708" y="29524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a minimal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satisfying the restriction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a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" y="2952400"/>
                <a:ext cx="9144000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-3312" y="387144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By the Lemma, a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DST</a:t>
            </a:r>
            <a:r>
              <a:rPr lang="en-US" sz="2400" dirty="0" smtClean="0">
                <a:cs typeface="Times New Roman" panose="02020603050405020304" pitchFamily="18" charset="0"/>
              </a:rPr>
              <a:t> which is minimal among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DST</a:t>
            </a:r>
            <a:r>
              <a:rPr lang="en-US" sz="2400" dirty="0" smtClean="0">
                <a:cs typeface="Times New Roman" panose="02020603050405020304" pitchFamily="18" charset="0"/>
              </a:rPr>
              <a:t>s satisfying the restriction is also an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MDST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357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7" grpId="0"/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97200"/>
            <a:ext cx="9144000" cy="12157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Edmonds’ algorithm</a:t>
            </a:r>
            <a:b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9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[Chin and Liu </a:t>
            </a:r>
            <a:r>
              <a:rPr lang="en-US" sz="29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(1965)] </a:t>
            </a:r>
            <a:r>
              <a:rPr lang="en-US" sz="29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[Edmonds (1967)] </a:t>
            </a:r>
            <a:r>
              <a:rPr lang="en-US" sz="29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[Bock (1971)]</a:t>
            </a:r>
            <a:endParaRPr lang="en-US" sz="29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25" y="140715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 all edge weights are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non-negative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that each vertex has a incoming </a:t>
            </a:r>
            <a:r>
              <a:rPr lang="en-US" sz="2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-edge.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657" y="236161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there is a DST composed of </a:t>
            </a:r>
            <a:r>
              <a:rPr lang="en-US" sz="2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-edges, </a:t>
            </a:r>
            <a:r>
              <a:rPr lang="en-US" sz="2600" dirty="0" smtClean="0">
                <a:cs typeface="Times New Roman" panose="02020603050405020304" pitchFamily="18" charset="0"/>
              </a:rPr>
              <a:t>we are done.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89" y="291596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Otherwise, find a 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-cycle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26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contract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9" y="2915963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79" y="347031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the weight of the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lightest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entering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US" sz="2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subtract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it from the weights of all edges entering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" y="3470315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047" y="4424776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Recursively find an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sz="2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contracted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digraph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6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into an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the original digraph.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657" y="593358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cs typeface="Times New Roman" panose="02020603050405020304" pitchFamily="18" charset="0"/>
                  </a:rPr>
                  <a:t>Simple implementation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7" y="5933588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6532" y="537923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cs typeface="Times New Roman" panose="02020603050405020304" pitchFamily="18" charset="0"/>
                  </a:rPr>
                  <a:t>Number of recursive calls (iterations) is at most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5379236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265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1649800" y="386491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878105" y="556545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57533" y="309478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78823" y="278546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81558" y="2695735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73724" y="411051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89427" y="434134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578823" y="4683493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10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14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39942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6532" y="3069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88350" y="32568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48702" y="3976517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92998" y="25546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16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69067" y="51881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04637" y="618926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546627" y="492046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7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432263" y="196250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9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72" grpId="0" animBg="1"/>
      <p:bldP spid="70" grpId="0" animBg="1"/>
      <p:bldP spid="69" grpId="0" animBg="1"/>
      <p:bldP spid="68" grpId="0" animBg="1"/>
      <p:bldP spid="64" grpId="0" animBg="1"/>
      <p:bldP spid="66" grpId="0" animBg="1"/>
      <p:bldP spid="63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7" grpId="0" animBg="1"/>
      <p:bldP spid="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1649800" y="386491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878105" y="556545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57533" y="309478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78823" y="278546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81558" y="2695735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73724" y="411051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89427" y="434134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578823" y="4683493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10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15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39942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6532" y="3069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88350" y="32568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48702" y="3976517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92998" y="25546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16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69067" y="51881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04637" y="618926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546627" y="492046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7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432263" y="196250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959759" y="1168700"/>
            <a:ext cx="5194270" cy="5438125"/>
          </a:xfrm>
          <a:custGeom>
            <a:avLst/>
            <a:gdLst>
              <a:gd name="connsiteX0" fmla="*/ 218069 w 5753580"/>
              <a:gd name="connsiteY0" fmla="*/ 2980267 h 5619627"/>
              <a:gd name="connsiteX1" fmla="*/ 1056269 w 5753580"/>
              <a:gd name="connsiteY1" fmla="*/ 648547 h 5619627"/>
              <a:gd name="connsiteX2" fmla="*/ 5643509 w 5753580"/>
              <a:gd name="connsiteY2" fmla="*/ 313267 h 5619627"/>
              <a:gd name="connsiteX3" fmla="*/ 3997589 w 5753580"/>
              <a:gd name="connsiteY3" fmla="*/ 4717627 h 5619627"/>
              <a:gd name="connsiteX4" fmla="*/ 355229 w 5753580"/>
              <a:gd name="connsiteY4" fmla="*/ 5494867 h 5619627"/>
              <a:gd name="connsiteX5" fmla="*/ 218069 w 5753580"/>
              <a:gd name="connsiteY5" fmla="*/ 2980267 h 5619627"/>
              <a:gd name="connsiteX0" fmla="*/ 6438 w 5541949"/>
              <a:gd name="connsiteY0" fmla="*/ 2980267 h 5657016"/>
              <a:gd name="connsiteX1" fmla="*/ 844638 w 5541949"/>
              <a:gd name="connsiteY1" fmla="*/ 648547 h 5657016"/>
              <a:gd name="connsiteX2" fmla="*/ 5431878 w 5541949"/>
              <a:gd name="connsiteY2" fmla="*/ 313267 h 5657016"/>
              <a:gd name="connsiteX3" fmla="*/ 3785958 w 5541949"/>
              <a:gd name="connsiteY3" fmla="*/ 4717627 h 5657016"/>
              <a:gd name="connsiteX4" fmla="*/ 661758 w 5541949"/>
              <a:gd name="connsiteY4" fmla="*/ 5540587 h 5657016"/>
              <a:gd name="connsiteX5" fmla="*/ 6438 w 5541949"/>
              <a:gd name="connsiteY5" fmla="*/ 2980267 h 5657016"/>
              <a:gd name="connsiteX0" fmla="*/ 31057 w 5353208"/>
              <a:gd name="connsiteY0" fmla="*/ 2932865 h 5657515"/>
              <a:gd name="connsiteX1" fmla="*/ 655897 w 5353208"/>
              <a:gd name="connsiteY1" fmla="*/ 646865 h 5657515"/>
              <a:gd name="connsiteX2" fmla="*/ 5243137 w 5353208"/>
              <a:gd name="connsiteY2" fmla="*/ 311585 h 5657515"/>
              <a:gd name="connsiteX3" fmla="*/ 3597217 w 5353208"/>
              <a:gd name="connsiteY3" fmla="*/ 4715945 h 5657515"/>
              <a:gd name="connsiteX4" fmla="*/ 473017 w 5353208"/>
              <a:gd name="connsiteY4" fmla="*/ 5538905 h 5657515"/>
              <a:gd name="connsiteX5" fmla="*/ 31057 w 5353208"/>
              <a:gd name="connsiteY5" fmla="*/ 2932865 h 5657515"/>
              <a:gd name="connsiteX0" fmla="*/ 37828 w 5354943"/>
              <a:gd name="connsiteY0" fmla="*/ 2890861 h 5615511"/>
              <a:gd name="connsiteX1" fmla="*/ 754108 w 5354943"/>
              <a:gd name="connsiteY1" fmla="*/ 742021 h 5615511"/>
              <a:gd name="connsiteX2" fmla="*/ 5249908 w 5354943"/>
              <a:gd name="connsiteY2" fmla="*/ 269581 h 5615511"/>
              <a:gd name="connsiteX3" fmla="*/ 3603988 w 5354943"/>
              <a:gd name="connsiteY3" fmla="*/ 4673941 h 5615511"/>
              <a:gd name="connsiteX4" fmla="*/ 479788 w 5354943"/>
              <a:gd name="connsiteY4" fmla="*/ 5496901 h 5615511"/>
              <a:gd name="connsiteX5" fmla="*/ 37828 w 5354943"/>
              <a:gd name="connsiteY5" fmla="*/ 2890861 h 5615511"/>
              <a:gd name="connsiteX0" fmla="*/ 37828 w 5241244"/>
              <a:gd name="connsiteY0" fmla="*/ 2721541 h 5446191"/>
              <a:gd name="connsiteX1" fmla="*/ 754108 w 5241244"/>
              <a:gd name="connsiteY1" fmla="*/ 572701 h 5446191"/>
              <a:gd name="connsiteX2" fmla="*/ 5127988 w 5241244"/>
              <a:gd name="connsiteY2" fmla="*/ 313621 h 5446191"/>
              <a:gd name="connsiteX3" fmla="*/ 3603988 w 5241244"/>
              <a:gd name="connsiteY3" fmla="*/ 4504621 h 5446191"/>
              <a:gd name="connsiteX4" fmla="*/ 479788 w 5241244"/>
              <a:gd name="connsiteY4" fmla="*/ 5327581 h 5446191"/>
              <a:gd name="connsiteX5" fmla="*/ 37828 w 5241244"/>
              <a:gd name="connsiteY5" fmla="*/ 2721541 h 5446191"/>
              <a:gd name="connsiteX0" fmla="*/ 35021 w 5228930"/>
              <a:gd name="connsiteY0" fmla="*/ 2719285 h 5436676"/>
              <a:gd name="connsiteX1" fmla="*/ 751301 w 5228930"/>
              <a:gd name="connsiteY1" fmla="*/ 570445 h 5436676"/>
              <a:gd name="connsiteX2" fmla="*/ 5125181 w 5228930"/>
              <a:gd name="connsiteY2" fmla="*/ 311365 h 5436676"/>
              <a:gd name="connsiteX3" fmla="*/ 3524981 w 5228930"/>
              <a:gd name="connsiteY3" fmla="*/ 4471885 h 5436676"/>
              <a:gd name="connsiteX4" fmla="*/ 476981 w 5228930"/>
              <a:gd name="connsiteY4" fmla="*/ 5325325 h 5436676"/>
              <a:gd name="connsiteX5" fmla="*/ 35021 w 5228930"/>
              <a:gd name="connsiteY5" fmla="*/ 2719285 h 5436676"/>
              <a:gd name="connsiteX0" fmla="*/ 46081 w 5194270"/>
              <a:gd name="connsiteY0" fmla="*/ 2671781 h 5438125"/>
              <a:gd name="connsiteX1" fmla="*/ 716641 w 5194270"/>
              <a:gd name="connsiteY1" fmla="*/ 568661 h 5438125"/>
              <a:gd name="connsiteX2" fmla="*/ 5090521 w 5194270"/>
              <a:gd name="connsiteY2" fmla="*/ 309581 h 5438125"/>
              <a:gd name="connsiteX3" fmla="*/ 3490321 w 5194270"/>
              <a:gd name="connsiteY3" fmla="*/ 4470101 h 5438125"/>
              <a:gd name="connsiteX4" fmla="*/ 442321 w 5194270"/>
              <a:gd name="connsiteY4" fmla="*/ 5323541 h 5438125"/>
              <a:gd name="connsiteX5" fmla="*/ 46081 w 5194270"/>
              <a:gd name="connsiteY5" fmla="*/ 2671781 h 54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70" h="5438125">
                <a:moveTo>
                  <a:pt x="46081" y="2671781"/>
                </a:moveTo>
                <a:cubicBezTo>
                  <a:pt x="91801" y="1879301"/>
                  <a:pt x="-124099" y="962361"/>
                  <a:pt x="716641" y="568661"/>
                </a:cubicBezTo>
                <a:cubicBezTo>
                  <a:pt x="1557381" y="174961"/>
                  <a:pt x="4628241" y="-340659"/>
                  <a:pt x="5090521" y="309581"/>
                </a:cubicBezTo>
                <a:cubicBezTo>
                  <a:pt x="5552801" y="959821"/>
                  <a:pt x="4371701" y="3606501"/>
                  <a:pt x="3490321" y="4470101"/>
                </a:cubicBezTo>
                <a:cubicBezTo>
                  <a:pt x="2608941" y="5333701"/>
                  <a:pt x="1016361" y="5623261"/>
                  <a:pt x="442321" y="5323541"/>
                </a:cubicBezTo>
                <a:cubicBezTo>
                  <a:pt x="-131719" y="5023821"/>
                  <a:pt x="361" y="3464261"/>
                  <a:pt x="46081" y="2671781"/>
                </a:cubicBezTo>
                <a:close/>
              </a:path>
            </a:pathLst>
          </a:cu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165076" y="2424173"/>
            <a:ext cx="2286387" cy="2467926"/>
          </a:xfrm>
          <a:prstGeom prst="ellips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96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/>
          <p:cNvSpPr txBox="1"/>
          <p:nvPr/>
        </p:nvSpPr>
        <p:spPr>
          <a:xfrm>
            <a:off x="2218672" y="4957360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3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211347" y="493570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0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546627" y="492046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7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49800" y="386491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878105" y="556545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57533" y="309478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78823" y="278546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81558" y="2695735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73724" y="411051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89427" y="434134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578823" y="4683493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10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CC33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16</a:t>
            </a:fld>
            <a:endParaRPr lang="da-DK" dirty="0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CC33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CC33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39942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33079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6532" y="3069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88350" y="32568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48702" y="3976517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92998" y="25546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16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69067" y="51881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04637" y="618926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432263" y="196250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165076" y="2424173"/>
            <a:ext cx="2286387" cy="2467926"/>
          </a:xfrm>
          <a:prstGeom prst="ellips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74750" y="6189267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6</a:t>
            </a:r>
            <a:endParaRPr lang="en-US" sz="2400" dirty="0">
              <a:solidFill>
                <a:schemeClr val="tx2"/>
              </a:solidFill>
            </a:endParaRPr>
          </a:p>
        </p:txBody>
      </p:sp>
      <p:cxnSp>
        <p:nvCxnSpPr>
          <p:cNvPr id="76" name="Straight Connector 75"/>
          <p:cNvCxnSpPr>
            <a:stCxn id="5" idx="3"/>
            <a:endCxn id="6" idx="7"/>
          </p:cNvCxnSpPr>
          <p:nvPr/>
        </p:nvCxnSpPr>
        <p:spPr bwMode="auto">
          <a:xfrm flipH="1">
            <a:off x="4293874" y="2596676"/>
            <a:ext cx="3287478" cy="2494904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CC33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5202124" y="3936903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959759" y="1168700"/>
            <a:ext cx="5194270" cy="5438125"/>
          </a:xfrm>
          <a:custGeom>
            <a:avLst/>
            <a:gdLst>
              <a:gd name="connsiteX0" fmla="*/ 218069 w 5753580"/>
              <a:gd name="connsiteY0" fmla="*/ 2980267 h 5619627"/>
              <a:gd name="connsiteX1" fmla="*/ 1056269 w 5753580"/>
              <a:gd name="connsiteY1" fmla="*/ 648547 h 5619627"/>
              <a:gd name="connsiteX2" fmla="*/ 5643509 w 5753580"/>
              <a:gd name="connsiteY2" fmla="*/ 313267 h 5619627"/>
              <a:gd name="connsiteX3" fmla="*/ 3997589 w 5753580"/>
              <a:gd name="connsiteY3" fmla="*/ 4717627 h 5619627"/>
              <a:gd name="connsiteX4" fmla="*/ 355229 w 5753580"/>
              <a:gd name="connsiteY4" fmla="*/ 5494867 h 5619627"/>
              <a:gd name="connsiteX5" fmla="*/ 218069 w 5753580"/>
              <a:gd name="connsiteY5" fmla="*/ 2980267 h 5619627"/>
              <a:gd name="connsiteX0" fmla="*/ 6438 w 5541949"/>
              <a:gd name="connsiteY0" fmla="*/ 2980267 h 5657016"/>
              <a:gd name="connsiteX1" fmla="*/ 844638 w 5541949"/>
              <a:gd name="connsiteY1" fmla="*/ 648547 h 5657016"/>
              <a:gd name="connsiteX2" fmla="*/ 5431878 w 5541949"/>
              <a:gd name="connsiteY2" fmla="*/ 313267 h 5657016"/>
              <a:gd name="connsiteX3" fmla="*/ 3785958 w 5541949"/>
              <a:gd name="connsiteY3" fmla="*/ 4717627 h 5657016"/>
              <a:gd name="connsiteX4" fmla="*/ 661758 w 5541949"/>
              <a:gd name="connsiteY4" fmla="*/ 5540587 h 5657016"/>
              <a:gd name="connsiteX5" fmla="*/ 6438 w 5541949"/>
              <a:gd name="connsiteY5" fmla="*/ 2980267 h 5657016"/>
              <a:gd name="connsiteX0" fmla="*/ 31057 w 5353208"/>
              <a:gd name="connsiteY0" fmla="*/ 2932865 h 5657515"/>
              <a:gd name="connsiteX1" fmla="*/ 655897 w 5353208"/>
              <a:gd name="connsiteY1" fmla="*/ 646865 h 5657515"/>
              <a:gd name="connsiteX2" fmla="*/ 5243137 w 5353208"/>
              <a:gd name="connsiteY2" fmla="*/ 311585 h 5657515"/>
              <a:gd name="connsiteX3" fmla="*/ 3597217 w 5353208"/>
              <a:gd name="connsiteY3" fmla="*/ 4715945 h 5657515"/>
              <a:gd name="connsiteX4" fmla="*/ 473017 w 5353208"/>
              <a:gd name="connsiteY4" fmla="*/ 5538905 h 5657515"/>
              <a:gd name="connsiteX5" fmla="*/ 31057 w 5353208"/>
              <a:gd name="connsiteY5" fmla="*/ 2932865 h 5657515"/>
              <a:gd name="connsiteX0" fmla="*/ 37828 w 5354943"/>
              <a:gd name="connsiteY0" fmla="*/ 2890861 h 5615511"/>
              <a:gd name="connsiteX1" fmla="*/ 754108 w 5354943"/>
              <a:gd name="connsiteY1" fmla="*/ 742021 h 5615511"/>
              <a:gd name="connsiteX2" fmla="*/ 5249908 w 5354943"/>
              <a:gd name="connsiteY2" fmla="*/ 269581 h 5615511"/>
              <a:gd name="connsiteX3" fmla="*/ 3603988 w 5354943"/>
              <a:gd name="connsiteY3" fmla="*/ 4673941 h 5615511"/>
              <a:gd name="connsiteX4" fmla="*/ 479788 w 5354943"/>
              <a:gd name="connsiteY4" fmla="*/ 5496901 h 5615511"/>
              <a:gd name="connsiteX5" fmla="*/ 37828 w 5354943"/>
              <a:gd name="connsiteY5" fmla="*/ 2890861 h 5615511"/>
              <a:gd name="connsiteX0" fmla="*/ 37828 w 5241244"/>
              <a:gd name="connsiteY0" fmla="*/ 2721541 h 5446191"/>
              <a:gd name="connsiteX1" fmla="*/ 754108 w 5241244"/>
              <a:gd name="connsiteY1" fmla="*/ 572701 h 5446191"/>
              <a:gd name="connsiteX2" fmla="*/ 5127988 w 5241244"/>
              <a:gd name="connsiteY2" fmla="*/ 313621 h 5446191"/>
              <a:gd name="connsiteX3" fmla="*/ 3603988 w 5241244"/>
              <a:gd name="connsiteY3" fmla="*/ 4504621 h 5446191"/>
              <a:gd name="connsiteX4" fmla="*/ 479788 w 5241244"/>
              <a:gd name="connsiteY4" fmla="*/ 5327581 h 5446191"/>
              <a:gd name="connsiteX5" fmla="*/ 37828 w 5241244"/>
              <a:gd name="connsiteY5" fmla="*/ 2721541 h 5446191"/>
              <a:gd name="connsiteX0" fmla="*/ 35021 w 5228930"/>
              <a:gd name="connsiteY0" fmla="*/ 2719285 h 5436676"/>
              <a:gd name="connsiteX1" fmla="*/ 751301 w 5228930"/>
              <a:gd name="connsiteY1" fmla="*/ 570445 h 5436676"/>
              <a:gd name="connsiteX2" fmla="*/ 5125181 w 5228930"/>
              <a:gd name="connsiteY2" fmla="*/ 311365 h 5436676"/>
              <a:gd name="connsiteX3" fmla="*/ 3524981 w 5228930"/>
              <a:gd name="connsiteY3" fmla="*/ 4471885 h 5436676"/>
              <a:gd name="connsiteX4" fmla="*/ 476981 w 5228930"/>
              <a:gd name="connsiteY4" fmla="*/ 5325325 h 5436676"/>
              <a:gd name="connsiteX5" fmla="*/ 35021 w 5228930"/>
              <a:gd name="connsiteY5" fmla="*/ 2719285 h 5436676"/>
              <a:gd name="connsiteX0" fmla="*/ 46081 w 5194270"/>
              <a:gd name="connsiteY0" fmla="*/ 2671781 h 5438125"/>
              <a:gd name="connsiteX1" fmla="*/ 716641 w 5194270"/>
              <a:gd name="connsiteY1" fmla="*/ 568661 h 5438125"/>
              <a:gd name="connsiteX2" fmla="*/ 5090521 w 5194270"/>
              <a:gd name="connsiteY2" fmla="*/ 309581 h 5438125"/>
              <a:gd name="connsiteX3" fmla="*/ 3490321 w 5194270"/>
              <a:gd name="connsiteY3" fmla="*/ 4470101 h 5438125"/>
              <a:gd name="connsiteX4" fmla="*/ 442321 w 5194270"/>
              <a:gd name="connsiteY4" fmla="*/ 5323541 h 5438125"/>
              <a:gd name="connsiteX5" fmla="*/ 46081 w 5194270"/>
              <a:gd name="connsiteY5" fmla="*/ 2671781 h 54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70" h="5438125">
                <a:moveTo>
                  <a:pt x="46081" y="2671781"/>
                </a:moveTo>
                <a:cubicBezTo>
                  <a:pt x="91801" y="1879301"/>
                  <a:pt x="-124099" y="962361"/>
                  <a:pt x="716641" y="568661"/>
                </a:cubicBezTo>
                <a:cubicBezTo>
                  <a:pt x="1557381" y="174961"/>
                  <a:pt x="4628241" y="-340659"/>
                  <a:pt x="5090521" y="309581"/>
                </a:cubicBezTo>
                <a:cubicBezTo>
                  <a:pt x="5552801" y="959821"/>
                  <a:pt x="4371701" y="3606501"/>
                  <a:pt x="3490321" y="4470101"/>
                </a:cubicBezTo>
                <a:cubicBezTo>
                  <a:pt x="2608941" y="5333701"/>
                  <a:pt x="1016361" y="5623261"/>
                  <a:pt x="442321" y="5323541"/>
                </a:cubicBezTo>
                <a:cubicBezTo>
                  <a:pt x="-131719" y="5023821"/>
                  <a:pt x="361" y="3464261"/>
                  <a:pt x="46081" y="2671781"/>
                </a:cubicBezTo>
                <a:close/>
              </a:path>
            </a:pathLst>
          </a:cu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603812" y="4209753"/>
            <a:ext cx="3371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5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9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3" grpId="0" animBg="1"/>
      <p:bldP spid="75" grpId="0" animBg="1"/>
      <p:bldP spid="7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/>
          <p:cNvSpPr txBox="1"/>
          <p:nvPr/>
        </p:nvSpPr>
        <p:spPr>
          <a:xfrm>
            <a:off x="2218672" y="4957360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3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211347" y="493570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0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546627" y="492046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7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49800" y="386491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878105" y="556545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57533" y="309478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78823" y="278546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81558" y="2695735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73724" y="4110516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89427" y="4341349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578823" y="4683493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10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CC33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17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CC33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99FF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39942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6532" y="3069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88350" y="32568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48702" y="3976517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92998" y="25546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16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69067" y="51881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04637" y="618926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13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432263" y="1962508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959759" y="1168700"/>
            <a:ext cx="5194270" cy="5438125"/>
          </a:xfrm>
          <a:custGeom>
            <a:avLst/>
            <a:gdLst>
              <a:gd name="connsiteX0" fmla="*/ 218069 w 5753580"/>
              <a:gd name="connsiteY0" fmla="*/ 2980267 h 5619627"/>
              <a:gd name="connsiteX1" fmla="*/ 1056269 w 5753580"/>
              <a:gd name="connsiteY1" fmla="*/ 648547 h 5619627"/>
              <a:gd name="connsiteX2" fmla="*/ 5643509 w 5753580"/>
              <a:gd name="connsiteY2" fmla="*/ 313267 h 5619627"/>
              <a:gd name="connsiteX3" fmla="*/ 3997589 w 5753580"/>
              <a:gd name="connsiteY3" fmla="*/ 4717627 h 5619627"/>
              <a:gd name="connsiteX4" fmla="*/ 355229 w 5753580"/>
              <a:gd name="connsiteY4" fmla="*/ 5494867 h 5619627"/>
              <a:gd name="connsiteX5" fmla="*/ 218069 w 5753580"/>
              <a:gd name="connsiteY5" fmla="*/ 2980267 h 5619627"/>
              <a:gd name="connsiteX0" fmla="*/ 6438 w 5541949"/>
              <a:gd name="connsiteY0" fmla="*/ 2980267 h 5657016"/>
              <a:gd name="connsiteX1" fmla="*/ 844638 w 5541949"/>
              <a:gd name="connsiteY1" fmla="*/ 648547 h 5657016"/>
              <a:gd name="connsiteX2" fmla="*/ 5431878 w 5541949"/>
              <a:gd name="connsiteY2" fmla="*/ 313267 h 5657016"/>
              <a:gd name="connsiteX3" fmla="*/ 3785958 w 5541949"/>
              <a:gd name="connsiteY3" fmla="*/ 4717627 h 5657016"/>
              <a:gd name="connsiteX4" fmla="*/ 661758 w 5541949"/>
              <a:gd name="connsiteY4" fmla="*/ 5540587 h 5657016"/>
              <a:gd name="connsiteX5" fmla="*/ 6438 w 5541949"/>
              <a:gd name="connsiteY5" fmla="*/ 2980267 h 5657016"/>
              <a:gd name="connsiteX0" fmla="*/ 31057 w 5353208"/>
              <a:gd name="connsiteY0" fmla="*/ 2932865 h 5657515"/>
              <a:gd name="connsiteX1" fmla="*/ 655897 w 5353208"/>
              <a:gd name="connsiteY1" fmla="*/ 646865 h 5657515"/>
              <a:gd name="connsiteX2" fmla="*/ 5243137 w 5353208"/>
              <a:gd name="connsiteY2" fmla="*/ 311585 h 5657515"/>
              <a:gd name="connsiteX3" fmla="*/ 3597217 w 5353208"/>
              <a:gd name="connsiteY3" fmla="*/ 4715945 h 5657515"/>
              <a:gd name="connsiteX4" fmla="*/ 473017 w 5353208"/>
              <a:gd name="connsiteY4" fmla="*/ 5538905 h 5657515"/>
              <a:gd name="connsiteX5" fmla="*/ 31057 w 5353208"/>
              <a:gd name="connsiteY5" fmla="*/ 2932865 h 5657515"/>
              <a:gd name="connsiteX0" fmla="*/ 37828 w 5354943"/>
              <a:gd name="connsiteY0" fmla="*/ 2890861 h 5615511"/>
              <a:gd name="connsiteX1" fmla="*/ 754108 w 5354943"/>
              <a:gd name="connsiteY1" fmla="*/ 742021 h 5615511"/>
              <a:gd name="connsiteX2" fmla="*/ 5249908 w 5354943"/>
              <a:gd name="connsiteY2" fmla="*/ 269581 h 5615511"/>
              <a:gd name="connsiteX3" fmla="*/ 3603988 w 5354943"/>
              <a:gd name="connsiteY3" fmla="*/ 4673941 h 5615511"/>
              <a:gd name="connsiteX4" fmla="*/ 479788 w 5354943"/>
              <a:gd name="connsiteY4" fmla="*/ 5496901 h 5615511"/>
              <a:gd name="connsiteX5" fmla="*/ 37828 w 5354943"/>
              <a:gd name="connsiteY5" fmla="*/ 2890861 h 5615511"/>
              <a:gd name="connsiteX0" fmla="*/ 37828 w 5241244"/>
              <a:gd name="connsiteY0" fmla="*/ 2721541 h 5446191"/>
              <a:gd name="connsiteX1" fmla="*/ 754108 w 5241244"/>
              <a:gd name="connsiteY1" fmla="*/ 572701 h 5446191"/>
              <a:gd name="connsiteX2" fmla="*/ 5127988 w 5241244"/>
              <a:gd name="connsiteY2" fmla="*/ 313621 h 5446191"/>
              <a:gd name="connsiteX3" fmla="*/ 3603988 w 5241244"/>
              <a:gd name="connsiteY3" fmla="*/ 4504621 h 5446191"/>
              <a:gd name="connsiteX4" fmla="*/ 479788 w 5241244"/>
              <a:gd name="connsiteY4" fmla="*/ 5327581 h 5446191"/>
              <a:gd name="connsiteX5" fmla="*/ 37828 w 5241244"/>
              <a:gd name="connsiteY5" fmla="*/ 2721541 h 5446191"/>
              <a:gd name="connsiteX0" fmla="*/ 35021 w 5228930"/>
              <a:gd name="connsiteY0" fmla="*/ 2719285 h 5436676"/>
              <a:gd name="connsiteX1" fmla="*/ 751301 w 5228930"/>
              <a:gd name="connsiteY1" fmla="*/ 570445 h 5436676"/>
              <a:gd name="connsiteX2" fmla="*/ 5125181 w 5228930"/>
              <a:gd name="connsiteY2" fmla="*/ 311365 h 5436676"/>
              <a:gd name="connsiteX3" fmla="*/ 3524981 w 5228930"/>
              <a:gd name="connsiteY3" fmla="*/ 4471885 h 5436676"/>
              <a:gd name="connsiteX4" fmla="*/ 476981 w 5228930"/>
              <a:gd name="connsiteY4" fmla="*/ 5325325 h 5436676"/>
              <a:gd name="connsiteX5" fmla="*/ 35021 w 5228930"/>
              <a:gd name="connsiteY5" fmla="*/ 2719285 h 5436676"/>
              <a:gd name="connsiteX0" fmla="*/ 46081 w 5194270"/>
              <a:gd name="connsiteY0" fmla="*/ 2671781 h 5438125"/>
              <a:gd name="connsiteX1" fmla="*/ 716641 w 5194270"/>
              <a:gd name="connsiteY1" fmla="*/ 568661 h 5438125"/>
              <a:gd name="connsiteX2" fmla="*/ 5090521 w 5194270"/>
              <a:gd name="connsiteY2" fmla="*/ 309581 h 5438125"/>
              <a:gd name="connsiteX3" fmla="*/ 3490321 w 5194270"/>
              <a:gd name="connsiteY3" fmla="*/ 4470101 h 5438125"/>
              <a:gd name="connsiteX4" fmla="*/ 442321 w 5194270"/>
              <a:gd name="connsiteY4" fmla="*/ 5323541 h 5438125"/>
              <a:gd name="connsiteX5" fmla="*/ 46081 w 5194270"/>
              <a:gd name="connsiteY5" fmla="*/ 2671781 h 54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70" h="5438125">
                <a:moveTo>
                  <a:pt x="46081" y="2671781"/>
                </a:moveTo>
                <a:cubicBezTo>
                  <a:pt x="91801" y="1879301"/>
                  <a:pt x="-124099" y="962361"/>
                  <a:pt x="716641" y="568661"/>
                </a:cubicBezTo>
                <a:cubicBezTo>
                  <a:pt x="1557381" y="174961"/>
                  <a:pt x="4628241" y="-340659"/>
                  <a:pt x="5090521" y="309581"/>
                </a:cubicBezTo>
                <a:cubicBezTo>
                  <a:pt x="5552801" y="959821"/>
                  <a:pt x="4371701" y="3606501"/>
                  <a:pt x="3490321" y="4470101"/>
                </a:cubicBezTo>
                <a:cubicBezTo>
                  <a:pt x="2608941" y="5333701"/>
                  <a:pt x="1016361" y="5623261"/>
                  <a:pt x="442321" y="5323541"/>
                </a:cubicBezTo>
                <a:cubicBezTo>
                  <a:pt x="-131719" y="5023821"/>
                  <a:pt x="361" y="3464261"/>
                  <a:pt x="46081" y="2671781"/>
                </a:cubicBezTo>
                <a:close/>
              </a:path>
            </a:pathLst>
          </a:cu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165076" y="2424173"/>
            <a:ext cx="2286387" cy="2467926"/>
          </a:xfrm>
          <a:prstGeom prst="ellips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74750" y="6189267"/>
            <a:ext cx="5301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6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38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5723132" y="2037918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08182" y="2538417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09220" y="3080376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09220" y="2072492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85889" y="3060430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85889" y="2026923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3069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small example</a:t>
            </a:r>
          </a:p>
        </p:txBody>
      </p:sp>
      <p:grpSp>
        <p:nvGrpSpPr>
          <p:cNvPr id="30" name="Group 29"/>
          <p:cNvGrpSpPr>
            <a:grpSpLocks noChangeAspect="1"/>
          </p:cNvGrpSpPr>
          <p:nvPr/>
        </p:nvGrpSpPr>
        <p:grpSpPr>
          <a:xfrm>
            <a:off x="2543306" y="2045350"/>
            <a:ext cx="3742661" cy="1414295"/>
            <a:chOff x="1557735" y="1432600"/>
            <a:chExt cx="2687769" cy="1015667"/>
          </a:xfrm>
        </p:grpSpPr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557735" y="1814433"/>
              <a:ext cx="252000" cy="2520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2432845" y="1814433"/>
              <a:ext cx="252000" cy="2520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213175" y="1432600"/>
              <a:ext cx="252000" cy="1015667"/>
              <a:chOff x="3258214" y="1432600"/>
              <a:chExt cx="252000" cy="1015667"/>
            </a:xfrm>
          </p:grpSpPr>
          <p:sp>
            <p:nvSpPr>
              <p:cNvPr id="6" name="Oval 56"/>
              <p:cNvSpPr>
                <a:spLocks noChangeAspect="1" noChangeArrowheads="1"/>
              </p:cNvSpPr>
              <p:nvPr/>
            </p:nvSpPr>
            <p:spPr bwMode="auto">
              <a:xfrm>
                <a:off x="3258214" y="1432600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" name="Oval 56"/>
              <p:cNvSpPr>
                <a:spLocks noChangeAspect="1" noChangeArrowheads="1"/>
              </p:cNvSpPr>
              <p:nvPr/>
            </p:nvSpPr>
            <p:spPr bwMode="auto">
              <a:xfrm>
                <a:off x="3258214" y="2196267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3993504" y="1814433"/>
              <a:ext cx="252000" cy="2520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0" name="Straight Connector 9"/>
            <p:cNvCxnSpPr>
              <a:stCxn id="4" idx="6"/>
              <a:endCxn id="5" idx="2"/>
            </p:cNvCxnSpPr>
            <p:nvPr/>
          </p:nvCxnSpPr>
          <p:spPr bwMode="auto">
            <a:xfrm>
              <a:off x="1809735" y="1940433"/>
              <a:ext cx="62311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14" name="Straight Connector 13"/>
            <p:cNvCxnSpPr>
              <a:stCxn id="5" idx="7"/>
              <a:endCxn id="6" idx="2"/>
            </p:cNvCxnSpPr>
            <p:nvPr/>
          </p:nvCxnSpPr>
          <p:spPr bwMode="auto">
            <a:xfrm flipV="1">
              <a:off x="2647940" y="1558600"/>
              <a:ext cx="565235" cy="29273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17" name="Straight Connector 16"/>
            <p:cNvCxnSpPr>
              <a:stCxn id="6" idx="4"/>
              <a:endCxn id="7" idx="0"/>
            </p:cNvCxnSpPr>
            <p:nvPr/>
          </p:nvCxnSpPr>
          <p:spPr bwMode="auto">
            <a:xfrm>
              <a:off x="3339175" y="1684600"/>
              <a:ext cx="0" cy="51166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0" name="Straight Connector 19"/>
            <p:cNvCxnSpPr>
              <a:stCxn id="7" idx="2"/>
              <a:endCxn id="5" idx="5"/>
            </p:cNvCxnSpPr>
            <p:nvPr/>
          </p:nvCxnSpPr>
          <p:spPr bwMode="auto">
            <a:xfrm flipH="1" flipV="1">
              <a:off x="2647940" y="2029528"/>
              <a:ext cx="565235" cy="29273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3" name="Straight Connector 22"/>
            <p:cNvCxnSpPr>
              <a:stCxn id="6" idx="6"/>
              <a:endCxn id="8" idx="1"/>
            </p:cNvCxnSpPr>
            <p:nvPr/>
          </p:nvCxnSpPr>
          <p:spPr bwMode="auto">
            <a:xfrm>
              <a:off x="3465175" y="1558600"/>
              <a:ext cx="565234" cy="29273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Straight Connector 25"/>
            <p:cNvCxnSpPr>
              <a:stCxn id="8" idx="3"/>
              <a:endCxn id="7" idx="6"/>
            </p:cNvCxnSpPr>
            <p:nvPr/>
          </p:nvCxnSpPr>
          <p:spPr bwMode="auto">
            <a:xfrm flipH="1">
              <a:off x="3465175" y="2029528"/>
              <a:ext cx="565234" cy="29273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9" name="TextBox 28"/>
          <p:cNvSpPr txBox="1"/>
          <p:nvPr/>
        </p:nvSpPr>
        <p:spPr>
          <a:xfrm>
            <a:off x="2969019" y="2363013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3557574" y="1772242"/>
            <a:ext cx="1994811" cy="1894787"/>
          </a:xfrm>
          <a:prstGeom prst="ellips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99071" y="3060430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0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3356524" y="1491681"/>
            <a:ext cx="3111834" cy="2477006"/>
          </a:xfrm>
          <a:prstGeom prst="ellipse">
            <a:avLst/>
          </a:pr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endParaRPr lang="he-IL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89934" y="2781173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8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631" y="421758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edges end up with weight 0.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72" y="4751776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But,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every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340" y="5285966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enters both cycles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once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91502" y="3150390"/>
            <a:ext cx="33811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0</a:t>
            </a:r>
            <a:endParaRPr lang="en-US" sz="2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307338" y="2457650"/>
                <a:ext cx="267632" cy="2629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338" y="2457650"/>
                <a:ext cx="267632" cy="262989"/>
              </a:xfrm>
              <a:prstGeom prst="rect">
                <a:avLst/>
              </a:prstGeom>
              <a:blipFill rotWithShape="0">
                <a:blip r:embed="rId2"/>
                <a:stretch>
                  <a:fillRect b="-48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13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8" grpId="0" animBg="1"/>
      <p:bldP spid="39" grpId="0" animBg="1"/>
      <p:bldP spid="40" grpId="0" animBg="1"/>
      <p:bldP spid="41" grpId="0"/>
      <p:bldP spid="42" grpId="0"/>
      <p:bldP spid="43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19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3069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small example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425973" y="1366552"/>
            <a:ext cx="3925052" cy="2477006"/>
            <a:chOff x="2543306" y="1491681"/>
            <a:chExt cx="3925052" cy="2477006"/>
          </a:xfrm>
        </p:grpSpPr>
        <p:sp>
          <p:nvSpPr>
            <p:cNvPr id="37" name="TextBox 36"/>
            <p:cNvSpPr txBox="1"/>
            <p:nvPr/>
          </p:nvSpPr>
          <p:spPr>
            <a:xfrm>
              <a:off x="5723132" y="2037918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0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08182" y="2538417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09220" y="3080376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09220" y="2072492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85889" y="3060430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2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485889" y="2026923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grpSp>
          <p:nvGrpSpPr>
            <p:cNvPr id="30" name="Group 29"/>
            <p:cNvGrpSpPr>
              <a:grpSpLocks noChangeAspect="1"/>
            </p:cNvGrpSpPr>
            <p:nvPr/>
          </p:nvGrpSpPr>
          <p:grpSpPr>
            <a:xfrm>
              <a:off x="2543306" y="2045350"/>
              <a:ext cx="3742661" cy="1414295"/>
              <a:chOff x="1557735" y="1432600"/>
              <a:chExt cx="2687769" cy="1015667"/>
            </a:xfrm>
          </p:grpSpPr>
          <p:sp>
            <p:nvSpPr>
              <p:cNvPr id="4" name="Oval 56"/>
              <p:cNvSpPr>
                <a:spLocks noChangeAspect="1" noChangeArrowheads="1"/>
              </p:cNvSpPr>
              <p:nvPr/>
            </p:nvSpPr>
            <p:spPr bwMode="auto">
              <a:xfrm>
                <a:off x="1557735" y="1814433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5" name="Oval 56"/>
              <p:cNvSpPr>
                <a:spLocks noChangeAspect="1" noChangeArrowheads="1"/>
              </p:cNvSpPr>
              <p:nvPr/>
            </p:nvSpPr>
            <p:spPr bwMode="auto">
              <a:xfrm>
                <a:off x="2432845" y="1814433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3213175" y="1432600"/>
                <a:ext cx="252000" cy="1015667"/>
                <a:chOff x="3258214" y="1432600"/>
                <a:chExt cx="252000" cy="1015667"/>
              </a:xfrm>
            </p:grpSpPr>
            <p:sp>
              <p:nvSpPr>
                <p:cNvPr id="6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3258214" y="1432600"/>
                  <a:ext cx="252000" cy="252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7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3258214" y="2196267"/>
                  <a:ext cx="252000" cy="252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8" name="Oval 56"/>
              <p:cNvSpPr>
                <a:spLocks noChangeAspect="1" noChangeArrowheads="1"/>
              </p:cNvSpPr>
              <p:nvPr/>
            </p:nvSpPr>
            <p:spPr bwMode="auto">
              <a:xfrm>
                <a:off x="3993504" y="1814433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0" name="Straight Connector 9"/>
              <p:cNvCxnSpPr>
                <a:stCxn id="4" idx="6"/>
                <a:endCxn id="5" idx="2"/>
              </p:cNvCxnSpPr>
              <p:nvPr/>
            </p:nvCxnSpPr>
            <p:spPr bwMode="auto">
              <a:xfrm>
                <a:off x="1809735" y="1940433"/>
                <a:ext cx="623110" cy="0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14" name="Straight Connector 13"/>
              <p:cNvCxnSpPr>
                <a:stCxn id="5" idx="7"/>
                <a:endCxn id="6" idx="2"/>
              </p:cNvCxnSpPr>
              <p:nvPr/>
            </p:nvCxnSpPr>
            <p:spPr bwMode="auto">
              <a:xfrm flipV="1">
                <a:off x="2647940" y="1558600"/>
                <a:ext cx="565235" cy="292738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17" name="Straight Connector 16"/>
              <p:cNvCxnSpPr>
                <a:stCxn id="6" idx="4"/>
                <a:endCxn id="7" idx="0"/>
              </p:cNvCxnSpPr>
              <p:nvPr/>
            </p:nvCxnSpPr>
            <p:spPr bwMode="auto">
              <a:xfrm>
                <a:off x="3339175" y="1684600"/>
                <a:ext cx="0" cy="511667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20" name="Straight Connector 19"/>
              <p:cNvCxnSpPr>
                <a:stCxn id="7" idx="2"/>
                <a:endCxn id="5" idx="5"/>
              </p:cNvCxnSpPr>
              <p:nvPr/>
            </p:nvCxnSpPr>
            <p:spPr bwMode="auto">
              <a:xfrm flipH="1" flipV="1">
                <a:off x="2647940" y="2029528"/>
                <a:ext cx="565235" cy="29273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23" name="Straight Connector 22"/>
              <p:cNvCxnSpPr>
                <a:stCxn id="6" idx="6"/>
                <a:endCxn id="8" idx="1"/>
              </p:cNvCxnSpPr>
              <p:nvPr/>
            </p:nvCxnSpPr>
            <p:spPr bwMode="auto">
              <a:xfrm>
                <a:off x="3465175" y="1558600"/>
                <a:ext cx="565234" cy="292738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26" name="Straight Connector 25"/>
              <p:cNvCxnSpPr>
                <a:stCxn id="8" idx="3"/>
                <a:endCxn id="7" idx="6"/>
              </p:cNvCxnSpPr>
              <p:nvPr/>
            </p:nvCxnSpPr>
            <p:spPr bwMode="auto">
              <a:xfrm flipH="1">
                <a:off x="3465175" y="2029528"/>
                <a:ext cx="565234" cy="29273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29" name="TextBox 28"/>
            <p:cNvSpPr txBox="1"/>
            <p:nvPr/>
          </p:nvSpPr>
          <p:spPr>
            <a:xfrm>
              <a:off x="2969019" y="2363013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3557574" y="1772242"/>
              <a:ext cx="1994811" cy="1894787"/>
            </a:xfrm>
            <a:prstGeom prst="ellips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99071" y="3060430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0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3356524" y="1491681"/>
              <a:ext cx="3111834" cy="2477006"/>
            </a:xfrm>
            <a:prstGeom prst="ellipse">
              <a:avLst/>
            </a:prstGeom>
            <a:noFill/>
            <a:ln w="317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89934" y="2781173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8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91502" y="3150390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0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425973" y="4040780"/>
            <a:ext cx="3925052" cy="2477006"/>
            <a:chOff x="2695706" y="4165909"/>
            <a:chExt cx="3925052" cy="2477006"/>
          </a:xfrm>
        </p:grpSpPr>
        <p:sp>
          <p:nvSpPr>
            <p:cNvPr id="45" name="TextBox 44"/>
            <p:cNvSpPr txBox="1"/>
            <p:nvPr/>
          </p:nvSpPr>
          <p:spPr>
            <a:xfrm>
              <a:off x="5875532" y="4712146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0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860582" y="5212645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61620" y="5754604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361620" y="4746720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38289" y="5734658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2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638289" y="4701151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grpSp>
          <p:nvGrpSpPr>
            <p:cNvPr id="51" name="Group 50"/>
            <p:cNvGrpSpPr>
              <a:grpSpLocks noChangeAspect="1"/>
            </p:cNvGrpSpPr>
            <p:nvPr/>
          </p:nvGrpSpPr>
          <p:grpSpPr>
            <a:xfrm>
              <a:off x="2695706" y="4719578"/>
              <a:ext cx="3742661" cy="1414295"/>
              <a:chOff x="1557735" y="1432600"/>
              <a:chExt cx="2687769" cy="1015667"/>
            </a:xfrm>
          </p:grpSpPr>
          <p:sp>
            <p:nvSpPr>
              <p:cNvPr id="52" name="Oval 56"/>
              <p:cNvSpPr>
                <a:spLocks noChangeAspect="1" noChangeArrowheads="1"/>
              </p:cNvSpPr>
              <p:nvPr/>
            </p:nvSpPr>
            <p:spPr bwMode="auto">
              <a:xfrm>
                <a:off x="1557735" y="1814433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53" name="Oval 56"/>
              <p:cNvSpPr>
                <a:spLocks noChangeAspect="1" noChangeArrowheads="1"/>
              </p:cNvSpPr>
              <p:nvPr/>
            </p:nvSpPr>
            <p:spPr bwMode="auto">
              <a:xfrm>
                <a:off x="2432845" y="1814433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grpSp>
            <p:nvGrpSpPr>
              <p:cNvPr id="54" name="Group 53"/>
              <p:cNvGrpSpPr/>
              <p:nvPr/>
            </p:nvGrpSpPr>
            <p:grpSpPr>
              <a:xfrm>
                <a:off x="3213175" y="1432600"/>
                <a:ext cx="252000" cy="1015667"/>
                <a:chOff x="3258214" y="1432600"/>
                <a:chExt cx="252000" cy="1015667"/>
              </a:xfrm>
            </p:grpSpPr>
            <p:sp>
              <p:nvSpPr>
                <p:cNvPr id="62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3258214" y="1432600"/>
                  <a:ext cx="252000" cy="252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3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3258214" y="2196267"/>
                  <a:ext cx="252000" cy="252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55" name="Oval 56"/>
              <p:cNvSpPr>
                <a:spLocks noChangeAspect="1" noChangeArrowheads="1"/>
              </p:cNvSpPr>
              <p:nvPr/>
            </p:nvSpPr>
            <p:spPr bwMode="auto">
              <a:xfrm>
                <a:off x="3993504" y="1814433"/>
                <a:ext cx="252000" cy="25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56" name="Straight Connector 55"/>
              <p:cNvCxnSpPr>
                <a:stCxn id="52" idx="6"/>
                <a:endCxn id="53" idx="2"/>
              </p:cNvCxnSpPr>
              <p:nvPr/>
            </p:nvCxnSpPr>
            <p:spPr bwMode="auto">
              <a:xfrm>
                <a:off x="1809735" y="1940433"/>
                <a:ext cx="623110" cy="0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57" name="Straight Connector 56"/>
              <p:cNvCxnSpPr>
                <a:stCxn id="53" idx="7"/>
                <a:endCxn id="62" idx="2"/>
              </p:cNvCxnSpPr>
              <p:nvPr/>
            </p:nvCxnSpPr>
            <p:spPr bwMode="auto">
              <a:xfrm flipV="1">
                <a:off x="2647940" y="1558600"/>
                <a:ext cx="565235" cy="292738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58" name="Straight Connector 57"/>
              <p:cNvCxnSpPr>
                <a:stCxn id="62" idx="4"/>
                <a:endCxn id="63" idx="0"/>
              </p:cNvCxnSpPr>
              <p:nvPr/>
            </p:nvCxnSpPr>
            <p:spPr bwMode="auto">
              <a:xfrm>
                <a:off x="3339175" y="1684600"/>
                <a:ext cx="0" cy="51166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59" name="Straight Connector 58"/>
              <p:cNvCxnSpPr>
                <a:stCxn id="63" idx="2"/>
                <a:endCxn id="53" idx="5"/>
              </p:cNvCxnSpPr>
              <p:nvPr/>
            </p:nvCxnSpPr>
            <p:spPr bwMode="auto">
              <a:xfrm flipH="1" flipV="1">
                <a:off x="2647940" y="2029528"/>
                <a:ext cx="565235" cy="29273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60" name="Straight Connector 59"/>
              <p:cNvCxnSpPr>
                <a:stCxn id="62" idx="6"/>
                <a:endCxn id="55" idx="1"/>
              </p:cNvCxnSpPr>
              <p:nvPr/>
            </p:nvCxnSpPr>
            <p:spPr bwMode="auto">
              <a:xfrm>
                <a:off x="3465175" y="1558600"/>
                <a:ext cx="565234" cy="292738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cxnSp>
            <p:nvCxnSpPr>
              <p:cNvPr id="61" name="Straight Connector 60"/>
              <p:cNvCxnSpPr>
                <a:stCxn id="55" idx="3"/>
                <a:endCxn id="63" idx="6"/>
              </p:cNvCxnSpPr>
              <p:nvPr/>
            </p:nvCxnSpPr>
            <p:spPr bwMode="auto">
              <a:xfrm flipH="1">
                <a:off x="3465175" y="2029528"/>
                <a:ext cx="565234" cy="292739"/>
              </a:xfrm>
              <a:prstGeom prst="line">
                <a:avLst/>
              </a:prstGeom>
              <a:solidFill>
                <a:schemeClr val="accent1"/>
              </a:solidFill>
              <a:ln w="349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64" name="TextBox 63"/>
            <p:cNvSpPr txBox="1"/>
            <p:nvPr/>
          </p:nvSpPr>
          <p:spPr>
            <a:xfrm>
              <a:off x="3121419" y="5037241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10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3709974" y="4446470"/>
              <a:ext cx="1994811" cy="1894787"/>
            </a:xfrm>
            <a:prstGeom prst="ellips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851471" y="5734658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0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3508924" y="4165909"/>
              <a:ext cx="3111834" cy="2477006"/>
            </a:xfrm>
            <a:prstGeom prst="ellipse">
              <a:avLst/>
            </a:prstGeom>
            <a:noFill/>
            <a:ln w="317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>
                <a:solidFill>
                  <a:schemeClr val="accent2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142334" y="5455401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8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143902" y="5824618"/>
              <a:ext cx="3381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0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637538" y="1958724"/>
                <a:ext cx="3031043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MDST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weight =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538" y="1958724"/>
                <a:ext cx="3031043" cy="1292662"/>
              </a:xfrm>
              <a:prstGeom prst="rect">
                <a:avLst/>
              </a:prstGeom>
              <a:blipFill rotWithShape="0">
                <a:blip r:embed="rId2"/>
                <a:stretch>
                  <a:fillRect t="-4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716716" y="4632952"/>
                <a:ext cx="3031043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an MDST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weight =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13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716" y="4632952"/>
                <a:ext cx="3031043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157185" y="2344227"/>
                <a:ext cx="267632" cy="2629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85" y="2344227"/>
                <a:ext cx="267632" cy="262989"/>
              </a:xfrm>
              <a:prstGeom prst="rect">
                <a:avLst/>
              </a:prstGeom>
              <a:blipFill rotWithShape="0">
                <a:blip r:embed="rId4"/>
                <a:stretch>
                  <a:fillRect b="-48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57185" y="5014915"/>
                <a:ext cx="267632" cy="2629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85" y="5014915"/>
                <a:ext cx="267632" cy="262989"/>
              </a:xfrm>
              <a:prstGeom prst="rect">
                <a:avLst/>
              </a:prstGeom>
              <a:blipFill rotWithShape="0">
                <a:blip r:embed="rId5"/>
                <a:stretch>
                  <a:fillRect b="-48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004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6532" y="3746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</p:spTree>
    <p:extLst>
      <p:ext uri="{BB962C8B-B14F-4D97-AF65-F5344CB8AC3E}">
        <p14:creationId xmlns:p14="http://schemas.microsoft.com/office/powerpoint/2010/main" val="411048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Oval 95"/>
          <p:cNvSpPr/>
          <p:nvPr/>
        </p:nvSpPr>
        <p:spPr>
          <a:xfrm flipH="1">
            <a:off x="1473208" y="2658540"/>
            <a:ext cx="6011335" cy="391159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9" name="Curved Connector 162"/>
          <p:cNvCxnSpPr>
            <a:endCxn id="79" idx="0"/>
          </p:cNvCxnSpPr>
          <p:nvPr/>
        </p:nvCxnSpPr>
        <p:spPr>
          <a:xfrm>
            <a:off x="2568817" y="2218273"/>
            <a:ext cx="1910058" cy="626829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urved Connector 162"/>
          <p:cNvCxnSpPr>
            <a:stCxn id="219" idx="0"/>
            <a:endCxn id="79" idx="6"/>
          </p:cNvCxnSpPr>
          <p:nvPr/>
        </p:nvCxnSpPr>
        <p:spPr>
          <a:xfrm rot="5400000" flipH="1" flipV="1">
            <a:off x="2822604" y="3132885"/>
            <a:ext cx="686097" cy="1193671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852430" y="2845102"/>
            <a:ext cx="5252891" cy="3538471"/>
            <a:chOff x="1852430" y="2845102"/>
            <a:chExt cx="5252891" cy="3538471"/>
          </a:xfrm>
        </p:grpSpPr>
        <p:cxnSp>
          <p:nvCxnSpPr>
            <p:cNvPr id="243" name="Curved Connector 162"/>
            <p:cNvCxnSpPr>
              <a:stCxn id="80" idx="4"/>
              <a:endCxn id="83" idx="2"/>
            </p:cNvCxnSpPr>
            <p:nvPr/>
          </p:nvCxnSpPr>
          <p:spPr>
            <a:xfrm rot="5400000">
              <a:off x="5449049" y="4902120"/>
              <a:ext cx="686098" cy="1193670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1852430" y="4072768"/>
              <a:ext cx="5252891" cy="1083138"/>
              <a:chOff x="1952254" y="4471457"/>
              <a:chExt cx="5252891" cy="1083138"/>
            </a:xfrm>
          </p:grpSpPr>
          <p:sp>
            <p:nvSpPr>
              <p:cNvPr id="219" name="Oval 218"/>
              <p:cNvSpPr/>
              <p:nvPr/>
            </p:nvSpPr>
            <p:spPr>
              <a:xfrm flipH="1">
                <a:off x="1952254" y="4471457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0" name="Oval 79"/>
              <p:cNvSpPr/>
              <p:nvPr/>
            </p:nvSpPr>
            <p:spPr>
              <a:xfrm flipH="1">
                <a:off x="5772370" y="4471457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762488" y="2845102"/>
              <a:ext cx="1432775" cy="3538471"/>
              <a:chOff x="3853847" y="2938504"/>
              <a:chExt cx="1432775" cy="3538471"/>
            </a:xfrm>
          </p:grpSpPr>
          <p:sp>
            <p:nvSpPr>
              <p:cNvPr id="79" name="Oval 78"/>
              <p:cNvSpPr/>
              <p:nvPr/>
            </p:nvSpPr>
            <p:spPr>
              <a:xfrm flipH="1">
                <a:off x="3853847" y="2938504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3" name="Oval 82"/>
              <p:cNvSpPr/>
              <p:nvPr/>
            </p:nvSpPr>
            <p:spPr>
              <a:xfrm flipH="1">
                <a:off x="3853847" y="5393837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cxnSp>
          <p:nvCxnSpPr>
            <p:cNvPr id="86" name="Curved Connector 162"/>
            <p:cNvCxnSpPr>
              <a:stCxn id="79" idx="2"/>
              <a:endCxn id="80" idx="0"/>
            </p:cNvCxnSpPr>
            <p:nvPr/>
          </p:nvCxnSpPr>
          <p:spPr>
            <a:xfrm>
              <a:off x="5195263" y="3386671"/>
              <a:ext cx="1193670" cy="686097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urved Connector 162"/>
            <p:cNvCxnSpPr>
              <a:stCxn id="83" idx="6"/>
              <a:endCxn id="219" idx="4"/>
            </p:cNvCxnSpPr>
            <p:nvPr/>
          </p:nvCxnSpPr>
          <p:spPr>
            <a:xfrm rot="10800000">
              <a:off x="2568818" y="5155906"/>
              <a:ext cx="1193671" cy="686098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TextBox 97"/>
          <p:cNvSpPr txBox="1"/>
          <p:nvPr/>
        </p:nvSpPr>
        <p:spPr>
          <a:xfrm>
            <a:off x="-6532" y="15455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(undoing a contraction)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-3488" y="101048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Invariant: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Each contracted cycle,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 to the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level,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exactly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one edge of the final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entering it.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268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Oval 95"/>
          <p:cNvSpPr/>
          <p:nvPr/>
        </p:nvSpPr>
        <p:spPr>
          <a:xfrm flipH="1">
            <a:off x="1473208" y="2658540"/>
            <a:ext cx="6011335" cy="391159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9" name="Curved Connector 162"/>
          <p:cNvCxnSpPr>
            <a:endCxn id="79" idx="0"/>
          </p:cNvCxnSpPr>
          <p:nvPr/>
        </p:nvCxnSpPr>
        <p:spPr>
          <a:xfrm>
            <a:off x="2568817" y="2218273"/>
            <a:ext cx="1910058" cy="626829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urved Connector 162"/>
          <p:cNvCxnSpPr>
            <a:stCxn id="80" idx="4"/>
            <a:endCxn id="83" idx="2"/>
          </p:cNvCxnSpPr>
          <p:nvPr/>
        </p:nvCxnSpPr>
        <p:spPr>
          <a:xfrm rot="5400000">
            <a:off x="5449049" y="4902120"/>
            <a:ext cx="686098" cy="1193670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1852430" y="4072768"/>
            <a:ext cx="5252891" cy="1083138"/>
            <a:chOff x="1952254" y="4471457"/>
            <a:chExt cx="5252891" cy="1083138"/>
          </a:xfrm>
        </p:grpSpPr>
        <p:sp>
          <p:nvSpPr>
            <p:cNvPr id="219" name="Oval 218"/>
            <p:cNvSpPr/>
            <p:nvPr/>
          </p:nvSpPr>
          <p:spPr>
            <a:xfrm flipH="1">
              <a:off x="1952254" y="4471457"/>
              <a:ext cx="1432775" cy="108313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/>
            <p:nvPr/>
          </p:nvSpPr>
          <p:spPr>
            <a:xfrm flipH="1">
              <a:off x="5772370" y="4471457"/>
              <a:ext cx="1432775" cy="108313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762488" y="2845102"/>
            <a:ext cx="1432775" cy="3538471"/>
            <a:chOff x="3853847" y="2938504"/>
            <a:chExt cx="1432775" cy="3538471"/>
          </a:xfrm>
        </p:grpSpPr>
        <p:sp>
          <p:nvSpPr>
            <p:cNvPr id="79" name="Oval 78"/>
            <p:cNvSpPr/>
            <p:nvPr/>
          </p:nvSpPr>
          <p:spPr>
            <a:xfrm flipH="1">
              <a:off x="3853847" y="2938504"/>
              <a:ext cx="1432775" cy="108313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3" name="Oval 82"/>
            <p:cNvSpPr/>
            <p:nvPr/>
          </p:nvSpPr>
          <p:spPr>
            <a:xfrm flipH="1">
              <a:off x="3853847" y="5393837"/>
              <a:ext cx="1432775" cy="108313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86" name="Curved Connector 162"/>
          <p:cNvCxnSpPr>
            <a:stCxn id="79" idx="2"/>
            <a:endCxn id="80" idx="0"/>
          </p:cNvCxnSpPr>
          <p:nvPr/>
        </p:nvCxnSpPr>
        <p:spPr>
          <a:xfrm>
            <a:off x="5195263" y="3386671"/>
            <a:ext cx="1193670" cy="686097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urved Connector 162"/>
          <p:cNvCxnSpPr>
            <a:stCxn id="83" idx="6"/>
            <a:endCxn id="219" idx="4"/>
          </p:cNvCxnSpPr>
          <p:nvPr/>
        </p:nvCxnSpPr>
        <p:spPr>
          <a:xfrm rot="10800000">
            <a:off x="2568818" y="5155906"/>
            <a:ext cx="1193671" cy="686098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-6532" y="15455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(undoing a contraction)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-3488" y="101048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end, each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contracted cycle,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level,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exactly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one edge of the final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entering it.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50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88643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correctness proof</a:t>
            </a:r>
            <a:endParaRPr lang="en-US" sz="29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1657" y="956149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be the cycles contracted by the algorithm.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be the weights of the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lightest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edges entering them.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7" y="956149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279" y="1772530"/>
                <a:ext cx="9144000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Subtracting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from the weights of all edges entering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decreases the weight of each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by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at least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as each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contains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at least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one edge entering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9" y="1772530"/>
                <a:ext cx="9144000" cy="1246495"/>
              </a:xfrm>
              <a:prstGeom prst="rect">
                <a:avLst/>
              </a:prstGeom>
              <a:blipFill rotWithShape="0">
                <a:blip r:embed="rId3"/>
                <a:stretch>
                  <a:fillRect t="-3922" b="-6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1653" y="3004409"/>
                <a:ext cx="9144000" cy="507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cs typeface="Times New Roman" panose="02020603050405020304" pitchFamily="18" charset="0"/>
                  </a:rPr>
                  <a:t>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he weight of each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the original graph is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at least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3" y="3004409"/>
                <a:ext cx="9144000" cy="507896"/>
              </a:xfrm>
              <a:prstGeom prst="rect">
                <a:avLst/>
              </a:prstGeom>
              <a:blipFill rotWithShape="0">
                <a:blip r:embed="rId4"/>
                <a:stretch>
                  <a:fillRect t="-4819" b="-22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5283" y="3497689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The weight of the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DST</a:t>
            </a:r>
            <a:r>
              <a:rPr lang="en-US" sz="2400" dirty="0" smtClean="0">
                <a:cs typeface="Times New Roman" panose="02020603050405020304" pitchFamily="18" charset="0"/>
              </a:rPr>
              <a:t> returned by the algorithm,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according to the final weight function, is 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286" y="4344847"/>
                <a:ext cx="914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By the invariant,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the weight of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exactly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one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edge of the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returned was decreased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6" y="4344847"/>
                <a:ext cx="9144000" cy="861774"/>
              </a:xfrm>
              <a:prstGeom prst="rect">
                <a:avLst/>
              </a:prstGeom>
              <a:blipFill rotWithShape="0">
                <a:blip r:embed="rId5"/>
                <a:stretch>
                  <a:fillRect t="-5674" b="-12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1648" y="5192005"/>
                <a:ext cx="9144000" cy="892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Thus, the weight of the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returned, according to the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original</a:t>
                </a:r>
                <a:br>
                  <a:rPr lang="en-US" sz="2400" i="1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weight function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hence it is of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minimal weight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48" y="5192005"/>
                <a:ext cx="9144000" cy="892617"/>
              </a:xfrm>
              <a:prstGeom prst="rect">
                <a:avLst/>
              </a:prstGeom>
              <a:blipFill rotWithShape="0">
                <a:blip r:embed="rId6"/>
                <a:stretch>
                  <a:fillRect t="-5479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5288" y="607000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(As we shall see, this is 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LP duality </a:t>
            </a:r>
            <a:r>
              <a:rPr lang="en-US" sz="2400" dirty="0" smtClean="0">
                <a:cs typeface="Times New Roman" panose="02020603050405020304" pitchFamily="18" charset="0"/>
              </a:rPr>
              <a:t>at work.)</a:t>
            </a:r>
          </a:p>
        </p:txBody>
      </p:sp>
    </p:spTree>
    <p:extLst>
      <p:ext uri="{BB962C8B-B14F-4D97-AF65-F5344CB8AC3E}">
        <p14:creationId xmlns:p14="http://schemas.microsoft.com/office/powerpoint/2010/main" val="378865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8864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Variations</a:t>
            </a:r>
            <a:endParaRPr lang="en-US" sz="29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225" y="1124502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Specified root:</a:t>
                </a:r>
                <a:b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 digraph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 root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a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rooted 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1124502"/>
                <a:ext cx="9144000" cy="1292662"/>
              </a:xfrm>
              <a:prstGeom prst="rect">
                <a:avLst/>
              </a:prstGeom>
              <a:blipFill rotWithShape="0">
                <a:blip r:embed="rId2"/>
                <a:stretch>
                  <a:fillRect t="-4225" b="-10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657" y="2530673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Unspecified root:</a:t>
                </a:r>
                <a:b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 digraph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6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DST</a:t>
                </a:r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rooted at </a:t>
                </a:r>
                <a:r>
                  <a:rPr lang="en-US" sz="2600" b="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</a:t>
                </a:r>
                <a:r>
                  <a:rPr lang="en-US" sz="2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vertex.</a:t>
                </a:r>
                <a:endParaRPr lang="en-US" sz="2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7" y="2530673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47" y="4034254"/>
                <a:ext cx="9144000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</a:t>
                </a:r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b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 digraph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,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find a subset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minimal/maximal weight such 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acyclic and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indegree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each vertex in it is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most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endParaRPr lang="en-US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" y="4034254"/>
                <a:ext cx="9144000" cy="1692771"/>
              </a:xfrm>
              <a:prstGeom prst="rect">
                <a:avLst/>
              </a:prstGeom>
              <a:blipFill rotWithShape="0">
                <a:blip r:embed="rId5"/>
                <a:stretch>
                  <a:fillRect t="-3249" b="-8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-6532" y="592119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cs typeface="Times New Roman" panose="02020603050405020304" pitchFamily="18" charset="0"/>
              </a:rPr>
              <a:t>Exercise:</a:t>
            </a:r>
            <a:r>
              <a:rPr lang="en-US" sz="2600" dirty="0" smtClean="0">
                <a:cs typeface="Times New Roman" panose="02020603050405020304" pitchFamily="18" charset="0"/>
              </a:rPr>
              <a:t> Give simple reductions between the three problems.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88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50934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implementation </a:t>
            </a:r>
            <a:b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(1977)] [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1987)]</a:t>
            </a:r>
            <a:endParaRPr lang="en-US" sz="24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25" y="1482721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algorithm is composed of a </a:t>
            </a:r>
            <a:r>
              <a:rPr lang="en-US" sz="2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contraction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phase,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followed by an </a:t>
            </a:r>
            <a:r>
              <a:rPr lang="en-US" sz="26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phase.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657" y="245833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describe a version of the </a:t>
                </a:r>
                <a:r>
                  <a:rPr lang="en-US" sz="26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contraction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phase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does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depend on the root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7" y="2458330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479" y="3433939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contraction phase can be used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find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roots.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6532" y="440954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6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contraction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phase takes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a more involved algorithm.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4409548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63" y="5385157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6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expansion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phase,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 given root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takes only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" y="5385157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70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9527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Contraction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phase</a:t>
            </a:r>
            <a:b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(1977)] [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1987)]</a:t>
            </a:r>
            <a:endParaRPr lang="en-US" sz="24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225" y="1660405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At each stage, maintain a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←…←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of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-edges,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either an original vertex, or a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super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-vertex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obtained by contracting a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-cycle of (super-)vertices.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1660405"/>
                <a:ext cx="9144000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6532" y="3664127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For each (super-)vertex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we maintain a </a:t>
                </a:r>
                <a:r>
                  <a:rPr lang="en-US" sz="2400" i="1" dirty="0" err="1" smtClean="0">
                    <a:cs typeface="Times New Roman" panose="02020603050405020304" pitchFamily="18" charset="0"/>
                  </a:rPr>
                  <a:t>meldable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400" i="1" dirty="0" smtClean="0">
                    <a:cs typeface="Times New Roman" panose="02020603050405020304" pitchFamily="18" charset="0"/>
                  </a:rPr>
                </a:br>
                <a:r>
                  <a:rPr lang="en-US" sz="2400" i="1" dirty="0" smtClean="0">
                    <a:cs typeface="Times New Roman" panose="02020603050405020304" pitchFamily="18" charset="0"/>
                  </a:rPr>
                  <a:t>heap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containing all its incoming edges.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key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each edge is its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current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weight.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3664127"/>
                <a:ext cx="9144000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2" y="282075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Initially, the path is composed of an arbitrary vertex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" y="2820755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6532" y="482447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Contractions</a:t>
            </a:r>
            <a:r>
              <a:rPr lang="en-US" sz="2400" dirty="0" smtClean="0">
                <a:cs typeface="Times New Roman" panose="02020603050405020304" pitchFamily="18" charset="0"/>
              </a:rPr>
              <a:t> are done </a:t>
            </a:r>
            <a:r>
              <a:rPr lang="en-US" sz="2400" i="1" dirty="0" smtClean="0">
                <a:cs typeface="Times New Roman" panose="02020603050405020304" pitchFamily="18" charset="0"/>
              </a:rPr>
              <a:t>implicitly</a:t>
            </a:r>
            <a:r>
              <a:rPr lang="en-US" sz="2400" dirty="0" smtClean="0">
                <a:cs typeface="Times New Roman" panose="02020603050405020304" pitchFamily="18" charset="0"/>
              </a:rPr>
              <a:t> using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a </a:t>
            </a:r>
            <a:r>
              <a:rPr lang="en-US" sz="2400" i="1" dirty="0" smtClean="0">
                <a:cs typeface="Times New Roman" panose="02020603050405020304" pitchFamily="18" charset="0"/>
              </a:rPr>
              <a:t>union-find </a:t>
            </a:r>
            <a:r>
              <a:rPr lang="en-US" sz="2400" dirty="0" smtClean="0">
                <a:cs typeface="Times New Roman" panose="02020603050405020304" pitchFamily="18" charset="0"/>
              </a:rPr>
              <a:t>data structure.</a:t>
            </a:r>
            <a:endParaRPr lang="en-US" sz="2400" i="1" dirty="0" smtClean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63" y="561549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heaps may contain self-loops and parallel edges.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396" y="603718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will also need a way to update weights.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0" y="123871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Assume, for simplicity, that the digraph is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strongly connected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6532" y="324244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phase ends when there is only one super-vertex.</a:t>
            </a:r>
          </a:p>
        </p:txBody>
      </p:sp>
    </p:spTree>
    <p:extLst>
      <p:ext uri="{BB962C8B-B14F-4D97-AF65-F5344CB8AC3E}">
        <p14:creationId xmlns:p14="http://schemas.microsoft.com/office/powerpoint/2010/main" val="411191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0" grpId="0"/>
      <p:bldP spid="11" grpId="0"/>
      <p:bldP spid="8" grpId="0"/>
      <p:bldP spid="9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225" y="1296954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←…←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be the current path.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25" y="1296954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6532" y="3390058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∉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extend the path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by letting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3390058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2" y="182023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Extract the lightest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entering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" y="1820230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6532" y="2866782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Subtract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from the weights of all edges entering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2866782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50" y="2343506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𝑓𝑖𝑛𝑑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extract the next edge and repeat.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" y="2343506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63" y="4282666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create a new super-vertex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by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contracting</a:t>
                </a:r>
                <a:b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the cycle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" y="4282666"/>
                <a:ext cx="9144000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3396" y="5175274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heap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is obtained by melding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96" y="5175274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-1828" y="5698547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Update the union-find data structure so that</a:t>
                </a:r>
                <a:br>
                  <a:rPr lang="en-US" sz="24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returns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for any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28" y="5698547"/>
                <a:ext cx="9144000" cy="830997"/>
              </a:xfrm>
              <a:prstGeom prst="rect">
                <a:avLst/>
              </a:prstGeom>
              <a:blipFill rotWithShape="0">
                <a:blip r:embed="rId10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-3488" y="93925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lvl="0" eaLnBrk="1" hangingPunct="1">
              <a:defRPr/>
            </a:pPr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Growing a path and </a:t>
            </a:r>
            <a:r>
              <a:rPr lang="en-US" dirty="0" smtClean="0">
                <a:solidFill>
                  <a:srgbClr val="33CC33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contracting</a:t>
            </a:r>
            <a:br>
              <a:rPr lang="en-US" dirty="0" smtClean="0">
                <a:solidFill>
                  <a:srgbClr val="33CC33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</a:b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2400" kern="0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(1977)] [</a:t>
            </a:r>
            <a:r>
              <a:rPr lang="en-US" sz="2400" kern="0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2400" kern="0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2400" kern="0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(1987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24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83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2" grpId="0"/>
      <p:bldP spid="13" grpId="0"/>
      <p:bldP spid="15" grpId="0"/>
      <p:bldP spid="16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05599" y="1535440"/>
            <a:ext cx="1152128" cy="72008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Oval 2"/>
          <p:cNvSpPr/>
          <p:nvPr/>
        </p:nvSpPr>
        <p:spPr>
          <a:xfrm>
            <a:off x="6538047" y="1355420"/>
            <a:ext cx="1584176" cy="108012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5961983" y="1823472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3297687" y="1823472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Oval 4"/>
          <p:cNvSpPr/>
          <p:nvPr/>
        </p:nvSpPr>
        <p:spPr>
          <a:xfrm>
            <a:off x="4161783" y="1499436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5025879" y="1823472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377807" y="1823472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6754071" y="1823472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8" name="Curved Connector 17"/>
          <p:cNvCxnSpPr>
            <a:stCxn id="4" idx="0"/>
            <a:endCxn id="7" idx="0"/>
          </p:cNvCxnSpPr>
          <p:nvPr/>
        </p:nvCxnSpPr>
        <p:spPr>
          <a:xfrm rot="16200000" flipV="1">
            <a:off x="5565939" y="1355420"/>
            <a:ext cx="12700" cy="936104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/>
          <p:cNvCxnSpPr>
            <a:stCxn id="8" idx="0"/>
            <a:endCxn id="6" idx="0"/>
          </p:cNvCxnSpPr>
          <p:nvPr/>
        </p:nvCxnSpPr>
        <p:spPr>
          <a:xfrm rot="16200000" flipV="1">
            <a:off x="3909755" y="1283412"/>
            <a:ext cx="12700" cy="108012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9" idx="2"/>
            <a:endCxn id="4" idx="6"/>
          </p:cNvCxnSpPr>
          <p:nvPr/>
        </p:nvCxnSpPr>
        <p:spPr>
          <a:xfrm flipH="1">
            <a:off x="6105999" y="1895480"/>
            <a:ext cx="648072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4"/>
          <p:cNvSpPr txBox="1">
            <a:spLocks noChangeArrowheads="1"/>
          </p:cNvSpPr>
          <p:nvPr/>
        </p:nvSpPr>
        <p:spPr bwMode="auto">
          <a:xfrm>
            <a:off x="-3488" y="13718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0033CC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Growing a path and </a:t>
            </a:r>
            <a:r>
              <a:rPr lang="en-US" dirty="0">
                <a:solidFill>
                  <a:srgbClr val="33CC33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contracting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0584" y="1664648"/>
            <a:ext cx="2026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Self-loop: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0584" y="3048250"/>
            <a:ext cx="2026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Growth: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0584" y="4956458"/>
            <a:ext cx="2026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216863" y="452172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863" y="4521722"/>
                <a:ext cx="170104" cy="260335"/>
              </a:xfrm>
              <a:prstGeom prst="rect">
                <a:avLst/>
              </a:prstGeom>
              <a:blipFill rotWithShape="0">
                <a:blip r:embed="rId18"/>
                <a:stretch>
                  <a:fillRect l="-67857" t="-2381" r="-25000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83967" y="1234948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3967" y="1234948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50000" r="-7143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2505599" y="2660245"/>
            <a:ext cx="5616624" cy="1230905"/>
            <a:chOff x="2505599" y="2660245"/>
            <a:chExt cx="5616624" cy="1230905"/>
          </a:xfrm>
        </p:grpSpPr>
        <p:grpSp>
          <p:nvGrpSpPr>
            <p:cNvPr id="12" name="Group 11"/>
            <p:cNvGrpSpPr/>
            <p:nvPr/>
          </p:nvGrpSpPr>
          <p:grpSpPr>
            <a:xfrm>
              <a:off x="2505599" y="2811030"/>
              <a:ext cx="5616624" cy="1080120"/>
              <a:chOff x="1312590" y="2852936"/>
              <a:chExt cx="5616624" cy="1080120"/>
            </a:xfrm>
          </p:grpSpPr>
          <p:sp>
            <p:nvSpPr>
              <p:cNvPr id="74" name="Oval 73"/>
              <p:cNvSpPr/>
              <p:nvPr/>
            </p:nvSpPr>
            <p:spPr>
              <a:xfrm>
                <a:off x="1312590" y="3032956"/>
                <a:ext cx="1152128" cy="72008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5345038" y="2852936"/>
                <a:ext cx="1584176" cy="108012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6" name="Oval 75"/>
              <p:cNvSpPr>
                <a:spLocks noChangeAspect="1"/>
              </p:cNvSpPr>
              <p:nvPr/>
            </p:nvSpPr>
            <p:spPr>
              <a:xfrm>
                <a:off x="4768974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2104678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2968774" y="2996952"/>
                <a:ext cx="1224136" cy="79208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9" name="Oval 78"/>
              <p:cNvSpPr>
                <a:spLocks noChangeAspect="1"/>
              </p:cNvSpPr>
              <p:nvPr/>
            </p:nvSpPr>
            <p:spPr>
              <a:xfrm>
                <a:off x="3832870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0" name="Oval 79"/>
              <p:cNvSpPr>
                <a:spLocks noChangeAspect="1"/>
              </p:cNvSpPr>
              <p:nvPr/>
            </p:nvSpPr>
            <p:spPr>
              <a:xfrm>
                <a:off x="3184798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1" name="Oval 80"/>
              <p:cNvSpPr>
                <a:spLocks noChangeAspect="1"/>
              </p:cNvSpPr>
              <p:nvPr/>
            </p:nvSpPr>
            <p:spPr>
              <a:xfrm>
                <a:off x="5561062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82" name="Curved Connector 81"/>
              <p:cNvCxnSpPr>
                <a:stCxn id="76" idx="0"/>
                <a:endCxn id="79" idx="0"/>
              </p:cNvCxnSpPr>
              <p:nvPr/>
            </p:nvCxnSpPr>
            <p:spPr>
              <a:xfrm rot="16200000" flipV="1">
                <a:off x="4372930" y="2852936"/>
                <a:ext cx="12700" cy="936104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urved Connector 84"/>
              <p:cNvCxnSpPr>
                <a:stCxn id="80" idx="0"/>
                <a:endCxn id="77" idx="0"/>
              </p:cNvCxnSpPr>
              <p:nvPr/>
            </p:nvCxnSpPr>
            <p:spPr>
              <a:xfrm rot="16200000" flipV="1">
                <a:off x="2716746" y="2780928"/>
                <a:ext cx="12700" cy="1080120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>
                <a:stCxn id="81" idx="2"/>
                <a:endCxn id="76" idx="6"/>
              </p:cNvCxnSpPr>
              <p:nvPr/>
            </p:nvCxnSpPr>
            <p:spPr>
              <a:xfrm flipH="1">
                <a:off x="4912990" y="3392996"/>
                <a:ext cx="648072" cy="0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6583967" y="2660245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3967" y="2660245"/>
                  <a:ext cx="170104" cy="260335"/>
                </a:xfrm>
                <a:prstGeom prst="rect">
                  <a:avLst/>
                </a:prstGeom>
                <a:blipFill rotWithShape="0">
                  <a:blip r:embed="rId26"/>
                  <a:stretch>
                    <a:fillRect l="-50000" r="-7143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2505599" y="4508758"/>
            <a:ext cx="5616624" cy="1218592"/>
            <a:chOff x="2505599" y="4508758"/>
            <a:chExt cx="5616624" cy="1218592"/>
          </a:xfrm>
        </p:grpSpPr>
        <p:grpSp>
          <p:nvGrpSpPr>
            <p:cNvPr id="20" name="Group 19"/>
            <p:cNvGrpSpPr/>
            <p:nvPr/>
          </p:nvGrpSpPr>
          <p:grpSpPr>
            <a:xfrm>
              <a:off x="2505599" y="4647230"/>
              <a:ext cx="5616624" cy="1080120"/>
              <a:chOff x="1312590" y="4833156"/>
              <a:chExt cx="5616624" cy="1080120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1312590" y="5013176"/>
                <a:ext cx="1152128" cy="72008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5345038" y="4833156"/>
                <a:ext cx="1584176" cy="108012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9" name="Oval 88"/>
              <p:cNvSpPr>
                <a:spLocks noChangeAspect="1"/>
              </p:cNvSpPr>
              <p:nvPr/>
            </p:nvSpPr>
            <p:spPr>
              <a:xfrm>
                <a:off x="4768974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0" name="Oval 89"/>
              <p:cNvSpPr>
                <a:spLocks noChangeAspect="1"/>
              </p:cNvSpPr>
              <p:nvPr/>
            </p:nvSpPr>
            <p:spPr>
              <a:xfrm>
                <a:off x="2104678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2968774" y="4977172"/>
                <a:ext cx="1224136" cy="79208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2" name="Oval 91"/>
              <p:cNvSpPr>
                <a:spLocks noChangeAspect="1"/>
              </p:cNvSpPr>
              <p:nvPr/>
            </p:nvSpPr>
            <p:spPr>
              <a:xfrm>
                <a:off x="3832870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>
                <a:off x="3184798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>
                <a:off x="5561062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5" name="Curved Connector 94"/>
              <p:cNvCxnSpPr>
                <a:stCxn id="89" idx="0"/>
                <a:endCxn id="92" idx="0"/>
              </p:cNvCxnSpPr>
              <p:nvPr/>
            </p:nvCxnSpPr>
            <p:spPr>
              <a:xfrm rot="16200000" flipV="1">
                <a:off x="4372930" y="4833156"/>
                <a:ext cx="12700" cy="936104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>
                <a:spLocks noChangeAspect="1"/>
              </p:cNvSpPr>
              <p:nvPr/>
            </p:nvSpPr>
            <p:spPr>
              <a:xfrm>
                <a:off x="3508834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7" name="Oval 96"/>
              <p:cNvSpPr>
                <a:spLocks noChangeAspect="1"/>
              </p:cNvSpPr>
              <p:nvPr/>
            </p:nvSpPr>
            <p:spPr>
              <a:xfrm>
                <a:off x="6522318" y="530120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8" name="Curved Connector 97"/>
              <p:cNvCxnSpPr>
                <a:stCxn id="93" idx="0"/>
                <a:endCxn id="90" idx="0"/>
              </p:cNvCxnSpPr>
              <p:nvPr/>
            </p:nvCxnSpPr>
            <p:spPr>
              <a:xfrm rot="16200000" flipV="1">
                <a:off x="2716746" y="4761148"/>
                <a:ext cx="12700" cy="1080120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Arrow Connector 98"/>
              <p:cNvCxnSpPr>
                <a:stCxn id="94" idx="2"/>
                <a:endCxn id="89" idx="6"/>
              </p:cNvCxnSpPr>
              <p:nvPr/>
            </p:nvCxnSpPr>
            <p:spPr>
              <a:xfrm flipH="1">
                <a:off x="4912990" y="5373216"/>
                <a:ext cx="648072" cy="0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6583967" y="4508758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0" name="TextBox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3967" y="4508758"/>
                  <a:ext cx="170104" cy="260335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50000" r="-7143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7258127" y="1817122"/>
            <a:ext cx="641519" cy="420180"/>
            <a:chOff x="7258127" y="1817122"/>
            <a:chExt cx="641519" cy="420180"/>
          </a:xfrm>
        </p:grpSpPr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7258127" y="1823472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7715327" y="1823472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0" name="Curved Connector 49"/>
            <p:cNvCxnSpPr>
              <a:stCxn id="48" idx="0"/>
              <a:endCxn id="49" idx="0"/>
            </p:cNvCxnSpPr>
            <p:nvPr/>
          </p:nvCxnSpPr>
          <p:spPr>
            <a:xfrm rot="5400000" flipH="1" flipV="1">
              <a:off x="7558735" y="1594872"/>
              <a:ext cx="12700" cy="457200"/>
            </a:xfrm>
            <a:prstGeom prst="curvedConnector3">
              <a:avLst>
                <a:gd name="adj1" fmla="val 5288661"/>
              </a:avLst>
            </a:prstGeom>
            <a:ln w="254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7267554" y="1976967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7554" y="1976967"/>
                  <a:ext cx="170104" cy="26033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50000" r="-7143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7729542" y="1976967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9542" y="1976967"/>
                  <a:ext cx="170104" cy="260335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l="-50000" r="-7143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/>
          <p:cNvGrpSpPr/>
          <p:nvPr/>
        </p:nvGrpSpPr>
        <p:grpSpPr>
          <a:xfrm>
            <a:off x="4724803" y="4508758"/>
            <a:ext cx="3176398" cy="756890"/>
            <a:chOff x="4724803" y="4508758"/>
            <a:chExt cx="3176398" cy="756890"/>
          </a:xfrm>
        </p:grpSpPr>
        <p:grpSp>
          <p:nvGrpSpPr>
            <p:cNvPr id="22" name="Group 21"/>
            <p:cNvGrpSpPr/>
            <p:nvPr/>
          </p:nvGrpSpPr>
          <p:grpSpPr>
            <a:xfrm>
              <a:off x="4724803" y="4785972"/>
              <a:ext cx="3176398" cy="479676"/>
              <a:chOff x="4724803" y="4785972"/>
              <a:chExt cx="3176398" cy="479676"/>
            </a:xfrm>
          </p:grpSpPr>
          <p:cxnSp>
            <p:nvCxnSpPr>
              <p:cNvPr id="54" name="Curved Connector 53"/>
              <p:cNvCxnSpPr>
                <a:stCxn id="96" idx="4"/>
                <a:endCxn id="97" idx="4"/>
              </p:cNvCxnSpPr>
              <p:nvPr/>
            </p:nvCxnSpPr>
            <p:spPr>
              <a:xfrm rot="16200000" flipH="1">
                <a:off x="6280593" y="3752556"/>
                <a:ext cx="12700" cy="3013484"/>
              </a:xfrm>
              <a:prstGeom prst="curvedConnector3">
                <a:avLst>
                  <a:gd name="adj1" fmla="val 4917528"/>
                </a:avLst>
              </a:prstGeom>
              <a:ln w="2540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7731097" y="4785972"/>
                    <a:ext cx="170104" cy="26033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1" anchor="ctr" anchorCtr="0">
                    <a:noAutofit/>
                  </a:bodyPr>
                  <a:lstStyle/>
                  <a:p>
                    <a:pPr algn="ctr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oMath>
                      </m:oMathPara>
                    </a14:m>
                    <a:endParaRPr lang="he-IL" sz="2000" dirty="0">
                      <a:solidFill>
                        <a:schemeClr val="tx1"/>
                      </a:solidFill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3" name="TextBox 10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31097" y="4785972"/>
                    <a:ext cx="170104" cy="260335"/>
                  </a:xfrm>
                  <a:prstGeom prst="rect">
                    <a:avLst/>
                  </a:prstGeom>
                  <a:blipFill rotWithShape="0">
                    <a:blip r:embed="rId27"/>
                    <a:stretch>
                      <a:fillRect l="-46429" r="-10714" b="-930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4724803" y="4797596"/>
                    <a:ext cx="170104" cy="26033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1" anchor="ctr" anchorCtr="0">
                    <a:noAutofit/>
                  </a:bodyPr>
                  <a:lstStyle/>
                  <a:p>
                    <a:pPr algn="ctr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oMath>
                      </m:oMathPara>
                    </a14:m>
                    <a:endParaRPr lang="he-IL" sz="2000" dirty="0">
                      <a:solidFill>
                        <a:schemeClr val="tx1"/>
                      </a:solidFill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4" name="TextBox 10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4803" y="4797596"/>
                    <a:ext cx="170104" cy="260335"/>
                  </a:xfrm>
                  <a:prstGeom prst="rect">
                    <a:avLst/>
                  </a:prstGeom>
                  <a:blipFill rotWithShape="0">
                    <a:blip r:embed="rId28"/>
                    <a:stretch>
                      <a:fillRect l="-53571" r="-7143" b="-930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5075657" y="4508758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5657" y="4508758"/>
                  <a:ext cx="170104" cy="260335"/>
                </a:xfrm>
                <a:prstGeom prst="rect">
                  <a:avLst/>
                </a:prstGeom>
                <a:blipFill rotWithShape="0">
                  <a:blip r:embed="rId29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3968013" y="4179178"/>
            <a:ext cx="4608512" cy="2016224"/>
            <a:chOff x="3968013" y="4179178"/>
            <a:chExt cx="4608512" cy="2016224"/>
          </a:xfrm>
        </p:grpSpPr>
        <p:sp>
          <p:nvSpPr>
            <p:cNvPr id="62" name="Oval 61"/>
            <p:cNvSpPr/>
            <p:nvPr/>
          </p:nvSpPr>
          <p:spPr>
            <a:xfrm>
              <a:off x="3968013" y="4179178"/>
              <a:ext cx="4608512" cy="2016224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4371113" y="418472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113" y="4184722"/>
                  <a:ext cx="170104" cy="260335"/>
                </a:xfrm>
                <a:prstGeom prst="rect">
                  <a:avLst/>
                </a:prstGeom>
                <a:blipFill rotWithShape="0">
                  <a:blip r:embed="rId30"/>
                  <a:stretch>
                    <a:fillRect l="-42857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7715327" y="3279082"/>
            <a:ext cx="1023356" cy="407352"/>
            <a:chOff x="7715327" y="3279082"/>
            <a:chExt cx="1023356" cy="407352"/>
          </a:xfrm>
        </p:grpSpPr>
        <p:grpSp>
          <p:nvGrpSpPr>
            <p:cNvPr id="13" name="Group 12"/>
            <p:cNvGrpSpPr/>
            <p:nvPr/>
          </p:nvGrpSpPr>
          <p:grpSpPr>
            <a:xfrm>
              <a:off x="7715327" y="3279082"/>
              <a:ext cx="982960" cy="144016"/>
              <a:chOff x="6522318" y="3320988"/>
              <a:chExt cx="982960" cy="144016"/>
            </a:xfrm>
          </p:grpSpPr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361262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52" name="Straight Arrow Connector 51"/>
              <p:cNvCxnSpPr>
                <a:stCxn id="47" idx="2"/>
                <a:endCxn id="84" idx="6"/>
              </p:cNvCxnSpPr>
              <p:nvPr/>
            </p:nvCxnSpPr>
            <p:spPr>
              <a:xfrm flipH="1">
                <a:off x="6666334" y="3392996"/>
                <a:ext cx="694928" cy="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Oval 83"/>
              <p:cNvSpPr>
                <a:spLocks noChangeAspect="1"/>
              </p:cNvSpPr>
              <p:nvPr/>
            </p:nvSpPr>
            <p:spPr>
              <a:xfrm>
                <a:off x="6522318" y="3320988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8568579" y="3426099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68579" y="3426099"/>
                  <a:ext cx="170104" cy="260335"/>
                </a:xfrm>
                <a:prstGeom prst="rect">
                  <a:avLst/>
                </a:prstGeom>
                <a:blipFill rotWithShape="0">
                  <a:blip r:embed="rId31"/>
                  <a:stretch>
                    <a:fillRect l="-53571" r="-7143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7732652" y="3426099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1" name="TextBox 1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2652" y="3426099"/>
                  <a:ext cx="170104" cy="260335"/>
                </a:xfrm>
                <a:prstGeom prst="rect">
                  <a:avLst/>
                </a:prstGeom>
                <a:blipFill rotWithShape="0">
                  <a:blip r:embed="rId32"/>
                  <a:stretch>
                    <a:fillRect l="-46429" r="-10714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5762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9" grpId="0"/>
      <p:bldP spid="7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 flipH="1">
            <a:off x="971600" y="1196752"/>
            <a:ext cx="7056784" cy="24482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Contraction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47664" y="1620142"/>
            <a:ext cx="1296144" cy="1348235"/>
            <a:chOff x="1547664" y="1620142"/>
            <a:chExt cx="1296144" cy="1348235"/>
          </a:xfrm>
        </p:grpSpPr>
        <p:sp>
          <p:nvSpPr>
            <p:cNvPr id="12" name="Oval 11"/>
            <p:cNvSpPr/>
            <p:nvPr/>
          </p:nvSpPr>
          <p:spPr>
            <a:xfrm flipH="1">
              <a:off x="1547664" y="188825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857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/>
          <p:cNvGrpSpPr/>
          <p:nvPr/>
        </p:nvGrpSpPr>
        <p:grpSpPr>
          <a:xfrm>
            <a:off x="4067944" y="2348880"/>
            <a:ext cx="720080" cy="391017"/>
            <a:chOff x="4067944" y="2348880"/>
            <a:chExt cx="720080" cy="391017"/>
          </a:xfrm>
        </p:grpSpPr>
        <p:sp>
          <p:nvSpPr>
            <p:cNvPr id="22" name="Oval 21"/>
            <p:cNvSpPr>
              <a:spLocks noChangeAspect="1"/>
            </p:cNvSpPr>
            <p:nvPr/>
          </p:nvSpPr>
          <p:spPr>
            <a:xfrm flipH="1">
              <a:off x="464400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5" name="Straight Arrow Connector 24"/>
            <p:cNvCxnSpPr>
              <a:stCxn id="22" idx="6"/>
              <a:endCxn id="23" idx="2"/>
            </p:cNvCxnSpPr>
            <p:nvPr/>
          </p:nvCxnSpPr>
          <p:spPr>
            <a:xfrm flipH="1">
              <a:off x="406794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45153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5327" y="2479562"/>
                  <a:ext cx="170104" cy="26033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82143" t="-7143" r="-39286" b="-5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3059832" y="1620142"/>
            <a:ext cx="1872208" cy="1348235"/>
            <a:chOff x="3059832" y="1620142"/>
            <a:chExt cx="1872208" cy="1348235"/>
          </a:xfrm>
        </p:grpSpPr>
        <p:sp>
          <p:nvSpPr>
            <p:cNvPr id="40" name="Oval 39"/>
            <p:cNvSpPr/>
            <p:nvPr/>
          </p:nvSpPr>
          <p:spPr>
            <a:xfrm flipH="1">
              <a:off x="3059832" y="1888257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/>
          <p:cNvGrpSpPr/>
          <p:nvPr/>
        </p:nvGrpSpPr>
        <p:grpSpPr>
          <a:xfrm>
            <a:off x="2606694" y="2348880"/>
            <a:ext cx="2941331" cy="391017"/>
            <a:chOff x="2606694" y="2348880"/>
            <a:chExt cx="2941331" cy="391017"/>
          </a:xfrm>
        </p:grpSpPr>
        <p:sp>
          <p:nvSpPr>
            <p:cNvPr id="43" name="Oval 42"/>
            <p:cNvSpPr>
              <a:spLocks noChangeAspect="1"/>
            </p:cNvSpPr>
            <p:nvPr/>
          </p:nvSpPr>
          <p:spPr>
            <a:xfrm flipH="1">
              <a:off x="53640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4" name="Curved Connector 53"/>
            <p:cNvCxnSpPr>
              <a:stCxn id="43" idx="0"/>
              <a:endCxn id="5" idx="1"/>
            </p:cNvCxnSpPr>
            <p:nvPr/>
          </p:nvCxnSpPr>
          <p:spPr>
            <a:xfrm rot="5400000">
              <a:off x="4010850" y="944724"/>
              <a:ext cx="21091" cy="2829403"/>
            </a:xfrm>
            <a:prstGeom prst="curvedConnector3">
              <a:avLst>
                <a:gd name="adj1" fmla="val -4064531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5377921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7921" y="2479562"/>
                  <a:ext cx="170104" cy="26033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42857" r="-7143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/>
          <p:cNvGrpSpPr/>
          <p:nvPr/>
        </p:nvGrpSpPr>
        <p:grpSpPr>
          <a:xfrm>
            <a:off x="6228184" y="2348880"/>
            <a:ext cx="777034" cy="391017"/>
            <a:chOff x="6228184" y="2348880"/>
            <a:chExt cx="777034" cy="391017"/>
          </a:xfrm>
        </p:grpSpPr>
        <p:sp>
          <p:nvSpPr>
            <p:cNvPr id="62" name="Oval 61"/>
            <p:cNvSpPr>
              <a:spLocks noChangeAspect="1"/>
            </p:cNvSpPr>
            <p:nvPr/>
          </p:nvSpPr>
          <p:spPr>
            <a:xfrm flipH="1">
              <a:off x="680424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0" name="Straight Arrow Connector 69"/>
            <p:cNvCxnSpPr>
              <a:stCxn id="62" idx="6"/>
              <a:endCxn id="63" idx="2"/>
            </p:cNvCxnSpPr>
            <p:nvPr/>
          </p:nvCxnSpPr>
          <p:spPr>
            <a:xfrm flipH="1">
              <a:off x="622818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6835114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5114" y="2479562"/>
                  <a:ext cx="170104" cy="26033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64286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1331640" y="1484784"/>
            <a:ext cx="3816424" cy="1940397"/>
            <a:chOff x="1331640" y="1484784"/>
            <a:chExt cx="3816424" cy="1940397"/>
          </a:xfrm>
        </p:grpSpPr>
        <p:sp>
          <p:nvSpPr>
            <p:cNvPr id="51" name="Oval 50"/>
            <p:cNvSpPr/>
            <p:nvPr/>
          </p:nvSpPr>
          <p:spPr>
            <a:xfrm flipH="1">
              <a:off x="1331640" y="1484784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64286" r="-25000" b="-209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2138013" y="1095144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013" y="1095144"/>
                <a:ext cx="115445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100000" r="-36842"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7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979984" y="5447064"/>
            <a:ext cx="432048" cy="727578"/>
            <a:chOff x="979984" y="5546454"/>
            <a:chExt cx="432048" cy="727578"/>
          </a:xfrm>
        </p:grpSpPr>
        <p:cxnSp>
          <p:nvCxnSpPr>
            <p:cNvPr id="149" name="Straight Connector 148"/>
            <p:cNvCxnSpPr/>
            <p:nvPr/>
          </p:nvCxnSpPr>
          <p:spPr>
            <a:xfrm flipH="1" flipV="1">
              <a:off x="1268016" y="584198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84198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l="-42857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21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1988095" y="5447064"/>
            <a:ext cx="711680" cy="727578"/>
            <a:chOff x="1988095" y="5546454"/>
            <a:chExt cx="711680" cy="727578"/>
          </a:xfrm>
        </p:grpSpPr>
        <p:cxnSp>
          <p:nvCxnSpPr>
            <p:cNvPr id="141" name="Straight Connector 140"/>
            <p:cNvCxnSpPr/>
            <p:nvPr/>
          </p:nvCxnSpPr>
          <p:spPr>
            <a:xfrm flipH="1" flipV="1">
              <a:off x="2420144" y="5841984"/>
              <a:ext cx="279631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V="1">
              <a:off x="2339734" y="5841984"/>
              <a:ext cx="8402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1988095" y="5841984"/>
              <a:ext cx="216025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/>
                <p:cNvSpPr txBox="1"/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/>
          <p:cNvGrpSpPr/>
          <p:nvPr/>
        </p:nvGrpSpPr>
        <p:grpSpPr>
          <a:xfrm>
            <a:off x="1196008" y="4675418"/>
            <a:ext cx="1152128" cy="779144"/>
            <a:chOff x="1196008" y="4774808"/>
            <a:chExt cx="1152128" cy="779144"/>
          </a:xfrm>
        </p:grpSpPr>
        <p:cxnSp>
          <p:nvCxnSpPr>
            <p:cNvPr id="134" name="Straight Connector 133"/>
            <p:cNvCxnSpPr/>
            <p:nvPr/>
          </p:nvCxnSpPr>
          <p:spPr>
            <a:xfrm flipH="1" flipV="1">
              <a:off x="1844080" y="5121904"/>
              <a:ext cx="50405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1196008" y="5121904"/>
              <a:ext cx="432048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l="-67857" r="-2142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25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26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7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8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9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/>
          <p:cNvGrpSpPr/>
          <p:nvPr/>
        </p:nvGrpSpPr>
        <p:grpSpPr>
          <a:xfrm>
            <a:off x="1772072" y="3982805"/>
            <a:ext cx="2541082" cy="2182974"/>
            <a:chOff x="1772072" y="4082195"/>
            <a:chExt cx="2541082" cy="2182974"/>
          </a:xfrm>
        </p:grpSpPr>
        <p:cxnSp>
          <p:nvCxnSpPr>
            <p:cNvPr id="114" name="Straight Connector 113"/>
            <p:cNvCxnSpPr>
              <a:stCxn id="151" idx="0"/>
            </p:cNvCxnSpPr>
            <p:nvPr/>
          </p:nvCxnSpPr>
          <p:spPr>
            <a:xfrm flipH="1" flipV="1">
              <a:off x="3446471" y="4401824"/>
              <a:ext cx="866683" cy="18633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 flipV="1">
              <a:off x="3330421" y="4401824"/>
              <a:ext cx="143433" cy="105901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1772072" y="4401824"/>
              <a:ext cx="1440160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TextBox 152"/>
                <p:cNvSpPr txBox="1"/>
                <p:nvPr/>
              </p:nvSpPr>
              <p:spPr>
                <a:xfrm>
                  <a:off x="3316591" y="4082195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3" name="TextBox 1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591" y="4082195"/>
                  <a:ext cx="115445" cy="260335"/>
                </a:xfrm>
                <a:prstGeom prst="rect">
                  <a:avLst/>
                </a:prstGeom>
                <a:blipFill rotWithShape="0">
                  <a:blip r:embed="rId30"/>
                  <a:stretch>
                    <a:fillRect l="-100000" r="-36842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33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/>
              <p:cNvSpPr txBox="1"/>
              <p:nvPr/>
            </p:nvSpPr>
            <p:spPr>
              <a:xfrm>
                <a:off x="5154538" y="6034501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4" name="TextBox 1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6034501"/>
                <a:ext cx="1848755" cy="295530"/>
              </a:xfrm>
              <a:prstGeom prst="rect">
                <a:avLst/>
              </a:prstGeom>
              <a:blipFill rotWithShape="0">
                <a:blip r:embed="rId34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35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blipFill rotWithShape="0">
                <a:blip r:embed="rId36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37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/>
              <p:cNvSpPr txBox="1"/>
              <p:nvPr/>
            </p:nvSpPr>
            <p:spPr>
              <a:xfrm>
                <a:off x="6983227" y="4168911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8" name="TextBox 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27" y="4168911"/>
                <a:ext cx="1848755" cy="295530"/>
              </a:xfrm>
              <a:prstGeom prst="rect">
                <a:avLst/>
              </a:prstGeom>
              <a:blipFill rotWithShape="0">
                <a:blip r:embed="rId38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8322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27" y="4480423"/>
                <a:ext cx="1848755" cy="295530"/>
              </a:xfrm>
              <a:prstGeom prst="rect">
                <a:avLst/>
              </a:prstGeom>
              <a:blipFill rotWithShape="0">
                <a:blip r:embed="rId39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8322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27" y="4791935"/>
                <a:ext cx="1848755" cy="295530"/>
              </a:xfrm>
              <a:prstGeom prst="rect">
                <a:avLst/>
              </a:prstGeom>
              <a:blipFill rotWithShape="0">
                <a:blip r:embed="rId40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8322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27" y="5103447"/>
                <a:ext cx="1848755" cy="295530"/>
              </a:xfrm>
              <a:prstGeom prst="rect">
                <a:avLst/>
              </a:prstGeom>
              <a:blipFill rotWithShape="0">
                <a:blip r:embed="rId41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8322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27" y="5414959"/>
                <a:ext cx="1848755" cy="295530"/>
              </a:xfrm>
              <a:prstGeom prst="rect">
                <a:avLst/>
              </a:prstGeom>
              <a:blipFill rotWithShape="0">
                <a:blip r:embed="rId42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8322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27" y="5726470"/>
                <a:ext cx="1848755" cy="295530"/>
              </a:xfrm>
              <a:prstGeom prst="rect">
                <a:avLst/>
              </a:prstGeom>
              <a:blipFill rotWithShape="0">
                <a:blip r:embed="rId43"/>
                <a:stretch>
                  <a:fillRect t="-2041" r="-165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/>
          <p:cNvSpPr txBox="1"/>
          <p:nvPr/>
        </p:nvSpPr>
        <p:spPr>
          <a:xfrm>
            <a:off x="16722" y="3746302"/>
            <a:ext cx="2683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Contraction tree</a:t>
            </a:r>
          </a:p>
        </p:txBody>
      </p:sp>
    </p:spTree>
    <p:extLst>
      <p:ext uri="{BB962C8B-B14F-4D97-AF65-F5344CB8AC3E}">
        <p14:creationId xmlns:p14="http://schemas.microsoft.com/office/powerpoint/2010/main" val="954294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127" grpId="0"/>
      <p:bldP spid="161" grpId="0"/>
      <p:bldP spid="162" grpId="0"/>
      <p:bldP spid="163" grpId="0"/>
      <p:bldP spid="164" grpId="0"/>
      <p:bldP spid="165" grpId="0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0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29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-3488" y="1471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Contraction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82" y="95663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Why can we ignore the root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during the contraction phase?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" y="956630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722" y="1434452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Suppose that the digraph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strongly connected.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(If not, add edges of large weight to ensure it.)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2" y="1434452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2" y="2281606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Add an auxiliary root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and 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of huge weight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" y="2281606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2438400" y="4841913"/>
            <a:ext cx="4648200" cy="1635087"/>
            <a:chOff x="2438400" y="4841913"/>
            <a:chExt cx="4648200" cy="1635087"/>
          </a:xfrm>
        </p:grpSpPr>
        <p:sp>
          <p:nvSpPr>
            <p:cNvPr id="7" name="Oval 6"/>
            <p:cNvSpPr/>
            <p:nvPr/>
          </p:nvSpPr>
          <p:spPr bwMode="auto">
            <a:xfrm>
              <a:off x="2438400" y="4846320"/>
              <a:ext cx="4648200" cy="1630680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2747590" y="508966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7590" y="5089662"/>
                  <a:ext cx="535263" cy="52597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2799046" y="557730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469710" y="4841913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9710" y="4841913"/>
                  <a:ext cx="535263" cy="52597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722" y="323725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Run </a:t>
                </a:r>
                <a:r>
                  <a:rPr lang="en-US" sz="24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Edmonds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’ algorithm on the new 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2" y="3237250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1604590" y="5089662"/>
            <a:ext cx="1194456" cy="1074618"/>
            <a:chOff x="1604590" y="5089662"/>
            <a:chExt cx="1194456" cy="1074618"/>
          </a:xfrm>
        </p:grpSpPr>
        <p:cxnSp>
          <p:nvCxnSpPr>
            <p:cNvPr id="10" name="Straight Arrow Connector 9"/>
            <p:cNvCxnSpPr>
              <a:stCxn id="12" idx="6"/>
              <a:endCxn id="9" idx="2"/>
            </p:cNvCxnSpPr>
            <p:nvPr/>
          </p:nvCxnSpPr>
          <p:spPr>
            <a:xfrm>
              <a:off x="1872222" y="5669153"/>
              <a:ext cx="926824" cy="744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56"/>
            <p:cNvSpPr>
              <a:spLocks noChangeAspect="1" noChangeArrowheads="1"/>
            </p:cNvSpPr>
            <p:nvPr/>
          </p:nvSpPr>
          <p:spPr bwMode="auto">
            <a:xfrm>
              <a:off x="1656046" y="556985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604590" y="508966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4590" y="5089662"/>
                  <a:ext cx="535263" cy="525978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970350" y="563830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oMath>
                    </m:oMathPara>
                  </a14:m>
                  <a:endParaRPr lang="he-IL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0350" y="5638302"/>
                  <a:ext cx="535263" cy="525978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722" y="371507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new edge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will be selected only after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contracted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into a single super-vertex, exactly as done in the contraction phase.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2" y="3715070"/>
                <a:ext cx="9144000" cy="830997"/>
              </a:xfrm>
              <a:prstGeom prst="rect">
                <a:avLst/>
              </a:prstGeom>
              <a:blipFill rotWithShape="0">
                <a:blip r:embed="rId10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482" y="2759428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MDST rooted 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the MDST rooted 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plus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" y="2759428"/>
                <a:ext cx="9144000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225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6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382060" y="2569541"/>
            <a:ext cx="173716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48058" y="2996952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5578" y="5013176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48064" y="2132856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-6532" y="3746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</p:spTree>
    <p:extLst>
      <p:ext uri="{BB962C8B-B14F-4D97-AF65-F5344CB8AC3E}">
        <p14:creationId xmlns:p14="http://schemas.microsoft.com/office/powerpoint/2010/main" val="131359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 flipH="1">
            <a:off x="971600" y="1196752"/>
            <a:ext cx="7056784" cy="24482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47664" y="1620142"/>
            <a:ext cx="1296144" cy="1348235"/>
            <a:chOff x="1547664" y="1620142"/>
            <a:chExt cx="1296144" cy="1348235"/>
          </a:xfrm>
        </p:grpSpPr>
        <p:sp>
          <p:nvSpPr>
            <p:cNvPr id="12" name="Oval 11"/>
            <p:cNvSpPr/>
            <p:nvPr/>
          </p:nvSpPr>
          <p:spPr>
            <a:xfrm flipH="1">
              <a:off x="1547664" y="188825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857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H="1">
            <a:off x="406794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82143" t="-7143" r="-39286" b="-5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3059832" y="1620142"/>
            <a:ext cx="1872208" cy="1348235"/>
            <a:chOff x="3059832" y="1620142"/>
            <a:chExt cx="1872208" cy="1348235"/>
          </a:xfrm>
        </p:grpSpPr>
        <p:sp>
          <p:nvSpPr>
            <p:cNvPr id="40" name="Oval 39"/>
            <p:cNvSpPr/>
            <p:nvPr/>
          </p:nvSpPr>
          <p:spPr>
            <a:xfrm flipH="1">
              <a:off x="3059832" y="1888257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4" name="Curved Connector 53"/>
          <p:cNvCxnSpPr>
            <a:stCxn id="43" idx="0"/>
            <a:endCxn id="5" idx="1"/>
          </p:cNvCxnSpPr>
          <p:nvPr/>
        </p:nvCxnSpPr>
        <p:spPr>
          <a:xfrm rot="5400000">
            <a:off x="4010850" y="944724"/>
            <a:ext cx="21091" cy="2829403"/>
          </a:xfrm>
          <a:prstGeom prst="curvedConnector3">
            <a:avLst>
              <a:gd name="adj1" fmla="val -406453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42857" r="-71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blipFill rotWithShape="0">
                <a:blip r:embed="rId12"/>
                <a:stretch>
                  <a:fillRect l="-64286" t="-2381" r="-25000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1331640" y="1484784"/>
            <a:ext cx="3816424" cy="1940397"/>
            <a:chOff x="1331640" y="1484784"/>
            <a:chExt cx="3816424" cy="1940397"/>
          </a:xfrm>
        </p:grpSpPr>
        <p:sp>
          <p:nvSpPr>
            <p:cNvPr id="51" name="Oval 50"/>
            <p:cNvSpPr/>
            <p:nvPr/>
          </p:nvSpPr>
          <p:spPr>
            <a:xfrm flipH="1">
              <a:off x="1331640" y="1484784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64286" r="-25000" b="-209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2138013" y="1095144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013" y="1095144"/>
                <a:ext cx="115445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100000" r="-36842"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7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979984" y="5447064"/>
            <a:ext cx="432048" cy="727578"/>
            <a:chOff x="979984" y="5546454"/>
            <a:chExt cx="432048" cy="727578"/>
          </a:xfrm>
        </p:grpSpPr>
        <p:cxnSp>
          <p:nvCxnSpPr>
            <p:cNvPr id="149" name="Straight Connector 148"/>
            <p:cNvCxnSpPr/>
            <p:nvPr/>
          </p:nvCxnSpPr>
          <p:spPr>
            <a:xfrm flipH="1" flipV="1">
              <a:off x="1268016" y="584198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84198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l="-42857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21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1988095" y="5447064"/>
            <a:ext cx="711680" cy="727578"/>
            <a:chOff x="1988095" y="5546454"/>
            <a:chExt cx="711680" cy="727578"/>
          </a:xfrm>
        </p:grpSpPr>
        <p:cxnSp>
          <p:nvCxnSpPr>
            <p:cNvPr id="141" name="Straight Connector 140"/>
            <p:cNvCxnSpPr/>
            <p:nvPr/>
          </p:nvCxnSpPr>
          <p:spPr>
            <a:xfrm flipH="1" flipV="1">
              <a:off x="2420144" y="5841984"/>
              <a:ext cx="279631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V="1">
              <a:off x="2339734" y="5841984"/>
              <a:ext cx="8402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1988095" y="5841984"/>
              <a:ext cx="216025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/>
                <p:cNvSpPr txBox="1"/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/>
          <p:cNvGrpSpPr/>
          <p:nvPr/>
        </p:nvGrpSpPr>
        <p:grpSpPr>
          <a:xfrm>
            <a:off x="1196008" y="4675418"/>
            <a:ext cx="1152128" cy="779144"/>
            <a:chOff x="1196008" y="4774808"/>
            <a:chExt cx="1152128" cy="779144"/>
          </a:xfrm>
        </p:grpSpPr>
        <p:cxnSp>
          <p:nvCxnSpPr>
            <p:cNvPr id="134" name="Straight Connector 133"/>
            <p:cNvCxnSpPr/>
            <p:nvPr/>
          </p:nvCxnSpPr>
          <p:spPr>
            <a:xfrm flipH="1" flipV="1">
              <a:off x="1844080" y="5121904"/>
              <a:ext cx="50405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1196008" y="5121904"/>
              <a:ext cx="432048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l="-67857" r="-2142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25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26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7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8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9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/>
          <p:cNvGrpSpPr/>
          <p:nvPr/>
        </p:nvGrpSpPr>
        <p:grpSpPr>
          <a:xfrm>
            <a:off x="1772072" y="3982805"/>
            <a:ext cx="2541082" cy="2182974"/>
            <a:chOff x="1772072" y="4082195"/>
            <a:chExt cx="2541082" cy="2182974"/>
          </a:xfrm>
        </p:grpSpPr>
        <p:cxnSp>
          <p:nvCxnSpPr>
            <p:cNvPr id="114" name="Straight Connector 113"/>
            <p:cNvCxnSpPr>
              <a:stCxn id="151" idx="0"/>
            </p:cNvCxnSpPr>
            <p:nvPr/>
          </p:nvCxnSpPr>
          <p:spPr>
            <a:xfrm flipH="1" flipV="1">
              <a:off x="3446471" y="4401824"/>
              <a:ext cx="866683" cy="18633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 flipV="1">
              <a:off x="3330421" y="4401824"/>
              <a:ext cx="143433" cy="105901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1772072" y="4401824"/>
              <a:ext cx="1440160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TextBox 152"/>
                <p:cNvSpPr txBox="1"/>
                <p:nvPr/>
              </p:nvSpPr>
              <p:spPr>
                <a:xfrm>
                  <a:off x="3316591" y="4082195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3" name="TextBox 1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591" y="4082195"/>
                  <a:ext cx="115445" cy="260335"/>
                </a:xfrm>
                <a:prstGeom prst="rect">
                  <a:avLst/>
                </a:prstGeom>
                <a:blipFill rotWithShape="0">
                  <a:blip r:embed="rId30"/>
                  <a:stretch>
                    <a:fillRect l="-100000" r="-36842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33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/>
              <p:cNvSpPr txBox="1"/>
              <p:nvPr/>
            </p:nvSpPr>
            <p:spPr>
              <a:xfrm>
                <a:off x="5154538" y="6034501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4" name="TextBox 1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6034501"/>
                <a:ext cx="1848755" cy="295530"/>
              </a:xfrm>
              <a:prstGeom prst="rect">
                <a:avLst/>
              </a:prstGeom>
              <a:blipFill rotWithShape="0">
                <a:blip r:embed="rId34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35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blipFill rotWithShape="0">
                <a:blip r:embed="rId36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37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/>
              <p:cNvSpPr txBox="1"/>
              <p:nvPr/>
            </p:nvSpPr>
            <p:spPr>
              <a:xfrm>
                <a:off x="6990847" y="4168911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8" name="TextBox 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168911"/>
                <a:ext cx="1848755" cy="295530"/>
              </a:xfrm>
              <a:prstGeom prst="rect">
                <a:avLst/>
              </a:prstGeom>
              <a:blipFill rotWithShape="0">
                <a:blip r:embed="rId38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blipFill rotWithShape="0">
                <a:blip r:embed="rId39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blipFill rotWithShape="0">
                <a:blip r:embed="rId40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blipFill rotWithShape="0">
                <a:blip r:embed="rId41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blipFill rotWithShape="0">
                <a:blip r:embed="rId42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blipFill rotWithShape="0">
                <a:blip r:embed="rId43"/>
                <a:stretch>
                  <a:fillRect t="-2041" r="-198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Expansion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 flipH="1">
            <a:off x="3923999" y="2344493"/>
            <a:ext cx="144016" cy="144016"/>
          </a:xfrm>
          <a:prstGeom prst="ellipse">
            <a:avLst/>
          </a:prstGeom>
          <a:solidFill>
            <a:srgbClr val="CC00CC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6" name="Straight Connector 105"/>
          <p:cNvCxnSpPr/>
          <p:nvPr/>
        </p:nvCxnSpPr>
        <p:spPr>
          <a:xfrm flipV="1">
            <a:off x="2344195" y="5742594"/>
            <a:ext cx="8402" cy="42250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 flipV="1">
            <a:off x="1848541" y="5022514"/>
            <a:ext cx="504056" cy="43204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1776703" y="4315378"/>
            <a:ext cx="1440160" cy="36004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urved Connector 108"/>
          <p:cNvCxnSpPr>
            <a:endCxn id="105" idx="4"/>
          </p:cNvCxnSpPr>
          <p:nvPr/>
        </p:nvCxnSpPr>
        <p:spPr>
          <a:xfrm rot="16200000" flipV="1">
            <a:off x="3346070" y="3138446"/>
            <a:ext cx="1674744" cy="37486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6990847" y="604949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6049493"/>
                <a:ext cx="1848755" cy="295530"/>
              </a:xfrm>
              <a:prstGeom prst="rect">
                <a:avLst/>
              </a:prstGeom>
              <a:blipFill rotWithShape="0">
                <a:blip r:embed="rId44"/>
                <a:stretch>
                  <a:fillRect t="-2041" r="-33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884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 flipH="1">
            <a:off x="971600" y="1196752"/>
            <a:ext cx="7056784" cy="24482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47664" y="1620142"/>
            <a:ext cx="1296144" cy="1348235"/>
            <a:chOff x="1547664" y="1620142"/>
            <a:chExt cx="1296144" cy="1348235"/>
          </a:xfrm>
        </p:grpSpPr>
        <p:sp>
          <p:nvSpPr>
            <p:cNvPr id="12" name="Oval 11"/>
            <p:cNvSpPr/>
            <p:nvPr/>
          </p:nvSpPr>
          <p:spPr>
            <a:xfrm flipH="1">
              <a:off x="1547664" y="188825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857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H="1">
            <a:off x="406794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82143" t="-7143" r="-39286" b="-5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3059832" y="1620142"/>
            <a:ext cx="1872208" cy="1348235"/>
            <a:chOff x="3059832" y="1620142"/>
            <a:chExt cx="1872208" cy="1348235"/>
          </a:xfrm>
        </p:grpSpPr>
        <p:sp>
          <p:nvSpPr>
            <p:cNvPr id="40" name="Oval 39"/>
            <p:cNvSpPr/>
            <p:nvPr/>
          </p:nvSpPr>
          <p:spPr>
            <a:xfrm flipH="1">
              <a:off x="3059832" y="1888257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4" name="Curved Connector 53"/>
          <p:cNvCxnSpPr>
            <a:stCxn id="43" idx="0"/>
            <a:endCxn id="5" idx="1"/>
          </p:cNvCxnSpPr>
          <p:nvPr/>
        </p:nvCxnSpPr>
        <p:spPr>
          <a:xfrm rot="5400000">
            <a:off x="4010850" y="944724"/>
            <a:ext cx="21091" cy="2829403"/>
          </a:xfrm>
          <a:prstGeom prst="curvedConnector3">
            <a:avLst>
              <a:gd name="adj1" fmla="val -406453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42857" r="-71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blipFill rotWithShape="0">
                <a:blip r:embed="rId12"/>
                <a:stretch>
                  <a:fillRect l="-64286" t="-2381" r="-25000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1331640" y="1484784"/>
            <a:ext cx="3816424" cy="1940397"/>
            <a:chOff x="1331640" y="1484784"/>
            <a:chExt cx="3816424" cy="1940397"/>
          </a:xfrm>
        </p:grpSpPr>
        <p:sp>
          <p:nvSpPr>
            <p:cNvPr id="51" name="Oval 50"/>
            <p:cNvSpPr/>
            <p:nvPr/>
          </p:nvSpPr>
          <p:spPr>
            <a:xfrm flipH="1">
              <a:off x="1331640" y="1484784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64286" r="-25000" b="-209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2138013" y="1095144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013" y="1095144"/>
                <a:ext cx="115445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100000" r="-36842"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7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979984" y="5447064"/>
            <a:ext cx="432048" cy="727578"/>
            <a:chOff x="979984" y="5546454"/>
            <a:chExt cx="432048" cy="727578"/>
          </a:xfrm>
        </p:grpSpPr>
        <p:cxnSp>
          <p:nvCxnSpPr>
            <p:cNvPr id="149" name="Straight Connector 148"/>
            <p:cNvCxnSpPr/>
            <p:nvPr/>
          </p:nvCxnSpPr>
          <p:spPr>
            <a:xfrm flipH="1" flipV="1">
              <a:off x="1268016" y="584198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84198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l="-42857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21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1988095" y="5447064"/>
            <a:ext cx="711680" cy="727578"/>
            <a:chOff x="1988095" y="5546454"/>
            <a:chExt cx="711680" cy="727578"/>
          </a:xfrm>
        </p:grpSpPr>
        <p:cxnSp>
          <p:nvCxnSpPr>
            <p:cNvPr id="141" name="Straight Connector 140"/>
            <p:cNvCxnSpPr/>
            <p:nvPr/>
          </p:nvCxnSpPr>
          <p:spPr>
            <a:xfrm flipH="1" flipV="1">
              <a:off x="2420144" y="5841984"/>
              <a:ext cx="279631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V="1">
              <a:off x="2339734" y="5841984"/>
              <a:ext cx="8402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1988095" y="5841984"/>
              <a:ext cx="216025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/>
                <p:cNvSpPr txBox="1"/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/>
          <p:cNvGrpSpPr/>
          <p:nvPr/>
        </p:nvGrpSpPr>
        <p:grpSpPr>
          <a:xfrm>
            <a:off x="1196008" y="4675418"/>
            <a:ext cx="1152128" cy="779144"/>
            <a:chOff x="1196008" y="4774808"/>
            <a:chExt cx="1152128" cy="779144"/>
          </a:xfrm>
        </p:grpSpPr>
        <p:cxnSp>
          <p:nvCxnSpPr>
            <p:cNvPr id="134" name="Straight Connector 133"/>
            <p:cNvCxnSpPr/>
            <p:nvPr/>
          </p:nvCxnSpPr>
          <p:spPr>
            <a:xfrm flipH="1" flipV="1">
              <a:off x="1844080" y="5121904"/>
              <a:ext cx="50405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1196008" y="5121904"/>
              <a:ext cx="432048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l="-67857" r="-2142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25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26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7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8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9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/>
          <p:cNvGrpSpPr/>
          <p:nvPr/>
        </p:nvGrpSpPr>
        <p:grpSpPr>
          <a:xfrm>
            <a:off x="1772072" y="3982805"/>
            <a:ext cx="2541082" cy="2182974"/>
            <a:chOff x="1772072" y="4082195"/>
            <a:chExt cx="2541082" cy="2182974"/>
          </a:xfrm>
        </p:grpSpPr>
        <p:cxnSp>
          <p:nvCxnSpPr>
            <p:cNvPr id="114" name="Straight Connector 113"/>
            <p:cNvCxnSpPr>
              <a:stCxn id="151" idx="0"/>
            </p:cNvCxnSpPr>
            <p:nvPr/>
          </p:nvCxnSpPr>
          <p:spPr>
            <a:xfrm flipH="1" flipV="1">
              <a:off x="3446471" y="4401824"/>
              <a:ext cx="866683" cy="18633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 flipV="1">
              <a:off x="3330421" y="4401824"/>
              <a:ext cx="143433" cy="105901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1772072" y="4401824"/>
              <a:ext cx="1440160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TextBox 152"/>
                <p:cNvSpPr txBox="1"/>
                <p:nvPr/>
              </p:nvSpPr>
              <p:spPr>
                <a:xfrm>
                  <a:off x="3316591" y="4082195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3" name="TextBox 1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591" y="4082195"/>
                  <a:ext cx="115445" cy="260335"/>
                </a:xfrm>
                <a:prstGeom prst="rect">
                  <a:avLst/>
                </a:prstGeom>
                <a:blipFill rotWithShape="0">
                  <a:blip r:embed="rId30"/>
                  <a:stretch>
                    <a:fillRect l="-100000" r="-36842" b="-9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33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/>
              <p:cNvSpPr txBox="1"/>
              <p:nvPr/>
            </p:nvSpPr>
            <p:spPr>
              <a:xfrm>
                <a:off x="5154538" y="6034501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4" name="TextBox 1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6034501"/>
                <a:ext cx="1848755" cy="295530"/>
              </a:xfrm>
              <a:prstGeom prst="rect">
                <a:avLst/>
              </a:prstGeom>
              <a:blipFill rotWithShape="0">
                <a:blip r:embed="rId34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35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blipFill rotWithShape="0">
                <a:blip r:embed="rId36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37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blipFill rotWithShape="0">
                <a:blip r:embed="rId38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blipFill rotWithShape="0">
                <a:blip r:embed="rId39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blipFill rotWithShape="0">
                <a:blip r:embed="rId40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blipFill rotWithShape="0">
                <a:blip r:embed="rId41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blipFill rotWithShape="0">
                <a:blip r:embed="rId42"/>
                <a:stretch>
                  <a:fillRect t="-2041" r="-198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Expansion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 flipH="1">
            <a:off x="3923999" y="2344493"/>
            <a:ext cx="144016" cy="144016"/>
          </a:xfrm>
          <a:prstGeom prst="ellipse">
            <a:avLst/>
          </a:prstGeom>
          <a:solidFill>
            <a:srgbClr val="CC00CC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6" name="Straight Connector 105"/>
          <p:cNvCxnSpPr/>
          <p:nvPr/>
        </p:nvCxnSpPr>
        <p:spPr>
          <a:xfrm flipV="1">
            <a:off x="2344195" y="5742594"/>
            <a:ext cx="8402" cy="42250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 flipV="1">
            <a:off x="1848541" y="5022514"/>
            <a:ext cx="504056" cy="43204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1776703" y="4315378"/>
            <a:ext cx="1440160" cy="36004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urved Connector 108"/>
          <p:cNvCxnSpPr>
            <a:endCxn id="105" idx="4"/>
          </p:cNvCxnSpPr>
          <p:nvPr/>
        </p:nvCxnSpPr>
        <p:spPr>
          <a:xfrm rot="16200000" flipV="1">
            <a:off x="3346070" y="3138446"/>
            <a:ext cx="1674744" cy="37486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6990847" y="418298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182988"/>
                <a:ext cx="1848755" cy="295530"/>
              </a:xfrm>
              <a:prstGeom prst="rect">
                <a:avLst/>
              </a:prstGeom>
              <a:blipFill rotWithShape="0">
                <a:blip r:embed="rId43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6990847" y="604949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6049493"/>
                <a:ext cx="1848755" cy="295530"/>
              </a:xfrm>
              <a:prstGeom prst="rect">
                <a:avLst/>
              </a:prstGeom>
              <a:blipFill rotWithShape="0">
                <a:blip r:embed="rId44"/>
                <a:stretch>
                  <a:fillRect t="-2041" r="-33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57303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127" grpId="0"/>
      <p:bldP spid="1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47664" y="1620142"/>
            <a:ext cx="1296144" cy="1348235"/>
            <a:chOff x="1547664" y="1620142"/>
            <a:chExt cx="1296144" cy="1348235"/>
          </a:xfrm>
        </p:grpSpPr>
        <p:sp>
          <p:nvSpPr>
            <p:cNvPr id="12" name="Oval 11"/>
            <p:cNvSpPr/>
            <p:nvPr/>
          </p:nvSpPr>
          <p:spPr>
            <a:xfrm flipH="1">
              <a:off x="1547664" y="188825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857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H="1">
            <a:off x="406794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82143" t="-7143" r="-39286" b="-5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3059832" y="1620142"/>
            <a:ext cx="1872208" cy="1348235"/>
            <a:chOff x="3059832" y="1620142"/>
            <a:chExt cx="1872208" cy="1348235"/>
          </a:xfrm>
        </p:grpSpPr>
        <p:sp>
          <p:nvSpPr>
            <p:cNvPr id="40" name="Oval 39"/>
            <p:cNvSpPr/>
            <p:nvPr/>
          </p:nvSpPr>
          <p:spPr>
            <a:xfrm flipH="1">
              <a:off x="3059832" y="1888257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42857" r="-71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blipFill rotWithShape="0">
                <a:blip r:embed="rId12"/>
                <a:stretch>
                  <a:fillRect l="-64286" t="-2381" r="-25000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1331640" y="1484784"/>
            <a:ext cx="3816424" cy="1940397"/>
            <a:chOff x="1331640" y="1484784"/>
            <a:chExt cx="3816424" cy="1940397"/>
          </a:xfrm>
        </p:grpSpPr>
        <p:sp>
          <p:nvSpPr>
            <p:cNvPr id="51" name="Oval 50"/>
            <p:cNvSpPr/>
            <p:nvPr/>
          </p:nvSpPr>
          <p:spPr>
            <a:xfrm flipH="1">
              <a:off x="1331640" y="1484784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5327" y="3164846"/>
                  <a:ext cx="170104" cy="26033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64286" r="-25000" b="-209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979984" y="5447064"/>
            <a:ext cx="432048" cy="727578"/>
            <a:chOff x="979984" y="5546454"/>
            <a:chExt cx="432048" cy="727578"/>
          </a:xfrm>
        </p:grpSpPr>
        <p:cxnSp>
          <p:nvCxnSpPr>
            <p:cNvPr id="149" name="Straight Connector 148"/>
            <p:cNvCxnSpPr/>
            <p:nvPr/>
          </p:nvCxnSpPr>
          <p:spPr>
            <a:xfrm flipH="1" flipV="1">
              <a:off x="1268016" y="584198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84198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l="-42857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8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1988095" y="5447064"/>
            <a:ext cx="711680" cy="727578"/>
            <a:chOff x="1988095" y="5546454"/>
            <a:chExt cx="711680" cy="727578"/>
          </a:xfrm>
        </p:grpSpPr>
        <p:cxnSp>
          <p:nvCxnSpPr>
            <p:cNvPr id="141" name="Straight Connector 140"/>
            <p:cNvCxnSpPr/>
            <p:nvPr/>
          </p:nvCxnSpPr>
          <p:spPr>
            <a:xfrm flipH="1" flipV="1">
              <a:off x="2420144" y="5841984"/>
              <a:ext cx="279631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V="1">
              <a:off x="2339734" y="5841984"/>
              <a:ext cx="8402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1988095" y="5841984"/>
              <a:ext cx="216025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/>
                <p:cNvSpPr txBox="1"/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/>
          <p:cNvGrpSpPr/>
          <p:nvPr/>
        </p:nvGrpSpPr>
        <p:grpSpPr>
          <a:xfrm>
            <a:off x="1196008" y="4675418"/>
            <a:ext cx="1152128" cy="779144"/>
            <a:chOff x="1196008" y="4774808"/>
            <a:chExt cx="1152128" cy="779144"/>
          </a:xfrm>
        </p:grpSpPr>
        <p:cxnSp>
          <p:nvCxnSpPr>
            <p:cNvPr id="134" name="Straight Connector 133"/>
            <p:cNvCxnSpPr/>
            <p:nvPr/>
          </p:nvCxnSpPr>
          <p:spPr>
            <a:xfrm flipH="1" flipV="1">
              <a:off x="1844080" y="5121904"/>
              <a:ext cx="50405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1196008" y="5121904"/>
              <a:ext cx="432048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4163" y="4774808"/>
                  <a:ext cx="170104" cy="260335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l="-67857" r="-2142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24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25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6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8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29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410753"/>
                <a:ext cx="1848755" cy="295530"/>
              </a:xfrm>
              <a:prstGeom prst="rect">
                <a:avLst/>
              </a:prstGeom>
              <a:blipFill rotWithShape="0">
                <a:blip r:embed="rId30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blipFill rotWithShape="0">
                <a:blip r:embed="rId33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34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blipFill rotWithShape="0">
                <a:blip r:embed="rId35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blipFill rotWithShape="0">
                <a:blip r:embed="rId36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blipFill rotWithShape="0">
                <a:blip r:embed="rId37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blipFill rotWithShape="0">
                <a:blip r:embed="rId38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blipFill rotWithShape="0">
                <a:blip r:embed="rId39"/>
                <a:stretch>
                  <a:fillRect t="-2041" r="-198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Expansion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 flipH="1">
            <a:off x="3923999" y="2344493"/>
            <a:ext cx="144016" cy="144016"/>
          </a:xfrm>
          <a:prstGeom prst="ellipse">
            <a:avLst/>
          </a:prstGeom>
          <a:solidFill>
            <a:srgbClr val="CC00CC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6" name="Straight Connector 105"/>
          <p:cNvCxnSpPr/>
          <p:nvPr/>
        </p:nvCxnSpPr>
        <p:spPr>
          <a:xfrm flipV="1">
            <a:off x="2344195" y="5742594"/>
            <a:ext cx="8402" cy="42250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 flipV="1">
            <a:off x="1848541" y="5022514"/>
            <a:ext cx="504056" cy="43204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urved Connector 108"/>
          <p:cNvCxnSpPr>
            <a:endCxn id="105" idx="4"/>
          </p:cNvCxnSpPr>
          <p:nvPr/>
        </p:nvCxnSpPr>
        <p:spPr>
          <a:xfrm rot="16200000" flipV="1">
            <a:off x="3346070" y="3138446"/>
            <a:ext cx="1674744" cy="37486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6990847" y="418298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182988"/>
                <a:ext cx="1848755" cy="295530"/>
              </a:xfrm>
              <a:prstGeom prst="rect">
                <a:avLst/>
              </a:prstGeom>
              <a:blipFill rotWithShape="0">
                <a:blip r:embed="rId40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5163613" y="606991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613" y="6069919"/>
                <a:ext cx="1848755" cy="295530"/>
              </a:xfrm>
              <a:prstGeom prst="rect">
                <a:avLst/>
              </a:prstGeom>
              <a:blipFill rotWithShape="0">
                <a:blip r:embed="rId41"/>
                <a:stretch>
                  <a:fillRect t="-2083" r="-660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1330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47664" y="1620142"/>
            <a:ext cx="1296144" cy="1348235"/>
            <a:chOff x="1547664" y="1620142"/>
            <a:chExt cx="1296144" cy="1348235"/>
          </a:xfrm>
        </p:grpSpPr>
        <p:sp>
          <p:nvSpPr>
            <p:cNvPr id="12" name="Oval 11"/>
            <p:cNvSpPr/>
            <p:nvPr/>
          </p:nvSpPr>
          <p:spPr>
            <a:xfrm flipH="1">
              <a:off x="1547664" y="188825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857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H="1">
            <a:off x="406794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82143" t="-7143" r="-39286" b="-5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3059832" y="1620142"/>
            <a:ext cx="1872208" cy="1348235"/>
            <a:chOff x="3059832" y="1620142"/>
            <a:chExt cx="1872208" cy="1348235"/>
          </a:xfrm>
        </p:grpSpPr>
        <p:sp>
          <p:nvSpPr>
            <p:cNvPr id="40" name="Oval 39"/>
            <p:cNvSpPr/>
            <p:nvPr/>
          </p:nvSpPr>
          <p:spPr>
            <a:xfrm flipH="1">
              <a:off x="3059832" y="1888257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979" y="1620142"/>
                  <a:ext cx="115445" cy="26033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42857" r="-71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blipFill rotWithShape="0">
                <a:blip r:embed="rId12"/>
                <a:stretch>
                  <a:fillRect l="-64286" t="-2381" r="-25000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979984" y="5447064"/>
            <a:ext cx="432048" cy="727578"/>
            <a:chOff x="979984" y="5546454"/>
            <a:chExt cx="432048" cy="727578"/>
          </a:xfrm>
        </p:grpSpPr>
        <p:cxnSp>
          <p:nvCxnSpPr>
            <p:cNvPr id="149" name="Straight Connector 148"/>
            <p:cNvCxnSpPr/>
            <p:nvPr/>
          </p:nvCxnSpPr>
          <p:spPr>
            <a:xfrm flipH="1" flipV="1">
              <a:off x="1268016" y="584198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84198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l="-42857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8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1988095" y="5447064"/>
            <a:ext cx="711680" cy="727578"/>
            <a:chOff x="1988095" y="5546454"/>
            <a:chExt cx="711680" cy="727578"/>
          </a:xfrm>
        </p:grpSpPr>
        <p:cxnSp>
          <p:nvCxnSpPr>
            <p:cNvPr id="141" name="Straight Connector 140"/>
            <p:cNvCxnSpPr/>
            <p:nvPr/>
          </p:nvCxnSpPr>
          <p:spPr>
            <a:xfrm flipH="1" flipV="1">
              <a:off x="2420144" y="5841984"/>
              <a:ext cx="279631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V="1">
              <a:off x="2339734" y="5841984"/>
              <a:ext cx="8402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1988095" y="5841984"/>
              <a:ext cx="216025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/>
                <p:cNvSpPr txBox="1"/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7869" y="5546454"/>
                  <a:ext cx="115445" cy="26033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l="-126316" r="-68421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24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25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6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8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29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blipFill rotWithShape="0">
                <a:blip r:embed="rId33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34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blipFill rotWithShape="0">
                <a:blip r:embed="rId35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blipFill rotWithShape="0">
                <a:blip r:embed="rId36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blipFill rotWithShape="0">
                <a:blip r:embed="rId37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blipFill rotWithShape="0">
                <a:blip r:embed="rId38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blipFill rotWithShape="0">
                <a:blip r:embed="rId39"/>
                <a:stretch>
                  <a:fillRect t="-2041" r="-198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Expansion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 flipH="1">
            <a:off x="3923999" y="2344493"/>
            <a:ext cx="144016" cy="144016"/>
          </a:xfrm>
          <a:prstGeom prst="ellipse">
            <a:avLst/>
          </a:prstGeom>
          <a:solidFill>
            <a:srgbClr val="CC00CC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6" name="Straight Connector 105"/>
          <p:cNvCxnSpPr/>
          <p:nvPr/>
        </p:nvCxnSpPr>
        <p:spPr>
          <a:xfrm flipV="1">
            <a:off x="2344195" y="5742594"/>
            <a:ext cx="8402" cy="42250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urved Connector 108"/>
          <p:cNvCxnSpPr>
            <a:endCxn id="105" idx="4"/>
          </p:cNvCxnSpPr>
          <p:nvPr/>
        </p:nvCxnSpPr>
        <p:spPr>
          <a:xfrm rot="16200000" flipV="1">
            <a:off x="3346070" y="3138446"/>
            <a:ext cx="1674744" cy="37486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5163613" y="606991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613" y="6069919"/>
                <a:ext cx="1848755" cy="295530"/>
              </a:xfrm>
              <a:prstGeom prst="rect">
                <a:avLst/>
              </a:prstGeom>
              <a:blipFill rotWithShape="0">
                <a:blip r:embed="rId41"/>
                <a:stretch>
                  <a:fillRect t="-2083" r="-660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5174610" y="5392756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610" y="5392756"/>
                <a:ext cx="1848755" cy="295530"/>
              </a:xfrm>
              <a:prstGeom prst="rect">
                <a:avLst/>
              </a:prstGeom>
              <a:blipFill rotWithShape="0">
                <a:blip r:embed="rId42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Curved Connector 97"/>
          <p:cNvCxnSpPr/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7533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47664" y="1620142"/>
            <a:ext cx="1296144" cy="1348235"/>
            <a:chOff x="1547664" y="1620142"/>
            <a:chExt cx="1296144" cy="1348235"/>
          </a:xfrm>
        </p:grpSpPr>
        <p:sp>
          <p:nvSpPr>
            <p:cNvPr id="12" name="Oval 11"/>
            <p:cNvSpPr/>
            <p:nvPr/>
          </p:nvSpPr>
          <p:spPr>
            <a:xfrm flipH="1">
              <a:off x="1547664" y="188825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8492" y="162014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857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82143" t="-7143" r="-39286" b="-5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blipFill rotWithShape="0">
                <a:blip r:embed="rId9"/>
                <a:stretch>
                  <a:fillRect l="-42857" r="-71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blipFill rotWithShape="0">
                <a:blip r:embed="rId11"/>
                <a:stretch>
                  <a:fillRect l="-64286" t="-2381" r="-25000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4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979984" y="5447064"/>
            <a:ext cx="432048" cy="727578"/>
            <a:chOff x="979984" y="5546454"/>
            <a:chExt cx="432048" cy="727578"/>
          </a:xfrm>
        </p:grpSpPr>
        <p:cxnSp>
          <p:nvCxnSpPr>
            <p:cNvPr id="149" name="Straight Connector 148"/>
            <p:cNvCxnSpPr/>
            <p:nvPr/>
          </p:nvCxnSpPr>
          <p:spPr>
            <a:xfrm flipH="1" flipV="1">
              <a:off x="1268016" y="584198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84198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777" y="5546454"/>
                  <a:ext cx="170104" cy="26033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42857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17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18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21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2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4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25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26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27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00B0F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00B0F0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00B0F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787003"/>
                <a:ext cx="1848755" cy="295530"/>
              </a:xfrm>
              <a:prstGeom prst="rect">
                <a:avLst/>
              </a:prstGeom>
              <a:blipFill rotWithShape="0">
                <a:blip r:embed="rId28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29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blipFill rotWithShape="0">
                <a:blip r:embed="rId30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blipFill rotWithShape="0">
                <a:blip r:embed="rId33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blipFill rotWithShape="0">
                <a:blip r:embed="rId34"/>
                <a:stretch>
                  <a:fillRect t="-2041" r="-198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Expansion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 flipH="1">
            <a:off x="3923999" y="2344493"/>
            <a:ext cx="144016" cy="144016"/>
          </a:xfrm>
          <a:prstGeom prst="ellipse">
            <a:avLst/>
          </a:prstGeom>
          <a:solidFill>
            <a:srgbClr val="CC00CC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9" name="Curved Connector 108"/>
          <p:cNvCxnSpPr>
            <a:endCxn id="105" idx="4"/>
          </p:cNvCxnSpPr>
          <p:nvPr/>
        </p:nvCxnSpPr>
        <p:spPr>
          <a:xfrm rot="16200000" flipV="1">
            <a:off x="3346070" y="3138446"/>
            <a:ext cx="1674744" cy="37486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5174610" y="5392756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610" y="5392756"/>
                <a:ext cx="1848755" cy="295530"/>
              </a:xfrm>
              <a:prstGeom prst="rect">
                <a:avLst/>
              </a:prstGeom>
              <a:blipFill rotWithShape="0">
                <a:blip r:embed="rId35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2138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763688" y="2348880"/>
            <a:ext cx="206056" cy="391017"/>
            <a:chOff x="1763688" y="2348880"/>
            <a:chExt cx="206056" cy="39101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flipH="1">
              <a:off x="176368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640" y="2479562"/>
                  <a:ext cx="170104" cy="26033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6429" r="-10714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94" y="616577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2627784" y="2348880"/>
            <a:ext cx="759183" cy="391017"/>
            <a:chOff x="2627784" y="2348880"/>
            <a:chExt cx="759183" cy="391017"/>
          </a:xfrm>
        </p:grpSpPr>
        <p:grpSp>
          <p:nvGrpSpPr>
            <p:cNvPr id="29" name="Group 28"/>
            <p:cNvGrpSpPr/>
            <p:nvPr/>
          </p:nvGrpSpPr>
          <p:grpSpPr>
            <a:xfrm>
              <a:off x="2627784" y="2348880"/>
              <a:ext cx="720080" cy="144016"/>
              <a:chOff x="2627784" y="2348880"/>
              <a:chExt cx="720080" cy="144016"/>
            </a:xfrm>
          </p:grpSpPr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 flipH="1">
                <a:off x="3203848" y="2348880"/>
                <a:ext cx="144016" cy="144016"/>
              </a:xfrm>
              <a:prstGeom prst="ellipse">
                <a:avLst/>
              </a:prstGeom>
              <a:noFill/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" name="Straight Arrow Connector 15"/>
              <p:cNvCxnSpPr>
                <a:stCxn id="15" idx="6"/>
                <a:endCxn id="5" idx="2"/>
              </p:cNvCxnSpPr>
              <p:nvPr/>
            </p:nvCxnSpPr>
            <p:spPr>
              <a:xfrm flipH="1">
                <a:off x="2627784" y="24208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863" y="2479562"/>
                  <a:ext cx="170104" cy="26033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67857" t="-2381" r="-25000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347864" y="2348880"/>
            <a:ext cx="860088" cy="391017"/>
            <a:chOff x="3347864" y="2348880"/>
            <a:chExt cx="860088" cy="39101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 flipH="1">
              <a:off x="39239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 flipH="1">
              <a:off x="334786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848" y="2479562"/>
                  <a:ext cx="170104" cy="26033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42857" r="-7143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327" y="2479562"/>
                <a:ext cx="170104" cy="260335"/>
              </a:xfrm>
              <a:prstGeom prst="rect">
                <a:avLst/>
              </a:prstGeom>
              <a:blipFill rotWithShape="0">
                <a:blip r:embed="rId7"/>
                <a:stretch>
                  <a:fillRect l="-82143" t="-7143" r="-39286" b="-5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921" y="2479562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42857" r="-71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5508104" y="2348880"/>
            <a:ext cx="720080" cy="391017"/>
            <a:chOff x="5508104" y="2348880"/>
            <a:chExt cx="720080" cy="391017"/>
          </a:xfrm>
        </p:grpSpPr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0841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 flipH="1">
              <a:off x="55081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527" y="2479562"/>
                  <a:ext cx="170104" cy="26033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64286" t="-4762" r="-25000" b="-523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14" y="2479562"/>
                <a:ext cx="170104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64286" t="-2381" r="-25000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5220072" y="1620142"/>
            <a:ext cx="1872208" cy="1376810"/>
            <a:chOff x="5220072" y="1620142"/>
            <a:chExt cx="1872208" cy="1376810"/>
          </a:xfrm>
        </p:grpSpPr>
        <p:sp>
          <p:nvSpPr>
            <p:cNvPr id="79" name="Oval 78"/>
            <p:cNvSpPr/>
            <p:nvPr/>
          </p:nvSpPr>
          <p:spPr>
            <a:xfrm flipH="1">
              <a:off x="5220072" y="191683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129" y="1620142"/>
                  <a:ext cx="115445" cy="26033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94737" t="-2381" r="-3157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156176" y="2253012"/>
            <a:ext cx="1762032" cy="260335"/>
            <a:chOff x="6156176" y="2253012"/>
            <a:chExt cx="1762032" cy="260335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752432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5400000">
              <a:off x="6840252" y="178772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763" y="2253012"/>
                  <a:ext cx="115445" cy="26033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126316" r="-68421" b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90" y="6165779"/>
                <a:ext cx="170104" cy="260335"/>
              </a:xfrm>
              <a:prstGeom prst="rect">
                <a:avLst/>
              </a:prstGeom>
              <a:blipFill rotWithShape="0">
                <a:blip r:embed="rId13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257" y="6165779"/>
                <a:ext cx="170104" cy="260335"/>
              </a:xfrm>
              <a:prstGeom prst="rect">
                <a:avLst/>
              </a:prstGeom>
              <a:blipFill rotWithShape="0">
                <a:blip r:embed="rId14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392" y="6165779"/>
                <a:ext cx="170104" cy="260335"/>
              </a:xfrm>
              <a:prstGeom prst="rect">
                <a:avLst/>
              </a:prstGeom>
              <a:blipFill rotWithShape="0">
                <a:blip r:embed="rId15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611" y="6165779"/>
                <a:ext cx="170104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78571" t="-4651" r="-42857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907704" y="2348880"/>
            <a:ext cx="720080" cy="391017"/>
            <a:chOff x="1907704" y="2348880"/>
            <a:chExt cx="720080" cy="391017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 flipH="1">
              <a:off x="2483768" y="234888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 flipH="1">
              <a:off x="1907704" y="242088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/>
                <p:cNvSpPr txBox="1"/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008" y="2479562"/>
                  <a:ext cx="170104" cy="260335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l="-67857" t="-2381" r="-21429"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426" y="6165779"/>
                <a:ext cx="170104" cy="260335"/>
              </a:xfrm>
              <a:prstGeom prst="rect">
                <a:avLst/>
              </a:prstGeom>
              <a:blipFill rotWithShape="0">
                <a:blip r:embed="rId18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20" y="6165779"/>
                <a:ext cx="170104" cy="260335"/>
              </a:xfrm>
              <a:prstGeom prst="rect">
                <a:avLst/>
              </a:prstGeom>
              <a:blipFill rotWithShape="0">
                <a:blip r:embed="rId19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034" y="6165779"/>
                <a:ext cx="170104" cy="260335"/>
              </a:xfrm>
              <a:prstGeom prst="rect">
                <a:avLst/>
              </a:prstGeom>
              <a:blipFill rotWithShape="0">
                <a:blip r:embed="rId20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3113478" y="5400971"/>
            <a:ext cx="674556" cy="764808"/>
            <a:chOff x="3113478" y="5500361"/>
            <a:chExt cx="674556" cy="764808"/>
          </a:xfrm>
        </p:grpSpPr>
        <p:cxnSp>
          <p:nvCxnSpPr>
            <p:cNvPr id="125" name="Straight Connector 124"/>
            <p:cNvCxnSpPr/>
            <p:nvPr/>
          </p:nvCxnSpPr>
          <p:spPr>
            <a:xfrm flipH="1" flipV="1">
              <a:off x="3537586" y="5775449"/>
              <a:ext cx="250448" cy="35844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47" idx="0"/>
            </p:cNvCxnSpPr>
            <p:nvPr/>
          </p:nvCxnSpPr>
          <p:spPr>
            <a:xfrm flipH="1" flipV="1">
              <a:off x="3446471" y="5825860"/>
              <a:ext cx="64501" cy="4393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46" idx="0"/>
            </p:cNvCxnSpPr>
            <p:nvPr/>
          </p:nvCxnSpPr>
          <p:spPr>
            <a:xfrm flipV="1">
              <a:off x="3113478" y="5775449"/>
              <a:ext cx="216943" cy="4897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oMath>
                    </m:oMathPara>
                  </a14:m>
                  <a:endParaRPr lang="he-IL" sz="20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471" y="5500361"/>
                  <a:ext cx="115445" cy="260335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94737" r="-31579" b="-18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431" y="6165779"/>
                <a:ext cx="115445" cy="260335"/>
              </a:xfrm>
              <a:prstGeom prst="rect">
                <a:avLst/>
              </a:prstGeom>
              <a:blipFill rotWithShape="0">
                <a:blip r:embed="rId22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163253"/>
                <a:ext cx="1848755" cy="295530"/>
              </a:xfrm>
              <a:prstGeom prst="rect">
                <a:avLst/>
              </a:prstGeom>
              <a:blipFill rotWithShape="0">
                <a:blip r:embed="rId23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95" y="5722628"/>
                <a:ext cx="1848755" cy="295530"/>
              </a:xfrm>
              <a:prstGeom prst="rect">
                <a:avLst/>
              </a:prstGeom>
              <a:blipFill rotWithShape="0">
                <a:blip r:embed="rId24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/>
              <p:cNvSpPr txBox="1"/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5" name="TextBox 1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4475128"/>
                <a:ext cx="1848755" cy="295530"/>
              </a:xfrm>
              <a:prstGeom prst="rect">
                <a:avLst/>
              </a:prstGeom>
              <a:blipFill rotWithShape="0">
                <a:blip r:embed="rId25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8" y="5098878"/>
                <a:ext cx="1848755" cy="295530"/>
              </a:xfrm>
              <a:prstGeom prst="rect">
                <a:avLst/>
              </a:prstGeom>
              <a:blipFill rotWithShape="0">
                <a:blip r:embed="rId26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480423"/>
                <a:ext cx="1848755" cy="295530"/>
              </a:xfrm>
              <a:prstGeom prst="rect">
                <a:avLst/>
              </a:prstGeom>
              <a:blipFill rotWithShape="0">
                <a:blip r:embed="rId27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4791935"/>
                <a:ext cx="1848755" cy="295530"/>
              </a:xfrm>
              <a:prstGeom prst="rect">
                <a:avLst/>
              </a:prstGeom>
              <a:blipFill rotWithShape="0">
                <a:blip r:embed="rId28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103447"/>
                <a:ext cx="1848755" cy="295530"/>
              </a:xfrm>
              <a:prstGeom prst="rect">
                <a:avLst/>
              </a:prstGeom>
              <a:blipFill rotWithShape="0">
                <a:blip r:embed="rId29"/>
                <a:stretch>
                  <a:fillRect t="-2041" b="-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00B0F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00B0F0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00B0F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414959"/>
                <a:ext cx="1848755" cy="295530"/>
              </a:xfrm>
              <a:prstGeom prst="rect">
                <a:avLst/>
              </a:prstGeom>
              <a:blipFill rotWithShape="0">
                <a:blip r:embed="rId30"/>
                <a:stretch>
                  <a:fillRect t="-2041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47" y="5726470"/>
                <a:ext cx="1848755" cy="295530"/>
              </a:xfrm>
              <a:prstGeom prst="rect">
                <a:avLst/>
              </a:prstGeom>
              <a:blipFill rotWithShape="0">
                <a:blip r:embed="rId31"/>
                <a:stretch>
                  <a:fillRect t="-2041" r="-1980"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4"/>
          <p:cNvSpPr txBox="1">
            <a:spLocks noChangeArrowheads="1"/>
          </p:cNvSpPr>
          <p:nvPr/>
        </p:nvSpPr>
        <p:spPr bwMode="auto">
          <a:xfrm>
            <a:off x="-3488" y="1217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Expansion</a:t>
            </a:r>
            <a:r>
              <a:rPr lang="en-US" kern="0" dirty="0" smtClean="0">
                <a:solidFill>
                  <a:srgbClr val="0033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phase – An example</a:t>
            </a: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 flipH="1">
            <a:off x="3923999" y="2344493"/>
            <a:ext cx="144016" cy="144016"/>
          </a:xfrm>
          <a:prstGeom prst="ellipse">
            <a:avLst/>
          </a:prstGeom>
          <a:solidFill>
            <a:srgbClr val="CC00CC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9" name="Curved Connector 108"/>
          <p:cNvCxnSpPr>
            <a:endCxn id="105" idx="4"/>
          </p:cNvCxnSpPr>
          <p:nvPr/>
        </p:nvCxnSpPr>
        <p:spPr>
          <a:xfrm rot="16200000" flipV="1">
            <a:off x="3346070" y="3138446"/>
            <a:ext cx="1674744" cy="37486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5174610" y="5392756"/>
                <a:ext cx="1848755" cy="295530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=(−,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0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0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</a:br>
                <a:endParaRPr lang="he-IL" sz="2000" dirty="0">
                  <a:solidFill>
                    <a:srgbClr val="CC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610" y="5392756"/>
                <a:ext cx="1848755" cy="295530"/>
              </a:xfrm>
              <a:prstGeom prst="rect">
                <a:avLst/>
              </a:prstGeom>
              <a:blipFill rotWithShape="0">
                <a:blip r:embed="rId32"/>
                <a:stretch>
                  <a:fillRect t="-2083" b="-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1521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oup 261"/>
          <p:cNvGrpSpPr/>
          <p:nvPr/>
        </p:nvGrpSpPr>
        <p:grpSpPr>
          <a:xfrm>
            <a:off x="728288" y="375254"/>
            <a:ext cx="7776864" cy="6120680"/>
            <a:chOff x="1043608" y="548680"/>
            <a:chExt cx="7776864" cy="6120680"/>
          </a:xfrm>
        </p:grpSpPr>
        <p:sp>
          <p:nvSpPr>
            <p:cNvPr id="96" name="Oval 95"/>
            <p:cNvSpPr/>
            <p:nvPr/>
          </p:nvSpPr>
          <p:spPr>
            <a:xfrm flipH="1">
              <a:off x="1043608" y="548680"/>
              <a:ext cx="7776864" cy="612068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09" name="Curved Connector 162"/>
            <p:cNvCxnSpPr>
              <a:endCxn id="97" idx="6"/>
            </p:cNvCxnSpPr>
            <p:nvPr/>
          </p:nvCxnSpPr>
          <p:spPr>
            <a:xfrm>
              <a:off x="2195736" y="692696"/>
              <a:ext cx="1504783" cy="705175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0" name="Group 219"/>
            <p:cNvGrpSpPr/>
            <p:nvPr/>
          </p:nvGrpSpPr>
          <p:grpSpPr>
            <a:xfrm>
              <a:off x="2555776" y="692696"/>
              <a:ext cx="3960440" cy="3744416"/>
              <a:chOff x="899592" y="692696"/>
              <a:chExt cx="3960440" cy="3744416"/>
            </a:xfrm>
          </p:grpSpPr>
          <p:sp>
            <p:nvSpPr>
              <p:cNvPr id="51" name="Oval 50"/>
              <p:cNvSpPr/>
              <p:nvPr/>
            </p:nvSpPr>
            <p:spPr>
              <a:xfrm flipH="1">
                <a:off x="899592" y="692696"/>
                <a:ext cx="3960440" cy="3744416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grpSp>
            <p:nvGrpSpPr>
              <p:cNvPr id="192" name="Group 191"/>
              <p:cNvGrpSpPr/>
              <p:nvPr/>
            </p:nvGrpSpPr>
            <p:grpSpPr>
              <a:xfrm>
                <a:off x="1763688" y="908720"/>
                <a:ext cx="1296144" cy="1440160"/>
                <a:chOff x="1457966" y="4212035"/>
                <a:chExt cx="1296144" cy="1440160"/>
              </a:xfrm>
            </p:grpSpPr>
            <p:sp>
              <p:nvSpPr>
                <p:cNvPr id="12" name="Oval 11"/>
                <p:cNvSpPr/>
                <p:nvPr/>
              </p:nvSpPr>
              <p:spPr>
                <a:xfrm flipH="1">
                  <a:off x="1457966" y="4212035"/>
                  <a:ext cx="1296144" cy="1440160"/>
                </a:xfrm>
                <a:prstGeom prst="ellipse">
                  <a:avLst/>
                </a:prstGeom>
                <a:noFill/>
                <a:ln w="1905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grpSp>
              <p:nvGrpSpPr>
                <p:cNvPr id="95" name="Group 94"/>
                <p:cNvGrpSpPr/>
                <p:nvPr/>
              </p:nvGrpSpPr>
              <p:grpSpPr>
                <a:xfrm>
                  <a:off x="1738613" y="4629178"/>
                  <a:ext cx="720080" cy="144016"/>
                  <a:chOff x="1979712" y="4149080"/>
                  <a:chExt cx="720080" cy="144016"/>
                </a:xfrm>
              </p:grpSpPr>
              <p:sp>
                <p:nvSpPr>
                  <p:cNvPr id="97" name="Oval 96"/>
                  <p:cNvSpPr>
                    <a:spLocks noChangeAspect="1"/>
                  </p:cNvSpPr>
                  <p:nvPr/>
                </p:nvSpPr>
                <p:spPr>
                  <a:xfrm flipH="1">
                    <a:off x="1979712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sp>
                <p:nvSpPr>
                  <p:cNvPr id="113" name="Oval 112"/>
                  <p:cNvSpPr>
                    <a:spLocks noChangeAspect="1"/>
                  </p:cNvSpPr>
                  <p:nvPr/>
                </p:nvSpPr>
                <p:spPr>
                  <a:xfrm flipH="1">
                    <a:off x="2555776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grpSp>
              <p:nvGrpSpPr>
                <p:cNvPr id="122" name="Group 121"/>
                <p:cNvGrpSpPr/>
                <p:nvPr/>
              </p:nvGrpSpPr>
              <p:grpSpPr>
                <a:xfrm>
                  <a:off x="1738613" y="5112343"/>
                  <a:ext cx="720080" cy="144016"/>
                  <a:chOff x="1979712" y="4149080"/>
                  <a:chExt cx="720080" cy="144016"/>
                </a:xfrm>
              </p:grpSpPr>
              <p:sp>
                <p:nvSpPr>
                  <p:cNvPr id="123" name="Oval 122"/>
                  <p:cNvSpPr>
                    <a:spLocks noChangeAspect="1"/>
                  </p:cNvSpPr>
                  <p:nvPr/>
                </p:nvSpPr>
                <p:spPr>
                  <a:xfrm flipH="1">
                    <a:off x="1979712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sp>
                <p:nvSpPr>
                  <p:cNvPr id="124" name="Oval 123"/>
                  <p:cNvSpPr>
                    <a:spLocks noChangeAspect="1"/>
                  </p:cNvSpPr>
                  <p:nvPr/>
                </p:nvSpPr>
                <p:spPr>
                  <a:xfrm flipH="1">
                    <a:off x="2555776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cxnSp>
              <p:nvCxnSpPr>
                <p:cNvPr id="126" name="Straight Arrow Connector 125"/>
                <p:cNvCxnSpPr>
                  <a:stCxn id="123" idx="0"/>
                  <a:endCxn id="97" idx="4"/>
                </p:cNvCxnSpPr>
                <p:nvPr/>
              </p:nvCxnSpPr>
              <p:spPr>
                <a:xfrm flipV="1">
                  <a:off x="1810621" y="4773194"/>
                  <a:ext cx="0" cy="33914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Arrow Connector 129"/>
                <p:cNvCxnSpPr>
                  <a:stCxn id="97" idx="2"/>
                  <a:endCxn id="113" idx="6"/>
                </p:cNvCxnSpPr>
                <p:nvPr/>
              </p:nvCxnSpPr>
              <p:spPr>
                <a:xfrm>
                  <a:off x="1882629" y="4701186"/>
                  <a:ext cx="432048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Arrow Connector 134"/>
                <p:cNvCxnSpPr>
                  <a:stCxn id="113" idx="4"/>
                  <a:endCxn id="124" idx="0"/>
                </p:cNvCxnSpPr>
                <p:nvPr/>
              </p:nvCxnSpPr>
              <p:spPr>
                <a:xfrm>
                  <a:off x="2386685" y="4773194"/>
                  <a:ext cx="0" cy="33914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Arrow Connector 138"/>
                <p:cNvCxnSpPr>
                  <a:stCxn id="124" idx="6"/>
                  <a:endCxn id="123" idx="2"/>
                </p:cNvCxnSpPr>
                <p:nvPr/>
              </p:nvCxnSpPr>
              <p:spPr>
                <a:xfrm flipH="1">
                  <a:off x="1882629" y="5184351"/>
                  <a:ext cx="432048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" name="Oval 146"/>
              <p:cNvSpPr/>
              <p:nvPr/>
            </p:nvSpPr>
            <p:spPr>
              <a:xfrm flipH="1">
                <a:off x="3347864" y="2420888"/>
                <a:ext cx="1296144" cy="1224136"/>
              </a:xfrm>
              <a:prstGeom prst="ellipse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Oval 152"/>
              <p:cNvSpPr>
                <a:spLocks noChangeAspect="1"/>
              </p:cNvSpPr>
              <p:nvPr/>
            </p:nvSpPr>
            <p:spPr>
              <a:xfrm flipH="1">
                <a:off x="3914875" y="2727026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grpSp>
            <p:nvGrpSpPr>
              <p:cNvPr id="155" name="Group 154"/>
              <p:cNvGrpSpPr/>
              <p:nvPr/>
            </p:nvGrpSpPr>
            <p:grpSpPr>
              <a:xfrm>
                <a:off x="3628511" y="3068960"/>
                <a:ext cx="720080" cy="144016"/>
                <a:chOff x="1979712" y="4149080"/>
                <a:chExt cx="720080" cy="144016"/>
              </a:xfrm>
            </p:grpSpPr>
            <p:sp>
              <p:nvSpPr>
                <p:cNvPr id="156" name="Oval 155"/>
                <p:cNvSpPr>
                  <a:spLocks noChangeAspect="1"/>
                </p:cNvSpPr>
                <p:nvPr/>
              </p:nvSpPr>
              <p:spPr>
                <a:xfrm flipH="1">
                  <a:off x="1979712" y="4149080"/>
                  <a:ext cx="144016" cy="144016"/>
                </a:xfrm>
                <a:prstGeom prst="ellipse">
                  <a:avLst/>
                </a:prstGeom>
                <a:noFill/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57" name="Oval 156"/>
                <p:cNvSpPr>
                  <a:spLocks noChangeAspect="1"/>
                </p:cNvSpPr>
                <p:nvPr/>
              </p:nvSpPr>
              <p:spPr>
                <a:xfrm flipH="1">
                  <a:off x="2555776" y="4149080"/>
                  <a:ext cx="144016" cy="144016"/>
                </a:xfrm>
                <a:prstGeom prst="ellipse">
                  <a:avLst/>
                </a:prstGeom>
                <a:noFill/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  <p:cxnSp>
            <p:nvCxnSpPr>
              <p:cNvPr id="163" name="Curved Connector 162"/>
              <p:cNvCxnSpPr>
                <a:stCxn id="153" idx="2"/>
                <a:endCxn id="157" idx="0"/>
              </p:cNvCxnSpPr>
              <p:nvPr/>
            </p:nvCxnSpPr>
            <p:spPr>
              <a:xfrm>
                <a:off x="4058891" y="2799034"/>
                <a:ext cx="217692" cy="269926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urved Connector 162"/>
              <p:cNvCxnSpPr>
                <a:stCxn id="157" idx="4"/>
                <a:endCxn id="156" idx="4"/>
              </p:cNvCxnSpPr>
              <p:nvPr/>
            </p:nvCxnSpPr>
            <p:spPr>
              <a:xfrm rot="5400000">
                <a:off x="3988551" y="2924944"/>
                <a:ext cx="12700" cy="576064"/>
              </a:xfrm>
              <a:prstGeom prst="curvedConnector3">
                <a:avLst>
                  <a:gd name="adj1" fmla="val 1372276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Curved Connector 162"/>
              <p:cNvCxnSpPr>
                <a:stCxn id="156" idx="0"/>
                <a:endCxn id="153" idx="6"/>
              </p:cNvCxnSpPr>
              <p:nvPr/>
            </p:nvCxnSpPr>
            <p:spPr>
              <a:xfrm rot="5400000" flipH="1" flipV="1">
                <a:off x="3672734" y="2826819"/>
                <a:ext cx="269926" cy="214356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4" name="Group 193"/>
              <p:cNvGrpSpPr/>
              <p:nvPr/>
            </p:nvGrpSpPr>
            <p:grpSpPr>
              <a:xfrm>
                <a:off x="1403648" y="3140968"/>
                <a:ext cx="1296144" cy="792088"/>
                <a:chOff x="6228184" y="4797152"/>
                <a:chExt cx="1296144" cy="792088"/>
              </a:xfrm>
            </p:grpSpPr>
            <p:sp>
              <p:nvSpPr>
                <p:cNvPr id="178" name="Oval 177"/>
                <p:cNvSpPr/>
                <p:nvPr/>
              </p:nvSpPr>
              <p:spPr>
                <a:xfrm flipH="1">
                  <a:off x="6228184" y="4797152"/>
                  <a:ext cx="1296144" cy="792088"/>
                </a:xfrm>
                <a:prstGeom prst="ellipse">
                  <a:avLst/>
                </a:prstGeom>
                <a:noFill/>
                <a:ln w="1905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grpSp>
              <p:nvGrpSpPr>
                <p:cNvPr id="180" name="Group 179"/>
                <p:cNvGrpSpPr/>
                <p:nvPr/>
              </p:nvGrpSpPr>
              <p:grpSpPr>
                <a:xfrm>
                  <a:off x="6508831" y="5157192"/>
                  <a:ext cx="720080" cy="144016"/>
                  <a:chOff x="1979712" y="4149080"/>
                  <a:chExt cx="720080" cy="144016"/>
                </a:xfrm>
              </p:grpSpPr>
              <p:sp>
                <p:nvSpPr>
                  <p:cNvPr id="181" name="Oval 180"/>
                  <p:cNvSpPr>
                    <a:spLocks noChangeAspect="1"/>
                  </p:cNvSpPr>
                  <p:nvPr/>
                </p:nvSpPr>
                <p:spPr>
                  <a:xfrm flipH="1">
                    <a:off x="1979712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sp>
                <p:nvSpPr>
                  <p:cNvPr id="182" name="Oval 181"/>
                  <p:cNvSpPr>
                    <a:spLocks noChangeAspect="1"/>
                  </p:cNvSpPr>
                  <p:nvPr/>
                </p:nvSpPr>
                <p:spPr>
                  <a:xfrm flipH="1">
                    <a:off x="2555776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cxnSp>
              <p:nvCxnSpPr>
                <p:cNvPr id="184" name="Curved Connector 162"/>
                <p:cNvCxnSpPr>
                  <a:stCxn id="182" idx="4"/>
                  <a:endCxn id="181" idx="4"/>
                </p:cNvCxnSpPr>
                <p:nvPr/>
              </p:nvCxnSpPr>
              <p:spPr>
                <a:xfrm rot="5400000">
                  <a:off x="6868871" y="5013176"/>
                  <a:ext cx="12700" cy="576064"/>
                </a:xfrm>
                <a:prstGeom prst="curvedConnector3">
                  <a:avLst>
                    <a:gd name="adj1" fmla="val 1300993"/>
                  </a:avLst>
                </a:prstGeom>
                <a:ln w="1905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urved Connector 162"/>
                <p:cNvCxnSpPr/>
                <p:nvPr/>
              </p:nvCxnSpPr>
              <p:spPr>
                <a:xfrm rot="5400000" flipH="1" flipV="1">
                  <a:off x="6862521" y="4845498"/>
                  <a:ext cx="12700" cy="576064"/>
                </a:xfrm>
                <a:prstGeom prst="curvedConnector3">
                  <a:avLst>
                    <a:gd name="adj1" fmla="val 1229701"/>
                  </a:avLst>
                </a:prstGeom>
                <a:ln w="1905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8" name="Curved Connector 162"/>
              <p:cNvCxnSpPr>
                <a:stCxn id="113" idx="2"/>
                <a:endCxn id="153" idx="0"/>
              </p:cNvCxnSpPr>
              <p:nvPr/>
            </p:nvCxnSpPr>
            <p:spPr>
              <a:xfrm>
                <a:off x="2764415" y="1397871"/>
                <a:ext cx="1222468" cy="1329155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Curved Connector 162"/>
              <p:cNvCxnSpPr>
                <a:stCxn id="156" idx="5"/>
                <a:endCxn id="182" idx="2"/>
              </p:cNvCxnSpPr>
              <p:nvPr/>
            </p:nvCxnSpPr>
            <p:spPr>
              <a:xfrm rot="5400000">
                <a:off x="2836424" y="2759837"/>
                <a:ext cx="381131" cy="1245227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urved Connector 162"/>
              <p:cNvCxnSpPr>
                <a:stCxn id="181" idx="6"/>
                <a:endCxn id="123" idx="6"/>
              </p:cNvCxnSpPr>
              <p:nvPr/>
            </p:nvCxnSpPr>
            <p:spPr>
              <a:xfrm rot="10800000" flipH="1">
                <a:off x="1684295" y="1881036"/>
                <a:ext cx="360040" cy="1691980"/>
              </a:xfrm>
              <a:prstGeom prst="curvedConnector3">
                <a:avLst>
                  <a:gd name="adj1" fmla="val -63493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8" name="Oval 217"/>
            <p:cNvSpPr/>
            <p:nvPr/>
          </p:nvSpPr>
          <p:spPr>
            <a:xfrm flipH="1">
              <a:off x="6030682" y="3501008"/>
              <a:ext cx="2232248" cy="2088232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9" name="Oval 218"/>
            <p:cNvSpPr/>
            <p:nvPr/>
          </p:nvSpPr>
          <p:spPr>
            <a:xfrm flipH="1">
              <a:off x="1979712" y="4221088"/>
              <a:ext cx="1512168" cy="1440160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Oval 220"/>
            <p:cNvSpPr>
              <a:spLocks noChangeAspect="1"/>
            </p:cNvSpPr>
            <p:nvPr/>
          </p:nvSpPr>
          <p:spPr>
            <a:xfrm flipH="1">
              <a:off x="2339752" y="4797152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22" name="Curved Connector 162"/>
            <p:cNvCxnSpPr>
              <a:stCxn id="221" idx="0"/>
              <a:endCxn id="181" idx="5"/>
            </p:cNvCxnSpPr>
            <p:nvPr/>
          </p:nvCxnSpPr>
          <p:spPr>
            <a:xfrm rot="5400000" flipH="1" flipV="1">
              <a:off x="2300056" y="3735638"/>
              <a:ext cx="1173219" cy="94981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Oval 241"/>
            <p:cNvSpPr>
              <a:spLocks noChangeAspect="1"/>
            </p:cNvSpPr>
            <p:nvPr/>
          </p:nvSpPr>
          <p:spPr>
            <a:xfrm flipH="1">
              <a:off x="7308304" y="42210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3" name="Curved Connector 162"/>
            <p:cNvCxnSpPr>
              <a:stCxn id="157" idx="2"/>
              <a:endCxn id="242" idx="0"/>
            </p:cNvCxnSpPr>
            <p:nvPr/>
          </p:nvCxnSpPr>
          <p:spPr>
            <a:xfrm>
              <a:off x="6004775" y="3140968"/>
              <a:ext cx="1375537" cy="1080120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Oval 244"/>
            <p:cNvSpPr>
              <a:spLocks noChangeAspect="1"/>
            </p:cNvSpPr>
            <p:nvPr/>
          </p:nvSpPr>
          <p:spPr>
            <a:xfrm flipH="1">
              <a:off x="3131840" y="5013176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6" name="Curved Connector 162"/>
            <p:cNvCxnSpPr>
              <a:stCxn id="247" idx="4"/>
              <a:endCxn id="245" idx="4"/>
            </p:cNvCxnSpPr>
            <p:nvPr/>
          </p:nvCxnSpPr>
          <p:spPr>
            <a:xfrm rot="5400000">
              <a:off x="4860032" y="3356992"/>
              <a:ext cx="144016" cy="3456384"/>
            </a:xfrm>
            <a:prstGeom prst="curvedConnector3">
              <a:avLst>
                <a:gd name="adj1" fmla="val 390747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Oval 246"/>
            <p:cNvSpPr>
              <a:spLocks noChangeAspect="1"/>
            </p:cNvSpPr>
            <p:nvPr/>
          </p:nvSpPr>
          <p:spPr>
            <a:xfrm flipH="1">
              <a:off x="6588224" y="4869160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948219" y="82115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219" y="821150"/>
                <a:ext cx="170104" cy="260335"/>
              </a:xfrm>
              <a:prstGeom prst="rect">
                <a:avLst/>
              </a:prstGeom>
              <a:blipFill rotWithShape="0">
                <a:blip r:embed="rId2"/>
                <a:stretch>
                  <a:fillRect l="-67857" t="-2381" r="-21429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390527" y="82115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527" y="821150"/>
                <a:ext cx="170104" cy="260335"/>
              </a:xfrm>
              <a:prstGeom prst="rect">
                <a:avLst/>
              </a:prstGeom>
              <a:blipFill rotWithShape="0">
                <a:blip r:embed="rId3"/>
                <a:stretch>
                  <a:fillRect l="-46429" r="-7143" b="-119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935175" y="1795428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175" y="1795428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74074" t="-2381" r="-25926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315644" y="690983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644" y="690983"/>
                <a:ext cx="170104" cy="260335"/>
              </a:xfrm>
              <a:prstGeom prst="rect">
                <a:avLst/>
              </a:prstGeom>
              <a:blipFill rotWithShape="0">
                <a:blip r:embed="rId5"/>
                <a:stretch>
                  <a:fillRect l="-46429" r="-3571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459771" y="263519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771" y="2635199"/>
                <a:ext cx="170104" cy="260335"/>
              </a:xfrm>
              <a:prstGeom prst="rect">
                <a:avLst/>
              </a:prstGeom>
              <a:blipFill rotWithShape="0">
                <a:blip r:embed="rId6"/>
                <a:stretch>
                  <a:fillRect l="-85185" t="-4651" r="-44444" b="-511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7309358" y="83394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358" y="833942"/>
                <a:ext cx="170104" cy="260335"/>
              </a:xfrm>
              <a:prstGeom prst="rect">
                <a:avLst/>
              </a:prstGeom>
              <a:blipFill rotWithShape="0">
                <a:blip r:embed="rId7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395440" y="1795428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440" y="1795428"/>
                <a:ext cx="170104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42857" b="-952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487716" y="1926519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716" y="1926519"/>
                <a:ext cx="115445" cy="260335"/>
              </a:xfrm>
              <a:prstGeom prst="rect">
                <a:avLst/>
              </a:prstGeom>
              <a:blipFill rotWithShape="0">
                <a:blip r:embed="rId9"/>
                <a:stretch>
                  <a:fillRect l="-126316" r="-68421" b="-395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6085451" y="1094277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451" y="1094277"/>
                <a:ext cx="115445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115789" t="-2381" r="-63158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528738" y="331061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738" y="331061"/>
                <a:ext cx="170104" cy="260335"/>
              </a:xfrm>
              <a:prstGeom prst="rect">
                <a:avLst/>
              </a:prstGeom>
              <a:blipFill rotWithShape="0">
                <a:blip r:embed="rId11"/>
                <a:stretch>
                  <a:fillRect l="-46429" r="-3571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528738" y="362946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738" y="3629462"/>
                <a:ext cx="170104" cy="260335"/>
              </a:xfrm>
              <a:prstGeom prst="rect">
                <a:avLst/>
              </a:prstGeom>
              <a:blipFill rotWithShape="0">
                <a:blip r:embed="rId12"/>
                <a:stretch>
                  <a:fillRect l="-75000" r="-32143" b="-302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982632" y="2345841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632" y="2345841"/>
                <a:ext cx="170104" cy="260335"/>
              </a:xfrm>
              <a:prstGeom prst="rect">
                <a:avLst/>
              </a:prstGeom>
              <a:blipFill rotWithShape="0">
                <a:blip r:embed="rId13"/>
                <a:stretch>
                  <a:fillRect l="-75000" r="-35714" b="-302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594529" y="1303734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529" y="1303734"/>
                <a:ext cx="170104" cy="260335"/>
              </a:xfrm>
              <a:prstGeom prst="rect">
                <a:avLst/>
              </a:prstGeom>
              <a:blipFill rotWithShape="0">
                <a:blip r:embed="rId14"/>
                <a:stretch>
                  <a:fillRect l="-75000" r="-35714" b="-302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-89" y="560437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eliminates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9" y="5604372"/>
                <a:ext cx="9144000" cy="492443"/>
              </a:xfrm>
              <a:prstGeom prst="rect">
                <a:avLst/>
              </a:prstGeom>
              <a:blipFill rotWithShape="0">
                <a:blip r:embed="rId1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779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87403" y="1179493"/>
                <a:ext cx="5965880" cy="151426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b="1" dirty="0" smtClean="0">
                    <a:cs typeface="Times New Roman" panose="02020603050405020304" pitchFamily="18" charset="0"/>
                  </a:rPr>
                  <a:t> Algorithm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MDST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(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dirty="0" err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b="0" i="1" dirty="0" err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dirty="0" err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b="0" i="1" dirty="0" err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dirty="0" err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):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𝐶𝑜𝑛𝑡𝑟𝑎𝑐𝑡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d>
                  </m:oMath>
                </a14:m>
                <a:endParaRPr lang="en-US" b="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b="0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return</a:t>
                </a:r>
                <a:r>
                  <a:rPr lang="en-US" b="0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𝐸𝑥𝑝𝑎𝑛𝑑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b="0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403" y="1179493"/>
                <a:ext cx="5965880" cy="1514261"/>
              </a:xfrm>
              <a:prstGeom prst="rect">
                <a:avLst/>
              </a:prstGeom>
              <a:blipFill rotWithShape="0">
                <a:blip r:embed="rId2"/>
                <a:stretch>
                  <a:fillRect l="-815" t="-2789" b="-757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657" y="318829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𝐶𝑜𝑛𝑡𝑟𝑎𝑐𝑡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performs the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contraction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phase,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returning the resulting super-vertex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7" y="3188293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89" y="432518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𝐸𝑥𝑝𝑎𝑛𝑑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receives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the root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performs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expansion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phase and returns an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MDST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rooted 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9" y="4325183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69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14582" y="65129"/>
                <a:ext cx="4988354" cy="671106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3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𝐶𝑜𝑛𝑡𝑟𝑎𝑐𝑡</m:t>
                    </m:r>
                    <m:d>
                      <m:dPr>
                        <m:ctrlPr>
                          <a:rPr lang="en-US" sz="23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sz="23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3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𝑖𝑛𝑖𝑡𝑖𝑎𝑙𝑖𝑧𝑒</m:t>
                    </m:r>
                    <m:r>
                      <a:rPr lang="en-US" sz="23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r>
                  <a:rPr lang="en-US" sz="23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3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</m:oMath>
                </a14:m>
                <a:r>
                  <a:rPr lang="en-US" sz="23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arbitrary vertex </a:t>
                </a:r>
                <a:endParaRPr lang="en-US" sz="2300" b="0" i="1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b="0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]≠∅</m:t>
                    </m:r>
                  </m:oMath>
                </a14:m>
                <a:r>
                  <a:rPr lang="en-US" sz="23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300" dirty="0"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3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  <m:d>
                      <m:dPr>
                        <m:ctrlPr>
                          <a:rPr lang="en-US" sz="2300" b="0" i="1" smtClean="0">
                            <a:solidFill>
                              <a:srgbClr val="9966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3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</m:d>
                      </m:e>
                    </m:d>
                  </m:oMath>
                </a14:m>
                <a:endParaRPr lang="en-US" sz="2300" b="0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b="0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3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3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dirty="0"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cs typeface="Times New Roman" panose="02020603050405020304" pitchFamily="18" charset="0"/>
                  </a:rPr>
                  <a:t>     if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300" b="0" dirty="0" smtClean="0">
                    <a:cs typeface="Times New Roman" panose="02020603050405020304" pitchFamily="18" charset="0"/>
                  </a:rPr>
                  <a:t>:  </a:t>
                </a:r>
                <a:r>
                  <a:rPr lang="en-US" sz="23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3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3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is not a self-loop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300" dirty="0" smtClean="0"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</m:t>
                    </m:r>
                    <m:d>
                      <m:dPr>
                        <m:begChr m:val="["/>
                        <m:endChr m:val="]"/>
                        <m:ctrlP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3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←(</m:t>
                    </m:r>
                    <m:r>
                      <a:rPr lang="en-US" sz="23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3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3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30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dirty="0" smtClean="0"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𝑜𝑓𝑓𝑠𝑒𝑡</m:t>
                    </m:r>
                    <m:d>
                      <m:dPr>
                        <m:begChr m:val="["/>
                        <m:endChr m:val="]"/>
                        <m:ctrlP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←−</m:t>
                    </m:r>
                    <m:r>
                      <a:rPr lang="en-US" sz="23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  <m:d>
                      <m:dPr>
                        <m:ctrlP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sz="2300" b="0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i="1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𝑈𝑝𝑑𝑎𝑡𝑒</m:t>
                    </m:r>
                    <m:d>
                      <m:dPr>
                        <m:ctrlP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𝑜𝑓𝑓𝑠𝑒𝑡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3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3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endParaRPr lang="en-US" sz="2300" b="0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300" b="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d>
                      <m:dPr>
                        <m:begChr m:val="["/>
                        <m:endChr m:val="]"/>
                        <m:ctrlPr>
                          <a:rPr lang="en-US" sz="23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sz="2300" b="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        if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3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3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:  </a:t>
                </a:r>
                <a:r>
                  <a:rPr lang="en-US" sz="23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Path extended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300" i="1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i="1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3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en-US" sz="2300" b="0" i="1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300" i="1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       </a:t>
                </a:r>
                <a:r>
                  <a:rPr lang="en-US" sz="23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else:  </a:t>
                </a:r>
                <a:r>
                  <a:rPr lang="en-US" sz="2300" i="1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</a:t>
                </a:r>
                <a:r>
                  <a:rPr lang="en-US" sz="23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New cycle formed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300" b="0" dirty="0" smtClean="0">
                    <a:cs typeface="Times New Roman" panose="02020603050405020304" pitchFamily="18" charset="0"/>
                  </a:rPr>
                  <a:t>                 …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300" b="0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sz="2300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82" y="65129"/>
                <a:ext cx="4988354" cy="6711068"/>
              </a:xfrm>
              <a:prstGeom prst="rect">
                <a:avLst/>
              </a:prstGeom>
              <a:blipFill rotWithShape="0">
                <a:blip r:embed="rId2"/>
                <a:stretch>
                  <a:fillRect l="-1583" t="-635" b="-45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248656" y="1073438"/>
                <a:ext cx="38039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– a priority queue holding </a:t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all the incoming edges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56" y="1073438"/>
                <a:ext cx="3803904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5556" r="-2724" b="-158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248656" y="1882098"/>
                <a:ext cx="38100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returns the top-most</a:t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 super-vertex containing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56" y="1882098"/>
                <a:ext cx="3810000" cy="769441"/>
              </a:xfrm>
              <a:prstGeom prst="rect">
                <a:avLst/>
              </a:prstGeom>
              <a:blipFill rotWithShape="0">
                <a:blip r:embed="rId4"/>
                <a:stretch>
                  <a:fillRect t="-5556" b="-1507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266944" y="2690758"/>
                <a:ext cx="377952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is a 0-edge entering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.</a:t>
                </a:r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44" y="2690758"/>
                <a:ext cx="3779520" cy="430887"/>
              </a:xfrm>
              <a:prstGeom prst="rect">
                <a:avLst/>
              </a:prstGeom>
              <a:blipFill rotWithShape="0">
                <a:blip r:embed="rId5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266944" y="3160864"/>
                <a:ext cx="376732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𝑜𝑓𝑓𝑠𝑒𝑡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is a constant that should be </a:t>
                </a:r>
                <a:r>
                  <a:rPr lang="en-US" sz="22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added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 to all edges entering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. (The role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𝑈𝑝𝑑𝑎𝑡𝑒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to be explained.)</a:t>
                </a:r>
                <a:endParaRPr lang="en-US" sz="2200" dirty="0" smtClean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44" y="3160864"/>
                <a:ext cx="3767328" cy="1446550"/>
              </a:xfrm>
              <a:prstGeom prst="rect">
                <a:avLst/>
              </a:prstGeom>
              <a:blipFill rotWithShape="0">
                <a:blip r:embed="rId6"/>
                <a:stretch>
                  <a:fillRect t="-2954" b="-75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266944" y="4646633"/>
                <a:ext cx="377342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𝑖𝑔h𝑡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is the </a:t>
                </a:r>
                <a:r>
                  <a:rPr lang="en-US" sz="22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current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200" i="1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weight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with all </a:t>
                </a:r>
                <a:b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required adjustments.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44" y="4646633"/>
                <a:ext cx="3773424" cy="1107996"/>
              </a:xfrm>
              <a:prstGeom prst="rect">
                <a:avLst/>
              </a:prstGeom>
              <a:blipFill rotWithShape="0">
                <a:blip r:embed="rId7"/>
                <a:stretch>
                  <a:fillRect t="-3846" b="-104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266944" y="5793850"/>
                <a:ext cx="37795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is the (super-)vertex </a:t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following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on the growth path.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44" y="5793850"/>
                <a:ext cx="3779520" cy="769441"/>
              </a:xfrm>
              <a:prstGeom prst="rect">
                <a:avLst/>
              </a:prstGeom>
              <a:blipFill rotWithShape="0">
                <a:blip r:embed="rId8"/>
                <a:stretch>
                  <a:fillRect l="-1613" t="-4724" r="-1613" b="-149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291328" y="264778"/>
                <a:ext cx="38039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– the first (super-)vertex</a:t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on the growth path</a:t>
                </a:r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328" y="264778"/>
                <a:ext cx="3803904" cy="769441"/>
              </a:xfrm>
              <a:prstGeom prst="rect">
                <a:avLst/>
              </a:prstGeom>
              <a:blipFill rotWithShape="0">
                <a:blip r:embed="rId9"/>
                <a:stretch>
                  <a:fillRect t="-4724" b="-149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010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51742" y="330305"/>
                <a:ext cx="4860338" cy="567847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2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𝐶𝑜𝑛𝑡𝑟𝑎𝑐𝑡</m:t>
                    </m:r>
                    <m:d>
                      <m:dPr>
                        <m:ctrlPr>
                          <a:rPr lang="en-US" sz="22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sz="22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en-US" sz="22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2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b="0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]≠∅</m:t>
                    </m:r>
                  </m:oMath>
                </a14:m>
                <a:r>
                  <a:rPr lang="en-US" sz="22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200" dirty="0"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endParaRPr lang="en-US" sz="2200" b="0" i="1" dirty="0" smtClean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       else:  </a:t>
                </a:r>
                <a:r>
                  <a:rPr lang="en-US" sz="2200" i="1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</a:t>
                </a:r>
                <a:r>
                  <a:rPr lang="en-US" sz="22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New cycle formed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200" b="0" i="1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b="0" i="1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𝑉𝑒𝑟𝑡𝑒𝑥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child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200" b="0" i="1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𝐿𝑖𝑛𝑘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solidFill>
                          <a:srgbClr val="CC33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endParaRPr lang="en-US" sz="2200" b="0" i="1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200" b="0" dirty="0" smtClean="0">
                    <a:cs typeface="Times New Roman" panose="02020603050405020304" pitchFamily="18" charset="0"/>
                  </a:rPr>
                  <a:t> return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sz="2200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42" y="330305"/>
                <a:ext cx="4860338" cy="5678478"/>
              </a:xfrm>
              <a:prstGeom prst="rect">
                <a:avLst/>
              </a:prstGeom>
              <a:blipFill rotWithShape="0">
                <a:blip r:embed="rId2"/>
                <a:stretch>
                  <a:fillRect l="-125" t="-535" b="-64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306568" y="331834"/>
                <a:ext cx="38039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𝑉𝑒𝑟𝑡𝑒𝑥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creates and </a:t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initializes a new super-vertex. </a:t>
                </a:r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68" y="331834"/>
                <a:ext cx="3803904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4724" r="-481" b="-149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306568" y="1147388"/>
                <a:ext cx="380390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𝑐h𝑖𝑙𝑑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is one of the children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, i.e., one of the super-vertices contracted into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. </a:t>
                </a:r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68" y="1147388"/>
                <a:ext cx="3803904" cy="1107996"/>
              </a:xfrm>
              <a:prstGeom prst="rect">
                <a:avLst/>
              </a:prstGeom>
              <a:blipFill rotWithShape="0">
                <a:blip r:embed="rId4"/>
                <a:stretch>
                  <a:fillRect t="-3846" r="-1442" b="-104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306568" y="2301497"/>
                <a:ext cx="380390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The children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are organized in a </a:t>
                </a:r>
                <a:r>
                  <a:rPr lang="en-US" sz="2200" i="1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circular linked-list </a:t>
                </a:r>
                <a:r>
                  <a:rPr lang="en-US" sz="22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formed by the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pointers.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68" y="2301497"/>
                <a:ext cx="3803904" cy="1107996"/>
              </a:xfrm>
              <a:prstGeom prst="rect">
                <a:avLst/>
              </a:prstGeom>
              <a:blipFill rotWithShape="0">
                <a:blip r:embed="rId5"/>
                <a:stretch>
                  <a:fillRect l="-321" t="-3867" r="-2885" b="-104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306568" y="3455606"/>
                <a:ext cx="38039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is the parent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in the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contraction forest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. </a:t>
                </a:r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68" y="3455606"/>
                <a:ext cx="3803904" cy="769441"/>
              </a:xfrm>
              <a:prstGeom prst="rect">
                <a:avLst/>
              </a:prstGeom>
              <a:blipFill rotWithShape="0">
                <a:blip r:embed="rId6"/>
                <a:stretch>
                  <a:fillRect t="-5556" b="-1507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306568" y="5086714"/>
                <a:ext cx="380390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i="1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melds</a:t>
                </a: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the heap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with the heap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thereby moving all the incoming edges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</a:t>
                </a:r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68" y="5086714"/>
                <a:ext cx="3803904" cy="1446550"/>
              </a:xfrm>
              <a:prstGeom prst="rect">
                <a:avLst/>
              </a:prstGeom>
              <a:blipFill rotWithShape="0">
                <a:blip r:embed="rId7"/>
                <a:stretch>
                  <a:fillRect t="-2521" b="-75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15166" y="6182356"/>
            <a:ext cx="4954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Tested and corrected by </a:t>
            </a:r>
            <a:r>
              <a:rPr lang="en-US" sz="2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Orr Fischer</a:t>
            </a:r>
            <a:r>
              <a:rPr lang="en-US" sz="2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306568" y="4271160"/>
                <a:ext cx="38039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dirty="0" smtClean="0">
                    <a:cs typeface="Times New Roman" panose="02020603050405020304" pitchFamily="18" charset="0"/>
                  </a:rPr>
                  <a:t>The role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𝐿𝑖𝑛𝑘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will </a:t>
                </a:r>
                <a:br>
                  <a:rPr lang="en-US" sz="2200" dirty="0" smtClean="0">
                    <a:cs typeface="Times New Roman" panose="02020603050405020304" pitchFamily="18" charset="0"/>
                  </a:rPr>
                </a:br>
                <a:r>
                  <a:rPr lang="en-US" sz="2200" dirty="0" smtClean="0">
                    <a:cs typeface="Times New Roman" panose="02020603050405020304" pitchFamily="18" charset="0"/>
                  </a:rPr>
                  <a:t>be explained </a:t>
                </a:r>
                <a:r>
                  <a:rPr lang="en-US" sz="2200" dirty="0" err="1" smtClean="0">
                    <a:cs typeface="Times New Roman" panose="02020603050405020304" pitchFamily="18" charset="0"/>
                  </a:rPr>
                  <a:t>leter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.</a:t>
                </a:r>
                <a:endParaRPr lang="en-US" sz="2200" dirty="0" smtClean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568" y="4271160"/>
                <a:ext cx="3803904" cy="769441"/>
              </a:xfrm>
              <a:prstGeom prst="rect">
                <a:avLst/>
              </a:prstGeom>
              <a:blipFill rotWithShape="0">
                <a:blip r:embed="rId8"/>
                <a:stretch>
                  <a:fillRect t="-5556" b="-1507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99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382060" y="2569541"/>
            <a:ext cx="173716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48058" y="2996952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5578" y="5013176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00192" y="1772816"/>
            <a:ext cx="38200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48064" y="2132856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6532" y="3746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</a:t>
            </a:r>
          </a:p>
        </p:txBody>
      </p:sp>
    </p:spTree>
    <p:extLst>
      <p:ext uri="{BB962C8B-B14F-4D97-AF65-F5344CB8AC3E}">
        <p14:creationId xmlns:p14="http://schemas.microsoft.com/office/powerpoint/2010/main" val="297240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738959" y="311014"/>
                <a:ext cx="3652698" cy="229293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𝐼𝑛𝑖𝑡𝑖𝑎𝑙𝑖𝑧𝑒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():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𝐼𝑛𝑖𝑡𝑉𝑒𝑟𝑡𝑒𝑥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600" b="0" i="1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)∈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𝑛𝑠𝑒𝑟𝑡</m:t>
                    </m:r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,(</m:t>
                    </m:r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6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959" y="311014"/>
                <a:ext cx="3652698" cy="2292935"/>
              </a:xfrm>
              <a:prstGeom prst="rect">
                <a:avLst/>
              </a:prstGeom>
              <a:blipFill rotWithShape="0">
                <a:blip r:embed="rId2"/>
                <a:stretch>
                  <a:fillRect l="-498" t="-158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745055" y="2880478"/>
                <a:ext cx="3652698" cy="361329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𝐼𝑛𝑖𝑡𝑉𝑒𝑟𝑡𝑒𝑥</m:t>
                    </m:r>
                    <m:r>
                      <a:rPr lang="en-US" sz="2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d>
                      <m:dPr>
                        <m:begChr m:val="["/>
                        <m:endChr m:val="]"/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6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6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𝑐h𝑖𝑙𝑑</m:t>
                    </m:r>
                    <m:d>
                      <m:dPr>
                        <m:begChr m:val="["/>
                        <m:endChr m:val="]"/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6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𝑜𝑓𝑓𝑒𝑠𝑡</m:t>
                    </m:r>
                    <m:d>
                      <m:dPr>
                        <m:begChr m:val="["/>
                        <m:endChr m:val="]"/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600" i="1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𝐻𝑒𝑎𝑝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()</m:t>
                    </m:r>
                  </m:oMath>
                </a14:m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𝑀𝑎𝑘𝑒𝑆𝑒𝑡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6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055" y="2880478"/>
                <a:ext cx="3652698" cy="3613297"/>
              </a:xfrm>
              <a:prstGeom prst="rect">
                <a:avLst/>
              </a:prstGeom>
              <a:blipFill rotWithShape="0">
                <a:blip r:embed="rId3"/>
                <a:stretch>
                  <a:fillRect t="-117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83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88238" y="1047454"/>
                <a:ext cx="3463722" cy="171739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4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400" b="0" i="0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0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while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4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2400" b="0" i="1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400" dirty="0"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endParaRPr lang="en-US" sz="24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238" y="1047454"/>
                <a:ext cx="3463722" cy="1717393"/>
              </a:xfrm>
              <a:prstGeom prst="rect">
                <a:avLst/>
              </a:prstGeom>
              <a:blipFill rotWithShape="0">
                <a:blip r:embed="rId3"/>
                <a:stretch>
                  <a:fillRect l="-350" t="-1761" b="-528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572000" y="1047454"/>
                <a:ext cx="4180002" cy="293618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4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  <m:r>
                      <a:rPr lang="en-US" sz="2400" b="0" i="0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0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400" b="0" dirty="0" smtClean="0">
                    <a:cs typeface="Times New Roman" panose="02020603050405020304" pitchFamily="18" charset="0"/>
                  </a:rPr>
                  <a:t>  </a:t>
                </a:r>
                <a:r>
                  <a:rPr lang="en-US" sz="24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Original weight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while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4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𝑜𝑓𝑓𝑠𝑒𝑡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400" i="1" dirty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400" b="0" i="1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400" i="1" dirty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𝑜𝑓𝑓𝑠𝑒𝑡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400" b="0" i="1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400" dirty="0"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endParaRPr lang="en-US" sz="24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047454"/>
                <a:ext cx="4180002" cy="2936188"/>
              </a:xfrm>
              <a:prstGeom prst="rect">
                <a:avLst/>
              </a:prstGeom>
              <a:blipFill rotWithShape="0">
                <a:blip r:embed="rId4"/>
                <a:stretch>
                  <a:fillRect l="-291" t="-1035" r="-1163" b="-289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-3488" y="196185"/>
                <a:ext cx="914400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36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Naïve implementation of </a:t>
                </a:r>
                <a14:m>
                  <m:oMath xmlns:m="http://schemas.openxmlformats.org/officeDocument/2006/math">
                    <m:r>
                      <a:rPr lang="en-US" sz="360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𝐹𝑖𝑛𝑑</m:t>
                    </m:r>
                  </m:oMath>
                </a14:m>
                <a:r>
                  <a:rPr lang="en-US" sz="36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600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𝑊𝑒𝑖𝑔h𝑡</m:t>
                    </m:r>
                  </m:oMath>
                </a14:m>
                <a:endParaRPr lang="en-US" sz="3600" i="1" kern="0" dirty="0" smtClean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88" y="196185"/>
                <a:ext cx="9144000" cy="646331"/>
              </a:xfrm>
              <a:prstGeom prst="rect">
                <a:avLst/>
              </a:prstGeom>
              <a:blipFill rotWithShape="0">
                <a:blip r:embed="rId5"/>
                <a:stretch>
                  <a:fillRect t="-14151" b="-358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-3488" y="4153468"/>
            <a:ext cx="914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More efficient implementation to follow.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1752" y="4717348"/>
                <a:ext cx="914748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plus the sum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𝑜𝑓𝑓𝑠𝑒𝑡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where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on the path from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the root of its tree.</a:t>
                </a:r>
                <a:endParaRPr lang="en-US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2" y="4717348"/>
                <a:ext cx="9147488" cy="954107"/>
              </a:xfrm>
              <a:prstGeom prst="rect">
                <a:avLst/>
              </a:prstGeom>
              <a:blipFill rotWithShape="0">
                <a:blip r:embed="rId6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1752" y="5723188"/>
                <a:ext cx="91474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𝑊𝑒𝑖𝑔h𝑡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𝐸𝑣𝑎𝑙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2" y="5723188"/>
                <a:ext cx="9147488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65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7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62287" y="1286374"/>
                <a:ext cx="7049729" cy="185281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𝐸𝑥𝑝𝑎𝑛𝑑</m:t>
                    </m:r>
                    <m:d>
                      <m:dPr>
                        <m:ctrlPr>
                          <a:rPr lang="en-US" sz="2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←(−,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  </a:t>
                </a:r>
                <a:r>
                  <a:rPr lang="en-US" sz="26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Dummy edge entering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𝑈𝑛𝑐𝑜𝑛𝑡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  </a:t>
                </a:r>
                <a:r>
                  <a:rPr lang="en-US" sz="26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Recursively undo all contractions.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return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|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𝑖𝑛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}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287" y="1286374"/>
                <a:ext cx="7049729" cy="1852815"/>
              </a:xfrm>
              <a:prstGeom prst="rect">
                <a:avLst/>
              </a:prstGeom>
              <a:blipFill rotWithShape="0">
                <a:blip r:embed="rId2"/>
                <a:stretch>
                  <a:fillRect l="-259" t="-1961" b="-555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28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5212741" y="4021878"/>
            <a:ext cx="3606801" cy="2496519"/>
            <a:chOff x="1473208" y="2409268"/>
            <a:chExt cx="6011335" cy="4160867"/>
          </a:xfrm>
        </p:grpSpPr>
        <p:sp>
          <p:nvSpPr>
            <p:cNvPr id="96" name="Oval 95"/>
            <p:cNvSpPr/>
            <p:nvPr/>
          </p:nvSpPr>
          <p:spPr>
            <a:xfrm flipH="1">
              <a:off x="1473208" y="2658540"/>
              <a:ext cx="6011335" cy="39115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09" name="Curved Connector 162"/>
            <p:cNvCxnSpPr>
              <a:endCxn id="20" idx="0"/>
            </p:cNvCxnSpPr>
            <p:nvPr/>
          </p:nvCxnSpPr>
          <p:spPr>
            <a:xfrm>
              <a:off x="2912526" y="2409268"/>
              <a:ext cx="1503558" cy="913262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Curved Connector 162"/>
            <p:cNvCxnSpPr>
              <a:stCxn id="219" idx="0"/>
              <a:endCxn id="79" idx="6"/>
            </p:cNvCxnSpPr>
            <p:nvPr/>
          </p:nvCxnSpPr>
          <p:spPr>
            <a:xfrm rot="5400000" flipH="1" flipV="1">
              <a:off x="2822604" y="3132885"/>
              <a:ext cx="686097" cy="1193671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urved Connector 162"/>
            <p:cNvCxnSpPr>
              <a:stCxn id="80" idx="4"/>
              <a:endCxn id="83" idx="2"/>
            </p:cNvCxnSpPr>
            <p:nvPr/>
          </p:nvCxnSpPr>
          <p:spPr>
            <a:xfrm rot="5400000">
              <a:off x="5449049" y="4902120"/>
              <a:ext cx="686098" cy="1193670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1852430" y="4072768"/>
              <a:ext cx="5252891" cy="1083138"/>
              <a:chOff x="1952254" y="4471457"/>
              <a:chExt cx="5252891" cy="1083138"/>
            </a:xfrm>
          </p:grpSpPr>
          <p:sp>
            <p:nvSpPr>
              <p:cNvPr id="219" name="Oval 218"/>
              <p:cNvSpPr/>
              <p:nvPr/>
            </p:nvSpPr>
            <p:spPr>
              <a:xfrm flipH="1">
                <a:off x="1952254" y="4471457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0" name="Oval 79"/>
              <p:cNvSpPr/>
              <p:nvPr/>
            </p:nvSpPr>
            <p:spPr>
              <a:xfrm flipH="1">
                <a:off x="5772370" y="4471457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762488" y="2845102"/>
              <a:ext cx="1432775" cy="3538471"/>
              <a:chOff x="3853847" y="2938504"/>
              <a:chExt cx="1432775" cy="3538471"/>
            </a:xfrm>
          </p:grpSpPr>
          <p:sp>
            <p:nvSpPr>
              <p:cNvPr id="79" name="Oval 78"/>
              <p:cNvSpPr/>
              <p:nvPr/>
            </p:nvSpPr>
            <p:spPr>
              <a:xfrm flipH="1">
                <a:off x="3853847" y="2938504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3" name="Oval 82"/>
              <p:cNvSpPr/>
              <p:nvPr/>
            </p:nvSpPr>
            <p:spPr>
              <a:xfrm flipH="1">
                <a:off x="3853847" y="5393837"/>
                <a:ext cx="1432775" cy="1083138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cxnSp>
          <p:nvCxnSpPr>
            <p:cNvPr id="86" name="Curved Connector 162"/>
            <p:cNvCxnSpPr>
              <a:stCxn id="79" idx="2"/>
              <a:endCxn id="80" idx="0"/>
            </p:cNvCxnSpPr>
            <p:nvPr/>
          </p:nvCxnSpPr>
          <p:spPr>
            <a:xfrm>
              <a:off x="5195263" y="3386671"/>
              <a:ext cx="1193670" cy="686097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urved Connector 162"/>
            <p:cNvCxnSpPr>
              <a:stCxn id="83" idx="6"/>
              <a:endCxn id="219" idx="4"/>
            </p:cNvCxnSpPr>
            <p:nvPr/>
          </p:nvCxnSpPr>
          <p:spPr>
            <a:xfrm rot="10800000">
              <a:off x="2568818" y="5155906"/>
              <a:ext cx="1193671" cy="686098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TextBox 97"/>
          <p:cNvSpPr txBox="1"/>
          <p:nvPr/>
        </p:nvSpPr>
        <p:spPr>
          <a:xfrm>
            <a:off x="-6532" y="15455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Undoing contractions (Version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2450" y="1166902"/>
                <a:ext cx="3923159" cy="27330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𝑈𝑛𝑐𝑜𝑛𝑡</m:t>
                    </m:r>
                    <m:d>
                      <m:dPr>
                        <m:ctrlPr>
                          <a:rPr lang="en-US" sz="2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b="0" i="1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</m:oMath>
                </a14:m>
                <a:endParaRPr lang="en-US" sz="2600" b="0" i="1" dirty="0" smtClean="0">
                  <a:solidFill>
                    <a:srgbClr val="C0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𝐶h𝑖𝑙𝑑𝐴𝑛𝑐𝑒𝑠𝑡𝑜𝑟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𝐶h𝑖𝑙𝑑𝑟𝑒𝑛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𝑈𝑛𝑐𝑜𝑛𝑡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50" y="1166902"/>
                <a:ext cx="3923159" cy="2733056"/>
              </a:xfrm>
              <a:prstGeom prst="rect">
                <a:avLst/>
              </a:prstGeom>
              <a:blipFill rotWithShape="0">
                <a:blip r:embed="rId2"/>
                <a:stretch>
                  <a:fillRect l="-464" t="-133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37895" y="3843134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895" y="3843134"/>
                <a:ext cx="170104" cy="260335"/>
              </a:xfrm>
              <a:prstGeom prst="rect">
                <a:avLst/>
              </a:prstGeom>
              <a:blipFill rotWithShape="0">
                <a:blip r:embed="rId3"/>
                <a:stretch>
                  <a:fillRect l="-67857" r="-21429" b="-209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/>
          <p:cNvSpPr>
            <a:spLocks noChangeAspect="1"/>
          </p:cNvSpPr>
          <p:nvPr/>
        </p:nvSpPr>
        <p:spPr>
          <a:xfrm flipH="1">
            <a:off x="6906459" y="4569835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586310" y="488980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310" y="4889809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85714" t="-11628" r="-39286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152843" y="4483911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843" y="4483911"/>
                <a:ext cx="170104" cy="260335"/>
              </a:xfrm>
              <a:prstGeom prst="rect">
                <a:avLst/>
              </a:prstGeom>
              <a:blipFill rotWithShape="0">
                <a:blip r:embed="rId5"/>
                <a:stretch>
                  <a:fillRect l="-67857" r="-21429" b="-261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17048" y="1015175"/>
                <a:ext cx="380390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is a </a:t>
                </a:r>
                <a:r>
                  <a:rPr lang="en-US" sz="2200" i="1" dirty="0" smtClean="0">
                    <a:cs typeface="Times New Roman" panose="02020603050405020304" pitchFamily="18" charset="0"/>
                  </a:rPr>
                  <a:t>descendant</a:t>
                </a:r>
                <a:r>
                  <a:rPr lang="en-US" sz="2200" dirty="0" smtClean="0">
                    <a:cs typeface="Times New Roman" panose="02020603050405020304" pitchFamily="18" charset="0"/>
                  </a:rPr>
                  <a:t> of</a:t>
                </a:r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048" y="1015175"/>
                <a:ext cx="3803904" cy="430887"/>
              </a:xfrm>
              <a:prstGeom prst="rect">
                <a:avLst/>
              </a:prstGeom>
              <a:blipFill rotWithShape="0">
                <a:blip r:embed="rId6"/>
                <a:stretch>
                  <a:fillRect t="-10000" b="-285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217048" y="1477287"/>
                <a:ext cx="380390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𝐶h𝑖𝑙𝑑𝐴𝑛𝑐𝑒𝑠𝑡𝑜𝑟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returns the child of</a:t>
                </a:r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 which is an ancestor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.</a:t>
                </a:r>
                <a:endParaRPr lang="en-US" sz="22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048" y="1477287"/>
                <a:ext cx="3803904" cy="1107996"/>
              </a:xfrm>
              <a:prstGeom prst="rect">
                <a:avLst/>
              </a:prstGeom>
              <a:blipFill rotWithShape="0">
                <a:blip r:embed="rId7"/>
                <a:stretch>
                  <a:fillRect t="-3297" b="-104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02942" y="2573581"/>
                <a:ext cx="403211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𝐶h𝑖𝑙𝑑𝑟𝑒𝑛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is the set of children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200" dirty="0" smtClean="0">
                    <a:cs typeface="Times New Roman" panose="02020603050405020304" pitchFamily="18" charset="0"/>
                  </a:rPr>
                  <a:t>. (Easily obtained using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𝑐h𝑖𝑙𝑑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</m:oMath>
                </a14:m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pointers.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942" y="2573581"/>
                <a:ext cx="4032116" cy="1107996"/>
              </a:xfrm>
              <a:prstGeom prst="rect">
                <a:avLst/>
              </a:prstGeom>
              <a:blipFill rotWithShape="0">
                <a:blip r:embed="rId8"/>
                <a:stretch>
                  <a:fillRect t="-3846" r="-3776" b="-104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22077" y="4130978"/>
                <a:ext cx="38039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How do we implement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𝐶h𝑖𝑙𝑑𝐴𝑛𝑐𝑒𝑠𝑡𝑜𝑟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77" y="4130978"/>
                <a:ext cx="3803904" cy="769441"/>
              </a:xfrm>
              <a:prstGeom prst="rect">
                <a:avLst/>
              </a:prstGeom>
              <a:blipFill rotWithShape="0">
                <a:blip r:embed="rId9"/>
                <a:stretch>
                  <a:fillRect t="-5556" b="-1507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42596" y="4961558"/>
                <a:ext cx="396286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Can be done in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time, after some preprocessing. (Not trivial.)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96" y="4961558"/>
                <a:ext cx="3962867" cy="769441"/>
              </a:xfrm>
              <a:prstGeom prst="rect">
                <a:avLst/>
              </a:prstGeom>
              <a:blipFill rotWithShape="0">
                <a:blip r:embed="rId10"/>
                <a:stretch>
                  <a:fillRect l="-1692" t="-5556" r="-1692" b="-1507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72440" y="5792138"/>
                <a:ext cx="450317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Simpler solution: </a:t>
                </a:r>
                <a:r>
                  <a:rPr lang="en-US" sz="22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Go up from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undo all contractions involving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" y="5792138"/>
                <a:ext cx="4503178" cy="769441"/>
              </a:xfrm>
              <a:prstGeom prst="rect">
                <a:avLst/>
              </a:prstGeom>
              <a:blipFill rotWithShape="0">
                <a:blip r:embed="rId11"/>
                <a:stretch>
                  <a:fillRect t="-5556" r="-1355" b="-158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66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9158" y="1316854"/>
                <a:ext cx="5460162" cy="31731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𝑈𝑛𝑐𝑜𝑛𝑡</m:t>
                    </m:r>
                    <m:d>
                      <m:d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←{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// Roots of contraction forest</a:t>
                </a:r>
                <a:endParaRPr lang="en-US" sz="2600" b="0" i="1" dirty="0" smtClean="0">
                  <a:solidFill>
                    <a:schemeClr val="bg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≠∅</m:t>
                    </m:r>
                  </m:oMath>
                </a14:m>
                <a:r>
                  <a:rPr lang="en-US" sz="26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𝐷𝑖𝑠𝑚𝑒𝑛𝑡𝑙𝑒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58" y="1316854"/>
                <a:ext cx="5460162" cy="3173176"/>
              </a:xfrm>
              <a:prstGeom prst="rect">
                <a:avLst/>
              </a:prstGeom>
              <a:blipFill rotWithShape="0">
                <a:blip r:embed="rId2"/>
                <a:stretch>
                  <a:fillRect l="-334" t="-114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-6532" y="15455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Undoing contractions (Version 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657" y="477325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𝐷𝑖𝑠𝑚𝑒𝑛𝑡𝑙𝑒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dismantles the path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to the root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of the contraction forest, adding new roots formed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7" y="4773253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3583" y="574861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cs typeface="Times New Roman" panose="02020603050405020304" pitchFamily="18" charset="0"/>
              </a:rPr>
              <a:t>E</a:t>
            </a:r>
            <a:r>
              <a:rPr lang="en-US" sz="2600" dirty="0" smtClean="0">
                <a:cs typeface="Times New Roman" panose="02020603050405020304" pitchFamily="18" charset="0"/>
              </a:rPr>
              <a:t>nd result identical to the one obtained by the previous version.</a:t>
            </a:r>
            <a:endParaRPr lang="en-US" sz="2600" dirty="0"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 flipH="1">
            <a:off x="6499135" y="4155583"/>
            <a:ext cx="216024" cy="21602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34610" y="4098884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610" y="4098884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71429" r="-17857" b="-255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>
            <a:spLocks noChangeAspect="1"/>
          </p:cNvSpPr>
          <p:nvPr/>
        </p:nvSpPr>
        <p:spPr>
          <a:xfrm flipH="1">
            <a:off x="6956335" y="4155583"/>
            <a:ext cx="216024" cy="21602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 flipH="1">
            <a:off x="7459255" y="4143195"/>
            <a:ext cx="216024" cy="21602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 flipH="1">
            <a:off x="7916463" y="3228782"/>
            <a:ext cx="216024" cy="21602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 flipH="1">
            <a:off x="8389367" y="2309481"/>
            <a:ext cx="216024" cy="21602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45" name="Group 44"/>
          <p:cNvGrpSpPr/>
          <p:nvPr/>
        </p:nvGrpSpPr>
        <p:grpSpPr>
          <a:xfrm>
            <a:off x="6607147" y="1382402"/>
            <a:ext cx="1890232" cy="2773181"/>
            <a:chOff x="6607147" y="1382402"/>
            <a:chExt cx="1890232" cy="2773181"/>
          </a:xfrm>
        </p:grpSpPr>
        <p:grpSp>
          <p:nvGrpSpPr>
            <p:cNvPr id="44" name="Group 43"/>
            <p:cNvGrpSpPr/>
            <p:nvPr/>
          </p:nvGrpSpPr>
          <p:grpSpPr>
            <a:xfrm>
              <a:off x="6607147" y="1382402"/>
              <a:ext cx="1454460" cy="2773181"/>
              <a:chOff x="6607147" y="1382402"/>
              <a:chExt cx="1454460" cy="2773181"/>
            </a:xfrm>
          </p:grpSpPr>
          <p:sp>
            <p:nvSpPr>
              <p:cNvPr id="10" name="Oval 9"/>
              <p:cNvSpPr>
                <a:spLocks noChangeAspect="1"/>
              </p:cNvSpPr>
              <p:nvPr/>
            </p:nvSpPr>
            <p:spPr>
              <a:xfrm flipH="1">
                <a:off x="6947951" y="3251343"/>
                <a:ext cx="216024" cy="216024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 flipH="1">
                <a:off x="7396767" y="2347103"/>
                <a:ext cx="216024" cy="216024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" name="Oval 11"/>
              <p:cNvSpPr>
                <a:spLocks noChangeAspect="1"/>
              </p:cNvSpPr>
              <p:nvPr/>
            </p:nvSpPr>
            <p:spPr>
              <a:xfrm flipH="1">
                <a:off x="7845583" y="1442863"/>
                <a:ext cx="216024" cy="216024"/>
              </a:xfrm>
              <a:prstGeom prst="ellipse">
                <a:avLst/>
              </a:prstGeom>
              <a:solidFill>
                <a:schemeClr val="bg2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3" name="Straight Connector 12"/>
              <p:cNvCxnSpPr>
                <a:stCxn id="9" idx="0"/>
                <a:endCxn id="10" idx="5"/>
              </p:cNvCxnSpPr>
              <p:nvPr/>
            </p:nvCxnSpPr>
            <p:spPr bwMode="auto">
              <a:xfrm flipV="1">
                <a:off x="6607147" y="3435731"/>
                <a:ext cx="372440" cy="719852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" name="Straight Connector 14"/>
              <p:cNvCxnSpPr>
                <a:stCxn id="10" idx="0"/>
                <a:endCxn id="11" idx="5"/>
              </p:cNvCxnSpPr>
              <p:nvPr/>
            </p:nvCxnSpPr>
            <p:spPr bwMode="auto">
              <a:xfrm flipV="1">
                <a:off x="7055963" y="2531491"/>
                <a:ext cx="372440" cy="719852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Connector 17"/>
              <p:cNvCxnSpPr>
                <a:stCxn id="11" idx="0"/>
                <a:endCxn id="12" idx="5"/>
              </p:cNvCxnSpPr>
              <p:nvPr/>
            </p:nvCxnSpPr>
            <p:spPr bwMode="auto">
              <a:xfrm flipV="1">
                <a:off x="7504779" y="1627251"/>
                <a:ext cx="372440" cy="719852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7558219" y="1382402"/>
                    <a:ext cx="170104" cy="26033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1" anchor="ctr" anchorCtr="0">
                    <a:noAutofit/>
                  </a:bodyPr>
                  <a:lstStyle/>
                  <a:p>
                    <a:pPr algn="ctr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oMath>
                      </m:oMathPara>
                    </a14:m>
                    <a:endParaRPr lang="he-IL" sz="2400" dirty="0">
                      <a:solidFill>
                        <a:schemeClr val="tx1"/>
                      </a:solidFill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58219" y="1382402"/>
                    <a:ext cx="170104" cy="260335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60714" r="-10714" b="-23810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6" name="Straight Connector 25"/>
              <p:cNvCxnSpPr>
                <a:stCxn id="24" idx="0"/>
                <a:endCxn id="10" idx="4"/>
              </p:cNvCxnSpPr>
              <p:nvPr/>
            </p:nvCxnSpPr>
            <p:spPr bwMode="auto">
              <a:xfrm flipH="1" flipV="1">
                <a:off x="7055963" y="3467367"/>
                <a:ext cx="8384" cy="688216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Straight Connector 28"/>
              <p:cNvCxnSpPr>
                <a:stCxn id="25" idx="0"/>
                <a:endCxn id="10" idx="3"/>
              </p:cNvCxnSpPr>
              <p:nvPr/>
            </p:nvCxnSpPr>
            <p:spPr bwMode="auto">
              <a:xfrm flipH="1" flipV="1">
                <a:off x="7132339" y="3435731"/>
                <a:ext cx="434928" cy="707464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35" name="Straight Connector 34"/>
            <p:cNvCxnSpPr>
              <a:stCxn id="34" idx="0"/>
              <a:endCxn id="11" idx="3"/>
            </p:cNvCxnSpPr>
            <p:nvPr/>
          </p:nvCxnSpPr>
          <p:spPr bwMode="auto">
            <a:xfrm flipH="1" flipV="1">
              <a:off x="7581155" y="2531491"/>
              <a:ext cx="443320" cy="697291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41" idx="0"/>
              <a:endCxn id="12" idx="3"/>
            </p:cNvCxnSpPr>
            <p:nvPr/>
          </p:nvCxnSpPr>
          <p:spPr bwMode="auto">
            <a:xfrm flipH="1" flipV="1">
              <a:off x="8029971" y="1627251"/>
              <a:ext cx="467408" cy="6822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9" name="Straight Connector 48"/>
          <p:cNvCxnSpPr>
            <a:endCxn id="34" idx="4"/>
          </p:cNvCxnSpPr>
          <p:nvPr/>
        </p:nvCxnSpPr>
        <p:spPr bwMode="auto">
          <a:xfrm flipV="1">
            <a:off x="8024475" y="3444806"/>
            <a:ext cx="0" cy="45789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endCxn id="34" idx="3"/>
          </p:cNvCxnSpPr>
          <p:nvPr/>
        </p:nvCxnSpPr>
        <p:spPr bwMode="auto">
          <a:xfrm flipH="1" flipV="1">
            <a:off x="8100851" y="3413170"/>
            <a:ext cx="288516" cy="48952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endCxn id="41" idx="5"/>
          </p:cNvCxnSpPr>
          <p:nvPr/>
        </p:nvCxnSpPr>
        <p:spPr bwMode="auto">
          <a:xfrm flipV="1">
            <a:off x="8203018" y="2493869"/>
            <a:ext cx="217985" cy="4856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>
            <a:endCxn id="41" idx="4"/>
          </p:cNvCxnSpPr>
          <p:nvPr/>
        </p:nvCxnSpPr>
        <p:spPr bwMode="auto">
          <a:xfrm flipH="1" flipV="1">
            <a:off x="8497379" y="2525505"/>
            <a:ext cx="1791" cy="45406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endCxn id="41" idx="3"/>
          </p:cNvCxnSpPr>
          <p:nvPr/>
        </p:nvCxnSpPr>
        <p:spPr bwMode="auto">
          <a:xfrm flipH="1" flipV="1">
            <a:off x="8573755" y="2493869"/>
            <a:ext cx="290307" cy="4856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2697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2" grpId="0"/>
      <p:bldP spid="34" grpId="0" animBg="1"/>
      <p:bldP spid="4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09318" y="768214"/>
                <a:ext cx="5795442" cy="31731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𝐷𝑖𝑠𝑚𝑒𝑛𝑡𝑙𝑒</m:t>
                    </m:r>
                    <m:d>
                      <m:dPr>
                        <m:ctrlPr>
                          <a:rPr lang="en-US" sz="26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while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𝑛𝑒𝑥𝑡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    while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600" b="0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𝑝𝑎𝑟𝑒𝑛𝑡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endParaRPr lang="en-US" sz="2600" b="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318" y="768214"/>
                <a:ext cx="5795442" cy="3173176"/>
              </a:xfrm>
              <a:prstGeom prst="rect">
                <a:avLst/>
              </a:prstGeom>
              <a:blipFill rotWithShape="0">
                <a:blip r:embed="rId2"/>
                <a:stretch>
                  <a:fillRect l="-315" t="-114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89" y="5482092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The code above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not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use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𝑐h𝑖𝑙𝑑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pointes, so they are not really needed.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If they are available, we can Insert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only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𝑐h𝑖𝑙𝑑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9" y="5482092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151" y="4415292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The code above does not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destroy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the super-vertices containing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Easy to add it, making sure that original vertices are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not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destroyed.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51" y="4415292"/>
                <a:ext cx="9144000" cy="830997"/>
              </a:xfrm>
              <a:prstGeom prst="rect">
                <a:avLst/>
              </a:prstGeom>
              <a:blipFill rotWithShape="0">
                <a:blip r:embed="rId6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28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10281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We need </a:t>
                </a:r>
                <a:r>
                  <a:rPr lang="en-US" sz="2400" i="1" dirty="0" err="1" smtClean="0">
                    <a:cs typeface="Times New Roman" panose="02020603050405020304" pitchFamily="18" charset="0"/>
                  </a:rPr>
                  <a:t>meldable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heaps, i.e., heaps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that support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10281"/>
                <a:ext cx="9144000" cy="830997"/>
              </a:xfrm>
              <a:prstGeom prst="rect">
                <a:avLst/>
              </a:prstGeom>
              <a:blipFill rotWithShape="0">
                <a:blip r:embed="rId9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488" y="184921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𝐷𝑒𝑐𝑟𝑒𝑎𝑠𝑒𝐾𝑒𝑦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operations are not needed (yet).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88" y="1849215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2318817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For the time being, we can use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Binomial heaps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𝑀𝑒𝑙𝑑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time 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amortized time).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318817"/>
                <a:ext cx="9144000" cy="1200329"/>
              </a:xfrm>
              <a:prstGeom prst="rect">
                <a:avLst/>
              </a:prstGeom>
              <a:blipFill rotWithShape="0">
                <a:blip r:embed="rId10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-3488" y="352708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we need to change the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weights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edges.</a:t>
            </a:r>
            <a:endParaRPr lang="en-US" sz="24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52" y="399668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Can we still use standard data structures?</a:t>
            </a:r>
            <a:endParaRPr lang="en-US" sz="2400" dirty="0" smtClean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2" y="446628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The keys of all edges in a heap change by the </a:t>
            </a:r>
            <a:r>
              <a:rPr lang="en-US" sz="2400" i="1" dirty="0" smtClean="0">
                <a:cs typeface="Times New Roman" panose="02020603050405020304" pitchFamily="18" charset="0"/>
              </a:rPr>
              <a:t>same</a:t>
            </a:r>
            <a:r>
              <a:rPr lang="en-US" sz="2400" dirty="0" smtClean="0">
                <a:cs typeface="Times New Roman" panose="02020603050405020304" pitchFamily="18" charset="0"/>
              </a:rPr>
              <a:t> amount.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Hence, all </a:t>
            </a:r>
            <a:r>
              <a:rPr lang="en-US" sz="2400" i="1" dirty="0" smtClean="0">
                <a:cs typeface="Times New Roman" panose="02020603050405020304" pitchFamily="18" charset="0"/>
              </a:rPr>
              <a:t>order relations </a:t>
            </a:r>
            <a:r>
              <a:rPr lang="en-US" sz="2400" dirty="0" smtClean="0">
                <a:cs typeface="Times New Roman" panose="02020603050405020304" pitchFamily="18" charset="0"/>
              </a:rPr>
              <a:t>are </a:t>
            </a:r>
            <a:r>
              <a:rPr lang="en-US" sz="2400" dirty="0" err="1" smtClean="0">
                <a:cs typeface="Times New Roman" panose="02020603050405020304" pitchFamily="18" charset="0"/>
              </a:rPr>
              <a:t>presetved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900" y="5305223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Thus, any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comparison-based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data structure that does not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store keys explicitly, but calls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accent4"/>
                    </a:solidFill>
                    <a:cs typeface="Times New Roman" panose="02020603050405020304" pitchFamily="18" charset="0"/>
                  </a:rPr>
                  <a:t>to compute </a:t>
                </a:r>
                <a:br>
                  <a:rPr lang="en-US" sz="2400" dirty="0" smtClean="0">
                    <a:solidFill>
                      <a:schemeClr val="accent4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accent4"/>
                    </a:solidFill>
                    <a:cs typeface="Times New Roman" panose="02020603050405020304" pitchFamily="18" charset="0"/>
                  </a:rPr>
                  <a:t> keys, when needed, still works correctly.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" y="5305223"/>
                <a:ext cx="9144000" cy="1200329"/>
              </a:xfrm>
              <a:prstGeom prst="rect">
                <a:avLst/>
              </a:prstGeom>
              <a:blipFill rotWithShape="0">
                <a:blip r:embed="rId11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-3488" y="13194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Meldable</a:t>
            </a:r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Heaps with </a:t>
            </a:r>
            <a:r>
              <a:rPr lang="en-US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implicit keys</a:t>
            </a:r>
          </a:p>
        </p:txBody>
      </p:sp>
    </p:spTree>
    <p:extLst>
      <p:ext uri="{BB962C8B-B14F-4D97-AF65-F5344CB8AC3E}">
        <p14:creationId xmlns:p14="http://schemas.microsoft.com/office/powerpoint/2010/main" val="309465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47</a:t>
            </a:fld>
            <a:endParaRPr lang="da-DK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-3488" y="14718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LINK-EVAL-UPDATE</a:t>
            </a:r>
            <a:endParaRPr lang="en-US" kern="0" dirty="0" smtClean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0" y="995041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To obtain a faster implementation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use a </a:t>
                </a:r>
                <a:b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data structure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that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maintains a </a:t>
                </a:r>
                <a:r>
                  <a:rPr lang="en-US" sz="24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forest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under the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following operations: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95041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5240" y="1970996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𝑀𝑎𝑘𝑒𝑆𝑒𝑡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Make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into a singleton tree, with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970996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240" y="2511992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𝐿𝑖𝑛𝑘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Make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 child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  <a:p>
                <a:pPr algn="ctr" rtl="0"/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(Both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are assumed to be </a:t>
                </a:r>
                <a:r>
                  <a:rPr lang="en-US" sz="24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roots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511992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0480" y="3963316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Return 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sum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the values of the nodes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on the path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to the root of its tree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4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" y="3963316"/>
                <a:ext cx="9144000" cy="830997"/>
              </a:xfrm>
              <a:prstGeom prst="rect">
                <a:avLst/>
              </a:prstGeom>
              <a:blipFill rotWithShape="0">
                <a:blip r:embed="rId6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5240" y="4873644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𝑈𝑝𝑑𝑎𝑡𝑒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Add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the value of </a:t>
                </a:r>
                <a:r>
                  <a:rPr lang="en-US" sz="24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root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873644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-3488" y="5612761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Generalization (not needed for our purposes):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Replace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sum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by other operations, such as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𝑚𝑎𝑥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88" y="5612761"/>
                <a:ext cx="9144000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0" y="342232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Return the root of the tree currently containing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4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22320"/>
                <a:ext cx="9144000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944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-3488" y="15826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LINK-EVAL-UPDATE</a:t>
            </a:r>
            <a:endParaRPr lang="en-US" kern="0" dirty="0" smtClean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2135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cs typeface="Times New Roman" panose="02020603050405020304" pitchFamily="18" charset="0"/>
                  </a:rPr>
                  <a:t>Can we use the fast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𝑈𝑛𝑖𝑜𝑛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data structure,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which uses </a:t>
                </a:r>
                <a:r>
                  <a:rPr lang="en-US" sz="26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union by rank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path compression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?</a:t>
                </a:r>
                <a:endParaRPr lang="en-US" sz="26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21358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" y="1977430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cs typeface="Times New Roman" panose="02020603050405020304" pitchFamily="18" charset="0"/>
              </a:rPr>
              <a:t>We need to maintain the roots of the trees.</a:t>
            </a:r>
            <a:endParaRPr lang="en-US" sz="26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" y="253339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cs typeface="Times New Roman" panose="02020603050405020304" pitchFamily="18" charset="0"/>
              </a:rPr>
              <a:t>We need to compute </a:t>
            </a:r>
            <a:r>
              <a:rPr lang="en-US" sz="2600" i="1" dirty="0" smtClean="0">
                <a:cs typeface="Times New Roman" panose="02020603050405020304" pitchFamily="18" charset="0"/>
              </a:rPr>
              <a:t>sum</a:t>
            </a:r>
            <a:r>
              <a:rPr lang="en-US" sz="2600" dirty="0" smtClean="0">
                <a:cs typeface="Times New Roman" panose="02020603050405020304" pitchFamily="18" charset="0"/>
              </a:rPr>
              <a:t> of values on the path to the root.</a:t>
            </a:r>
            <a:endParaRPr lang="en-US" sz="26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488" y="3089356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With some small modifications, we can still use the</a:t>
            </a:r>
            <a:br>
              <a:rPr lang="en-US" sz="2600" dirty="0" smtClean="0">
                <a:cs typeface="Times New Roman" panose="02020603050405020304" pitchFamily="18" charset="0"/>
              </a:rPr>
            </a:br>
            <a:r>
              <a:rPr lang="en-US" sz="2600" i="1" dirty="0">
                <a:solidFill>
                  <a:srgbClr val="FF0000"/>
                </a:solidFill>
                <a:cs typeface="Times New Roman" panose="02020603050405020304" pitchFamily="18" charset="0"/>
              </a:rPr>
              <a:t>union by rank </a:t>
            </a:r>
            <a:r>
              <a:rPr lang="en-US" sz="2600" dirty="0">
                <a:cs typeface="Times New Roman" panose="02020603050405020304" pitchFamily="18" charset="0"/>
              </a:rPr>
              <a:t>and </a:t>
            </a:r>
            <a:r>
              <a:rPr lang="en-US" sz="2600" i="1" dirty="0">
                <a:solidFill>
                  <a:srgbClr val="00B050"/>
                </a:solidFill>
                <a:cs typeface="Times New Roman" panose="02020603050405020304" pitchFamily="18" charset="0"/>
              </a:rPr>
              <a:t>path compression</a:t>
            </a:r>
            <a:r>
              <a:rPr lang="en-US" sz="2600" dirty="0" smtClean="0">
                <a:cs typeface="Times New Roman" panose="02020603050405020304" pitchFamily="18" charset="0"/>
              </a:rPr>
              <a:t> techniques.</a:t>
            </a:r>
            <a:endParaRPr lang="en-US" sz="26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364" y="404542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Thus, the (non-trivial) analysis of </a:t>
                </a:r>
                <a14:m>
                  <m:oMath xmlns:m="http://schemas.openxmlformats.org/officeDocument/2006/math">
                    <m:r>
                      <a:rPr lang="en-US" sz="26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𝑈𝑛𝑖𝑜𝑛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6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applies.</a:t>
                </a:r>
                <a:endParaRPr lang="en-US" sz="26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4" y="4045428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361" y="4601391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 sequence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operations 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items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requires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1" y="4601391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0358" y="555746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In our case, the number of operations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or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so the amortized cost of each operation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6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" y="5557462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85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7" grpId="0"/>
      <p:bldP spid="8" grpId="0"/>
      <p:bldP spid="9" grpId="0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7958"/>
            <a:ext cx="9144000" cy="898842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 Compression</a:t>
            </a:r>
          </a:p>
        </p:txBody>
      </p:sp>
      <p:sp>
        <p:nvSpPr>
          <p:cNvPr id="115715" name="AutoShape 3"/>
          <p:cNvSpPr>
            <a:spLocks noChangeArrowheads="1"/>
          </p:cNvSpPr>
          <p:nvPr/>
        </p:nvSpPr>
        <p:spPr bwMode="auto">
          <a:xfrm rot="-80795">
            <a:off x="3126105" y="2168525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6" name="Oval 4"/>
          <p:cNvSpPr>
            <a:spLocks noChangeArrowheads="1"/>
          </p:cNvSpPr>
          <p:nvPr/>
        </p:nvSpPr>
        <p:spPr bwMode="auto">
          <a:xfrm rot="-2217507">
            <a:off x="3521393" y="2046288"/>
            <a:ext cx="228600" cy="2286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7" name="AutoShape 5"/>
          <p:cNvSpPr>
            <a:spLocks noChangeArrowheads="1"/>
          </p:cNvSpPr>
          <p:nvPr/>
        </p:nvSpPr>
        <p:spPr bwMode="auto">
          <a:xfrm rot="-80795">
            <a:off x="1333818" y="3506788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8" name="AutoShape 6"/>
          <p:cNvSpPr>
            <a:spLocks noChangeArrowheads="1"/>
          </p:cNvSpPr>
          <p:nvPr/>
        </p:nvSpPr>
        <p:spPr bwMode="auto">
          <a:xfrm rot="-80795">
            <a:off x="2221230" y="2820988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19" name="AutoShape 7"/>
          <p:cNvSpPr>
            <a:spLocks noChangeArrowheads="1"/>
          </p:cNvSpPr>
          <p:nvPr/>
        </p:nvSpPr>
        <p:spPr bwMode="auto">
          <a:xfrm rot="-80795">
            <a:off x="425768" y="4184650"/>
            <a:ext cx="1066800" cy="1600200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20" name="Oval 8"/>
          <p:cNvSpPr>
            <a:spLocks noChangeArrowheads="1"/>
          </p:cNvSpPr>
          <p:nvPr/>
        </p:nvSpPr>
        <p:spPr bwMode="auto">
          <a:xfrm rot="-2217507">
            <a:off x="2624455" y="2720975"/>
            <a:ext cx="228600" cy="2286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115723" name="AutoShape 11"/>
          <p:cNvCxnSpPr>
            <a:cxnSpLocks noChangeShapeType="1"/>
            <a:stCxn id="115722" idx="6"/>
            <a:endCxn id="115721" idx="2"/>
          </p:cNvCxnSpPr>
          <p:nvPr/>
        </p:nvCxnSpPr>
        <p:spPr bwMode="auto">
          <a:xfrm flipV="1">
            <a:off x="1030605" y="3581400"/>
            <a:ext cx="717550" cy="536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5724" name="AutoShape 12"/>
          <p:cNvCxnSpPr>
            <a:cxnSpLocks noChangeShapeType="1"/>
            <a:stCxn id="115721" idx="6"/>
            <a:endCxn id="115720" idx="2"/>
          </p:cNvCxnSpPr>
          <p:nvPr/>
        </p:nvCxnSpPr>
        <p:spPr bwMode="auto">
          <a:xfrm flipV="1">
            <a:off x="1930718" y="2903538"/>
            <a:ext cx="715962" cy="539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5725" name="AutoShape 13"/>
          <p:cNvCxnSpPr>
            <a:cxnSpLocks noChangeShapeType="1"/>
            <a:stCxn id="115720" idx="6"/>
            <a:endCxn id="115716" idx="2"/>
          </p:cNvCxnSpPr>
          <p:nvPr/>
        </p:nvCxnSpPr>
        <p:spPr bwMode="auto">
          <a:xfrm flipV="1">
            <a:off x="2829243" y="2228850"/>
            <a:ext cx="714375" cy="536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5721" name="Oval 9"/>
          <p:cNvSpPr>
            <a:spLocks noChangeArrowheads="1"/>
          </p:cNvSpPr>
          <p:nvPr/>
        </p:nvSpPr>
        <p:spPr bwMode="auto">
          <a:xfrm rot="-2217507">
            <a:off x="1725930" y="3398838"/>
            <a:ext cx="228600" cy="2286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15722" name="Oval 10"/>
          <p:cNvSpPr>
            <a:spLocks noChangeArrowheads="1"/>
          </p:cNvSpPr>
          <p:nvPr/>
        </p:nvSpPr>
        <p:spPr bwMode="auto">
          <a:xfrm rot="-2217507">
            <a:off x="825818" y="4073525"/>
            <a:ext cx="228600" cy="2286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grpSp>
        <p:nvGrpSpPr>
          <p:cNvPr id="6" name="Group 5"/>
          <p:cNvGrpSpPr/>
          <p:nvPr/>
        </p:nvGrpSpPr>
        <p:grpSpPr>
          <a:xfrm>
            <a:off x="4555808" y="2031048"/>
            <a:ext cx="3767137" cy="3738562"/>
            <a:chOff x="4555808" y="2031048"/>
            <a:chExt cx="3767137" cy="3738562"/>
          </a:xfrm>
        </p:grpSpPr>
        <p:sp>
          <p:nvSpPr>
            <p:cNvPr id="16" name="AutoShape 3"/>
            <p:cNvSpPr>
              <a:spLocks noChangeArrowheads="1"/>
            </p:cNvSpPr>
            <p:nvPr/>
          </p:nvSpPr>
          <p:spPr bwMode="auto">
            <a:xfrm rot="-80795">
              <a:off x="7256145" y="2153285"/>
              <a:ext cx="1066800" cy="1600200"/>
            </a:xfrm>
            <a:prstGeom prst="triangle">
              <a:avLst>
                <a:gd name="adj" fmla="val 50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17" name="Oval 4"/>
            <p:cNvSpPr>
              <a:spLocks noChangeArrowheads="1"/>
            </p:cNvSpPr>
            <p:nvPr/>
          </p:nvSpPr>
          <p:spPr bwMode="auto">
            <a:xfrm rot="-2217507">
              <a:off x="7651433" y="2031048"/>
              <a:ext cx="228600" cy="22860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 rot="-80795">
              <a:off x="5463858" y="3491548"/>
              <a:ext cx="1066800" cy="1600200"/>
            </a:xfrm>
            <a:prstGeom prst="triangle">
              <a:avLst>
                <a:gd name="adj" fmla="val 50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19" name="AutoShape 6"/>
            <p:cNvSpPr>
              <a:spLocks noChangeArrowheads="1"/>
            </p:cNvSpPr>
            <p:nvPr/>
          </p:nvSpPr>
          <p:spPr bwMode="auto">
            <a:xfrm rot="-80795">
              <a:off x="6351270" y="2805748"/>
              <a:ext cx="1066800" cy="1600200"/>
            </a:xfrm>
            <a:prstGeom prst="triangle">
              <a:avLst>
                <a:gd name="adj" fmla="val 50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 rot="-80795">
              <a:off x="4555808" y="4169410"/>
              <a:ext cx="1066800" cy="1600200"/>
            </a:xfrm>
            <a:prstGeom prst="triangle">
              <a:avLst>
                <a:gd name="adj" fmla="val 50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1" name="Oval 8"/>
            <p:cNvSpPr>
              <a:spLocks noChangeArrowheads="1"/>
            </p:cNvSpPr>
            <p:nvPr/>
          </p:nvSpPr>
          <p:spPr bwMode="auto">
            <a:xfrm rot="-2217507">
              <a:off x="6754495" y="2705735"/>
              <a:ext cx="228600" cy="22860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5949633" y="2153285"/>
              <a:ext cx="1709737" cy="1279525"/>
            </a:xfrm>
            <a:custGeom>
              <a:avLst/>
              <a:gdLst/>
              <a:ahLst/>
              <a:cxnLst>
                <a:cxn ang="0">
                  <a:pos x="0" y="794"/>
                </a:cxn>
                <a:cxn ang="0">
                  <a:pos x="397" y="227"/>
                </a:cxn>
                <a:cxn ang="0">
                  <a:pos x="1077" y="0"/>
                </a:cxn>
              </a:cxnLst>
              <a:rect l="0" t="0" r="r" b="b"/>
              <a:pathLst>
                <a:path w="1077" h="794">
                  <a:moveTo>
                    <a:pt x="0" y="794"/>
                  </a:moveTo>
                  <a:cubicBezTo>
                    <a:pt x="109" y="576"/>
                    <a:pt x="218" y="359"/>
                    <a:pt x="397" y="227"/>
                  </a:cubicBezTo>
                  <a:cubicBezTo>
                    <a:pt x="576" y="95"/>
                    <a:pt x="826" y="47"/>
                    <a:pt x="1077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 type="stealth" w="lg" len="lg"/>
            </a:ln>
            <a:effectLst/>
          </p:spPr>
          <p:txBody>
            <a:bodyPr anchor="ctr">
              <a:spAutoFit/>
            </a:bodyPr>
            <a:lstStyle/>
            <a:p>
              <a:endParaRPr lang="he-IL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5049520" y="2062798"/>
              <a:ext cx="2609850" cy="2071687"/>
            </a:xfrm>
            <a:custGeom>
              <a:avLst/>
              <a:gdLst/>
              <a:ahLst/>
              <a:cxnLst>
                <a:cxn ang="0">
                  <a:pos x="0" y="1248"/>
                </a:cxn>
                <a:cxn ang="0">
                  <a:pos x="453" y="284"/>
                </a:cxn>
                <a:cxn ang="0">
                  <a:pos x="1644" y="0"/>
                </a:cxn>
              </a:cxnLst>
              <a:rect l="0" t="0" r="r" b="b"/>
              <a:pathLst>
                <a:path w="1644" h="1248">
                  <a:moveTo>
                    <a:pt x="0" y="1248"/>
                  </a:moveTo>
                  <a:cubicBezTo>
                    <a:pt x="89" y="870"/>
                    <a:pt x="179" y="492"/>
                    <a:pt x="453" y="284"/>
                  </a:cubicBezTo>
                  <a:cubicBezTo>
                    <a:pt x="727" y="76"/>
                    <a:pt x="1185" y="38"/>
                    <a:pt x="1644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 type="stealth" w="lg" len="lg"/>
            </a:ln>
            <a:effectLst/>
          </p:spPr>
          <p:txBody>
            <a:bodyPr anchor="ctr">
              <a:spAutoFit/>
            </a:bodyPr>
            <a:lstStyle/>
            <a:p>
              <a:endParaRPr lang="he-IL"/>
            </a:p>
          </p:txBody>
        </p:sp>
        <p:sp>
          <p:nvSpPr>
            <p:cNvPr id="27" name="Oval 9"/>
            <p:cNvSpPr>
              <a:spLocks noChangeArrowheads="1"/>
            </p:cNvSpPr>
            <p:nvPr/>
          </p:nvSpPr>
          <p:spPr bwMode="auto">
            <a:xfrm rot="-2217507">
              <a:off x="5855970" y="3383598"/>
              <a:ext cx="228600" cy="22860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8" name="Oval 10"/>
            <p:cNvSpPr>
              <a:spLocks noChangeArrowheads="1"/>
            </p:cNvSpPr>
            <p:nvPr/>
          </p:nvSpPr>
          <p:spPr bwMode="auto">
            <a:xfrm rot="-2217507">
              <a:off x="4955858" y="4058285"/>
              <a:ext cx="228600" cy="22860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cxnSp>
          <p:nvCxnSpPr>
            <p:cNvPr id="31" name="AutoShape 13"/>
            <p:cNvCxnSpPr>
              <a:cxnSpLocks noChangeShapeType="1"/>
              <a:stCxn id="21" idx="6"/>
              <a:endCxn id="17" idx="2"/>
            </p:cNvCxnSpPr>
            <p:nvPr/>
          </p:nvCxnSpPr>
          <p:spPr bwMode="auto">
            <a:xfrm flipV="1">
              <a:off x="6960129" y="2214069"/>
              <a:ext cx="714270" cy="53724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7" name="Group 6"/>
          <p:cNvGrpSpPr/>
          <p:nvPr/>
        </p:nvGrpSpPr>
        <p:grpSpPr>
          <a:xfrm>
            <a:off x="844254" y="1571676"/>
            <a:ext cx="2980625" cy="2387078"/>
            <a:chOff x="844254" y="1571676"/>
            <a:chExt cx="2980625" cy="23870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543618" y="1571676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3618" y="1571676"/>
                  <a:ext cx="281261" cy="428856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41304" r="-13043" b="-7143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2646680" y="2190782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6680" y="2190782"/>
                  <a:ext cx="281261" cy="42885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3478" r="-13043" b="-7042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1790087" y="2903538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0087" y="2903538"/>
                  <a:ext cx="281261" cy="42885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45652" r="-13043" b="-563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44254" y="3529898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254" y="3529898"/>
                  <a:ext cx="281261" cy="428856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2553" r="-12766" b="-7143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658798" y="1556436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798" y="1556436"/>
                <a:ext cx="281261" cy="428856"/>
              </a:xfrm>
              <a:prstGeom prst="rect">
                <a:avLst/>
              </a:prstGeom>
              <a:blipFill rotWithShape="0">
                <a:blip r:embed="rId6"/>
                <a:stretch>
                  <a:fillRect l="-40426" r="-10638" b="-563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819498" y="2231123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498" y="2231123"/>
                <a:ext cx="281261" cy="428856"/>
              </a:xfrm>
              <a:prstGeom prst="rect">
                <a:avLst/>
              </a:prstGeom>
              <a:blipFill rotWithShape="0">
                <a:blip r:embed="rId7"/>
                <a:stretch>
                  <a:fillRect l="-45652" r="-13043" b="-71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765141" y="2980091"/>
                <a:ext cx="766332" cy="18020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5141" y="2980091"/>
                <a:ext cx="766332" cy="180204"/>
              </a:xfrm>
              <a:prstGeom prst="rect">
                <a:avLst/>
              </a:prstGeom>
              <a:blipFill rotWithShape="0">
                <a:blip r:embed="rId8"/>
                <a:stretch>
                  <a:fillRect l="-28000" t="-20690" r="-16800" b="-8965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264020" y="3691122"/>
                <a:ext cx="1685614" cy="21950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20" y="3691122"/>
                <a:ext cx="1685614" cy="219506"/>
              </a:xfrm>
              <a:prstGeom prst="rect">
                <a:avLst/>
              </a:prstGeom>
              <a:blipFill rotWithShape="0">
                <a:blip r:embed="rId9"/>
                <a:stretch>
                  <a:fillRect l="-4693" t="-5405" b="-5945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19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452529"/>
                <a:ext cx="9144000" cy="5093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following conditions are equivalent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rtl="0">
                  <a:spcBef>
                    <a:spcPts val="1800"/>
                  </a:spcBef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directed spanning tree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rooted at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undirected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spanning tree of the undirected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all paths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directed away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rtl="0">
                  <a:spcBef>
                    <a:spcPts val="1800"/>
                  </a:spcBef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(ii)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indegree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0, the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indegree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 vertex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1, and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acyclic,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., contains no directed cycles.</a:t>
                </a:r>
              </a:p>
              <a:p>
                <a:pPr algn="ctr" rtl="0">
                  <a:spcBef>
                    <a:spcPts val="1800"/>
                  </a:spcBef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(iii)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indegree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0, the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indegree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 vertex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1, and there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directed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paths in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all other vertices.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52529"/>
                <a:ext cx="9144000" cy="5093702"/>
              </a:xfrm>
              <a:prstGeom prst="rect">
                <a:avLst/>
              </a:prstGeom>
              <a:blipFill rotWithShape="0">
                <a:blip r:embed="rId2"/>
                <a:stretch>
                  <a:fillRect t="-1196" b="-2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-6532" y="115757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Spanning Trees (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STs)</a:t>
            </a:r>
            <a:b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(Also known as </a:t>
            </a:r>
            <a:r>
              <a:rPr lang="en-US" sz="32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arborescences</a:t>
            </a:r>
            <a:r>
              <a:rPr lang="en-US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66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50</a:t>
            </a:fld>
            <a:endParaRPr lang="da-DK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167958"/>
            <a:ext cx="9144000" cy="77692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MS PGothic" pitchFamily="34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MS PGothic" pitchFamily="34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MS PGothic" pitchFamily="34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MS PGothic" pitchFamily="34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trees</a:t>
            </a:r>
            <a:endParaRPr lang="en-US" kern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" y="243991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cs typeface="Times New Roman" panose="02020603050405020304" pitchFamily="18" charset="0"/>
                  </a:rPr>
                  <a:t>Each original tree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represented by a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virtual tree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containing the same nodes but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necessarily the same root.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" y="2439913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20" y="336202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every node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𝑠𝑢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𝑠𝑢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" y="3362028"/>
                <a:ext cx="9144000" cy="492443"/>
              </a:xfrm>
              <a:prstGeom prst="rect">
                <a:avLst/>
              </a:prstGeom>
              <a:blipFill rotWithShape="0">
                <a:blip r:embed="rId12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20" y="99579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𝑣𝑎𝑙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be the value of node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" y="995792"/>
                <a:ext cx="9144000" cy="492443"/>
              </a:xfrm>
              <a:prstGeom prst="rect">
                <a:avLst/>
              </a:prstGeom>
              <a:blipFill rotWithShape="0">
                <a:blip r:embed="rId1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" y="151779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𝑠𝑢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be the sum of the values of the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nodes on the path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to the root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" y="1517798"/>
                <a:ext cx="9144000" cy="892552"/>
              </a:xfrm>
              <a:prstGeom prst="rect">
                <a:avLst/>
              </a:prstGeom>
              <a:blipFill rotWithShape="0">
                <a:blip r:embed="rId14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620" y="388403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root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has a pointer to the root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" y="3884033"/>
                <a:ext cx="9144000" cy="492443"/>
              </a:xfrm>
              <a:prstGeom prst="rect">
                <a:avLst/>
              </a:prstGeom>
              <a:blipFill rotWithShape="0">
                <a:blip r:embed="rId1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1348940" y="4667187"/>
            <a:ext cx="2712331" cy="1808057"/>
            <a:chOff x="1348940" y="4667187"/>
            <a:chExt cx="2712331" cy="1808057"/>
          </a:xfrm>
        </p:grpSpPr>
        <p:sp>
          <p:nvSpPr>
            <p:cNvPr id="28" name="TextBox 27"/>
            <p:cNvSpPr txBox="1"/>
            <p:nvPr/>
          </p:nvSpPr>
          <p:spPr>
            <a:xfrm>
              <a:off x="1796649" y="4716259"/>
              <a:ext cx="533352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3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15697" y="5391980"/>
              <a:ext cx="533352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7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16439" y="5373498"/>
              <a:ext cx="533352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2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27919" y="6013578"/>
              <a:ext cx="533352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4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3" name="Oval 56"/>
            <p:cNvSpPr>
              <a:spLocks noChangeAspect="1" noChangeArrowheads="1"/>
            </p:cNvSpPr>
            <p:nvPr/>
          </p:nvSpPr>
          <p:spPr bwMode="auto">
            <a:xfrm>
              <a:off x="2289811" y="4765499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i="1" dirty="0" smtClean="0"/>
                <a:t>a</a:t>
              </a:r>
              <a:endParaRPr lang="en-US" sz="2400" i="1" dirty="0"/>
            </a:p>
          </p:txBody>
        </p:sp>
        <p:sp>
          <p:nvSpPr>
            <p:cNvPr id="14" name="Oval 56"/>
            <p:cNvSpPr>
              <a:spLocks noChangeAspect="1" noChangeArrowheads="1"/>
            </p:cNvSpPr>
            <p:nvPr/>
          </p:nvSpPr>
          <p:spPr bwMode="auto">
            <a:xfrm>
              <a:off x="1857459" y="5444895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i="1" dirty="0" smtClean="0"/>
                <a:t>b</a:t>
              </a:r>
              <a:endParaRPr lang="en-US" sz="2400" i="1" dirty="0"/>
            </a:p>
          </p:txBody>
        </p:sp>
        <p:sp>
          <p:nvSpPr>
            <p:cNvPr id="15" name="Oval 56"/>
            <p:cNvSpPr>
              <a:spLocks noChangeAspect="1" noChangeArrowheads="1"/>
            </p:cNvSpPr>
            <p:nvPr/>
          </p:nvSpPr>
          <p:spPr bwMode="auto">
            <a:xfrm>
              <a:off x="2734587" y="5407653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i="1" dirty="0" smtClean="0"/>
                <a:t>c</a:t>
              </a:r>
              <a:endParaRPr lang="en-US" sz="2400" i="1" dirty="0"/>
            </a:p>
          </p:txBody>
        </p:sp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3179363" y="6049807"/>
              <a:ext cx="432352" cy="39718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i="1" dirty="0" smtClean="0"/>
                <a:t>d</a:t>
              </a:r>
              <a:endParaRPr lang="en-US" sz="2400" i="1" dirty="0"/>
            </a:p>
          </p:txBody>
        </p:sp>
        <p:cxnSp>
          <p:nvCxnSpPr>
            <p:cNvPr id="18" name="Straight Connector 17"/>
            <p:cNvCxnSpPr>
              <a:stCxn id="13" idx="3"/>
              <a:endCxn id="14" idx="0"/>
            </p:cNvCxnSpPr>
            <p:nvPr/>
          </p:nvCxnSpPr>
          <p:spPr bwMode="auto">
            <a:xfrm flipH="1">
              <a:off x="2073635" y="5104518"/>
              <a:ext cx="279492" cy="340377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3" idx="5"/>
              <a:endCxn id="15" idx="0"/>
            </p:cNvCxnSpPr>
            <p:nvPr/>
          </p:nvCxnSpPr>
          <p:spPr bwMode="auto">
            <a:xfrm>
              <a:off x="2658847" y="5104518"/>
              <a:ext cx="291916" cy="30313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5" idx="5"/>
              <a:endCxn id="16" idx="0"/>
            </p:cNvCxnSpPr>
            <p:nvPr/>
          </p:nvCxnSpPr>
          <p:spPr bwMode="auto">
            <a:xfrm>
              <a:off x="3103623" y="5746672"/>
              <a:ext cx="291916" cy="30313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1348940" y="4667187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8940" y="4667187"/>
                  <a:ext cx="535263" cy="525978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218349" y="4646769"/>
            <a:ext cx="3738539" cy="1521065"/>
            <a:chOff x="4218349" y="4646769"/>
            <a:chExt cx="3738539" cy="1521065"/>
          </a:xfrm>
        </p:grpSpPr>
        <p:grpSp>
          <p:nvGrpSpPr>
            <p:cNvPr id="54" name="Group 53"/>
            <p:cNvGrpSpPr/>
            <p:nvPr/>
          </p:nvGrpSpPr>
          <p:grpSpPr>
            <a:xfrm>
              <a:off x="4218349" y="4646769"/>
              <a:ext cx="3738539" cy="1521065"/>
              <a:chOff x="4218349" y="4646769"/>
              <a:chExt cx="3738539" cy="1521065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5423087" y="5675688"/>
                <a:ext cx="533352" cy="461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7423536" y="5675688"/>
                <a:ext cx="533352" cy="461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</a:rPr>
                  <a:t>4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4218349" y="5706168"/>
                    <a:ext cx="533352" cy="461666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en-US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18349" y="5706168"/>
                    <a:ext cx="533352" cy="461666"/>
                  </a:xfrm>
                  <a:prstGeom prst="rect">
                    <a:avLst/>
                  </a:prstGeom>
                  <a:blipFill rotWithShape="0">
                    <a:blip r:embed="rId17"/>
                    <a:stretch>
                      <a:fillRect l="-3448" r="-1149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6" name="TextBox 45"/>
              <p:cNvSpPr txBox="1"/>
              <p:nvPr/>
            </p:nvSpPr>
            <p:spPr>
              <a:xfrm>
                <a:off x="6259112" y="4731499"/>
                <a:ext cx="533352" cy="461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FF0000"/>
                    </a:solidFill>
                  </a:rPr>
                  <a:t>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Oval 56"/>
              <p:cNvSpPr>
                <a:spLocks noChangeAspect="1" noChangeArrowheads="1"/>
              </p:cNvSpPr>
              <p:nvPr/>
            </p:nvSpPr>
            <p:spPr bwMode="auto">
              <a:xfrm>
                <a:off x="5877258" y="4765499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i="1" dirty="0" smtClean="0"/>
                  <a:t>c</a:t>
                </a:r>
                <a:endParaRPr lang="en-US" sz="2400" i="1" dirty="0"/>
              </a:p>
            </p:txBody>
          </p:sp>
          <p:sp>
            <p:nvSpPr>
              <p:cNvPr id="33" name="Oval 56"/>
              <p:cNvSpPr>
                <a:spLocks noChangeAspect="1" noChangeArrowheads="1"/>
              </p:cNvSpPr>
              <p:nvPr/>
            </p:nvSpPr>
            <p:spPr bwMode="auto">
              <a:xfrm>
                <a:off x="5880239" y="5715989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i="1" dirty="0" smtClean="0"/>
                  <a:t>b</a:t>
                </a:r>
                <a:endParaRPr lang="en-US" sz="2400" i="1" dirty="0"/>
              </a:p>
            </p:txBody>
          </p:sp>
          <p:sp>
            <p:nvSpPr>
              <p:cNvPr id="34" name="Oval 56"/>
              <p:cNvSpPr>
                <a:spLocks noChangeAspect="1" noChangeArrowheads="1"/>
              </p:cNvSpPr>
              <p:nvPr/>
            </p:nvSpPr>
            <p:spPr bwMode="auto">
              <a:xfrm>
                <a:off x="4738814" y="5730780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i="1" dirty="0" smtClean="0"/>
                  <a:t>a</a:t>
                </a:r>
                <a:endParaRPr lang="en-US" sz="2400" i="1" dirty="0"/>
              </a:p>
            </p:txBody>
          </p:sp>
          <p:sp>
            <p:nvSpPr>
              <p:cNvPr id="35" name="Oval 56"/>
              <p:cNvSpPr>
                <a:spLocks noChangeAspect="1" noChangeArrowheads="1"/>
              </p:cNvSpPr>
              <p:nvPr/>
            </p:nvSpPr>
            <p:spPr bwMode="auto">
              <a:xfrm>
                <a:off x="7021664" y="5701198"/>
                <a:ext cx="432352" cy="397186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 i="1" dirty="0" smtClean="0"/>
                  <a:t>d</a:t>
                </a:r>
                <a:endParaRPr lang="en-US" sz="2400" i="1" dirty="0"/>
              </a:p>
            </p:txBody>
          </p:sp>
          <p:cxnSp>
            <p:nvCxnSpPr>
              <p:cNvPr id="36" name="Straight Connector 35"/>
              <p:cNvCxnSpPr>
                <a:stCxn id="34" idx="7"/>
                <a:endCxn id="32" idx="3"/>
              </p:cNvCxnSpPr>
              <p:nvPr/>
            </p:nvCxnSpPr>
            <p:spPr bwMode="auto">
              <a:xfrm flipV="1">
                <a:off x="5107850" y="5104518"/>
                <a:ext cx="832724" cy="684429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Straight Connector 38"/>
              <p:cNvCxnSpPr>
                <a:stCxn id="33" idx="0"/>
                <a:endCxn id="32" idx="4"/>
              </p:cNvCxnSpPr>
              <p:nvPr/>
            </p:nvCxnSpPr>
            <p:spPr bwMode="auto">
              <a:xfrm flipH="1" flipV="1">
                <a:off x="6093434" y="5162685"/>
                <a:ext cx="2981" cy="553304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Straight Connector 42"/>
              <p:cNvCxnSpPr>
                <a:stCxn id="35" idx="1"/>
                <a:endCxn id="32" idx="5"/>
              </p:cNvCxnSpPr>
              <p:nvPr/>
            </p:nvCxnSpPr>
            <p:spPr bwMode="auto">
              <a:xfrm flipH="1" flipV="1">
                <a:off x="6246294" y="5104518"/>
                <a:ext cx="838686" cy="654847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4956192" y="4646769"/>
                    <a:ext cx="535263" cy="525978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ctr" rt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0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he-IL" sz="2800" dirty="0">
                      <a:solidFill>
                        <a:srgbClr val="000000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56192" y="4646769"/>
                    <a:ext cx="535263" cy="525978"/>
                  </a:xfrm>
                  <a:prstGeom prst="rect">
                    <a:avLst/>
                  </a:prstGeom>
                  <a:blipFill rotWithShape="0"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7" name="Curved Connector 16"/>
            <p:cNvCxnSpPr>
              <a:stCxn id="32" idx="2"/>
              <a:endCxn id="34" idx="0"/>
            </p:cNvCxnSpPr>
            <p:nvPr/>
          </p:nvCxnSpPr>
          <p:spPr bwMode="auto">
            <a:xfrm rot="10800000" flipV="1">
              <a:off x="4954990" y="4964092"/>
              <a:ext cx="922268" cy="766688"/>
            </a:xfrm>
            <a:prstGeom prst="curvedConnector2">
              <a:avLst/>
            </a:prstGeom>
            <a:solidFill>
              <a:schemeClr val="accent1"/>
            </a:solidFill>
            <a:ln w="31750" cap="flat" cmpd="sng" algn="ctr">
              <a:solidFill>
                <a:srgbClr val="00B05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8312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-3488" y="11670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Link by rank</a:t>
            </a:r>
            <a:endParaRPr lang="en-US" kern="0" dirty="0" smtClean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-80795">
            <a:off x="5551745" y="1658996"/>
            <a:ext cx="1066800" cy="1346668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10"/>
              <p:cNvSpPr>
                <a:spLocks noChangeAspect="1" noChangeArrowheads="1"/>
              </p:cNvSpPr>
              <p:nvPr/>
            </p:nvSpPr>
            <p:spPr bwMode="auto">
              <a:xfrm>
                <a:off x="5916673" y="1547836"/>
                <a:ext cx="342900" cy="342900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8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16673" y="1547836"/>
                <a:ext cx="342900" cy="342900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utoShape 7"/>
          <p:cNvSpPr>
            <a:spLocks noChangeArrowheads="1"/>
          </p:cNvSpPr>
          <p:nvPr/>
        </p:nvSpPr>
        <p:spPr bwMode="auto">
          <a:xfrm rot="-80795">
            <a:off x="6847255" y="1067810"/>
            <a:ext cx="1066800" cy="1356045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0"/>
              <p:cNvSpPr>
                <a:spLocks noChangeAspect="1" noChangeArrowheads="1"/>
              </p:cNvSpPr>
              <p:nvPr/>
            </p:nvSpPr>
            <p:spPr bwMode="auto">
              <a:xfrm>
                <a:off x="7212073" y="956651"/>
                <a:ext cx="342900" cy="342900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he-IL" sz="2000" dirty="0"/>
              </a:p>
            </p:txBody>
          </p:sp>
        </mc:Choice>
        <mc:Fallback xmlns="">
          <p:sp>
            <p:nvSpPr>
              <p:cNvPr id="13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12073" y="956651"/>
                <a:ext cx="342900" cy="342900"/>
              </a:xfrm>
              <a:prstGeom prst="ellipse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28575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35861" y="1473783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861" y="1473783"/>
                <a:ext cx="281261" cy="428856"/>
              </a:xfrm>
              <a:prstGeom prst="rect">
                <a:avLst/>
              </a:prstGeom>
              <a:blipFill rotWithShape="0">
                <a:blip r:embed="rId5"/>
                <a:stretch>
                  <a:fillRect l="-195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54318" y="854888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he-IL" sz="24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318" y="854888"/>
                <a:ext cx="281261" cy="428856"/>
              </a:xfrm>
              <a:prstGeom prst="rect">
                <a:avLst/>
              </a:prstGeom>
              <a:blipFill rotWithShape="0">
                <a:blip r:embed="rId6"/>
                <a:stretch>
                  <a:fillRect l="-34783" r="-4348" b="-154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AutoShape 12"/>
          <p:cNvCxnSpPr>
            <a:cxnSpLocks noChangeShapeType="1"/>
            <a:stCxn id="8" idx="7"/>
            <a:endCxn id="13" idx="2"/>
          </p:cNvCxnSpPr>
          <p:nvPr/>
        </p:nvCxnSpPr>
        <p:spPr bwMode="auto">
          <a:xfrm flipV="1">
            <a:off x="6209356" y="1128101"/>
            <a:ext cx="1002717" cy="46995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3" name="AutoShape 12"/>
          <p:cNvCxnSpPr>
            <a:cxnSpLocks noChangeShapeType="1"/>
            <a:stCxn id="18" idx="7"/>
            <a:endCxn id="20" idx="2"/>
          </p:cNvCxnSpPr>
          <p:nvPr/>
        </p:nvCxnSpPr>
        <p:spPr bwMode="auto">
          <a:xfrm flipV="1">
            <a:off x="1933841" y="4277246"/>
            <a:ext cx="1002717" cy="46995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1076678" y="4165725"/>
            <a:ext cx="1266310" cy="1985579"/>
            <a:chOff x="1076678" y="4235000"/>
            <a:chExt cx="1266310" cy="19855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076678" y="4235000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400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6678" y="4235000"/>
                  <a:ext cx="281261" cy="42885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50000" r="-21739" b="-2817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4" name="Group 53"/>
            <p:cNvGrpSpPr/>
            <p:nvPr/>
          </p:nvGrpSpPr>
          <p:grpSpPr>
            <a:xfrm>
              <a:off x="1276188" y="4766256"/>
              <a:ext cx="1066800" cy="1454323"/>
              <a:chOff x="1276188" y="4766256"/>
              <a:chExt cx="1066800" cy="1454323"/>
            </a:xfrm>
          </p:grpSpPr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 rot="-80795">
                <a:off x="1276188" y="4877416"/>
                <a:ext cx="1066800" cy="1343163"/>
              </a:xfrm>
              <a:prstGeom prst="triangle">
                <a:avLst>
                  <a:gd name="adj" fmla="val 50000"/>
                </a:avLst>
              </a:pr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Oval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41158" y="4766256"/>
                    <a:ext cx="342900" cy="3429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lIns="0" tIns="0" rIns="0" bIns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he-IL" sz="2000" dirty="0"/>
                  </a:p>
                </p:txBody>
              </p:sp>
            </mc:Choice>
            <mc:Fallback xmlns="">
              <p:sp>
                <p:nvSpPr>
                  <p:cNvPr id="18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641158" y="4766256"/>
                    <a:ext cx="342900" cy="342900"/>
                  </a:xfrm>
                  <a:prstGeom prst="ellipse">
                    <a:avLst/>
                  </a:prstGeom>
                  <a:blipFill rotWithShape="0">
                    <a:blip r:embed="rId8"/>
                    <a:stretch>
                      <a:fillRect r="-4918" b="-1639"/>
                    </a:stretch>
                  </a:blip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Oval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41158" y="5431276"/>
                    <a:ext cx="342900" cy="3429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lIns="0" tIns="0" rIns="0" bIns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oMath>
                      </m:oMathPara>
                    </a14:m>
                    <a:endParaRPr lang="he-IL" sz="2000" dirty="0"/>
                  </a:p>
                </p:txBody>
              </p:sp>
            </mc:Choice>
            <mc:Fallback xmlns="">
              <p:sp>
                <p:nvSpPr>
                  <p:cNvPr id="24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641158" y="5431276"/>
                    <a:ext cx="342900" cy="342900"/>
                  </a:xfrm>
                  <a:prstGeom prst="ellipse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7" name="Group 56"/>
          <p:cNvGrpSpPr/>
          <p:nvPr/>
        </p:nvGrpSpPr>
        <p:grpSpPr>
          <a:xfrm>
            <a:off x="2571588" y="4031743"/>
            <a:ext cx="1102331" cy="1528376"/>
            <a:chOff x="2571588" y="4101018"/>
            <a:chExt cx="1102331" cy="15283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392658" y="4101018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400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2658" y="4101018"/>
                  <a:ext cx="281261" cy="428856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63043" r="-34783" b="-26761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5" name="Group 54"/>
            <p:cNvGrpSpPr/>
            <p:nvPr/>
          </p:nvGrpSpPr>
          <p:grpSpPr>
            <a:xfrm>
              <a:off x="2571588" y="4175071"/>
              <a:ext cx="1066800" cy="1454323"/>
              <a:chOff x="2571588" y="4175071"/>
              <a:chExt cx="1066800" cy="1454323"/>
            </a:xfrm>
          </p:grpSpPr>
          <p:sp>
            <p:nvSpPr>
              <p:cNvPr id="19" name="AutoShape 7"/>
              <p:cNvSpPr>
                <a:spLocks noChangeArrowheads="1"/>
              </p:cNvSpPr>
              <p:nvPr/>
            </p:nvSpPr>
            <p:spPr bwMode="auto">
              <a:xfrm rot="-80795">
                <a:off x="2571588" y="4286231"/>
                <a:ext cx="1066800" cy="1343163"/>
              </a:xfrm>
              <a:prstGeom prst="triangle">
                <a:avLst>
                  <a:gd name="adj" fmla="val 50000"/>
                </a:avLst>
              </a:pr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Oval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36558" y="4175071"/>
                    <a:ext cx="342900" cy="3429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lIns="0" tIns="0" rIns="0" bIns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he-IL" sz="2000" dirty="0"/>
                  </a:p>
                </p:txBody>
              </p:sp>
            </mc:Choice>
            <mc:Fallback xmlns="">
              <p:sp>
                <p:nvSpPr>
                  <p:cNvPr id="20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936558" y="4175071"/>
                    <a:ext cx="342900" cy="342900"/>
                  </a:xfrm>
                  <a:prstGeom prst="ellipse">
                    <a:avLst/>
                  </a:prstGeom>
                  <a:blipFill rotWithShape="0">
                    <a:blip r:embed="rId11"/>
                    <a:stretch>
                      <a:fillRect l="-6557" r="-3279" b="-1639"/>
                    </a:stretch>
                  </a:blip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Oval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36558" y="4888649"/>
                    <a:ext cx="342900" cy="3429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lIns="0" tIns="0" rIns="0" bIns="0" anchor="ctr"/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oMath>
                      </m:oMathPara>
                    </a14:m>
                    <a:endParaRPr lang="he-IL" sz="2000" dirty="0"/>
                  </a:p>
                </p:txBody>
              </p:sp>
            </mc:Choice>
            <mc:Fallback>
              <p:sp>
                <p:nvSpPr>
                  <p:cNvPr id="25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936558" y="4888649"/>
                    <a:ext cx="342900" cy="342900"/>
                  </a:xfrm>
                  <a:prstGeom prst="ellipse">
                    <a:avLst/>
                  </a:prstGeom>
                  <a:blipFill rotWithShape="0">
                    <a:blip r:embed="rId12"/>
                    <a:stretch>
                      <a:fillRect/>
                    </a:stretch>
                  </a:blipFill>
                  <a:ln w="28575" algn="ctr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cxnSp>
        <p:nvCxnSpPr>
          <p:cNvPr id="26" name="AutoShape 12"/>
          <p:cNvCxnSpPr>
            <a:cxnSpLocks noChangeShapeType="1"/>
            <a:stCxn id="24" idx="0"/>
            <a:endCxn id="18" idx="4"/>
          </p:cNvCxnSpPr>
          <p:nvPr/>
        </p:nvCxnSpPr>
        <p:spPr bwMode="auto">
          <a:xfrm flipV="1">
            <a:off x="1812608" y="5039881"/>
            <a:ext cx="0" cy="32212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7" name="AutoShape 12"/>
          <p:cNvCxnSpPr>
            <a:cxnSpLocks noChangeShapeType="1"/>
            <a:stCxn id="25" idx="0"/>
            <a:endCxn id="20" idx="4"/>
          </p:cNvCxnSpPr>
          <p:nvPr/>
        </p:nvCxnSpPr>
        <p:spPr bwMode="auto">
          <a:xfrm flipV="1">
            <a:off x="3108008" y="4448696"/>
            <a:ext cx="0" cy="37067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155061" y="1432257"/>
                <a:ext cx="49939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Perform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61" y="1432257"/>
                <a:ext cx="4993958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62034" y="971906"/>
                <a:ext cx="6075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be the roots of the virtual trees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4" y="971906"/>
                <a:ext cx="6075619" cy="461665"/>
              </a:xfrm>
              <a:prstGeom prst="rect">
                <a:avLst/>
              </a:prstGeom>
              <a:blipFill rotWithShape="0">
                <a:blip r:embed="rId14"/>
                <a:stretch>
                  <a:fillRect l="-1304" t="-10526" r="-1304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770694" y="4165725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𝑣𝑎𝑙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400" dirty="0">
                  <a:solidFill>
                    <a:srgbClr val="FF99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694" y="4165725"/>
                <a:ext cx="281261" cy="428856"/>
              </a:xfrm>
              <a:prstGeom prst="rect">
                <a:avLst/>
              </a:prstGeom>
              <a:blipFill rotWithShape="0">
                <a:blip r:embed="rId15"/>
                <a:stretch>
                  <a:fillRect l="-189362" r="-178723" b="-2394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35" y="3286901"/>
                <a:ext cx="49939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𝑟𝑎𝑛𝑘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" y="3286901"/>
                <a:ext cx="4993958" cy="461665"/>
              </a:xfrm>
              <a:prstGeom prst="rect">
                <a:avLst/>
              </a:prstGeom>
              <a:blipFill rotWithShape="0">
                <a:blip r:embed="rId1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AutoShape 12"/>
          <p:cNvCxnSpPr>
            <a:cxnSpLocks noChangeShapeType="1"/>
            <a:stCxn id="35" idx="1"/>
            <a:endCxn id="33" idx="6"/>
          </p:cNvCxnSpPr>
          <p:nvPr/>
        </p:nvCxnSpPr>
        <p:spPr bwMode="auto">
          <a:xfrm flipH="1" flipV="1">
            <a:off x="5461552" y="4286530"/>
            <a:ext cx="1002717" cy="42367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59" name="Group 58"/>
          <p:cNvGrpSpPr/>
          <p:nvPr/>
        </p:nvGrpSpPr>
        <p:grpSpPr>
          <a:xfrm>
            <a:off x="4753682" y="3954088"/>
            <a:ext cx="1189319" cy="1615315"/>
            <a:chOff x="4753682" y="4023363"/>
            <a:chExt cx="1189319" cy="1615315"/>
          </a:xfrm>
        </p:grpSpPr>
        <p:sp>
          <p:nvSpPr>
            <p:cNvPr id="32" name="AutoShape 7"/>
            <p:cNvSpPr>
              <a:spLocks noChangeArrowheads="1"/>
            </p:cNvSpPr>
            <p:nvPr/>
          </p:nvSpPr>
          <p:spPr bwMode="auto">
            <a:xfrm rot="-80795">
              <a:off x="4753682" y="4295515"/>
              <a:ext cx="1066800" cy="1343163"/>
            </a:xfrm>
            <a:prstGeom prst="triangle">
              <a:avLst>
                <a:gd name="adj" fmla="val 50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5118652" y="4184355"/>
                  <a:ext cx="342900" cy="342900"/>
                </a:xfrm>
                <a:prstGeom prst="ellipse">
                  <a:avLst/>
                </a:prstGeom>
                <a:solidFill>
                  <a:schemeClr val="bg1"/>
                </a:solid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000" dirty="0"/>
                </a:p>
              </p:txBody>
            </p:sp>
          </mc:Choice>
          <mc:Fallback xmlns="">
            <p:sp>
              <p:nvSpPr>
                <p:cNvPr id="33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18652" y="4184355"/>
                  <a:ext cx="342900" cy="342900"/>
                </a:xfrm>
                <a:prstGeom prst="ellipse">
                  <a:avLst/>
                </a:prstGeom>
                <a:blipFill rotWithShape="0">
                  <a:blip r:embed="rId17"/>
                  <a:stretch>
                    <a:fillRect r="-3279" b="-3279"/>
                  </a:stretch>
                </a:blip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5661740" y="4023363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400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1740" y="4023363"/>
                  <a:ext cx="281261" cy="428856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l="-50000" r="-21739" b="-2857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5118652" y="4849375"/>
                  <a:ext cx="342900" cy="342900"/>
                </a:xfrm>
                <a:prstGeom prst="ellipse">
                  <a:avLst/>
                </a:prstGeom>
                <a:solidFill>
                  <a:schemeClr val="bg1"/>
                </a:solid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he-IL" sz="2000" dirty="0"/>
                </a:p>
              </p:txBody>
            </p:sp>
          </mc:Choice>
          <mc:Fallback xmlns="">
            <p:sp>
              <p:nvSpPr>
                <p:cNvPr id="39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18652" y="4849375"/>
                  <a:ext cx="342900" cy="342900"/>
                </a:xfrm>
                <a:prstGeom prst="ellipse">
                  <a:avLst/>
                </a:prstGeom>
                <a:blipFill rotWithShape="0">
                  <a:blip r:embed="rId19"/>
                  <a:stretch>
                    <a:fillRect/>
                  </a:stretch>
                </a:blip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AutoShape 12"/>
            <p:cNvCxnSpPr>
              <a:cxnSpLocks noChangeShapeType="1"/>
              <a:stCxn id="39" idx="0"/>
              <a:endCxn id="33" idx="4"/>
            </p:cNvCxnSpPr>
            <p:nvPr/>
          </p:nvCxnSpPr>
          <p:spPr bwMode="auto">
            <a:xfrm flipV="1">
              <a:off x="5290102" y="4527255"/>
              <a:ext cx="0" cy="32212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60" name="Group 59"/>
          <p:cNvGrpSpPr/>
          <p:nvPr/>
        </p:nvGrpSpPr>
        <p:grpSpPr>
          <a:xfrm>
            <a:off x="6049082" y="4599785"/>
            <a:ext cx="1130041" cy="1514521"/>
            <a:chOff x="6049082" y="4669060"/>
            <a:chExt cx="1130041" cy="1514521"/>
          </a:xfrm>
        </p:grpSpPr>
        <p:sp>
          <p:nvSpPr>
            <p:cNvPr id="34" name="AutoShape 7"/>
            <p:cNvSpPr>
              <a:spLocks noChangeArrowheads="1"/>
            </p:cNvSpPr>
            <p:nvPr/>
          </p:nvSpPr>
          <p:spPr bwMode="auto">
            <a:xfrm rot="-80795">
              <a:off x="6049082" y="4840418"/>
              <a:ext cx="1066800" cy="1343163"/>
            </a:xfrm>
            <a:prstGeom prst="triangle">
              <a:avLst>
                <a:gd name="adj" fmla="val 50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6414052" y="4729258"/>
                  <a:ext cx="342900" cy="342900"/>
                </a:xfrm>
                <a:prstGeom prst="ellipse">
                  <a:avLst/>
                </a:prstGeom>
                <a:solidFill>
                  <a:schemeClr val="bg1"/>
                </a:solid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000" dirty="0"/>
                </a:p>
              </p:txBody>
            </p:sp>
          </mc:Choice>
          <mc:Fallback xmlns="">
            <p:sp>
              <p:nvSpPr>
                <p:cNvPr id="35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414052" y="4729258"/>
                  <a:ext cx="342900" cy="342900"/>
                </a:xfrm>
                <a:prstGeom prst="ellipse">
                  <a:avLst/>
                </a:prstGeom>
                <a:blipFill rotWithShape="0">
                  <a:blip r:embed="rId20"/>
                  <a:stretch>
                    <a:fillRect l="-4918" r="-4918" b="-1613"/>
                  </a:stretch>
                </a:blip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6897862" y="4669060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400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7862" y="4669060"/>
                  <a:ext cx="281261" cy="428856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63043" r="-34783" b="-27143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6414052" y="5442836"/>
                  <a:ext cx="342900" cy="342900"/>
                </a:xfrm>
                <a:prstGeom prst="ellipse">
                  <a:avLst/>
                </a:prstGeom>
                <a:solidFill>
                  <a:schemeClr val="bg1"/>
                </a:solid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000" dirty="0"/>
                </a:p>
              </p:txBody>
            </p:sp>
          </mc:Choice>
          <mc:Fallback>
            <p:sp>
              <p:nvSpPr>
                <p:cNvPr id="40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414052" y="5442836"/>
                  <a:ext cx="342900" cy="342900"/>
                </a:xfrm>
                <a:prstGeom prst="ellipse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  <a:ln w="28575" algn="ctr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AutoShape 12"/>
            <p:cNvCxnSpPr>
              <a:cxnSpLocks noChangeShapeType="1"/>
              <a:stCxn id="40" idx="0"/>
              <a:endCxn id="35" idx="4"/>
            </p:cNvCxnSpPr>
            <p:nvPr/>
          </p:nvCxnSpPr>
          <p:spPr bwMode="auto">
            <a:xfrm flipV="1">
              <a:off x="6585502" y="5072158"/>
              <a:ext cx="0" cy="37067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838371" y="3981798"/>
                <a:ext cx="2737582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𝑣𝑎𝑙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𝑣𝑎𝑙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400" dirty="0">
                  <a:solidFill>
                    <a:srgbClr val="FF99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371" y="3981798"/>
                <a:ext cx="2737582" cy="428856"/>
              </a:xfrm>
              <a:prstGeom prst="rect">
                <a:avLst/>
              </a:prstGeom>
              <a:blipFill rotWithShape="0">
                <a:blip r:embed="rId23"/>
                <a:stretch>
                  <a:fillRect l="-445" b="-2394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134901" y="3286898"/>
                <a:ext cx="49939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𝑟𝑎𝑛𝑘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901" y="3286898"/>
                <a:ext cx="4993958" cy="461665"/>
              </a:xfrm>
              <a:prstGeom prst="rect">
                <a:avLst/>
              </a:prstGeom>
              <a:blipFill rotWithShape="0">
                <a:blip r:embed="rId2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155061" y="1892608"/>
                <a:ext cx="49939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Now either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child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Similarly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61" y="1892608"/>
                <a:ext cx="4993958" cy="830997"/>
              </a:xfrm>
              <a:prstGeom prst="rect">
                <a:avLst/>
              </a:prstGeom>
              <a:blipFill rotWithShape="0">
                <a:blip r:embed="rId25"/>
                <a:stretch>
                  <a:fillRect l="-1707" t="-5839" r="-1707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044879" y="4615900"/>
                <a:ext cx="1564042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 </m:t>
                      </m:r>
                      <m:r>
                        <a:rPr lang="en-US" sz="2400" b="0" i="1" smtClean="0">
                          <a:solidFill>
                            <a:srgbClr val="FF99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𝑣𝑎𝑙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sz="2400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he-IL" sz="2400" dirty="0">
                  <a:solidFill>
                    <a:srgbClr val="FF99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879" y="4615900"/>
                <a:ext cx="1564042" cy="428856"/>
              </a:xfrm>
              <a:prstGeom prst="rect">
                <a:avLst/>
              </a:prstGeom>
              <a:blipFill rotWithShape="0">
                <a:blip r:embed="rId26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Group 55"/>
          <p:cNvGrpSpPr/>
          <p:nvPr/>
        </p:nvGrpSpPr>
        <p:grpSpPr>
          <a:xfrm>
            <a:off x="6970346" y="5044756"/>
            <a:ext cx="1602269" cy="714337"/>
            <a:chOff x="6970346" y="5114031"/>
            <a:chExt cx="1602269" cy="714337"/>
          </a:xfrm>
        </p:grpSpPr>
        <p:sp>
          <p:nvSpPr>
            <p:cNvPr id="50" name="TextBox 49"/>
            <p:cNvSpPr txBox="1"/>
            <p:nvPr/>
          </p:nvSpPr>
          <p:spPr>
            <a:xfrm>
              <a:off x="6970346" y="5366703"/>
              <a:ext cx="16022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chemeClr val="bg2"/>
                  </a:solidFill>
                  <a:cs typeface="Times New Roman" panose="02020603050405020304" pitchFamily="18" charset="0"/>
                </a:rPr>
                <a:t>new value</a:t>
              </a:r>
            </a:p>
          </p:txBody>
        </p:sp>
        <p:cxnSp>
          <p:nvCxnSpPr>
            <p:cNvPr id="51" name="AutoShape 12"/>
            <p:cNvCxnSpPr>
              <a:cxnSpLocks noChangeShapeType="1"/>
            </p:cNvCxnSpPr>
            <p:nvPr/>
          </p:nvCxnSpPr>
          <p:spPr bwMode="auto">
            <a:xfrm flipH="1" flipV="1">
              <a:off x="7771480" y="5114031"/>
              <a:ext cx="1" cy="25267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61" name="TextBox 60"/>
          <p:cNvSpPr txBox="1"/>
          <p:nvPr/>
        </p:nvSpPr>
        <p:spPr>
          <a:xfrm>
            <a:off x="2345052" y="6216042"/>
            <a:ext cx="4993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Luckily, we can use </a:t>
            </a:r>
            <a:r>
              <a:rPr lang="en-US" sz="24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subtractions</a:t>
            </a:r>
            <a:r>
              <a:rPr lang="en-US" sz="2400" dirty="0" smtClean="0"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18224" y="2722291"/>
                <a:ext cx="51307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(Assume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4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.)</a:t>
                </a:r>
                <a:endParaRPr lang="en-US" sz="2400" dirty="0" smtClean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4" y="2722291"/>
                <a:ext cx="5130795" cy="461665"/>
              </a:xfrm>
              <a:prstGeom prst="rect">
                <a:avLst/>
              </a:prstGeom>
              <a:blipFill rotWithShape="0">
                <a:blip r:embed="rId2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863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43" grpId="0"/>
      <p:bldP spid="44" grpId="0"/>
      <p:bldP spid="48" grpId="0"/>
      <p:bldP spid="49" grpId="0"/>
      <p:bldP spid="61" grpId="0"/>
      <p:bldP spid="5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429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 formulation of </a:t>
            </a:r>
            <a:r>
              <a:rPr lang="en-US" sz="4400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MDST</a:t>
            </a:r>
            <a:endParaRPr lang="en-US" sz="2900" kern="0" dirty="0">
              <a:solidFill>
                <a:srgbClr val="33CC33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52748" y="1121995"/>
                <a:ext cx="7001692" cy="1782924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rtl="0">
                  <a:lnSpc>
                    <a:spcPct val="125000"/>
                  </a:lnSpc>
                </a:pP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s.t.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pPr rtl="0">
                  <a:lnSpc>
                    <a:spcPct val="125000"/>
                  </a:lnSpc>
                </a:pPr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              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748" y="1121995"/>
                <a:ext cx="7001692" cy="1782924"/>
              </a:xfrm>
              <a:prstGeom prst="rect">
                <a:avLst/>
              </a:prstGeom>
              <a:blipFill rotWithShape="0">
                <a:blip r:embed="rId2"/>
                <a:stretch>
                  <a:fillRect l="-434" b="-542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52748" y="3103195"/>
                <a:ext cx="7001692" cy="185672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∅≠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⊆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∖{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}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s.t.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                     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748" y="3103195"/>
                <a:ext cx="7001692" cy="1856727"/>
              </a:xfrm>
              <a:prstGeom prst="rect">
                <a:avLst/>
              </a:prstGeom>
              <a:blipFill rotWithShape="0">
                <a:blip r:embed="rId3"/>
                <a:stretch>
                  <a:fillRect l="-434" b="-521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255" y="534347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Assuming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5343475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255" y="5861635"/>
                <a:ext cx="9144000" cy="462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𝑖𝑛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E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5861635"/>
                <a:ext cx="9144000" cy="462434"/>
              </a:xfrm>
              <a:prstGeom prst="rect">
                <a:avLst/>
              </a:prstGeom>
              <a:blipFill rotWithShape="0">
                <a:blip r:embed="rId5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-6532" y="1751847"/>
            <a:ext cx="168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dirty="0" smtClean="0">
                <a:cs typeface="Times New Roman" panose="02020603050405020304" pitchFamily="18" charset="0"/>
              </a:rPr>
              <a:t>(Primal)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6532" y="3769948"/>
            <a:ext cx="168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dirty="0" smtClean="0">
                <a:cs typeface="Times New Roman" panose="02020603050405020304" pitchFamily="18" charset="0"/>
              </a:rPr>
              <a:t>(Dual)</a:t>
            </a:r>
          </a:p>
        </p:txBody>
      </p:sp>
    </p:spTree>
    <p:extLst>
      <p:ext uri="{BB962C8B-B14F-4D97-AF65-F5344CB8AC3E}">
        <p14:creationId xmlns:p14="http://schemas.microsoft.com/office/powerpoint/2010/main" val="341130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1429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 formulation of </a:t>
            </a:r>
            <a:r>
              <a:rPr lang="en-US" sz="4400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MDST</a:t>
            </a:r>
            <a:endParaRPr lang="en-US" sz="2900" kern="0" dirty="0">
              <a:solidFill>
                <a:srgbClr val="33CC33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52748" y="1121995"/>
                <a:ext cx="7001692" cy="1782924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rtl="0">
                  <a:lnSpc>
                    <a:spcPct val="125000"/>
                  </a:lnSpc>
                </a:pP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s.t.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pPr rtl="0">
                  <a:lnSpc>
                    <a:spcPct val="125000"/>
                  </a:lnSpc>
                </a:pPr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              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748" y="1121995"/>
                <a:ext cx="7001692" cy="1782924"/>
              </a:xfrm>
              <a:prstGeom prst="rect">
                <a:avLst/>
              </a:prstGeom>
              <a:blipFill rotWithShape="0">
                <a:blip r:embed="rId2"/>
                <a:stretch>
                  <a:fillRect l="-434" b="-542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52748" y="3103195"/>
                <a:ext cx="7001692" cy="1856727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∅≠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⊆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∖{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}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s.t.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                     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748" y="3103195"/>
                <a:ext cx="7001692" cy="1856727"/>
              </a:xfrm>
              <a:prstGeom prst="rect">
                <a:avLst/>
              </a:prstGeom>
              <a:blipFill rotWithShape="0">
                <a:blip r:embed="rId3"/>
                <a:stretch>
                  <a:fillRect l="-434" b="-521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255" y="5465395"/>
                <a:ext cx="9144000" cy="1033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b>
                          </m:sSub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d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</m:sSub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d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5465395"/>
                <a:ext cx="9144000" cy="103374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-6532" y="1751847"/>
            <a:ext cx="168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dirty="0" smtClean="0">
                <a:cs typeface="Times New Roman" panose="02020603050405020304" pitchFamily="18" charset="0"/>
              </a:rPr>
              <a:t>(Primal)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6532" y="3769948"/>
            <a:ext cx="168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dirty="0" smtClean="0">
                <a:cs typeface="Times New Roman" panose="02020603050405020304" pitchFamily="18" charset="0"/>
              </a:rPr>
              <a:t>(Dual)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55" y="506915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Weak duality:</a:t>
            </a:r>
          </a:p>
        </p:txBody>
      </p:sp>
    </p:spTree>
    <p:extLst>
      <p:ext uri="{BB962C8B-B14F-4D97-AF65-F5344CB8AC3E}">
        <p14:creationId xmlns:p14="http://schemas.microsoft.com/office/powerpoint/2010/main" val="76161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54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1429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 formulation of </a:t>
            </a:r>
            <a:r>
              <a:rPr lang="en-US" sz="4400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MDST</a:t>
            </a:r>
            <a:endParaRPr lang="en-US" sz="2900" kern="0" dirty="0">
              <a:solidFill>
                <a:srgbClr val="33CC33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55" y="113723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How do we know that the primal LP also has an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optimal 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0,1</a:t>
            </a:r>
            <a:r>
              <a:rPr lang="en-US" sz="2400" dirty="0" smtClean="0">
                <a:cs typeface="Times New Roman" panose="02020603050405020304" pitchFamily="18" charset="0"/>
              </a:rPr>
              <a:t> solution that corresponds to an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MDST</a:t>
            </a:r>
            <a:r>
              <a:rPr lang="en-US" sz="2400" dirty="0" smtClean="0"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55" y="209430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All the constraints of the primal LP are clearly necessary. Thus, the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value of the primal LP is a lower bound on the weight of an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MDST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55" y="3051379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Edmonds</a:t>
            </a:r>
            <a:r>
              <a:rPr lang="en-US" sz="2400" dirty="0" smtClean="0">
                <a:cs typeface="Times New Roman" panose="02020603050405020304" pitchFamily="18" charset="0"/>
              </a:rPr>
              <a:t>’ algorithm produces a feasible 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0,1</a:t>
            </a:r>
            <a:r>
              <a:rPr lang="en-US" sz="2400" dirty="0" smtClean="0">
                <a:cs typeface="Times New Roman" panose="02020603050405020304" pitchFamily="18" charset="0"/>
              </a:rPr>
              <a:t> solution of the primal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 and a feasible solution of the dual of equal objective values.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By weak duality, they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are both optimal.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55" y="437778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Thus, this is indeed the LP formulation of the problem.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55" y="496552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Furthermore, if all the weights are </a:t>
            </a:r>
            <a:r>
              <a:rPr lang="en-US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integral</a:t>
            </a:r>
            <a:r>
              <a:rPr lang="en-US" sz="2400" dirty="0" smtClean="0">
                <a:cs typeface="Times New Roman" panose="02020603050405020304" pitchFamily="18" charset="0"/>
              </a:rPr>
              <a:t>,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there is an </a:t>
            </a:r>
            <a:r>
              <a:rPr lang="en-US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integral</a:t>
            </a:r>
            <a:r>
              <a:rPr lang="en-US" sz="2400" dirty="0" smtClean="0">
                <a:cs typeface="Times New Roman" panose="02020603050405020304" pitchFamily="18" charset="0"/>
              </a:rPr>
              <a:t> optimal dual solution.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55" y="592259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The system is therefore </a:t>
            </a:r>
            <a:r>
              <a:rPr lang="en-US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Total Dual Integral</a:t>
            </a:r>
            <a:r>
              <a:rPr lang="en-US" sz="2400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(TDI).</a:t>
            </a:r>
          </a:p>
        </p:txBody>
      </p:sp>
    </p:spTree>
    <p:extLst>
      <p:ext uri="{BB962C8B-B14F-4D97-AF65-F5344CB8AC3E}">
        <p14:creationId xmlns:p14="http://schemas.microsoft.com/office/powerpoint/2010/main" val="24809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34104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 of optimality</a:t>
            </a:r>
            <a:endParaRPr lang="en-US" sz="29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55" y="133535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The optimal dual solution </a:t>
            </a:r>
            <a:r>
              <a:rPr lang="en-US" sz="2400" dirty="0" smtClean="0">
                <a:cs typeface="Times New Roman" panose="02020603050405020304" pitchFamily="18" charset="0"/>
              </a:rPr>
              <a:t>produced </a:t>
            </a:r>
            <a:r>
              <a:rPr lang="en-US" sz="2400" dirty="0" smtClean="0">
                <a:cs typeface="Times New Roman" panose="02020603050405020304" pitchFamily="18" charset="0"/>
              </a:rPr>
              <a:t>by Edmonds’ algorithm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can be used as a </a:t>
            </a:r>
            <a:r>
              <a:rPr lang="en-US" sz="24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certificate of optimality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255" y="2379295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certificate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can be checked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time,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faster than the time needed to find an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DMST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2379295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255" y="342323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certificate</a:t>
            </a:r>
            <a:r>
              <a:rPr lang="en-US" sz="24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is given in the form of a </a:t>
            </a:r>
            <a:r>
              <a:rPr lang="en-US" sz="240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contraction forest</a:t>
            </a: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,</a:t>
            </a:r>
            <a:b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with the corresponding </a:t>
            </a:r>
            <a:r>
              <a:rPr lang="en-US" sz="24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offset</a:t>
            </a: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= </a:t>
            </a:r>
            <a:r>
              <a:rPr lang="en-US" sz="24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dual value </a:t>
            </a: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attached to each node.</a:t>
            </a:r>
            <a:endParaRPr lang="en-US" sz="2400" dirty="0" smtClean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55" y="446717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To check the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certificate</a:t>
            </a:r>
            <a:r>
              <a:rPr lang="en-US" sz="2400" dirty="0" smtClean="0">
                <a:cs typeface="Times New Roman" panose="02020603050405020304" pitchFamily="18" charset="0"/>
              </a:rPr>
              <a:t> we need to </a:t>
            </a:r>
            <a:r>
              <a:rPr lang="en-US" sz="2400" dirty="0" smtClean="0">
                <a:cs typeface="Times New Roman" panose="02020603050405020304" pitchFamily="18" charset="0"/>
              </a:rPr>
              <a:t>answer </a:t>
            </a:r>
            <a:r>
              <a:rPr lang="en-US" sz="2400" dirty="0" smtClean="0"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(off-line) LCA queries and compute sums along paths.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55" y="551111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Can we hope to get a linear time </a:t>
            </a:r>
            <a:r>
              <a:rPr lang="en-US" sz="24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verification</a:t>
            </a:r>
            <a:r>
              <a:rPr lang="en-US" sz="2400" dirty="0" smtClean="0">
                <a:cs typeface="Times New Roman" panose="02020603050405020304" pitchFamily="18" charset="0"/>
              </a:rPr>
              <a:t> algorithm?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5985" y="590735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Not likely, see below.</a:t>
            </a:r>
          </a:p>
        </p:txBody>
      </p:sp>
    </p:spTree>
    <p:extLst>
      <p:ext uri="{BB962C8B-B14F-4D97-AF65-F5344CB8AC3E}">
        <p14:creationId xmlns:p14="http://schemas.microsoft.com/office/powerpoint/2010/main" val="105280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14439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Contraction forest as a </a:t>
            </a: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endParaRPr lang="en-US" sz="29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70145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45" y="6195280"/>
                <a:ext cx="170104" cy="260335"/>
              </a:xfrm>
              <a:prstGeom prst="rect">
                <a:avLst/>
              </a:prstGeom>
              <a:blipFill rotWithShape="0">
                <a:blip r:embed="rId2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0641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41" y="6195280"/>
                <a:ext cx="170104" cy="260335"/>
              </a:xfrm>
              <a:prstGeom prst="rect">
                <a:avLst/>
              </a:prstGeom>
              <a:blipFill rotWithShape="0">
                <a:blip r:embed="rId3"/>
                <a:stretch>
                  <a:fillRect l="-50000" r="-7143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>
            <a:stCxn id="46" idx="0"/>
            <a:endCxn id="50" idx="3"/>
          </p:cNvCxnSpPr>
          <p:nvPr/>
        </p:nvCxnSpPr>
        <p:spPr>
          <a:xfrm flipH="1" flipV="1">
            <a:off x="796406" y="5722388"/>
            <a:ext cx="122963" cy="4677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7" idx="0"/>
            <a:endCxn id="50" idx="5"/>
          </p:cNvCxnSpPr>
          <p:nvPr/>
        </p:nvCxnSpPr>
        <p:spPr>
          <a:xfrm flipV="1">
            <a:off x="439993" y="5722388"/>
            <a:ext cx="152767" cy="4677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8028" y="5476565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28" y="5476565"/>
                <a:ext cx="170104" cy="260335"/>
              </a:xfrm>
              <a:prstGeom prst="rect">
                <a:avLst/>
              </a:prstGeom>
              <a:blipFill rotWithShape="0">
                <a:blip r:embed="rId4"/>
                <a:stretch>
                  <a:fillRect l="-42857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76508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508" y="6195280"/>
                <a:ext cx="170104" cy="260335"/>
              </a:xfrm>
              <a:prstGeom prst="rect">
                <a:avLst/>
              </a:prstGeom>
              <a:blipFill rotWithShape="0">
                <a:blip r:embed="rId5"/>
                <a:stretch>
                  <a:fillRect l="-67857" r="-25000" b="-209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81643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643" y="6195280"/>
                <a:ext cx="170104" cy="260335"/>
              </a:xfrm>
              <a:prstGeom prst="rect">
                <a:avLst/>
              </a:prstGeom>
              <a:blipFill rotWithShape="0">
                <a:blip r:embed="rId6"/>
                <a:stretch>
                  <a:fillRect l="-42857" r="-7143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52862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862" y="6195280"/>
                <a:ext cx="170104" cy="260335"/>
              </a:xfrm>
              <a:prstGeom prst="rect">
                <a:avLst/>
              </a:prstGeom>
              <a:blipFill rotWithShape="0">
                <a:blip r:embed="rId7"/>
                <a:stretch>
                  <a:fillRect l="-82143" t="-4651" r="-39286" b="-511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>
            <a:stCxn id="43" idx="0"/>
            <a:endCxn id="51" idx="3"/>
          </p:cNvCxnSpPr>
          <p:nvPr/>
        </p:nvCxnSpPr>
        <p:spPr>
          <a:xfrm flipH="1" flipV="1">
            <a:off x="1909570" y="5730788"/>
            <a:ext cx="277456" cy="4593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4" idx="0"/>
            <a:endCxn id="51" idx="4"/>
          </p:cNvCxnSpPr>
          <p:nvPr/>
        </p:nvCxnSpPr>
        <p:spPr>
          <a:xfrm flipH="1" flipV="1">
            <a:off x="1807747" y="5772965"/>
            <a:ext cx="32101" cy="4171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0"/>
            <a:endCxn id="51" idx="5"/>
          </p:cNvCxnSpPr>
          <p:nvPr/>
        </p:nvCxnSpPr>
        <p:spPr>
          <a:xfrm flipV="1">
            <a:off x="1461560" y="5730788"/>
            <a:ext cx="244364" cy="4644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85120" y="5476565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120" y="5476565"/>
                <a:ext cx="115445" cy="260335"/>
              </a:xfrm>
              <a:prstGeom prst="rect">
                <a:avLst/>
              </a:prstGeom>
              <a:blipFill rotWithShape="0">
                <a:blip r:embed="rId8"/>
                <a:stretch>
                  <a:fillRect l="-126316" r="-68421" b="-418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>
            <a:stCxn id="51" idx="7"/>
            <a:endCxn id="49" idx="3"/>
          </p:cNvCxnSpPr>
          <p:nvPr/>
        </p:nvCxnSpPr>
        <p:spPr>
          <a:xfrm flipH="1" flipV="1">
            <a:off x="1309192" y="4937798"/>
            <a:ext cx="396732" cy="589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0" idx="0"/>
            <a:endCxn id="49" idx="5"/>
          </p:cNvCxnSpPr>
          <p:nvPr/>
        </p:nvCxnSpPr>
        <p:spPr>
          <a:xfrm flipV="1">
            <a:off x="694583" y="4937798"/>
            <a:ext cx="410963" cy="5387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61414" y="4704919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4" y="4704919"/>
                <a:ext cx="170104" cy="260335"/>
              </a:xfrm>
              <a:prstGeom prst="rect">
                <a:avLst/>
              </a:prstGeom>
              <a:blipFill rotWithShape="0">
                <a:blip r:embed="rId9"/>
                <a:stretch>
                  <a:fillRect l="-70370" t="-2326" r="-25926" b="-186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15677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677" y="6195280"/>
                <a:ext cx="170104" cy="260335"/>
              </a:xfrm>
              <a:prstGeom prst="rect">
                <a:avLst/>
              </a:prstGeom>
              <a:blipFill rotWithShape="0">
                <a:blip r:embed="rId10"/>
                <a:stretch>
                  <a:fillRect l="-46429" r="-3571" b="-186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913171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171" y="6195280"/>
                <a:ext cx="170104" cy="260335"/>
              </a:xfrm>
              <a:prstGeom prst="rect">
                <a:avLst/>
              </a:prstGeom>
              <a:blipFill rotWithShape="0">
                <a:blip r:embed="rId11"/>
                <a:stretch>
                  <a:fillRect l="-64286" t="-2326" r="-25000" b="-511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75285" y="6195280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285" y="6195280"/>
                <a:ext cx="170104" cy="260335"/>
              </a:xfrm>
              <a:prstGeom prst="rect">
                <a:avLst/>
              </a:prstGeom>
              <a:blipFill rotWithShape="0">
                <a:blip r:embed="rId12"/>
                <a:stretch>
                  <a:fillRect l="-64286" r="-25000" b="-209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/>
          <p:cNvCxnSpPr>
            <a:stCxn id="40" idx="0"/>
            <a:endCxn id="52" idx="3"/>
          </p:cNvCxnSpPr>
          <p:nvPr/>
        </p:nvCxnSpPr>
        <p:spPr>
          <a:xfrm flipH="1" flipV="1">
            <a:off x="3049665" y="5676295"/>
            <a:ext cx="264972" cy="5138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41" idx="0"/>
            <a:endCxn id="52" idx="4"/>
          </p:cNvCxnSpPr>
          <p:nvPr/>
        </p:nvCxnSpPr>
        <p:spPr>
          <a:xfrm flipV="1">
            <a:off x="2913171" y="5718472"/>
            <a:ext cx="34671" cy="4716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2" idx="0"/>
            <a:endCxn id="52" idx="5"/>
          </p:cNvCxnSpPr>
          <p:nvPr/>
        </p:nvCxnSpPr>
        <p:spPr>
          <a:xfrm flipV="1">
            <a:off x="2600729" y="5676295"/>
            <a:ext cx="245290" cy="5189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933722" y="5430472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𝑙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722" y="5430472"/>
                <a:ext cx="115445" cy="260335"/>
              </a:xfrm>
              <a:prstGeom prst="rect">
                <a:avLst/>
              </a:prstGeom>
              <a:blipFill rotWithShape="0">
                <a:blip r:embed="rId13"/>
                <a:stretch>
                  <a:fillRect l="-94737" t="-2326" r="-31579" b="-186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42682" y="6195280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682" y="6195280"/>
                <a:ext cx="115445" cy="260335"/>
              </a:xfrm>
              <a:prstGeom prst="rect">
                <a:avLst/>
              </a:prstGeom>
              <a:blipFill rotWithShape="0">
                <a:blip r:embed="rId14"/>
                <a:stretch>
                  <a:fillRect l="-126316" r="-68421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/>
          <p:cNvCxnSpPr>
            <a:stCxn id="53" idx="0"/>
            <a:endCxn id="39" idx="3"/>
          </p:cNvCxnSpPr>
          <p:nvPr/>
        </p:nvCxnSpPr>
        <p:spPr>
          <a:xfrm flipH="1" flipV="1">
            <a:off x="2919277" y="4284535"/>
            <a:ext cx="823405" cy="19055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52" idx="0"/>
            <a:endCxn id="39" idx="4"/>
          </p:cNvCxnSpPr>
          <p:nvPr/>
        </p:nvCxnSpPr>
        <p:spPr>
          <a:xfrm flipH="1" flipV="1">
            <a:off x="2817454" y="4326712"/>
            <a:ext cx="130388" cy="11037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39" idx="6"/>
            <a:endCxn id="49" idx="1"/>
          </p:cNvCxnSpPr>
          <p:nvPr/>
        </p:nvCxnSpPr>
        <p:spPr>
          <a:xfrm flipH="1">
            <a:off x="1309192" y="4182712"/>
            <a:ext cx="1364262" cy="5514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803842" y="4012306"/>
                <a:ext cx="115445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842" y="4012306"/>
                <a:ext cx="115445" cy="260335"/>
              </a:xfrm>
              <a:prstGeom prst="rect">
                <a:avLst/>
              </a:prstGeom>
              <a:blipFill rotWithShape="0">
                <a:blip r:embed="rId15"/>
                <a:stretch>
                  <a:fillRect l="-100000" r="-36842" b="-93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/>
          <p:cNvSpPr>
            <a:spLocks noChangeAspect="1"/>
          </p:cNvSpPr>
          <p:nvPr/>
        </p:nvSpPr>
        <p:spPr>
          <a:xfrm flipH="1">
            <a:off x="2673454" y="4038712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 flipH="1">
            <a:off x="3170637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 flipH="1">
            <a:off x="2769171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 flipH="1">
            <a:off x="2434278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 flipH="1">
            <a:off x="2043026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 flipH="1">
            <a:off x="1695848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 flipH="1">
            <a:off x="1258612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 flipH="1">
            <a:off x="775369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 flipH="1">
            <a:off x="295993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 flipH="1">
            <a:off x="1063369" y="469197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 flipH="1">
            <a:off x="550583" y="547656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 flipH="1">
            <a:off x="1663747" y="548496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 flipH="1">
            <a:off x="2803842" y="5430472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 flipH="1">
            <a:off x="3598682" y="6190125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4693217" y="6203987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217" y="6203987"/>
                <a:ext cx="170104" cy="260335"/>
              </a:xfrm>
              <a:prstGeom prst="rect">
                <a:avLst/>
              </a:prstGeom>
              <a:blipFill rotWithShape="0">
                <a:blip r:embed="rId16"/>
                <a:stretch>
                  <a:fillRect l="-64286" r="-25000" b="-4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223713" y="6203987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𝑜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13" y="6203987"/>
                <a:ext cx="170104" cy="260335"/>
              </a:xfrm>
              <a:prstGeom prst="rect">
                <a:avLst/>
              </a:prstGeom>
              <a:blipFill rotWithShape="0">
                <a:blip r:embed="rId17"/>
                <a:stretch>
                  <a:fillRect l="-50000" r="-3571" b="-119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Straight Connector 84"/>
          <p:cNvCxnSpPr>
            <a:stCxn id="88" idx="0"/>
            <a:endCxn id="90" idx="3"/>
          </p:cNvCxnSpPr>
          <p:nvPr/>
        </p:nvCxnSpPr>
        <p:spPr>
          <a:xfrm flipH="1" flipV="1">
            <a:off x="4619478" y="5731095"/>
            <a:ext cx="122963" cy="4677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89" idx="0"/>
            <a:endCxn id="90" idx="5"/>
          </p:cNvCxnSpPr>
          <p:nvPr/>
        </p:nvCxnSpPr>
        <p:spPr>
          <a:xfrm flipV="1">
            <a:off x="4263065" y="5731095"/>
            <a:ext cx="152767" cy="4677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4461100" y="5485272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𝑞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100" y="5485272"/>
                <a:ext cx="170104" cy="260335"/>
              </a:xfrm>
              <a:prstGeom prst="rect">
                <a:avLst/>
              </a:prstGeom>
              <a:blipFill rotWithShape="0">
                <a:blip r:embed="rId18"/>
                <a:stretch>
                  <a:fillRect l="-64286" r="-25000" b="-395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Oval 87"/>
          <p:cNvSpPr>
            <a:spLocks noChangeAspect="1"/>
          </p:cNvSpPr>
          <p:nvPr/>
        </p:nvSpPr>
        <p:spPr>
          <a:xfrm flipH="1">
            <a:off x="4598441" y="6198832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 flipH="1">
            <a:off x="4119065" y="6198832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Oval 89"/>
          <p:cNvSpPr>
            <a:spLocks noChangeAspect="1"/>
          </p:cNvSpPr>
          <p:nvPr/>
        </p:nvSpPr>
        <p:spPr>
          <a:xfrm flipH="1">
            <a:off x="4373655" y="5485272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1" name="TextBox 90"/>
          <p:cNvSpPr txBox="1"/>
          <p:nvPr/>
        </p:nvSpPr>
        <p:spPr>
          <a:xfrm>
            <a:off x="4408" y="101996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i="1" dirty="0" smtClean="0">
                <a:cs typeface="Times New Roman" panose="02020603050405020304" pitchFamily="18" charset="0"/>
              </a:rPr>
              <a:t>leaves</a:t>
            </a:r>
            <a:r>
              <a:rPr lang="en-US" sz="2400" dirty="0" smtClean="0">
                <a:cs typeface="Times New Roman" panose="02020603050405020304" pitchFamily="18" charset="0"/>
              </a:rPr>
              <a:t> are the original vertices of the graph.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328" y="145789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i="1" dirty="0" smtClean="0">
                <a:cs typeface="Times New Roman" panose="02020603050405020304" pitchFamily="18" charset="0"/>
              </a:rPr>
              <a:t>non</a:t>
            </a:r>
            <a:r>
              <a:rPr lang="en-US" sz="2400" dirty="0" smtClean="0">
                <a:cs typeface="Times New Roman" panose="02020603050405020304" pitchFamily="18" charset="0"/>
              </a:rPr>
              <a:t>-leaves are super-vertices = </a:t>
            </a:r>
            <a:r>
              <a:rPr lang="en-US" sz="2400" i="1" dirty="0" smtClean="0">
                <a:cs typeface="Times New Roman" panose="02020603050405020304" pitchFamily="18" charset="0"/>
              </a:rPr>
              <a:t>cuts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4247" y="189581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i="1" dirty="0" smtClean="0">
                <a:cs typeface="Times New Roman" panose="02020603050405020304" pitchFamily="18" charset="0"/>
              </a:rPr>
              <a:t>parent</a:t>
            </a:r>
            <a:r>
              <a:rPr lang="en-US" sz="2400" dirty="0" smtClean="0">
                <a:cs typeface="Times New Roman" panose="02020603050405020304" pitchFamily="18" charset="0"/>
              </a:rPr>
              <a:t> of a node is the node into which it was contracted.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9167" y="277167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To each node we attach the </a:t>
            </a:r>
            <a:r>
              <a:rPr lang="en-US" sz="24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offset</a:t>
            </a:r>
            <a:r>
              <a:rPr lang="en-US" sz="2400" dirty="0" smtClean="0">
                <a:cs typeface="Times New Roman" panose="02020603050405020304" pitchFamily="18" charset="0"/>
              </a:rPr>
              <a:t> added to edges </a:t>
            </a:r>
            <a:r>
              <a:rPr lang="en-US" sz="2400" i="1" dirty="0" smtClean="0">
                <a:cs typeface="Times New Roman" panose="02020603050405020304" pitchFamily="18" charset="0"/>
              </a:rPr>
              <a:t>entering</a:t>
            </a:r>
            <a:r>
              <a:rPr lang="en-US" sz="2400" dirty="0" smtClean="0">
                <a:cs typeface="Times New Roman" panose="02020603050405020304" pitchFamily="18" charset="0"/>
              </a:rPr>
              <a:t> it.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4247" y="3209601"/>
                <a:ext cx="91489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What is the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final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weight of an edge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7" y="3209601"/>
                <a:ext cx="9148920" cy="461665"/>
              </a:xfrm>
              <a:prstGeom prst="rect">
                <a:avLst/>
              </a:prstGeom>
              <a:blipFill rotWithShape="0">
                <a:blip r:embed="rId19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3327462" y="3817226"/>
                <a:ext cx="546995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original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weight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plus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the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sum of 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offsets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not including 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offset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𝐿𝐶𝐴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462" y="3817226"/>
                <a:ext cx="5469951" cy="1200329"/>
              </a:xfrm>
              <a:prstGeom prst="rect">
                <a:avLst/>
              </a:prstGeom>
              <a:blipFill rotWithShape="0">
                <a:blip r:embed="rId20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Curved Connector 98"/>
          <p:cNvCxnSpPr>
            <a:stCxn id="40" idx="4"/>
            <a:endCxn id="11" idx="2"/>
          </p:cNvCxnSpPr>
          <p:nvPr/>
        </p:nvCxnSpPr>
        <p:spPr bwMode="auto">
          <a:xfrm rot="5400000" flipH="1">
            <a:off x="2579411" y="5742899"/>
            <a:ext cx="22510" cy="1447942"/>
          </a:xfrm>
          <a:prstGeom prst="curvedConnector3">
            <a:avLst>
              <a:gd name="adj1" fmla="val -1015549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2" name="TextBox 101"/>
          <p:cNvSpPr txBox="1"/>
          <p:nvPr/>
        </p:nvSpPr>
        <p:spPr>
          <a:xfrm>
            <a:off x="5672722" y="5122306"/>
            <a:ext cx="3322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Check that </a:t>
            </a:r>
            <a:r>
              <a:rPr lang="en-US" sz="2400" dirty="0" smtClean="0">
                <a:cs typeface="Times New Roman" panose="02020603050405020304" pitchFamily="18" charset="0"/>
              </a:rPr>
              <a:t>the modified </a:t>
            </a:r>
            <a:r>
              <a:rPr lang="en-US" sz="2400" dirty="0" smtClean="0">
                <a:cs typeface="Times New Roman" panose="02020603050405020304" pitchFamily="18" charset="0"/>
              </a:rPr>
              <a:t>weight of all tree edges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is 0, and that all modified weights are non-negative.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5243823" y="6208907"/>
                <a:ext cx="170104" cy="260335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0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823" y="6208907"/>
                <a:ext cx="170104" cy="260335"/>
              </a:xfrm>
              <a:prstGeom prst="rect">
                <a:avLst/>
              </a:prstGeom>
              <a:blipFill rotWithShape="0">
                <a:blip r:embed="rId21"/>
                <a:stretch>
                  <a:fillRect l="-39286" r="-7143" b="-952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Oval 103"/>
          <p:cNvSpPr>
            <a:spLocks noChangeAspect="1"/>
          </p:cNvSpPr>
          <p:nvPr/>
        </p:nvSpPr>
        <p:spPr>
          <a:xfrm flipH="1">
            <a:off x="5149047" y="6203752"/>
            <a:ext cx="288000" cy="28800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3" name="TextBox 62"/>
          <p:cNvSpPr txBox="1"/>
          <p:nvPr/>
        </p:nvSpPr>
        <p:spPr>
          <a:xfrm>
            <a:off x="14247" y="233374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(The cuts used in the dual form a </a:t>
            </a:r>
            <a:r>
              <a:rPr lang="en-US" sz="24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laminar family</a:t>
            </a:r>
            <a:r>
              <a:rPr lang="en-US" sz="2400" dirty="0" smtClean="0">
                <a:cs typeface="Times New Roman" panose="02020603050405020304" pitchFamily="18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26494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  <p:bldP spid="93" grpId="0"/>
      <p:bldP spid="95" grpId="0"/>
      <p:bldP spid="96" grpId="0"/>
      <p:bldP spid="97" grpId="0"/>
      <p:bldP spid="102" grpId="0"/>
      <p:bldP spid="6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6532" y="34104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Shortest Path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MDST</a:t>
            </a:r>
            <a:endParaRPr lang="en-US" sz="29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255" y="124391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be a positively weighted directed graph.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1243915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490" y="61664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((Re-)discovered by Shiri </a:t>
            </a:r>
            <a:r>
              <a:rPr lang="en-US" sz="2400" dirty="0" err="1" smtClean="0">
                <a:cs typeface="Times New Roman" panose="02020603050405020304" pitchFamily="18" charset="0"/>
              </a:rPr>
              <a:t>Chechik</a:t>
            </a:r>
            <a:r>
              <a:rPr lang="en-US" sz="2400" dirty="0" smtClean="0"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2241368" y="3969324"/>
            <a:ext cx="4648200" cy="2080956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50558" y="4541022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558" y="4541022"/>
                <a:ext cx="535263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2602014" y="502866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92566" y="3969324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566" y="3969324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14838" y="4541022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38" y="4541022"/>
                <a:ext cx="535263" cy="52597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6183414" y="502866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255" y="178747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 Want to find a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shortest path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1787475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255" y="233103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Add 0-edges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all vertices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2331035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255" y="2874595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An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MDST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is composed of a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shortest path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and 0-edge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all vertices not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2874595"/>
                <a:ext cx="9144000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/>
          <p:cNvGrpSpPr/>
          <p:nvPr/>
        </p:nvGrpSpPr>
        <p:grpSpPr>
          <a:xfrm>
            <a:off x="4406868" y="4178737"/>
            <a:ext cx="1974666" cy="1863085"/>
            <a:chOff x="4406868" y="4178737"/>
            <a:chExt cx="1974666" cy="1863085"/>
          </a:xfrm>
        </p:grpSpPr>
        <p:sp>
          <p:nvSpPr>
            <p:cNvPr id="15" name="Oval 56"/>
            <p:cNvSpPr>
              <a:spLocks noChangeAspect="1" noChangeArrowheads="1"/>
            </p:cNvSpPr>
            <p:nvPr/>
          </p:nvSpPr>
          <p:spPr bwMode="auto">
            <a:xfrm>
              <a:off x="4406868" y="5578249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4731132" y="4235749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1" name="Curved Connector 20"/>
            <p:cNvCxnSpPr>
              <a:stCxn id="14" idx="0"/>
              <a:endCxn id="16" idx="6"/>
            </p:cNvCxnSpPr>
            <p:nvPr/>
          </p:nvCxnSpPr>
          <p:spPr bwMode="auto">
            <a:xfrm rot="16200000" flipV="1">
              <a:off x="5272597" y="4009758"/>
              <a:ext cx="693617" cy="1344194"/>
            </a:xfrm>
            <a:prstGeom prst="curvedConnector2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Curved Connector 22"/>
            <p:cNvCxnSpPr>
              <a:stCxn id="14" idx="4"/>
              <a:endCxn id="15" idx="6"/>
            </p:cNvCxnSpPr>
            <p:nvPr/>
          </p:nvCxnSpPr>
          <p:spPr bwMode="auto">
            <a:xfrm rot="5400000">
              <a:off x="5232128" y="4618172"/>
              <a:ext cx="450290" cy="1668458"/>
            </a:xfrm>
            <a:prstGeom prst="curvedConnector2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5846271" y="4178737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he-IL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6271" y="4178737"/>
                  <a:ext cx="535263" cy="525978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195476" y="5515844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he-IL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5476" y="5515844"/>
                  <a:ext cx="535263" cy="525978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2818190" y="4852667"/>
            <a:ext cx="3365224" cy="275293"/>
            <a:chOff x="2818190" y="4852667"/>
            <a:chExt cx="3365224" cy="275293"/>
          </a:xfrm>
        </p:grpSpPr>
        <p:sp>
          <p:nvSpPr>
            <p:cNvPr id="32" name="Oval 56"/>
            <p:cNvSpPr>
              <a:spLocks noChangeAspect="1" noChangeArrowheads="1"/>
            </p:cNvSpPr>
            <p:nvPr/>
          </p:nvSpPr>
          <p:spPr bwMode="auto">
            <a:xfrm>
              <a:off x="3562134" y="485266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3" name="Oval 56"/>
            <p:cNvSpPr>
              <a:spLocks noChangeAspect="1" noChangeArrowheads="1"/>
            </p:cNvSpPr>
            <p:nvPr/>
          </p:nvSpPr>
          <p:spPr bwMode="auto">
            <a:xfrm>
              <a:off x="4514956" y="485266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4" name="Oval 56"/>
            <p:cNvSpPr>
              <a:spLocks noChangeAspect="1" noChangeArrowheads="1"/>
            </p:cNvSpPr>
            <p:nvPr/>
          </p:nvSpPr>
          <p:spPr bwMode="auto">
            <a:xfrm>
              <a:off x="5346622" y="4905770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6" name="Straight Arrow Connector 35"/>
            <p:cNvCxnSpPr>
              <a:stCxn id="11" idx="6"/>
              <a:endCxn id="32" idx="2"/>
            </p:cNvCxnSpPr>
            <p:nvPr/>
          </p:nvCxnSpPr>
          <p:spPr bwMode="auto">
            <a:xfrm flipV="1">
              <a:off x="2818190" y="4951964"/>
              <a:ext cx="743944" cy="175996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0" name="Straight Arrow Connector 39"/>
            <p:cNvCxnSpPr>
              <a:stCxn id="32" idx="6"/>
              <a:endCxn id="33" idx="2"/>
            </p:cNvCxnSpPr>
            <p:nvPr/>
          </p:nvCxnSpPr>
          <p:spPr bwMode="auto">
            <a:xfrm>
              <a:off x="3778310" y="4951964"/>
              <a:ext cx="736646" cy="0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3" name="Straight Arrow Connector 42"/>
            <p:cNvCxnSpPr>
              <a:stCxn id="33" idx="6"/>
              <a:endCxn id="34" idx="2"/>
            </p:cNvCxnSpPr>
            <p:nvPr/>
          </p:nvCxnSpPr>
          <p:spPr bwMode="auto">
            <a:xfrm>
              <a:off x="4731132" y="4951964"/>
              <a:ext cx="615490" cy="53103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6" name="Straight Arrow Connector 45"/>
            <p:cNvCxnSpPr>
              <a:stCxn id="34" idx="6"/>
              <a:endCxn id="14" idx="2"/>
            </p:cNvCxnSpPr>
            <p:nvPr/>
          </p:nvCxnSpPr>
          <p:spPr bwMode="auto">
            <a:xfrm>
              <a:off x="5562798" y="5005067"/>
              <a:ext cx="620616" cy="122893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6415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58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192598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271427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Not covered in class this term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7715" y="3818783"/>
            <a:ext cx="62028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“Careful. We don’t want to learn from this.”</a:t>
            </a:r>
            <a:r>
              <a:rPr lang="en-US" sz="2400" dirty="0">
                <a:cs typeface="Times New Roman" panose="02020603050405020304" pitchFamily="18" charset="0"/>
              </a:rPr>
              <a:t/>
            </a:r>
            <a:br>
              <a:rPr lang="en-US" sz="2400" dirty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(Bill </a:t>
            </a:r>
            <a:r>
              <a:rPr lang="en-US" sz="2400" dirty="0">
                <a:cs typeface="Times New Roman" panose="02020603050405020304" pitchFamily="18" charset="0"/>
              </a:rPr>
              <a:t>Watterson, </a:t>
            </a:r>
            <a:r>
              <a:rPr lang="en-US" sz="2400" dirty="0" smtClean="0">
                <a:cs typeface="Times New Roman" panose="02020603050405020304" pitchFamily="18" charset="0"/>
              </a:rPr>
              <a:t>“Calvin and Hobbes”)</a:t>
            </a:r>
            <a:endParaRPr lang="he-IL" sz="24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109369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efficient implementation </a:t>
            </a:r>
            <a:b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1987)]</a:t>
            </a:r>
            <a:endParaRPr lang="en-US" sz="24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620" y="1300592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current algorithm runs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" y="1300592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615" y="172191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In the worst case, each edge is </a:t>
            </a:r>
            <a:r>
              <a:rPr lang="en-US" sz="2400" i="1" dirty="0" smtClean="0">
                <a:cs typeface="Times New Roman" panose="02020603050405020304" pitchFamily="18" charset="0"/>
              </a:rPr>
              <a:t>inserted</a:t>
            </a:r>
            <a:r>
              <a:rPr lang="en-US" sz="2400" dirty="0" smtClean="0">
                <a:cs typeface="Times New Roman" panose="02020603050405020304" pitchFamily="18" charset="0"/>
              </a:rPr>
              <a:t> and </a:t>
            </a:r>
            <a:r>
              <a:rPr lang="en-US" sz="2400" i="1" dirty="0" smtClean="0">
                <a:cs typeface="Times New Roman" panose="02020603050405020304" pitchFamily="18" charset="0"/>
              </a:rPr>
              <a:t>deleted</a:t>
            </a:r>
            <a:r>
              <a:rPr lang="en-US" sz="2400" dirty="0" smtClean="0">
                <a:cs typeface="Times New Roman" panose="02020603050405020304" pitchFamily="18" charset="0"/>
              </a:rPr>
              <a:t> from a heap.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12" y="214324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Can we reduce the number of </a:t>
            </a:r>
            <a:r>
              <a:rPr lang="en-US" sz="2400" i="1" dirty="0" smtClean="0">
                <a:cs typeface="Times New Roman" panose="02020603050405020304" pitchFamily="18" charset="0"/>
              </a:rPr>
              <a:t>insertions</a:t>
            </a:r>
            <a:r>
              <a:rPr lang="en-US" sz="2400" dirty="0" smtClean="0">
                <a:cs typeface="Times New Roman" panose="02020603050405020304" pitchFamily="18" charset="0"/>
              </a:rPr>
              <a:t> and </a:t>
            </a:r>
            <a:r>
              <a:rPr lang="en-US" sz="2400" i="1" dirty="0" smtClean="0">
                <a:cs typeface="Times New Roman" panose="02020603050405020304" pitchFamily="18" charset="0"/>
              </a:rPr>
              <a:t>deletions</a:t>
            </a:r>
            <a:r>
              <a:rPr lang="en-US" sz="2400" dirty="0" smtClean="0">
                <a:cs typeface="Times New Roman" panose="02020603050405020304" pitchFamily="18" charset="0"/>
              </a:rPr>
              <a:t>?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463" y="256457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cs typeface="Times New Roman" panose="02020603050405020304" pitchFamily="18" charset="0"/>
              </a:rPr>
              <a:t>emove self-loops and parallel edges as soon as they occur.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04" y="298589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Heaps hold </a:t>
            </a:r>
            <a:r>
              <a:rPr lang="en-US" sz="2400" i="1" dirty="0" smtClean="0">
                <a:cs typeface="Times New Roman" panose="02020603050405020304" pitchFamily="18" charset="0"/>
              </a:rPr>
              <a:t>vertices</a:t>
            </a:r>
            <a:r>
              <a:rPr lang="en-US" sz="2400" dirty="0" smtClean="0">
                <a:cs typeface="Times New Roman" panose="02020603050405020304" pitchFamily="18" charset="0"/>
              </a:rPr>
              <a:t> rather than </a:t>
            </a:r>
            <a:r>
              <a:rPr lang="en-US" sz="2400" i="1" dirty="0" smtClean="0">
                <a:cs typeface="Times New Roman" panose="02020603050405020304" pitchFamily="18" charset="0"/>
              </a:rPr>
              <a:t>edges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02" y="3407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Each vertex is in at most one heap.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13605" y="382854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For each vertex </a:t>
            </a: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maintain an </a:t>
            </a:r>
            <a:r>
              <a:rPr lang="en-US" sz="24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exit list </a:t>
            </a:r>
            <a:r>
              <a:rPr lang="en-US" sz="2400" dirty="0" smtClean="0">
                <a:cs typeface="Times New Roman" panose="02020603050405020304" pitchFamily="18" charset="0"/>
              </a:rPr>
              <a:t>holding,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in order, its edges to the growth path. (No parallel edges.)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1463" y="461920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i="1" dirty="0" smtClean="0">
                <a:cs typeface="Times New Roman" panose="02020603050405020304" pitchFamily="18" charset="0"/>
              </a:rPr>
              <a:t>last</a:t>
            </a:r>
            <a:r>
              <a:rPr lang="en-US" sz="2400" dirty="0" smtClean="0">
                <a:cs typeface="Times New Roman" panose="02020603050405020304" pitchFamily="18" charset="0"/>
              </a:rPr>
              <a:t> edge on an </a:t>
            </a:r>
            <a:r>
              <a:rPr lang="en-US" sz="24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exit list </a:t>
            </a:r>
            <a:r>
              <a:rPr lang="en-US" sz="2400" dirty="0" smtClean="0">
                <a:cs typeface="Times New Roman" panose="02020603050405020304" pitchFamily="18" charset="0"/>
              </a:rPr>
              <a:t>is </a:t>
            </a:r>
            <a:r>
              <a:rPr lang="en-US" sz="24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active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All other edges in </a:t>
            </a:r>
            <a:r>
              <a:rPr lang="en-US" sz="24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exit lists </a:t>
            </a:r>
            <a:r>
              <a:rPr lang="en-US" sz="2400" dirty="0" smtClean="0">
                <a:cs typeface="Times New Roman" panose="02020603050405020304" pitchFamily="18" charset="0"/>
              </a:rPr>
              <a:t>are </a:t>
            </a:r>
            <a:r>
              <a:rPr lang="en-US" sz="2400" i="1" dirty="0" smtClean="0">
                <a:solidFill>
                  <a:srgbClr val="FF9900"/>
                </a:solidFill>
                <a:cs typeface="Times New Roman" panose="02020603050405020304" pitchFamily="18" charset="0"/>
              </a:rPr>
              <a:t>passive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1463" y="540986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The tail of an active edge is in a heap.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463" y="583119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For each vertex on the growth path, maintain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a </a:t>
            </a:r>
            <a:r>
              <a:rPr lang="en-US" sz="2400" i="1" dirty="0" smtClean="0">
                <a:solidFill>
                  <a:srgbClr val="FF9900"/>
                </a:solidFill>
                <a:cs typeface="Times New Roman" panose="02020603050405020304" pitchFamily="18" charset="0"/>
              </a:rPr>
              <a:t>passive set</a:t>
            </a:r>
            <a:r>
              <a:rPr lang="en-US" sz="2400" dirty="0" smtClean="0">
                <a:cs typeface="Times New Roman" panose="02020603050405020304" pitchFamily="18" charset="0"/>
              </a:rPr>
              <a:t>, holding the </a:t>
            </a:r>
            <a:r>
              <a:rPr lang="en-US" sz="2400" i="1" dirty="0" smtClean="0">
                <a:solidFill>
                  <a:srgbClr val="FF9900"/>
                </a:solidFill>
                <a:cs typeface="Times New Roman" panose="02020603050405020304" pitchFamily="18" charset="0"/>
              </a:rPr>
              <a:t>passive</a:t>
            </a:r>
            <a:r>
              <a:rPr lang="en-US" sz="2400" dirty="0" smtClean="0">
                <a:cs typeface="Times New Roman" panose="02020603050405020304" pitchFamily="18" charset="0"/>
              </a:rPr>
              <a:t> edges entering it.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28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38" grpId="0"/>
      <p:bldP spid="39" grpId="0"/>
      <p:bldP spid="40" grpId="0"/>
      <p:bldP spid="48" grpId="0"/>
      <p:bldP spid="49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6532" y="13084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rules?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38" y="1019439"/>
                <a:ext cx="9138462" cy="12003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 1: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Give an example of a digraph in which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lightest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 does 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not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belong to any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MDST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rooted 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even though it does belong to some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rooted </a:t>
                </a:r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019439"/>
                <a:ext cx="9138462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778" y="2310950"/>
                <a:ext cx="9138462" cy="12003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 2: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Give an example of a digraph in which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heaviest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 belongs to all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MDST</a:t>
                </a:r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rooted 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even though there are some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rooted 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that avoids it.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2310950"/>
                <a:ext cx="9138462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778" y="3602461"/>
            <a:ext cx="913846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Exercise 3: 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Give an example of a digraph in which </a:t>
            </a:r>
            <a:b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all edge weights are </a:t>
            </a:r>
            <a:r>
              <a:rPr lang="en-US" sz="2400" i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distinct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but the </a:t>
            </a: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MDST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is not </a:t>
            </a:r>
            <a:r>
              <a:rPr lang="en-US" sz="2400" i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unique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he-IL" sz="24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38" y="4524639"/>
                <a:ext cx="9138462" cy="193899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 4: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Give an example of a digraph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US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 root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two weight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and only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yet the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MDST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 rooted 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are not the same.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4524639"/>
                <a:ext cx="9138462" cy="1938992"/>
              </a:xfrm>
              <a:prstGeom prst="rect">
                <a:avLst/>
              </a:prstGeom>
              <a:blipFill rotWithShape="0">
                <a:blip r:embed="rId4"/>
                <a:stretch>
                  <a:fillRect t="-2516" b="-62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884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134892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Exit lists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edges</a:t>
            </a: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Gabow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Galil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-Spencer-</a:t>
            </a:r>
            <a:r>
              <a:rPr lang="en-US" sz="24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2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2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1987)]</a:t>
            </a:r>
            <a:endParaRPr lang="en-US" sz="24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2799559" y="2733383"/>
            <a:ext cx="5170915" cy="899724"/>
            <a:chOff x="2799559" y="4021873"/>
            <a:chExt cx="5170915" cy="899724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4197439" y="4777581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6" name="Curved Connector 45"/>
            <p:cNvCxnSpPr>
              <a:stCxn id="45" idx="2"/>
              <a:endCxn id="9" idx="4"/>
            </p:cNvCxnSpPr>
            <p:nvPr/>
          </p:nvCxnSpPr>
          <p:spPr>
            <a:xfrm rot="10800000">
              <a:off x="2799559" y="4021873"/>
              <a:ext cx="1397880" cy="827716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urved Connector 49"/>
            <p:cNvCxnSpPr>
              <a:stCxn id="45" idx="0"/>
              <a:endCxn id="28" idx="4"/>
            </p:cNvCxnSpPr>
            <p:nvPr/>
          </p:nvCxnSpPr>
          <p:spPr>
            <a:xfrm rot="5400000" flipH="1" flipV="1">
              <a:off x="4880287" y="3411033"/>
              <a:ext cx="755708" cy="1977388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urved Connector 52"/>
            <p:cNvCxnSpPr>
              <a:stCxn id="45" idx="6"/>
              <a:endCxn id="33" idx="4"/>
            </p:cNvCxnSpPr>
            <p:nvPr/>
          </p:nvCxnSpPr>
          <p:spPr>
            <a:xfrm flipV="1">
              <a:off x="4341455" y="4021873"/>
              <a:ext cx="3629019" cy="827716"/>
            </a:xfrm>
            <a:prstGeom prst="curvedConnector2">
              <a:avLst/>
            </a:prstGeom>
            <a:ln w="31750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906560" y="4322520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6560" y="4322520"/>
                  <a:ext cx="281261" cy="42885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23913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/>
          <p:cNvGrpSpPr/>
          <p:nvPr/>
        </p:nvGrpSpPr>
        <p:grpSpPr>
          <a:xfrm>
            <a:off x="272999" y="1470661"/>
            <a:ext cx="8309543" cy="1909201"/>
            <a:chOff x="272999" y="2871445"/>
            <a:chExt cx="8309543" cy="1909201"/>
          </a:xfrm>
        </p:grpSpPr>
        <p:sp>
          <p:nvSpPr>
            <p:cNvPr id="5" name="Oval 4"/>
            <p:cNvSpPr/>
            <p:nvPr/>
          </p:nvSpPr>
          <p:spPr>
            <a:xfrm>
              <a:off x="535861" y="3378083"/>
              <a:ext cx="1152128" cy="72008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Oval 8"/>
            <p:cNvSpPr/>
            <p:nvPr/>
          </p:nvSpPr>
          <p:spPr>
            <a:xfrm>
              <a:off x="2187491" y="3342079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" name="Curved Connector 15"/>
            <p:cNvCxnSpPr>
              <a:stCxn id="9" idx="2"/>
              <a:endCxn id="5" idx="6"/>
            </p:cNvCxnSpPr>
            <p:nvPr/>
          </p:nvCxnSpPr>
          <p:spPr>
            <a:xfrm rot="10800000">
              <a:off x="1687989" y="3738123"/>
              <a:ext cx="499502" cy="127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3911129" y="3342079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6" name="Curved Connector 25"/>
            <p:cNvCxnSpPr>
              <a:stCxn id="23" idx="2"/>
              <a:endCxn id="9" idx="6"/>
            </p:cNvCxnSpPr>
            <p:nvPr/>
          </p:nvCxnSpPr>
          <p:spPr>
            <a:xfrm rot="10800000">
              <a:off x="3411627" y="3738123"/>
              <a:ext cx="499502" cy="127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5634767" y="3342079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1" name="Curved Connector 30"/>
            <p:cNvCxnSpPr>
              <a:stCxn id="28" idx="2"/>
              <a:endCxn id="23" idx="6"/>
            </p:cNvCxnSpPr>
            <p:nvPr/>
          </p:nvCxnSpPr>
          <p:spPr>
            <a:xfrm rot="10800000">
              <a:off x="5135265" y="3738123"/>
              <a:ext cx="499502" cy="127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>
            <a:xfrm>
              <a:off x="7358406" y="3342079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6" name="Curved Connector 35"/>
            <p:cNvCxnSpPr>
              <a:stCxn id="33" idx="2"/>
              <a:endCxn id="28" idx="6"/>
            </p:cNvCxnSpPr>
            <p:nvPr/>
          </p:nvCxnSpPr>
          <p:spPr>
            <a:xfrm rot="10800000">
              <a:off x="6858904" y="3738123"/>
              <a:ext cx="499503" cy="127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1070364" y="2871445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364" y="2871445"/>
                  <a:ext cx="281261" cy="42885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47826" r="-13043" b="-563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774880" y="2871445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4880" y="2871445"/>
                  <a:ext cx="281261" cy="428856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3478" r="-13043" b="-563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429469" y="2871445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9469" y="2871445"/>
                  <a:ext cx="281261" cy="428856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47826" r="-13043" b="-563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941241" y="2871445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1241" y="2871445"/>
                  <a:ext cx="281261" cy="42885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00000" r="-67391" b="-7042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TextBox 58"/>
            <p:cNvSpPr txBox="1"/>
            <p:nvPr/>
          </p:nvSpPr>
          <p:spPr>
            <a:xfrm>
              <a:off x="272999" y="4318981"/>
              <a:ext cx="2460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growth path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-13605" y="378056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Each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has an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exit list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holding, in order, its edges to the path.</a:t>
                </a: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605" y="3780565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1261" y="561898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400" dirty="0">
                    <a:cs typeface="Times New Roman" panose="02020603050405020304" pitchFamily="18" charset="0"/>
                  </a:rPr>
                  <a:t> is </a:t>
                </a:r>
                <a:r>
                  <a:rPr lang="en-US" sz="2400" i="1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active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with key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1" y="5618985"/>
                <a:ext cx="9144000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Curved Connector 64"/>
          <p:cNvCxnSpPr>
            <a:stCxn id="45" idx="0"/>
            <a:endCxn id="28" idx="3"/>
          </p:cNvCxnSpPr>
          <p:nvPr/>
        </p:nvCxnSpPr>
        <p:spPr>
          <a:xfrm rot="5400000" flipH="1" flipV="1">
            <a:off x="4605889" y="2280943"/>
            <a:ext cx="871707" cy="1544591"/>
          </a:xfrm>
          <a:prstGeom prst="curvedConnector3">
            <a:avLst>
              <a:gd name="adj1" fmla="val 70980"/>
            </a:avLst>
          </a:prstGeom>
          <a:ln w="19050">
            <a:solidFill>
              <a:srgbClr val="FF0000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0459" y="424017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Only the lightest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edge </a:t>
                </a:r>
                <a:r>
                  <a:rPr lang="en-US" sz="2400" dirty="0"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if any, is in 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exit list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9" y="4240170"/>
                <a:ext cx="9144000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Multiply 78"/>
          <p:cNvSpPr/>
          <p:nvPr/>
        </p:nvSpPr>
        <p:spPr bwMode="auto">
          <a:xfrm>
            <a:off x="5059627" y="2611986"/>
            <a:ext cx="381054" cy="504331"/>
          </a:xfrm>
          <a:prstGeom prst="mathMultiply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-4781" y="469977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exit list </a:t>
                </a:r>
                <a:r>
                  <a:rPr lang="en-US" sz="2400" dirty="0" smtClean="0">
                    <a:solidFill>
                      <a:schemeClr val="accent4"/>
                    </a:solidFill>
                    <a:cs typeface="Times New Roman" panose="02020603050405020304" pitchFamily="18" charset="0"/>
                  </a:rPr>
                  <a:t>of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only holds edges to vertices </a:t>
                </a:r>
                <a:r>
                  <a:rPr lang="en-US" sz="2400" i="1" dirty="0" smtClean="0">
                    <a:cs typeface="Times New Roman" panose="02020603050405020304" pitchFamily="18" charset="0"/>
                  </a:rPr>
                  <a:t>preceding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it on the path. </a:t>
                </a: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81" y="4699775"/>
                <a:ext cx="9144000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/>
          <p:cNvGrpSpPr/>
          <p:nvPr/>
        </p:nvGrpSpPr>
        <p:grpSpPr>
          <a:xfrm>
            <a:off x="3238705" y="2050944"/>
            <a:ext cx="4305321" cy="12701"/>
            <a:chOff x="3238705" y="2050944"/>
            <a:chExt cx="4305321" cy="12701"/>
          </a:xfrm>
        </p:grpSpPr>
        <p:cxnSp>
          <p:nvCxnSpPr>
            <p:cNvPr id="84" name="Curved Connector 83"/>
            <p:cNvCxnSpPr>
              <a:stCxn id="9" idx="7"/>
              <a:endCxn id="28" idx="1"/>
            </p:cNvCxnSpPr>
            <p:nvPr/>
          </p:nvCxnSpPr>
          <p:spPr>
            <a:xfrm rot="5400000" flipH="1" flipV="1">
              <a:off x="4523197" y="766453"/>
              <a:ext cx="12700" cy="2581682"/>
            </a:xfrm>
            <a:prstGeom prst="curvedConnector3">
              <a:avLst>
                <a:gd name="adj1" fmla="val 4033378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urved Connector 87"/>
            <p:cNvCxnSpPr>
              <a:stCxn id="9" idx="7"/>
              <a:endCxn id="33" idx="1"/>
            </p:cNvCxnSpPr>
            <p:nvPr/>
          </p:nvCxnSpPr>
          <p:spPr>
            <a:xfrm rot="5400000" flipH="1" flipV="1">
              <a:off x="5385016" y="-95366"/>
              <a:ext cx="12700" cy="4305321"/>
            </a:xfrm>
            <a:prstGeom prst="curvedConnector3">
              <a:avLst>
                <a:gd name="adj1" fmla="val 5473378"/>
              </a:avLst>
            </a:prstGeom>
            <a:ln w="31750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/>
          <p:cNvSpPr txBox="1"/>
          <p:nvPr/>
        </p:nvSpPr>
        <p:spPr>
          <a:xfrm>
            <a:off x="10459" y="51593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The last edge on an </a:t>
            </a:r>
            <a:r>
              <a:rPr lang="en-US" sz="24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exit list </a:t>
            </a:r>
            <a:r>
              <a:rPr lang="en-US" sz="2400" dirty="0" smtClean="0">
                <a:solidFill>
                  <a:schemeClr val="accent4"/>
                </a:solidFill>
                <a:cs typeface="Times New Roman" panose="02020603050405020304" pitchFamily="18" charset="0"/>
              </a:rPr>
              <a:t>is </a:t>
            </a:r>
            <a:r>
              <a:rPr lang="en-US" sz="24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active</a:t>
            </a:r>
            <a:r>
              <a:rPr lang="en-US" sz="2400" dirty="0" smtClean="0">
                <a:cs typeface="Times New Roman" panose="02020603050405020304" pitchFamily="18" charset="0"/>
              </a:rPr>
              <a:t>. All other edges are </a:t>
            </a:r>
            <a:r>
              <a:rPr lang="en-US" sz="2400" i="1" dirty="0" smtClean="0">
                <a:solidFill>
                  <a:srgbClr val="FF9900"/>
                </a:solidFill>
                <a:cs typeface="Times New Roman" panose="02020603050405020304" pitchFamily="18" charset="0"/>
              </a:rPr>
              <a:t>passive</a:t>
            </a:r>
            <a:r>
              <a:rPr lang="en-US" sz="24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261" y="6078588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𝑃𝑎𝑠𝑠𝑖𝑣𝑒</m:t>
                    </m:r>
                    <m:r>
                      <a:rPr lang="en-US" sz="24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the set of </a:t>
                </a:r>
                <a:r>
                  <a:rPr lang="en-US" sz="2400" i="1" dirty="0" smtClean="0">
                    <a:solidFill>
                      <a:srgbClr val="FF9900"/>
                    </a:solidFill>
                    <a:cs typeface="Times New Roman" panose="02020603050405020304" pitchFamily="18" charset="0"/>
                  </a:rPr>
                  <a:t>passive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edges entering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1" y="6078588"/>
                <a:ext cx="9144000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493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2" grpId="0"/>
      <p:bldP spid="78" grpId="0"/>
      <p:bldP spid="79" grpId="0" animBg="1"/>
      <p:bldP spid="83" grpId="0"/>
      <p:bldP spid="95" grpId="0"/>
      <p:bldP spid="9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13489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  <a:endParaRPr lang="en-US" sz="2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1031719" y="1879943"/>
            <a:ext cx="3446518" cy="686364"/>
            <a:chOff x="2799559" y="4021873"/>
            <a:chExt cx="3446518" cy="686364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4197439" y="4564221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6" name="Curved Connector 45"/>
            <p:cNvCxnSpPr>
              <a:stCxn id="45" idx="2"/>
              <a:endCxn id="9" idx="4"/>
            </p:cNvCxnSpPr>
            <p:nvPr/>
          </p:nvCxnSpPr>
          <p:spPr>
            <a:xfrm rot="10800000">
              <a:off x="2799559" y="4021873"/>
              <a:ext cx="1397880" cy="614356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urved Connector 49"/>
            <p:cNvCxnSpPr>
              <a:stCxn id="45" idx="6"/>
              <a:endCxn id="28" idx="4"/>
            </p:cNvCxnSpPr>
            <p:nvPr/>
          </p:nvCxnSpPr>
          <p:spPr>
            <a:xfrm flipV="1">
              <a:off x="4341455" y="4021873"/>
              <a:ext cx="1904622" cy="614356"/>
            </a:xfrm>
            <a:prstGeom prst="curvedConnector2">
              <a:avLst/>
            </a:prstGeom>
            <a:ln w="31750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381147" y="4109160"/>
                  <a:ext cx="89598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oMath>
                    </m:oMathPara>
                  </a14:m>
                  <a:endParaRPr lang="he-IL" sz="2400" i="1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1147" y="4109160"/>
                  <a:ext cx="895981" cy="42885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8844" b="-1429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Oval 8"/>
          <p:cNvSpPr/>
          <p:nvPr/>
        </p:nvSpPr>
        <p:spPr>
          <a:xfrm>
            <a:off x="419651" y="108785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/>
          <p:nvPr/>
        </p:nvSpPr>
        <p:spPr>
          <a:xfrm>
            <a:off x="2142910" y="108785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6" name="Curved Connector 25"/>
          <p:cNvCxnSpPr>
            <a:stCxn id="23" idx="2"/>
            <a:endCxn id="9" idx="6"/>
          </p:cNvCxnSpPr>
          <p:nvPr/>
        </p:nvCxnSpPr>
        <p:spPr>
          <a:xfrm rot="10800000">
            <a:off x="1643788" y="1483899"/>
            <a:ext cx="499123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866169" y="108785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1" name="Curved Connector 30"/>
          <p:cNvCxnSpPr>
            <a:stCxn id="28" idx="2"/>
            <a:endCxn id="23" idx="6"/>
          </p:cNvCxnSpPr>
          <p:nvPr/>
        </p:nvCxnSpPr>
        <p:spPr>
          <a:xfrm rot="10800000">
            <a:off x="3367047" y="1483899"/>
            <a:ext cx="499123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589428" y="108785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Curved Connector 35"/>
          <p:cNvCxnSpPr>
            <a:stCxn id="33" idx="2"/>
            <a:endCxn id="28" idx="6"/>
          </p:cNvCxnSpPr>
          <p:nvPr/>
        </p:nvCxnSpPr>
        <p:spPr>
          <a:xfrm rot="10800000">
            <a:off x="5090306" y="1483899"/>
            <a:ext cx="499123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07040" y="12268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040" y="1226821"/>
                <a:ext cx="281261" cy="428856"/>
              </a:xfrm>
              <a:prstGeom prst="rect">
                <a:avLst/>
              </a:prstGeom>
              <a:blipFill rotWithShape="0">
                <a:blip r:embed="rId4"/>
                <a:stretch>
                  <a:fillRect l="-45652" r="-13043" b="-563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661629" y="12268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29" y="1226821"/>
                <a:ext cx="281261" cy="428856"/>
              </a:xfrm>
              <a:prstGeom prst="rect">
                <a:avLst/>
              </a:prstGeom>
              <a:blipFill rotWithShape="0">
                <a:blip r:embed="rId5"/>
                <a:stretch>
                  <a:fillRect l="-45652" r="-10870" b="-563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173401" y="12268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3401" y="1226821"/>
                <a:ext cx="281261" cy="428856"/>
              </a:xfrm>
              <a:prstGeom prst="rect">
                <a:avLst/>
              </a:prstGeom>
              <a:blipFill rotWithShape="0">
                <a:blip r:embed="rId6"/>
                <a:stretch>
                  <a:fillRect l="-100000" r="-67391" b="-70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255" y="278996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2789965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255" y="322511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the path is extended.</a:t>
                </a: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3225115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255" y="366026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For each edge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entering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3660265"/>
                <a:ext cx="9144000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255" y="409541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be the component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4095415"/>
                <a:ext cx="9144000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255" y="4530565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𝐸𝑥𝑖𝑡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add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𝐸𝑥𝑖𝑡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making it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active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, and insert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4530565"/>
                <a:ext cx="9144000" cy="830997"/>
              </a:xfrm>
              <a:prstGeom prst="rect">
                <a:avLst/>
              </a:prstGeom>
              <a:blipFill rotWithShape="0">
                <a:blip r:embed="rId11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255" y="5335045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Otherwise, let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𝐿𝑎𝑠𝑡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𝐸𝑥𝑖𝑡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′′</m:t>
                        </m:r>
                      </m:sup>
                    </m:sSup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Make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 smtClean="0">
                    <a:solidFill>
                      <a:srgbClr val="FF9900"/>
                    </a:solidFill>
                    <a:cs typeface="Times New Roman" panose="02020603050405020304" pitchFamily="18" charset="0"/>
                  </a:rPr>
                  <a:t>passive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and add it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𝑃𝑎𝑠𝑠𝑖𝑣𝑒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Append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𝐸𝑥𝑖𝑡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 </a:t>
                </a:r>
                <a:r>
                  <a:rPr lang="en-US" sz="2400" b="1" dirty="0" smtClean="0">
                    <a:cs typeface="Times New Roman" panose="02020603050405020304" pitchFamily="18" charset="0"/>
                  </a:rPr>
                  <a:t>Move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5335045"/>
                <a:ext cx="9144000" cy="1200329"/>
              </a:xfrm>
              <a:prstGeom prst="rect">
                <a:avLst/>
              </a:prstGeom>
              <a:blipFill rotWithShape="0">
                <a:blip r:embed="rId1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Curved Connector 55"/>
          <p:cNvCxnSpPr>
            <a:stCxn id="45" idx="0"/>
            <a:endCxn id="23" idx="4"/>
          </p:cNvCxnSpPr>
          <p:nvPr/>
        </p:nvCxnSpPr>
        <p:spPr>
          <a:xfrm rot="5400000" flipH="1" flipV="1">
            <a:off x="2357118" y="2024432"/>
            <a:ext cx="542348" cy="253371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573615" y="904333"/>
            <a:ext cx="5202771" cy="1589966"/>
            <a:chOff x="2573615" y="904333"/>
            <a:chExt cx="5202771" cy="1589966"/>
          </a:xfrm>
        </p:grpSpPr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7366476" y="1348114"/>
              <a:ext cx="269280" cy="26931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8" name="Curved Connector 37"/>
            <p:cNvCxnSpPr>
              <a:stCxn id="37" idx="2"/>
              <a:endCxn id="33" idx="6"/>
            </p:cNvCxnSpPr>
            <p:nvPr/>
          </p:nvCxnSpPr>
          <p:spPr>
            <a:xfrm rot="10800000" flipV="1">
              <a:off x="6813564" y="1482769"/>
              <a:ext cx="552912" cy="113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7495125" y="904333"/>
                  <a:ext cx="281261" cy="42885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0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5125" y="904333"/>
                  <a:ext cx="281261" cy="428856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152174" r="-117391" b="-8451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7" name="Curved Connector 56"/>
            <p:cNvCxnSpPr>
              <a:stCxn id="45" idx="6"/>
              <a:endCxn id="37" idx="4"/>
            </p:cNvCxnSpPr>
            <p:nvPr/>
          </p:nvCxnSpPr>
          <p:spPr>
            <a:xfrm flipV="1">
              <a:off x="2573615" y="1617424"/>
              <a:ext cx="4927501" cy="876875"/>
            </a:xfrm>
            <a:prstGeom prst="curvedConnector2">
              <a:avLst/>
            </a:prstGeom>
            <a:ln w="31750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4879650" y="4416948"/>
            <a:ext cx="3461879" cy="1722579"/>
            <a:chOff x="4879650" y="4416948"/>
            <a:chExt cx="3461879" cy="1722579"/>
          </a:xfrm>
        </p:grpSpPr>
        <p:sp>
          <p:nvSpPr>
            <p:cNvPr id="29" name="TextBox 28"/>
            <p:cNvSpPr txBox="1"/>
            <p:nvPr/>
          </p:nvSpPr>
          <p:spPr>
            <a:xfrm>
              <a:off x="7158851" y="4416948"/>
              <a:ext cx="1182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4800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???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 bwMode="auto">
            <a:xfrm flipH="1">
              <a:off x="4879650" y="4899895"/>
              <a:ext cx="2392822" cy="123963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4613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2" grpId="0"/>
      <p:bldP spid="54" grpId="0"/>
      <p:bldP spid="5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13489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Contraction</a:t>
            </a:r>
            <a:endParaRPr lang="en-US" sz="2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2429599" y="2513731"/>
            <a:ext cx="144016" cy="14401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6" name="Curved Connector 45"/>
          <p:cNvCxnSpPr>
            <a:stCxn id="45" idx="2"/>
            <a:endCxn id="9" idx="4"/>
          </p:cNvCxnSpPr>
          <p:nvPr/>
        </p:nvCxnSpPr>
        <p:spPr>
          <a:xfrm rot="10800000">
            <a:off x="1031719" y="1971383"/>
            <a:ext cx="1397880" cy="614356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45" idx="6"/>
            <a:endCxn id="28" idx="4"/>
          </p:cNvCxnSpPr>
          <p:nvPr/>
        </p:nvCxnSpPr>
        <p:spPr>
          <a:xfrm flipV="1">
            <a:off x="2573615" y="1971383"/>
            <a:ext cx="1904622" cy="614356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19651" y="117929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/>
          <p:nvPr/>
        </p:nvSpPr>
        <p:spPr>
          <a:xfrm>
            <a:off x="2142910" y="117929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6" name="Curved Connector 25"/>
          <p:cNvCxnSpPr>
            <a:stCxn id="23" idx="2"/>
            <a:endCxn id="9" idx="6"/>
          </p:cNvCxnSpPr>
          <p:nvPr/>
        </p:nvCxnSpPr>
        <p:spPr>
          <a:xfrm rot="10800000">
            <a:off x="1643788" y="1575339"/>
            <a:ext cx="499123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866169" y="117929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1" name="Curved Connector 30"/>
          <p:cNvCxnSpPr>
            <a:stCxn id="28" idx="2"/>
            <a:endCxn id="23" idx="6"/>
          </p:cNvCxnSpPr>
          <p:nvPr/>
        </p:nvCxnSpPr>
        <p:spPr>
          <a:xfrm rot="10800000">
            <a:off x="3367047" y="1575339"/>
            <a:ext cx="499123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589428" y="117929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Curved Connector 35"/>
          <p:cNvCxnSpPr>
            <a:stCxn id="33" idx="2"/>
            <a:endCxn id="28" idx="6"/>
          </p:cNvCxnSpPr>
          <p:nvPr/>
        </p:nvCxnSpPr>
        <p:spPr>
          <a:xfrm rot="10800000">
            <a:off x="5090306" y="1575339"/>
            <a:ext cx="499123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77544" y="13030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544" y="1303021"/>
                <a:ext cx="281261" cy="428856"/>
              </a:xfrm>
              <a:prstGeom prst="rect">
                <a:avLst/>
              </a:prstGeom>
              <a:blipFill rotWithShape="0">
                <a:blip r:embed="rId3"/>
                <a:stretch>
                  <a:fillRect l="-45652" r="-15217" b="-71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661629" y="13030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29" y="1303021"/>
                <a:ext cx="281261" cy="428856"/>
              </a:xfrm>
              <a:prstGeom prst="rect">
                <a:avLst/>
              </a:prstGeom>
              <a:blipFill rotWithShape="0">
                <a:blip r:embed="rId4"/>
                <a:stretch>
                  <a:fillRect l="-45652" r="-10870" b="-71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20801" y="13030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801" y="1303021"/>
                <a:ext cx="281261" cy="428856"/>
              </a:xfrm>
              <a:prstGeom prst="rect">
                <a:avLst/>
              </a:prstGeom>
              <a:blipFill rotWithShape="0">
                <a:blip r:embed="rId5"/>
                <a:stretch>
                  <a:fillRect l="-39130" r="-6522" b="-85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/>
          <p:cNvSpPr/>
          <p:nvPr/>
        </p:nvSpPr>
        <p:spPr>
          <a:xfrm>
            <a:off x="7312686" y="1179295"/>
            <a:ext cx="1224136" cy="7920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8" name="Curved Connector 37"/>
          <p:cNvCxnSpPr>
            <a:stCxn id="37" idx="2"/>
            <a:endCxn id="33" idx="6"/>
          </p:cNvCxnSpPr>
          <p:nvPr/>
        </p:nvCxnSpPr>
        <p:spPr>
          <a:xfrm rot="10800000">
            <a:off x="6813564" y="1575339"/>
            <a:ext cx="499122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urved Connector 55"/>
          <p:cNvCxnSpPr>
            <a:stCxn id="45" idx="0"/>
            <a:endCxn id="23" idx="4"/>
          </p:cNvCxnSpPr>
          <p:nvPr/>
        </p:nvCxnSpPr>
        <p:spPr>
          <a:xfrm rot="5400000" flipH="1" flipV="1">
            <a:off x="2357118" y="2115872"/>
            <a:ext cx="542348" cy="253371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>
            <a:stCxn id="45" idx="6"/>
            <a:endCxn id="37" idx="4"/>
          </p:cNvCxnSpPr>
          <p:nvPr/>
        </p:nvCxnSpPr>
        <p:spPr>
          <a:xfrm flipV="1">
            <a:off x="2573615" y="1971383"/>
            <a:ext cx="5351139" cy="614356"/>
          </a:xfrm>
          <a:prstGeom prst="curvedConnector2">
            <a:avLst/>
          </a:prstGeom>
          <a:ln w="31750">
            <a:solidFill>
              <a:srgbClr val="00B05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45" idx="6"/>
            <a:endCxn id="33" idx="4"/>
          </p:cNvCxnSpPr>
          <p:nvPr/>
        </p:nvCxnSpPr>
        <p:spPr>
          <a:xfrm flipV="1">
            <a:off x="2573615" y="1971383"/>
            <a:ext cx="3627881" cy="614356"/>
          </a:xfrm>
          <a:prstGeom prst="curvedConnector2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3672839" y="825866"/>
            <a:ext cx="5090161" cy="149894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65041" y="1303021"/>
                <a:ext cx="28126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041" y="1303021"/>
                <a:ext cx="281261" cy="428856"/>
              </a:xfrm>
              <a:prstGeom prst="rect">
                <a:avLst/>
              </a:prstGeom>
              <a:blipFill rotWithShape="0">
                <a:blip r:embed="rId6"/>
                <a:stretch>
                  <a:fillRect l="-100000" r="-69565" b="-85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672299" y="2026222"/>
                <a:ext cx="89598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sz="24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299" y="2026222"/>
                <a:ext cx="895981" cy="428856"/>
              </a:xfrm>
              <a:prstGeom prst="rect">
                <a:avLst/>
              </a:prstGeom>
              <a:blipFill rotWithShape="0">
                <a:blip r:embed="rId7"/>
                <a:stretch>
                  <a:fillRect l="-8163" b="-14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255" y="3836054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For each </a:t>
                </a:r>
                <a:r>
                  <a:rPr lang="en-US" sz="2400" dirty="0" smtClean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passive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edge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" y="3836054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urved Connector 29"/>
          <p:cNvCxnSpPr>
            <a:stCxn id="28" idx="7"/>
            <a:endCxn id="37" idx="1"/>
          </p:cNvCxnSpPr>
          <p:nvPr/>
        </p:nvCxnSpPr>
        <p:spPr>
          <a:xfrm rot="5400000" flipH="1" flipV="1">
            <a:off x="6201495" y="4833"/>
            <a:ext cx="12700" cy="2580923"/>
          </a:xfrm>
          <a:prstGeom prst="curvedConnector3">
            <a:avLst>
              <a:gd name="adj1" fmla="val 2713378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250321" y="486086"/>
                <a:ext cx="895981" cy="428856"/>
              </a:xfrm>
              <a:prstGeom prst="rect">
                <a:avLst/>
              </a:prstGeom>
              <a:noFill/>
            </p:spPr>
            <p:txBody>
              <a:bodyPr wrap="square" lIns="0" tIns="0" rIns="0" bIns="0" rtlCol="1" anchor="ctr" anchorCtr="0">
                <a:no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</m:oMath>
                  </m:oMathPara>
                </a14:m>
                <a:endParaRPr lang="he-IL" sz="24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0321" y="486086"/>
                <a:ext cx="895981" cy="42885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093" y="5540618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Otherwise, remove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from the exit list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3" y="5540618"/>
                <a:ext cx="9144000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264" y="6103327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𝑃𝑎𝑠𝑠𝑖𝑣𝑒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←∅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" y="6103327"/>
                <a:ext cx="9144000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-3823" y="276178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Unite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form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23" y="2761785"/>
                <a:ext cx="9144000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95" y="3254602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Meld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to form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" y="3254602"/>
                <a:ext cx="9144000" cy="461665"/>
              </a:xfrm>
              <a:prstGeom prst="rect">
                <a:avLst/>
              </a:prstGeom>
              <a:blipFill rotWithShape="0">
                <a:blip r:embed="rId1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16433" y="4322127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is lighter than the active edge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then: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remove the currently active edge and make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active;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Do 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𝐷𝑒𝑐𝑟𝑒𝑎𝑠𝑒𝐾𝑒𝑦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𝑊𝑒𝑖𝑔h𝑡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3" y="4322127"/>
                <a:ext cx="9144000" cy="1200329"/>
              </a:xfrm>
              <a:prstGeom prst="rect">
                <a:avLst/>
              </a:prstGeom>
              <a:blipFill rotWithShape="0">
                <a:blip r:embed="rId15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884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0" grpId="0"/>
      <p:bldP spid="41" grpId="0"/>
      <p:bldP spid="47" grpId="0"/>
      <p:bldP spid="48" grpId="0"/>
      <p:bldP spid="4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4345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endParaRPr lang="en-US" sz="2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95" y="1883283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𝐼𝑛𝑠𝑒𝑟𝑡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o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perations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" y="1883283"/>
                <a:ext cx="4574619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2619" y="2332953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operations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19" y="2332953"/>
                <a:ext cx="4574619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-2619" y="839998"/>
            <a:ext cx="4574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dirty="0" smtClean="0">
                <a:cs typeface="Times New Roman" panose="02020603050405020304" pitchFamily="18" charset="0"/>
              </a:rPr>
              <a:t>Heap operations: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2619" y="1433613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𝑀𝑎𝑘𝑒𝐻𝑒𝑎𝑝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operations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19" y="1433613"/>
                <a:ext cx="4574619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18" y="2782623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𝐷𝑒𝑐𝑟𝑒𝑎𝑠𝑒𝐾𝑒𝑦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operations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" y="2782623"/>
                <a:ext cx="4574619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04" y="3232295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𝑀𝑜𝑣𝑒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operations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" y="3232295"/>
                <a:ext cx="4574619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18" y="4330697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In general,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𝑀𝑜𝑣𝑒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cannot be implemented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(amortized) time without affecting the (amortized) times of the other operations.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" y="4330697"/>
                <a:ext cx="9144000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84621" y="839998"/>
                <a:ext cx="4574619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7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𝐿𝑖𝑛𝑘</m:t>
                    </m:r>
                  </m:oMath>
                </a14:m>
                <a:r>
                  <a:rPr lang="en-US" sz="2700" dirty="0" smtClean="0"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7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</m:oMath>
                </a14:m>
                <a:r>
                  <a:rPr lang="en-US" sz="2700" dirty="0" smtClean="0"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7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𝑈𝑝𝑑𝑎𝑡𝑒</m:t>
                    </m:r>
                  </m:oMath>
                </a14:m>
                <a:r>
                  <a:rPr lang="en-US" sz="2700" dirty="0" smtClean="0">
                    <a:cs typeface="Times New Roman" panose="02020603050405020304" pitchFamily="18" charset="0"/>
                  </a:rPr>
                  <a:t> operations: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621" y="839998"/>
                <a:ext cx="4574619" cy="507831"/>
              </a:xfrm>
              <a:prstGeom prst="rect">
                <a:avLst/>
              </a:prstGeom>
              <a:blipFill rotWithShape="0">
                <a:blip r:embed="rId9"/>
                <a:stretch>
                  <a:fillRect t="-12048" r="-1997" b="-3012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84621" y="1506401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𝐿𝑖𝑛𝑘</m:t>
                    </m:r>
                    <m:r>
                      <a:rPr lang="en-US" sz="24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operations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621" y="1506401"/>
                <a:ext cx="4574619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84621" y="2009321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𝑈𝑝𝑑𝑎𝑡𝑒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operations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621" y="2009321"/>
                <a:ext cx="4574619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99861" y="2561373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  <m:r>
                      <a:rPr lang="en-US" sz="24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–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4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operations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861" y="2561373"/>
                <a:ext cx="4574619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526" r="-2667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84621" y="3064293"/>
                <a:ext cx="45746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(Two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operations for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each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comparison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made.)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621" y="3064293"/>
                <a:ext cx="4574619" cy="830997"/>
              </a:xfrm>
              <a:prstGeom prst="rect">
                <a:avLst/>
              </a:prstGeom>
              <a:blipFill rotWithShape="0">
                <a:blip r:embed="rId1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344" y="3765695"/>
                <a:ext cx="45746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ops. for each vertex, edge.)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4" y="3765695"/>
                <a:ext cx="4574619" cy="461665"/>
              </a:xfrm>
              <a:prstGeom prst="rect">
                <a:avLst/>
              </a:prstGeom>
              <a:blipFill rotWithShape="0">
                <a:blip r:embed="rId1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058" y="5184137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In our case,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𝑀𝑜𝑣𝑒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can be implemented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(amortized) time.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8" y="5184137"/>
                <a:ext cx="9144000" cy="461665"/>
              </a:xfrm>
              <a:prstGeom prst="rect">
                <a:avLst/>
              </a:prstGeom>
              <a:blipFill rotWithShape="0">
                <a:blip r:embed="rId1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058" y="5732777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Total cost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𝐿𝑖𝑛𝑘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𝐸𝑣𝑎𝑙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𝑈𝑝𝑑𝑎𝑡𝑒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operations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8" y="5732777"/>
                <a:ext cx="9144000" cy="461665"/>
              </a:xfrm>
              <a:prstGeom prst="rect">
                <a:avLst/>
              </a:prstGeom>
              <a:blipFill rotWithShape="0">
                <a:blip r:embed="rId1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0058" y="6189977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func>
                              <m:func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  <m: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i="1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8" y="6189977"/>
                <a:ext cx="9144000" cy="461665"/>
              </a:xfrm>
              <a:prstGeom prst="rect">
                <a:avLst/>
              </a:prstGeom>
              <a:blipFill rotWithShape="0">
                <a:blip r:embed="rId1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132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64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6532" y="241337"/>
                <a:ext cx="9144000" cy="113877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Implementing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𝑀𝑜𝑣𝑒</m:t>
                    </m:r>
                  </m:oMath>
                </a14:m>
                <a:r>
                  <a:rPr lang="en-US" sz="4400" dirty="0" smtClean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400" dirty="0" smtClean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Gabow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-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Galil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-Spencer-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Tarjan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2400" kern="0" dirty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(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1987)]</a:t>
                </a:r>
                <a:endParaRPr lang="en-US" sz="2400" kern="0" dirty="0">
                  <a:solidFill>
                    <a:srgbClr val="C0000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241337"/>
                <a:ext cx="9144000" cy="1138773"/>
              </a:xfrm>
              <a:prstGeom prst="rect">
                <a:avLst/>
              </a:prstGeom>
              <a:blipFill rotWithShape="0">
                <a:blip r:embed="rId2"/>
                <a:stretch>
                  <a:fillRect t="-11828" b="-123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818" y="15686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Modify </a:t>
            </a:r>
            <a:r>
              <a:rPr lang="en-US" sz="2400" i="1" dirty="0" smtClean="0">
                <a:cs typeface="Times New Roman" panose="02020603050405020304" pitchFamily="18" charset="0"/>
              </a:rPr>
              <a:t>Fibonacci heaps </a:t>
            </a:r>
            <a:r>
              <a:rPr lang="en-US" sz="2400" dirty="0" smtClean="0">
                <a:cs typeface="Times New Roman" panose="02020603050405020304" pitchFamily="18" charset="0"/>
              </a:rPr>
              <a:t>as follows.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86" y="2135821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𝑀𝑜𝑣𝑒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starts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𝐷𝑒𝑐𝑟𝑒𝑎𝑠𝑒𝐾𝑒𝑦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" y="2135821"/>
                <a:ext cx="9144000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955" y="2611516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key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unchanged and it is now a root.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5" y="2611516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6" y="3087211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Move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and its </a:t>
                </a:r>
                <a:r>
                  <a:rPr lang="en-US" sz="2400" dirty="0" err="1" smtClean="0">
                    <a:cs typeface="Times New Roman" panose="02020603050405020304" pitchFamily="18" charset="0"/>
                  </a:rPr>
                  <a:t>subtree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" y="3087211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092" y="3562906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The descendants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are now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misplaced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2" y="3562906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1091" y="4038601"/>
                <a:ext cx="914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cs typeface="Times New Roman" panose="02020603050405020304" pitchFamily="18" charset="0"/>
                  </a:rPr>
                  <a:t>When 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𝐸𝑥𝑡𝑟𝑎𝑐𝑡𝑀𝑖𝑛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operation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returns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return the misplaced children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and their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subtrees,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to the heap they should be in.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1" y="4038601"/>
                <a:ext cx="9144000" cy="1200329"/>
              </a:xfrm>
              <a:prstGeom prst="rect">
                <a:avLst/>
              </a:prstGeom>
              <a:blipFill rotWithShape="0">
                <a:blip r:embed="rId7"/>
                <a:stretch>
                  <a:fillRect t="-4082"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2659" y="525295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Works in our case!</a:t>
            </a:r>
          </a:p>
        </p:txBody>
      </p:sp>
    </p:spTree>
    <p:extLst>
      <p:ext uri="{BB962C8B-B14F-4D97-AF65-F5344CB8AC3E}">
        <p14:creationId xmlns:p14="http://schemas.microsoft.com/office/powerpoint/2010/main" val="66405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6060108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983777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971211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05186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3285949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949" y="4504008"/>
                <a:ext cx="533352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4545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4466629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629" y="4504008"/>
                <a:ext cx="53335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5747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65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1429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Edmonds’ algorithm and </a:t>
            </a: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53118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118" y="4504008"/>
                <a:ext cx="533352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598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stCxn id="14" idx="7"/>
          </p:cNvCxnSpPr>
          <p:nvPr/>
        </p:nvCxnSpPr>
        <p:spPr bwMode="auto">
          <a:xfrm flipV="1">
            <a:off x="2153044" y="3125828"/>
            <a:ext cx="2313585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17" name="Straight Connector 16"/>
          <p:cNvCxnSpPr>
            <a:stCxn id="34" idx="7"/>
          </p:cNvCxnSpPr>
          <p:nvPr/>
        </p:nvCxnSpPr>
        <p:spPr bwMode="auto">
          <a:xfrm flipV="1">
            <a:off x="3797341" y="3125828"/>
            <a:ext cx="669288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18" name="Straight Connector 17"/>
          <p:cNvCxnSpPr>
            <a:stCxn id="35" idx="0"/>
          </p:cNvCxnSpPr>
          <p:nvPr/>
        </p:nvCxnSpPr>
        <p:spPr bwMode="auto">
          <a:xfrm flipH="1" flipV="1">
            <a:off x="4466629" y="3125828"/>
            <a:ext cx="822149" cy="206919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grpSp>
        <p:nvGrpSpPr>
          <p:cNvPr id="65" name="Group 64"/>
          <p:cNvGrpSpPr/>
          <p:nvPr/>
        </p:nvGrpSpPr>
        <p:grpSpPr>
          <a:xfrm>
            <a:off x="1784008" y="5195018"/>
            <a:ext cx="5365243" cy="397186"/>
            <a:chOff x="1073277" y="4845893"/>
            <a:chExt cx="5365243" cy="3971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1073277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14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73277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2717574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4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17574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4361871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5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61871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6006168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6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6168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Oval 56"/>
          <p:cNvSpPr>
            <a:spLocks noChangeAspect="1" noChangeArrowheads="1"/>
          </p:cNvSpPr>
          <p:nvPr/>
        </p:nvSpPr>
        <p:spPr bwMode="auto">
          <a:xfrm>
            <a:off x="4250453" y="1335104"/>
            <a:ext cx="432352" cy="39718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r</a:t>
            </a:r>
            <a:endParaRPr lang="en-US" sz="2400" i="1" dirty="0"/>
          </a:p>
        </p:txBody>
      </p:sp>
      <p:cxnSp>
        <p:nvCxnSpPr>
          <p:cNvPr id="53" name="Straight Connector 52"/>
          <p:cNvCxnSpPr>
            <a:stCxn id="12" idx="0"/>
            <a:endCxn id="52" idx="4"/>
          </p:cNvCxnSpPr>
          <p:nvPr/>
        </p:nvCxnSpPr>
        <p:spPr bwMode="auto">
          <a:xfrm flipV="1">
            <a:off x="4466629" y="1732290"/>
            <a:ext cx="0" cy="98965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5614965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965" y="4504008"/>
                <a:ext cx="533352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4545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TextBox 116"/>
          <p:cNvSpPr txBox="1"/>
          <p:nvPr/>
        </p:nvSpPr>
        <p:spPr>
          <a:xfrm>
            <a:off x="12490" y="596831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Example by Orr Fischer (and possibly others).</a:t>
            </a:r>
          </a:p>
        </p:txBody>
      </p:sp>
      <p:cxnSp>
        <p:nvCxnSpPr>
          <p:cNvPr id="41" name="Straight Connector 40"/>
          <p:cNvCxnSpPr>
            <a:stCxn id="12" idx="4"/>
            <a:endCxn id="35" idx="1"/>
          </p:cNvCxnSpPr>
          <p:nvPr/>
        </p:nvCxnSpPr>
        <p:spPr bwMode="auto">
          <a:xfrm>
            <a:off x="4466629" y="3516316"/>
            <a:ext cx="669289" cy="173686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4" name="Straight Connector 43"/>
          <p:cNvCxnSpPr>
            <a:endCxn id="14" idx="0"/>
          </p:cNvCxnSpPr>
          <p:nvPr/>
        </p:nvCxnSpPr>
        <p:spPr bwMode="auto">
          <a:xfrm flipH="1">
            <a:off x="2000184" y="3275205"/>
            <a:ext cx="2034093" cy="191981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8" name="Straight Connector 47"/>
          <p:cNvCxnSpPr>
            <a:endCxn id="34" idx="0"/>
          </p:cNvCxnSpPr>
          <p:nvPr/>
        </p:nvCxnSpPr>
        <p:spPr bwMode="auto">
          <a:xfrm flipH="1">
            <a:off x="3644481" y="3516316"/>
            <a:ext cx="542197" cy="167870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51" name="Straight Connector 50"/>
          <p:cNvCxnSpPr>
            <a:endCxn id="36" idx="2"/>
          </p:cNvCxnSpPr>
          <p:nvPr/>
        </p:nvCxnSpPr>
        <p:spPr bwMode="auto">
          <a:xfrm>
            <a:off x="4768614" y="3516316"/>
            <a:ext cx="1948285" cy="187729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5" name="Straight Connector 44"/>
          <p:cNvCxnSpPr>
            <a:stCxn id="36" idx="1"/>
          </p:cNvCxnSpPr>
          <p:nvPr/>
        </p:nvCxnSpPr>
        <p:spPr bwMode="auto">
          <a:xfrm flipH="1" flipV="1">
            <a:off x="4512350" y="3125828"/>
            <a:ext cx="2267865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4034277" y="2721944"/>
            <a:ext cx="864704" cy="7943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u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012923" y="1936498"/>
                <a:ext cx="5333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923" y="1936498"/>
                <a:ext cx="533352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59599" y="2586467"/>
                <a:ext cx="312186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</a:br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≪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99" y="2586467"/>
                <a:ext cx="3121862" cy="83099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19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6060108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983777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971211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05186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4466629" y="4620383"/>
                <a:ext cx="533352" cy="8224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629" y="4620383"/>
                <a:ext cx="533352" cy="822469"/>
              </a:xfrm>
              <a:prstGeom prst="rect">
                <a:avLst/>
              </a:prstGeom>
              <a:blipFill rotWithShape="0">
                <a:blip r:embed="rId2"/>
                <a:stretch>
                  <a:fillRect l="-32184" r="-13793" b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66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1429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Edmonds’ algorithm and </a:t>
            </a: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86368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368" y="4504008"/>
                <a:ext cx="533352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stCxn id="14" idx="7"/>
          </p:cNvCxnSpPr>
          <p:nvPr/>
        </p:nvCxnSpPr>
        <p:spPr bwMode="auto">
          <a:xfrm flipV="1">
            <a:off x="2153044" y="3125828"/>
            <a:ext cx="2313585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17" name="Straight Connector 16"/>
          <p:cNvCxnSpPr>
            <a:stCxn id="34" idx="7"/>
          </p:cNvCxnSpPr>
          <p:nvPr/>
        </p:nvCxnSpPr>
        <p:spPr bwMode="auto">
          <a:xfrm flipV="1">
            <a:off x="3797341" y="3125828"/>
            <a:ext cx="669288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18" name="Straight Connector 17"/>
          <p:cNvCxnSpPr>
            <a:stCxn id="35" idx="0"/>
          </p:cNvCxnSpPr>
          <p:nvPr/>
        </p:nvCxnSpPr>
        <p:spPr bwMode="auto">
          <a:xfrm flipH="1" flipV="1">
            <a:off x="4466629" y="3125828"/>
            <a:ext cx="822149" cy="206919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grpSp>
        <p:nvGrpSpPr>
          <p:cNvPr id="65" name="Group 64"/>
          <p:cNvGrpSpPr/>
          <p:nvPr/>
        </p:nvGrpSpPr>
        <p:grpSpPr>
          <a:xfrm>
            <a:off x="1784008" y="5195018"/>
            <a:ext cx="5365243" cy="397186"/>
            <a:chOff x="1073277" y="4845893"/>
            <a:chExt cx="5365243" cy="3971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1073277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14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73277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2717574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4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17574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4361871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5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61871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6006168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6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6168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Oval 56"/>
          <p:cNvSpPr>
            <a:spLocks noChangeAspect="1" noChangeArrowheads="1"/>
          </p:cNvSpPr>
          <p:nvPr/>
        </p:nvSpPr>
        <p:spPr bwMode="auto">
          <a:xfrm>
            <a:off x="4250453" y="1335104"/>
            <a:ext cx="432352" cy="39718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r</a:t>
            </a:r>
            <a:endParaRPr lang="en-US" sz="2400" i="1" dirty="0"/>
          </a:p>
        </p:txBody>
      </p:sp>
      <p:cxnSp>
        <p:nvCxnSpPr>
          <p:cNvPr id="53" name="Straight Connector 52"/>
          <p:cNvCxnSpPr>
            <a:stCxn id="12" idx="0"/>
            <a:endCxn id="52" idx="4"/>
          </p:cNvCxnSpPr>
          <p:nvPr/>
        </p:nvCxnSpPr>
        <p:spPr bwMode="auto">
          <a:xfrm flipV="1">
            <a:off x="4466629" y="1732290"/>
            <a:ext cx="0" cy="98965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2490" y="596831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Example by Orr Fischer (and possibly others).</a:t>
            </a:r>
          </a:p>
        </p:txBody>
      </p:sp>
      <p:cxnSp>
        <p:nvCxnSpPr>
          <p:cNvPr id="41" name="Straight Connector 40"/>
          <p:cNvCxnSpPr>
            <a:stCxn id="12" idx="4"/>
            <a:endCxn id="35" idx="1"/>
          </p:cNvCxnSpPr>
          <p:nvPr/>
        </p:nvCxnSpPr>
        <p:spPr bwMode="auto">
          <a:xfrm>
            <a:off x="4466629" y="3516316"/>
            <a:ext cx="669289" cy="173686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4" name="Straight Connector 43"/>
          <p:cNvCxnSpPr>
            <a:endCxn id="14" idx="0"/>
          </p:cNvCxnSpPr>
          <p:nvPr/>
        </p:nvCxnSpPr>
        <p:spPr bwMode="auto">
          <a:xfrm flipH="1">
            <a:off x="2000184" y="3275205"/>
            <a:ext cx="2034093" cy="191981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8" name="Straight Connector 47"/>
          <p:cNvCxnSpPr>
            <a:endCxn id="34" idx="0"/>
          </p:cNvCxnSpPr>
          <p:nvPr/>
        </p:nvCxnSpPr>
        <p:spPr bwMode="auto">
          <a:xfrm flipH="1">
            <a:off x="3644481" y="3516316"/>
            <a:ext cx="542197" cy="167870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51" name="Straight Connector 50"/>
          <p:cNvCxnSpPr>
            <a:endCxn id="36" idx="2"/>
          </p:cNvCxnSpPr>
          <p:nvPr/>
        </p:nvCxnSpPr>
        <p:spPr bwMode="auto">
          <a:xfrm>
            <a:off x="4768614" y="3516316"/>
            <a:ext cx="1948285" cy="187729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5" name="Straight Connector 44"/>
          <p:cNvCxnSpPr>
            <a:stCxn id="36" idx="1"/>
          </p:cNvCxnSpPr>
          <p:nvPr/>
        </p:nvCxnSpPr>
        <p:spPr bwMode="auto">
          <a:xfrm flipH="1" flipV="1">
            <a:off x="4512350" y="3125828"/>
            <a:ext cx="2267865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4034277" y="2721944"/>
            <a:ext cx="864704" cy="794372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u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285949" y="1936498"/>
                <a:ext cx="12603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949" y="1936498"/>
                <a:ext cx="1260326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483" b="-2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/>
          <p:cNvSpPr/>
          <p:nvPr/>
        </p:nvSpPr>
        <p:spPr bwMode="auto">
          <a:xfrm rot="19121625">
            <a:off x="753089" y="3451898"/>
            <a:ext cx="5072805" cy="1394542"/>
          </a:xfrm>
          <a:prstGeom prst="ellips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9599" y="2586467"/>
                <a:ext cx="312186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</a:br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≪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99" y="2586467"/>
                <a:ext cx="3121862" cy="83099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964734" y="4619525"/>
                <a:ext cx="533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734" y="4619525"/>
                <a:ext cx="533352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36364" r="-26136" b="-7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793432" y="4620383"/>
                <a:ext cx="533352" cy="822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432" y="4620383"/>
                <a:ext cx="533352" cy="822469"/>
              </a:xfrm>
              <a:prstGeom prst="rect">
                <a:avLst/>
              </a:prstGeom>
              <a:blipFill rotWithShape="0">
                <a:blip r:embed="rId11"/>
                <a:stretch>
                  <a:fillRect l="-30682" r="-13636" b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/>
          <p:cNvSpPr/>
          <p:nvPr/>
        </p:nvSpPr>
        <p:spPr bwMode="auto">
          <a:xfrm rot="19121625">
            <a:off x="751726" y="3019621"/>
            <a:ext cx="5404452" cy="2564107"/>
          </a:xfrm>
          <a:prstGeom prst="ellipse">
            <a:avLst/>
          </a:prstGeom>
          <a:noFill/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11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6060108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983777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971211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05186" y="431527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3285949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949" y="4504008"/>
                <a:ext cx="533352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4545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4466629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629" y="4504008"/>
                <a:ext cx="53335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5747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1429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Edmonds’ algorithm and </a:t>
            </a: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9743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743" y="4504008"/>
                <a:ext cx="533352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598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stCxn id="14" idx="7"/>
          </p:cNvCxnSpPr>
          <p:nvPr/>
        </p:nvCxnSpPr>
        <p:spPr bwMode="auto">
          <a:xfrm flipV="1">
            <a:off x="2153044" y="3125828"/>
            <a:ext cx="2313585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17" name="Straight Connector 16"/>
          <p:cNvCxnSpPr>
            <a:stCxn id="34" idx="7"/>
          </p:cNvCxnSpPr>
          <p:nvPr/>
        </p:nvCxnSpPr>
        <p:spPr bwMode="auto">
          <a:xfrm flipV="1">
            <a:off x="3797341" y="3125828"/>
            <a:ext cx="669288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18" name="Straight Connector 17"/>
          <p:cNvCxnSpPr>
            <a:stCxn id="35" idx="0"/>
          </p:cNvCxnSpPr>
          <p:nvPr/>
        </p:nvCxnSpPr>
        <p:spPr bwMode="auto">
          <a:xfrm flipH="1" flipV="1">
            <a:off x="4466629" y="3125828"/>
            <a:ext cx="822149" cy="206919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grpSp>
        <p:nvGrpSpPr>
          <p:cNvPr id="65" name="Group 64"/>
          <p:cNvGrpSpPr/>
          <p:nvPr/>
        </p:nvGrpSpPr>
        <p:grpSpPr>
          <a:xfrm>
            <a:off x="1784008" y="5195018"/>
            <a:ext cx="5365243" cy="397186"/>
            <a:chOff x="1073277" y="4845893"/>
            <a:chExt cx="5365243" cy="3971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1073277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14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73277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2717574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4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17574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4361871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5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61871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6006168" y="4845893"/>
                  <a:ext cx="432352" cy="39718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0" tIns="0" rIns="0" bIns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000" i="1" dirty="0"/>
                </a:p>
              </p:txBody>
            </p:sp>
          </mc:Choice>
          <mc:Fallback xmlns="">
            <p:sp>
              <p:nvSpPr>
                <p:cNvPr id="36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6168" y="4845893"/>
                  <a:ext cx="432352" cy="397186"/>
                </a:xfrm>
                <a:prstGeom prst="ellipse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Oval 56"/>
          <p:cNvSpPr>
            <a:spLocks noChangeAspect="1" noChangeArrowheads="1"/>
          </p:cNvSpPr>
          <p:nvPr/>
        </p:nvSpPr>
        <p:spPr bwMode="auto">
          <a:xfrm>
            <a:off x="4250453" y="1335104"/>
            <a:ext cx="432352" cy="39718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r</a:t>
            </a:r>
            <a:endParaRPr lang="en-US" sz="2400" i="1" dirty="0"/>
          </a:p>
        </p:txBody>
      </p:sp>
      <p:cxnSp>
        <p:nvCxnSpPr>
          <p:cNvPr id="53" name="Straight Connector 52"/>
          <p:cNvCxnSpPr>
            <a:stCxn id="12" idx="0"/>
            <a:endCxn id="52" idx="4"/>
          </p:cNvCxnSpPr>
          <p:nvPr/>
        </p:nvCxnSpPr>
        <p:spPr bwMode="auto">
          <a:xfrm flipV="1">
            <a:off x="4466629" y="1732290"/>
            <a:ext cx="0" cy="98965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5614965" y="4504008"/>
                <a:ext cx="53335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965" y="4504008"/>
                <a:ext cx="533352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4545" b="-1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/>
          <p:cNvCxnSpPr>
            <a:stCxn id="12" idx="4"/>
            <a:endCxn id="35" idx="1"/>
          </p:cNvCxnSpPr>
          <p:nvPr/>
        </p:nvCxnSpPr>
        <p:spPr bwMode="auto">
          <a:xfrm>
            <a:off x="4466629" y="3516316"/>
            <a:ext cx="669289" cy="173686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4" name="Straight Connector 43"/>
          <p:cNvCxnSpPr>
            <a:endCxn id="14" idx="0"/>
          </p:cNvCxnSpPr>
          <p:nvPr/>
        </p:nvCxnSpPr>
        <p:spPr bwMode="auto">
          <a:xfrm flipH="1">
            <a:off x="2000184" y="3275205"/>
            <a:ext cx="2034093" cy="191981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8" name="Straight Connector 47"/>
          <p:cNvCxnSpPr>
            <a:endCxn id="34" idx="0"/>
          </p:cNvCxnSpPr>
          <p:nvPr/>
        </p:nvCxnSpPr>
        <p:spPr bwMode="auto">
          <a:xfrm flipH="1">
            <a:off x="3644481" y="3516316"/>
            <a:ext cx="542197" cy="167870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51" name="Straight Connector 50"/>
          <p:cNvCxnSpPr>
            <a:endCxn id="36" idx="2"/>
          </p:cNvCxnSpPr>
          <p:nvPr/>
        </p:nvCxnSpPr>
        <p:spPr bwMode="auto">
          <a:xfrm>
            <a:off x="4768614" y="3516316"/>
            <a:ext cx="1948285" cy="187729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5" name="Straight Connector 44"/>
          <p:cNvCxnSpPr>
            <a:stCxn id="36" idx="1"/>
          </p:cNvCxnSpPr>
          <p:nvPr/>
        </p:nvCxnSpPr>
        <p:spPr bwMode="auto">
          <a:xfrm flipH="1" flipV="1">
            <a:off x="4512350" y="3125828"/>
            <a:ext cx="2267865" cy="212735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4034277" y="2721944"/>
            <a:ext cx="864704" cy="7943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u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012923" y="1936498"/>
                <a:ext cx="5333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923" y="1936498"/>
                <a:ext cx="533352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6474" y="1721946"/>
                <a:ext cx="312186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</a:br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≪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74" y="1721946"/>
                <a:ext cx="3121862" cy="83099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3"/>
          <p:cNvSpPr/>
          <p:nvPr/>
        </p:nvSpPr>
        <p:spPr bwMode="auto">
          <a:xfrm>
            <a:off x="998085" y="2427263"/>
            <a:ext cx="7121289" cy="3726160"/>
          </a:xfrm>
          <a:custGeom>
            <a:avLst/>
            <a:gdLst>
              <a:gd name="connsiteX0" fmla="*/ 3538954 w 7202990"/>
              <a:gd name="connsiteY0" fmla="*/ 755 h 3868627"/>
              <a:gd name="connsiteX1" fmla="*/ 7130052 w 7202990"/>
              <a:gd name="connsiteY1" fmla="*/ 3259344 h 3868627"/>
              <a:gd name="connsiteX2" fmla="*/ 80859 w 7202990"/>
              <a:gd name="connsiteY2" fmla="*/ 3575228 h 3868627"/>
              <a:gd name="connsiteX3" fmla="*/ 3538954 w 7202990"/>
              <a:gd name="connsiteY3" fmla="*/ 755 h 3868627"/>
              <a:gd name="connsiteX0" fmla="*/ 3457536 w 7121289"/>
              <a:gd name="connsiteY0" fmla="*/ 54 h 3726160"/>
              <a:gd name="connsiteX1" fmla="*/ 7048634 w 7121289"/>
              <a:gd name="connsiteY1" fmla="*/ 3258643 h 3726160"/>
              <a:gd name="connsiteX2" fmla="*/ 82569 w 7121289"/>
              <a:gd name="connsiteY2" fmla="*/ 3341770 h 3726160"/>
              <a:gd name="connsiteX3" fmla="*/ 3457536 w 7121289"/>
              <a:gd name="connsiteY3" fmla="*/ 54 h 3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21289" h="3726160">
                <a:moveTo>
                  <a:pt x="3457536" y="54"/>
                </a:moveTo>
                <a:cubicBezTo>
                  <a:pt x="4618547" y="-13800"/>
                  <a:pt x="7624983" y="2662898"/>
                  <a:pt x="7048634" y="3258643"/>
                </a:cubicBezTo>
                <a:cubicBezTo>
                  <a:pt x="6472285" y="3854388"/>
                  <a:pt x="681085" y="3879326"/>
                  <a:pt x="82569" y="3341770"/>
                </a:cubicBezTo>
                <a:cubicBezTo>
                  <a:pt x="-515947" y="2804214"/>
                  <a:pt x="2296525" y="13908"/>
                  <a:pt x="3457536" y="54"/>
                </a:cubicBezTo>
                <a:close/>
              </a:path>
            </a:pathLst>
          </a:custGeom>
          <a:noFill/>
          <a:ln w="317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69668" y="1384757"/>
            <a:ext cx="400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cs typeface="Times New Roman" panose="02020603050405020304" pitchFamily="18" charset="0"/>
              </a:rPr>
              <a:t>But, in this case there 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is a simpler optimal dual.</a:t>
            </a:r>
          </a:p>
        </p:txBody>
      </p:sp>
    </p:spTree>
    <p:extLst>
      <p:ext uri="{BB962C8B-B14F-4D97-AF65-F5344CB8AC3E}">
        <p14:creationId xmlns:p14="http://schemas.microsoft.com/office/powerpoint/2010/main" val="133290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861273" y="3911819"/>
            <a:ext cx="1152128" cy="136815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40342" y="1728699"/>
            <a:ext cx="3792718" cy="3535680"/>
          </a:xfrm>
          <a:custGeom>
            <a:avLst/>
            <a:gdLst>
              <a:gd name="connsiteX0" fmla="*/ 2743200 w 5471160"/>
              <a:gd name="connsiteY0" fmla="*/ 0 h 3505200"/>
              <a:gd name="connsiteX1" fmla="*/ 0 w 5471160"/>
              <a:gd name="connsiteY1" fmla="*/ 3474720 h 3505200"/>
              <a:gd name="connsiteX2" fmla="*/ 1645920 w 5471160"/>
              <a:gd name="connsiteY2" fmla="*/ 3444240 h 3505200"/>
              <a:gd name="connsiteX3" fmla="*/ 2834640 w 5471160"/>
              <a:gd name="connsiteY3" fmla="*/ 1539240 h 3505200"/>
              <a:gd name="connsiteX4" fmla="*/ 3916680 w 5471160"/>
              <a:gd name="connsiteY4" fmla="*/ 3505200 h 3505200"/>
              <a:gd name="connsiteX5" fmla="*/ 5471160 w 5471160"/>
              <a:gd name="connsiteY5" fmla="*/ 3505200 h 3505200"/>
              <a:gd name="connsiteX6" fmla="*/ 2926080 w 5471160"/>
              <a:gd name="connsiteY6" fmla="*/ 15240 h 3505200"/>
              <a:gd name="connsiteX0" fmla="*/ 2743200 w 5471160"/>
              <a:gd name="connsiteY0" fmla="*/ 0 h 3505200"/>
              <a:gd name="connsiteX1" fmla="*/ 0 w 5471160"/>
              <a:gd name="connsiteY1" fmla="*/ 3474720 h 3505200"/>
              <a:gd name="connsiteX2" fmla="*/ 1981200 w 5471160"/>
              <a:gd name="connsiteY2" fmla="*/ 3505200 h 3505200"/>
              <a:gd name="connsiteX3" fmla="*/ 2834640 w 5471160"/>
              <a:gd name="connsiteY3" fmla="*/ 1539240 h 3505200"/>
              <a:gd name="connsiteX4" fmla="*/ 3916680 w 5471160"/>
              <a:gd name="connsiteY4" fmla="*/ 3505200 h 3505200"/>
              <a:gd name="connsiteX5" fmla="*/ 5471160 w 5471160"/>
              <a:gd name="connsiteY5" fmla="*/ 3505200 h 3505200"/>
              <a:gd name="connsiteX6" fmla="*/ 2926080 w 5471160"/>
              <a:gd name="connsiteY6" fmla="*/ 15240 h 3505200"/>
              <a:gd name="connsiteX0" fmla="*/ 2743200 w 5471160"/>
              <a:gd name="connsiteY0" fmla="*/ 0 h 3535680"/>
              <a:gd name="connsiteX1" fmla="*/ 0 w 5471160"/>
              <a:gd name="connsiteY1" fmla="*/ 3474720 h 3535680"/>
              <a:gd name="connsiteX2" fmla="*/ 1981200 w 5471160"/>
              <a:gd name="connsiteY2" fmla="*/ 3505200 h 3535680"/>
              <a:gd name="connsiteX3" fmla="*/ 2834640 w 5471160"/>
              <a:gd name="connsiteY3" fmla="*/ 1539240 h 3535680"/>
              <a:gd name="connsiteX4" fmla="*/ 3657600 w 5471160"/>
              <a:gd name="connsiteY4" fmla="*/ 3535680 h 3535680"/>
              <a:gd name="connsiteX5" fmla="*/ 5471160 w 5471160"/>
              <a:gd name="connsiteY5" fmla="*/ 3505200 h 3535680"/>
              <a:gd name="connsiteX6" fmla="*/ 2926080 w 5471160"/>
              <a:gd name="connsiteY6" fmla="*/ 15240 h 3535680"/>
              <a:gd name="connsiteX0" fmla="*/ 2743200 w 5471160"/>
              <a:gd name="connsiteY0" fmla="*/ 0 h 3555219"/>
              <a:gd name="connsiteX1" fmla="*/ 0 w 5471160"/>
              <a:gd name="connsiteY1" fmla="*/ 3474720 h 3555219"/>
              <a:gd name="connsiteX2" fmla="*/ 1981200 w 5471160"/>
              <a:gd name="connsiteY2" fmla="*/ 3505200 h 3555219"/>
              <a:gd name="connsiteX3" fmla="*/ 2834640 w 5471160"/>
              <a:gd name="connsiteY3" fmla="*/ 1539240 h 3555219"/>
              <a:gd name="connsiteX4" fmla="*/ 3657600 w 5471160"/>
              <a:gd name="connsiteY4" fmla="*/ 3535680 h 3555219"/>
              <a:gd name="connsiteX5" fmla="*/ 5471160 w 5471160"/>
              <a:gd name="connsiteY5" fmla="*/ 3505200 h 3555219"/>
              <a:gd name="connsiteX6" fmla="*/ 5455920 w 5471160"/>
              <a:gd name="connsiteY6" fmla="*/ 3550920 h 3555219"/>
              <a:gd name="connsiteX7" fmla="*/ 2926080 w 5471160"/>
              <a:gd name="connsiteY7" fmla="*/ 15240 h 3555219"/>
              <a:gd name="connsiteX0" fmla="*/ 2148840 w 4876800"/>
              <a:gd name="connsiteY0" fmla="*/ 0 h 3555219"/>
              <a:gd name="connsiteX1" fmla="*/ 0 w 4876800"/>
              <a:gd name="connsiteY1" fmla="*/ 3505200 h 3555219"/>
              <a:gd name="connsiteX2" fmla="*/ 1386840 w 4876800"/>
              <a:gd name="connsiteY2" fmla="*/ 3505200 h 3555219"/>
              <a:gd name="connsiteX3" fmla="*/ 2240280 w 4876800"/>
              <a:gd name="connsiteY3" fmla="*/ 1539240 h 3555219"/>
              <a:gd name="connsiteX4" fmla="*/ 3063240 w 4876800"/>
              <a:gd name="connsiteY4" fmla="*/ 3535680 h 3555219"/>
              <a:gd name="connsiteX5" fmla="*/ 4876800 w 4876800"/>
              <a:gd name="connsiteY5" fmla="*/ 3505200 h 3555219"/>
              <a:gd name="connsiteX6" fmla="*/ 4861560 w 4876800"/>
              <a:gd name="connsiteY6" fmla="*/ 3550920 h 3555219"/>
              <a:gd name="connsiteX7" fmla="*/ 2331720 w 4876800"/>
              <a:gd name="connsiteY7" fmla="*/ 15240 h 3555219"/>
              <a:gd name="connsiteX0" fmla="*/ 2148840 w 4876800"/>
              <a:gd name="connsiteY0" fmla="*/ 0 h 3535680"/>
              <a:gd name="connsiteX1" fmla="*/ 0 w 4876800"/>
              <a:gd name="connsiteY1" fmla="*/ 3505200 h 3535680"/>
              <a:gd name="connsiteX2" fmla="*/ 1386840 w 4876800"/>
              <a:gd name="connsiteY2" fmla="*/ 3505200 h 3535680"/>
              <a:gd name="connsiteX3" fmla="*/ 2240280 w 4876800"/>
              <a:gd name="connsiteY3" fmla="*/ 1539240 h 3535680"/>
              <a:gd name="connsiteX4" fmla="*/ 3063240 w 4876800"/>
              <a:gd name="connsiteY4" fmla="*/ 3535680 h 3535680"/>
              <a:gd name="connsiteX5" fmla="*/ 4876800 w 4876800"/>
              <a:gd name="connsiteY5" fmla="*/ 3505200 h 3535680"/>
              <a:gd name="connsiteX6" fmla="*/ 4816589 w 4876800"/>
              <a:gd name="connsiteY6" fmla="*/ 3445989 h 3535680"/>
              <a:gd name="connsiteX7" fmla="*/ 2331720 w 4876800"/>
              <a:gd name="connsiteY7" fmla="*/ 15240 h 3535680"/>
              <a:gd name="connsiteX0" fmla="*/ 2148840 w 4876800"/>
              <a:gd name="connsiteY0" fmla="*/ 0 h 3535680"/>
              <a:gd name="connsiteX1" fmla="*/ 0 w 4876800"/>
              <a:gd name="connsiteY1" fmla="*/ 3505200 h 3535680"/>
              <a:gd name="connsiteX2" fmla="*/ 1386840 w 4876800"/>
              <a:gd name="connsiteY2" fmla="*/ 3505200 h 3535680"/>
              <a:gd name="connsiteX3" fmla="*/ 2240280 w 4876800"/>
              <a:gd name="connsiteY3" fmla="*/ 1539240 h 3535680"/>
              <a:gd name="connsiteX4" fmla="*/ 3063240 w 4876800"/>
              <a:gd name="connsiteY4" fmla="*/ 3535680 h 3535680"/>
              <a:gd name="connsiteX5" fmla="*/ 4876800 w 4876800"/>
              <a:gd name="connsiteY5" fmla="*/ 3505200 h 3535680"/>
              <a:gd name="connsiteX6" fmla="*/ 4861665 w 4876800"/>
              <a:gd name="connsiteY6" fmla="*/ 3474967 h 3535680"/>
              <a:gd name="connsiteX7" fmla="*/ 2331720 w 4876800"/>
              <a:gd name="connsiteY7" fmla="*/ 15240 h 3535680"/>
              <a:gd name="connsiteX0" fmla="*/ 2148840 w 4876800"/>
              <a:gd name="connsiteY0" fmla="*/ 0 h 3535680"/>
              <a:gd name="connsiteX1" fmla="*/ 0 w 4876800"/>
              <a:gd name="connsiteY1" fmla="*/ 3505200 h 3535680"/>
              <a:gd name="connsiteX2" fmla="*/ 1386840 w 4876800"/>
              <a:gd name="connsiteY2" fmla="*/ 3505200 h 3535680"/>
              <a:gd name="connsiteX3" fmla="*/ 2240280 w 4876800"/>
              <a:gd name="connsiteY3" fmla="*/ 1539240 h 3535680"/>
              <a:gd name="connsiteX4" fmla="*/ 3063240 w 4876800"/>
              <a:gd name="connsiteY4" fmla="*/ 3535680 h 3535680"/>
              <a:gd name="connsiteX5" fmla="*/ 4876800 w 4876800"/>
              <a:gd name="connsiteY5" fmla="*/ 3505200 h 3535680"/>
              <a:gd name="connsiteX6" fmla="*/ 2331720 w 4876800"/>
              <a:gd name="connsiteY6" fmla="*/ 15240 h 3535680"/>
              <a:gd name="connsiteX0" fmla="*/ 2148840 w 4876800"/>
              <a:gd name="connsiteY0" fmla="*/ 0 h 3535680"/>
              <a:gd name="connsiteX1" fmla="*/ 0 w 4876800"/>
              <a:gd name="connsiteY1" fmla="*/ 3505200 h 3535680"/>
              <a:gd name="connsiteX2" fmla="*/ 1386840 w 4876800"/>
              <a:gd name="connsiteY2" fmla="*/ 3505200 h 3535680"/>
              <a:gd name="connsiteX3" fmla="*/ 2240280 w 4876800"/>
              <a:gd name="connsiteY3" fmla="*/ 1539240 h 3535680"/>
              <a:gd name="connsiteX4" fmla="*/ 3063240 w 4876800"/>
              <a:gd name="connsiteY4" fmla="*/ 3535680 h 3535680"/>
              <a:gd name="connsiteX5" fmla="*/ 4876800 w 4876800"/>
              <a:gd name="connsiteY5" fmla="*/ 3505200 h 3535680"/>
              <a:gd name="connsiteX6" fmla="*/ 2331720 w 4876800"/>
              <a:gd name="connsiteY6" fmla="*/ 15240 h 3535680"/>
              <a:gd name="connsiteX0" fmla="*/ 2148840 w 4132083"/>
              <a:gd name="connsiteY0" fmla="*/ 0 h 3535680"/>
              <a:gd name="connsiteX1" fmla="*/ 0 w 4132083"/>
              <a:gd name="connsiteY1" fmla="*/ 3505200 h 3535680"/>
              <a:gd name="connsiteX2" fmla="*/ 1386840 w 4132083"/>
              <a:gd name="connsiteY2" fmla="*/ 3505200 h 3535680"/>
              <a:gd name="connsiteX3" fmla="*/ 2240280 w 4132083"/>
              <a:gd name="connsiteY3" fmla="*/ 1539240 h 3535680"/>
              <a:gd name="connsiteX4" fmla="*/ 3063240 w 4132083"/>
              <a:gd name="connsiteY4" fmla="*/ 3535680 h 3535680"/>
              <a:gd name="connsiteX5" fmla="*/ 4132083 w 4132083"/>
              <a:gd name="connsiteY5" fmla="*/ 3514627 h 3535680"/>
              <a:gd name="connsiteX6" fmla="*/ 2331720 w 4132083"/>
              <a:gd name="connsiteY6" fmla="*/ 15240 h 3535680"/>
              <a:gd name="connsiteX0" fmla="*/ 2148840 w 4132083"/>
              <a:gd name="connsiteY0" fmla="*/ 0 h 3535680"/>
              <a:gd name="connsiteX1" fmla="*/ 0 w 4132083"/>
              <a:gd name="connsiteY1" fmla="*/ 3505200 h 3535680"/>
              <a:gd name="connsiteX2" fmla="*/ 1386840 w 4132083"/>
              <a:gd name="connsiteY2" fmla="*/ 3505200 h 3535680"/>
              <a:gd name="connsiteX3" fmla="*/ 2240280 w 4132083"/>
              <a:gd name="connsiteY3" fmla="*/ 1539240 h 3535680"/>
              <a:gd name="connsiteX4" fmla="*/ 3063240 w 4132083"/>
              <a:gd name="connsiteY4" fmla="*/ 3535680 h 3535680"/>
              <a:gd name="connsiteX5" fmla="*/ 4132083 w 4132083"/>
              <a:gd name="connsiteY5" fmla="*/ 3514627 h 3535680"/>
              <a:gd name="connsiteX6" fmla="*/ 2331720 w 4132083"/>
              <a:gd name="connsiteY6" fmla="*/ 15240 h 3535680"/>
              <a:gd name="connsiteX0" fmla="*/ 2148840 w 4132083"/>
              <a:gd name="connsiteY0" fmla="*/ 0 h 3535680"/>
              <a:gd name="connsiteX1" fmla="*/ 0 w 4132083"/>
              <a:gd name="connsiteY1" fmla="*/ 3505200 h 3535680"/>
              <a:gd name="connsiteX2" fmla="*/ 1386840 w 4132083"/>
              <a:gd name="connsiteY2" fmla="*/ 3505200 h 3535680"/>
              <a:gd name="connsiteX3" fmla="*/ 2240280 w 4132083"/>
              <a:gd name="connsiteY3" fmla="*/ 1539240 h 3535680"/>
              <a:gd name="connsiteX4" fmla="*/ 3063240 w 4132083"/>
              <a:gd name="connsiteY4" fmla="*/ 3535680 h 3535680"/>
              <a:gd name="connsiteX5" fmla="*/ 4132083 w 4132083"/>
              <a:gd name="connsiteY5" fmla="*/ 3514627 h 3535680"/>
              <a:gd name="connsiteX6" fmla="*/ 2331720 w 4132083"/>
              <a:gd name="connsiteY6" fmla="*/ 15240 h 3535680"/>
              <a:gd name="connsiteX0" fmla="*/ 1809475 w 3792718"/>
              <a:gd name="connsiteY0" fmla="*/ 0 h 3535680"/>
              <a:gd name="connsiteX1" fmla="*/ 0 w 3792718"/>
              <a:gd name="connsiteY1" fmla="*/ 3495774 h 3535680"/>
              <a:gd name="connsiteX2" fmla="*/ 1047475 w 3792718"/>
              <a:gd name="connsiteY2" fmla="*/ 3505200 h 3535680"/>
              <a:gd name="connsiteX3" fmla="*/ 1900915 w 3792718"/>
              <a:gd name="connsiteY3" fmla="*/ 1539240 h 3535680"/>
              <a:gd name="connsiteX4" fmla="*/ 2723875 w 3792718"/>
              <a:gd name="connsiteY4" fmla="*/ 3535680 h 3535680"/>
              <a:gd name="connsiteX5" fmla="*/ 3792718 w 3792718"/>
              <a:gd name="connsiteY5" fmla="*/ 3514627 h 3535680"/>
              <a:gd name="connsiteX6" fmla="*/ 1992355 w 3792718"/>
              <a:gd name="connsiteY6" fmla="*/ 15240 h 353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92718" h="3535680">
                <a:moveTo>
                  <a:pt x="1809475" y="0"/>
                </a:moveTo>
                <a:lnTo>
                  <a:pt x="0" y="3495774"/>
                </a:lnTo>
                <a:lnTo>
                  <a:pt x="1047475" y="3505200"/>
                </a:lnTo>
                <a:lnTo>
                  <a:pt x="1900915" y="1539240"/>
                </a:lnTo>
                <a:lnTo>
                  <a:pt x="2723875" y="3535680"/>
                </a:lnTo>
                <a:lnTo>
                  <a:pt x="3792718" y="3514627"/>
                </a:lnTo>
                <a:lnTo>
                  <a:pt x="1992355" y="15240"/>
                </a:lnTo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2329249" y="1583996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2329249" y="3857242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2329249" y="3209170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1" name="Straight Arrow Connector 10"/>
          <p:cNvCxnSpPr>
            <a:stCxn id="8" idx="4"/>
            <a:endCxn id="7" idx="0"/>
          </p:cNvCxnSpPr>
          <p:nvPr/>
        </p:nvCxnSpPr>
        <p:spPr>
          <a:xfrm>
            <a:off x="2437337" y="3407763"/>
            <a:ext cx="0" cy="44947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113224" y="3956539"/>
            <a:ext cx="216177" cy="1107408"/>
            <a:chOff x="2235775" y="4625848"/>
            <a:chExt cx="216177" cy="1107408"/>
          </a:xfrm>
        </p:grpSpPr>
        <p:sp>
          <p:nvSpPr>
            <p:cNvPr id="17" name="Oval 56"/>
            <p:cNvSpPr>
              <a:spLocks noChangeAspect="1" noChangeArrowheads="1"/>
            </p:cNvSpPr>
            <p:nvPr/>
          </p:nvSpPr>
          <p:spPr bwMode="auto">
            <a:xfrm>
              <a:off x="2235776" y="5534663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8" name="Curved Connector 17"/>
            <p:cNvCxnSpPr>
              <a:stCxn id="17" idx="2"/>
              <a:endCxn id="7" idx="2"/>
            </p:cNvCxnSpPr>
            <p:nvPr/>
          </p:nvCxnSpPr>
          <p:spPr>
            <a:xfrm rot="10800000" flipH="1">
              <a:off x="2235775" y="4625848"/>
              <a:ext cx="206597" cy="1008112"/>
            </a:xfrm>
            <a:prstGeom prst="curvedConnector3">
              <a:avLst>
                <a:gd name="adj1" fmla="val -110650"/>
              </a:avLst>
            </a:prstGeom>
            <a:ln w="381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17201" y="269163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201" y="2691630"/>
                <a:ext cx="535263" cy="5259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17201" y="4037860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201" y="4037860"/>
                <a:ext cx="535263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58002" y="963438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002" y="963438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535998" y="3956540"/>
            <a:ext cx="1332392" cy="837948"/>
            <a:chOff x="2658549" y="4625849"/>
            <a:chExt cx="1332392" cy="837948"/>
          </a:xfrm>
        </p:grpSpPr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3526925" y="5265204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4" name="Curved Connector 13"/>
            <p:cNvCxnSpPr>
              <a:stCxn id="9" idx="2"/>
              <a:endCxn id="7" idx="6"/>
            </p:cNvCxnSpPr>
            <p:nvPr/>
          </p:nvCxnSpPr>
          <p:spPr>
            <a:xfrm rot="10800000">
              <a:off x="2658549" y="4625849"/>
              <a:ext cx="868376" cy="738653"/>
            </a:xfrm>
            <a:prstGeom prst="curvedConnector3">
              <a:avLst/>
            </a:prstGeom>
            <a:ln w="38100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455678" y="4729091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5678" y="4729091"/>
                  <a:ext cx="535263" cy="52597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39952" y="1734341"/>
                <a:ext cx="5004048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rooted 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734341"/>
                <a:ext cx="5004048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139952" y="2202548"/>
                <a:ext cx="5004048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202548"/>
                <a:ext cx="5004048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139952" y="2670755"/>
                <a:ext cx="5004048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′,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sz="260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 ancestor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670755"/>
                <a:ext cx="5004048" cy="892552"/>
              </a:xfrm>
              <a:prstGeom prst="rect">
                <a:avLst/>
              </a:prstGeom>
              <a:blipFill rotWithShape="0">
                <a:blip r:embed="rId8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133420" y="3539070"/>
                <a:ext cx="5004048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Then,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}∪{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33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also a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20" y="3539070"/>
                <a:ext cx="5004048" cy="1292662"/>
              </a:xfrm>
              <a:prstGeom prst="rect">
                <a:avLst/>
              </a:prstGeom>
              <a:blipFill rotWithShape="0">
                <a:blip r:embed="rId9"/>
                <a:stretch>
                  <a:fillRect t="-4717" b="-10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-6532" y="18614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Modifying a DST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41520" y="1266134"/>
            <a:ext cx="5004048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Lemma:</a:t>
            </a:r>
            <a:endParaRPr lang="he-IL" sz="26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-994" y="5576199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6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Exercise: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Prove or find a counter example: A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DST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optimal </a:t>
                </a:r>
                <a:r>
                  <a:rPr lang="en-US" sz="26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iff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it cannot be improved using such a switch. 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4" y="5576199"/>
                <a:ext cx="9138462" cy="892552"/>
              </a:xfrm>
              <a:prstGeom prst="rect">
                <a:avLst/>
              </a:prstGeom>
              <a:blipFill rotWithShape="0">
                <a:blip r:embed="rId10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875139" y="1378827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139" y="1378827"/>
                <a:ext cx="535263" cy="52597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982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3" grpId="0"/>
      <p:bldP spid="24" grpId="0"/>
      <p:bldP spid="25" grpId="0"/>
      <p:bldP spid="26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488" y="119675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 all edge weights are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non-negative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2" y="45811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there is a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composed of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-edges,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it is of course an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6532" y="260648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-6532" y="170080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(Otherwise, add a constant to all edge weights.)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506" y="2401724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find the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lightest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 entering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US" sz="2800" b="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subtract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its weight from all edges entering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6" y="2401724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0506" y="335699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(This does not change the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MDST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(s).)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506" y="405906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now has a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-edge entering it.</a:t>
                </a:r>
                <a:endParaRPr lang="en-US" sz="28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6" y="4059069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0506" y="57403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Otherwise, there must be a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-cycle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8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28" grpId="0"/>
      <p:bldP spid="29" grpId="0"/>
      <p:bldP spid="31" grpId="0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1115616" y="5606671"/>
            <a:ext cx="216176" cy="19859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5680518" y="573939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4608080" y="573939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2" name="Oval 56"/>
          <p:cNvSpPr>
            <a:spLocks noChangeAspect="1" noChangeArrowheads="1"/>
          </p:cNvSpPr>
          <p:nvPr/>
        </p:nvSpPr>
        <p:spPr bwMode="auto">
          <a:xfrm>
            <a:off x="6120096" y="4797152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5688200" y="3895379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4139952" y="481951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56"/>
          <p:cNvSpPr>
            <a:spLocks noChangeAspect="1" noChangeArrowheads="1"/>
          </p:cNvSpPr>
          <p:nvPr/>
        </p:nvSpPr>
        <p:spPr bwMode="auto">
          <a:xfrm>
            <a:off x="4608080" y="3895379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Straight Arrow Connector 24"/>
          <p:cNvCxnSpPr>
            <a:stCxn id="20" idx="1"/>
            <a:endCxn id="21" idx="4"/>
          </p:cNvCxnSpPr>
          <p:nvPr/>
        </p:nvCxnSpPr>
        <p:spPr>
          <a:xfrm flipH="1" flipV="1">
            <a:off x="4248040" y="5018104"/>
            <a:ext cx="391698" cy="7503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24256" y="3994675"/>
            <a:ext cx="8639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1" idx="0"/>
            <a:endCxn id="24" idx="3"/>
          </p:cNvCxnSpPr>
          <p:nvPr/>
        </p:nvCxnSpPr>
        <p:spPr>
          <a:xfrm flipV="1">
            <a:off x="4248040" y="4064889"/>
            <a:ext cx="391698" cy="75462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824256" y="5838687"/>
            <a:ext cx="85626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2" idx="4"/>
            <a:endCxn id="19" idx="7"/>
          </p:cNvCxnSpPr>
          <p:nvPr/>
        </p:nvCxnSpPr>
        <p:spPr>
          <a:xfrm flipH="1">
            <a:off x="5865036" y="4995745"/>
            <a:ext cx="363148" cy="7727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3" idx="5"/>
            <a:endCxn id="22" idx="0"/>
          </p:cNvCxnSpPr>
          <p:nvPr/>
        </p:nvCxnSpPr>
        <p:spPr>
          <a:xfrm>
            <a:off x="5872718" y="4064889"/>
            <a:ext cx="355466" cy="7322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-3488" y="1412776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b="1" dirty="0" smtClean="0">
                    <a:cs typeface="Times New Roman" panose="02020603050405020304" pitchFamily="18" charset="0"/>
                  </a:rPr>
                  <a:t>Lemma:</a:t>
                </a:r>
                <a:r>
                  <a:rPr lang="en-US" dirty="0" smtClean="0"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0-cycle not containing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There is a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MDST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that contains only one edge that enters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at some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and all the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except the one that enters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en-US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88" y="1412776"/>
                <a:ext cx="91440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-6532" y="260648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-cycles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76056" y="4581128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581128"/>
                <a:ext cx="535263" cy="5259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7351" y="5418186"/>
                <a:ext cx="535263" cy="5259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51" y="5418186"/>
                <a:ext cx="535263" cy="525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5112060" y="3429000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56176" y="4098267"/>
            <a:ext cx="216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39952" y="4098267"/>
            <a:ext cx="216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1960" y="5301208"/>
            <a:ext cx="1440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56177" y="5301208"/>
            <a:ext cx="1440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12060" y="5877272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118872" y="4617482"/>
            <a:ext cx="1803737" cy="654843"/>
            <a:chOff x="3118872" y="4617482"/>
            <a:chExt cx="1803737" cy="654843"/>
          </a:xfrm>
        </p:grpSpPr>
        <p:sp>
          <p:nvSpPr>
            <p:cNvPr id="37" name="Oval 56"/>
            <p:cNvSpPr>
              <a:spLocks noChangeAspect="1" noChangeArrowheads="1"/>
            </p:cNvSpPr>
            <p:nvPr/>
          </p:nvSpPr>
          <p:spPr bwMode="auto">
            <a:xfrm>
              <a:off x="3118872" y="5073732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387346" y="4617482"/>
                  <a:ext cx="535263" cy="5259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7346" y="4617482"/>
                  <a:ext cx="535263" cy="52597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Arrow Connector 39"/>
            <p:cNvCxnSpPr>
              <a:stCxn id="37" idx="6"/>
              <a:endCxn id="21" idx="2"/>
            </p:cNvCxnSpPr>
            <p:nvPr/>
          </p:nvCxnSpPr>
          <p:spPr>
            <a:xfrm flipV="1">
              <a:off x="3335048" y="4918808"/>
              <a:ext cx="804904" cy="254221"/>
            </a:xfrm>
            <a:prstGeom prst="straightConnector1">
              <a:avLst/>
            </a:prstGeom>
            <a:ln w="4762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/>
          <p:cNvCxnSpPr>
            <a:stCxn id="21" idx="0"/>
            <a:endCxn id="24" idx="3"/>
          </p:cNvCxnSpPr>
          <p:nvPr/>
        </p:nvCxnSpPr>
        <p:spPr>
          <a:xfrm flipV="1">
            <a:off x="4248040" y="4064889"/>
            <a:ext cx="391698" cy="754622"/>
          </a:xfrm>
          <a:prstGeom prst="straightConnector1">
            <a:avLst/>
          </a:prstGeom>
          <a:ln w="476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4" idx="6"/>
            <a:endCxn id="23" idx="2"/>
          </p:cNvCxnSpPr>
          <p:nvPr/>
        </p:nvCxnSpPr>
        <p:spPr>
          <a:xfrm>
            <a:off x="4824256" y="3994676"/>
            <a:ext cx="863944" cy="0"/>
          </a:xfrm>
          <a:prstGeom prst="straightConnector1">
            <a:avLst/>
          </a:prstGeom>
          <a:ln w="476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3" idx="5"/>
            <a:endCxn id="22" idx="0"/>
          </p:cNvCxnSpPr>
          <p:nvPr/>
        </p:nvCxnSpPr>
        <p:spPr>
          <a:xfrm>
            <a:off x="5872718" y="4064889"/>
            <a:ext cx="355466" cy="732263"/>
          </a:xfrm>
          <a:prstGeom prst="straightConnector1">
            <a:avLst/>
          </a:prstGeom>
          <a:ln w="476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2" idx="4"/>
            <a:endCxn id="19" idx="7"/>
          </p:cNvCxnSpPr>
          <p:nvPr/>
        </p:nvCxnSpPr>
        <p:spPr>
          <a:xfrm flipH="1">
            <a:off x="5865036" y="4995745"/>
            <a:ext cx="363148" cy="772729"/>
          </a:xfrm>
          <a:prstGeom prst="straightConnector1">
            <a:avLst/>
          </a:prstGeom>
          <a:ln w="476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9" idx="2"/>
            <a:endCxn id="20" idx="6"/>
          </p:cNvCxnSpPr>
          <p:nvPr/>
        </p:nvCxnSpPr>
        <p:spPr>
          <a:xfrm flipH="1">
            <a:off x="4824256" y="5838688"/>
            <a:ext cx="856262" cy="0"/>
          </a:xfrm>
          <a:prstGeom prst="straightConnector1">
            <a:avLst/>
          </a:prstGeom>
          <a:ln w="476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6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27530</TotalTime>
  <Words>3216</Words>
  <Application>Microsoft Office PowerPoint</Application>
  <PresentationFormat>On-screen Show (4:3)</PresentationFormat>
  <Paragraphs>1124</Paragraphs>
  <Slides>67</Slides>
  <Notes>19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Wingdings</vt:lpstr>
      <vt:lpstr>Standarddesign</vt:lpstr>
      <vt:lpstr>Analysis of 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 Compression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871</cp:revision>
  <dcterms:created xsi:type="dcterms:W3CDTF">2010-12-27T20:22:31Z</dcterms:created>
  <dcterms:modified xsi:type="dcterms:W3CDTF">2015-11-27T11:47:29Z</dcterms:modified>
</cp:coreProperties>
</file>