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60" r:id="rId2"/>
    <p:sldId id="272" r:id="rId3"/>
    <p:sldId id="273" r:id="rId4"/>
    <p:sldId id="274" r:id="rId5"/>
    <p:sldId id="277" r:id="rId6"/>
    <p:sldId id="336" r:id="rId7"/>
    <p:sldId id="276" r:id="rId8"/>
    <p:sldId id="278" r:id="rId9"/>
    <p:sldId id="279" r:id="rId10"/>
    <p:sldId id="350" r:id="rId11"/>
    <p:sldId id="263" r:id="rId12"/>
    <p:sldId id="334" r:id="rId13"/>
    <p:sldId id="335" r:id="rId14"/>
    <p:sldId id="300" r:id="rId15"/>
    <p:sldId id="302" r:id="rId16"/>
    <p:sldId id="282" r:id="rId17"/>
    <p:sldId id="283" r:id="rId18"/>
    <p:sldId id="280" r:id="rId19"/>
    <p:sldId id="281" r:id="rId20"/>
    <p:sldId id="349" r:id="rId21"/>
    <p:sldId id="304" r:id="rId22"/>
    <p:sldId id="305" r:id="rId23"/>
    <p:sldId id="303" r:id="rId24"/>
    <p:sldId id="306" r:id="rId25"/>
    <p:sldId id="307" r:id="rId26"/>
    <p:sldId id="308" r:id="rId27"/>
    <p:sldId id="315" r:id="rId28"/>
    <p:sldId id="316" r:id="rId29"/>
    <p:sldId id="317" r:id="rId30"/>
    <p:sldId id="284" r:id="rId31"/>
    <p:sldId id="286" r:id="rId32"/>
    <p:sldId id="296" r:id="rId33"/>
    <p:sldId id="285" r:id="rId34"/>
    <p:sldId id="287" r:id="rId35"/>
    <p:sldId id="288" r:id="rId36"/>
    <p:sldId id="292" r:id="rId37"/>
    <p:sldId id="293" r:id="rId38"/>
    <p:sldId id="289" r:id="rId39"/>
    <p:sldId id="309" r:id="rId40"/>
    <p:sldId id="310" r:id="rId41"/>
    <p:sldId id="311" r:id="rId42"/>
    <p:sldId id="290" r:id="rId43"/>
    <p:sldId id="312" r:id="rId44"/>
    <p:sldId id="291" r:id="rId45"/>
    <p:sldId id="294" r:id="rId46"/>
    <p:sldId id="313" r:id="rId47"/>
    <p:sldId id="298" r:id="rId48"/>
    <p:sldId id="299" r:id="rId49"/>
    <p:sldId id="318" r:id="rId50"/>
    <p:sldId id="322" r:id="rId51"/>
    <p:sldId id="323" r:id="rId52"/>
    <p:sldId id="337" r:id="rId53"/>
    <p:sldId id="319" r:id="rId54"/>
    <p:sldId id="314" r:id="rId55"/>
    <p:sldId id="320" r:id="rId56"/>
    <p:sldId id="351" r:id="rId57"/>
    <p:sldId id="321" r:id="rId58"/>
    <p:sldId id="324" r:id="rId59"/>
    <p:sldId id="325" r:id="rId60"/>
    <p:sldId id="330" r:id="rId61"/>
    <p:sldId id="344" r:id="rId62"/>
    <p:sldId id="328" r:id="rId63"/>
    <p:sldId id="329" r:id="rId64"/>
    <p:sldId id="331" r:id="rId65"/>
    <p:sldId id="339" r:id="rId66"/>
    <p:sldId id="341" r:id="rId67"/>
    <p:sldId id="342" r:id="rId68"/>
    <p:sldId id="343" r:id="rId69"/>
    <p:sldId id="345" r:id="rId70"/>
    <p:sldId id="338" r:id="rId71"/>
    <p:sldId id="346" r:id="rId72"/>
    <p:sldId id="352" r:id="rId73"/>
    <p:sldId id="353" r:id="rId74"/>
    <p:sldId id="357" r:id="rId75"/>
    <p:sldId id="354" r:id="rId76"/>
    <p:sldId id="355" r:id="rId77"/>
    <p:sldId id="356" r:id="rId78"/>
    <p:sldId id="358" r:id="rId79"/>
  </p:sldIdLst>
  <p:sldSz cx="9144000" cy="6858000" type="screen4x3"/>
  <p:notesSz cx="6858000" cy="9144000"/>
  <p:custDataLst>
    <p:tags r:id="rId81"/>
  </p:custData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  <a:srgbClr val="FF9900"/>
    <a:srgbClr val="FF0066"/>
    <a:srgbClr val="996633"/>
    <a:srgbClr val="663300"/>
    <a:srgbClr val="0066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6" autoAdjust="0"/>
    <p:restoredTop sz="91440" autoAdjust="0"/>
  </p:normalViewPr>
  <p:slideViewPr>
    <p:cSldViewPr>
      <p:cViewPr>
        <p:scale>
          <a:sx n="47" d="100"/>
          <a:sy n="47" d="100"/>
        </p:scale>
        <p:origin x="806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1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49D93-393E-4D4D-9DE1-F1BB84BB9198}" type="datetimeFigureOut">
              <a:rPr lang="en-US" smtClean="0"/>
              <a:pPr/>
              <a:t>12-Jan-16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750D0-591B-4654-99F7-1064A60D94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6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157" indent="-273521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088" indent="-21881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722" indent="-21881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358" indent="-21881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6993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628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263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19897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549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50D0-591B-4654-99F7-1064A60D947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0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50D0-591B-4654-99F7-1064A60D947A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16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50D0-591B-4654-99F7-1064A60D947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87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50D0-591B-4654-99F7-1064A60D947A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10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71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71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4DAC1-EA1D-499E-8FAF-5DC6015DFDB4}" type="datetimeFigureOut">
              <a:rPr lang="he-IL" smtClean="0"/>
              <a:pPr/>
              <a:t>ב'/שבט/תשע"ו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4" Type="http://schemas.openxmlformats.org/officeDocument/2006/relationships/image" Target="../media/image1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40.pn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7" Type="http://schemas.openxmlformats.org/officeDocument/2006/relationships/image" Target="../media/image32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6.png"/><Relationship Id="rId3" Type="http://schemas.openxmlformats.org/officeDocument/2006/relationships/image" Target="../media/image40.png"/><Relationship Id="rId7" Type="http://schemas.openxmlformats.org/officeDocument/2006/relationships/image" Target="../media/image48.png"/><Relationship Id="rId12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4.png"/><Relationship Id="rId5" Type="http://schemas.openxmlformats.org/officeDocument/2006/relationships/image" Target="../media/image42.png"/><Relationship Id="rId10" Type="http://schemas.openxmlformats.org/officeDocument/2006/relationships/image" Target="../media/image51.png"/><Relationship Id="rId4" Type="http://schemas.openxmlformats.org/officeDocument/2006/relationships/image" Target="../media/image41.png"/><Relationship Id="rId9" Type="http://schemas.openxmlformats.org/officeDocument/2006/relationships/image" Target="../media/image50.png"/><Relationship Id="rId1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58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0.png"/><Relationship Id="rId4" Type="http://schemas.openxmlformats.org/officeDocument/2006/relationships/image" Target="../media/image46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9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0.png"/><Relationship Id="rId5" Type="http://schemas.openxmlformats.org/officeDocument/2006/relationships/image" Target="../media/image621.png"/><Relationship Id="rId4" Type="http://schemas.openxmlformats.org/officeDocument/2006/relationships/image" Target="../media/image6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55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8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99.png"/><Relationship Id="rId7" Type="http://schemas.openxmlformats.org/officeDocument/2006/relationships/image" Target="../media/image104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image" Target="../media/image10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09.png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4" Type="http://schemas.openxmlformats.org/officeDocument/2006/relationships/image" Target="../media/image108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0.png"/><Relationship Id="rId5" Type="http://schemas.openxmlformats.org/officeDocument/2006/relationships/image" Target="../media/image610.png"/><Relationship Id="rId4" Type="http://schemas.openxmlformats.org/officeDocument/2006/relationships/image" Target="../media/image123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7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6.png"/><Relationship Id="rId7" Type="http://schemas.openxmlformats.org/officeDocument/2006/relationships/image" Target="../media/image141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10" Type="http://schemas.openxmlformats.org/officeDocument/2006/relationships/image" Target="../media/image144.png"/><Relationship Id="rId4" Type="http://schemas.openxmlformats.org/officeDocument/2006/relationships/image" Target="../media/image137.png"/><Relationship Id="rId9" Type="http://schemas.openxmlformats.org/officeDocument/2006/relationships/image" Target="../media/image14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49.png"/><Relationship Id="rId7" Type="http://schemas.openxmlformats.org/officeDocument/2006/relationships/image" Target="../media/image154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913362"/>
            <a:ext cx="9144000" cy="1107996"/>
          </a:xfrm>
        </p:spPr>
        <p:txBody>
          <a:bodyPr>
            <a:spAutoFit/>
          </a:bodyPr>
          <a:lstStyle/>
          <a:p>
            <a:pPr eaLnBrk="1" hangingPunct="1"/>
            <a:r>
              <a:rPr lang="en-US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4767287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0" tIns="45715" rIns="91430" bIns="45715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algn="ctr" rtl="0" eaLnBrk="1" hangingPunct="1"/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April 2014</a:t>
            </a:r>
            <a:b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Modified: January 12, 2015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492896"/>
            <a:ext cx="9144000" cy="923320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>
              <a:defRPr/>
            </a:pPr>
            <a:r>
              <a:rPr lang="en-US" sz="5400" dirty="0" smtClean="0">
                <a:solidFill>
                  <a:srgbClr val="009900"/>
                </a:solidFill>
              </a:rPr>
              <a:t>Maximum Matching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873" indent="-28572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2882" indent="-228577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034" indent="-228577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187" indent="-228577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340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492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8645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5797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>
            <p:custDataLst>
              <p:tags r:id="rId1"/>
            </p:custDataLst>
          </p:nvPr>
        </p:nvSpPr>
        <p:spPr>
          <a:xfrm>
            <a:off x="0" y="7085544"/>
            <a:ext cx="9146880" cy="637754"/>
          </a:xfrm>
          <a:prstGeom prst="rect">
            <a:avLst/>
          </a:prstGeom>
          <a:noFill/>
        </p:spPr>
        <p:txBody>
          <a:bodyPr vert="horz" lIns="82945" tIns="41473" rIns="82945" bIns="41473" rtlCol="0">
            <a:spAutoFit/>
          </a:bodyPr>
          <a:lstStyle/>
          <a:p>
            <a:r>
              <a:rPr lang="en-US" smtClean="0"/>
              <a:t>TexPoint fonts used in EMF. </a:t>
            </a:r>
          </a:p>
          <a:p>
            <a:r>
              <a:rPr lang="en-US" smtClean="0"/>
              <a:t>Read the TexPoint manual before you delete this box.: </a:t>
            </a:r>
            <a:r>
              <a:rPr lang="en-US" smtClean="0">
                <a:latin typeface="CMMI10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TI10"/>
              </a:rPr>
              <a:t>A</a:t>
            </a:r>
            <a:r>
              <a:rPr lang="en-US" smtClean="0">
                <a:latin typeface="CMSY10ORIG"/>
              </a:rPr>
              <a:t>A</a:t>
            </a:r>
            <a:r>
              <a:rPr lang="en-US" smtClean="0">
                <a:latin typeface="MSAM10"/>
              </a:rPr>
              <a:t>A</a:t>
            </a:r>
            <a:endParaRPr lang="en-US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6512" y="3645025"/>
            <a:ext cx="91440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0" tIns="45715" rIns="91430" bIns="45715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endParaRPr lang="en-US" alt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7200" y="6229177"/>
            <a:ext cx="2133600" cy="365125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10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83295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Mendelson-</a:t>
            </a:r>
            <a:r>
              <a:rPr lang="en-US" kern="0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Dulmage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Theorem</a:t>
            </a:r>
            <a:endParaRPr lang="en-US" kern="0" dirty="0" smtClean="0">
              <a:solidFill>
                <a:srgbClr val="0000FF"/>
              </a:solidFill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3974" y="3042538"/>
                <a:ext cx="9144000" cy="22467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 </a:t>
                </a:r>
                <a:r>
                  <a:rPr lang="en-US" sz="2800" kern="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[Mendelson-</a:t>
                </a:r>
                <a:r>
                  <a:rPr lang="en-US" sz="2800" kern="0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Dulmage</a:t>
                </a:r>
                <a:r>
                  <a:rPr lang="hu-HU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(1958)] </a:t>
                </a:r>
                <a:b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i="1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</a:t>
                </a:r>
                <a:r>
                  <a:rPr lang="en-US" sz="2800" i="1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graph.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two matchings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Then, there exists a matching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sSub>
                      <m:sSub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that matches all the vertices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matched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and all the vertices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matched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4" y="3042538"/>
                <a:ext cx="9144000" cy="2246769"/>
              </a:xfrm>
              <a:prstGeom prst="rect">
                <a:avLst/>
              </a:prstGeom>
              <a:blipFill rotWithShape="0">
                <a:blip r:embed="rId2"/>
                <a:stretch>
                  <a:fillRect t="-2439" b="-70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-9353" y="5606083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Prove the theorems. 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8871" y="1340768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i="1" kern="0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graph</a:t>
                </a:r>
                <a:r>
                  <a:rPr lang="en-US" sz="28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matchings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Then, there exists a maximum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matching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p>
                        <m: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that matches all the vertices matched by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8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71" y="1340768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396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268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3011904" y="1645475"/>
            <a:ext cx="632181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>
            <a:off x="2971175" y="2385757"/>
            <a:ext cx="0" cy="589902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2913575" y="297565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3385224" y="2680461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3627214" y="298042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flipV="1">
            <a:off x="3684814" y="1662346"/>
            <a:ext cx="0" cy="60821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flipH="1" flipV="1">
            <a:off x="3725543" y="1645475"/>
            <a:ext cx="643188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2208720" y="3695992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rot="5400000" flipH="1" flipV="1">
            <a:off x="2299310" y="3081728"/>
            <a:ext cx="638875" cy="62339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1969112" y="4108400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2208720" y="440560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2922359" y="3695992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3647005" y="3695992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2680369" y="4110411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41" idx="0"/>
          </p:cNvCxnSpPr>
          <p:nvPr/>
        </p:nvCxnSpPr>
        <p:spPr>
          <a:xfrm rot="5400000">
            <a:off x="3405015" y="4110782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2922359" y="441037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3647005" y="441037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2673001" y="3389034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rot="16200000" flipV="1">
            <a:off x="3018453" y="3067440"/>
            <a:ext cx="638875" cy="6519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3627214" y="1547146"/>
            <a:ext cx="1877337" cy="115200"/>
            <a:chOff x="3627214" y="1691162"/>
            <a:chExt cx="1877337" cy="115200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3627214" y="169116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5389351" y="169116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flipV="1">
            <a:off x="5164569" y="1645475"/>
            <a:ext cx="241653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2913575" y="2270557"/>
            <a:ext cx="2954569" cy="115200"/>
            <a:chOff x="2913575" y="2414573"/>
            <a:chExt cx="2954569" cy="115200"/>
          </a:xfrm>
        </p:grpSpPr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913575" y="241457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627214" y="241457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4351860" y="241457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5066240" y="241457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Oval 165"/>
            <p:cNvSpPr>
              <a:spLocks noChangeAspect="1"/>
            </p:cNvSpPr>
            <p:nvPr/>
          </p:nvSpPr>
          <p:spPr>
            <a:xfrm>
              <a:off x="5752944" y="241457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>
            <a:off x="5810544" y="2385757"/>
            <a:ext cx="0" cy="603696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5752944" y="298945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flipH="1" flipV="1">
            <a:off x="5487680" y="1645475"/>
            <a:ext cx="282135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Alternating forests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20072" y="1340768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Roots are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unmatched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78229" y="3933056"/>
            <a:ext cx="5058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Vertices in the forest are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odd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depending on the parity of their level.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39110" y="3356992"/>
            <a:ext cx="4653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All root to leaf paths are </a:t>
            </a: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alternating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1871844" y="513221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5" name="Straight Connector 44"/>
          <p:cNvCxnSpPr>
            <a:stCxn id="44" idx="7"/>
            <a:endCxn id="133" idx="3"/>
          </p:cNvCxnSpPr>
          <p:nvPr/>
        </p:nvCxnSpPr>
        <p:spPr>
          <a:xfrm flipV="1">
            <a:off x="1970173" y="4503938"/>
            <a:ext cx="255418" cy="6451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>
            <a:spLocks noChangeAspect="1"/>
          </p:cNvSpPr>
          <p:nvPr/>
        </p:nvSpPr>
        <p:spPr>
          <a:xfrm>
            <a:off x="2558548" y="513221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7" name="Straight Connector 46"/>
          <p:cNvCxnSpPr>
            <a:stCxn id="46" idx="1"/>
            <a:endCxn id="133" idx="5"/>
          </p:cNvCxnSpPr>
          <p:nvPr/>
        </p:nvCxnSpPr>
        <p:spPr>
          <a:xfrm flipH="1" flipV="1">
            <a:off x="2307049" y="4503938"/>
            <a:ext cx="268370" cy="6451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216024" y="1340768"/>
            <a:ext cx="1475656" cy="4068596"/>
            <a:chOff x="216024" y="1484784"/>
            <a:chExt cx="1475656" cy="4068596"/>
          </a:xfrm>
        </p:grpSpPr>
        <p:sp>
          <p:nvSpPr>
            <p:cNvPr id="38" name="TextBox 37"/>
            <p:cNvSpPr txBox="1"/>
            <p:nvPr/>
          </p:nvSpPr>
          <p:spPr>
            <a:xfrm>
              <a:off x="216024" y="1484784"/>
              <a:ext cx="14756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even</a:t>
              </a:r>
              <a:endPara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6024" y="2206170"/>
              <a:ext cx="14756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odd</a:t>
              </a:r>
              <a:endPara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16024" y="2927556"/>
              <a:ext cx="14756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even</a:t>
              </a:r>
              <a:endPara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6024" y="4370328"/>
              <a:ext cx="14756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even</a:t>
              </a:r>
              <a:endPara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16024" y="3648942"/>
              <a:ext cx="14756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odd</a:t>
              </a:r>
              <a:endPara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16024" y="5091715"/>
              <a:ext cx="14756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odd</a:t>
              </a:r>
              <a:endPara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771800" y="4869160"/>
            <a:ext cx="6147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Scan unmatched edges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vertices;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Scan matched edges of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odd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vertices;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Until an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augmenting path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(or a </a:t>
            </a:r>
            <a:r>
              <a:rPr lang="en-US" sz="2400" i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blossom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is found, or until all appropriate edges are scanned.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3" grpId="0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2150906" y="16937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437267" y="24100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1535596" y="1792056"/>
            <a:ext cx="632181" cy="6348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1197659" y="282246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437267" y="31196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150906" y="24100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875552" y="24100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1908916" y="2824477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2150906" y="312443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flipV="1">
            <a:off x="2208506" y="1808927"/>
            <a:ext cx="0" cy="60113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flipH="1" flipV="1">
            <a:off x="2249235" y="1792056"/>
            <a:ext cx="643188" cy="6348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732412" y="384000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rot="5400000" flipH="1" flipV="1">
            <a:off x="823002" y="3225744"/>
            <a:ext cx="638875" cy="62339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492804" y="425241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732412" y="45496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446051" y="384000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170697" y="384000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1204061" y="4254427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41" idx="0"/>
          </p:cNvCxnSpPr>
          <p:nvPr/>
        </p:nvCxnSpPr>
        <p:spPr>
          <a:xfrm>
            <a:off x="2228297" y="3955208"/>
            <a:ext cx="0" cy="59918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446051" y="455438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2170697" y="455438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1196693" y="3533050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rot="16200000" flipV="1">
            <a:off x="1542145" y="3211456"/>
            <a:ext cx="638875" cy="6519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3913043" y="16937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589932" y="241908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flipV="1">
            <a:off x="3688261" y="1792056"/>
            <a:ext cx="241653" cy="6439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/>
          <p:cNvSpPr>
            <a:spLocks noChangeAspect="1"/>
          </p:cNvSpPr>
          <p:nvPr/>
        </p:nvSpPr>
        <p:spPr>
          <a:xfrm>
            <a:off x="4276636" y="241908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4034646" y="2833879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4276636" y="313346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flipH="1" flipV="1">
            <a:off x="4011372" y="1792056"/>
            <a:ext cx="282135" cy="6439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189220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Scanning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an 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unmatched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edge</a:t>
            </a:r>
            <a:b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from an 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even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vertex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79" name="Oval 78"/>
          <p:cNvSpPr>
            <a:spLocks noChangeAspect="1"/>
          </p:cNvSpPr>
          <p:nvPr/>
        </p:nvSpPr>
        <p:spPr>
          <a:xfrm>
            <a:off x="395536" y="527623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0" name="Straight Connector 79"/>
          <p:cNvCxnSpPr>
            <a:stCxn id="79" idx="7"/>
            <a:endCxn id="133" idx="3"/>
          </p:cNvCxnSpPr>
          <p:nvPr/>
        </p:nvCxnSpPr>
        <p:spPr>
          <a:xfrm flipV="1">
            <a:off x="493865" y="4647954"/>
            <a:ext cx="255418" cy="6451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>
            <a:spLocks noChangeAspect="1"/>
          </p:cNvSpPr>
          <p:nvPr/>
        </p:nvSpPr>
        <p:spPr>
          <a:xfrm>
            <a:off x="1082240" y="527623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3" name="Straight Connector 82"/>
          <p:cNvCxnSpPr>
            <a:stCxn id="81" idx="1"/>
            <a:endCxn id="133" idx="5"/>
          </p:cNvCxnSpPr>
          <p:nvPr/>
        </p:nvCxnSpPr>
        <p:spPr>
          <a:xfrm flipH="1" flipV="1">
            <a:off x="830741" y="4647954"/>
            <a:ext cx="268370" cy="64515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773958" y="4652717"/>
            <a:ext cx="413610" cy="764110"/>
            <a:chOff x="1773958" y="4652717"/>
            <a:chExt cx="413610" cy="764110"/>
          </a:xfrm>
        </p:grpSpPr>
        <p:grpSp>
          <p:nvGrpSpPr>
            <p:cNvPr id="13" name="Group 12"/>
            <p:cNvGrpSpPr/>
            <p:nvPr/>
          </p:nvGrpSpPr>
          <p:grpSpPr>
            <a:xfrm>
              <a:off x="1854188" y="4652717"/>
              <a:ext cx="333380" cy="764110"/>
              <a:chOff x="3250320" y="4652717"/>
              <a:chExt cx="333380" cy="764110"/>
            </a:xfrm>
          </p:grpSpPr>
          <p:cxnSp>
            <p:nvCxnSpPr>
              <p:cNvPr id="45" name="Straight Connector 44"/>
              <p:cNvCxnSpPr>
                <a:stCxn id="46" idx="0"/>
                <a:endCxn id="141" idx="3"/>
              </p:cNvCxnSpPr>
              <p:nvPr/>
            </p:nvCxnSpPr>
            <p:spPr>
              <a:xfrm flipV="1">
                <a:off x="3307920" y="4652717"/>
                <a:ext cx="275780" cy="64891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Oval 45"/>
              <p:cNvSpPr>
                <a:spLocks noChangeAspect="1"/>
              </p:cNvSpPr>
              <p:nvPr/>
            </p:nvSpPr>
            <p:spPr>
              <a:xfrm flipH="1">
                <a:off x="3250320" y="5301627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sp>
          <p:nvSpPr>
            <p:cNvPr id="66" name="TextBox 65"/>
            <p:cNvSpPr txBox="1"/>
            <p:nvPr/>
          </p:nvSpPr>
          <p:spPr>
            <a:xfrm>
              <a:off x="1773958" y="4710318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69027" y="4652717"/>
            <a:ext cx="480590" cy="763691"/>
            <a:chOff x="2269027" y="4652717"/>
            <a:chExt cx="480590" cy="763691"/>
          </a:xfrm>
        </p:grpSpPr>
        <p:grpSp>
          <p:nvGrpSpPr>
            <p:cNvPr id="39" name="Group 38"/>
            <p:cNvGrpSpPr/>
            <p:nvPr/>
          </p:nvGrpSpPr>
          <p:grpSpPr>
            <a:xfrm>
              <a:off x="2269027" y="4652717"/>
              <a:ext cx="385575" cy="763691"/>
              <a:chOff x="3745335" y="4652717"/>
              <a:chExt cx="385575" cy="763691"/>
            </a:xfrm>
          </p:grpSpPr>
          <p:cxnSp>
            <p:nvCxnSpPr>
              <p:cNvPr id="40" name="Straight Connector 39"/>
              <p:cNvCxnSpPr>
                <a:stCxn id="41" idx="0"/>
              </p:cNvCxnSpPr>
              <p:nvPr/>
            </p:nvCxnSpPr>
            <p:spPr>
              <a:xfrm flipH="1" flipV="1">
                <a:off x="3745335" y="4652717"/>
                <a:ext cx="327975" cy="648491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4015710" y="5301208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2473957" y="4690813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285897" y="3248669"/>
            <a:ext cx="2048339" cy="1589388"/>
            <a:chOff x="2285897" y="3248669"/>
            <a:chExt cx="2048339" cy="1589388"/>
          </a:xfrm>
        </p:grpSpPr>
        <p:cxnSp>
          <p:nvCxnSpPr>
            <p:cNvPr id="43" name="Curved Connector 42"/>
            <p:cNvCxnSpPr>
              <a:stCxn id="141" idx="6"/>
              <a:endCxn id="188" idx="4"/>
            </p:cNvCxnSpPr>
            <p:nvPr/>
          </p:nvCxnSpPr>
          <p:spPr>
            <a:xfrm flipV="1">
              <a:off x="2285897" y="3248669"/>
              <a:ext cx="2048339" cy="1363319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3310066" y="4376392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285897" y="2525258"/>
            <a:ext cx="922915" cy="2086730"/>
            <a:chOff x="2285897" y="2525258"/>
            <a:chExt cx="922915" cy="2086730"/>
          </a:xfrm>
        </p:grpSpPr>
        <p:cxnSp>
          <p:nvCxnSpPr>
            <p:cNvPr id="62" name="Curved Connector 61"/>
            <p:cNvCxnSpPr>
              <a:stCxn id="141" idx="6"/>
              <a:endCxn id="17" idx="4"/>
            </p:cNvCxnSpPr>
            <p:nvPr/>
          </p:nvCxnSpPr>
          <p:spPr>
            <a:xfrm flipV="1">
              <a:off x="2285897" y="2525258"/>
              <a:ext cx="647255" cy="2086730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2933152" y="3191718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61251" y="4162251"/>
            <a:ext cx="609446" cy="461665"/>
            <a:chOff x="1561251" y="4162251"/>
            <a:chExt cx="609446" cy="461665"/>
          </a:xfrm>
        </p:grpSpPr>
        <p:cxnSp>
          <p:nvCxnSpPr>
            <p:cNvPr id="59" name="Straight Connector 58"/>
            <p:cNvCxnSpPr>
              <a:stCxn id="141" idx="2"/>
              <a:endCxn id="140" idx="6"/>
            </p:cNvCxnSpPr>
            <p:nvPr/>
          </p:nvCxnSpPr>
          <p:spPr>
            <a:xfrm flipH="1">
              <a:off x="1561251" y="4611988"/>
              <a:ext cx="609446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1747048" y="4162251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4660942" y="1385874"/>
            <a:ext cx="428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(1) Edge to a matched vertex not in the forest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Tree extended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660942" y="2273805"/>
            <a:ext cx="428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(2) Edge to an unmatched vertex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Augmenting path found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656666" y="3161736"/>
            <a:ext cx="42882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(3) Edge to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vertex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a different tree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Augmenting path found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644008" y="4418999"/>
            <a:ext cx="4300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(4) Edge to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odd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vertex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 Ignore.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660941" y="5306932"/>
            <a:ext cx="4283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(5) Edge to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vertex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a same tree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Blossom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" name="Picture 83" descr="clip-bloss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5301208"/>
            <a:ext cx="1295255" cy="127806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55276" y="5416827"/>
            <a:ext cx="115200" cy="720769"/>
            <a:chOff x="1855276" y="5416827"/>
            <a:chExt cx="115200" cy="720769"/>
          </a:xfrm>
        </p:grpSpPr>
        <p:cxnSp>
          <p:nvCxnSpPr>
            <p:cNvPr id="63" name="Straight Connector 62"/>
            <p:cNvCxnSpPr>
              <a:stCxn id="46" idx="4"/>
              <a:endCxn id="64" idx="0"/>
            </p:cNvCxnSpPr>
            <p:nvPr/>
          </p:nvCxnSpPr>
          <p:spPr>
            <a:xfrm>
              <a:off x="1911788" y="5416827"/>
              <a:ext cx="1088" cy="60556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1855276" y="60223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106510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2150906" y="16937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437267" y="24100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1535596" y="1792056"/>
            <a:ext cx="632181" cy="6348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1197659" y="282246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437267" y="31196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150906" y="24100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875552" y="24100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1908916" y="2824477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2150906" y="312443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flipV="1">
            <a:off x="2208506" y="1808927"/>
            <a:ext cx="0" cy="60113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flipH="1" flipV="1">
            <a:off x="2249235" y="1792056"/>
            <a:ext cx="643188" cy="6348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732412" y="384000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rot="5400000" flipH="1" flipV="1">
            <a:off x="823002" y="3225744"/>
            <a:ext cx="638875" cy="62339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492804" y="425241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732412" y="45496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446051" y="384000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170697" y="384000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1204061" y="4254427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41" idx="0"/>
          </p:cNvCxnSpPr>
          <p:nvPr/>
        </p:nvCxnSpPr>
        <p:spPr>
          <a:xfrm>
            <a:off x="2228297" y="3955208"/>
            <a:ext cx="0" cy="59918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446051" y="455438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2170697" y="455438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1196693" y="3533050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rot="16200000" flipV="1">
            <a:off x="1542145" y="3211456"/>
            <a:ext cx="638875" cy="6519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3913043" y="16937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589932" y="241908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flipV="1">
            <a:off x="3688261" y="1792056"/>
            <a:ext cx="241653" cy="6439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/>
          <p:cNvSpPr>
            <a:spLocks noChangeAspect="1"/>
          </p:cNvSpPr>
          <p:nvPr/>
        </p:nvSpPr>
        <p:spPr>
          <a:xfrm>
            <a:off x="4276636" y="241908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4034646" y="2833879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4276636" y="313346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flipH="1" flipV="1">
            <a:off x="4011372" y="1792056"/>
            <a:ext cx="282135" cy="6439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189220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Scanning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an 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matched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edge</a:t>
            </a:r>
            <a:b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from an 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odd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vertex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79" name="Oval 78"/>
          <p:cNvSpPr>
            <a:spLocks noChangeAspect="1"/>
          </p:cNvSpPr>
          <p:nvPr/>
        </p:nvSpPr>
        <p:spPr>
          <a:xfrm>
            <a:off x="395536" y="529569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0" name="Straight Connector 79"/>
          <p:cNvCxnSpPr>
            <a:stCxn id="79" idx="7"/>
            <a:endCxn id="133" idx="3"/>
          </p:cNvCxnSpPr>
          <p:nvPr/>
        </p:nvCxnSpPr>
        <p:spPr>
          <a:xfrm flipV="1">
            <a:off x="493865" y="4647954"/>
            <a:ext cx="255418" cy="66460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>
            <a:spLocks noChangeAspect="1"/>
          </p:cNvSpPr>
          <p:nvPr/>
        </p:nvSpPr>
        <p:spPr>
          <a:xfrm>
            <a:off x="1082240" y="529569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3" name="Straight Connector 82"/>
          <p:cNvCxnSpPr>
            <a:stCxn id="81" idx="1"/>
            <a:endCxn id="133" idx="5"/>
          </p:cNvCxnSpPr>
          <p:nvPr/>
        </p:nvCxnSpPr>
        <p:spPr>
          <a:xfrm flipH="1" flipV="1">
            <a:off x="830741" y="4647954"/>
            <a:ext cx="268370" cy="66460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854188" y="4652717"/>
            <a:ext cx="333380" cy="764110"/>
            <a:chOff x="3250320" y="4652717"/>
            <a:chExt cx="333380" cy="764110"/>
          </a:xfrm>
        </p:grpSpPr>
        <p:cxnSp>
          <p:nvCxnSpPr>
            <p:cNvPr id="45" name="Straight Connector 44"/>
            <p:cNvCxnSpPr>
              <a:stCxn id="46" idx="0"/>
              <a:endCxn id="141" idx="3"/>
            </p:cNvCxnSpPr>
            <p:nvPr/>
          </p:nvCxnSpPr>
          <p:spPr>
            <a:xfrm flipV="1">
              <a:off x="3307920" y="4652717"/>
              <a:ext cx="275780" cy="648910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>
              <a:spLocks noChangeAspect="1"/>
            </p:cNvSpPr>
            <p:nvPr/>
          </p:nvSpPr>
          <p:spPr>
            <a:xfrm flipH="1">
              <a:off x="3250320" y="5301627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4660942" y="1700780"/>
            <a:ext cx="428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(1) Edge to a vertex not in the forest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Tree extended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660942" y="2608152"/>
            <a:ext cx="4283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(2) Edge to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odd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vertex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a different tree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Augmenting path found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660941" y="3884855"/>
            <a:ext cx="4283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(3) Edge to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odd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vertex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a same tree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 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Blossom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" name="Picture 83" descr="clip-bloss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879131"/>
            <a:ext cx="1295255" cy="127806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636128" y="5416827"/>
            <a:ext cx="334348" cy="720769"/>
            <a:chOff x="1636128" y="5416827"/>
            <a:chExt cx="334348" cy="720769"/>
          </a:xfrm>
        </p:grpSpPr>
        <p:grpSp>
          <p:nvGrpSpPr>
            <p:cNvPr id="5" name="Group 4"/>
            <p:cNvGrpSpPr/>
            <p:nvPr/>
          </p:nvGrpSpPr>
          <p:grpSpPr>
            <a:xfrm>
              <a:off x="1855276" y="5416827"/>
              <a:ext cx="115200" cy="720769"/>
              <a:chOff x="1855276" y="5416827"/>
              <a:chExt cx="115200" cy="720769"/>
            </a:xfrm>
          </p:grpSpPr>
          <p:cxnSp>
            <p:nvCxnSpPr>
              <p:cNvPr id="63" name="Straight Connector 62"/>
              <p:cNvCxnSpPr>
                <a:stCxn id="46" idx="4"/>
                <a:endCxn id="64" idx="0"/>
              </p:cNvCxnSpPr>
              <p:nvPr/>
            </p:nvCxnSpPr>
            <p:spPr>
              <a:xfrm>
                <a:off x="1911788" y="5416827"/>
                <a:ext cx="1088" cy="605569"/>
              </a:xfrm>
              <a:prstGeom prst="line">
                <a:avLst/>
              </a:prstGeom>
              <a:ln w="508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Oval 63"/>
              <p:cNvSpPr>
                <a:spLocks noChangeAspect="1"/>
              </p:cNvSpPr>
              <p:nvPr/>
            </p:nvSpPr>
            <p:spPr>
              <a:xfrm>
                <a:off x="1855276" y="60223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1636128" y="5467137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969388" y="2534289"/>
            <a:ext cx="1678144" cy="2824938"/>
            <a:chOff x="1969388" y="2534289"/>
            <a:chExt cx="1678144" cy="2824938"/>
          </a:xfrm>
        </p:grpSpPr>
        <p:cxnSp>
          <p:nvCxnSpPr>
            <p:cNvPr id="75" name="Curved Connector 74"/>
            <p:cNvCxnSpPr>
              <a:stCxn id="46" idx="2"/>
              <a:endCxn id="159" idx="4"/>
            </p:cNvCxnSpPr>
            <p:nvPr/>
          </p:nvCxnSpPr>
          <p:spPr>
            <a:xfrm flipV="1">
              <a:off x="1969388" y="2534289"/>
              <a:ext cx="1678144" cy="2824938"/>
            </a:xfrm>
            <a:prstGeom prst="curvedConnector2">
              <a:avLst/>
            </a:prstGeom>
            <a:ln w="508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3099602" y="3531067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97440" y="4891625"/>
            <a:ext cx="656748" cy="467602"/>
            <a:chOff x="1197440" y="4891625"/>
            <a:chExt cx="656748" cy="467602"/>
          </a:xfrm>
        </p:grpSpPr>
        <p:sp>
          <p:nvSpPr>
            <p:cNvPr id="66" name="TextBox 65"/>
            <p:cNvSpPr txBox="1"/>
            <p:nvPr/>
          </p:nvSpPr>
          <p:spPr>
            <a:xfrm>
              <a:off x="1397574" y="4891625"/>
              <a:ext cx="2756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Straight Connector 84"/>
            <p:cNvCxnSpPr>
              <a:stCxn id="81" idx="6"/>
              <a:endCxn id="46" idx="6"/>
            </p:cNvCxnSpPr>
            <p:nvPr/>
          </p:nvCxnSpPr>
          <p:spPr>
            <a:xfrm>
              <a:off x="1197440" y="5353290"/>
              <a:ext cx="656748" cy="5937"/>
            </a:xfrm>
            <a:prstGeom prst="line">
              <a:avLst/>
            </a:prstGeom>
            <a:ln w="508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extBox 85"/>
          <p:cNvSpPr txBox="1"/>
          <p:nvPr/>
        </p:nvSpPr>
        <p:spPr>
          <a:xfrm>
            <a:off x="3929915" y="5406315"/>
            <a:ext cx="5034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Cases (2) and (3) may be avoided if the forest is extended two edges at a time.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68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6" grpId="0"/>
      <p:bldP spid="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-10440" y="40466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Scanning strategies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47" name="Rectangle 4"/>
          <p:cNvSpPr txBox="1">
            <a:spLocks noChangeArrowheads="1"/>
          </p:cNvSpPr>
          <p:nvPr/>
        </p:nvSpPr>
        <p:spPr bwMode="auto">
          <a:xfrm>
            <a:off x="300" y="134076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the generic algorithms for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and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non-bipartite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graphs, the order in which edges are scanned is arbitrary.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-2604" y="241527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Fewer cases arise if when scanning an unmatched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edge leading to a matched vertex not in the forest, we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immediately scan the matched edge and add it to the forest.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9" name="Rectangle 4"/>
          <p:cNvSpPr txBox="1">
            <a:spLocks noChangeArrowheads="1"/>
          </p:cNvSpPr>
          <p:nvPr/>
        </p:nvSpPr>
        <p:spPr bwMode="auto">
          <a:xfrm>
            <a:off x="11112" y="392066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can build the trees of the forest one by one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DFS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order (again fewer cases to consider).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50" name="Rectangle 4"/>
          <p:cNvSpPr txBox="1">
            <a:spLocks noChangeArrowheads="1"/>
          </p:cNvSpPr>
          <p:nvPr/>
        </p:nvSpPr>
        <p:spPr bwMode="auto">
          <a:xfrm>
            <a:off x="-2604" y="499517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can build all trees simultaneously, level by level,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BFS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order, to find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shortest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augmenting paths.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37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-10440" y="18864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Correctness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47" name="Rectangle 4"/>
          <p:cNvSpPr txBox="1">
            <a:spLocks noChangeArrowheads="1"/>
          </p:cNvSpPr>
          <p:nvPr/>
        </p:nvSpPr>
        <p:spPr bwMode="auto">
          <a:xfrm>
            <a:off x="300" y="1052736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If there is an augmenting path, then the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scanning algorithm, with any scanning order,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finds either an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augmenting path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or a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blossom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i="1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grpSp>
        <p:nvGrpSpPr>
          <p:cNvPr id="7" name="Group 188"/>
          <p:cNvGrpSpPr/>
          <p:nvPr/>
        </p:nvGrpSpPr>
        <p:grpSpPr>
          <a:xfrm>
            <a:off x="2710976" y="2843992"/>
            <a:ext cx="3729997" cy="115200"/>
            <a:chOff x="900121" y="4794287"/>
            <a:chExt cx="3729997" cy="115200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739226" y="4851887"/>
              <a:ext cx="59918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15322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900121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1624026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338406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3062311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3906214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2453607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791013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4514918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3177511" y="4851887"/>
              <a:ext cx="6135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3964" y="3212976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 scanning algorithm terminates, all vertices on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augmenting path must be labeled </a:t>
            </a:r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even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or </a:t>
            </a:r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 </a:t>
            </a:r>
            <a:endParaRPr lang="en-US" sz="2800" i="1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21" name="Rectangle 4"/>
          <p:cNvSpPr txBox="1">
            <a:spLocks noChangeArrowheads="1"/>
          </p:cNvSpPr>
          <p:nvPr/>
        </p:nvSpPr>
        <p:spPr bwMode="auto">
          <a:xfrm>
            <a:off x="3964" y="422108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 labels alternate, then one of the endpoints is </a:t>
            </a:r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b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an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augmenting path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must have been found.</a:t>
            </a:r>
            <a:endParaRPr lang="en-US" sz="2800" i="1" kern="0" dirty="0" smtClean="0">
              <a:solidFill>
                <a:srgbClr val="7030A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-4980" y="5229200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Otherwise, there must be an unmatched edge between two </a:t>
            </a:r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even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vertices, or a matched edge between two </a:t>
            </a:r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vertices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Wingdings" pitchFamily="2" charset="2"/>
              </a:rPr>
              <a:t>augmenting path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Wingdings" pitchFamily="2" charset="2"/>
              </a:rPr>
              <a:t>or a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Wingdings" pitchFamily="2" charset="2"/>
              </a:rPr>
              <a:t>blossom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Wingdings" pitchFamily="2" charset="2"/>
              </a:rPr>
              <a:t> found.</a:t>
            </a:r>
            <a:endParaRPr lang="en-US" sz="2800" i="1" kern="0" dirty="0" smtClean="0">
              <a:solidFill>
                <a:srgbClr val="7030A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66730" y="2380835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296722" y="2380835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996176" y="2380835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716152" y="2380835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8437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19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6"/>
          <p:cNvGrpSpPr>
            <a:grpSpLocks noChangeAspect="1"/>
          </p:cNvGrpSpPr>
          <p:nvPr/>
        </p:nvGrpSpPr>
        <p:grpSpPr>
          <a:xfrm>
            <a:off x="2620085" y="2288880"/>
            <a:ext cx="3903831" cy="2940320"/>
            <a:chOff x="1220163" y="1458420"/>
            <a:chExt cx="6159178" cy="4639020"/>
          </a:xfrm>
        </p:grpSpPr>
        <p:cxnSp>
          <p:nvCxnSpPr>
            <p:cNvPr id="33" name="Straight Connector 32"/>
            <p:cNvCxnSpPr>
              <a:stCxn id="4" idx="5"/>
              <a:endCxn id="3" idx="1"/>
            </p:cNvCxnSpPr>
            <p:nvPr/>
          </p:nvCxnSpPr>
          <p:spPr bwMode="auto">
            <a:xfrm>
              <a:off x="1825361" y="2055143"/>
              <a:ext cx="1180185" cy="154718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3" name="Straight Connector 42"/>
            <p:cNvCxnSpPr>
              <a:stCxn id="10" idx="3"/>
              <a:endCxn id="3" idx="7"/>
            </p:cNvCxnSpPr>
            <p:nvPr/>
          </p:nvCxnSpPr>
          <p:spPr bwMode="auto">
            <a:xfrm flipH="1">
              <a:off x="3148736" y="1631265"/>
              <a:ext cx="2294930" cy="19710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8" idx="6"/>
              <a:endCxn id="9" idx="2"/>
            </p:cNvCxnSpPr>
            <p:nvPr/>
          </p:nvCxnSpPr>
          <p:spPr bwMode="auto">
            <a:xfrm>
              <a:off x="5082343" y="3276740"/>
              <a:ext cx="2094498" cy="952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6" idx="2"/>
              <a:endCxn id="7" idx="6"/>
            </p:cNvCxnSpPr>
            <p:nvPr/>
          </p:nvCxnSpPr>
          <p:spPr bwMode="auto">
            <a:xfrm flipH="1">
              <a:off x="1422663" y="5134665"/>
              <a:ext cx="2502175" cy="86152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11" idx="2"/>
              <a:endCxn id="7" idx="5"/>
            </p:cNvCxnSpPr>
            <p:nvPr/>
          </p:nvCxnSpPr>
          <p:spPr bwMode="auto">
            <a:xfrm flipH="1">
              <a:off x="1393008" y="5996190"/>
              <a:ext cx="4237178" cy="715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5" name="Straight Connector 94"/>
            <p:cNvCxnSpPr>
              <a:stCxn id="11" idx="7"/>
              <a:endCxn id="9" idx="4"/>
            </p:cNvCxnSpPr>
            <p:nvPr/>
          </p:nvCxnSpPr>
          <p:spPr bwMode="auto">
            <a:xfrm flipV="1">
              <a:off x="5803031" y="4330490"/>
              <a:ext cx="1475060" cy="159410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75891" y="3572676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652516" y="1882298"/>
              <a:ext cx="202500" cy="20250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3924838" y="5033415"/>
              <a:ext cx="202500" cy="20250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1220163" y="5894940"/>
              <a:ext cx="202500" cy="20250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4879843" y="31754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7176841" y="4127990"/>
              <a:ext cx="202500" cy="20250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5414011" y="1458420"/>
              <a:ext cx="202500" cy="20250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630186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1" name="Straight Connector 30"/>
            <p:cNvCxnSpPr>
              <a:stCxn id="4" idx="6"/>
              <a:endCxn id="10" idx="2"/>
            </p:cNvCxnSpPr>
            <p:nvPr/>
          </p:nvCxnSpPr>
          <p:spPr bwMode="auto">
            <a:xfrm flipV="1">
              <a:off x="1855016" y="1559670"/>
              <a:ext cx="3558995" cy="423878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8" name="Straight Connector 37"/>
            <p:cNvCxnSpPr>
              <a:stCxn id="4" idx="4"/>
              <a:endCxn id="7" idx="0"/>
            </p:cNvCxnSpPr>
            <p:nvPr/>
          </p:nvCxnSpPr>
          <p:spPr bwMode="auto">
            <a:xfrm flipH="1">
              <a:off x="1321413" y="2084798"/>
              <a:ext cx="432353" cy="381014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cxnSp>
          <p:nvCxnSpPr>
            <p:cNvPr id="41" name="Straight Connector 40"/>
            <p:cNvCxnSpPr>
              <a:stCxn id="3" idx="3"/>
              <a:endCxn id="7" idx="7"/>
            </p:cNvCxnSpPr>
            <p:nvPr/>
          </p:nvCxnSpPr>
          <p:spPr bwMode="auto">
            <a:xfrm flipH="1">
              <a:off x="1393008" y="3745521"/>
              <a:ext cx="1612538" cy="2179074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2" name="Straight Connector 41"/>
            <p:cNvCxnSpPr>
              <a:stCxn id="9" idx="3"/>
              <a:endCxn id="6" idx="6"/>
            </p:cNvCxnSpPr>
            <p:nvPr/>
          </p:nvCxnSpPr>
          <p:spPr bwMode="auto">
            <a:xfrm flipH="1">
              <a:off x="4127338" y="4300835"/>
              <a:ext cx="3079158" cy="8338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10" idx="5"/>
              <a:endCxn id="9" idx="1"/>
            </p:cNvCxnSpPr>
            <p:nvPr/>
          </p:nvCxnSpPr>
          <p:spPr bwMode="auto">
            <a:xfrm>
              <a:off x="5586856" y="1631265"/>
              <a:ext cx="1619640" cy="25263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8" idx="3"/>
              <a:endCxn id="6" idx="0"/>
            </p:cNvCxnSpPr>
            <p:nvPr/>
          </p:nvCxnSpPr>
          <p:spPr bwMode="auto">
            <a:xfrm flipH="1">
              <a:off x="4026088" y="3348335"/>
              <a:ext cx="883410" cy="168508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10" idx="4"/>
              <a:endCxn id="8" idx="0"/>
            </p:cNvCxnSpPr>
            <p:nvPr/>
          </p:nvCxnSpPr>
          <p:spPr bwMode="auto">
            <a:xfrm flipH="1">
              <a:off x="4981093" y="1660920"/>
              <a:ext cx="534168" cy="151457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15786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800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Vertex cover (VC)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1034733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set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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𝑉</m:t>
                    </m:r>
                  </m:oMath>
                </a14:m>
                <a:r>
                  <a:rPr lang="en-US" sz="28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is a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vertex cover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if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at least one endpoint of each edge belongs to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𝐶</m:t>
                    </m:r>
                  </m:oMath>
                </a14:m>
                <a:endParaRPr lang="en-US" sz="28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1034733"/>
                <a:ext cx="9144000" cy="954107"/>
              </a:xfrm>
              <a:prstGeom prst="rect">
                <a:avLst/>
              </a:prstGeom>
              <a:blipFill rotWithShape="0">
                <a:blip r:embed="rId2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4"/>
              <p:cNvSpPr txBox="1">
                <a:spLocks noChangeArrowheads="1"/>
              </p:cNvSpPr>
              <p:nvPr/>
            </p:nvSpPr>
            <p:spPr bwMode="auto">
              <a:xfrm>
                <a:off x="8601" y="6048871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Hence, for every matching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VC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 ≤ 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endParaRPr lang="en-US" sz="26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6048871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4"/>
          <p:cNvSpPr txBox="1">
            <a:spLocks noChangeArrowheads="1"/>
          </p:cNvSpPr>
          <p:nvPr/>
        </p:nvSpPr>
        <p:spPr bwMode="auto">
          <a:xfrm>
            <a:off x="-7016" y="5528845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VC must contain at least one vertex of each edge of a matching.</a:t>
            </a:r>
            <a:endParaRPr lang="en-US" sz="2600" i="1" kern="0" dirty="0" smtClean="0">
              <a:solidFill>
                <a:srgbClr val="0000FF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17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83295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Minimum vertex cover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1179909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general graphs,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finding minimum vertex cover is an NP-hard problem.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VC </a:t>
                </a:r>
                <a:r>
                  <a:rPr lang="en-US" sz="28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8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independent set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.)</a:t>
                </a:r>
                <a:endParaRPr lang="en-US" sz="2800" i="1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1179909"/>
                <a:ext cx="9144000" cy="1384995"/>
              </a:xfrm>
              <a:prstGeom prst="rect">
                <a:avLst/>
              </a:prstGeom>
              <a:blipFill rotWithShape="0">
                <a:blip r:embed="rId2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300" y="274608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graphs, a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minimum vertex cover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can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 easily obtained from a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matching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36" name="Rectangle 4"/>
          <p:cNvSpPr txBox="1">
            <a:spLocks noChangeArrowheads="1"/>
          </p:cNvSpPr>
          <p:nvPr/>
        </p:nvSpPr>
        <p:spPr bwMode="auto">
          <a:xfrm>
            <a:off x="3974" y="3881371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 </a:t>
            </a:r>
            <a:r>
              <a:rPr lang="en-US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hu-HU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Kőnig </a:t>
            </a:r>
            <a:r>
              <a:rPr lang="en-US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hu-HU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1931</a:t>
            </a:r>
            <a:r>
              <a:rPr lang="en-US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)] [</a:t>
            </a:r>
            <a:r>
              <a:rPr lang="en-US" sz="2400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Egerváry</a:t>
            </a:r>
            <a:r>
              <a:rPr lang="en-US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(1931)] </a:t>
            </a:r>
            <a:r>
              <a:rPr lang="en-US" sz="24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4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a bipartite graph, the size of a 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matching </a:t>
            </a:r>
            <a:b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equal to the size of a </a:t>
            </a:r>
            <a:r>
              <a:rPr lang="en-US" sz="26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minimum vertex cover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-9353" y="535521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Special case of the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max-flow min-cut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which in turn is a special case of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LP-duality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2" name="Straight Connector 271"/>
          <p:cNvCxnSpPr/>
          <p:nvPr/>
        </p:nvCxnSpPr>
        <p:spPr>
          <a:xfrm>
            <a:off x="5508104" y="2075895"/>
            <a:ext cx="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3"/>
          <p:cNvGrpSpPr/>
          <p:nvPr/>
        </p:nvGrpSpPr>
        <p:grpSpPr>
          <a:xfrm>
            <a:off x="876274" y="1772816"/>
            <a:ext cx="7553378" cy="2982941"/>
            <a:chOff x="876274" y="1205391"/>
            <a:chExt cx="7553378" cy="2982941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2347156" y="120539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1633517" y="192880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rot="5400000" flipH="1" flipV="1">
              <a:off x="1726960" y="1308607"/>
              <a:ext cx="641953" cy="6321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 rot="5400000">
              <a:off x="1393909" y="2341210"/>
              <a:ext cx="594417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1633517" y="263841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2347156" y="192880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3071802" y="192880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16200000" flipH="1">
              <a:off x="2105166" y="2343221"/>
              <a:ext cx="599180" cy="74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17" idx="4"/>
              <a:endCxn id="112" idx="0"/>
            </p:cNvCxnSpPr>
            <p:nvPr/>
          </p:nvCxnSpPr>
          <p:spPr>
            <a:xfrm rot="5400000">
              <a:off x="2829812" y="2343592"/>
              <a:ext cx="59918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2347156" y="264318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3071802" y="264318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6" name="Straight Connector 115"/>
            <p:cNvCxnSpPr>
              <a:stCxn id="16" idx="0"/>
              <a:endCxn id="4" idx="4"/>
            </p:cNvCxnSpPr>
            <p:nvPr/>
          </p:nvCxnSpPr>
          <p:spPr>
            <a:xfrm rot="5400000" flipH="1" flipV="1">
              <a:off x="2100651" y="1624697"/>
              <a:ext cx="60821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17" idx="1"/>
              <a:endCxn id="4" idx="5"/>
            </p:cNvCxnSpPr>
            <p:nvPr/>
          </p:nvCxnSpPr>
          <p:spPr>
            <a:xfrm rot="16200000" flipV="1">
              <a:off x="2446103" y="1303103"/>
              <a:ext cx="641953" cy="6431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928662" y="335875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1" name="Straight Connector 130"/>
            <p:cNvCxnSpPr>
              <a:stCxn id="130" idx="7"/>
              <a:endCxn id="15" idx="3"/>
            </p:cNvCxnSpPr>
            <p:nvPr/>
          </p:nvCxnSpPr>
          <p:spPr>
            <a:xfrm rot="5400000" flipH="1" flipV="1">
              <a:off x="1019252" y="2744488"/>
              <a:ext cx="638875" cy="6233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>
              <a:stCxn id="130" idx="4"/>
              <a:endCxn id="133" idx="0"/>
            </p:cNvCxnSpPr>
            <p:nvPr/>
          </p:nvCxnSpPr>
          <p:spPr>
            <a:xfrm rot="5400000">
              <a:off x="689054" y="3771160"/>
              <a:ext cx="594417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928662" y="406836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1642301" y="335875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2366947" y="335875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8" name="Straight Connector 137"/>
            <p:cNvCxnSpPr/>
            <p:nvPr/>
          </p:nvCxnSpPr>
          <p:spPr>
            <a:xfrm rot="16200000" flipH="1">
              <a:off x="1400311" y="3773171"/>
              <a:ext cx="599180" cy="74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37" idx="4"/>
              <a:endCxn id="141" idx="0"/>
            </p:cNvCxnSpPr>
            <p:nvPr/>
          </p:nvCxnSpPr>
          <p:spPr>
            <a:xfrm rot="5400000">
              <a:off x="2124957" y="3773542"/>
              <a:ext cx="59918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1642301" y="40731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1" name="Oval 140"/>
            <p:cNvSpPr>
              <a:spLocks noChangeAspect="1"/>
            </p:cNvSpPr>
            <p:nvPr/>
          </p:nvSpPr>
          <p:spPr>
            <a:xfrm>
              <a:off x="2366947" y="40731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42" name="Straight Connector 141"/>
            <p:cNvCxnSpPr>
              <a:stCxn id="136" idx="0"/>
              <a:endCxn id="15" idx="4"/>
            </p:cNvCxnSpPr>
            <p:nvPr/>
          </p:nvCxnSpPr>
          <p:spPr>
            <a:xfrm rot="16200000" flipV="1">
              <a:off x="1392943" y="3051794"/>
              <a:ext cx="605133" cy="878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>
              <a:stCxn id="137" idx="1"/>
              <a:endCxn id="15" idx="5"/>
            </p:cNvCxnSpPr>
            <p:nvPr/>
          </p:nvCxnSpPr>
          <p:spPr>
            <a:xfrm rot="16200000" flipV="1">
              <a:off x="1738395" y="2730200"/>
              <a:ext cx="638875" cy="6519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4109293" y="121442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3786182" y="193783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0" name="Straight Connector 159"/>
            <p:cNvCxnSpPr>
              <a:stCxn id="159" idx="7"/>
              <a:endCxn id="158" idx="3"/>
            </p:cNvCxnSpPr>
            <p:nvPr/>
          </p:nvCxnSpPr>
          <p:spPr>
            <a:xfrm rot="5400000" flipH="1" flipV="1">
              <a:off x="3684361" y="1512902"/>
              <a:ext cx="641953" cy="24165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>
              <a:stCxn id="159" idx="4"/>
              <a:endCxn id="162" idx="0"/>
            </p:cNvCxnSpPr>
            <p:nvPr/>
          </p:nvCxnSpPr>
          <p:spPr>
            <a:xfrm rot="5400000">
              <a:off x="3546574" y="2350241"/>
              <a:ext cx="594417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3786182" y="264745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Oval 165"/>
            <p:cNvSpPr>
              <a:spLocks noChangeAspect="1"/>
            </p:cNvSpPr>
            <p:nvPr/>
          </p:nvSpPr>
          <p:spPr>
            <a:xfrm>
              <a:off x="4472886" y="193783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8" name="Straight Connector 167"/>
            <p:cNvCxnSpPr>
              <a:stCxn id="166" idx="4"/>
              <a:endCxn id="188" idx="0"/>
            </p:cNvCxnSpPr>
            <p:nvPr/>
          </p:nvCxnSpPr>
          <p:spPr>
            <a:xfrm rot="5400000">
              <a:off x="4230896" y="2352623"/>
              <a:ext cx="59918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Oval 187"/>
            <p:cNvSpPr>
              <a:spLocks noChangeAspect="1"/>
            </p:cNvSpPr>
            <p:nvPr/>
          </p:nvSpPr>
          <p:spPr>
            <a:xfrm>
              <a:off x="4472886" y="265221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90" name="Straight Connector 189"/>
            <p:cNvCxnSpPr>
              <a:stCxn id="166" idx="1"/>
              <a:endCxn id="158" idx="5"/>
            </p:cNvCxnSpPr>
            <p:nvPr/>
          </p:nvCxnSpPr>
          <p:spPr>
            <a:xfrm rot="16200000" flipV="1">
              <a:off x="4027714" y="1492660"/>
              <a:ext cx="641953" cy="28213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02"/>
            <p:cNvGrpSpPr/>
            <p:nvPr/>
          </p:nvGrpSpPr>
          <p:grpSpPr>
            <a:xfrm>
              <a:off x="6165650" y="1928802"/>
              <a:ext cx="115200" cy="824817"/>
              <a:chOff x="5933185" y="1928802"/>
              <a:chExt cx="115200" cy="824817"/>
            </a:xfrm>
          </p:grpSpPr>
          <p:sp>
            <p:nvSpPr>
              <p:cNvPr id="191" name="Oval 190"/>
              <p:cNvSpPr>
                <a:spLocks noChangeAspect="1"/>
              </p:cNvSpPr>
              <p:nvPr/>
            </p:nvSpPr>
            <p:spPr>
              <a:xfrm>
                <a:off x="5933185" y="1928802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92" name="Straight Connector 191"/>
              <p:cNvCxnSpPr>
                <a:stCxn id="191" idx="4"/>
                <a:endCxn id="193" idx="0"/>
              </p:cNvCxnSpPr>
              <p:nvPr/>
            </p:nvCxnSpPr>
            <p:spPr>
              <a:xfrm rot="5400000">
                <a:off x="5693577" y="2341210"/>
                <a:ext cx="594417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Oval 192"/>
              <p:cNvSpPr>
                <a:spLocks noChangeAspect="1"/>
              </p:cNvSpPr>
              <p:nvPr/>
            </p:nvSpPr>
            <p:spPr>
              <a:xfrm>
                <a:off x="5933185" y="263841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5" name="Group 203"/>
            <p:cNvGrpSpPr/>
            <p:nvPr/>
          </p:nvGrpSpPr>
          <p:grpSpPr>
            <a:xfrm>
              <a:off x="6702851" y="1928802"/>
              <a:ext cx="115200" cy="824817"/>
              <a:chOff x="5933185" y="1928802"/>
              <a:chExt cx="115200" cy="824817"/>
            </a:xfrm>
          </p:grpSpPr>
          <p:sp>
            <p:nvSpPr>
              <p:cNvPr id="205" name="Oval 204"/>
              <p:cNvSpPr>
                <a:spLocks noChangeAspect="1"/>
              </p:cNvSpPr>
              <p:nvPr/>
            </p:nvSpPr>
            <p:spPr>
              <a:xfrm>
                <a:off x="5933185" y="1928802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206" name="Straight Connector 205"/>
              <p:cNvCxnSpPr>
                <a:stCxn id="205" idx="4"/>
                <a:endCxn id="207" idx="0"/>
              </p:cNvCxnSpPr>
              <p:nvPr/>
            </p:nvCxnSpPr>
            <p:spPr>
              <a:xfrm rot="5400000">
                <a:off x="5693577" y="2341210"/>
                <a:ext cx="594417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7" name="Oval 206"/>
              <p:cNvSpPr>
                <a:spLocks noChangeAspect="1"/>
              </p:cNvSpPr>
              <p:nvPr/>
            </p:nvSpPr>
            <p:spPr>
              <a:xfrm>
                <a:off x="5933185" y="263841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7" name="Group 207"/>
            <p:cNvGrpSpPr/>
            <p:nvPr/>
          </p:nvGrpSpPr>
          <p:grpSpPr>
            <a:xfrm>
              <a:off x="7240051" y="1928802"/>
              <a:ext cx="115200" cy="824817"/>
              <a:chOff x="5933185" y="1928802"/>
              <a:chExt cx="115200" cy="824817"/>
            </a:xfrm>
          </p:grpSpPr>
          <p:sp>
            <p:nvSpPr>
              <p:cNvPr id="209" name="Oval 208"/>
              <p:cNvSpPr>
                <a:spLocks noChangeAspect="1"/>
              </p:cNvSpPr>
              <p:nvPr/>
            </p:nvSpPr>
            <p:spPr>
              <a:xfrm>
                <a:off x="5933185" y="1928802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210" name="Straight Connector 209"/>
              <p:cNvCxnSpPr>
                <a:stCxn id="209" idx="4"/>
                <a:endCxn id="211" idx="0"/>
              </p:cNvCxnSpPr>
              <p:nvPr/>
            </p:nvCxnSpPr>
            <p:spPr>
              <a:xfrm rot="5400000">
                <a:off x="5693577" y="2341210"/>
                <a:ext cx="594417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1" name="Oval 210"/>
              <p:cNvSpPr>
                <a:spLocks noChangeAspect="1"/>
              </p:cNvSpPr>
              <p:nvPr/>
            </p:nvSpPr>
            <p:spPr>
              <a:xfrm>
                <a:off x="5933185" y="263841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sp>
          <p:nvSpPr>
            <p:cNvPr id="217" name="Oval 216"/>
            <p:cNvSpPr>
              <a:spLocks noChangeAspect="1"/>
            </p:cNvSpPr>
            <p:nvPr/>
          </p:nvSpPr>
          <p:spPr>
            <a:xfrm>
              <a:off x="8314452" y="192880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9" name="Oval 218"/>
            <p:cNvSpPr>
              <a:spLocks noChangeAspect="1"/>
            </p:cNvSpPr>
            <p:nvPr/>
          </p:nvSpPr>
          <p:spPr>
            <a:xfrm>
              <a:off x="7777251" y="192880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23" name="Curved Connector 222"/>
            <p:cNvCxnSpPr>
              <a:stCxn id="4" idx="2"/>
              <a:endCxn id="130" idx="2"/>
            </p:cNvCxnSpPr>
            <p:nvPr/>
          </p:nvCxnSpPr>
          <p:spPr>
            <a:xfrm rot="10800000" flipV="1">
              <a:off x="928662" y="1262990"/>
              <a:ext cx="1418494" cy="2153361"/>
            </a:xfrm>
            <a:prstGeom prst="curvedConnector3">
              <a:avLst>
                <a:gd name="adj1" fmla="val 110744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Curved Connector 239"/>
            <p:cNvCxnSpPr>
              <a:stCxn id="188" idx="6"/>
              <a:endCxn id="191" idx="2"/>
            </p:cNvCxnSpPr>
            <p:nvPr/>
          </p:nvCxnSpPr>
          <p:spPr>
            <a:xfrm flipV="1">
              <a:off x="4588086" y="1986402"/>
              <a:ext cx="1577564" cy="723411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urved Connector 242"/>
            <p:cNvCxnSpPr>
              <a:stCxn id="137" idx="5"/>
              <a:endCxn id="188" idx="4"/>
            </p:cNvCxnSpPr>
            <p:nvPr/>
          </p:nvCxnSpPr>
          <p:spPr>
            <a:xfrm rot="5400000" flipH="1" flipV="1">
              <a:off x="3153047" y="2079642"/>
              <a:ext cx="689668" cy="2065210"/>
            </a:xfrm>
            <a:prstGeom prst="curvedConnector3">
              <a:avLst>
                <a:gd name="adj1" fmla="val -35593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" name="Oval 245"/>
            <p:cNvSpPr>
              <a:spLocks noChangeAspect="1"/>
            </p:cNvSpPr>
            <p:nvPr/>
          </p:nvSpPr>
          <p:spPr>
            <a:xfrm>
              <a:off x="1581129" y="1881177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Oval 246"/>
            <p:cNvSpPr>
              <a:spLocks noChangeAspect="1"/>
            </p:cNvSpPr>
            <p:nvPr/>
          </p:nvSpPr>
          <p:spPr>
            <a:xfrm>
              <a:off x="2295504" y="1879491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Oval 247"/>
            <p:cNvSpPr>
              <a:spLocks noChangeAspect="1"/>
            </p:cNvSpPr>
            <p:nvPr/>
          </p:nvSpPr>
          <p:spPr>
            <a:xfrm>
              <a:off x="3024176" y="1876414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9" name="Oval 248"/>
            <p:cNvSpPr>
              <a:spLocks noChangeAspect="1"/>
            </p:cNvSpPr>
            <p:nvPr/>
          </p:nvSpPr>
          <p:spPr>
            <a:xfrm>
              <a:off x="3733794" y="1885939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0" name="Oval 249"/>
            <p:cNvSpPr>
              <a:spLocks noChangeAspect="1"/>
            </p:cNvSpPr>
            <p:nvPr/>
          </p:nvSpPr>
          <p:spPr>
            <a:xfrm>
              <a:off x="4424361" y="1885939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1" name="Oval 250"/>
            <p:cNvSpPr>
              <a:spLocks noChangeAspect="1"/>
            </p:cNvSpPr>
            <p:nvPr/>
          </p:nvSpPr>
          <p:spPr>
            <a:xfrm>
              <a:off x="6109399" y="2595557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2" name="Oval 251"/>
            <p:cNvSpPr>
              <a:spLocks noChangeAspect="1"/>
            </p:cNvSpPr>
            <p:nvPr/>
          </p:nvSpPr>
          <p:spPr>
            <a:xfrm>
              <a:off x="6652327" y="2595557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3" name="Oval 252"/>
            <p:cNvSpPr>
              <a:spLocks noChangeAspect="1"/>
            </p:cNvSpPr>
            <p:nvPr/>
          </p:nvSpPr>
          <p:spPr>
            <a:xfrm>
              <a:off x="7176206" y="2595557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5" name="Multiply 254"/>
            <p:cNvSpPr/>
            <p:nvPr/>
          </p:nvSpPr>
          <p:spPr>
            <a:xfrm>
              <a:off x="5000628" y="2366955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3" name="Oval 272"/>
            <p:cNvSpPr>
              <a:spLocks noChangeAspect="1"/>
            </p:cNvSpPr>
            <p:nvPr/>
          </p:nvSpPr>
          <p:spPr>
            <a:xfrm>
              <a:off x="876274" y="3305174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4" name="Oval 273"/>
            <p:cNvSpPr>
              <a:spLocks noChangeAspect="1"/>
            </p:cNvSpPr>
            <p:nvPr/>
          </p:nvSpPr>
          <p:spPr>
            <a:xfrm>
              <a:off x="1590654" y="3305174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5" name="Oval 274"/>
            <p:cNvSpPr>
              <a:spLocks noChangeAspect="1"/>
            </p:cNvSpPr>
            <p:nvPr/>
          </p:nvSpPr>
          <p:spPr>
            <a:xfrm>
              <a:off x="2319322" y="3305174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9" name="Curved Connector 78"/>
            <p:cNvCxnSpPr>
              <a:stCxn id="253" idx="6"/>
              <a:endCxn id="219" idx="4"/>
            </p:cNvCxnSpPr>
            <p:nvPr/>
          </p:nvCxnSpPr>
          <p:spPr>
            <a:xfrm flipV="1">
              <a:off x="7392206" y="2044002"/>
              <a:ext cx="442645" cy="659555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204609"/>
            <a:ext cx="9154440" cy="107721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Maximum matching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=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Minimum vertex cover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/>
            </a:r>
            <a:b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(in bipartite graphs)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3923928" y="4437112"/>
                <a:ext cx="50405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Construct a 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fully-grown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alternating forest from all unmatched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437112"/>
                <a:ext cx="5040560" cy="830997"/>
              </a:xfrm>
              <a:prstGeom prst="rect">
                <a:avLst/>
              </a:prstGeom>
              <a:blipFill rotWithShape="0">
                <a:blip r:embed="rId2"/>
                <a:stretch>
                  <a:fillRect l="-967"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4103440" y="3789040"/>
                <a:ext cx="50405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𝐺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=(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𝐸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440" y="3789040"/>
                <a:ext cx="5040560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1979712" y="5478323"/>
                <a:ext cx="70567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Take the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endpoints of the edges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in the forest,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and the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endpoints of the edges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not in the forest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5478323"/>
                <a:ext cx="7056784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urved Connector 87"/>
          <p:cNvCxnSpPr>
            <a:stCxn id="252" idx="6"/>
            <a:endCxn id="209" idx="2"/>
          </p:cNvCxnSpPr>
          <p:nvPr/>
        </p:nvCxnSpPr>
        <p:spPr>
          <a:xfrm flipV="1">
            <a:off x="6868327" y="2553827"/>
            <a:ext cx="371724" cy="717155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/>
          <p:cNvCxnSpPr>
            <a:stCxn id="250" idx="6"/>
            <a:endCxn id="252" idx="4"/>
          </p:cNvCxnSpPr>
          <p:nvPr/>
        </p:nvCxnSpPr>
        <p:spPr>
          <a:xfrm>
            <a:off x="4640361" y="2561364"/>
            <a:ext cx="2119966" cy="817618"/>
          </a:xfrm>
          <a:prstGeom prst="curvedConnector4">
            <a:avLst>
              <a:gd name="adj1" fmla="val 47453"/>
              <a:gd name="adj2" fmla="val 127959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/>
        </p:nvGrpSpPr>
        <p:grpSpPr>
          <a:xfrm>
            <a:off x="2339752" y="2897132"/>
            <a:ext cx="1363236" cy="1342478"/>
            <a:chOff x="2699792" y="1865008"/>
            <a:chExt cx="1363236" cy="1342478"/>
          </a:xfrm>
        </p:grpSpPr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3283490" y="1865008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2699792" y="3011646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0" name="Straight Connector 159"/>
            <p:cNvCxnSpPr>
              <a:stCxn id="159" idx="0"/>
              <a:endCxn id="158" idx="3"/>
            </p:cNvCxnSpPr>
            <p:nvPr/>
          </p:nvCxnSpPr>
          <p:spPr>
            <a:xfrm flipV="1">
              <a:off x="2797712" y="2032168"/>
              <a:ext cx="514458" cy="97947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Oval 165"/>
            <p:cNvSpPr>
              <a:spLocks noChangeAspect="1"/>
            </p:cNvSpPr>
            <p:nvPr/>
          </p:nvSpPr>
          <p:spPr>
            <a:xfrm>
              <a:off x="3867188" y="3011646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8" name="Straight Connector 167"/>
            <p:cNvCxnSpPr>
              <a:stCxn id="166" idx="2"/>
              <a:endCxn id="159" idx="6"/>
            </p:cNvCxnSpPr>
            <p:nvPr/>
          </p:nvCxnSpPr>
          <p:spPr>
            <a:xfrm flipH="1">
              <a:off x="2895632" y="3109566"/>
              <a:ext cx="971556" cy="0"/>
            </a:xfrm>
            <a:prstGeom prst="line">
              <a:avLst/>
            </a:prstGeom>
            <a:ln w="63500" cmpd="sng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>
              <a:stCxn id="166" idx="0"/>
              <a:endCxn id="158" idx="5"/>
            </p:cNvCxnSpPr>
            <p:nvPr/>
          </p:nvCxnSpPr>
          <p:spPr>
            <a:xfrm flipH="1" flipV="1">
              <a:off x="3450650" y="2032168"/>
              <a:ext cx="514458" cy="97947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388402"/>
            <a:ext cx="9154440" cy="1600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Maximum matching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Symbol"/>
              </a:rPr>
              <a:t>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b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Minimum vertex cover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/>
            </a:r>
            <a:b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(in general graphs)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505556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But, stay tuned…</a:t>
            </a:r>
            <a:endParaRPr lang="en-US" sz="2400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4915915" y="2897132"/>
            <a:ext cx="1528293" cy="1438355"/>
            <a:chOff x="4880134" y="1844824"/>
            <a:chExt cx="1528293" cy="1438355"/>
          </a:xfrm>
        </p:grpSpPr>
        <p:sp>
          <p:nvSpPr>
            <p:cNvPr id="249" name="Oval 248"/>
            <p:cNvSpPr>
              <a:spLocks noChangeAspect="1"/>
            </p:cNvSpPr>
            <p:nvPr/>
          </p:nvSpPr>
          <p:spPr>
            <a:xfrm>
              <a:off x="4880134" y="2915979"/>
              <a:ext cx="367200" cy="3672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0" name="Oval 249"/>
            <p:cNvSpPr>
              <a:spLocks noChangeAspect="1"/>
            </p:cNvSpPr>
            <p:nvPr/>
          </p:nvSpPr>
          <p:spPr>
            <a:xfrm>
              <a:off x="6041227" y="2915979"/>
              <a:ext cx="367200" cy="3672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5549721" y="1844824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4966023" y="2991462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2" name="Straight Connector 91"/>
            <p:cNvCxnSpPr>
              <a:stCxn id="91" idx="0"/>
              <a:endCxn id="90" idx="3"/>
            </p:cNvCxnSpPr>
            <p:nvPr/>
          </p:nvCxnSpPr>
          <p:spPr>
            <a:xfrm flipV="1">
              <a:off x="5063943" y="2011984"/>
              <a:ext cx="514458" cy="97947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6133419" y="2991462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4" name="Straight Connector 93"/>
            <p:cNvCxnSpPr>
              <a:stCxn id="93" idx="2"/>
              <a:endCxn id="91" idx="6"/>
            </p:cNvCxnSpPr>
            <p:nvPr/>
          </p:nvCxnSpPr>
          <p:spPr>
            <a:xfrm flipH="1">
              <a:off x="5161863" y="3089382"/>
              <a:ext cx="971556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>
              <a:stCxn id="93" idx="0"/>
              <a:endCxn id="90" idx="5"/>
            </p:cNvCxnSpPr>
            <p:nvPr/>
          </p:nvCxnSpPr>
          <p:spPr>
            <a:xfrm flipH="1" flipV="1">
              <a:off x="5716881" y="2011984"/>
              <a:ext cx="514458" cy="97947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p:grpSp>
        <p:nvGrpSpPr>
          <p:cNvPr id="12" name="Group 56"/>
          <p:cNvGrpSpPr>
            <a:grpSpLocks noChangeAspect="1"/>
          </p:cNvGrpSpPr>
          <p:nvPr/>
        </p:nvGrpSpPr>
        <p:grpSpPr>
          <a:xfrm>
            <a:off x="2108329" y="1916832"/>
            <a:ext cx="4927342" cy="3711216"/>
            <a:chOff x="1220163" y="1458420"/>
            <a:chExt cx="6159178" cy="4639020"/>
          </a:xfrm>
        </p:grpSpPr>
        <p:cxnSp>
          <p:nvCxnSpPr>
            <p:cNvPr id="33" name="Straight Connector 32"/>
            <p:cNvCxnSpPr>
              <a:stCxn id="4" idx="5"/>
              <a:endCxn id="3" idx="1"/>
            </p:cNvCxnSpPr>
            <p:nvPr/>
          </p:nvCxnSpPr>
          <p:spPr bwMode="auto">
            <a:xfrm>
              <a:off x="1825361" y="2055143"/>
              <a:ext cx="1180185" cy="154718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3" name="Straight Connector 42"/>
            <p:cNvCxnSpPr>
              <a:stCxn id="10" idx="3"/>
              <a:endCxn id="3" idx="7"/>
            </p:cNvCxnSpPr>
            <p:nvPr/>
          </p:nvCxnSpPr>
          <p:spPr bwMode="auto">
            <a:xfrm flipH="1">
              <a:off x="3148736" y="1631265"/>
              <a:ext cx="2294930" cy="19710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8" idx="6"/>
              <a:endCxn id="9" idx="2"/>
            </p:cNvCxnSpPr>
            <p:nvPr/>
          </p:nvCxnSpPr>
          <p:spPr bwMode="auto">
            <a:xfrm>
              <a:off x="5082343" y="3276740"/>
              <a:ext cx="2094498" cy="952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6" idx="2"/>
              <a:endCxn id="7" idx="6"/>
            </p:cNvCxnSpPr>
            <p:nvPr/>
          </p:nvCxnSpPr>
          <p:spPr bwMode="auto">
            <a:xfrm flipH="1">
              <a:off x="1422663" y="5134665"/>
              <a:ext cx="2502175" cy="86152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11" idx="2"/>
              <a:endCxn id="7" idx="5"/>
            </p:cNvCxnSpPr>
            <p:nvPr/>
          </p:nvCxnSpPr>
          <p:spPr bwMode="auto">
            <a:xfrm flipH="1">
              <a:off x="1393008" y="5996190"/>
              <a:ext cx="4237178" cy="715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5" name="Straight Connector 94"/>
            <p:cNvCxnSpPr>
              <a:stCxn id="11" idx="7"/>
              <a:endCxn id="9" idx="4"/>
            </p:cNvCxnSpPr>
            <p:nvPr/>
          </p:nvCxnSpPr>
          <p:spPr bwMode="auto">
            <a:xfrm flipV="1">
              <a:off x="5803031" y="4330490"/>
              <a:ext cx="1475060" cy="159410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75891" y="3572676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652516" y="1882298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3924838" y="5033415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1220163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4879843" y="31754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7176841" y="41279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5414011" y="145842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630186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1" name="Straight Connector 30"/>
            <p:cNvCxnSpPr>
              <a:stCxn id="4" idx="6"/>
              <a:endCxn id="10" idx="2"/>
            </p:cNvCxnSpPr>
            <p:nvPr/>
          </p:nvCxnSpPr>
          <p:spPr bwMode="auto">
            <a:xfrm flipV="1">
              <a:off x="1855016" y="1559670"/>
              <a:ext cx="3558995" cy="42387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8" name="Straight Connector 37"/>
            <p:cNvCxnSpPr>
              <a:stCxn id="4" idx="4"/>
              <a:endCxn id="7" idx="0"/>
            </p:cNvCxnSpPr>
            <p:nvPr/>
          </p:nvCxnSpPr>
          <p:spPr bwMode="auto">
            <a:xfrm flipH="1">
              <a:off x="1321413" y="2084798"/>
              <a:ext cx="432353" cy="381014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cxnSp>
          <p:nvCxnSpPr>
            <p:cNvPr id="41" name="Straight Connector 40"/>
            <p:cNvCxnSpPr>
              <a:stCxn id="3" idx="3"/>
              <a:endCxn id="7" idx="7"/>
            </p:cNvCxnSpPr>
            <p:nvPr/>
          </p:nvCxnSpPr>
          <p:spPr bwMode="auto">
            <a:xfrm flipH="1">
              <a:off x="1393008" y="3745521"/>
              <a:ext cx="1612538" cy="21790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2" name="Straight Connector 41"/>
            <p:cNvCxnSpPr>
              <a:stCxn id="9" idx="3"/>
              <a:endCxn id="6" idx="6"/>
            </p:cNvCxnSpPr>
            <p:nvPr/>
          </p:nvCxnSpPr>
          <p:spPr bwMode="auto">
            <a:xfrm flipH="1">
              <a:off x="4127338" y="4300835"/>
              <a:ext cx="3079158" cy="8338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10" idx="5"/>
              <a:endCxn id="9" idx="1"/>
            </p:cNvCxnSpPr>
            <p:nvPr/>
          </p:nvCxnSpPr>
          <p:spPr bwMode="auto">
            <a:xfrm>
              <a:off x="5586856" y="1631265"/>
              <a:ext cx="1619640" cy="25263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8" idx="3"/>
              <a:endCxn id="6" idx="0"/>
            </p:cNvCxnSpPr>
            <p:nvPr/>
          </p:nvCxnSpPr>
          <p:spPr bwMode="auto">
            <a:xfrm flipH="1">
              <a:off x="4026088" y="3348335"/>
              <a:ext cx="883410" cy="168508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10" idx="4"/>
              <a:endCxn id="8" idx="0"/>
            </p:cNvCxnSpPr>
            <p:nvPr/>
          </p:nvCxnSpPr>
          <p:spPr bwMode="auto">
            <a:xfrm flipH="1">
              <a:off x="4981093" y="1660920"/>
              <a:ext cx="534168" cy="151457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58" name="Rectangle 4"/>
          <p:cNvSpPr txBox="1">
            <a:spLocks noChangeArrowheads="1"/>
          </p:cNvSpPr>
          <p:nvPr/>
        </p:nvSpPr>
        <p:spPr bwMode="auto">
          <a:xfrm>
            <a:off x="-652" y="105273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subset of edges no two of which touch each other</a:t>
            </a: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8601" y="604335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i="1" kern="0" dirty="0" smtClean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Maximal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but not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matching</a:t>
            </a: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26319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188057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20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83295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Hall’s</a:t>
            </a:r>
            <a:r>
              <a:rPr lang="en-US" kern="0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Marriage 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Theorem</a:t>
            </a:r>
            <a:endParaRPr lang="en-US" kern="0" dirty="0" smtClean="0">
              <a:solidFill>
                <a:srgbClr val="0000FF"/>
              </a:solidFill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1268760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graph. </a:t>
                </a:r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1268760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3974" y="2980109"/>
                <a:ext cx="9144000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 </a:t>
                </a: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[Hall</a:t>
                </a:r>
                <a:r>
                  <a:rPr lang="hu-HU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hu-HU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193</a:t>
                </a:r>
                <a: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5)] </a:t>
                </a:r>
                <a:br>
                  <a:rPr lang="en-US" sz="28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There is a matching that matche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 </a:t>
                </a:r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all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the vertices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and only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n-US" sz="28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</m:d>
                      </m:e>
                    </m:d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≥|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4" y="2980109"/>
                <a:ext cx="9144000" cy="1384995"/>
              </a:xfrm>
              <a:prstGeom prst="rect">
                <a:avLst/>
              </a:prstGeom>
              <a:blipFill rotWithShape="0">
                <a:blip r:embed="rId3"/>
                <a:stretch>
                  <a:fillRect t="-4405" b="-118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-9353" y="494116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Prove Hall’s thereon. (There are many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proofs. A simple proof follows by looking at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minimum vertex covers.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18871" y="189766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Γ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the neighbors of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8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71" y="1897668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25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343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520804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dirty="0" smtClean="0">
                <a:solidFill>
                  <a:srgbClr val="0033CC"/>
                </a:solidFill>
              </a:rPr>
              <a:t>Equivalent formulation of the </a:t>
            </a:r>
            <a:br>
              <a:rPr lang="en-US" sz="3600" kern="0" dirty="0" smtClean="0">
                <a:solidFill>
                  <a:srgbClr val="0033CC"/>
                </a:solidFill>
              </a:rPr>
            </a:br>
            <a:r>
              <a:rPr lang="en-US" sz="3600" kern="0" dirty="0" smtClean="0">
                <a:solidFill>
                  <a:srgbClr val="0033CC"/>
                </a:solidFill>
              </a:rPr>
              <a:t>scanning algorithm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for Bipartite graphs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1331640" y="2537092"/>
            <a:ext cx="195840" cy="2548092"/>
            <a:chOff x="2483768" y="2276872"/>
            <a:chExt cx="195840" cy="2548092"/>
          </a:xfrm>
        </p:grpSpPr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483768" y="2276872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483768" y="2864935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483768" y="3452998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483768" y="4041061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483768" y="4629124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3059832" y="2537092"/>
            <a:ext cx="195840" cy="2548092"/>
            <a:chOff x="4283968" y="2276872"/>
            <a:chExt cx="195840" cy="254809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4283968" y="2276872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283968" y="2864935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283968" y="3452998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283968" y="4041061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283968" y="4629124"/>
              <a:ext cx="195840" cy="19584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91" name="Straight Connector 90"/>
          <p:cNvCxnSpPr>
            <a:stCxn id="80" idx="1"/>
            <a:endCxn id="73" idx="6"/>
          </p:cNvCxnSpPr>
          <p:nvPr/>
        </p:nvCxnSpPr>
        <p:spPr>
          <a:xfrm flipH="1" flipV="1">
            <a:off x="1527480" y="2635012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78" idx="2"/>
            <a:endCxn id="74" idx="7"/>
          </p:cNvCxnSpPr>
          <p:nvPr/>
        </p:nvCxnSpPr>
        <p:spPr>
          <a:xfrm flipH="1">
            <a:off x="1498800" y="2635012"/>
            <a:ext cx="1561032" cy="51882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0" idx="3"/>
            <a:endCxn id="75" idx="7"/>
          </p:cNvCxnSpPr>
          <p:nvPr/>
        </p:nvCxnSpPr>
        <p:spPr>
          <a:xfrm flipH="1">
            <a:off x="1498800" y="3292315"/>
            <a:ext cx="1589712" cy="44958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82" idx="3"/>
            <a:endCxn id="77" idx="7"/>
          </p:cNvCxnSpPr>
          <p:nvPr/>
        </p:nvCxnSpPr>
        <p:spPr>
          <a:xfrm flipH="1">
            <a:off x="1498800" y="3880378"/>
            <a:ext cx="1589712" cy="103764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83" idx="2"/>
            <a:endCxn id="76" idx="6"/>
          </p:cNvCxnSpPr>
          <p:nvPr/>
        </p:nvCxnSpPr>
        <p:spPr>
          <a:xfrm flipH="1">
            <a:off x="1527480" y="4399201"/>
            <a:ext cx="1532352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3" idx="1"/>
            <a:endCxn id="75" idx="5"/>
          </p:cNvCxnSpPr>
          <p:nvPr/>
        </p:nvCxnSpPr>
        <p:spPr>
          <a:xfrm flipH="1" flipV="1">
            <a:off x="1498800" y="3880378"/>
            <a:ext cx="1589712" cy="44958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4" idx="2"/>
            <a:endCxn id="77" idx="6"/>
          </p:cNvCxnSpPr>
          <p:nvPr/>
        </p:nvCxnSpPr>
        <p:spPr>
          <a:xfrm flipH="1">
            <a:off x="1527480" y="4987264"/>
            <a:ext cx="1532352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82" idx="2"/>
            <a:endCxn id="76" idx="7"/>
          </p:cNvCxnSpPr>
          <p:nvPr/>
        </p:nvCxnSpPr>
        <p:spPr>
          <a:xfrm flipH="1">
            <a:off x="1498800" y="3811138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940068" y="5375338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68" y="5375338"/>
                <a:ext cx="97160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2664296" y="5373216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96" y="5373216"/>
                <a:ext cx="9716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3978188" y="2132856"/>
                <a:ext cx="4716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Direct unmatched edges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188" y="2132856"/>
                <a:ext cx="4716016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03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>
                <a:off x="3978188" y="2564904"/>
                <a:ext cx="4716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Direct matched edges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188" y="2564904"/>
                <a:ext cx="4716016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520804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dirty="0" smtClean="0">
                <a:solidFill>
                  <a:srgbClr val="0033CC"/>
                </a:solidFill>
              </a:rPr>
              <a:t>Equivalent formulation of the </a:t>
            </a:r>
            <a:br>
              <a:rPr lang="en-US" sz="3600" kern="0" dirty="0" smtClean="0">
                <a:solidFill>
                  <a:srgbClr val="0033CC"/>
                </a:solidFill>
              </a:rPr>
            </a:br>
            <a:r>
              <a:rPr lang="en-US" sz="3600" kern="0" dirty="0" smtClean="0">
                <a:solidFill>
                  <a:srgbClr val="0033CC"/>
                </a:solidFill>
              </a:rPr>
              <a:t>scanning algorithm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for Bipartite graphs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2" name="Group 88"/>
          <p:cNvGrpSpPr/>
          <p:nvPr/>
        </p:nvGrpSpPr>
        <p:grpSpPr>
          <a:xfrm>
            <a:off x="1331640" y="2537092"/>
            <a:ext cx="195840" cy="2548092"/>
            <a:chOff x="2483768" y="2276872"/>
            <a:chExt cx="195840" cy="2548092"/>
          </a:xfrm>
        </p:grpSpPr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483768" y="2276872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483768" y="2864935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483768" y="3452998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483768" y="4041061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483768" y="4629124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Group 89"/>
          <p:cNvGrpSpPr/>
          <p:nvPr/>
        </p:nvGrpSpPr>
        <p:grpSpPr>
          <a:xfrm>
            <a:off x="3059832" y="2537092"/>
            <a:ext cx="195840" cy="2548092"/>
            <a:chOff x="4283968" y="2276872"/>
            <a:chExt cx="195840" cy="254809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4283968" y="2276872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283968" y="2864935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283968" y="3452998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283968" y="4041061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283968" y="4629124"/>
              <a:ext cx="195840" cy="19584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91" name="Straight Connector 90"/>
          <p:cNvCxnSpPr>
            <a:stCxn id="80" idx="1"/>
            <a:endCxn id="73" idx="6"/>
          </p:cNvCxnSpPr>
          <p:nvPr/>
        </p:nvCxnSpPr>
        <p:spPr>
          <a:xfrm flipH="1" flipV="1">
            <a:off x="1527480" y="2635012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78" idx="2"/>
            <a:endCxn id="74" idx="7"/>
          </p:cNvCxnSpPr>
          <p:nvPr/>
        </p:nvCxnSpPr>
        <p:spPr>
          <a:xfrm flipH="1">
            <a:off x="1498800" y="2635012"/>
            <a:ext cx="1561032" cy="518823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0" idx="3"/>
            <a:endCxn id="75" idx="7"/>
          </p:cNvCxnSpPr>
          <p:nvPr/>
        </p:nvCxnSpPr>
        <p:spPr>
          <a:xfrm flipH="1">
            <a:off x="1498800" y="3292315"/>
            <a:ext cx="1589712" cy="449583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82" idx="3"/>
            <a:endCxn id="77" idx="7"/>
          </p:cNvCxnSpPr>
          <p:nvPr/>
        </p:nvCxnSpPr>
        <p:spPr>
          <a:xfrm flipH="1">
            <a:off x="1498800" y="3880378"/>
            <a:ext cx="1589712" cy="1037646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83" idx="2"/>
            <a:endCxn id="76" idx="6"/>
          </p:cNvCxnSpPr>
          <p:nvPr/>
        </p:nvCxnSpPr>
        <p:spPr>
          <a:xfrm flipH="1">
            <a:off x="1527480" y="4399201"/>
            <a:ext cx="1532352" cy="0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3" idx="1"/>
            <a:endCxn id="75" idx="5"/>
          </p:cNvCxnSpPr>
          <p:nvPr/>
        </p:nvCxnSpPr>
        <p:spPr>
          <a:xfrm flipH="1" flipV="1">
            <a:off x="1498800" y="3880378"/>
            <a:ext cx="1589712" cy="44958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4" idx="2"/>
            <a:endCxn id="77" idx="6"/>
          </p:cNvCxnSpPr>
          <p:nvPr/>
        </p:nvCxnSpPr>
        <p:spPr>
          <a:xfrm flipH="1">
            <a:off x="1527480" y="4987264"/>
            <a:ext cx="1532352" cy="0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82" idx="2"/>
            <a:endCxn id="76" idx="7"/>
          </p:cNvCxnSpPr>
          <p:nvPr/>
        </p:nvCxnSpPr>
        <p:spPr>
          <a:xfrm flipH="1">
            <a:off x="1498800" y="3811138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3978188" y="2132856"/>
                <a:ext cx="4716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Direct unmatched edges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188" y="2132856"/>
                <a:ext cx="4716016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035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940068" y="5375338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𝑆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68" y="5375338"/>
                <a:ext cx="9716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2664296" y="5373216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𝑇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96" y="5373216"/>
                <a:ext cx="9716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3978188" y="2564904"/>
                <a:ext cx="4716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Direct matched edges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188" y="2564904"/>
                <a:ext cx="4716016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978188" y="3212976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Alternating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</a:b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Directed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path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779912" y="4211215"/>
                <a:ext cx="51125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Augmenting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path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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</a:br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Directed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path from an unmatched vertex in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itchFamily="2" charset="2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to an unmatched vertex in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Wingdings" pitchFamily="2" charset="2"/>
                      </a:rPr>
                      <m:t>𝑇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211215"/>
                <a:ext cx="5112568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1788" t="-4061" r="-3337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788872" y="5661248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Residual flow network </a:t>
            </a:r>
            <a:endParaRPr lang="en-US" sz="24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23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636584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The algorithm of </a:t>
            </a:r>
            <a:r>
              <a:rPr lang="en-US" sz="4000" kern="0" dirty="0" err="1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Hopcroft</a:t>
            </a:r>
            <a:r>
              <a:rPr lang="en-US" sz="4000" kern="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-Karp (1973)</a:t>
            </a:r>
            <a:br>
              <a:rPr lang="en-US" sz="4000" kern="0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r>
              <a:rPr lang="en-US" sz="4000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for bipartite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224108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Start with some (possibly empty) matching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2241084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765" b="-329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300" y="29373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each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phase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find a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maximal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collection of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vertex disjoint </a:t>
            </a:r>
            <a:r>
              <a:rPr lang="en-US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shortest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augmenting paths.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3974" y="4056933"/>
                <a:ext cx="9144000" cy="5073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Number of </a:t>
                </a:r>
                <a:r>
                  <a:rPr lang="en-US" sz="26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phases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at most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4" y="4056933"/>
                <a:ext cx="9144000" cy="507383"/>
              </a:xfrm>
              <a:prstGeom prst="rect">
                <a:avLst/>
              </a:prstGeom>
              <a:blipFill rotWithShape="0">
                <a:blip r:embed="rId3"/>
                <a:stretch>
                  <a:fillRect t="-7229" b="-3012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-9353" y="4729842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Each </a:t>
                </a:r>
                <a:r>
                  <a:rPr lang="en-US" sz="28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phase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can be implemented in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time.</a:t>
                </a:r>
                <a:endParaRPr lang="en-US" sz="2800" i="1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353" y="4729842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10786" y="5418013"/>
                <a:ext cx="9144000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Total running time is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8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86" y="5418013"/>
                <a:ext cx="9144000" cy="539315"/>
              </a:xfrm>
              <a:prstGeom prst="rect">
                <a:avLst/>
              </a:prstGeom>
              <a:blipFill rotWithShape="0">
                <a:blip r:embed="rId5"/>
                <a:stretch>
                  <a:fillRect t="-7955" b="-3181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17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2347156" y="148478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633517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rot="5400000" flipH="1" flipV="1">
            <a:off x="1726960" y="1588000"/>
            <a:ext cx="641953" cy="63218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1393909" y="2620603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633517" y="291781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347156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3071802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2105166" y="2622614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7" idx="4"/>
            <a:endCxn id="112" idx="0"/>
          </p:cNvCxnSpPr>
          <p:nvPr/>
        </p:nvCxnSpPr>
        <p:spPr>
          <a:xfrm rot="5400000">
            <a:off x="2829812" y="2622985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2347156" y="29225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3071802" y="29225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rot="5400000" flipH="1" flipV="1">
            <a:off x="2100651" y="1904090"/>
            <a:ext cx="60821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rot="16200000" flipV="1">
            <a:off x="2446103" y="1582496"/>
            <a:ext cx="641953" cy="6431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928662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rot="5400000" flipH="1" flipV="1">
            <a:off x="1019252" y="3023881"/>
            <a:ext cx="638875" cy="62339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689054" y="4050553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928662" y="434776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642301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366947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1400311" y="4052564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41" idx="0"/>
          </p:cNvCxnSpPr>
          <p:nvPr/>
        </p:nvCxnSpPr>
        <p:spPr>
          <a:xfrm rot="5400000">
            <a:off x="2124957" y="4052935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642301" y="43525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2366947" y="43525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1392943" y="3331187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rot="16200000" flipV="1">
            <a:off x="1738395" y="3009593"/>
            <a:ext cx="638875" cy="6519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4109293" y="149381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786182" y="221722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rot="5400000" flipH="1" flipV="1">
            <a:off x="3684361" y="1792295"/>
            <a:ext cx="641953" cy="2416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59" idx="4"/>
            <a:endCxn id="162" idx="0"/>
          </p:cNvCxnSpPr>
          <p:nvPr/>
        </p:nvCxnSpPr>
        <p:spPr>
          <a:xfrm rot="5400000">
            <a:off x="3546574" y="2629634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>
            <a:spLocks noChangeAspect="1"/>
          </p:cNvSpPr>
          <p:nvPr/>
        </p:nvSpPr>
        <p:spPr>
          <a:xfrm>
            <a:off x="3786182" y="292684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4472886" y="221722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4230896" y="2632016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4472886" y="293160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rot="16200000" flipV="1">
            <a:off x="4027714" y="1772053"/>
            <a:ext cx="641953" cy="28213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urved Connector 222"/>
          <p:cNvCxnSpPr>
            <a:stCxn id="4" idx="2"/>
            <a:endCxn id="130" idx="2"/>
          </p:cNvCxnSpPr>
          <p:nvPr/>
        </p:nvCxnSpPr>
        <p:spPr>
          <a:xfrm rot="10800000" flipV="1">
            <a:off x="928662" y="1542383"/>
            <a:ext cx="1418494" cy="2153361"/>
          </a:xfrm>
          <a:prstGeom prst="curvedConnector3">
            <a:avLst>
              <a:gd name="adj1" fmla="val 110744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3599892" y="3284984"/>
                <a:ext cx="504056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Grow the graph, level by level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from all unmatched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Include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all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appropriate edges.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892" y="3284984"/>
                <a:ext cx="5040560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3419872" y="4614227"/>
                <a:ext cx="5400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Stop after completing the first level that contains unmatched vertices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614227"/>
                <a:ext cx="54006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Straight Connector 72"/>
          <p:cNvCxnSpPr>
            <a:stCxn id="159" idx="1"/>
            <a:endCxn id="4" idx="5"/>
          </p:cNvCxnSpPr>
          <p:nvPr/>
        </p:nvCxnSpPr>
        <p:spPr>
          <a:xfrm flipH="1" flipV="1">
            <a:off x="2445485" y="1583113"/>
            <a:ext cx="1357568" cy="6509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58" idx="2"/>
            <a:endCxn id="16" idx="6"/>
          </p:cNvCxnSpPr>
          <p:nvPr/>
        </p:nvCxnSpPr>
        <p:spPr>
          <a:xfrm flipH="1">
            <a:off x="2462356" y="1551415"/>
            <a:ext cx="1646937" cy="71438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11" idx="3"/>
            <a:endCxn id="136" idx="7"/>
          </p:cNvCxnSpPr>
          <p:nvPr/>
        </p:nvCxnSpPr>
        <p:spPr>
          <a:xfrm flipH="1">
            <a:off x="1740630" y="3020904"/>
            <a:ext cx="623397" cy="6341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62" idx="3"/>
            <a:endCxn id="137" idx="7"/>
          </p:cNvCxnSpPr>
          <p:nvPr/>
        </p:nvCxnSpPr>
        <p:spPr>
          <a:xfrm flipH="1">
            <a:off x="2465276" y="3025172"/>
            <a:ext cx="1337777" cy="6298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>
            <a:spLocks noChangeAspect="1"/>
          </p:cNvSpPr>
          <p:nvPr/>
        </p:nvSpPr>
        <p:spPr>
          <a:xfrm>
            <a:off x="1649640" y="50698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3" name="Straight Connector 92"/>
          <p:cNvCxnSpPr>
            <a:stCxn id="92" idx="0"/>
            <a:endCxn id="140" idx="4"/>
          </p:cNvCxnSpPr>
          <p:nvPr/>
        </p:nvCxnSpPr>
        <p:spPr>
          <a:xfrm flipH="1" flipV="1">
            <a:off x="1699901" y="4467725"/>
            <a:ext cx="7339" cy="60215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>
            <a:spLocks noChangeAspect="1"/>
          </p:cNvSpPr>
          <p:nvPr/>
        </p:nvSpPr>
        <p:spPr>
          <a:xfrm>
            <a:off x="940220" y="50698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7" name="Straight Connector 96"/>
          <p:cNvCxnSpPr>
            <a:stCxn id="96" idx="0"/>
            <a:endCxn id="133" idx="4"/>
          </p:cNvCxnSpPr>
          <p:nvPr/>
        </p:nvCxnSpPr>
        <p:spPr>
          <a:xfrm flipH="1" flipV="1">
            <a:off x="986262" y="4462962"/>
            <a:ext cx="11558" cy="60691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3851920" y="5550331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a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maximal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set of vertex disjoint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shortest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augmenting paths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Multiply 100"/>
          <p:cNvSpPr/>
          <p:nvPr/>
        </p:nvSpPr>
        <p:spPr>
          <a:xfrm>
            <a:off x="755576" y="2060848"/>
            <a:ext cx="357190" cy="35719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2" name="Curved Connector 101"/>
          <p:cNvCxnSpPr>
            <a:stCxn id="159" idx="3"/>
            <a:endCxn id="111" idx="7"/>
          </p:cNvCxnSpPr>
          <p:nvPr/>
        </p:nvCxnSpPr>
        <p:spPr>
          <a:xfrm rot="5400000">
            <a:off x="2812324" y="1948716"/>
            <a:ext cx="623891" cy="1357568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-10440" y="343109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Forest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sym typeface="Wingdings" pitchFamily="2" charset="2"/>
              </a:rPr>
              <a:t> Layered graph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/>
      <p:bldP spid="100" grpId="0"/>
      <p:bldP spid="10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2347156" y="148478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633517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rot="5400000" flipH="1" flipV="1">
            <a:off x="1726960" y="1588000"/>
            <a:ext cx="641953" cy="632181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1393909" y="2620603"/>
            <a:ext cx="594417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633517" y="291781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347156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3071802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2105166" y="2622614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7" idx="4"/>
            <a:endCxn id="112" idx="0"/>
          </p:cNvCxnSpPr>
          <p:nvPr/>
        </p:nvCxnSpPr>
        <p:spPr>
          <a:xfrm rot="5400000">
            <a:off x="2829812" y="2622985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2347156" y="29225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3071802" y="29225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rot="5400000" flipH="1" flipV="1">
            <a:off x="2100651" y="1904090"/>
            <a:ext cx="60821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rot="16200000" flipV="1">
            <a:off x="2446103" y="1582496"/>
            <a:ext cx="641953" cy="6431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928662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rot="5400000" flipH="1" flipV="1">
            <a:off x="1019252" y="3023881"/>
            <a:ext cx="638875" cy="62339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689054" y="4050553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928662" y="434776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642301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366947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1400311" y="4052564"/>
            <a:ext cx="599180" cy="741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41" idx="0"/>
          </p:cNvCxnSpPr>
          <p:nvPr/>
        </p:nvCxnSpPr>
        <p:spPr>
          <a:xfrm rot="5400000">
            <a:off x="2124957" y="4052935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642301" y="43525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2366947" y="43525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1392943" y="3331187"/>
            <a:ext cx="605133" cy="8784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rot="16200000" flipV="1">
            <a:off x="1738395" y="3009593"/>
            <a:ext cx="638875" cy="6519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4109293" y="149381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786182" y="221722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rot="5400000" flipH="1" flipV="1">
            <a:off x="3684361" y="1792295"/>
            <a:ext cx="641953" cy="2416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59" idx="4"/>
            <a:endCxn id="162" idx="0"/>
          </p:cNvCxnSpPr>
          <p:nvPr/>
        </p:nvCxnSpPr>
        <p:spPr>
          <a:xfrm rot="5400000">
            <a:off x="3546574" y="2629634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>
            <a:spLocks noChangeAspect="1"/>
          </p:cNvSpPr>
          <p:nvPr/>
        </p:nvSpPr>
        <p:spPr>
          <a:xfrm>
            <a:off x="3786182" y="292684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4472886" y="221722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4230896" y="2632016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4472886" y="293160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rot="16200000" flipV="1">
            <a:off x="4027714" y="1772053"/>
            <a:ext cx="641953" cy="28213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159" idx="1"/>
            <a:endCxn id="4" idx="5"/>
          </p:cNvCxnSpPr>
          <p:nvPr/>
        </p:nvCxnSpPr>
        <p:spPr>
          <a:xfrm flipH="1" flipV="1">
            <a:off x="2445485" y="1583113"/>
            <a:ext cx="1357568" cy="6509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58" idx="2"/>
            <a:endCxn id="16" idx="6"/>
          </p:cNvCxnSpPr>
          <p:nvPr/>
        </p:nvCxnSpPr>
        <p:spPr>
          <a:xfrm flipH="1">
            <a:off x="2462356" y="1551415"/>
            <a:ext cx="1646937" cy="71438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11" idx="3"/>
            <a:endCxn id="136" idx="7"/>
          </p:cNvCxnSpPr>
          <p:nvPr/>
        </p:nvCxnSpPr>
        <p:spPr>
          <a:xfrm flipH="1">
            <a:off x="1740630" y="3020904"/>
            <a:ext cx="623397" cy="6341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62" idx="3"/>
            <a:endCxn id="137" idx="7"/>
          </p:cNvCxnSpPr>
          <p:nvPr/>
        </p:nvCxnSpPr>
        <p:spPr>
          <a:xfrm flipH="1">
            <a:off x="2465276" y="3025172"/>
            <a:ext cx="1337777" cy="6298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>
            <a:spLocks noChangeAspect="1"/>
          </p:cNvSpPr>
          <p:nvPr/>
        </p:nvSpPr>
        <p:spPr>
          <a:xfrm>
            <a:off x="1649640" y="50698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3" name="Straight Connector 92"/>
          <p:cNvCxnSpPr>
            <a:stCxn id="92" idx="0"/>
            <a:endCxn id="140" idx="4"/>
          </p:cNvCxnSpPr>
          <p:nvPr/>
        </p:nvCxnSpPr>
        <p:spPr>
          <a:xfrm flipH="1" flipV="1">
            <a:off x="1699901" y="4467725"/>
            <a:ext cx="7339" cy="602152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>
            <a:spLocks noChangeAspect="1"/>
          </p:cNvSpPr>
          <p:nvPr/>
        </p:nvSpPr>
        <p:spPr>
          <a:xfrm>
            <a:off x="940220" y="50698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7" name="Straight Connector 96"/>
          <p:cNvCxnSpPr>
            <a:stCxn id="96" idx="0"/>
            <a:endCxn id="133" idx="4"/>
          </p:cNvCxnSpPr>
          <p:nvPr/>
        </p:nvCxnSpPr>
        <p:spPr>
          <a:xfrm flipH="1" flipV="1">
            <a:off x="986262" y="4462962"/>
            <a:ext cx="11558" cy="60691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-10440" y="343109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Forest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sym typeface="Wingdings" pitchFamily="2" charset="2"/>
              </a:rPr>
              <a:t> Layered graph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599892" y="3284984"/>
                <a:ext cx="504056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Grow the graph, level by level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from all unmatched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Include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all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appropriate edges.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892" y="3284984"/>
                <a:ext cx="5040560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419872" y="4614227"/>
                <a:ext cx="5400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Stop after completing the first level that contains unmatched vertices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614227"/>
                <a:ext cx="54006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3851920" y="5550331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a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maximal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set of vertex disjoint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shortest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augmenting paths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2347156" y="148478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633517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rot="5400000" flipH="1" flipV="1">
            <a:off x="1726960" y="1588000"/>
            <a:ext cx="641953" cy="632181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1393909" y="2620603"/>
            <a:ext cx="594417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633517" y="291781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347156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3071802" y="220819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2105166" y="2622614"/>
            <a:ext cx="599180" cy="741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7" idx="4"/>
            <a:endCxn id="112" idx="0"/>
          </p:cNvCxnSpPr>
          <p:nvPr/>
        </p:nvCxnSpPr>
        <p:spPr>
          <a:xfrm rot="5400000">
            <a:off x="2829812" y="2622985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2347156" y="29225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3071802" y="29225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rot="5400000" flipH="1" flipV="1">
            <a:off x="2100651" y="1904090"/>
            <a:ext cx="60821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rot="16200000" flipV="1">
            <a:off x="2446103" y="1582496"/>
            <a:ext cx="641953" cy="6431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928662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rot="5400000" flipH="1" flipV="1">
            <a:off x="1019252" y="3023881"/>
            <a:ext cx="638875" cy="623397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689054" y="4050553"/>
            <a:ext cx="594417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928662" y="434776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642301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366947" y="363814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1400311" y="4052564"/>
            <a:ext cx="599180" cy="741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41" idx="0"/>
          </p:cNvCxnSpPr>
          <p:nvPr/>
        </p:nvCxnSpPr>
        <p:spPr>
          <a:xfrm rot="5400000">
            <a:off x="2124957" y="4052935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642301" y="43525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2366947" y="435252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1392943" y="3331187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rot="16200000" flipV="1">
            <a:off x="1738395" y="3009593"/>
            <a:ext cx="638875" cy="6519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4109293" y="149381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786182" y="221722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rot="5400000" flipH="1" flipV="1">
            <a:off x="3684361" y="1792295"/>
            <a:ext cx="641953" cy="2416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59" idx="4"/>
            <a:endCxn id="162" idx="0"/>
          </p:cNvCxnSpPr>
          <p:nvPr/>
        </p:nvCxnSpPr>
        <p:spPr>
          <a:xfrm rot="5400000">
            <a:off x="3546574" y="2629634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>
            <a:spLocks noChangeAspect="1"/>
          </p:cNvSpPr>
          <p:nvPr/>
        </p:nvSpPr>
        <p:spPr>
          <a:xfrm>
            <a:off x="3786182" y="292684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4472886" y="221722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4230896" y="2632016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4472886" y="293160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rot="16200000" flipV="1">
            <a:off x="4027714" y="1772053"/>
            <a:ext cx="641953" cy="28213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343109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Forest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sym typeface="Wingdings" pitchFamily="2" charset="2"/>
              </a:rPr>
              <a:t> Layered graph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cxnSp>
        <p:nvCxnSpPr>
          <p:cNvPr id="73" name="Straight Connector 72"/>
          <p:cNvCxnSpPr>
            <a:stCxn id="159" idx="1"/>
            <a:endCxn id="4" idx="5"/>
          </p:cNvCxnSpPr>
          <p:nvPr/>
        </p:nvCxnSpPr>
        <p:spPr>
          <a:xfrm flipH="1" flipV="1">
            <a:off x="2445485" y="1583113"/>
            <a:ext cx="1357568" cy="6509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158" idx="2"/>
            <a:endCxn id="16" idx="6"/>
          </p:cNvCxnSpPr>
          <p:nvPr/>
        </p:nvCxnSpPr>
        <p:spPr>
          <a:xfrm flipH="1">
            <a:off x="2462356" y="1551415"/>
            <a:ext cx="1646937" cy="714380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11" idx="3"/>
            <a:endCxn id="136" idx="7"/>
          </p:cNvCxnSpPr>
          <p:nvPr/>
        </p:nvCxnSpPr>
        <p:spPr>
          <a:xfrm flipH="1">
            <a:off x="1740630" y="3020904"/>
            <a:ext cx="623397" cy="634112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62" idx="3"/>
            <a:endCxn id="137" idx="7"/>
          </p:cNvCxnSpPr>
          <p:nvPr/>
        </p:nvCxnSpPr>
        <p:spPr>
          <a:xfrm flipH="1">
            <a:off x="2465276" y="3025172"/>
            <a:ext cx="1337777" cy="6298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>
            <a:spLocks noChangeAspect="1"/>
          </p:cNvSpPr>
          <p:nvPr/>
        </p:nvSpPr>
        <p:spPr>
          <a:xfrm>
            <a:off x="1649640" y="50698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3" name="Straight Connector 92"/>
          <p:cNvCxnSpPr>
            <a:stCxn id="92" idx="0"/>
            <a:endCxn id="140" idx="4"/>
          </p:cNvCxnSpPr>
          <p:nvPr/>
        </p:nvCxnSpPr>
        <p:spPr>
          <a:xfrm flipH="1" flipV="1">
            <a:off x="1699901" y="4467725"/>
            <a:ext cx="7339" cy="602152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>
            <a:spLocks noChangeAspect="1"/>
          </p:cNvSpPr>
          <p:nvPr/>
        </p:nvSpPr>
        <p:spPr>
          <a:xfrm>
            <a:off x="940220" y="50698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7" name="Straight Connector 96"/>
          <p:cNvCxnSpPr>
            <a:stCxn id="96" idx="0"/>
            <a:endCxn id="133" idx="4"/>
          </p:cNvCxnSpPr>
          <p:nvPr/>
        </p:nvCxnSpPr>
        <p:spPr>
          <a:xfrm flipH="1" flipV="1">
            <a:off x="986262" y="4462962"/>
            <a:ext cx="11558" cy="606915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0748" y="5486707"/>
            <a:ext cx="3579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maximal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set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enough.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599892" y="3284984"/>
                <a:ext cx="504056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Grow the graph, level by level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from all unmatched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Include 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all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appropriate edges.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892" y="3284984"/>
                <a:ext cx="5040560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419872" y="4614227"/>
                <a:ext cx="5400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Stop after completing the first level that contains unmatched vertices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614227"/>
                <a:ext cx="54006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3851920" y="5550331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 a </a:t>
            </a: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maximal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set of vertex disjoint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shortest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augmenting paths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Number of phases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0" y="1412776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 3: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shortest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</a:t>
                </a:r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let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shortest </a:t>
                </a:r>
                <a14:m>
                  <m:oMath xmlns:m="http://schemas.openxmlformats.org/officeDocument/2006/math">
                    <m:r>
                      <a:rPr lang="en-US" sz="2600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600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path.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|≤ 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|+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2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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12776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0" y="3523607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600" i="1" kern="0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i="1" kern="0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𝑀</m:t>
                          </m:r>
                          <m:r>
                            <a:rPr lang="en-US" sz="2600" b="0" i="1" kern="0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  <a:sym typeface="Symbol"/>
                            </a:rPr>
                            <m:t>⊕</m:t>
                          </m:r>
                          <m:r>
                            <a:rPr lang="en-US" sz="2600" i="1" kern="0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2600" b="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⊕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’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6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523607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8313" y="4016677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|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|=|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𝑀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|+</m:t>
                      </m:r>
                      <m:r>
                        <a:rPr lang="en-US" sz="26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2600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13" y="4016677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652" y="4651682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Lemma 2,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𝑁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=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  <m:r>
                      <a:rPr lang="en-US" sz="26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contains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two disjoint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</a:t>
                </a:r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</a:t>
                </a:r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endParaRPr lang="en-US" sz="2600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" y="4651682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5479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6532" y="5760258"/>
                <a:ext cx="9144000" cy="4770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≤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𝑀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⊕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⊕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′</m:t>
                          </m:r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∩</m:t>
                          </m:r>
                          <m:sSup>
                            <m:sSupPr>
                              <m:ctrlP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2400" b="0" i="1" kern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32" y="5760258"/>
                <a:ext cx="9144000" cy="477054"/>
              </a:xfrm>
              <a:prstGeom prst="rect">
                <a:avLst/>
              </a:prstGeom>
              <a:blipFill rotWithShape="0">
                <a:blip r:embed="rId7"/>
                <a:stretch>
                  <a:fillRect b="-102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21522" y="2864549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Proof: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  <p:bldP spid="9" grpId="0"/>
      <p:bldP spid="10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Number of phases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0" y="1412776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 4: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maximal collection of disjoint shortest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path. Let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shortest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 where </a:t>
                </a:r>
                <a14:m>
                  <m:oMath xmlns:m="http://schemas.openxmlformats.org/officeDocument/2006/math">
                    <m:r>
                      <a:rPr lang="en-US" sz="26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600" b="0" i="0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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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 Then,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|&gt;|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|=…=|</m:t>
                    </m:r>
                    <m:r>
                      <a:rPr lang="en-US" sz="26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12776"/>
                <a:ext cx="9144000" cy="1292662"/>
              </a:xfrm>
              <a:prstGeom prst="rect">
                <a:avLst/>
              </a:prstGeom>
              <a:blipFill rotWithShape="0">
                <a:blip r:embed="rId2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0" y="4952782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an augmenting path w.r.t.</a:t>
                </a:r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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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an augmenting path w.r.t.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n-US" sz="2600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</m:t>
                        </m:r>
                        <m:r>
                          <a:rPr lang="en-US" sz="2600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600" i="1" kern="0" baseline="-2500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i="1" kern="0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</m:t>
                        </m:r>
                        <m:sSub>
                          <m:sSubPr>
                            <m:ctrlPr>
                              <a:rPr lang="en-US" sz="2600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600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600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i="1" kern="0" dirty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i="1" kern="0" dirty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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952782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5442" b="-1700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0" y="3429000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disjoint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also </a:t>
                </a:r>
                <a14:m>
                  <m:oMath xmlns:m="http://schemas.openxmlformats.org/officeDocument/2006/math">
                    <m:r>
                      <a:rPr lang="en-US" sz="26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-augmenting. </a:t>
                </a: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429000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250" b="-3125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4"/>
              <p:cNvSpPr txBox="1">
                <a:spLocks noChangeArrowheads="1"/>
              </p:cNvSpPr>
              <p:nvPr/>
            </p:nvSpPr>
            <p:spPr bwMode="auto">
              <a:xfrm>
                <a:off x="0" y="4432757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Assume, </a:t>
                </a: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w.l.o.g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(Otherwise, reorder.)</a:t>
                </a:r>
              </a:p>
            </p:txBody>
          </p:sp>
        </mc:Choice>
        <mc:Fallback xmlns=""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432757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0" y="5872916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Lemma 3,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|≥|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|+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2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|&gt;|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𝑘</m:t>
                        </m:r>
                      </m:sub>
                    </m:sSub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72916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9877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4"/>
              <p:cNvSpPr txBox="1">
                <a:spLocks noChangeArrowheads="1"/>
              </p:cNvSpPr>
              <p:nvPr/>
            </p:nvSpPr>
            <p:spPr bwMode="auto">
              <a:xfrm>
                <a:off x="0" y="3861048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the </a:t>
                </a: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maximality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the collection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|&gt;|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|=…=|</m:t>
                    </m:r>
                    <m:r>
                      <a:rPr lang="en-US" sz="26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i="1" kern="0" baseline="-2500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861048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9877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21522" y="2864549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Proof: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  <p:bldP spid="12" grpId="0"/>
      <p:bldP spid="13" grpId="0"/>
      <p:bldP spid="14" grpId="0"/>
      <p:bldP spid="15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Number of phases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126876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algorithm of </a:t>
            </a:r>
            <a:r>
              <a:rPr lang="en-US" sz="2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Hopcroft and Karp </a:t>
            </a:r>
            <a:r>
              <a:rPr lang="en-US" sz="2600" kern="0" dirty="0" smtClean="0">
                <a:solidFill>
                  <a:srgbClr val="996633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600" kern="0" dirty="0" smtClean="0">
                <a:solidFill>
                  <a:srgbClr val="996633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finishes after at most 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2</a:t>
            </a:r>
            <a:r>
              <a:rPr lang="en-US" sz="26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</a:t>
            </a:r>
            <a:r>
              <a:rPr lang="en-US" sz="2600" kern="0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1/2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phases.</a:t>
            </a:r>
            <a:endParaRPr lang="en-US" sz="2600" i="1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0" y="2420888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By Lemma 4, the augmenting paths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found in each phase get longer and longer.</a:t>
            </a: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0" y="337151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After </a:t>
            </a:r>
            <a:r>
              <a:rPr lang="en-US" sz="26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</a:t>
            </a:r>
            <a:r>
              <a:rPr lang="en-US" sz="2600" kern="0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1/2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phases, if algorithm is not yet done,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augmenting paths are of length at least </a:t>
            </a:r>
            <a:r>
              <a:rPr lang="en-US" sz="26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</a:t>
            </a:r>
            <a:r>
              <a:rPr lang="en-US" sz="2600" kern="0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1/2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8960" y="4322132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By Lemma 2 on slide 8, the number of edges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missing in the current matching is at most </a:t>
            </a:r>
            <a:r>
              <a:rPr lang="en-US" sz="26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</a:t>
            </a:r>
            <a:r>
              <a:rPr lang="en-US" sz="2600" kern="0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1/2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8601" y="5272754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Thus, a maximum matching is found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after at most </a:t>
            </a:r>
            <a:r>
              <a:rPr lang="en-US" sz="26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</a:t>
            </a:r>
            <a:r>
              <a:rPr lang="en-US" sz="2600" kern="0" baseline="30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1/2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additional phases.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  <p:grpSp>
        <p:nvGrpSpPr>
          <p:cNvPr id="12" name="Group 56"/>
          <p:cNvGrpSpPr>
            <a:grpSpLocks noChangeAspect="1"/>
          </p:cNvGrpSpPr>
          <p:nvPr/>
        </p:nvGrpSpPr>
        <p:grpSpPr>
          <a:xfrm>
            <a:off x="2108329" y="1916832"/>
            <a:ext cx="4927342" cy="3711216"/>
            <a:chOff x="1220163" y="1458420"/>
            <a:chExt cx="6159178" cy="4639020"/>
          </a:xfrm>
        </p:grpSpPr>
        <p:cxnSp>
          <p:nvCxnSpPr>
            <p:cNvPr id="33" name="Straight Connector 32"/>
            <p:cNvCxnSpPr>
              <a:stCxn id="4" idx="5"/>
              <a:endCxn id="3" idx="1"/>
            </p:cNvCxnSpPr>
            <p:nvPr/>
          </p:nvCxnSpPr>
          <p:spPr bwMode="auto">
            <a:xfrm>
              <a:off x="1825361" y="2055143"/>
              <a:ext cx="1180185" cy="154718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3" name="Straight Connector 42"/>
            <p:cNvCxnSpPr>
              <a:stCxn id="10" idx="3"/>
              <a:endCxn id="3" idx="7"/>
            </p:cNvCxnSpPr>
            <p:nvPr/>
          </p:nvCxnSpPr>
          <p:spPr bwMode="auto">
            <a:xfrm flipH="1">
              <a:off x="3148736" y="1631265"/>
              <a:ext cx="2294930" cy="19710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8" idx="6"/>
              <a:endCxn id="9" idx="2"/>
            </p:cNvCxnSpPr>
            <p:nvPr/>
          </p:nvCxnSpPr>
          <p:spPr bwMode="auto">
            <a:xfrm>
              <a:off x="5082343" y="3276740"/>
              <a:ext cx="2094498" cy="952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6" idx="2"/>
              <a:endCxn id="7" idx="6"/>
            </p:cNvCxnSpPr>
            <p:nvPr/>
          </p:nvCxnSpPr>
          <p:spPr bwMode="auto">
            <a:xfrm flipH="1">
              <a:off x="1422663" y="5134665"/>
              <a:ext cx="2502175" cy="86152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11" idx="2"/>
              <a:endCxn id="7" idx="5"/>
            </p:cNvCxnSpPr>
            <p:nvPr/>
          </p:nvCxnSpPr>
          <p:spPr bwMode="auto">
            <a:xfrm flipH="1">
              <a:off x="1393008" y="5996190"/>
              <a:ext cx="4237178" cy="715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5" name="Straight Connector 94"/>
            <p:cNvCxnSpPr>
              <a:stCxn id="11" idx="7"/>
              <a:endCxn id="9" idx="4"/>
            </p:cNvCxnSpPr>
            <p:nvPr/>
          </p:nvCxnSpPr>
          <p:spPr bwMode="auto">
            <a:xfrm flipV="1">
              <a:off x="5803031" y="4330490"/>
              <a:ext cx="1475060" cy="159410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75891" y="3572676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652516" y="1882298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3924838" y="5033415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1220163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4879843" y="31754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7176841" y="41279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5414011" y="145842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630186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1" name="Straight Connector 30"/>
            <p:cNvCxnSpPr>
              <a:stCxn id="4" idx="6"/>
              <a:endCxn id="10" idx="2"/>
            </p:cNvCxnSpPr>
            <p:nvPr/>
          </p:nvCxnSpPr>
          <p:spPr bwMode="auto">
            <a:xfrm flipV="1">
              <a:off x="1855016" y="1559670"/>
              <a:ext cx="3558995" cy="42387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8" name="Straight Connector 37"/>
            <p:cNvCxnSpPr>
              <a:stCxn id="4" idx="4"/>
              <a:endCxn id="7" idx="0"/>
            </p:cNvCxnSpPr>
            <p:nvPr/>
          </p:nvCxnSpPr>
          <p:spPr bwMode="auto">
            <a:xfrm flipH="1">
              <a:off x="1321413" y="2084798"/>
              <a:ext cx="432353" cy="381014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cxnSp>
          <p:nvCxnSpPr>
            <p:cNvPr id="41" name="Straight Connector 40"/>
            <p:cNvCxnSpPr>
              <a:stCxn id="3" idx="3"/>
              <a:endCxn id="7" idx="7"/>
            </p:cNvCxnSpPr>
            <p:nvPr/>
          </p:nvCxnSpPr>
          <p:spPr bwMode="auto">
            <a:xfrm flipH="1">
              <a:off x="1393008" y="3745521"/>
              <a:ext cx="1612538" cy="21790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2" name="Straight Connector 41"/>
            <p:cNvCxnSpPr>
              <a:stCxn id="9" idx="3"/>
              <a:endCxn id="6" idx="6"/>
            </p:cNvCxnSpPr>
            <p:nvPr/>
          </p:nvCxnSpPr>
          <p:spPr bwMode="auto">
            <a:xfrm flipH="1">
              <a:off x="4127338" y="4300835"/>
              <a:ext cx="3079158" cy="8338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10" idx="5"/>
              <a:endCxn id="9" idx="1"/>
            </p:cNvCxnSpPr>
            <p:nvPr/>
          </p:nvCxnSpPr>
          <p:spPr bwMode="auto">
            <a:xfrm>
              <a:off x="5586856" y="1631265"/>
              <a:ext cx="1619640" cy="25263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8" idx="3"/>
              <a:endCxn id="6" idx="0"/>
            </p:cNvCxnSpPr>
            <p:nvPr/>
          </p:nvCxnSpPr>
          <p:spPr bwMode="auto">
            <a:xfrm flipH="1">
              <a:off x="4026088" y="3348335"/>
              <a:ext cx="883410" cy="168508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10" idx="4"/>
              <a:endCxn id="8" idx="0"/>
            </p:cNvCxnSpPr>
            <p:nvPr/>
          </p:nvCxnSpPr>
          <p:spPr bwMode="auto">
            <a:xfrm flipH="1">
              <a:off x="4981093" y="1660920"/>
              <a:ext cx="534168" cy="151457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105273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subset of edges no two of which touch each other</a:t>
            </a: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8601" y="604335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</a:t>
            </a:r>
            <a:r>
              <a:rPr lang="en-US" sz="28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augmenting path</a:t>
            </a:r>
          </a:p>
        </p:txBody>
      </p: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0" y="26319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18805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40466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Flowers and blossoms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-5220" y="2996952"/>
                <a:ext cx="9144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4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flower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with respect 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composed of a </a:t>
                </a:r>
                <a:r>
                  <a:rPr lang="en-US" sz="24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stem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which is an alternating path of even length from an unmatched vertex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𝑟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called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the root, to a vertex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called the </a:t>
                </a:r>
                <a:r>
                  <a:rPr lang="en-US" sz="24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base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and an odd ‘alternating’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cycle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that passes through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called the </a:t>
                </a:r>
                <a:r>
                  <a:rPr lang="en-US" sz="2400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blossom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220" y="2996952"/>
                <a:ext cx="9144000" cy="1569660"/>
              </a:xfrm>
              <a:prstGeom prst="rect">
                <a:avLst/>
              </a:prstGeom>
              <a:blipFill rotWithShape="0">
                <a:blip r:embed="rId2"/>
                <a:stretch>
                  <a:fillRect t="-3113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9" name="Group 98"/>
          <p:cNvGrpSpPr/>
          <p:nvPr/>
        </p:nvGrpSpPr>
        <p:grpSpPr>
          <a:xfrm>
            <a:off x="2951335" y="1556792"/>
            <a:ext cx="3230891" cy="1094497"/>
            <a:chOff x="2781269" y="1556792"/>
            <a:chExt cx="3230891" cy="1094497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 rot="16200000">
              <a:off x="3039971" y="203549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 rot="16200000">
              <a:off x="3763382" y="203773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cxnSp>
          <p:nvCxnSpPr>
            <p:cNvPr id="8" name="Straight Connector 7"/>
            <p:cNvCxnSpPr>
              <a:stCxn id="6" idx="0"/>
              <a:endCxn id="4" idx="4"/>
            </p:cNvCxnSpPr>
            <p:nvPr/>
          </p:nvCxnSpPr>
          <p:spPr>
            <a:xfrm rot="16200000" flipV="1">
              <a:off x="3458156" y="1790105"/>
              <a:ext cx="2241" cy="60821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 rot="16200000">
              <a:off x="4174564" y="1799349"/>
              <a:ext cx="0" cy="59196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 rot="16200000">
              <a:off x="4470546" y="203773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cxnSp>
          <p:nvCxnSpPr>
            <p:cNvPr id="131" name="Straight Connector 130"/>
            <p:cNvCxnSpPr>
              <a:stCxn id="54" idx="0"/>
              <a:endCxn id="15" idx="3"/>
            </p:cNvCxnSpPr>
            <p:nvPr/>
          </p:nvCxnSpPr>
          <p:spPr>
            <a:xfrm flipH="1" flipV="1">
              <a:off x="4568875" y="2136060"/>
              <a:ext cx="618468" cy="45762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>
              <a:stCxn id="56" idx="0"/>
              <a:endCxn id="15" idx="5"/>
            </p:cNvCxnSpPr>
            <p:nvPr/>
          </p:nvCxnSpPr>
          <p:spPr>
            <a:xfrm flipH="1">
              <a:off x="4568875" y="1614392"/>
              <a:ext cx="618468" cy="44021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 53"/>
            <p:cNvSpPr>
              <a:spLocks noChangeAspect="1"/>
            </p:cNvSpPr>
            <p:nvPr/>
          </p:nvSpPr>
          <p:spPr>
            <a:xfrm rot="16200000">
              <a:off x="5187343" y="2536088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 rot="16200000">
              <a:off x="5896960" y="2536089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 rot="16200000">
              <a:off x="5187343" y="1556792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 rot="16200000">
              <a:off x="5896960" y="1556792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3" name="Straight Connector 62"/>
            <p:cNvCxnSpPr>
              <a:stCxn id="55" idx="6"/>
              <a:endCxn id="58" idx="2"/>
            </p:cNvCxnSpPr>
            <p:nvPr/>
          </p:nvCxnSpPr>
          <p:spPr>
            <a:xfrm flipV="1">
              <a:off x="5954560" y="1671992"/>
              <a:ext cx="0" cy="8640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55" idx="0"/>
              <a:endCxn id="54" idx="4"/>
            </p:cNvCxnSpPr>
            <p:nvPr/>
          </p:nvCxnSpPr>
          <p:spPr>
            <a:xfrm flipH="1" flipV="1">
              <a:off x="5302543" y="2593688"/>
              <a:ext cx="594417" cy="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56" idx="4"/>
              <a:endCxn id="58" idx="0"/>
            </p:cNvCxnSpPr>
            <p:nvPr/>
          </p:nvCxnSpPr>
          <p:spPr>
            <a:xfrm>
              <a:off x="5302543" y="1614392"/>
              <a:ext cx="594417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2781269" y="2177705"/>
                  <a:ext cx="648072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𝑟</m:t>
                        </m:r>
                      </m:oMath>
                    </m:oMathPara>
                  </a14:m>
                  <a:endParaRPr lang="he-IL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1269" y="2177705"/>
                  <a:ext cx="648072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211960" y="2184300"/>
                  <a:ext cx="648072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oMath>
                    </m:oMathPara>
                  </a14:m>
                  <a:endParaRPr lang="he-IL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1960" y="2184300"/>
                  <a:ext cx="648072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5076056" y="1844824"/>
                  <a:ext cx="648072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𝐵</m:t>
                        </m:r>
                      </m:oMath>
                    </m:oMathPara>
                  </a14:m>
                  <a:endParaRPr lang="he-IL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6056" y="1844824"/>
                  <a:ext cx="648072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98" name="Picture 97" descr="flow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77271" y="4797152"/>
            <a:ext cx="903041" cy="15723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Rectangle 4"/>
              <p:cNvSpPr txBox="1">
                <a:spLocks noChangeArrowheads="1"/>
              </p:cNvSpPr>
              <p:nvPr/>
            </p:nvSpPr>
            <p:spPr bwMode="auto">
              <a:xfrm>
                <a:off x="756084" y="4758243"/>
                <a:ext cx="493204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4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stem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may be empty,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which case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unmatched.</a:t>
                </a:r>
              </a:p>
            </p:txBody>
          </p:sp>
        </mc:Choice>
        <mc:Fallback xmlns="">
          <p:sp>
            <p:nvSpPr>
              <p:cNvPr id="10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6084" y="4758243"/>
                <a:ext cx="4932040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Rectangle 4"/>
          <p:cNvSpPr txBox="1">
            <a:spLocks noChangeArrowheads="1"/>
          </p:cNvSpPr>
          <p:nvPr/>
        </p:nvSpPr>
        <p:spPr bwMode="auto">
          <a:xfrm>
            <a:off x="756084" y="5694347"/>
            <a:ext cx="49320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odd ‘alternating’ cycle is called a blossom only of it is a part of a flower.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00" grpId="0"/>
      <p:bldP spid="10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51964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challenge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of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blossoms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926457" y="2087713"/>
            <a:ext cx="2859966" cy="2059416"/>
            <a:chOff x="926457" y="2735785"/>
            <a:chExt cx="2859966" cy="2059416"/>
          </a:xfrm>
        </p:grpSpPr>
        <p:sp>
          <p:nvSpPr>
            <p:cNvPr id="56" name="Oval 55"/>
            <p:cNvSpPr>
              <a:spLocks noChangeAspect="1"/>
            </p:cNvSpPr>
            <p:nvPr/>
          </p:nvSpPr>
          <p:spPr>
            <a:xfrm rot="16200000">
              <a:off x="2971501" y="468000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926457" y="2735785"/>
              <a:ext cx="2859966" cy="1087308"/>
              <a:chOff x="926457" y="2735785"/>
              <a:chExt cx="2859966" cy="1087308"/>
            </a:xfrm>
          </p:grpSpPr>
          <p:sp>
            <p:nvSpPr>
              <p:cNvPr id="4" name="Oval 3"/>
              <p:cNvSpPr>
                <a:spLocks noChangeAspect="1"/>
              </p:cNvSpPr>
              <p:nvPr/>
            </p:nvSpPr>
            <p:spPr>
              <a:xfrm rot="16200000">
                <a:off x="926457" y="323306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8" name="Straight Connector 7"/>
              <p:cNvCxnSpPr>
                <a:stCxn id="6" idx="0"/>
                <a:endCxn id="4" idx="4"/>
              </p:cNvCxnSpPr>
              <p:nvPr/>
            </p:nvCxnSpPr>
            <p:spPr>
              <a:xfrm flipH="1">
                <a:off x="1041657" y="3290666"/>
                <a:ext cx="608212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/>
              <p:cNvGrpSpPr/>
              <p:nvPr/>
            </p:nvGrpSpPr>
            <p:grpSpPr>
              <a:xfrm>
                <a:off x="1649869" y="3233066"/>
                <a:ext cx="822364" cy="115201"/>
                <a:chOff x="1649869" y="3224340"/>
                <a:chExt cx="822364" cy="115201"/>
              </a:xfrm>
            </p:grpSpPr>
            <p:sp>
              <p:nvSpPr>
                <p:cNvPr id="6" name="Oval 5"/>
                <p:cNvSpPr>
                  <a:spLocks noChangeAspect="1"/>
                </p:cNvSpPr>
                <p:nvPr/>
              </p:nvSpPr>
              <p:spPr>
                <a:xfrm rot="16200000">
                  <a:off x="1649869" y="3224340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10" name="Straight Connector 9"/>
                <p:cNvCxnSpPr/>
                <p:nvPr/>
              </p:nvCxnSpPr>
              <p:spPr>
                <a:xfrm flipV="1">
                  <a:off x="1765069" y="3280690"/>
                  <a:ext cx="591964" cy="2501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Oval 14"/>
                <p:cNvSpPr>
                  <a:spLocks noChangeAspect="1"/>
                </p:cNvSpPr>
                <p:nvPr/>
              </p:nvSpPr>
              <p:spPr>
                <a:xfrm rot="16200000">
                  <a:off x="2357033" y="3224341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 dirty="0"/>
                </a:p>
              </p:txBody>
            </p:sp>
          </p:grpSp>
          <p:cxnSp>
            <p:nvCxnSpPr>
              <p:cNvPr id="131" name="Straight Connector 130"/>
              <p:cNvCxnSpPr>
                <a:stCxn id="130" idx="7"/>
                <a:endCxn id="15" idx="3"/>
              </p:cNvCxnSpPr>
              <p:nvPr/>
            </p:nvCxnSpPr>
            <p:spPr>
              <a:xfrm flipH="1" flipV="1">
                <a:off x="2455362" y="3331396"/>
                <a:ext cx="533010" cy="39336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Group 17"/>
              <p:cNvGrpSpPr/>
              <p:nvPr/>
            </p:nvGrpSpPr>
            <p:grpSpPr>
              <a:xfrm>
                <a:off x="2971501" y="3707893"/>
                <a:ext cx="810159" cy="115200"/>
                <a:chOff x="2971501" y="3715081"/>
                <a:chExt cx="810159" cy="115200"/>
              </a:xfrm>
            </p:grpSpPr>
            <p:sp>
              <p:nvSpPr>
                <p:cNvPr id="130" name="Oval 129"/>
                <p:cNvSpPr>
                  <a:spLocks noChangeAspect="1"/>
                </p:cNvSpPr>
                <p:nvPr/>
              </p:nvSpPr>
              <p:spPr>
                <a:xfrm rot="16200000">
                  <a:off x="2971501" y="3715081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132" name="Straight Connector 131"/>
                <p:cNvCxnSpPr>
                  <a:stCxn id="130" idx="4"/>
                  <a:endCxn id="133" idx="0"/>
                </p:cNvCxnSpPr>
                <p:nvPr/>
              </p:nvCxnSpPr>
              <p:spPr>
                <a:xfrm>
                  <a:off x="3086701" y="3772681"/>
                  <a:ext cx="579759" cy="0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3" name="Oval 132"/>
                <p:cNvSpPr>
                  <a:spLocks noChangeAspect="1"/>
                </p:cNvSpPr>
                <p:nvPr/>
              </p:nvSpPr>
              <p:spPr>
                <a:xfrm rot="16200000">
                  <a:off x="3666460" y="3715081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2971501" y="2735785"/>
                <a:ext cx="814922" cy="115200"/>
                <a:chOff x="2971501" y="2735785"/>
                <a:chExt cx="814922" cy="115200"/>
              </a:xfrm>
            </p:grpSpPr>
            <p:sp>
              <p:nvSpPr>
                <p:cNvPr id="137" name="Oval 136"/>
                <p:cNvSpPr>
                  <a:spLocks noChangeAspect="1"/>
                </p:cNvSpPr>
                <p:nvPr/>
              </p:nvSpPr>
              <p:spPr>
                <a:xfrm rot="16200000">
                  <a:off x="2971501" y="2735785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139" name="Straight Connector 138"/>
                <p:cNvCxnSpPr>
                  <a:stCxn id="137" idx="4"/>
                  <a:endCxn id="141" idx="0"/>
                </p:cNvCxnSpPr>
                <p:nvPr/>
              </p:nvCxnSpPr>
              <p:spPr>
                <a:xfrm>
                  <a:off x="3086701" y="2793385"/>
                  <a:ext cx="584522" cy="0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1" name="Oval 140"/>
                <p:cNvSpPr>
                  <a:spLocks noChangeAspect="1"/>
                </p:cNvSpPr>
                <p:nvPr/>
              </p:nvSpPr>
              <p:spPr>
                <a:xfrm rot="16200000">
                  <a:off x="3671223" y="2735785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  <p:cxnSp>
            <p:nvCxnSpPr>
              <p:cNvPr id="145" name="Straight Connector 144"/>
              <p:cNvCxnSpPr>
                <a:stCxn id="137" idx="1"/>
                <a:endCxn id="15" idx="5"/>
              </p:cNvCxnSpPr>
              <p:nvPr/>
            </p:nvCxnSpPr>
            <p:spPr>
              <a:xfrm flipH="1">
                <a:off x="2455362" y="2834114"/>
                <a:ext cx="533010" cy="41582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>
                <a:stCxn id="141" idx="2"/>
                <a:endCxn id="133" idx="6"/>
              </p:cNvCxnSpPr>
              <p:nvPr/>
            </p:nvCxnSpPr>
            <p:spPr>
              <a:xfrm flipH="1">
                <a:off x="3724060" y="2850985"/>
                <a:ext cx="4763" cy="85690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Straight Connector 32"/>
            <p:cNvCxnSpPr>
              <a:stCxn id="130" idx="2"/>
              <a:endCxn id="56" idx="6"/>
            </p:cNvCxnSpPr>
            <p:nvPr/>
          </p:nvCxnSpPr>
          <p:spPr>
            <a:xfrm>
              <a:off x="3029101" y="3823093"/>
              <a:ext cx="0" cy="85690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776442" y="204770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2159834" y="204770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3517553" y="155679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517553" y="308027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1506434" y="204770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2840926" y="155679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840926" y="251945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5021299" y="2102953"/>
            <a:ext cx="2859966" cy="2059416"/>
            <a:chOff x="5021299" y="2751025"/>
            <a:chExt cx="2859966" cy="2059416"/>
          </a:xfrm>
        </p:grpSpPr>
        <p:sp>
          <p:nvSpPr>
            <p:cNvPr id="51" name="Oval 50"/>
            <p:cNvSpPr>
              <a:spLocks noChangeAspect="1"/>
            </p:cNvSpPr>
            <p:nvPr/>
          </p:nvSpPr>
          <p:spPr>
            <a:xfrm rot="16200000">
              <a:off x="5021299" y="324830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2" name="Straight Connector 51"/>
            <p:cNvCxnSpPr>
              <a:stCxn id="75" idx="0"/>
              <a:endCxn id="51" idx="4"/>
            </p:cNvCxnSpPr>
            <p:nvPr/>
          </p:nvCxnSpPr>
          <p:spPr>
            <a:xfrm flipH="1">
              <a:off x="5136499" y="3305906"/>
              <a:ext cx="608212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/>
            <p:cNvGrpSpPr/>
            <p:nvPr/>
          </p:nvGrpSpPr>
          <p:grpSpPr>
            <a:xfrm>
              <a:off x="5744711" y="3248306"/>
              <a:ext cx="822364" cy="115201"/>
              <a:chOff x="1649869" y="3224340"/>
              <a:chExt cx="822364" cy="115201"/>
            </a:xfrm>
          </p:grpSpPr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 rot="16200000">
                <a:off x="1649869" y="3224340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76" name="Straight Connector 75"/>
              <p:cNvCxnSpPr/>
              <p:nvPr/>
            </p:nvCxnSpPr>
            <p:spPr>
              <a:xfrm flipV="1">
                <a:off x="1765069" y="3280690"/>
                <a:ext cx="591964" cy="2501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 rot="16200000">
                <a:off x="2357033" y="3224341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54" name="Straight Connector 53"/>
            <p:cNvCxnSpPr>
              <a:stCxn id="72" idx="7"/>
              <a:endCxn id="77" idx="3"/>
            </p:cNvCxnSpPr>
            <p:nvPr/>
          </p:nvCxnSpPr>
          <p:spPr>
            <a:xfrm flipH="1" flipV="1">
              <a:off x="6550204" y="3346636"/>
              <a:ext cx="533010" cy="39336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/>
            <p:cNvGrpSpPr/>
            <p:nvPr/>
          </p:nvGrpSpPr>
          <p:grpSpPr>
            <a:xfrm>
              <a:off x="7066343" y="3723133"/>
              <a:ext cx="810159" cy="115200"/>
              <a:chOff x="2971501" y="3715081"/>
              <a:chExt cx="810159" cy="115200"/>
            </a:xfrm>
          </p:grpSpPr>
          <p:sp>
            <p:nvSpPr>
              <p:cNvPr id="72" name="Oval 71"/>
              <p:cNvSpPr>
                <a:spLocks noChangeAspect="1"/>
              </p:cNvSpPr>
              <p:nvPr/>
            </p:nvSpPr>
            <p:spPr>
              <a:xfrm rot="16200000">
                <a:off x="2971501" y="3715081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73" name="Straight Connector 72"/>
              <p:cNvCxnSpPr>
                <a:stCxn id="72" idx="4"/>
                <a:endCxn id="74" idx="0"/>
              </p:cNvCxnSpPr>
              <p:nvPr/>
            </p:nvCxnSpPr>
            <p:spPr>
              <a:xfrm>
                <a:off x="3086701" y="3772681"/>
                <a:ext cx="579759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 rot="16200000">
                <a:off x="3666460" y="3715081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7066343" y="2751025"/>
              <a:ext cx="814922" cy="115200"/>
              <a:chOff x="2971501" y="2735785"/>
              <a:chExt cx="814922" cy="115200"/>
            </a:xfrm>
          </p:grpSpPr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 rot="16200000">
                <a:off x="2971501" y="2735785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70" name="Straight Connector 69"/>
              <p:cNvCxnSpPr>
                <a:stCxn id="69" idx="4"/>
                <a:endCxn id="71" idx="0"/>
              </p:cNvCxnSpPr>
              <p:nvPr/>
            </p:nvCxnSpPr>
            <p:spPr>
              <a:xfrm>
                <a:off x="3086701" y="2793385"/>
                <a:ext cx="58452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 rot="16200000">
                <a:off x="3671223" y="2735785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cxnSp>
          <p:nvCxnSpPr>
            <p:cNvPr id="58" name="Straight Connector 57"/>
            <p:cNvCxnSpPr>
              <a:stCxn id="69" idx="1"/>
              <a:endCxn id="77" idx="5"/>
            </p:cNvCxnSpPr>
            <p:nvPr/>
          </p:nvCxnSpPr>
          <p:spPr>
            <a:xfrm flipH="1">
              <a:off x="6550204" y="2849354"/>
              <a:ext cx="533010" cy="41582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/>
            <p:cNvSpPr>
              <a:spLocks noChangeAspect="1"/>
            </p:cNvSpPr>
            <p:nvPr/>
          </p:nvSpPr>
          <p:spPr>
            <a:xfrm rot="16200000">
              <a:off x="7066343" y="469524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0" name="Straight Connector 59"/>
            <p:cNvCxnSpPr>
              <a:stCxn id="71" idx="2"/>
              <a:endCxn id="74" idx="6"/>
            </p:cNvCxnSpPr>
            <p:nvPr/>
          </p:nvCxnSpPr>
          <p:spPr>
            <a:xfrm flipH="1">
              <a:off x="7818902" y="2866225"/>
              <a:ext cx="4763" cy="85690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72" idx="2"/>
              <a:endCxn id="59" idx="6"/>
            </p:cNvCxnSpPr>
            <p:nvPr/>
          </p:nvCxnSpPr>
          <p:spPr>
            <a:xfrm>
              <a:off x="7123943" y="3838333"/>
              <a:ext cx="0" cy="85690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4871284" y="206294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6254676" y="206294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612395" y="157203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7612395" y="309551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5601276" y="206294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6948468" y="157203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6948468" y="253469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2840926" y="4077072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78" name="Rectangle 4"/>
          <p:cNvSpPr txBox="1">
            <a:spLocks noChangeArrowheads="1"/>
          </p:cNvSpPr>
          <p:nvPr/>
        </p:nvSpPr>
        <p:spPr bwMode="auto">
          <a:xfrm>
            <a:off x="747032" y="4582910"/>
            <a:ext cx="3608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this scanning order,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augmenting path found.</a:t>
            </a:r>
          </a:p>
        </p:txBody>
      </p:sp>
      <p:pic>
        <p:nvPicPr>
          <p:cNvPr id="80" name="Picture 2" descr="https://encrypted-tbn2.gstatic.com/images?q=tbn:ANd9GcSZGGVsW9g_KeLJ6mj554Y3elfcMMDRIjyaeVjKovJPEYZMFwY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085" y="5445224"/>
            <a:ext cx="624839" cy="62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.stack.imgur.com/S43Q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420" y="5467047"/>
            <a:ext cx="581192" cy="58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4"/>
          <p:cNvSpPr txBox="1">
            <a:spLocks noChangeArrowheads="1"/>
          </p:cNvSpPr>
          <p:nvPr/>
        </p:nvSpPr>
        <p:spPr bwMode="auto">
          <a:xfrm>
            <a:off x="5355544" y="4582910"/>
            <a:ext cx="3608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this scanning order,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augmenting path not found.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3" grpId="0"/>
      <p:bldP spid="44" grpId="0"/>
      <p:bldP spid="45" grpId="0"/>
      <p:bldP spid="46" grpId="0"/>
      <p:bldP spid="47" grpId="0"/>
      <p:bldP spid="48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79" grpId="0"/>
      <p:bldP spid="78" grpId="0"/>
      <p:bldP spid="8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51964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challenge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of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blossoms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27891" y="2751025"/>
            <a:ext cx="2859966" cy="2059416"/>
            <a:chOff x="927891" y="2751025"/>
            <a:chExt cx="2859966" cy="2059416"/>
          </a:xfrm>
        </p:grpSpPr>
        <p:sp>
          <p:nvSpPr>
            <p:cNvPr id="59" name="Oval 58"/>
            <p:cNvSpPr>
              <a:spLocks noChangeAspect="1"/>
            </p:cNvSpPr>
            <p:nvPr/>
          </p:nvSpPr>
          <p:spPr>
            <a:xfrm rot="16200000">
              <a:off x="2972935" y="469524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927891" y="2751025"/>
              <a:ext cx="2859966" cy="1087308"/>
              <a:chOff x="927891" y="2751025"/>
              <a:chExt cx="2859966" cy="1087308"/>
            </a:xfrm>
          </p:grpSpPr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 rot="16200000">
                <a:off x="927891" y="324830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52" name="Straight Connector 51"/>
              <p:cNvCxnSpPr>
                <a:stCxn id="75" idx="0"/>
                <a:endCxn id="51" idx="4"/>
              </p:cNvCxnSpPr>
              <p:nvPr/>
            </p:nvCxnSpPr>
            <p:spPr>
              <a:xfrm flipH="1">
                <a:off x="1043091" y="3305906"/>
                <a:ext cx="608212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3" name="Group 52"/>
              <p:cNvGrpSpPr/>
              <p:nvPr/>
            </p:nvGrpSpPr>
            <p:grpSpPr>
              <a:xfrm>
                <a:off x="1651303" y="3248306"/>
                <a:ext cx="822364" cy="115201"/>
                <a:chOff x="1649869" y="3224340"/>
                <a:chExt cx="822364" cy="115201"/>
              </a:xfrm>
            </p:grpSpPr>
            <p:sp>
              <p:nvSpPr>
                <p:cNvPr id="75" name="Oval 74"/>
                <p:cNvSpPr>
                  <a:spLocks noChangeAspect="1"/>
                </p:cNvSpPr>
                <p:nvPr/>
              </p:nvSpPr>
              <p:spPr>
                <a:xfrm rot="16200000">
                  <a:off x="1649869" y="3224340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76" name="Straight Connector 75"/>
                <p:cNvCxnSpPr/>
                <p:nvPr/>
              </p:nvCxnSpPr>
              <p:spPr>
                <a:xfrm flipV="1">
                  <a:off x="1765069" y="3280690"/>
                  <a:ext cx="591964" cy="2501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Oval 76"/>
                <p:cNvSpPr>
                  <a:spLocks noChangeAspect="1"/>
                </p:cNvSpPr>
                <p:nvPr/>
              </p:nvSpPr>
              <p:spPr>
                <a:xfrm rot="16200000">
                  <a:off x="2357033" y="3224341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 dirty="0"/>
                </a:p>
              </p:txBody>
            </p:sp>
          </p:grpSp>
          <p:cxnSp>
            <p:nvCxnSpPr>
              <p:cNvPr id="54" name="Straight Connector 53"/>
              <p:cNvCxnSpPr>
                <a:stCxn id="72" idx="7"/>
                <a:endCxn id="77" idx="3"/>
              </p:cNvCxnSpPr>
              <p:nvPr/>
            </p:nvCxnSpPr>
            <p:spPr>
              <a:xfrm flipH="1" flipV="1">
                <a:off x="2456796" y="3346636"/>
                <a:ext cx="533010" cy="39336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Group 54"/>
              <p:cNvGrpSpPr/>
              <p:nvPr/>
            </p:nvGrpSpPr>
            <p:grpSpPr>
              <a:xfrm>
                <a:off x="2972935" y="3723133"/>
                <a:ext cx="810159" cy="115200"/>
                <a:chOff x="2971501" y="3715081"/>
                <a:chExt cx="810159" cy="115200"/>
              </a:xfrm>
            </p:grpSpPr>
            <p:sp>
              <p:nvSpPr>
                <p:cNvPr id="72" name="Oval 71"/>
                <p:cNvSpPr>
                  <a:spLocks noChangeAspect="1"/>
                </p:cNvSpPr>
                <p:nvPr/>
              </p:nvSpPr>
              <p:spPr>
                <a:xfrm rot="16200000">
                  <a:off x="2971501" y="3715081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73" name="Straight Connector 72"/>
                <p:cNvCxnSpPr>
                  <a:stCxn id="72" idx="4"/>
                  <a:endCxn id="74" idx="0"/>
                </p:cNvCxnSpPr>
                <p:nvPr/>
              </p:nvCxnSpPr>
              <p:spPr>
                <a:xfrm>
                  <a:off x="3086701" y="3772681"/>
                  <a:ext cx="579759" cy="0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Oval 73"/>
                <p:cNvSpPr>
                  <a:spLocks noChangeAspect="1"/>
                </p:cNvSpPr>
                <p:nvPr/>
              </p:nvSpPr>
              <p:spPr>
                <a:xfrm rot="16200000">
                  <a:off x="3666460" y="3715081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  <p:grpSp>
            <p:nvGrpSpPr>
              <p:cNvPr id="57" name="Group 56"/>
              <p:cNvGrpSpPr/>
              <p:nvPr/>
            </p:nvGrpSpPr>
            <p:grpSpPr>
              <a:xfrm>
                <a:off x="2972935" y="2751025"/>
                <a:ext cx="814922" cy="115200"/>
                <a:chOff x="2971501" y="2735785"/>
                <a:chExt cx="814922" cy="115200"/>
              </a:xfrm>
            </p:grpSpPr>
            <p:sp>
              <p:nvSpPr>
                <p:cNvPr id="69" name="Oval 68"/>
                <p:cNvSpPr>
                  <a:spLocks noChangeAspect="1"/>
                </p:cNvSpPr>
                <p:nvPr/>
              </p:nvSpPr>
              <p:spPr>
                <a:xfrm rot="16200000">
                  <a:off x="2971501" y="2735785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70" name="Straight Connector 69"/>
                <p:cNvCxnSpPr>
                  <a:stCxn id="69" idx="4"/>
                  <a:endCxn id="71" idx="0"/>
                </p:cNvCxnSpPr>
                <p:nvPr/>
              </p:nvCxnSpPr>
              <p:spPr>
                <a:xfrm>
                  <a:off x="3086701" y="2793385"/>
                  <a:ext cx="584522" cy="0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Oval 70"/>
                <p:cNvSpPr>
                  <a:spLocks noChangeAspect="1"/>
                </p:cNvSpPr>
                <p:nvPr/>
              </p:nvSpPr>
              <p:spPr>
                <a:xfrm rot="16200000">
                  <a:off x="3671223" y="2735785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</p:grpSp>
          <p:cxnSp>
            <p:nvCxnSpPr>
              <p:cNvPr id="58" name="Straight Connector 57"/>
              <p:cNvCxnSpPr>
                <a:stCxn id="69" idx="1"/>
                <a:endCxn id="77" idx="5"/>
              </p:cNvCxnSpPr>
              <p:nvPr/>
            </p:nvCxnSpPr>
            <p:spPr>
              <a:xfrm flipH="1">
                <a:off x="2456796" y="2849354"/>
                <a:ext cx="533010" cy="415824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>
                <a:stCxn id="71" idx="2"/>
                <a:endCxn id="74" idx="6"/>
              </p:cNvCxnSpPr>
              <p:nvPr/>
            </p:nvCxnSpPr>
            <p:spPr>
              <a:xfrm flipH="1">
                <a:off x="3725494" y="2866225"/>
                <a:ext cx="4763" cy="85690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1" name="Straight Connector 60"/>
            <p:cNvCxnSpPr>
              <a:stCxn id="72" idx="2"/>
              <a:endCxn id="59" idx="6"/>
            </p:cNvCxnSpPr>
            <p:nvPr/>
          </p:nvCxnSpPr>
          <p:spPr>
            <a:xfrm>
              <a:off x="3030535" y="3838333"/>
              <a:ext cx="0" cy="85690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777876" y="271101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2161268" y="271101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3518987" y="222010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518987" y="3720728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1507868" y="271101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2844627" y="222010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2844627" y="318276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2844627" y="472514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3800778" y="348184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80" name="TextBox 79"/>
          <p:cNvSpPr txBox="1"/>
          <p:nvPr/>
        </p:nvSpPr>
        <p:spPr>
          <a:xfrm>
            <a:off x="2627784" y="3720728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grpSp>
        <p:nvGrpSpPr>
          <p:cNvPr id="17" name="Group 16"/>
          <p:cNvGrpSpPr/>
          <p:nvPr/>
        </p:nvGrpSpPr>
        <p:grpSpPr>
          <a:xfrm>
            <a:off x="4960339" y="2735785"/>
            <a:ext cx="2859966" cy="1551787"/>
            <a:chOff x="4960339" y="2735785"/>
            <a:chExt cx="2859966" cy="1551787"/>
          </a:xfrm>
        </p:grpSpPr>
        <p:sp>
          <p:nvSpPr>
            <p:cNvPr id="87" name="Oval 86"/>
            <p:cNvSpPr>
              <a:spLocks noChangeAspect="1"/>
            </p:cNvSpPr>
            <p:nvPr/>
          </p:nvSpPr>
          <p:spPr>
            <a:xfrm rot="16200000">
              <a:off x="6390915" y="323306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960339" y="2735785"/>
              <a:ext cx="2859966" cy="1551787"/>
              <a:chOff x="4960339" y="2735785"/>
              <a:chExt cx="2859966" cy="1551787"/>
            </a:xfrm>
          </p:grpSpPr>
          <p:cxnSp>
            <p:nvCxnSpPr>
              <p:cNvPr id="88" name="Straight Connector 87"/>
              <p:cNvCxnSpPr>
                <a:stCxn id="90" idx="7"/>
                <a:endCxn id="87" idx="3"/>
              </p:cNvCxnSpPr>
              <p:nvPr/>
            </p:nvCxnSpPr>
            <p:spPr>
              <a:xfrm flipH="1" flipV="1">
                <a:off x="6489244" y="3331396"/>
                <a:ext cx="533010" cy="39336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oup 12"/>
              <p:cNvGrpSpPr/>
              <p:nvPr/>
            </p:nvGrpSpPr>
            <p:grpSpPr>
              <a:xfrm>
                <a:off x="4960339" y="2735785"/>
                <a:ext cx="2859966" cy="1551787"/>
                <a:chOff x="4960339" y="2735785"/>
                <a:chExt cx="2859966" cy="1551787"/>
              </a:xfrm>
            </p:grpSpPr>
            <p:sp>
              <p:nvSpPr>
                <p:cNvPr id="81" name="Oval 80"/>
                <p:cNvSpPr>
                  <a:spLocks noChangeAspect="1"/>
                </p:cNvSpPr>
                <p:nvPr/>
              </p:nvSpPr>
              <p:spPr>
                <a:xfrm rot="16200000">
                  <a:off x="4960339" y="3233066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cxnSp>
              <p:nvCxnSpPr>
                <p:cNvPr id="83" name="Straight Connector 82"/>
                <p:cNvCxnSpPr>
                  <a:stCxn id="85" idx="0"/>
                  <a:endCxn id="81" idx="4"/>
                </p:cNvCxnSpPr>
                <p:nvPr/>
              </p:nvCxnSpPr>
              <p:spPr>
                <a:xfrm flipH="1">
                  <a:off x="5075539" y="3290666"/>
                  <a:ext cx="622335" cy="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Oval 84"/>
                <p:cNvSpPr>
                  <a:spLocks noChangeAspect="1"/>
                </p:cNvSpPr>
                <p:nvPr/>
              </p:nvSpPr>
              <p:spPr>
                <a:xfrm rot="16200000">
                  <a:off x="5697874" y="3233066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:endParaRPr lang="he-IL"/>
                </a:p>
              </p:txBody>
            </p:sp>
            <p:cxnSp>
              <p:nvCxnSpPr>
                <p:cNvPr id="86" name="Straight Connector 85"/>
                <p:cNvCxnSpPr/>
                <p:nvPr/>
              </p:nvCxnSpPr>
              <p:spPr>
                <a:xfrm flipV="1">
                  <a:off x="5798951" y="3289416"/>
                  <a:ext cx="591964" cy="2501"/>
                </a:xfrm>
                <a:prstGeom prst="line">
                  <a:avLst/>
                </a:prstGeom>
                <a:ln w="5080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9" name="Group 88"/>
                <p:cNvGrpSpPr/>
                <p:nvPr/>
              </p:nvGrpSpPr>
              <p:grpSpPr>
                <a:xfrm>
                  <a:off x="7005383" y="3707893"/>
                  <a:ext cx="810159" cy="115200"/>
                  <a:chOff x="2971501" y="3715081"/>
                  <a:chExt cx="810159" cy="115200"/>
                </a:xfrm>
              </p:grpSpPr>
              <p:sp>
                <p:nvSpPr>
                  <p:cNvPr id="90" name="Oval 89"/>
                  <p:cNvSpPr>
                    <a:spLocks noChangeAspect="1"/>
                  </p:cNvSpPr>
                  <p:nvPr/>
                </p:nvSpPr>
                <p:spPr>
                  <a:xfrm rot="16200000">
                    <a:off x="2971501" y="3715081"/>
                    <a:ext cx="115200" cy="1152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rtl="0"/>
                    <a:endParaRPr lang="he-IL"/>
                  </a:p>
                </p:txBody>
              </p:sp>
              <p:cxnSp>
                <p:nvCxnSpPr>
                  <p:cNvPr id="91" name="Straight Connector 90"/>
                  <p:cNvCxnSpPr>
                    <a:stCxn id="90" idx="4"/>
                    <a:endCxn id="92" idx="0"/>
                  </p:cNvCxnSpPr>
                  <p:nvPr/>
                </p:nvCxnSpPr>
                <p:spPr>
                  <a:xfrm>
                    <a:off x="3086701" y="3772681"/>
                    <a:ext cx="579759" cy="0"/>
                  </a:xfrm>
                  <a:prstGeom prst="line">
                    <a:avLst/>
                  </a:prstGeom>
                  <a:ln w="5080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2" name="Oval 91"/>
                  <p:cNvSpPr>
                    <a:spLocks noChangeAspect="1"/>
                  </p:cNvSpPr>
                  <p:nvPr/>
                </p:nvSpPr>
                <p:spPr>
                  <a:xfrm rot="16200000">
                    <a:off x="3666460" y="3715081"/>
                    <a:ext cx="115200" cy="1152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grpSp>
              <p:nvGrpSpPr>
                <p:cNvPr id="93" name="Group 92"/>
                <p:cNvGrpSpPr/>
                <p:nvPr/>
              </p:nvGrpSpPr>
              <p:grpSpPr>
                <a:xfrm>
                  <a:off x="7005383" y="2735785"/>
                  <a:ext cx="814922" cy="115200"/>
                  <a:chOff x="2971501" y="2735785"/>
                  <a:chExt cx="814922" cy="115200"/>
                </a:xfrm>
              </p:grpSpPr>
              <p:sp>
                <p:nvSpPr>
                  <p:cNvPr id="94" name="Oval 93"/>
                  <p:cNvSpPr>
                    <a:spLocks noChangeAspect="1"/>
                  </p:cNvSpPr>
                  <p:nvPr/>
                </p:nvSpPr>
                <p:spPr>
                  <a:xfrm rot="16200000">
                    <a:off x="2971501" y="2735785"/>
                    <a:ext cx="115200" cy="1152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 rtl="0"/>
                    <a:endParaRPr lang="he-IL"/>
                  </a:p>
                </p:txBody>
              </p:sp>
              <p:cxnSp>
                <p:nvCxnSpPr>
                  <p:cNvPr id="95" name="Straight Connector 94"/>
                  <p:cNvCxnSpPr>
                    <a:stCxn id="94" idx="4"/>
                    <a:endCxn id="96" idx="0"/>
                  </p:cNvCxnSpPr>
                  <p:nvPr/>
                </p:nvCxnSpPr>
                <p:spPr>
                  <a:xfrm>
                    <a:off x="3086701" y="2793385"/>
                    <a:ext cx="584522" cy="0"/>
                  </a:xfrm>
                  <a:prstGeom prst="line">
                    <a:avLst/>
                  </a:prstGeom>
                  <a:ln w="5080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" name="Oval 95"/>
                  <p:cNvSpPr>
                    <a:spLocks noChangeAspect="1"/>
                  </p:cNvSpPr>
                  <p:nvPr/>
                </p:nvSpPr>
                <p:spPr>
                  <a:xfrm rot="16200000">
                    <a:off x="3671223" y="2735785"/>
                    <a:ext cx="115200" cy="1152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cxnSp>
              <p:nvCxnSpPr>
                <p:cNvPr id="97" name="Straight Connector 96"/>
                <p:cNvCxnSpPr>
                  <a:stCxn id="94" idx="1"/>
                  <a:endCxn id="87" idx="5"/>
                </p:cNvCxnSpPr>
                <p:nvPr/>
              </p:nvCxnSpPr>
              <p:spPr>
                <a:xfrm flipH="1">
                  <a:off x="6489244" y="2834114"/>
                  <a:ext cx="533010" cy="415824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Oval 97"/>
                <p:cNvSpPr>
                  <a:spLocks noChangeAspect="1"/>
                </p:cNvSpPr>
                <p:nvPr/>
              </p:nvSpPr>
              <p:spPr>
                <a:xfrm rot="16200000">
                  <a:off x="5697874" y="4172372"/>
                  <a:ext cx="115200" cy="115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cxnSp>
              <p:nvCxnSpPr>
                <p:cNvPr id="99" name="Straight Connector 98"/>
                <p:cNvCxnSpPr>
                  <a:stCxn id="96" idx="2"/>
                  <a:endCxn id="92" idx="6"/>
                </p:cNvCxnSpPr>
                <p:nvPr/>
              </p:nvCxnSpPr>
              <p:spPr>
                <a:xfrm flipH="1">
                  <a:off x="7757942" y="2850985"/>
                  <a:ext cx="4763" cy="856908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>
                  <a:stCxn id="85" idx="2"/>
                </p:cNvCxnSpPr>
                <p:nvPr/>
              </p:nvCxnSpPr>
              <p:spPr>
                <a:xfrm>
                  <a:off x="5755474" y="3348266"/>
                  <a:ext cx="0" cy="82410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01" name="TextBox 100"/>
          <p:cNvSpPr txBox="1"/>
          <p:nvPr/>
        </p:nvSpPr>
        <p:spPr>
          <a:xfrm>
            <a:off x="4810324" y="269577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102" name="TextBox 101"/>
          <p:cNvSpPr txBox="1"/>
          <p:nvPr/>
        </p:nvSpPr>
        <p:spPr>
          <a:xfrm>
            <a:off x="6193716" y="269577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103" name="TextBox 102"/>
          <p:cNvSpPr txBox="1"/>
          <p:nvPr/>
        </p:nvSpPr>
        <p:spPr>
          <a:xfrm>
            <a:off x="7551435" y="220486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104" name="TextBox 103"/>
          <p:cNvSpPr txBox="1"/>
          <p:nvPr/>
        </p:nvSpPr>
        <p:spPr>
          <a:xfrm>
            <a:off x="7551435" y="3720728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5549883" y="2695776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106" name="TextBox 105"/>
          <p:cNvSpPr txBox="1"/>
          <p:nvPr/>
        </p:nvSpPr>
        <p:spPr>
          <a:xfrm>
            <a:off x="6877075" y="220486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107" name="TextBox 106"/>
          <p:cNvSpPr txBox="1"/>
          <p:nvPr/>
        </p:nvSpPr>
        <p:spPr>
          <a:xfrm>
            <a:off x="6877075" y="316752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5549883" y="4221088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7833226" y="3466604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6870834" y="3720728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  <p:sp>
        <p:nvSpPr>
          <p:cNvPr id="111" name="TextBox 110"/>
          <p:cNvSpPr txBox="1"/>
          <p:nvPr/>
        </p:nvSpPr>
        <p:spPr>
          <a:xfrm>
            <a:off x="6228184" y="3265820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o</a:t>
            </a:r>
            <a:endParaRPr lang="en-US" sz="2800" b="1" dirty="0"/>
          </a:p>
        </p:txBody>
      </p:sp>
      <p:sp>
        <p:nvSpPr>
          <p:cNvPr id="112" name="TextBox 111"/>
          <p:cNvSpPr txBox="1"/>
          <p:nvPr/>
        </p:nvSpPr>
        <p:spPr>
          <a:xfrm>
            <a:off x="5364088" y="3265820"/>
            <a:ext cx="411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1" dirty="0" smtClean="0"/>
              <a:t>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5697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  <p:bldP spid="66" grpId="0"/>
      <p:bldP spid="67" grpId="0"/>
      <p:bldP spid="68" grpId="0"/>
      <p:bldP spid="79" grpId="0"/>
      <p:bldP spid="78" grpId="0"/>
      <p:bldP spid="8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116632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Shrinking (contracting) blossoms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526390" y="3933056"/>
            <a:ext cx="5078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Contract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blossom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consider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to be a (super)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vertex.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-10440" y="4797152"/>
            <a:ext cx="9154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Scan unmatched edges from all vertices of the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blossom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including those that were originally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odd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43608" y="1196752"/>
            <a:ext cx="2991404" cy="3225705"/>
            <a:chOff x="1043608" y="1686647"/>
            <a:chExt cx="2991404" cy="3225705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3195166" y="168664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481527" y="241005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rot="5400000" flipH="1" flipV="1">
              <a:off x="2574970" y="1789863"/>
              <a:ext cx="641953" cy="6321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>
              <a:off x="2539127" y="2525258"/>
              <a:ext cx="0" cy="59196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481527" y="311722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195166" y="241005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3919812" y="241005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16200000" flipH="1">
              <a:off x="2953176" y="2824477"/>
              <a:ext cx="599180" cy="74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195166" y="311722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6" name="Straight Connector 115"/>
            <p:cNvCxnSpPr>
              <a:stCxn id="16" idx="0"/>
              <a:endCxn id="4" idx="4"/>
            </p:cNvCxnSpPr>
            <p:nvPr/>
          </p:nvCxnSpPr>
          <p:spPr>
            <a:xfrm rot="5400000" flipH="1" flipV="1">
              <a:off x="2948661" y="2105953"/>
              <a:ext cx="60821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17" idx="1"/>
              <a:endCxn id="4" idx="5"/>
            </p:cNvCxnSpPr>
            <p:nvPr/>
          </p:nvCxnSpPr>
          <p:spPr>
            <a:xfrm rot="16200000" flipV="1">
              <a:off x="3294113" y="1784359"/>
              <a:ext cx="641953" cy="6431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2152544" y="371703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1" name="Straight Connector 130"/>
            <p:cNvCxnSpPr>
              <a:stCxn id="130" idx="7"/>
              <a:endCxn id="15" idx="3"/>
            </p:cNvCxnSpPr>
            <p:nvPr/>
          </p:nvCxnSpPr>
          <p:spPr>
            <a:xfrm flipV="1">
              <a:off x="2250873" y="3215551"/>
              <a:ext cx="247525" cy="51835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>
              <a:stCxn id="130" idx="4"/>
              <a:endCxn id="133" idx="0"/>
            </p:cNvCxnSpPr>
            <p:nvPr/>
          </p:nvCxnSpPr>
          <p:spPr>
            <a:xfrm>
              <a:off x="2210144" y="3832232"/>
              <a:ext cx="0" cy="59441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2152544" y="442664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2843808" y="371703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9" name="Straight Connector 138"/>
            <p:cNvCxnSpPr>
              <a:stCxn id="137" idx="4"/>
              <a:endCxn id="141" idx="0"/>
            </p:cNvCxnSpPr>
            <p:nvPr/>
          </p:nvCxnSpPr>
          <p:spPr>
            <a:xfrm>
              <a:off x="2901408" y="3832232"/>
              <a:ext cx="0" cy="59918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Oval 140"/>
            <p:cNvSpPr>
              <a:spLocks noChangeAspect="1"/>
            </p:cNvSpPr>
            <p:nvPr/>
          </p:nvSpPr>
          <p:spPr>
            <a:xfrm>
              <a:off x="2843808" y="443141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45" name="Straight Connector 144"/>
            <p:cNvCxnSpPr>
              <a:stCxn id="137" idx="1"/>
              <a:endCxn id="15" idx="5"/>
            </p:cNvCxnSpPr>
            <p:nvPr/>
          </p:nvCxnSpPr>
          <p:spPr>
            <a:xfrm flipH="1" flipV="1">
              <a:off x="2579856" y="3215551"/>
              <a:ext cx="280823" cy="51835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/>
            <p:cNvSpPr/>
            <p:nvPr/>
          </p:nvSpPr>
          <p:spPr>
            <a:xfrm>
              <a:off x="1835696" y="3015058"/>
              <a:ext cx="1440160" cy="178209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1043608" y="479715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0" name="Straight Connector 79"/>
            <p:cNvCxnSpPr>
              <a:stCxn id="56" idx="7"/>
              <a:endCxn id="130" idx="3"/>
            </p:cNvCxnSpPr>
            <p:nvPr/>
          </p:nvCxnSpPr>
          <p:spPr>
            <a:xfrm flipV="1">
              <a:off x="1141937" y="3815361"/>
              <a:ext cx="1027478" cy="998662"/>
            </a:xfrm>
            <a:prstGeom prst="line">
              <a:avLst/>
            </a:prstGeom>
            <a:ln w="158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>
              <a:stCxn id="133" idx="6"/>
              <a:endCxn id="141" idx="2"/>
            </p:cNvCxnSpPr>
            <p:nvPr/>
          </p:nvCxnSpPr>
          <p:spPr>
            <a:xfrm>
              <a:off x="2267744" y="4484249"/>
              <a:ext cx="576064" cy="476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230704" y="1210913"/>
            <a:ext cx="2149608" cy="2491464"/>
            <a:chOff x="5230704" y="1700808"/>
            <a:chExt cx="2149608" cy="2491464"/>
          </a:xfrm>
        </p:grpSpPr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6540466" y="1700808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5826827" y="24242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2" name="Straight Connector 31"/>
            <p:cNvCxnSpPr>
              <a:stCxn id="31" idx="7"/>
              <a:endCxn id="30" idx="3"/>
            </p:cNvCxnSpPr>
            <p:nvPr/>
          </p:nvCxnSpPr>
          <p:spPr>
            <a:xfrm rot="5400000" flipH="1" flipV="1">
              <a:off x="5920270" y="1804024"/>
              <a:ext cx="641953" cy="6321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1" idx="4"/>
              <a:endCxn id="34" idx="0"/>
            </p:cNvCxnSpPr>
            <p:nvPr/>
          </p:nvCxnSpPr>
          <p:spPr>
            <a:xfrm flipH="1">
              <a:off x="5877897" y="2539419"/>
              <a:ext cx="6530" cy="56572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6540466" y="24242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7265112" y="24242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7" name="Straight Connector 36"/>
            <p:cNvCxnSpPr/>
            <p:nvPr/>
          </p:nvCxnSpPr>
          <p:spPr>
            <a:xfrm rot="16200000" flipH="1">
              <a:off x="6298476" y="2838638"/>
              <a:ext cx="599180" cy="74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6540466" y="313138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9" name="Straight Connector 38"/>
            <p:cNvCxnSpPr>
              <a:stCxn id="35" idx="0"/>
              <a:endCxn id="30" idx="4"/>
            </p:cNvCxnSpPr>
            <p:nvPr/>
          </p:nvCxnSpPr>
          <p:spPr>
            <a:xfrm rot="5400000" flipH="1" flipV="1">
              <a:off x="6293961" y="2120114"/>
              <a:ext cx="60821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6" idx="1"/>
              <a:endCxn id="30" idx="5"/>
            </p:cNvCxnSpPr>
            <p:nvPr/>
          </p:nvCxnSpPr>
          <p:spPr>
            <a:xfrm rot="16200000" flipV="1">
              <a:off x="6639413" y="1798520"/>
              <a:ext cx="641953" cy="6431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5230704" y="40770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1" name="Straight Connector 50"/>
            <p:cNvCxnSpPr>
              <a:stCxn id="50" idx="7"/>
              <a:endCxn id="41" idx="3"/>
            </p:cNvCxnSpPr>
            <p:nvPr/>
          </p:nvCxnSpPr>
          <p:spPr>
            <a:xfrm flipV="1">
              <a:off x="5329033" y="3269310"/>
              <a:ext cx="443261" cy="82463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/>
            <p:cNvGrpSpPr>
              <a:grpSpLocks noChangeAspect="1"/>
            </p:cNvGrpSpPr>
            <p:nvPr/>
          </p:nvGrpSpPr>
          <p:grpSpPr>
            <a:xfrm>
              <a:off x="5666868" y="3029219"/>
              <a:ext cx="432048" cy="551908"/>
              <a:chOff x="5180996" y="3029219"/>
              <a:chExt cx="1440160" cy="1839694"/>
            </a:xfrm>
          </p:grpSpPr>
          <p:sp>
            <p:nvSpPr>
              <p:cNvPr id="34" name="Oval 33"/>
              <p:cNvSpPr>
                <a:spLocks noChangeAspect="1"/>
              </p:cNvSpPr>
              <p:nvPr/>
            </p:nvSpPr>
            <p:spPr>
              <a:xfrm>
                <a:off x="5826826" y="328229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5515546" y="373119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42" name="Straight Connector 41"/>
              <p:cNvCxnSpPr>
                <a:stCxn id="41" idx="7"/>
                <a:endCxn id="34" idx="3"/>
              </p:cNvCxnSpPr>
              <p:nvPr/>
            </p:nvCxnSpPr>
            <p:spPr>
              <a:xfrm flipV="1">
                <a:off x="5613876" y="3380629"/>
                <a:ext cx="229820" cy="367433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>
                <a:stCxn id="41" idx="4"/>
                <a:endCxn id="44" idx="0"/>
              </p:cNvCxnSpPr>
              <p:nvPr/>
            </p:nvCxnSpPr>
            <p:spPr>
              <a:xfrm>
                <a:off x="5573146" y="3846393"/>
                <a:ext cx="0" cy="553910"/>
              </a:xfrm>
              <a:prstGeom prst="line">
                <a:avLst/>
              </a:prstGeom>
              <a:ln w="158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5515546" y="440030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6177549" y="373119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46" name="Straight Connector 45"/>
              <p:cNvCxnSpPr>
                <a:stCxn id="45" idx="4"/>
                <a:endCxn id="47" idx="0"/>
              </p:cNvCxnSpPr>
              <p:nvPr/>
            </p:nvCxnSpPr>
            <p:spPr>
              <a:xfrm>
                <a:off x="6235149" y="3846393"/>
                <a:ext cx="0" cy="558674"/>
              </a:xfrm>
              <a:prstGeom prst="line">
                <a:avLst/>
              </a:prstGeom>
              <a:ln w="158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6177549" y="440506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48" name="Straight Connector 47"/>
              <p:cNvCxnSpPr>
                <a:stCxn id="45" idx="1"/>
                <a:endCxn id="34" idx="5"/>
              </p:cNvCxnSpPr>
              <p:nvPr/>
            </p:nvCxnSpPr>
            <p:spPr>
              <a:xfrm flipH="1" flipV="1">
                <a:off x="5925156" y="3380629"/>
                <a:ext cx="269263" cy="367433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Oval 48"/>
              <p:cNvSpPr/>
              <p:nvPr/>
            </p:nvSpPr>
            <p:spPr>
              <a:xfrm>
                <a:off x="5180996" y="3029219"/>
                <a:ext cx="1440160" cy="1839694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52" name="Straight Connector 51"/>
              <p:cNvCxnSpPr>
                <a:stCxn id="44" idx="6"/>
                <a:endCxn id="47" idx="2"/>
              </p:cNvCxnSpPr>
              <p:nvPr/>
            </p:nvCxnSpPr>
            <p:spPr>
              <a:xfrm>
                <a:off x="5630746" y="4457903"/>
                <a:ext cx="546803" cy="4763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TextBox 53"/>
          <p:cNvSpPr txBox="1"/>
          <p:nvPr/>
        </p:nvSpPr>
        <p:spPr>
          <a:xfrm>
            <a:off x="10832" y="5766355"/>
            <a:ext cx="9154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Theorem: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Edmonds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The original graph contains an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augmenting path if and only if the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contracted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graph does.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85" grpId="0"/>
      <p:bldP spid="5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8453" y="221739"/>
            <a:ext cx="9154440" cy="1169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Augmenting path in contracted graph </a:t>
            </a:r>
            <a: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 </a:t>
            </a:r>
            <a:b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</a:br>
            <a: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Augmenting path in original graph</a:t>
            </a:r>
            <a:endParaRPr kumimoji="0" lang="en-GB" sz="3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687102" y="3430161"/>
            <a:ext cx="3763330" cy="430887"/>
            <a:chOff x="2771800" y="3303090"/>
            <a:chExt cx="3763330" cy="430887"/>
          </a:xfrm>
        </p:grpSpPr>
        <p:sp>
          <p:nvSpPr>
            <p:cNvPr id="30" name="Oval 29"/>
            <p:cNvSpPr>
              <a:spLocks noChangeAspect="1"/>
            </p:cNvSpPr>
            <p:nvPr/>
          </p:nvSpPr>
          <p:spPr>
            <a:xfrm rot="16200000">
              <a:off x="2771800" y="347219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 rot="16200000">
              <a:off x="3467602" y="347219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cxnSp>
          <p:nvCxnSpPr>
            <p:cNvPr id="32" name="Straight Connector 31"/>
            <p:cNvCxnSpPr>
              <a:stCxn id="30" idx="4"/>
              <a:endCxn id="31" idx="0"/>
            </p:cNvCxnSpPr>
            <p:nvPr/>
          </p:nvCxnSpPr>
          <p:spPr>
            <a:xfrm>
              <a:off x="2887000" y="3529793"/>
              <a:ext cx="580602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31" idx="4"/>
              <a:endCxn id="34" idx="0"/>
            </p:cNvCxnSpPr>
            <p:nvPr/>
          </p:nvCxnSpPr>
          <p:spPr>
            <a:xfrm flipV="1">
              <a:off x="3582802" y="3529792"/>
              <a:ext cx="605705" cy="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33"/>
            <p:cNvSpPr>
              <a:spLocks noChangeAspect="1"/>
            </p:cNvSpPr>
            <p:nvPr/>
          </p:nvSpPr>
          <p:spPr>
            <a:xfrm rot="16200000">
              <a:off x="4188507" y="3356992"/>
              <a:ext cx="345600" cy="3456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058891" y="3303090"/>
              <a:ext cx="648072" cy="43088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2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 rot="16200000">
              <a:off x="5028325" y="347219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 rot="16200000">
              <a:off x="5724127" y="347219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 rot="16200000">
              <a:off x="6419930" y="347219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50" name="Straight Connector 49"/>
            <p:cNvCxnSpPr>
              <a:stCxn id="47" idx="0"/>
              <a:endCxn id="34" idx="4"/>
            </p:cNvCxnSpPr>
            <p:nvPr/>
          </p:nvCxnSpPr>
          <p:spPr>
            <a:xfrm flipH="1" flipV="1">
              <a:off x="4534107" y="3529792"/>
              <a:ext cx="494218" cy="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7" idx="4"/>
              <a:endCxn id="48" idx="0"/>
            </p:cNvCxnSpPr>
            <p:nvPr/>
          </p:nvCxnSpPr>
          <p:spPr>
            <a:xfrm>
              <a:off x="5143525" y="3529793"/>
              <a:ext cx="5806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49" idx="0"/>
              <a:endCxn id="48" idx="4"/>
            </p:cNvCxnSpPr>
            <p:nvPr/>
          </p:nvCxnSpPr>
          <p:spPr>
            <a:xfrm flipH="1">
              <a:off x="5839327" y="3529793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2687102" y="2914850"/>
            <a:ext cx="3763330" cy="115201"/>
            <a:chOff x="2790714" y="2809743"/>
            <a:chExt cx="3763330" cy="115201"/>
          </a:xfrm>
        </p:grpSpPr>
        <p:sp>
          <p:nvSpPr>
            <p:cNvPr id="72" name="Oval 71"/>
            <p:cNvSpPr>
              <a:spLocks noChangeAspect="1"/>
            </p:cNvSpPr>
            <p:nvPr/>
          </p:nvSpPr>
          <p:spPr>
            <a:xfrm rot="16200000">
              <a:off x="2790714" y="280974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 rot="16200000">
              <a:off x="3486516" y="280974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cxnSp>
          <p:nvCxnSpPr>
            <p:cNvPr id="74" name="Straight Connector 73"/>
            <p:cNvCxnSpPr>
              <a:stCxn id="72" idx="4"/>
              <a:endCxn id="73" idx="0"/>
            </p:cNvCxnSpPr>
            <p:nvPr/>
          </p:nvCxnSpPr>
          <p:spPr>
            <a:xfrm>
              <a:off x="2905914" y="2867344"/>
              <a:ext cx="580602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73" idx="4"/>
              <a:endCxn id="76" idx="0"/>
            </p:cNvCxnSpPr>
            <p:nvPr/>
          </p:nvCxnSpPr>
          <p:spPr>
            <a:xfrm flipV="1">
              <a:off x="3601716" y="2867343"/>
              <a:ext cx="731134" cy="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5"/>
            <p:cNvSpPr>
              <a:spLocks noChangeAspect="1"/>
            </p:cNvSpPr>
            <p:nvPr/>
          </p:nvSpPr>
          <p:spPr>
            <a:xfrm rot="16200000">
              <a:off x="4332850" y="2810319"/>
              <a:ext cx="114048" cy="11404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 rot="16200000">
              <a:off x="5047239" y="280974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 rot="16200000">
              <a:off x="5743041" y="280974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 rot="16200000">
              <a:off x="6438844" y="280974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84" name="Straight Connector 83"/>
            <p:cNvCxnSpPr>
              <a:stCxn id="79" idx="0"/>
              <a:endCxn id="76" idx="4"/>
            </p:cNvCxnSpPr>
            <p:nvPr/>
          </p:nvCxnSpPr>
          <p:spPr>
            <a:xfrm flipH="1">
              <a:off x="4446898" y="2867343"/>
              <a:ext cx="60034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79" idx="4"/>
              <a:endCxn id="81" idx="0"/>
            </p:cNvCxnSpPr>
            <p:nvPr/>
          </p:nvCxnSpPr>
          <p:spPr>
            <a:xfrm>
              <a:off x="5162439" y="2867343"/>
              <a:ext cx="580602" cy="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83" idx="0"/>
              <a:endCxn id="81" idx="4"/>
            </p:cNvCxnSpPr>
            <p:nvPr/>
          </p:nvCxnSpPr>
          <p:spPr>
            <a:xfrm flipH="1">
              <a:off x="5858241" y="2867344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" name="Rectangle 4"/>
          <p:cNvSpPr txBox="1">
            <a:spLocks noChangeArrowheads="1"/>
          </p:cNvSpPr>
          <p:nvPr/>
        </p:nvSpPr>
        <p:spPr bwMode="auto">
          <a:xfrm>
            <a:off x="8337" y="562233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matched edge must enter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blossom contains an even alternating path from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to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3" name="Rectangle 4"/>
          <p:cNvSpPr txBox="1">
            <a:spLocks noChangeArrowheads="1"/>
          </p:cNvSpPr>
          <p:nvPr/>
        </p:nvSpPr>
        <p:spPr bwMode="auto">
          <a:xfrm>
            <a:off x="-3233" y="166189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there is an augmenting path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after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shrinking a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blossom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then there is also an augmenting path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before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shrinking.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417303" y="4077073"/>
            <a:ext cx="4302929" cy="1584175"/>
            <a:chOff x="2384601" y="4005065"/>
            <a:chExt cx="4302929" cy="1584175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rot="16200000">
              <a:off x="3808728" y="458113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4108140" y="4149082"/>
              <a:ext cx="115200" cy="931576"/>
              <a:chOff x="4103948" y="4797153"/>
              <a:chExt cx="115200" cy="931576"/>
            </a:xfrm>
          </p:grpSpPr>
          <p:sp>
            <p:nvSpPr>
              <p:cNvPr id="90" name="Oval 89"/>
              <p:cNvSpPr>
                <a:spLocks noChangeAspect="1"/>
              </p:cNvSpPr>
              <p:nvPr/>
            </p:nvSpPr>
            <p:spPr>
              <a:xfrm rot="16200000">
                <a:off x="4103948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 rot="16200000">
                <a:off x="4103948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4479560" y="4149082"/>
              <a:ext cx="115200" cy="931576"/>
              <a:chOff x="4499992" y="4797153"/>
              <a:chExt cx="115200" cy="931576"/>
            </a:xfrm>
          </p:grpSpPr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 rot="16200000">
                <a:off x="4499992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 rot="16200000">
                <a:off x="4499992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97" name="Group 96"/>
            <p:cNvGrpSpPr/>
            <p:nvPr/>
          </p:nvGrpSpPr>
          <p:grpSpPr>
            <a:xfrm>
              <a:off x="4788024" y="4384868"/>
              <a:ext cx="115200" cy="448497"/>
              <a:chOff x="4850979" y="5032939"/>
              <a:chExt cx="115200" cy="448497"/>
            </a:xfrm>
          </p:grpSpPr>
          <p:sp>
            <p:nvSpPr>
              <p:cNvPr id="92" name="Oval 91"/>
              <p:cNvSpPr>
                <a:spLocks noChangeAspect="1"/>
              </p:cNvSpPr>
              <p:nvPr/>
            </p:nvSpPr>
            <p:spPr>
              <a:xfrm rot="16200000">
                <a:off x="4850979" y="503293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 rot="16200000">
                <a:off x="4850979" y="536623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99" name="Straight Connector 98"/>
            <p:cNvCxnSpPr>
              <a:stCxn id="90" idx="1"/>
              <a:endCxn id="89" idx="5"/>
            </p:cNvCxnSpPr>
            <p:nvPr/>
          </p:nvCxnSpPr>
          <p:spPr>
            <a:xfrm flipH="1">
              <a:off x="3907057" y="4247411"/>
              <a:ext cx="217954" cy="3505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3" idx="7"/>
              <a:endCxn id="89" idx="3"/>
            </p:cNvCxnSpPr>
            <p:nvPr/>
          </p:nvCxnSpPr>
          <p:spPr>
            <a:xfrm flipH="1" flipV="1">
              <a:off x="3907057" y="4679459"/>
              <a:ext cx="217954" cy="30287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2" idx="7"/>
              <a:endCxn id="91" idx="4"/>
            </p:cNvCxnSpPr>
            <p:nvPr/>
          </p:nvCxnSpPr>
          <p:spPr>
            <a:xfrm flipH="1" flipV="1">
              <a:off x="4594760" y="4206682"/>
              <a:ext cx="210135" cy="19505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5" idx="1"/>
              <a:endCxn id="94" idx="4"/>
            </p:cNvCxnSpPr>
            <p:nvPr/>
          </p:nvCxnSpPr>
          <p:spPr>
            <a:xfrm flipH="1">
              <a:off x="4594760" y="4816494"/>
              <a:ext cx="210135" cy="2065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0" idx="4"/>
              <a:endCxn id="91" idx="0"/>
            </p:cNvCxnSpPr>
            <p:nvPr/>
          </p:nvCxnSpPr>
          <p:spPr>
            <a:xfrm>
              <a:off x="4223340" y="4206682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3" idx="4"/>
              <a:endCxn id="94" idx="0"/>
            </p:cNvCxnSpPr>
            <p:nvPr/>
          </p:nvCxnSpPr>
          <p:spPr>
            <a:xfrm>
              <a:off x="4223340" y="5023058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5" idx="6"/>
              <a:endCxn id="92" idx="2"/>
            </p:cNvCxnSpPr>
            <p:nvPr/>
          </p:nvCxnSpPr>
          <p:spPr>
            <a:xfrm flipV="1">
              <a:off x="4845624" y="4500068"/>
              <a:ext cx="0" cy="21809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>
            <a:xfrm>
              <a:off x="4067944" y="4365105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 rot="16200000">
              <a:off x="2384601" y="458278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8" name="Oval 127"/>
            <p:cNvSpPr>
              <a:spLocks noChangeAspect="1"/>
            </p:cNvSpPr>
            <p:nvPr/>
          </p:nvSpPr>
          <p:spPr>
            <a:xfrm rot="16200000">
              <a:off x="3080403" y="458278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/>
            </a:p>
          </p:txBody>
        </p:sp>
        <p:cxnSp>
          <p:nvCxnSpPr>
            <p:cNvPr id="129" name="Straight Connector 128"/>
            <p:cNvCxnSpPr>
              <a:stCxn id="127" idx="4"/>
              <a:endCxn id="128" idx="0"/>
            </p:cNvCxnSpPr>
            <p:nvPr/>
          </p:nvCxnSpPr>
          <p:spPr>
            <a:xfrm>
              <a:off x="2499801" y="4640386"/>
              <a:ext cx="580602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>
              <a:stCxn id="128" idx="4"/>
              <a:endCxn id="89" idx="0"/>
            </p:cNvCxnSpPr>
            <p:nvPr/>
          </p:nvCxnSpPr>
          <p:spPr>
            <a:xfrm flipV="1">
              <a:off x="3195603" y="4638730"/>
              <a:ext cx="613125" cy="1656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Oval 135"/>
            <p:cNvSpPr>
              <a:spLocks noChangeAspect="1"/>
            </p:cNvSpPr>
            <p:nvPr/>
          </p:nvSpPr>
          <p:spPr>
            <a:xfrm rot="16200000">
              <a:off x="3779912" y="4005065"/>
              <a:ext cx="1224136" cy="122413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38" name="Oval 137"/>
            <p:cNvSpPr>
              <a:spLocks noChangeAspect="1"/>
            </p:cNvSpPr>
            <p:nvPr/>
          </p:nvSpPr>
          <p:spPr>
            <a:xfrm rot="16200000">
              <a:off x="5180725" y="453793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 rot="16200000">
              <a:off x="5876527" y="453793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 rot="16200000">
              <a:off x="6572330" y="453793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143" name="Straight Connector 142"/>
            <p:cNvCxnSpPr>
              <a:stCxn id="138" idx="4"/>
              <a:endCxn id="140" idx="0"/>
            </p:cNvCxnSpPr>
            <p:nvPr/>
          </p:nvCxnSpPr>
          <p:spPr>
            <a:xfrm>
              <a:off x="5295925" y="4595537"/>
              <a:ext cx="5806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>
              <a:stCxn id="142" idx="0"/>
              <a:endCxn id="140" idx="4"/>
            </p:cNvCxnSpPr>
            <p:nvPr/>
          </p:nvCxnSpPr>
          <p:spPr>
            <a:xfrm flipH="1">
              <a:off x="5991727" y="4595537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Curved Connector 145"/>
            <p:cNvCxnSpPr>
              <a:stCxn id="94" idx="2"/>
              <a:endCxn id="138" idx="0"/>
            </p:cNvCxnSpPr>
            <p:nvPr/>
          </p:nvCxnSpPr>
          <p:spPr>
            <a:xfrm rot="5400000" flipH="1" flipV="1">
              <a:off x="4616381" y="4516315"/>
              <a:ext cx="485121" cy="643565"/>
            </a:xfrm>
            <a:prstGeom prst="curvedConnector4">
              <a:avLst>
                <a:gd name="adj1" fmla="val -47122"/>
                <a:gd name="adj2" fmla="val 75577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3347864" y="4158134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211960" y="5127575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4"/>
          <p:cNvSpPr txBox="1">
            <a:spLocks noChangeArrowheads="1"/>
          </p:cNvSpPr>
          <p:nvPr/>
        </p:nvSpPr>
        <p:spPr bwMode="auto">
          <a:xfrm>
            <a:off x="3974" y="183901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there is an augmenting path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before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shrinking a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blossom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then there is also an augmenting path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after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shrinking.</a:t>
            </a:r>
          </a:p>
        </p:txBody>
      </p: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-9353" y="299114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does not pass though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B,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then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also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augmenting path in the contracted graph. 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 bwMode="auto">
          <a:xfrm>
            <a:off x="8337" y="411017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What do we do if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does pass through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8337" y="483025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Important to note that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part of a flower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thus has a (possibly empty) stem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40" y="365755"/>
            <a:ext cx="9154440" cy="1169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Augmenting path in original graph </a:t>
            </a:r>
            <a: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 </a:t>
            </a:r>
            <a:b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</a:br>
            <a:r>
              <a:rPr kumimoji="0" lang="en-US" sz="38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Augmenting path in contracted graph</a:t>
            </a:r>
            <a:endParaRPr kumimoji="0" lang="en-GB" sz="3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4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spect="1"/>
          </p:cNvSpPr>
          <p:nvPr/>
        </p:nvSpPr>
        <p:spPr>
          <a:xfrm>
            <a:off x="3275856" y="1992623"/>
            <a:ext cx="2160000" cy="21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Oval 2"/>
          <p:cNvSpPr>
            <a:spLocks noChangeAspect="1"/>
          </p:cNvSpPr>
          <p:nvPr/>
        </p:nvSpPr>
        <p:spPr>
          <a:xfrm>
            <a:off x="3545856" y="2262623"/>
            <a:ext cx="1620000" cy="16200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Is </a:t>
            </a:r>
            <a:r>
              <a:rPr lang="en-US" sz="3600" i="1" kern="0" noProof="0" dirty="0" smtClean="0">
                <a:solidFill>
                  <a:srgbClr val="FF0000"/>
                </a:solidFill>
              </a:rPr>
              <a:t>P</a:t>
            </a:r>
            <a:r>
              <a:rPr lang="en-US" sz="3600" kern="0" noProof="0" dirty="0" smtClean="0">
                <a:solidFill>
                  <a:srgbClr val="0033CC"/>
                </a:solidFill>
              </a:rPr>
              <a:t> an augmenting path</a:t>
            </a:r>
            <a:br>
              <a:rPr lang="en-US" sz="3600" kern="0" noProof="0" dirty="0" smtClean="0">
                <a:solidFill>
                  <a:srgbClr val="0033CC"/>
                </a:solidFill>
              </a:rPr>
            </a:br>
            <a:r>
              <a:rPr lang="en-US" sz="3600" kern="0" noProof="0" dirty="0" smtClean="0">
                <a:solidFill>
                  <a:srgbClr val="0033CC"/>
                </a:solidFill>
              </a:rPr>
              <a:t>in the contracted graph?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 rot="5400000" flipH="1">
            <a:off x="3644949" y="349573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 rot="5400000" flipH="1">
            <a:off x="4769918" y="235266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 rot="5400000" flipH="1">
            <a:off x="5103215" y="300073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 rot="5400000" flipH="1">
            <a:off x="4346923" y="381998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 rot="5400000" flipH="1">
            <a:off x="3500933" y="301502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 rot="5400000" flipH="1">
            <a:off x="2771800" y="301502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11" name="Straight Connector 10"/>
          <p:cNvCxnSpPr>
            <a:stCxn id="9" idx="4"/>
            <a:endCxn id="10" idx="0"/>
          </p:cNvCxnSpPr>
          <p:nvPr/>
        </p:nvCxnSpPr>
        <p:spPr>
          <a:xfrm flipH="1">
            <a:off x="2887000" y="3072623"/>
            <a:ext cx="613933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>
            <a:spLocks noChangeAspect="1"/>
          </p:cNvSpPr>
          <p:nvPr/>
        </p:nvSpPr>
        <p:spPr>
          <a:xfrm rot="5400000" flipH="1">
            <a:off x="3203848" y="386483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 rot="5400000" flipH="1">
            <a:off x="4427984" y="436888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 rot="5400000" flipH="1">
            <a:off x="5652120" y="300073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 rot="5400000" flipH="1">
            <a:off x="5220072" y="192061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18" name="Straight Connector 17"/>
          <p:cNvCxnSpPr>
            <a:stCxn id="14" idx="7"/>
            <a:endCxn id="5" idx="3"/>
          </p:cNvCxnSpPr>
          <p:nvPr/>
        </p:nvCxnSpPr>
        <p:spPr>
          <a:xfrm flipV="1">
            <a:off x="3302177" y="3594067"/>
            <a:ext cx="359643" cy="28763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0"/>
            <a:endCxn id="16" idx="4"/>
          </p:cNvCxnSpPr>
          <p:nvPr/>
        </p:nvCxnSpPr>
        <p:spPr>
          <a:xfrm>
            <a:off x="5218415" y="3058335"/>
            <a:ext cx="43370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5" idx="6"/>
            <a:endCxn id="8" idx="2"/>
          </p:cNvCxnSpPr>
          <p:nvPr/>
        </p:nvCxnSpPr>
        <p:spPr>
          <a:xfrm flipH="1" flipV="1">
            <a:off x="4404523" y="3935182"/>
            <a:ext cx="81061" cy="43370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7"/>
            <a:endCxn id="17" idx="3"/>
          </p:cNvCxnSpPr>
          <p:nvPr/>
        </p:nvCxnSpPr>
        <p:spPr>
          <a:xfrm flipV="1">
            <a:off x="4868247" y="2018944"/>
            <a:ext cx="368696" cy="35059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031820" y="2841791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31840" y="2539070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1213164" y="3881185"/>
            <a:ext cx="2000816" cy="1032095"/>
          </a:xfrm>
          <a:custGeom>
            <a:avLst/>
            <a:gdLst>
              <a:gd name="connsiteX0" fmla="*/ 0 w 2000816"/>
              <a:gd name="connsiteY0" fmla="*/ 1032095 h 1032095"/>
              <a:gd name="connsiteX1" fmla="*/ 190123 w 2000816"/>
              <a:gd name="connsiteY1" fmla="*/ 162962 h 1032095"/>
              <a:gd name="connsiteX2" fmla="*/ 950614 w 2000816"/>
              <a:gd name="connsiteY2" fmla="*/ 525100 h 1032095"/>
              <a:gd name="connsiteX3" fmla="*/ 1348967 w 2000816"/>
              <a:gd name="connsiteY3" fmla="*/ 81481 h 1032095"/>
              <a:gd name="connsiteX4" fmla="*/ 2000816 w 2000816"/>
              <a:gd name="connsiteY4" fmla="*/ 36213 h 103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0816" h="1032095">
                <a:moveTo>
                  <a:pt x="0" y="1032095"/>
                </a:moveTo>
                <a:cubicBezTo>
                  <a:pt x="15844" y="639778"/>
                  <a:pt x="31688" y="247461"/>
                  <a:pt x="190123" y="162962"/>
                </a:cubicBezTo>
                <a:cubicBezTo>
                  <a:pt x="348558" y="78463"/>
                  <a:pt x="757473" y="538680"/>
                  <a:pt x="950614" y="525100"/>
                </a:cubicBezTo>
                <a:cubicBezTo>
                  <a:pt x="1143755" y="511520"/>
                  <a:pt x="1173933" y="162962"/>
                  <a:pt x="1348967" y="81481"/>
                </a:cubicBezTo>
                <a:cubicBezTo>
                  <a:pt x="1524001" y="0"/>
                  <a:pt x="1762408" y="18106"/>
                  <a:pt x="2000816" y="36213"/>
                </a:cubicBezTo>
              </a:path>
            </a:pathLst>
          </a:custGeom>
          <a:ln w="127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 rot="5400000" flipH="1">
            <a:off x="1160465" y="489104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35" name="Freeform 34"/>
          <p:cNvSpPr/>
          <p:nvPr/>
        </p:nvSpPr>
        <p:spPr>
          <a:xfrm>
            <a:off x="4508626" y="2216856"/>
            <a:ext cx="2818646" cy="3174748"/>
          </a:xfrm>
          <a:custGeom>
            <a:avLst/>
            <a:gdLst>
              <a:gd name="connsiteX0" fmla="*/ 0 w 2818646"/>
              <a:gd name="connsiteY0" fmla="*/ 2270911 h 3174748"/>
              <a:gd name="connsiteX1" fmla="*/ 543208 w 2818646"/>
              <a:gd name="connsiteY1" fmla="*/ 2850332 h 3174748"/>
              <a:gd name="connsiteX2" fmla="*/ 1204111 w 2818646"/>
              <a:gd name="connsiteY2" fmla="*/ 3076669 h 3174748"/>
              <a:gd name="connsiteX3" fmla="*/ 1231271 w 2818646"/>
              <a:gd name="connsiteY3" fmla="*/ 2261857 h 3174748"/>
              <a:gd name="connsiteX4" fmla="*/ 2118511 w 2818646"/>
              <a:gd name="connsiteY4" fmla="*/ 2171323 h 3174748"/>
              <a:gd name="connsiteX5" fmla="*/ 1919334 w 2818646"/>
              <a:gd name="connsiteY5" fmla="*/ 1501366 h 3174748"/>
              <a:gd name="connsiteX6" fmla="*/ 2779414 w 2818646"/>
              <a:gd name="connsiteY6" fmla="*/ 903837 h 3174748"/>
              <a:gd name="connsiteX7" fmla="*/ 2154724 w 2818646"/>
              <a:gd name="connsiteY7" fmla="*/ 70919 h 3174748"/>
              <a:gd name="connsiteX8" fmla="*/ 1837853 w 2818646"/>
              <a:gd name="connsiteY8" fmla="*/ 478325 h 3174748"/>
              <a:gd name="connsiteX9" fmla="*/ 1258431 w 2818646"/>
              <a:gd name="connsiteY9" fmla="*/ 831410 h 3174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18646" h="3174748">
                <a:moveTo>
                  <a:pt x="0" y="2270911"/>
                </a:moveTo>
                <a:cubicBezTo>
                  <a:pt x="171261" y="2493475"/>
                  <a:pt x="342523" y="2716039"/>
                  <a:pt x="543208" y="2850332"/>
                </a:cubicBezTo>
                <a:cubicBezTo>
                  <a:pt x="743893" y="2984625"/>
                  <a:pt x="1089434" y="3174748"/>
                  <a:pt x="1204111" y="3076669"/>
                </a:cubicBezTo>
                <a:cubicBezTo>
                  <a:pt x="1318788" y="2978590"/>
                  <a:pt x="1078871" y="2412748"/>
                  <a:pt x="1231271" y="2261857"/>
                </a:cubicBezTo>
                <a:cubicBezTo>
                  <a:pt x="1383671" y="2110966"/>
                  <a:pt x="2003834" y="2298072"/>
                  <a:pt x="2118511" y="2171323"/>
                </a:cubicBezTo>
                <a:cubicBezTo>
                  <a:pt x="2233188" y="2044575"/>
                  <a:pt x="1809184" y="1712614"/>
                  <a:pt x="1919334" y="1501366"/>
                </a:cubicBezTo>
                <a:cubicBezTo>
                  <a:pt x="2029485" y="1290118"/>
                  <a:pt x="2740182" y="1142245"/>
                  <a:pt x="2779414" y="903837"/>
                </a:cubicBezTo>
                <a:cubicBezTo>
                  <a:pt x="2818646" y="665429"/>
                  <a:pt x="2311651" y="141838"/>
                  <a:pt x="2154724" y="70919"/>
                </a:cubicBezTo>
                <a:cubicBezTo>
                  <a:pt x="1997797" y="0"/>
                  <a:pt x="1987235" y="351577"/>
                  <a:pt x="1837853" y="478325"/>
                </a:cubicBezTo>
                <a:cubicBezTo>
                  <a:pt x="1688471" y="605074"/>
                  <a:pt x="1473451" y="718242"/>
                  <a:pt x="1258431" y="831410"/>
                </a:cubicBezTo>
              </a:path>
            </a:pathLst>
          </a:custGeom>
          <a:ln w="127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Freeform 35"/>
          <p:cNvSpPr/>
          <p:nvPr/>
        </p:nvSpPr>
        <p:spPr>
          <a:xfrm>
            <a:off x="5323438" y="1700808"/>
            <a:ext cx="2643612" cy="558297"/>
          </a:xfrm>
          <a:custGeom>
            <a:avLst/>
            <a:gdLst>
              <a:gd name="connsiteX0" fmla="*/ 0 w 2643612"/>
              <a:gd name="connsiteY0" fmla="*/ 242935 h 558297"/>
              <a:gd name="connsiteX1" fmla="*/ 679010 w 2643612"/>
              <a:gd name="connsiteY1" fmla="*/ 16598 h 558297"/>
              <a:gd name="connsiteX2" fmla="*/ 1774479 w 2643612"/>
              <a:gd name="connsiteY2" fmla="*/ 143347 h 558297"/>
              <a:gd name="connsiteX3" fmla="*/ 2399168 w 2643612"/>
              <a:gd name="connsiteY3" fmla="*/ 550753 h 558297"/>
              <a:gd name="connsiteX4" fmla="*/ 2643612 w 2643612"/>
              <a:gd name="connsiteY4" fmla="*/ 188614 h 5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3612" h="558297">
                <a:moveTo>
                  <a:pt x="0" y="242935"/>
                </a:moveTo>
                <a:cubicBezTo>
                  <a:pt x="191632" y="138065"/>
                  <a:pt x="383264" y="33196"/>
                  <a:pt x="679010" y="16598"/>
                </a:cubicBezTo>
                <a:cubicBezTo>
                  <a:pt x="974757" y="0"/>
                  <a:pt x="1487786" y="54321"/>
                  <a:pt x="1774479" y="143347"/>
                </a:cubicBezTo>
                <a:cubicBezTo>
                  <a:pt x="2061172" y="232373"/>
                  <a:pt x="2254313" y="543209"/>
                  <a:pt x="2399168" y="550753"/>
                </a:cubicBezTo>
                <a:cubicBezTo>
                  <a:pt x="2544023" y="558297"/>
                  <a:pt x="2593817" y="373455"/>
                  <a:pt x="2643612" y="188614"/>
                </a:cubicBezTo>
              </a:path>
            </a:pathLst>
          </a:custGeom>
          <a:ln w="127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Freeform 36"/>
          <p:cNvSpPr/>
          <p:nvPr/>
        </p:nvSpPr>
        <p:spPr>
          <a:xfrm>
            <a:off x="3739081" y="3627687"/>
            <a:ext cx="606582" cy="289710"/>
          </a:xfrm>
          <a:custGeom>
            <a:avLst/>
            <a:gdLst>
              <a:gd name="connsiteX0" fmla="*/ 0 w 606582"/>
              <a:gd name="connsiteY0" fmla="*/ 0 h 289710"/>
              <a:gd name="connsiteX1" fmla="*/ 172016 w 606582"/>
              <a:gd name="connsiteY1" fmla="*/ 153908 h 289710"/>
              <a:gd name="connsiteX2" fmla="*/ 380246 w 606582"/>
              <a:gd name="connsiteY2" fmla="*/ 244443 h 289710"/>
              <a:gd name="connsiteX3" fmla="*/ 488887 w 606582"/>
              <a:gd name="connsiteY3" fmla="*/ 280657 h 289710"/>
              <a:gd name="connsiteX4" fmla="*/ 606582 w 606582"/>
              <a:gd name="connsiteY4" fmla="*/ 289710 h 289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82" h="289710">
                <a:moveTo>
                  <a:pt x="0" y="0"/>
                </a:moveTo>
                <a:cubicBezTo>
                  <a:pt x="54321" y="56583"/>
                  <a:pt x="108642" y="113167"/>
                  <a:pt x="172016" y="153908"/>
                </a:cubicBezTo>
                <a:cubicBezTo>
                  <a:pt x="235390" y="194649"/>
                  <a:pt x="327434" y="223318"/>
                  <a:pt x="380246" y="244443"/>
                </a:cubicBezTo>
                <a:cubicBezTo>
                  <a:pt x="433058" y="265568"/>
                  <a:pt x="451164" y="273113"/>
                  <a:pt x="488887" y="280657"/>
                </a:cubicBezTo>
                <a:cubicBezTo>
                  <a:pt x="526610" y="288202"/>
                  <a:pt x="566596" y="288956"/>
                  <a:pt x="606582" y="289710"/>
                </a:cubicBezTo>
              </a:path>
            </a:pathLst>
          </a:custGeom>
          <a:ln w="127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Freeform 37"/>
          <p:cNvSpPr/>
          <p:nvPr/>
        </p:nvSpPr>
        <p:spPr>
          <a:xfrm>
            <a:off x="4906977" y="2441684"/>
            <a:ext cx="280658" cy="552261"/>
          </a:xfrm>
          <a:custGeom>
            <a:avLst/>
            <a:gdLst>
              <a:gd name="connsiteX0" fmla="*/ 280658 w 280658"/>
              <a:gd name="connsiteY0" fmla="*/ 552261 h 552261"/>
              <a:gd name="connsiteX1" fmla="*/ 235390 w 280658"/>
              <a:gd name="connsiteY1" fmla="*/ 362139 h 552261"/>
              <a:gd name="connsiteX2" fmla="*/ 172016 w 280658"/>
              <a:gd name="connsiteY2" fmla="*/ 208230 h 552261"/>
              <a:gd name="connsiteX3" fmla="*/ 90535 w 280658"/>
              <a:gd name="connsiteY3" fmla="*/ 90535 h 552261"/>
              <a:gd name="connsiteX4" fmla="*/ 0 w 280658"/>
              <a:gd name="connsiteY4" fmla="*/ 0 h 552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658" h="552261">
                <a:moveTo>
                  <a:pt x="280658" y="552261"/>
                </a:moveTo>
                <a:cubicBezTo>
                  <a:pt x="267077" y="485869"/>
                  <a:pt x="253497" y="419477"/>
                  <a:pt x="235390" y="362139"/>
                </a:cubicBezTo>
                <a:cubicBezTo>
                  <a:pt x="217283" y="304801"/>
                  <a:pt x="196159" y="253497"/>
                  <a:pt x="172016" y="208230"/>
                </a:cubicBezTo>
                <a:cubicBezTo>
                  <a:pt x="147873" y="162963"/>
                  <a:pt x="119204" y="125240"/>
                  <a:pt x="90535" y="90535"/>
                </a:cubicBezTo>
                <a:cubicBezTo>
                  <a:pt x="61866" y="55830"/>
                  <a:pt x="30933" y="27915"/>
                  <a:pt x="0" y="0"/>
                </a:cubicBezTo>
              </a:path>
            </a:pathLst>
          </a:custGeom>
          <a:ln w="127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 rot="5400000" flipH="1">
            <a:off x="7902474" y="177659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40" name="Rectangle 4"/>
          <p:cNvSpPr txBox="1">
            <a:spLocks noChangeArrowheads="1"/>
          </p:cNvSpPr>
          <p:nvPr/>
        </p:nvSpPr>
        <p:spPr bwMode="auto">
          <a:xfrm>
            <a:off x="8337" y="54452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not necessarily a </a:t>
            </a:r>
            <a:r>
              <a:rPr lang="en-US" sz="24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simple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path in the contracted graph.</a:t>
            </a:r>
          </a:p>
        </p:txBody>
      </p:sp>
      <p:sp>
        <p:nvSpPr>
          <p:cNvPr id="41" name="Rectangle 4"/>
          <p:cNvSpPr txBox="1">
            <a:spLocks noChangeArrowheads="1"/>
          </p:cNvSpPr>
          <p:nvPr/>
        </p:nvSpPr>
        <p:spPr bwMode="auto">
          <a:xfrm>
            <a:off x="-716" y="591966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not necessarily an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alternating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path in the contracted graph.</a:t>
            </a:r>
          </a:p>
        </p:txBody>
      </p:sp>
      <p:sp>
        <p:nvSpPr>
          <p:cNvPr id="42" name="TextBox 41"/>
          <p:cNvSpPr txBox="1"/>
          <p:nvPr/>
        </p:nvSpPr>
        <p:spPr>
          <a:xfrm flipH="1">
            <a:off x="2339752" y="4191471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4"/>
          <p:cNvSpPr txBox="1">
            <a:spLocks noChangeArrowheads="1"/>
          </p:cNvSpPr>
          <p:nvPr/>
        </p:nvSpPr>
        <p:spPr bwMode="auto">
          <a:xfrm>
            <a:off x="3974" y="137386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there is an augmenting path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before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shrinking a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blossom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then there is also an augmenting path </a:t>
            </a:r>
            <a:r>
              <a:rPr lang="en-US" sz="24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after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 shrinking.</a:t>
            </a:r>
          </a:p>
        </p:txBody>
      </p:sp>
      <p:sp>
        <p:nvSpPr>
          <p:cNvPr id="59" name="Rectangle 4"/>
          <p:cNvSpPr txBox="1">
            <a:spLocks noChangeArrowheads="1"/>
          </p:cNvSpPr>
          <p:nvPr/>
        </p:nvSpPr>
        <p:spPr bwMode="auto">
          <a:xfrm>
            <a:off x="8337" y="239127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Easy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an empty stem</a:t>
            </a:r>
          </a:p>
        </p:txBody>
      </p: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-9353" y="5157192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Let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be the </a:t>
            </a:r>
            <a:r>
              <a:rPr lang="en-US" sz="24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subpath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that starts at an endpoint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b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that is not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and continues until the first encounter with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400" i="1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 bwMode="auto">
          <a:xfrm>
            <a:off x="8337" y="6023029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an augmenting path from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to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in the contracted graph.</a:t>
            </a:r>
          </a:p>
        </p:txBody>
      </p:sp>
      <p:sp>
        <p:nvSpPr>
          <p:cNvPr id="39" name="Rectangle 4"/>
          <p:cNvSpPr txBox="1">
            <a:spLocks noChangeArrowheads="1"/>
          </p:cNvSpPr>
          <p:nvPr/>
        </p:nvSpPr>
        <p:spPr bwMode="auto">
          <a:xfrm>
            <a:off x="8337" y="455151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</a:t>
            </a:r>
            <a:r>
              <a:rPr lang="en-US" sz="24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unmatched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in the contracted graph.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252652" y="2782556"/>
            <a:ext cx="6531962" cy="1807625"/>
            <a:chOff x="1252652" y="2782556"/>
            <a:chExt cx="6531962" cy="1807625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rot="16200000">
              <a:off x="3594777" y="3645025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grpSp>
          <p:nvGrpSpPr>
            <p:cNvPr id="2" name="Group 97"/>
            <p:cNvGrpSpPr/>
            <p:nvPr/>
          </p:nvGrpSpPr>
          <p:grpSpPr>
            <a:xfrm>
              <a:off x="3894189" y="3212977"/>
              <a:ext cx="115200" cy="931576"/>
              <a:chOff x="4103948" y="4797153"/>
              <a:chExt cx="115200" cy="931576"/>
            </a:xfrm>
          </p:grpSpPr>
          <p:sp>
            <p:nvSpPr>
              <p:cNvPr id="90" name="Oval 89"/>
              <p:cNvSpPr>
                <a:spLocks noChangeAspect="1"/>
              </p:cNvSpPr>
              <p:nvPr/>
            </p:nvSpPr>
            <p:spPr>
              <a:xfrm rot="16200000">
                <a:off x="4103948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 rot="16200000">
                <a:off x="4103948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3" name="Group 95"/>
            <p:cNvGrpSpPr/>
            <p:nvPr/>
          </p:nvGrpSpPr>
          <p:grpSpPr>
            <a:xfrm>
              <a:off x="4265609" y="3212977"/>
              <a:ext cx="115200" cy="931576"/>
              <a:chOff x="4499992" y="4797153"/>
              <a:chExt cx="115200" cy="931576"/>
            </a:xfrm>
          </p:grpSpPr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 rot="16200000">
                <a:off x="4499992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 rot="16200000">
                <a:off x="4499992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4" name="Group 96"/>
            <p:cNvGrpSpPr/>
            <p:nvPr/>
          </p:nvGrpSpPr>
          <p:grpSpPr>
            <a:xfrm>
              <a:off x="4574073" y="3448763"/>
              <a:ext cx="115200" cy="448497"/>
              <a:chOff x="4850979" y="5032939"/>
              <a:chExt cx="115200" cy="448497"/>
            </a:xfrm>
          </p:grpSpPr>
          <p:sp>
            <p:nvSpPr>
              <p:cNvPr id="92" name="Oval 91"/>
              <p:cNvSpPr>
                <a:spLocks noChangeAspect="1"/>
              </p:cNvSpPr>
              <p:nvPr/>
            </p:nvSpPr>
            <p:spPr>
              <a:xfrm rot="16200000">
                <a:off x="4850979" y="503293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 rot="16200000">
                <a:off x="4850979" y="536623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99" name="Straight Connector 98"/>
            <p:cNvCxnSpPr>
              <a:stCxn id="90" idx="1"/>
              <a:endCxn id="89" idx="5"/>
            </p:cNvCxnSpPr>
            <p:nvPr/>
          </p:nvCxnSpPr>
          <p:spPr>
            <a:xfrm flipH="1">
              <a:off x="3693106" y="3311306"/>
              <a:ext cx="217954" cy="3505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3" idx="7"/>
              <a:endCxn id="89" idx="3"/>
            </p:cNvCxnSpPr>
            <p:nvPr/>
          </p:nvCxnSpPr>
          <p:spPr>
            <a:xfrm flipH="1" flipV="1">
              <a:off x="3693106" y="3743354"/>
              <a:ext cx="217954" cy="30287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2" idx="7"/>
              <a:endCxn id="91" idx="4"/>
            </p:cNvCxnSpPr>
            <p:nvPr/>
          </p:nvCxnSpPr>
          <p:spPr>
            <a:xfrm flipH="1" flipV="1">
              <a:off x="4380809" y="3270577"/>
              <a:ext cx="210135" cy="19505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5" idx="1"/>
              <a:endCxn id="94" idx="4"/>
            </p:cNvCxnSpPr>
            <p:nvPr/>
          </p:nvCxnSpPr>
          <p:spPr>
            <a:xfrm flipH="1">
              <a:off x="4380809" y="3880389"/>
              <a:ext cx="210135" cy="2065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0" idx="4"/>
              <a:endCxn id="91" idx="0"/>
            </p:cNvCxnSpPr>
            <p:nvPr/>
          </p:nvCxnSpPr>
          <p:spPr>
            <a:xfrm>
              <a:off x="4009389" y="3270577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3" idx="4"/>
              <a:endCxn id="94" idx="0"/>
            </p:cNvCxnSpPr>
            <p:nvPr/>
          </p:nvCxnSpPr>
          <p:spPr>
            <a:xfrm>
              <a:off x="4009389" y="4086953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5" idx="6"/>
              <a:endCxn id="92" idx="2"/>
            </p:cNvCxnSpPr>
            <p:nvPr/>
          </p:nvCxnSpPr>
          <p:spPr>
            <a:xfrm flipV="1">
              <a:off x="4631673" y="3563963"/>
              <a:ext cx="0" cy="21809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TextBox 125"/>
            <p:cNvSpPr txBox="1"/>
            <p:nvPr/>
          </p:nvSpPr>
          <p:spPr>
            <a:xfrm>
              <a:off x="3853993" y="3429000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 rot="16200000">
              <a:off x="3538802" y="3068960"/>
              <a:ext cx="1224136" cy="1224136"/>
            </a:xfrm>
            <a:prstGeom prst="ellipse">
              <a:avLst/>
            </a:prstGeom>
            <a:noFill/>
            <a:ln w="127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cxnSp>
          <p:nvCxnSpPr>
            <p:cNvPr id="146" name="Curved Connector 145"/>
            <p:cNvCxnSpPr>
              <a:stCxn id="93" idx="2"/>
              <a:endCxn id="138" idx="0"/>
            </p:cNvCxnSpPr>
            <p:nvPr/>
          </p:nvCxnSpPr>
          <p:spPr>
            <a:xfrm rot="5400000" flipH="1">
              <a:off x="3224564" y="3417329"/>
              <a:ext cx="513937" cy="940512"/>
            </a:xfrm>
            <a:prstGeom prst="curvedConnector4">
              <a:avLst>
                <a:gd name="adj1" fmla="val -44480"/>
                <a:gd name="adj2" fmla="val 53062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3131840" y="314096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65"/>
            <p:cNvGrpSpPr/>
            <p:nvPr/>
          </p:nvGrpSpPr>
          <p:grpSpPr>
            <a:xfrm flipH="1">
              <a:off x="1504472" y="3573016"/>
              <a:ext cx="1584176" cy="648873"/>
              <a:chOff x="5076056" y="3601832"/>
              <a:chExt cx="1584176" cy="648873"/>
            </a:xfrm>
          </p:grpSpPr>
          <p:sp>
            <p:nvSpPr>
              <p:cNvPr id="138" name="Oval 137"/>
              <p:cNvSpPr>
                <a:spLocks noChangeAspect="1"/>
              </p:cNvSpPr>
              <p:nvPr/>
            </p:nvSpPr>
            <p:spPr>
              <a:xfrm rot="16200000">
                <a:off x="5153427" y="360183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40" name="Oval 139"/>
              <p:cNvSpPr>
                <a:spLocks noChangeAspect="1"/>
              </p:cNvSpPr>
              <p:nvPr/>
            </p:nvSpPr>
            <p:spPr>
              <a:xfrm rot="16200000">
                <a:off x="5849229" y="360183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42" name="Oval 141"/>
              <p:cNvSpPr>
                <a:spLocks noChangeAspect="1"/>
              </p:cNvSpPr>
              <p:nvPr/>
            </p:nvSpPr>
            <p:spPr>
              <a:xfrm rot="16200000">
                <a:off x="6545032" y="360183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cxnSp>
            <p:nvCxnSpPr>
              <p:cNvPr id="143" name="Straight Connector 142"/>
              <p:cNvCxnSpPr>
                <a:stCxn id="138" idx="4"/>
                <a:endCxn id="140" idx="0"/>
              </p:cNvCxnSpPr>
              <p:nvPr/>
            </p:nvCxnSpPr>
            <p:spPr>
              <a:xfrm>
                <a:off x="5268627" y="3659432"/>
                <a:ext cx="5806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>
                <a:stCxn id="142" idx="0"/>
                <a:endCxn id="140" idx="4"/>
              </p:cNvCxnSpPr>
              <p:nvPr/>
            </p:nvCxnSpPr>
            <p:spPr>
              <a:xfrm flipH="1">
                <a:off x="5964429" y="3659432"/>
                <a:ext cx="580603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/>
              <p:cNvSpPr txBox="1"/>
              <p:nvPr/>
            </p:nvSpPr>
            <p:spPr>
              <a:xfrm>
                <a:off x="5076056" y="3789040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P’</a:t>
                </a:r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1252652" y="314096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41"/>
            <p:cNvGrpSpPr/>
            <p:nvPr/>
          </p:nvGrpSpPr>
          <p:grpSpPr>
            <a:xfrm>
              <a:off x="4770334" y="2782556"/>
              <a:ext cx="3014280" cy="1411373"/>
              <a:chOff x="4726072" y="2736085"/>
              <a:chExt cx="3014280" cy="1411373"/>
            </a:xfrm>
          </p:grpSpPr>
          <p:sp>
            <p:nvSpPr>
              <p:cNvPr id="63" name="Freeform 62"/>
              <p:cNvSpPr/>
              <p:nvPr/>
            </p:nvSpPr>
            <p:spPr>
              <a:xfrm rot="9573097">
                <a:off x="4726072" y="2736085"/>
                <a:ext cx="2934948" cy="1411373"/>
              </a:xfrm>
              <a:custGeom>
                <a:avLst/>
                <a:gdLst>
                  <a:gd name="connsiteX0" fmla="*/ 2909181 w 2909181"/>
                  <a:gd name="connsiteY0" fmla="*/ 1258432 h 1436483"/>
                  <a:gd name="connsiteX1" fmla="*/ 2067209 w 2909181"/>
                  <a:gd name="connsiteY1" fmla="*/ 1339913 h 1436483"/>
                  <a:gd name="connsiteX2" fmla="*/ 1768444 w 2909181"/>
                  <a:gd name="connsiteY2" fmla="*/ 679010 h 1436483"/>
                  <a:gd name="connsiteX3" fmla="*/ 962686 w 2909181"/>
                  <a:gd name="connsiteY3" fmla="*/ 425513 h 1436483"/>
                  <a:gd name="connsiteX4" fmla="*/ 682028 w 2909181"/>
                  <a:gd name="connsiteY4" fmla="*/ 941560 h 1436483"/>
                  <a:gd name="connsiteX5" fmla="*/ 510013 w 2909181"/>
                  <a:gd name="connsiteY5" fmla="*/ 1267485 h 1436483"/>
                  <a:gd name="connsiteX6" fmla="*/ 138820 w 2909181"/>
                  <a:gd name="connsiteY6" fmla="*/ 1050202 h 1436483"/>
                  <a:gd name="connsiteX7" fmla="*/ 3018 w 2909181"/>
                  <a:gd name="connsiteY7" fmla="*/ 452673 h 1436483"/>
                  <a:gd name="connsiteX8" fmla="*/ 120714 w 2909181"/>
                  <a:gd name="connsiteY8" fmla="*/ 0 h 1436483"/>
                  <a:gd name="connsiteX0" fmla="*/ 3097244 w 3097244"/>
                  <a:gd name="connsiteY0" fmla="*/ 1258432 h 1436483"/>
                  <a:gd name="connsiteX1" fmla="*/ 2255272 w 3097244"/>
                  <a:gd name="connsiteY1" fmla="*/ 1339913 h 1436483"/>
                  <a:gd name="connsiteX2" fmla="*/ 1956507 w 3097244"/>
                  <a:gd name="connsiteY2" fmla="*/ 679010 h 1436483"/>
                  <a:gd name="connsiteX3" fmla="*/ 1150749 w 3097244"/>
                  <a:gd name="connsiteY3" fmla="*/ 425513 h 1436483"/>
                  <a:gd name="connsiteX4" fmla="*/ 870091 w 3097244"/>
                  <a:gd name="connsiteY4" fmla="*/ 941560 h 1436483"/>
                  <a:gd name="connsiteX5" fmla="*/ 698076 w 3097244"/>
                  <a:gd name="connsiteY5" fmla="*/ 1267485 h 1436483"/>
                  <a:gd name="connsiteX6" fmla="*/ 84499 w 3097244"/>
                  <a:gd name="connsiteY6" fmla="*/ 859915 h 1436483"/>
                  <a:gd name="connsiteX7" fmla="*/ 191081 w 3097244"/>
                  <a:gd name="connsiteY7" fmla="*/ 452673 h 1436483"/>
                  <a:gd name="connsiteX8" fmla="*/ 308777 w 3097244"/>
                  <a:gd name="connsiteY8" fmla="*/ 0 h 1436483"/>
                  <a:gd name="connsiteX0" fmla="*/ 3077890 w 3077890"/>
                  <a:gd name="connsiteY0" fmla="*/ 1258432 h 1436483"/>
                  <a:gd name="connsiteX1" fmla="*/ 2235918 w 3077890"/>
                  <a:gd name="connsiteY1" fmla="*/ 1339913 h 1436483"/>
                  <a:gd name="connsiteX2" fmla="*/ 1937153 w 3077890"/>
                  <a:gd name="connsiteY2" fmla="*/ 679010 h 1436483"/>
                  <a:gd name="connsiteX3" fmla="*/ 1131395 w 3077890"/>
                  <a:gd name="connsiteY3" fmla="*/ 425513 h 1436483"/>
                  <a:gd name="connsiteX4" fmla="*/ 850737 w 3077890"/>
                  <a:gd name="connsiteY4" fmla="*/ 941560 h 1436483"/>
                  <a:gd name="connsiteX5" fmla="*/ 562596 w 3077890"/>
                  <a:gd name="connsiteY5" fmla="*/ 968543 h 1436483"/>
                  <a:gd name="connsiteX6" fmla="*/ 65145 w 3077890"/>
                  <a:gd name="connsiteY6" fmla="*/ 859915 h 1436483"/>
                  <a:gd name="connsiteX7" fmla="*/ 171727 w 3077890"/>
                  <a:gd name="connsiteY7" fmla="*/ 452673 h 1436483"/>
                  <a:gd name="connsiteX8" fmla="*/ 289423 w 3077890"/>
                  <a:gd name="connsiteY8" fmla="*/ 0 h 1436483"/>
                  <a:gd name="connsiteX0" fmla="*/ 2934948 w 2934948"/>
                  <a:gd name="connsiteY0" fmla="*/ 1258432 h 1436483"/>
                  <a:gd name="connsiteX1" fmla="*/ 2092976 w 2934948"/>
                  <a:gd name="connsiteY1" fmla="*/ 1339913 h 1436483"/>
                  <a:gd name="connsiteX2" fmla="*/ 1794211 w 2934948"/>
                  <a:gd name="connsiteY2" fmla="*/ 679010 h 1436483"/>
                  <a:gd name="connsiteX3" fmla="*/ 988453 w 2934948"/>
                  <a:gd name="connsiteY3" fmla="*/ 425513 h 1436483"/>
                  <a:gd name="connsiteX4" fmla="*/ 707795 w 2934948"/>
                  <a:gd name="connsiteY4" fmla="*/ 941560 h 1436483"/>
                  <a:gd name="connsiteX5" fmla="*/ 419654 w 2934948"/>
                  <a:gd name="connsiteY5" fmla="*/ 968543 h 1436483"/>
                  <a:gd name="connsiteX6" fmla="*/ 65145 w 2934948"/>
                  <a:gd name="connsiteY6" fmla="*/ 682661 h 1436483"/>
                  <a:gd name="connsiteX7" fmla="*/ 28785 w 2934948"/>
                  <a:gd name="connsiteY7" fmla="*/ 452673 h 1436483"/>
                  <a:gd name="connsiteX8" fmla="*/ 146481 w 2934948"/>
                  <a:gd name="connsiteY8" fmla="*/ 0 h 1436483"/>
                  <a:gd name="connsiteX0" fmla="*/ 2934948 w 2934948"/>
                  <a:gd name="connsiteY0" fmla="*/ 1233322 h 1411373"/>
                  <a:gd name="connsiteX1" fmla="*/ 2092976 w 2934948"/>
                  <a:gd name="connsiteY1" fmla="*/ 1314803 h 1411373"/>
                  <a:gd name="connsiteX2" fmla="*/ 1794211 w 2934948"/>
                  <a:gd name="connsiteY2" fmla="*/ 653900 h 1411373"/>
                  <a:gd name="connsiteX3" fmla="*/ 988453 w 2934948"/>
                  <a:gd name="connsiteY3" fmla="*/ 400403 h 1411373"/>
                  <a:gd name="connsiteX4" fmla="*/ 707795 w 2934948"/>
                  <a:gd name="connsiteY4" fmla="*/ 916450 h 1411373"/>
                  <a:gd name="connsiteX5" fmla="*/ 419654 w 2934948"/>
                  <a:gd name="connsiteY5" fmla="*/ 943433 h 1411373"/>
                  <a:gd name="connsiteX6" fmla="*/ 65145 w 2934948"/>
                  <a:gd name="connsiteY6" fmla="*/ 657551 h 1411373"/>
                  <a:gd name="connsiteX7" fmla="*/ 28785 w 2934948"/>
                  <a:gd name="connsiteY7" fmla="*/ 427563 h 1411373"/>
                  <a:gd name="connsiteX8" fmla="*/ 156617 w 2934948"/>
                  <a:gd name="connsiteY8" fmla="*/ 0 h 14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34948" h="1411373">
                    <a:moveTo>
                      <a:pt x="2934948" y="1233322"/>
                    </a:moveTo>
                    <a:cubicBezTo>
                      <a:pt x="2609023" y="1322347"/>
                      <a:pt x="2283099" y="1411373"/>
                      <a:pt x="2092976" y="1314803"/>
                    </a:cubicBezTo>
                    <a:cubicBezTo>
                      <a:pt x="1902853" y="1218233"/>
                      <a:pt x="1978298" y="806300"/>
                      <a:pt x="1794211" y="653900"/>
                    </a:cubicBezTo>
                    <a:cubicBezTo>
                      <a:pt x="1610124" y="501500"/>
                      <a:pt x="1169522" y="356645"/>
                      <a:pt x="988453" y="400403"/>
                    </a:cubicBezTo>
                    <a:cubicBezTo>
                      <a:pt x="807384" y="444161"/>
                      <a:pt x="802595" y="825945"/>
                      <a:pt x="707795" y="916450"/>
                    </a:cubicBezTo>
                    <a:cubicBezTo>
                      <a:pt x="612995" y="1006955"/>
                      <a:pt x="526762" y="986583"/>
                      <a:pt x="419654" y="943433"/>
                    </a:cubicBezTo>
                    <a:cubicBezTo>
                      <a:pt x="312546" y="900283"/>
                      <a:pt x="130290" y="743529"/>
                      <a:pt x="65145" y="657551"/>
                    </a:cubicBezTo>
                    <a:cubicBezTo>
                      <a:pt x="0" y="571573"/>
                      <a:pt x="13540" y="537155"/>
                      <a:pt x="28785" y="427563"/>
                    </a:cubicBezTo>
                    <a:cubicBezTo>
                      <a:pt x="44030" y="317971"/>
                      <a:pt x="96260" y="138819"/>
                      <a:pt x="156617" y="0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64" name="Oval 63"/>
              <p:cNvSpPr>
                <a:spLocks noChangeAspect="1"/>
              </p:cNvSpPr>
              <p:nvPr/>
            </p:nvSpPr>
            <p:spPr>
              <a:xfrm rot="16200000">
                <a:off x="7625152" y="357301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 flipH="1">
                <a:off x="5508104" y="3645024"/>
                <a:ext cx="158417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Rest of 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3680745" y="4128516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98488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Augmenting path in original graph 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 </a:t>
            </a:r>
            <a:b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</a:b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Augmenting path in contracted graph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1" grpId="0"/>
      <p:bldP spid="62" grpId="0"/>
      <p:bldP spid="3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/>
          <p:cNvSpPr txBox="1"/>
          <p:nvPr/>
        </p:nvSpPr>
        <p:spPr>
          <a:xfrm>
            <a:off x="4448467" y="2564904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 rot="2302047">
            <a:off x="4133276" y="2186758"/>
            <a:ext cx="1224136" cy="1224136"/>
            <a:chOff x="4042510" y="3066002"/>
            <a:chExt cx="1224136" cy="1224136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rot="16200000">
              <a:off x="4096760" y="3645025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2" name="Group 97"/>
            <p:cNvGrpSpPr/>
            <p:nvPr/>
          </p:nvGrpSpPr>
          <p:grpSpPr>
            <a:xfrm>
              <a:off x="4396172" y="3212977"/>
              <a:ext cx="115200" cy="931576"/>
              <a:chOff x="4103948" y="4797153"/>
              <a:chExt cx="115200" cy="931576"/>
            </a:xfrm>
          </p:grpSpPr>
          <p:sp>
            <p:nvSpPr>
              <p:cNvPr id="90" name="Oval 89"/>
              <p:cNvSpPr>
                <a:spLocks noChangeAspect="1"/>
              </p:cNvSpPr>
              <p:nvPr/>
            </p:nvSpPr>
            <p:spPr>
              <a:xfrm rot="16200000">
                <a:off x="4103948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 rot="16200000">
                <a:off x="4103948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3" name="Group 95"/>
            <p:cNvGrpSpPr/>
            <p:nvPr/>
          </p:nvGrpSpPr>
          <p:grpSpPr>
            <a:xfrm>
              <a:off x="4767592" y="3212977"/>
              <a:ext cx="115200" cy="931576"/>
              <a:chOff x="4499992" y="4797153"/>
              <a:chExt cx="115200" cy="931576"/>
            </a:xfrm>
          </p:grpSpPr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 rot="16200000">
                <a:off x="4499992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 rot="16200000">
                <a:off x="4499992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4" name="Group 96"/>
            <p:cNvGrpSpPr/>
            <p:nvPr/>
          </p:nvGrpSpPr>
          <p:grpSpPr>
            <a:xfrm>
              <a:off x="5076056" y="3448763"/>
              <a:ext cx="115200" cy="448497"/>
              <a:chOff x="4850979" y="5032939"/>
              <a:chExt cx="115200" cy="448497"/>
            </a:xfrm>
          </p:grpSpPr>
          <p:sp>
            <p:nvSpPr>
              <p:cNvPr id="92" name="Oval 91"/>
              <p:cNvSpPr>
                <a:spLocks noChangeAspect="1"/>
              </p:cNvSpPr>
              <p:nvPr/>
            </p:nvSpPr>
            <p:spPr>
              <a:xfrm rot="16200000">
                <a:off x="4850979" y="503293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 rot="16200000">
                <a:off x="4850979" y="536623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99" name="Straight Connector 98"/>
            <p:cNvCxnSpPr>
              <a:stCxn id="90" idx="1"/>
              <a:endCxn id="89" idx="5"/>
            </p:cNvCxnSpPr>
            <p:nvPr/>
          </p:nvCxnSpPr>
          <p:spPr>
            <a:xfrm flipH="1">
              <a:off x="4195089" y="3311306"/>
              <a:ext cx="217954" cy="3505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3" idx="7"/>
              <a:endCxn id="89" idx="3"/>
            </p:cNvCxnSpPr>
            <p:nvPr/>
          </p:nvCxnSpPr>
          <p:spPr>
            <a:xfrm flipH="1" flipV="1">
              <a:off x="4195089" y="3743354"/>
              <a:ext cx="217954" cy="30287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2" idx="7"/>
              <a:endCxn id="91" idx="4"/>
            </p:cNvCxnSpPr>
            <p:nvPr/>
          </p:nvCxnSpPr>
          <p:spPr>
            <a:xfrm flipH="1" flipV="1">
              <a:off x="4882792" y="3270577"/>
              <a:ext cx="210135" cy="19505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5" idx="1"/>
              <a:endCxn id="94" idx="4"/>
            </p:cNvCxnSpPr>
            <p:nvPr/>
          </p:nvCxnSpPr>
          <p:spPr>
            <a:xfrm flipH="1">
              <a:off x="4882792" y="3880389"/>
              <a:ext cx="210135" cy="2065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0" idx="4"/>
              <a:endCxn id="91" idx="0"/>
            </p:cNvCxnSpPr>
            <p:nvPr/>
          </p:nvCxnSpPr>
          <p:spPr>
            <a:xfrm>
              <a:off x="4511372" y="3270577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3" idx="4"/>
              <a:endCxn id="94" idx="0"/>
            </p:cNvCxnSpPr>
            <p:nvPr/>
          </p:nvCxnSpPr>
          <p:spPr>
            <a:xfrm>
              <a:off x="4511372" y="4086953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5" idx="6"/>
              <a:endCxn id="92" idx="2"/>
            </p:cNvCxnSpPr>
            <p:nvPr/>
          </p:nvCxnSpPr>
          <p:spPr>
            <a:xfrm flipV="1">
              <a:off x="5133656" y="3563963"/>
              <a:ext cx="0" cy="21809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Oval 135"/>
            <p:cNvSpPr>
              <a:spLocks noChangeAspect="1"/>
            </p:cNvSpPr>
            <p:nvPr/>
          </p:nvSpPr>
          <p:spPr>
            <a:xfrm rot="16200000">
              <a:off x="4042510" y="3066002"/>
              <a:ext cx="1224136" cy="122413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cxnSp>
        <p:nvCxnSpPr>
          <p:cNvPr id="146" name="Curved Connector 145"/>
          <p:cNvCxnSpPr>
            <a:stCxn id="95" idx="2"/>
            <a:endCxn id="138" idx="0"/>
          </p:cNvCxnSpPr>
          <p:nvPr/>
        </p:nvCxnSpPr>
        <p:spPr>
          <a:xfrm rot="5400000" flipH="1">
            <a:off x="4200575" y="2483710"/>
            <a:ext cx="142287" cy="1426387"/>
          </a:xfrm>
          <a:prstGeom prst="curvedConnector4">
            <a:avLst>
              <a:gd name="adj1" fmla="val -160661"/>
              <a:gd name="adj2" fmla="val 50766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3995936" y="191683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4"/>
          <p:cNvSpPr txBox="1">
            <a:spLocks noChangeArrowheads="1"/>
          </p:cNvSpPr>
          <p:nvPr/>
        </p:nvSpPr>
        <p:spPr bwMode="auto">
          <a:xfrm>
            <a:off x="8337" y="54868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Hard(</a:t>
            </a:r>
            <a:r>
              <a:rPr lang="en-US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er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non-empty stem</a:t>
            </a:r>
          </a:p>
        </p:txBody>
      </p:sp>
      <p:grpSp>
        <p:nvGrpSpPr>
          <p:cNvPr id="5" name="Group 65"/>
          <p:cNvGrpSpPr/>
          <p:nvPr/>
        </p:nvGrpSpPr>
        <p:grpSpPr>
          <a:xfrm flipH="1">
            <a:off x="2051720" y="3068159"/>
            <a:ext cx="1584176" cy="648873"/>
            <a:chOff x="5076056" y="3601832"/>
            <a:chExt cx="1584176" cy="648873"/>
          </a:xfrm>
        </p:grpSpPr>
        <p:sp>
          <p:nvSpPr>
            <p:cNvPr id="138" name="Oval 137"/>
            <p:cNvSpPr>
              <a:spLocks noChangeAspect="1"/>
            </p:cNvSpPr>
            <p:nvPr/>
          </p:nvSpPr>
          <p:spPr>
            <a:xfrm rot="16200000">
              <a:off x="5153427" y="36018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 rot="16200000">
              <a:off x="5849229" y="36018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 rot="16200000">
              <a:off x="6545032" y="36018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143" name="Straight Connector 142"/>
            <p:cNvCxnSpPr>
              <a:stCxn id="138" idx="4"/>
              <a:endCxn id="140" idx="0"/>
            </p:cNvCxnSpPr>
            <p:nvPr/>
          </p:nvCxnSpPr>
          <p:spPr>
            <a:xfrm>
              <a:off x="5268627" y="3659432"/>
              <a:ext cx="5806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>
              <a:stCxn id="142" idx="0"/>
              <a:endCxn id="140" idx="4"/>
            </p:cNvCxnSpPr>
            <p:nvPr/>
          </p:nvCxnSpPr>
          <p:spPr>
            <a:xfrm flipH="1">
              <a:off x="5964429" y="3659432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5076056" y="3789040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P’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799900" y="2636111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64291" y="1268760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 rot="7300258" flipH="1">
            <a:off x="3091501" y="17047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 rot="7300258" flipH="1">
            <a:off x="3682502" y="206929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53" name="Straight Connector 52"/>
          <p:cNvCxnSpPr>
            <a:stCxn id="89" idx="0"/>
            <a:endCxn id="51" idx="0"/>
          </p:cNvCxnSpPr>
          <p:nvPr/>
        </p:nvCxnSpPr>
        <p:spPr>
          <a:xfrm flipH="1" flipV="1">
            <a:off x="3789124" y="2157140"/>
            <a:ext cx="503624" cy="31470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1" idx="0"/>
            <a:endCxn id="51" idx="4"/>
          </p:cNvCxnSpPr>
          <p:nvPr/>
        </p:nvCxnSpPr>
        <p:spPr>
          <a:xfrm>
            <a:off x="3198123" y="1792544"/>
            <a:ext cx="492957" cy="3041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5000765" y="1710618"/>
            <a:ext cx="2723858" cy="1502358"/>
            <a:chOff x="5000765" y="1710618"/>
            <a:chExt cx="2723858" cy="1502358"/>
          </a:xfrm>
        </p:grpSpPr>
        <p:sp>
          <p:nvSpPr>
            <p:cNvPr id="63" name="Freeform 62"/>
            <p:cNvSpPr/>
            <p:nvPr/>
          </p:nvSpPr>
          <p:spPr>
            <a:xfrm rot="9573097">
              <a:off x="5000765" y="1710618"/>
              <a:ext cx="2637027" cy="1474971"/>
            </a:xfrm>
            <a:custGeom>
              <a:avLst/>
              <a:gdLst>
                <a:gd name="connsiteX0" fmla="*/ 2909181 w 2909181"/>
                <a:gd name="connsiteY0" fmla="*/ 1258432 h 1436483"/>
                <a:gd name="connsiteX1" fmla="*/ 2067209 w 2909181"/>
                <a:gd name="connsiteY1" fmla="*/ 1339913 h 1436483"/>
                <a:gd name="connsiteX2" fmla="*/ 1768444 w 2909181"/>
                <a:gd name="connsiteY2" fmla="*/ 679010 h 1436483"/>
                <a:gd name="connsiteX3" fmla="*/ 962686 w 2909181"/>
                <a:gd name="connsiteY3" fmla="*/ 425513 h 1436483"/>
                <a:gd name="connsiteX4" fmla="*/ 682028 w 2909181"/>
                <a:gd name="connsiteY4" fmla="*/ 941560 h 1436483"/>
                <a:gd name="connsiteX5" fmla="*/ 510013 w 2909181"/>
                <a:gd name="connsiteY5" fmla="*/ 1267485 h 1436483"/>
                <a:gd name="connsiteX6" fmla="*/ 138820 w 2909181"/>
                <a:gd name="connsiteY6" fmla="*/ 1050202 h 1436483"/>
                <a:gd name="connsiteX7" fmla="*/ 3018 w 2909181"/>
                <a:gd name="connsiteY7" fmla="*/ 452673 h 1436483"/>
                <a:gd name="connsiteX8" fmla="*/ 120714 w 2909181"/>
                <a:gd name="connsiteY8" fmla="*/ 0 h 1436483"/>
                <a:gd name="connsiteX0" fmla="*/ 3097244 w 3097244"/>
                <a:gd name="connsiteY0" fmla="*/ 1258432 h 1436483"/>
                <a:gd name="connsiteX1" fmla="*/ 2255272 w 3097244"/>
                <a:gd name="connsiteY1" fmla="*/ 1339913 h 1436483"/>
                <a:gd name="connsiteX2" fmla="*/ 1956507 w 3097244"/>
                <a:gd name="connsiteY2" fmla="*/ 679010 h 1436483"/>
                <a:gd name="connsiteX3" fmla="*/ 1150749 w 3097244"/>
                <a:gd name="connsiteY3" fmla="*/ 425513 h 1436483"/>
                <a:gd name="connsiteX4" fmla="*/ 870091 w 3097244"/>
                <a:gd name="connsiteY4" fmla="*/ 941560 h 1436483"/>
                <a:gd name="connsiteX5" fmla="*/ 698076 w 3097244"/>
                <a:gd name="connsiteY5" fmla="*/ 1267485 h 1436483"/>
                <a:gd name="connsiteX6" fmla="*/ 84499 w 3097244"/>
                <a:gd name="connsiteY6" fmla="*/ 859915 h 1436483"/>
                <a:gd name="connsiteX7" fmla="*/ 191081 w 3097244"/>
                <a:gd name="connsiteY7" fmla="*/ 452673 h 1436483"/>
                <a:gd name="connsiteX8" fmla="*/ 308777 w 3097244"/>
                <a:gd name="connsiteY8" fmla="*/ 0 h 1436483"/>
                <a:gd name="connsiteX0" fmla="*/ 3077890 w 3077890"/>
                <a:gd name="connsiteY0" fmla="*/ 1258432 h 1436483"/>
                <a:gd name="connsiteX1" fmla="*/ 2235918 w 3077890"/>
                <a:gd name="connsiteY1" fmla="*/ 1339913 h 1436483"/>
                <a:gd name="connsiteX2" fmla="*/ 1937153 w 3077890"/>
                <a:gd name="connsiteY2" fmla="*/ 679010 h 1436483"/>
                <a:gd name="connsiteX3" fmla="*/ 1131395 w 3077890"/>
                <a:gd name="connsiteY3" fmla="*/ 425513 h 1436483"/>
                <a:gd name="connsiteX4" fmla="*/ 850737 w 3077890"/>
                <a:gd name="connsiteY4" fmla="*/ 941560 h 1436483"/>
                <a:gd name="connsiteX5" fmla="*/ 562596 w 3077890"/>
                <a:gd name="connsiteY5" fmla="*/ 968543 h 1436483"/>
                <a:gd name="connsiteX6" fmla="*/ 65145 w 3077890"/>
                <a:gd name="connsiteY6" fmla="*/ 859915 h 1436483"/>
                <a:gd name="connsiteX7" fmla="*/ 171727 w 3077890"/>
                <a:gd name="connsiteY7" fmla="*/ 452673 h 1436483"/>
                <a:gd name="connsiteX8" fmla="*/ 289423 w 3077890"/>
                <a:gd name="connsiteY8" fmla="*/ 0 h 1436483"/>
                <a:gd name="connsiteX0" fmla="*/ 2934948 w 2934948"/>
                <a:gd name="connsiteY0" fmla="*/ 1258432 h 1436483"/>
                <a:gd name="connsiteX1" fmla="*/ 2092976 w 2934948"/>
                <a:gd name="connsiteY1" fmla="*/ 1339913 h 1436483"/>
                <a:gd name="connsiteX2" fmla="*/ 1794211 w 2934948"/>
                <a:gd name="connsiteY2" fmla="*/ 679010 h 1436483"/>
                <a:gd name="connsiteX3" fmla="*/ 988453 w 2934948"/>
                <a:gd name="connsiteY3" fmla="*/ 425513 h 1436483"/>
                <a:gd name="connsiteX4" fmla="*/ 707795 w 2934948"/>
                <a:gd name="connsiteY4" fmla="*/ 941560 h 1436483"/>
                <a:gd name="connsiteX5" fmla="*/ 419654 w 2934948"/>
                <a:gd name="connsiteY5" fmla="*/ 968543 h 1436483"/>
                <a:gd name="connsiteX6" fmla="*/ 65145 w 2934948"/>
                <a:gd name="connsiteY6" fmla="*/ 682661 h 1436483"/>
                <a:gd name="connsiteX7" fmla="*/ 28785 w 2934948"/>
                <a:gd name="connsiteY7" fmla="*/ 452673 h 1436483"/>
                <a:gd name="connsiteX8" fmla="*/ 146481 w 2934948"/>
                <a:gd name="connsiteY8" fmla="*/ 0 h 1436483"/>
                <a:gd name="connsiteX0" fmla="*/ 2934948 w 2934948"/>
                <a:gd name="connsiteY0" fmla="*/ 1233322 h 1411373"/>
                <a:gd name="connsiteX1" fmla="*/ 2092976 w 2934948"/>
                <a:gd name="connsiteY1" fmla="*/ 1314803 h 1411373"/>
                <a:gd name="connsiteX2" fmla="*/ 1794211 w 2934948"/>
                <a:gd name="connsiteY2" fmla="*/ 653900 h 1411373"/>
                <a:gd name="connsiteX3" fmla="*/ 988453 w 2934948"/>
                <a:gd name="connsiteY3" fmla="*/ 400403 h 1411373"/>
                <a:gd name="connsiteX4" fmla="*/ 707795 w 2934948"/>
                <a:gd name="connsiteY4" fmla="*/ 916450 h 1411373"/>
                <a:gd name="connsiteX5" fmla="*/ 419654 w 2934948"/>
                <a:gd name="connsiteY5" fmla="*/ 943433 h 1411373"/>
                <a:gd name="connsiteX6" fmla="*/ 65145 w 2934948"/>
                <a:gd name="connsiteY6" fmla="*/ 657551 h 1411373"/>
                <a:gd name="connsiteX7" fmla="*/ 28785 w 2934948"/>
                <a:gd name="connsiteY7" fmla="*/ 427563 h 1411373"/>
                <a:gd name="connsiteX8" fmla="*/ 156617 w 2934948"/>
                <a:gd name="connsiteY8" fmla="*/ 0 h 1411373"/>
                <a:gd name="connsiteX0" fmla="*/ 2637027 w 2637027"/>
                <a:gd name="connsiteY0" fmla="*/ 1385946 h 1474971"/>
                <a:gd name="connsiteX1" fmla="*/ 2092976 w 2637027"/>
                <a:gd name="connsiteY1" fmla="*/ 1314803 h 1474971"/>
                <a:gd name="connsiteX2" fmla="*/ 1794211 w 2637027"/>
                <a:gd name="connsiteY2" fmla="*/ 653900 h 1474971"/>
                <a:gd name="connsiteX3" fmla="*/ 988453 w 2637027"/>
                <a:gd name="connsiteY3" fmla="*/ 400403 h 1474971"/>
                <a:gd name="connsiteX4" fmla="*/ 707795 w 2637027"/>
                <a:gd name="connsiteY4" fmla="*/ 916450 h 1474971"/>
                <a:gd name="connsiteX5" fmla="*/ 419654 w 2637027"/>
                <a:gd name="connsiteY5" fmla="*/ 943433 h 1474971"/>
                <a:gd name="connsiteX6" fmla="*/ 65145 w 2637027"/>
                <a:gd name="connsiteY6" fmla="*/ 657551 h 1474971"/>
                <a:gd name="connsiteX7" fmla="*/ 28785 w 2637027"/>
                <a:gd name="connsiteY7" fmla="*/ 427563 h 1474971"/>
                <a:gd name="connsiteX8" fmla="*/ 156617 w 2637027"/>
                <a:gd name="connsiteY8" fmla="*/ 0 h 147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7027" h="1474971">
                  <a:moveTo>
                    <a:pt x="2637027" y="1385946"/>
                  </a:moveTo>
                  <a:cubicBezTo>
                    <a:pt x="2311102" y="1474971"/>
                    <a:pt x="2233445" y="1436811"/>
                    <a:pt x="2092976" y="1314803"/>
                  </a:cubicBezTo>
                  <a:cubicBezTo>
                    <a:pt x="1952507" y="1192795"/>
                    <a:pt x="1978298" y="806300"/>
                    <a:pt x="1794211" y="653900"/>
                  </a:cubicBezTo>
                  <a:cubicBezTo>
                    <a:pt x="1610124" y="501500"/>
                    <a:pt x="1169522" y="356645"/>
                    <a:pt x="988453" y="400403"/>
                  </a:cubicBezTo>
                  <a:cubicBezTo>
                    <a:pt x="807384" y="444161"/>
                    <a:pt x="802595" y="825945"/>
                    <a:pt x="707795" y="916450"/>
                  </a:cubicBezTo>
                  <a:cubicBezTo>
                    <a:pt x="612995" y="1006955"/>
                    <a:pt x="526762" y="986583"/>
                    <a:pt x="419654" y="943433"/>
                  </a:cubicBezTo>
                  <a:cubicBezTo>
                    <a:pt x="312546" y="900283"/>
                    <a:pt x="130290" y="743529"/>
                    <a:pt x="65145" y="657551"/>
                  </a:cubicBezTo>
                  <a:cubicBezTo>
                    <a:pt x="0" y="571573"/>
                    <a:pt x="13540" y="537155"/>
                    <a:pt x="28785" y="427563"/>
                  </a:cubicBezTo>
                  <a:cubicBezTo>
                    <a:pt x="44030" y="317971"/>
                    <a:pt x="96260" y="138819"/>
                    <a:pt x="156617" y="0"/>
                  </a:cubicBezTo>
                </a:path>
              </a:pathLst>
            </a:cu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 rot="16200000">
              <a:off x="7609423" y="270892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73" name="TextBox 72"/>
            <p:cNvSpPr txBox="1"/>
            <p:nvPr/>
          </p:nvSpPr>
          <p:spPr>
            <a:xfrm flipH="1">
              <a:off x="5652120" y="2751311"/>
              <a:ext cx="158417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Rest of </a:t>
              </a:r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4788024" y="3183359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-9353" y="400506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 first encounter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with the flower is at the blossom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not at the stem </a:t>
            </a:r>
            <a:r>
              <a:rPr lang="en-US" sz="2400" i="1" kern="0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than this is again an easy sub-case.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/>
          <p:cNvSpPr txBox="1"/>
          <p:nvPr/>
        </p:nvSpPr>
        <p:spPr>
          <a:xfrm>
            <a:off x="4448467" y="2564904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7"/>
          <p:cNvGrpSpPr/>
          <p:nvPr/>
        </p:nvGrpSpPr>
        <p:grpSpPr>
          <a:xfrm rot="2302047">
            <a:off x="4133276" y="2186758"/>
            <a:ext cx="1224136" cy="1224136"/>
            <a:chOff x="4042510" y="3066002"/>
            <a:chExt cx="1224136" cy="1224136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rot="16200000">
              <a:off x="4096760" y="3645025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3" name="Group 97"/>
            <p:cNvGrpSpPr/>
            <p:nvPr/>
          </p:nvGrpSpPr>
          <p:grpSpPr>
            <a:xfrm>
              <a:off x="4396172" y="3212977"/>
              <a:ext cx="115200" cy="931576"/>
              <a:chOff x="4103948" y="4797153"/>
              <a:chExt cx="115200" cy="931576"/>
            </a:xfrm>
          </p:grpSpPr>
          <p:sp>
            <p:nvSpPr>
              <p:cNvPr id="90" name="Oval 89"/>
              <p:cNvSpPr>
                <a:spLocks noChangeAspect="1"/>
              </p:cNvSpPr>
              <p:nvPr/>
            </p:nvSpPr>
            <p:spPr>
              <a:xfrm rot="16200000">
                <a:off x="4103948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 rot="16200000">
                <a:off x="4103948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4" name="Group 95"/>
            <p:cNvGrpSpPr/>
            <p:nvPr/>
          </p:nvGrpSpPr>
          <p:grpSpPr>
            <a:xfrm>
              <a:off x="4767592" y="3212977"/>
              <a:ext cx="115200" cy="931576"/>
              <a:chOff x="4499992" y="4797153"/>
              <a:chExt cx="115200" cy="931576"/>
            </a:xfrm>
          </p:grpSpPr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 rot="16200000">
                <a:off x="4499992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 rot="16200000">
                <a:off x="4499992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5" name="Group 96"/>
            <p:cNvGrpSpPr/>
            <p:nvPr/>
          </p:nvGrpSpPr>
          <p:grpSpPr>
            <a:xfrm>
              <a:off x="5076056" y="3448763"/>
              <a:ext cx="115200" cy="448497"/>
              <a:chOff x="4850979" y="5032939"/>
              <a:chExt cx="115200" cy="448497"/>
            </a:xfrm>
          </p:grpSpPr>
          <p:sp>
            <p:nvSpPr>
              <p:cNvPr id="92" name="Oval 91"/>
              <p:cNvSpPr>
                <a:spLocks noChangeAspect="1"/>
              </p:cNvSpPr>
              <p:nvPr/>
            </p:nvSpPr>
            <p:spPr>
              <a:xfrm rot="16200000">
                <a:off x="4850979" y="503293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 rot="16200000">
                <a:off x="4850979" y="536623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99" name="Straight Connector 98"/>
            <p:cNvCxnSpPr>
              <a:stCxn id="90" idx="1"/>
              <a:endCxn id="89" idx="5"/>
            </p:cNvCxnSpPr>
            <p:nvPr/>
          </p:nvCxnSpPr>
          <p:spPr>
            <a:xfrm flipH="1">
              <a:off x="4195089" y="3311306"/>
              <a:ext cx="217954" cy="3505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3" idx="7"/>
              <a:endCxn id="89" idx="3"/>
            </p:cNvCxnSpPr>
            <p:nvPr/>
          </p:nvCxnSpPr>
          <p:spPr>
            <a:xfrm flipH="1" flipV="1">
              <a:off x="4195089" y="3743354"/>
              <a:ext cx="217954" cy="30287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>
              <a:stCxn id="92" idx="7"/>
              <a:endCxn id="91" idx="4"/>
            </p:cNvCxnSpPr>
            <p:nvPr/>
          </p:nvCxnSpPr>
          <p:spPr>
            <a:xfrm flipH="1" flipV="1">
              <a:off x="4882792" y="3270577"/>
              <a:ext cx="210135" cy="19505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>
              <a:stCxn id="95" idx="1"/>
              <a:endCxn id="94" idx="4"/>
            </p:cNvCxnSpPr>
            <p:nvPr/>
          </p:nvCxnSpPr>
          <p:spPr>
            <a:xfrm flipH="1">
              <a:off x="4882792" y="3880389"/>
              <a:ext cx="210135" cy="2065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90" idx="4"/>
              <a:endCxn id="91" idx="0"/>
            </p:cNvCxnSpPr>
            <p:nvPr/>
          </p:nvCxnSpPr>
          <p:spPr>
            <a:xfrm>
              <a:off x="4511372" y="3270577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93" idx="4"/>
              <a:endCxn id="94" idx="0"/>
            </p:cNvCxnSpPr>
            <p:nvPr/>
          </p:nvCxnSpPr>
          <p:spPr>
            <a:xfrm>
              <a:off x="4511372" y="4086953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95" idx="6"/>
              <a:endCxn id="92" idx="2"/>
            </p:cNvCxnSpPr>
            <p:nvPr/>
          </p:nvCxnSpPr>
          <p:spPr>
            <a:xfrm flipV="1">
              <a:off x="5133656" y="3563963"/>
              <a:ext cx="0" cy="21809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Oval 135"/>
            <p:cNvSpPr>
              <a:spLocks noChangeAspect="1"/>
            </p:cNvSpPr>
            <p:nvPr/>
          </p:nvSpPr>
          <p:spPr>
            <a:xfrm rot="16200000">
              <a:off x="4042510" y="3066002"/>
              <a:ext cx="1224136" cy="122413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cxnSp>
        <p:nvCxnSpPr>
          <p:cNvPr id="146" name="Curved Connector 145"/>
          <p:cNvCxnSpPr>
            <a:stCxn id="95" idx="2"/>
            <a:endCxn id="138" idx="0"/>
          </p:cNvCxnSpPr>
          <p:nvPr/>
        </p:nvCxnSpPr>
        <p:spPr>
          <a:xfrm rot="5400000" flipH="1">
            <a:off x="4200575" y="2483710"/>
            <a:ext cx="142287" cy="1426387"/>
          </a:xfrm>
          <a:prstGeom prst="curvedConnector4">
            <a:avLst>
              <a:gd name="adj1" fmla="val -160661"/>
              <a:gd name="adj2" fmla="val 50766"/>
            </a:avLst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3995936" y="191683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4"/>
          <p:cNvSpPr txBox="1">
            <a:spLocks noChangeArrowheads="1"/>
          </p:cNvSpPr>
          <p:nvPr/>
        </p:nvSpPr>
        <p:spPr bwMode="auto">
          <a:xfrm>
            <a:off x="8337" y="54868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Hard(</a:t>
            </a:r>
            <a:r>
              <a:rPr lang="en-US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er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non-empty stem</a:t>
            </a:r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 bwMode="auto">
          <a:xfrm>
            <a:off x="8337" y="494116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But, what if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from both its sides,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first encounters the flower at its stem?</a:t>
            </a:r>
          </a:p>
        </p:txBody>
      </p:sp>
      <p:grpSp>
        <p:nvGrpSpPr>
          <p:cNvPr id="6" name="Group 65"/>
          <p:cNvGrpSpPr/>
          <p:nvPr/>
        </p:nvGrpSpPr>
        <p:grpSpPr>
          <a:xfrm flipH="1">
            <a:off x="2051720" y="3068159"/>
            <a:ext cx="1584176" cy="648873"/>
            <a:chOff x="5076056" y="3601832"/>
            <a:chExt cx="1584176" cy="648873"/>
          </a:xfrm>
        </p:grpSpPr>
        <p:sp>
          <p:nvSpPr>
            <p:cNvPr id="138" name="Oval 137"/>
            <p:cNvSpPr>
              <a:spLocks noChangeAspect="1"/>
            </p:cNvSpPr>
            <p:nvPr/>
          </p:nvSpPr>
          <p:spPr>
            <a:xfrm rot="16200000">
              <a:off x="5153427" y="36018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 rot="16200000">
              <a:off x="5849229" y="36018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 rot="16200000">
              <a:off x="6545032" y="360183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143" name="Straight Connector 142"/>
            <p:cNvCxnSpPr>
              <a:stCxn id="138" idx="4"/>
              <a:endCxn id="140" idx="0"/>
            </p:cNvCxnSpPr>
            <p:nvPr/>
          </p:nvCxnSpPr>
          <p:spPr>
            <a:xfrm>
              <a:off x="5268627" y="3659432"/>
              <a:ext cx="580602" cy="0"/>
            </a:xfrm>
            <a:prstGeom prst="line">
              <a:avLst/>
            </a:prstGeom>
            <a:ln w="50800" cmpd="sng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>
              <a:stCxn id="142" idx="0"/>
              <a:endCxn id="140" idx="4"/>
            </p:cNvCxnSpPr>
            <p:nvPr/>
          </p:nvCxnSpPr>
          <p:spPr>
            <a:xfrm flipH="1">
              <a:off x="5964429" y="3659432"/>
              <a:ext cx="580603" cy="0"/>
            </a:xfrm>
            <a:prstGeom prst="line">
              <a:avLst/>
            </a:prstGeom>
            <a:ln w="158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5076056" y="3789040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P’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799900" y="2636111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64291" y="1268760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 rot="7300258" flipH="1">
            <a:off x="3091501" y="17047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 rot="7300258" flipH="1">
            <a:off x="3682502" y="206929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53" name="Straight Connector 52"/>
          <p:cNvCxnSpPr>
            <a:stCxn id="89" idx="0"/>
            <a:endCxn id="51" idx="0"/>
          </p:cNvCxnSpPr>
          <p:nvPr/>
        </p:nvCxnSpPr>
        <p:spPr>
          <a:xfrm flipH="1" flipV="1">
            <a:off x="3789124" y="2157140"/>
            <a:ext cx="503624" cy="31470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1" idx="0"/>
            <a:endCxn id="51" idx="4"/>
          </p:cNvCxnSpPr>
          <p:nvPr/>
        </p:nvCxnSpPr>
        <p:spPr>
          <a:xfrm>
            <a:off x="3198123" y="1792544"/>
            <a:ext cx="492957" cy="304112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74"/>
          <p:cNvGrpSpPr/>
          <p:nvPr/>
        </p:nvGrpSpPr>
        <p:grpSpPr>
          <a:xfrm>
            <a:off x="5000765" y="1710618"/>
            <a:ext cx="2723858" cy="1502358"/>
            <a:chOff x="5000765" y="1710618"/>
            <a:chExt cx="2723858" cy="1502358"/>
          </a:xfrm>
        </p:grpSpPr>
        <p:sp>
          <p:nvSpPr>
            <p:cNvPr id="63" name="Freeform 62"/>
            <p:cNvSpPr/>
            <p:nvPr/>
          </p:nvSpPr>
          <p:spPr>
            <a:xfrm rot="9573097">
              <a:off x="5000765" y="1710618"/>
              <a:ext cx="2637027" cy="1474971"/>
            </a:xfrm>
            <a:custGeom>
              <a:avLst/>
              <a:gdLst>
                <a:gd name="connsiteX0" fmla="*/ 2909181 w 2909181"/>
                <a:gd name="connsiteY0" fmla="*/ 1258432 h 1436483"/>
                <a:gd name="connsiteX1" fmla="*/ 2067209 w 2909181"/>
                <a:gd name="connsiteY1" fmla="*/ 1339913 h 1436483"/>
                <a:gd name="connsiteX2" fmla="*/ 1768444 w 2909181"/>
                <a:gd name="connsiteY2" fmla="*/ 679010 h 1436483"/>
                <a:gd name="connsiteX3" fmla="*/ 962686 w 2909181"/>
                <a:gd name="connsiteY3" fmla="*/ 425513 h 1436483"/>
                <a:gd name="connsiteX4" fmla="*/ 682028 w 2909181"/>
                <a:gd name="connsiteY4" fmla="*/ 941560 h 1436483"/>
                <a:gd name="connsiteX5" fmla="*/ 510013 w 2909181"/>
                <a:gd name="connsiteY5" fmla="*/ 1267485 h 1436483"/>
                <a:gd name="connsiteX6" fmla="*/ 138820 w 2909181"/>
                <a:gd name="connsiteY6" fmla="*/ 1050202 h 1436483"/>
                <a:gd name="connsiteX7" fmla="*/ 3018 w 2909181"/>
                <a:gd name="connsiteY7" fmla="*/ 452673 h 1436483"/>
                <a:gd name="connsiteX8" fmla="*/ 120714 w 2909181"/>
                <a:gd name="connsiteY8" fmla="*/ 0 h 1436483"/>
                <a:gd name="connsiteX0" fmla="*/ 3097244 w 3097244"/>
                <a:gd name="connsiteY0" fmla="*/ 1258432 h 1436483"/>
                <a:gd name="connsiteX1" fmla="*/ 2255272 w 3097244"/>
                <a:gd name="connsiteY1" fmla="*/ 1339913 h 1436483"/>
                <a:gd name="connsiteX2" fmla="*/ 1956507 w 3097244"/>
                <a:gd name="connsiteY2" fmla="*/ 679010 h 1436483"/>
                <a:gd name="connsiteX3" fmla="*/ 1150749 w 3097244"/>
                <a:gd name="connsiteY3" fmla="*/ 425513 h 1436483"/>
                <a:gd name="connsiteX4" fmla="*/ 870091 w 3097244"/>
                <a:gd name="connsiteY4" fmla="*/ 941560 h 1436483"/>
                <a:gd name="connsiteX5" fmla="*/ 698076 w 3097244"/>
                <a:gd name="connsiteY5" fmla="*/ 1267485 h 1436483"/>
                <a:gd name="connsiteX6" fmla="*/ 84499 w 3097244"/>
                <a:gd name="connsiteY6" fmla="*/ 859915 h 1436483"/>
                <a:gd name="connsiteX7" fmla="*/ 191081 w 3097244"/>
                <a:gd name="connsiteY7" fmla="*/ 452673 h 1436483"/>
                <a:gd name="connsiteX8" fmla="*/ 308777 w 3097244"/>
                <a:gd name="connsiteY8" fmla="*/ 0 h 1436483"/>
                <a:gd name="connsiteX0" fmla="*/ 3077890 w 3077890"/>
                <a:gd name="connsiteY0" fmla="*/ 1258432 h 1436483"/>
                <a:gd name="connsiteX1" fmla="*/ 2235918 w 3077890"/>
                <a:gd name="connsiteY1" fmla="*/ 1339913 h 1436483"/>
                <a:gd name="connsiteX2" fmla="*/ 1937153 w 3077890"/>
                <a:gd name="connsiteY2" fmla="*/ 679010 h 1436483"/>
                <a:gd name="connsiteX3" fmla="*/ 1131395 w 3077890"/>
                <a:gd name="connsiteY3" fmla="*/ 425513 h 1436483"/>
                <a:gd name="connsiteX4" fmla="*/ 850737 w 3077890"/>
                <a:gd name="connsiteY4" fmla="*/ 941560 h 1436483"/>
                <a:gd name="connsiteX5" fmla="*/ 562596 w 3077890"/>
                <a:gd name="connsiteY5" fmla="*/ 968543 h 1436483"/>
                <a:gd name="connsiteX6" fmla="*/ 65145 w 3077890"/>
                <a:gd name="connsiteY6" fmla="*/ 859915 h 1436483"/>
                <a:gd name="connsiteX7" fmla="*/ 171727 w 3077890"/>
                <a:gd name="connsiteY7" fmla="*/ 452673 h 1436483"/>
                <a:gd name="connsiteX8" fmla="*/ 289423 w 3077890"/>
                <a:gd name="connsiteY8" fmla="*/ 0 h 1436483"/>
                <a:gd name="connsiteX0" fmla="*/ 2934948 w 2934948"/>
                <a:gd name="connsiteY0" fmla="*/ 1258432 h 1436483"/>
                <a:gd name="connsiteX1" fmla="*/ 2092976 w 2934948"/>
                <a:gd name="connsiteY1" fmla="*/ 1339913 h 1436483"/>
                <a:gd name="connsiteX2" fmla="*/ 1794211 w 2934948"/>
                <a:gd name="connsiteY2" fmla="*/ 679010 h 1436483"/>
                <a:gd name="connsiteX3" fmla="*/ 988453 w 2934948"/>
                <a:gd name="connsiteY3" fmla="*/ 425513 h 1436483"/>
                <a:gd name="connsiteX4" fmla="*/ 707795 w 2934948"/>
                <a:gd name="connsiteY4" fmla="*/ 941560 h 1436483"/>
                <a:gd name="connsiteX5" fmla="*/ 419654 w 2934948"/>
                <a:gd name="connsiteY5" fmla="*/ 968543 h 1436483"/>
                <a:gd name="connsiteX6" fmla="*/ 65145 w 2934948"/>
                <a:gd name="connsiteY6" fmla="*/ 682661 h 1436483"/>
                <a:gd name="connsiteX7" fmla="*/ 28785 w 2934948"/>
                <a:gd name="connsiteY7" fmla="*/ 452673 h 1436483"/>
                <a:gd name="connsiteX8" fmla="*/ 146481 w 2934948"/>
                <a:gd name="connsiteY8" fmla="*/ 0 h 1436483"/>
                <a:gd name="connsiteX0" fmla="*/ 2934948 w 2934948"/>
                <a:gd name="connsiteY0" fmla="*/ 1233322 h 1411373"/>
                <a:gd name="connsiteX1" fmla="*/ 2092976 w 2934948"/>
                <a:gd name="connsiteY1" fmla="*/ 1314803 h 1411373"/>
                <a:gd name="connsiteX2" fmla="*/ 1794211 w 2934948"/>
                <a:gd name="connsiteY2" fmla="*/ 653900 h 1411373"/>
                <a:gd name="connsiteX3" fmla="*/ 988453 w 2934948"/>
                <a:gd name="connsiteY3" fmla="*/ 400403 h 1411373"/>
                <a:gd name="connsiteX4" fmla="*/ 707795 w 2934948"/>
                <a:gd name="connsiteY4" fmla="*/ 916450 h 1411373"/>
                <a:gd name="connsiteX5" fmla="*/ 419654 w 2934948"/>
                <a:gd name="connsiteY5" fmla="*/ 943433 h 1411373"/>
                <a:gd name="connsiteX6" fmla="*/ 65145 w 2934948"/>
                <a:gd name="connsiteY6" fmla="*/ 657551 h 1411373"/>
                <a:gd name="connsiteX7" fmla="*/ 28785 w 2934948"/>
                <a:gd name="connsiteY7" fmla="*/ 427563 h 1411373"/>
                <a:gd name="connsiteX8" fmla="*/ 156617 w 2934948"/>
                <a:gd name="connsiteY8" fmla="*/ 0 h 1411373"/>
                <a:gd name="connsiteX0" fmla="*/ 2637027 w 2637027"/>
                <a:gd name="connsiteY0" fmla="*/ 1385946 h 1474971"/>
                <a:gd name="connsiteX1" fmla="*/ 2092976 w 2637027"/>
                <a:gd name="connsiteY1" fmla="*/ 1314803 h 1474971"/>
                <a:gd name="connsiteX2" fmla="*/ 1794211 w 2637027"/>
                <a:gd name="connsiteY2" fmla="*/ 653900 h 1474971"/>
                <a:gd name="connsiteX3" fmla="*/ 988453 w 2637027"/>
                <a:gd name="connsiteY3" fmla="*/ 400403 h 1474971"/>
                <a:gd name="connsiteX4" fmla="*/ 707795 w 2637027"/>
                <a:gd name="connsiteY4" fmla="*/ 916450 h 1474971"/>
                <a:gd name="connsiteX5" fmla="*/ 419654 w 2637027"/>
                <a:gd name="connsiteY5" fmla="*/ 943433 h 1474971"/>
                <a:gd name="connsiteX6" fmla="*/ 65145 w 2637027"/>
                <a:gd name="connsiteY6" fmla="*/ 657551 h 1474971"/>
                <a:gd name="connsiteX7" fmla="*/ 28785 w 2637027"/>
                <a:gd name="connsiteY7" fmla="*/ 427563 h 1474971"/>
                <a:gd name="connsiteX8" fmla="*/ 156617 w 2637027"/>
                <a:gd name="connsiteY8" fmla="*/ 0 h 147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7027" h="1474971">
                  <a:moveTo>
                    <a:pt x="2637027" y="1385946"/>
                  </a:moveTo>
                  <a:cubicBezTo>
                    <a:pt x="2311102" y="1474971"/>
                    <a:pt x="2233445" y="1436811"/>
                    <a:pt x="2092976" y="1314803"/>
                  </a:cubicBezTo>
                  <a:cubicBezTo>
                    <a:pt x="1952507" y="1192795"/>
                    <a:pt x="1978298" y="806300"/>
                    <a:pt x="1794211" y="653900"/>
                  </a:cubicBezTo>
                  <a:cubicBezTo>
                    <a:pt x="1610124" y="501500"/>
                    <a:pt x="1169522" y="356645"/>
                    <a:pt x="988453" y="400403"/>
                  </a:cubicBezTo>
                  <a:cubicBezTo>
                    <a:pt x="807384" y="444161"/>
                    <a:pt x="802595" y="825945"/>
                    <a:pt x="707795" y="916450"/>
                  </a:cubicBezTo>
                  <a:cubicBezTo>
                    <a:pt x="612995" y="1006955"/>
                    <a:pt x="526762" y="986583"/>
                    <a:pt x="419654" y="943433"/>
                  </a:cubicBezTo>
                  <a:cubicBezTo>
                    <a:pt x="312546" y="900283"/>
                    <a:pt x="130290" y="743529"/>
                    <a:pt x="65145" y="657551"/>
                  </a:cubicBezTo>
                  <a:cubicBezTo>
                    <a:pt x="0" y="571573"/>
                    <a:pt x="13540" y="537155"/>
                    <a:pt x="28785" y="427563"/>
                  </a:cubicBezTo>
                  <a:cubicBezTo>
                    <a:pt x="44030" y="317971"/>
                    <a:pt x="96260" y="138819"/>
                    <a:pt x="156617" y="0"/>
                  </a:cubicBezTo>
                </a:path>
              </a:pathLst>
            </a:cu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 rot="16200000">
              <a:off x="7609423" y="270892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73" name="TextBox 72"/>
            <p:cNvSpPr txBox="1"/>
            <p:nvPr/>
          </p:nvSpPr>
          <p:spPr>
            <a:xfrm flipH="1">
              <a:off x="5652120" y="2751311"/>
              <a:ext cx="158417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Rest of </a:t>
              </a:r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4788024" y="3183359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4"/>
          <p:cNvSpPr txBox="1">
            <a:spLocks noChangeArrowheads="1"/>
          </p:cNvSpPr>
          <p:nvPr/>
        </p:nvSpPr>
        <p:spPr bwMode="auto">
          <a:xfrm>
            <a:off x="4982" y="594928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can either face the problem head on, or bypass it.</a:t>
            </a:r>
          </a:p>
        </p:txBody>
      </p:sp>
      <p:sp>
        <p:nvSpPr>
          <p:cNvPr id="46" name="Rectangle 4"/>
          <p:cNvSpPr txBox="1">
            <a:spLocks noChangeArrowheads="1"/>
          </p:cNvSpPr>
          <p:nvPr/>
        </p:nvSpPr>
        <p:spPr bwMode="auto">
          <a:xfrm>
            <a:off x="-9353" y="400506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the first encounter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with the flower is at the blossom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not at the stem </a:t>
            </a:r>
            <a:r>
              <a:rPr lang="en-US" sz="2400" i="1" kern="0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then this is again an easy sub-case.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  <p:grpSp>
        <p:nvGrpSpPr>
          <p:cNvPr id="12" name="Group 56"/>
          <p:cNvGrpSpPr>
            <a:grpSpLocks noChangeAspect="1"/>
          </p:cNvGrpSpPr>
          <p:nvPr/>
        </p:nvGrpSpPr>
        <p:grpSpPr>
          <a:xfrm>
            <a:off x="2108329" y="1916832"/>
            <a:ext cx="4927342" cy="3711216"/>
            <a:chOff x="1220163" y="1458420"/>
            <a:chExt cx="6159178" cy="4639020"/>
          </a:xfrm>
        </p:grpSpPr>
        <p:cxnSp>
          <p:nvCxnSpPr>
            <p:cNvPr id="33" name="Straight Connector 32"/>
            <p:cNvCxnSpPr>
              <a:stCxn id="4" idx="5"/>
              <a:endCxn id="3" idx="1"/>
            </p:cNvCxnSpPr>
            <p:nvPr/>
          </p:nvCxnSpPr>
          <p:spPr bwMode="auto">
            <a:xfrm>
              <a:off x="1825361" y="2055143"/>
              <a:ext cx="1180185" cy="1547189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3" name="Straight Connector 42"/>
            <p:cNvCxnSpPr>
              <a:stCxn id="10" idx="3"/>
              <a:endCxn id="3" idx="7"/>
            </p:cNvCxnSpPr>
            <p:nvPr/>
          </p:nvCxnSpPr>
          <p:spPr bwMode="auto">
            <a:xfrm flipH="1">
              <a:off x="3148736" y="1631265"/>
              <a:ext cx="2294930" cy="19710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8" idx="6"/>
              <a:endCxn id="9" idx="2"/>
            </p:cNvCxnSpPr>
            <p:nvPr/>
          </p:nvCxnSpPr>
          <p:spPr bwMode="auto">
            <a:xfrm>
              <a:off x="5082343" y="3276740"/>
              <a:ext cx="2094498" cy="952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6" idx="2"/>
              <a:endCxn id="7" idx="6"/>
            </p:cNvCxnSpPr>
            <p:nvPr/>
          </p:nvCxnSpPr>
          <p:spPr bwMode="auto">
            <a:xfrm flipH="1">
              <a:off x="1422663" y="5134665"/>
              <a:ext cx="2502175" cy="86152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11" idx="2"/>
              <a:endCxn id="7" idx="5"/>
            </p:cNvCxnSpPr>
            <p:nvPr/>
          </p:nvCxnSpPr>
          <p:spPr bwMode="auto">
            <a:xfrm flipH="1">
              <a:off x="1393008" y="5996190"/>
              <a:ext cx="4237178" cy="715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5" name="Straight Connector 94"/>
            <p:cNvCxnSpPr>
              <a:stCxn id="11" idx="7"/>
              <a:endCxn id="9" idx="4"/>
            </p:cNvCxnSpPr>
            <p:nvPr/>
          </p:nvCxnSpPr>
          <p:spPr bwMode="auto">
            <a:xfrm flipV="1">
              <a:off x="5803031" y="4330490"/>
              <a:ext cx="1475060" cy="159410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75891" y="3572676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652516" y="1882298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3924838" y="5033415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1220163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4879843" y="31754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7176841" y="41279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5414011" y="145842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630186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cxnSp>
          <p:nvCxnSpPr>
            <p:cNvPr id="31" name="Straight Connector 30"/>
            <p:cNvCxnSpPr>
              <a:stCxn id="4" idx="6"/>
              <a:endCxn id="10" idx="2"/>
            </p:cNvCxnSpPr>
            <p:nvPr/>
          </p:nvCxnSpPr>
          <p:spPr bwMode="auto">
            <a:xfrm flipV="1">
              <a:off x="1855016" y="1559670"/>
              <a:ext cx="3558995" cy="423878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8" name="Straight Connector 37"/>
            <p:cNvCxnSpPr>
              <a:stCxn id="4" idx="4"/>
              <a:endCxn id="7" idx="0"/>
            </p:cNvCxnSpPr>
            <p:nvPr/>
          </p:nvCxnSpPr>
          <p:spPr bwMode="auto">
            <a:xfrm flipH="1">
              <a:off x="1321413" y="2084798"/>
              <a:ext cx="432353" cy="381014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cxnSp>
          <p:nvCxnSpPr>
            <p:cNvPr id="41" name="Straight Connector 40"/>
            <p:cNvCxnSpPr>
              <a:stCxn id="3" idx="3"/>
              <a:endCxn id="7" idx="7"/>
            </p:cNvCxnSpPr>
            <p:nvPr/>
          </p:nvCxnSpPr>
          <p:spPr bwMode="auto">
            <a:xfrm flipH="1">
              <a:off x="1393008" y="3745521"/>
              <a:ext cx="1612538" cy="2179074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2" name="Straight Connector 41"/>
            <p:cNvCxnSpPr>
              <a:stCxn id="9" idx="3"/>
              <a:endCxn id="6" idx="6"/>
            </p:cNvCxnSpPr>
            <p:nvPr/>
          </p:nvCxnSpPr>
          <p:spPr bwMode="auto">
            <a:xfrm flipH="1">
              <a:off x="4127338" y="4300835"/>
              <a:ext cx="3079158" cy="8338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10" idx="5"/>
              <a:endCxn id="9" idx="1"/>
            </p:cNvCxnSpPr>
            <p:nvPr/>
          </p:nvCxnSpPr>
          <p:spPr bwMode="auto">
            <a:xfrm>
              <a:off x="5586856" y="1631265"/>
              <a:ext cx="1619640" cy="25263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8" idx="3"/>
              <a:endCxn id="6" idx="0"/>
            </p:cNvCxnSpPr>
            <p:nvPr/>
          </p:nvCxnSpPr>
          <p:spPr bwMode="auto">
            <a:xfrm flipH="1">
              <a:off x="4026088" y="3348335"/>
              <a:ext cx="883410" cy="168508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10" idx="4"/>
              <a:endCxn id="8" idx="0"/>
            </p:cNvCxnSpPr>
            <p:nvPr/>
          </p:nvCxnSpPr>
          <p:spPr bwMode="auto">
            <a:xfrm flipH="1">
              <a:off x="4981093" y="1660920"/>
              <a:ext cx="534168" cy="151457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26319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Matching</a:t>
            </a: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105273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subset of edges no two of which touch each other.</a:t>
            </a: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8601" y="604335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(even </a:t>
            </a:r>
            <a:r>
              <a:rPr lang="en-US" sz="2800" i="1" kern="0" dirty="0">
                <a:solidFill>
                  <a:srgbClr val="CC0099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perfect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matching.</a:t>
            </a:r>
          </a:p>
        </p:txBody>
      </p:sp>
    </p:spTree>
    <p:extLst>
      <p:ext uri="{BB962C8B-B14F-4D97-AF65-F5344CB8AC3E}">
        <p14:creationId xmlns:p14="http://schemas.microsoft.com/office/powerpoint/2010/main" val="188057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4"/>
              <p:cNvSpPr txBox="1">
                <a:spLocks noChangeArrowheads="1"/>
              </p:cNvSpPr>
              <p:nvPr/>
            </p:nvSpPr>
            <p:spPr bwMode="auto">
              <a:xfrm>
                <a:off x="8337" y="692696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Hard(</a:t>
                </a:r>
                <a:r>
                  <a:rPr lang="en-US" sz="2400" b="1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er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case: 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has a non-empty stem</a:t>
                </a:r>
              </a:p>
            </p:txBody>
          </p:sp>
        </mc:Choice>
        <mc:Fallback xmlns="">
          <p:sp>
            <p:nvSpPr>
              <p:cNvPr id="5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37" y="692696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Easy solution for hard(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) case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 rot="16200000">
            <a:off x="5636087" y="201845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grpSp>
        <p:nvGrpSpPr>
          <p:cNvPr id="48" name="Group 97"/>
          <p:cNvGrpSpPr/>
          <p:nvPr/>
        </p:nvGrpSpPr>
        <p:grpSpPr>
          <a:xfrm>
            <a:off x="5935499" y="1586411"/>
            <a:ext cx="115200" cy="931576"/>
            <a:chOff x="4103948" y="4797153"/>
            <a:chExt cx="115200" cy="931576"/>
          </a:xfrm>
        </p:grpSpPr>
        <p:sp>
          <p:nvSpPr>
            <p:cNvPr id="49" name="Oval 48"/>
            <p:cNvSpPr>
              <a:spLocks noChangeAspect="1"/>
            </p:cNvSpPr>
            <p:nvPr/>
          </p:nvSpPr>
          <p:spPr>
            <a:xfrm rot="16200000">
              <a:off x="4103948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 rot="16200000">
              <a:off x="4103948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52" name="Group 95"/>
          <p:cNvGrpSpPr/>
          <p:nvPr/>
        </p:nvGrpSpPr>
        <p:grpSpPr>
          <a:xfrm>
            <a:off x="6306919" y="1586411"/>
            <a:ext cx="115200" cy="931576"/>
            <a:chOff x="4499992" y="4797153"/>
            <a:chExt cx="115200" cy="931576"/>
          </a:xfrm>
        </p:grpSpPr>
        <p:sp>
          <p:nvSpPr>
            <p:cNvPr id="55" name="Oval 54"/>
            <p:cNvSpPr>
              <a:spLocks noChangeAspect="1"/>
            </p:cNvSpPr>
            <p:nvPr/>
          </p:nvSpPr>
          <p:spPr>
            <a:xfrm rot="16200000">
              <a:off x="4499992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 rot="16200000">
              <a:off x="4499992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57" name="Group 96"/>
          <p:cNvGrpSpPr/>
          <p:nvPr/>
        </p:nvGrpSpPr>
        <p:grpSpPr>
          <a:xfrm>
            <a:off x="6615383" y="1822197"/>
            <a:ext cx="115200" cy="448497"/>
            <a:chOff x="4850979" y="5032939"/>
            <a:chExt cx="115200" cy="448497"/>
          </a:xfrm>
        </p:grpSpPr>
        <p:sp>
          <p:nvSpPr>
            <p:cNvPr id="58" name="Oval 57"/>
            <p:cNvSpPr>
              <a:spLocks noChangeAspect="1"/>
            </p:cNvSpPr>
            <p:nvPr/>
          </p:nvSpPr>
          <p:spPr>
            <a:xfrm rot="16200000">
              <a:off x="4850979" y="503293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 rot="16200000">
              <a:off x="4850979" y="536623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cxnSp>
        <p:nvCxnSpPr>
          <p:cNvPr id="66" name="Straight Connector 65"/>
          <p:cNvCxnSpPr>
            <a:stCxn id="49" idx="1"/>
            <a:endCxn id="46" idx="5"/>
          </p:cNvCxnSpPr>
          <p:nvPr/>
        </p:nvCxnSpPr>
        <p:spPr>
          <a:xfrm flipH="1">
            <a:off x="5734416" y="1684740"/>
            <a:ext cx="217954" cy="35059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0" idx="7"/>
            <a:endCxn id="46" idx="3"/>
          </p:cNvCxnSpPr>
          <p:nvPr/>
        </p:nvCxnSpPr>
        <p:spPr>
          <a:xfrm flipH="1" flipV="1">
            <a:off x="5734416" y="2116788"/>
            <a:ext cx="217954" cy="30287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8" idx="7"/>
            <a:endCxn id="55" idx="4"/>
          </p:cNvCxnSpPr>
          <p:nvPr/>
        </p:nvCxnSpPr>
        <p:spPr>
          <a:xfrm flipH="1" flipV="1">
            <a:off x="6422119" y="1644011"/>
            <a:ext cx="210135" cy="1950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0" idx="1"/>
            <a:endCxn id="56" idx="4"/>
          </p:cNvCxnSpPr>
          <p:nvPr/>
        </p:nvCxnSpPr>
        <p:spPr>
          <a:xfrm flipH="1">
            <a:off x="6422119" y="2253823"/>
            <a:ext cx="210135" cy="2065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9" idx="4"/>
            <a:endCxn id="55" idx="0"/>
          </p:cNvCxnSpPr>
          <p:nvPr/>
        </p:nvCxnSpPr>
        <p:spPr>
          <a:xfrm>
            <a:off x="6050699" y="1644011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0" idx="4"/>
            <a:endCxn id="56" idx="0"/>
          </p:cNvCxnSpPr>
          <p:nvPr/>
        </p:nvCxnSpPr>
        <p:spPr>
          <a:xfrm>
            <a:off x="6050699" y="2460387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0" idx="6"/>
            <a:endCxn id="58" idx="2"/>
          </p:cNvCxnSpPr>
          <p:nvPr/>
        </p:nvCxnSpPr>
        <p:spPr>
          <a:xfrm flipV="1">
            <a:off x="6672983" y="1937397"/>
            <a:ext cx="0" cy="218097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895303" y="1802434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𝐵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03" y="1802434"/>
                <a:ext cx="648072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Oval 76"/>
          <p:cNvSpPr>
            <a:spLocks noChangeAspect="1"/>
          </p:cNvSpPr>
          <p:nvPr/>
        </p:nvSpPr>
        <p:spPr>
          <a:xfrm rot="16200000">
            <a:off x="5580112" y="1442394"/>
            <a:ext cx="1224136" cy="1224136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173150" y="1514402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𝑏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150" y="1514402"/>
                <a:ext cx="648072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2432780" y="1514401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780" y="1514401"/>
                <a:ext cx="64807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val 96"/>
          <p:cNvSpPr>
            <a:spLocks noChangeAspect="1"/>
          </p:cNvSpPr>
          <p:nvPr/>
        </p:nvSpPr>
        <p:spPr>
          <a:xfrm rot="16200000">
            <a:off x="2690845" y="200794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 rot="16200000">
            <a:off x="3386647" y="200794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cxnSp>
        <p:nvCxnSpPr>
          <p:cNvPr id="100" name="Straight Connector 99"/>
          <p:cNvCxnSpPr>
            <a:stCxn id="97" idx="4"/>
            <a:endCxn id="98" idx="0"/>
          </p:cNvCxnSpPr>
          <p:nvPr/>
        </p:nvCxnSpPr>
        <p:spPr>
          <a:xfrm>
            <a:off x="2806045" y="2065549"/>
            <a:ext cx="580602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98" idx="4"/>
            <a:endCxn id="103" idx="0"/>
          </p:cNvCxnSpPr>
          <p:nvPr/>
        </p:nvCxnSpPr>
        <p:spPr>
          <a:xfrm flipV="1">
            <a:off x="3501847" y="2065548"/>
            <a:ext cx="731134" cy="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val 102"/>
          <p:cNvSpPr>
            <a:spLocks noChangeAspect="1"/>
          </p:cNvSpPr>
          <p:nvPr/>
        </p:nvSpPr>
        <p:spPr>
          <a:xfrm rot="16200000">
            <a:off x="4232981" y="2008524"/>
            <a:ext cx="114048" cy="11404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 rot="16200000">
            <a:off x="4947370" y="200794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109" name="Straight Connector 108"/>
          <p:cNvCxnSpPr>
            <a:stCxn id="104" idx="0"/>
            <a:endCxn id="103" idx="4"/>
          </p:cNvCxnSpPr>
          <p:nvPr/>
        </p:nvCxnSpPr>
        <p:spPr>
          <a:xfrm flipH="1">
            <a:off x="4347029" y="2065548"/>
            <a:ext cx="6003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04" idx="4"/>
          </p:cNvCxnSpPr>
          <p:nvPr/>
        </p:nvCxnSpPr>
        <p:spPr>
          <a:xfrm>
            <a:off x="5062570" y="2065548"/>
            <a:ext cx="580602" cy="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 flipH="1">
                <a:off x="3902908" y="2367987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𝑄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02908" y="2367987"/>
                <a:ext cx="648072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Left Brace 115"/>
          <p:cNvSpPr/>
          <p:nvPr/>
        </p:nvSpPr>
        <p:spPr>
          <a:xfrm rot="16200000">
            <a:off x="4106968" y="848324"/>
            <a:ext cx="216021" cy="29883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4"/>
              <p:cNvSpPr txBox="1">
                <a:spLocks noChangeArrowheads="1"/>
              </p:cNvSpPr>
              <p:nvPr/>
            </p:nvSpPr>
            <p:spPr bwMode="auto">
              <a:xfrm>
                <a:off x="-9353" y="2882553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i="1" kern="0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the contracted graph.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353" y="2882553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4"/>
              <p:cNvSpPr txBox="1">
                <a:spLocks noChangeArrowheads="1"/>
              </p:cNvSpPr>
              <p:nvPr/>
            </p:nvSpPr>
            <p:spPr bwMode="auto">
              <a:xfrm>
                <a:off x="-5528" y="3746649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stem of the flower with blossom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528" y="3746649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"/>
              <p:cNvSpPr txBox="1">
                <a:spLocks noChangeArrowheads="1"/>
              </p:cNvSpPr>
              <p:nvPr/>
            </p:nvSpPr>
            <p:spPr bwMode="auto">
              <a:xfrm>
                <a:off x="-1448" y="3314601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the matching in the contracted graph.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48" y="3314601"/>
                <a:ext cx="9144000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"/>
              <p:cNvSpPr txBox="1">
                <a:spLocks noChangeArrowheads="1"/>
              </p:cNvSpPr>
              <p:nvPr/>
            </p:nvSpPr>
            <p:spPr bwMode="auto">
              <a:xfrm>
                <a:off x="4982" y="4178697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82" y="4178697"/>
                <a:ext cx="9144000" cy="461665"/>
              </a:xfrm>
              <a:prstGeom prst="rect">
                <a:avLst/>
              </a:prstGeom>
              <a:blipFill rotWithShape="0">
                <a:blip r:embed="rId10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4"/>
              <p:cNvSpPr txBox="1">
                <a:spLocks noChangeArrowheads="1"/>
              </p:cNvSpPr>
              <p:nvPr/>
            </p:nvSpPr>
            <p:spPr bwMode="auto">
              <a:xfrm>
                <a:off x="8337" y="692696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Hard(</a:t>
                </a:r>
                <a:r>
                  <a:rPr lang="en-US" sz="2400" b="1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er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case: 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has a non-empty stem</a:t>
                </a:r>
              </a:p>
            </p:txBody>
          </p:sp>
        </mc:Choice>
        <mc:Fallback xmlns="">
          <p:sp>
            <p:nvSpPr>
              <p:cNvPr id="5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37" y="692696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val 45"/>
          <p:cNvSpPr>
            <a:spLocks noChangeAspect="1"/>
          </p:cNvSpPr>
          <p:nvPr/>
        </p:nvSpPr>
        <p:spPr>
          <a:xfrm rot="16200000">
            <a:off x="5636087" y="201845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grpSp>
        <p:nvGrpSpPr>
          <p:cNvPr id="2" name="Group 97"/>
          <p:cNvGrpSpPr/>
          <p:nvPr/>
        </p:nvGrpSpPr>
        <p:grpSpPr>
          <a:xfrm>
            <a:off x="5935499" y="1586411"/>
            <a:ext cx="115200" cy="931576"/>
            <a:chOff x="4103948" y="4797153"/>
            <a:chExt cx="115200" cy="931576"/>
          </a:xfrm>
        </p:grpSpPr>
        <p:sp>
          <p:nvSpPr>
            <p:cNvPr id="49" name="Oval 48"/>
            <p:cNvSpPr>
              <a:spLocks noChangeAspect="1"/>
            </p:cNvSpPr>
            <p:nvPr/>
          </p:nvSpPr>
          <p:spPr>
            <a:xfrm rot="16200000">
              <a:off x="4103948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 rot="16200000">
              <a:off x="4103948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3" name="Group 95"/>
          <p:cNvGrpSpPr/>
          <p:nvPr/>
        </p:nvGrpSpPr>
        <p:grpSpPr>
          <a:xfrm>
            <a:off x="6306919" y="1586411"/>
            <a:ext cx="115200" cy="931576"/>
            <a:chOff x="4499992" y="4797153"/>
            <a:chExt cx="115200" cy="931576"/>
          </a:xfrm>
        </p:grpSpPr>
        <p:sp>
          <p:nvSpPr>
            <p:cNvPr id="55" name="Oval 54"/>
            <p:cNvSpPr>
              <a:spLocks noChangeAspect="1"/>
            </p:cNvSpPr>
            <p:nvPr/>
          </p:nvSpPr>
          <p:spPr>
            <a:xfrm rot="16200000">
              <a:off x="4499992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 rot="16200000">
              <a:off x="4499992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4" name="Group 96"/>
          <p:cNvGrpSpPr/>
          <p:nvPr/>
        </p:nvGrpSpPr>
        <p:grpSpPr>
          <a:xfrm>
            <a:off x="6615383" y="1822197"/>
            <a:ext cx="115200" cy="448497"/>
            <a:chOff x="4850979" y="5032939"/>
            <a:chExt cx="115200" cy="448497"/>
          </a:xfrm>
        </p:grpSpPr>
        <p:sp>
          <p:nvSpPr>
            <p:cNvPr id="58" name="Oval 57"/>
            <p:cNvSpPr>
              <a:spLocks noChangeAspect="1"/>
            </p:cNvSpPr>
            <p:nvPr/>
          </p:nvSpPr>
          <p:spPr>
            <a:xfrm rot="16200000">
              <a:off x="4850979" y="503293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 rot="16200000">
              <a:off x="4850979" y="536623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cxnSp>
        <p:nvCxnSpPr>
          <p:cNvPr id="66" name="Straight Connector 65"/>
          <p:cNvCxnSpPr>
            <a:stCxn id="49" idx="1"/>
            <a:endCxn id="46" idx="5"/>
          </p:cNvCxnSpPr>
          <p:nvPr/>
        </p:nvCxnSpPr>
        <p:spPr>
          <a:xfrm flipH="1">
            <a:off x="5734416" y="1684740"/>
            <a:ext cx="217954" cy="35059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0" idx="7"/>
            <a:endCxn id="46" idx="3"/>
          </p:cNvCxnSpPr>
          <p:nvPr/>
        </p:nvCxnSpPr>
        <p:spPr>
          <a:xfrm flipH="1" flipV="1">
            <a:off x="5734416" y="2116788"/>
            <a:ext cx="217954" cy="30287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8" idx="7"/>
            <a:endCxn id="55" idx="4"/>
          </p:cNvCxnSpPr>
          <p:nvPr/>
        </p:nvCxnSpPr>
        <p:spPr>
          <a:xfrm flipH="1" flipV="1">
            <a:off x="6422119" y="1644011"/>
            <a:ext cx="210135" cy="1950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0" idx="1"/>
            <a:endCxn id="56" idx="4"/>
          </p:cNvCxnSpPr>
          <p:nvPr/>
        </p:nvCxnSpPr>
        <p:spPr>
          <a:xfrm flipH="1">
            <a:off x="6422119" y="2253823"/>
            <a:ext cx="210135" cy="2065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9" idx="4"/>
            <a:endCxn id="55" idx="0"/>
          </p:cNvCxnSpPr>
          <p:nvPr/>
        </p:nvCxnSpPr>
        <p:spPr>
          <a:xfrm>
            <a:off x="6050699" y="1644011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0" idx="4"/>
            <a:endCxn id="56" idx="0"/>
          </p:cNvCxnSpPr>
          <p:nvPr/>
        </p:nvCxnSpPr>
        <p:spPr>
          <a:xfrm>
            <a:off x="6050699" y="2460387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0" idx="6"/>
            <a:endCxn id="58" idx="2"/>
          </p:cNvCxnSpPr>
          <p:nvPr/>
        </p:nvCxnSpPr>
        <p:spPr>
          <a:xfrm flipV="1">
            <a:off x="6672983" y="1937397"/>
            <a:ext cx="0" cy="218097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895303" y="1802434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𝐵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03" y="1802434"/>
                <a:ext cx="648072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Oval 76"/>
          <p:cNvSpPr>
            <a:spLocks noChangeAspect="1"/>
          </p:cNvSpPr>
          <p:nvPr/>
        </p:nvSpPr>
        <p:spPr>
          <a:xfrm rot="16200000">
            <a:off x="5580112" y="1442394"/>
            <a:ext cx="1224136" cy="1224136"/>
          </a:xfrm>
          <a:prstGeom prst="ellipse">
            <a:avLst/>
          </a:prstGeom>
          <a:noFill/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5173150" y="1514402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𝑏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150" y="1514402"/>
                <a:ext cx="648072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2432780" y="1514401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2780" y="1514401"/>
                <a:ext cx="648072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val 96"/>
          <p:cNvSpPr>
            <a:spLocks noChangeAspect="1"/>
          </p:cNvSpPr>
          <p:nvPr/>
        </p:nvSpPr>
        <p:spPr>
          <a:xfrm rot="16200000">
            <a:off x="2690845" y="200794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 rot="16200000">
            <a:off x="3386647" y="200794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cxnSp>
        <p:nvCxnSpPr>
          <p:cNvPr id="100" name="Straight Connector 99"/>
          <p:cNvCxnSpPr>
            <a:stCxn id="97" idx="4"/>
            <a:endCxn id="98" idx="0"/>
          </p:cNvCxnSpPr>
          <p:nvPr/>
        </p:nvCxnSpPr>
        <p:spPr>
          <a:xfrm>
            <a:off x="2806045" y="2065549"/>
            <a:ext cx="580602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98" idx="4"/>
            <a:endCxn id="103" idx="0"/>
          </p:cNvCxnSpPr>
          <p:nvPr/>
        </p:nvCxnSpPr>
        <p:spPr>
          <a:xfrm flipV="1">
            <a:off x="3501847" y="2065548"/>
            <a:ext cx="731134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val 102"/>
          <p:cNvSpPr>
            <a:spLocks noChangeAspect="1"/>
          </p:cNvSpPr>
          <p:nvPr/>
        </p:nvSpPr>
        <p:spPr>
          <a:xfrm rot="16200000">
            <a:off x="4232981" y="2008524"/>
            <a:ext cx="114048" cy="11404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 rot="16200000">
            <a:off x="4947370" y="200794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109" name="Straight Connector 108"/>
          <p:cNvCxnSpPr>
            <a:stCxn id="104" idx="0"/>
            <a:endCxn id="103" idx="4"/>
          </p:cNvCxnSpPr>
          <p:nvPr/>
        </p:nvCxnSpPr>
        <p:spPr>
          <a:xfrm flipH="1">
            <a:off x="4347029" y="2065548"/>
            <a:ext cx="600341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04" idx="4"/>
          </p:cNvCxnSpPr>
          <p:nvPr/>
        </p:nvCxnSpPr>
        <p:spPr>
          <a:xfrm>
            <a:off x="5062570" y="2065548"/>
            <a:ext cx="580602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 flipH="1">
                <a:off x="3902908" y="2367987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𝑄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02908" y="2367987"/>
                <a:ext cx="648072" cy="461665"/>
              </a:xfrm>
              <a:prstGeom prst="rect">
                <a:avLst/>
              </a:prstGeom>
              <a:blipFill rotWithShape="0">
                <a:blip r:embed="rId6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Left Brace 115"/>
          <p:cNvSpPr/>
          <p:nvPr/>
        </p:nvSpPr>
        <p:spPr>
          <a:xfrm rot="16200000">
            <a:off x="4106968" y="848324"/>
            <a:ext cx="216021" cy="29883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tangle 4"/>
              <p:cNvSpPr txBox="1">
                <a:spLocks noChangeArrowheads="1"/>
              </p:cNvSpPr>
              <p:nvPr/>
            </p:nvSpPr>
            <p:spPr bwMode="auto">
              <a:xfrm>
                <a:off x="3966" y="4754761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|=|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|</m:t>
                    </m:r>
                    <m:sSub>
                      <m:sSub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</m:e>
                      <m:sub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𝐵</m:t>
                        </m:r>
                      </m:sub>
                    </m:sSub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|=</m:t>
                    </m:r>
                    <m:r>
                      <a:rPr lang="en-US" sz="24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sSubSup>
                      <m:sSubSup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SupPr>
                      <m:e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  <m:r>
                      <a:rPr lang="en-US" sz="24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6" y="4754761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Rectangle 4"/>
              <p:cNvSpPr txBox="1">
                <a:spLocks noChangeArrowheads="1"/>
              </p:cNvSpPr>
              <p:nvPr/>
            </p:nvSpPr>
            <p:spPr bwMode="auto">
              <a:xfrm>
                <a:off x="3966" y="5131351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 blossom with an empty stem </a:t>
                </a:r>
                <a:r>
                  <a:rPr lang="en-US" sz="24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w.r.t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6" y="5131351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Rectangle 4"/>
              <p:cNvSpPr txBox="1">
                <a:spLocks noChangeArrowheads="1"/>
              </p:cNvSpPr>
              <p:nvPr/>
            </p:nvSpPr>
            <p:spPr bwMode="auto">
              <a:xfrm>
                <a:off x="0" y="5507940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the easy case, there is an augmenting path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w.r.t.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SupPr>
                      <m:e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hence also w.r.t.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507940"/>
                <a:ext cx="9144000" cy="830997"/>
              </a:xfrm>
              <a:prstGeom prst="rect">
                <a:avLst/>
              </a:prstGeom>
              <a:blipFill rotWithShape="0">
                <a:blip r:embed="rId9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 flipH="1">
                <a:off x="1187624" y="1802433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𝑀</m:t>
                      </m:r>
                      <m:r>
                        <a:rPr lang="en-US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’</m:t>
                      </m:r>
                    </m:oMath>
                  </m:oMathPara>
                </a14:m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187624" y="1802433"/>
                <a:ext cx="648072" cy="46166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Easy solution for hard(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) case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"/>
              <p:cNvSpPr txBox="1">
                <a:spLocks noChangeArrowheads="1"/>
              </p:cNvSpPr>
              <p:nvPr/>
            </p:nvSpPr>
            <p:spPr bwMode="auto">
              <a:xfrm>
                <a:off x="-9353" y="2882553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i="1" kern="0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the contracted graph.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9353" y="2882553"/>
                <a:ext cx="9144000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"/>
              <p:cNvSpPr txBox="1">
                <a:spLocks noChangeArrowheads="1"/>
              </p:cNvSpPr>
              <p:nvPr/>
            </p:nvSpPr>
            <p:spPr bwMode="auto">
              <a:xfrm>
                <a:off x="-5528" y="3746649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stem of the flower with blossom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528" y="3746649"/>
                <a:ext cx="9144000" cy="461665"/>
              </a:xfrm>
              <a:prstGeom prst="rect">
                <a:avLst/>
              </a:prstGeom>
              <a:blipFill rotWithShape="0">
                <a:blip r:embed="rId12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"/>
              <p:cNvSpPr txBox="1">
                <a:spLocks noChangeArrowheads="1"/>
              </p:cNvSpPr>
              <p:nvPr/>
            </p:nvSpPr>
            <p:spPr bwMode="auto">
              <a:xfrm>
                <a:off x="-1448" y="3314601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baseline="-25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 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the matching in the contracted graph.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448" y="3314601"/>
                <a:ext cx="9144000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"/>
              <p:cNvSpPr txBox="1">
                <a:spLocks noChangeArrowheads="1"/>
              </p:cNvSpPr>
              <p:nvPr/>
            </p:nvSpPr>
            <p:spPr bwMode="auto">
              <a:xfrm>
                <a:off x="4982" y="4178697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4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baseline="-250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82" y="4178697"/>
                <a:ext cx="9144000" cy="461665"/>
              </a:xfrm>
              <a:prstGeom prst="rect">
                <a:avLst/>
              </a:prstGeom>
              <a:blipFill rotWithShape="0">
                <a:blip r:embed="rId14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1" grpId="0"/>
      <p:bldP spid="1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4"/>
          <p:cNvSpPr txBox="1">
            <a:spLocks noChangeArrowheads="1"/>
          </p:cNvSpPr>
          <p:nvPr/>
        </p:nvSpPr>
        <p:spPr bwMode="auto">
          <a:xfrm>
            <a:off x="8337" y="69269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Hard(</a:t>
            </a:r>
            <a:r>
              <a:rPr lang="en-US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er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non-empty stem</a:t>
            </a: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300" y="131115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First encounters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with the flower are at the stem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 rot="16200000">
            <a:off x="5968968" y="249289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grpSp>
        <p:nvGrpSpPr>
          <p:cNvPr id="46" name="Group 97"/>
          <p:cNvGrpSpPr/>
          <p:nvPr/>
        </p:nvGrpSpPr>
        <p:grpSpPr>
          <a:xfrm>
            <a:off x="6268380" y="2060850"/>
            <a:ext cx="115200" cy="931576"/>
            <a:chOff x="4103948" y="4797153"/>
            <a:chExt cx="115200" cy="931576"/>
          </a:xfrm>
        </p:grpSpPr>
        <p:sp>
          <p:nvSpPr>
            <p:cNvPr id="48" name="Oval 47"/>
            <p:cNvSpPr>
              <a:spLocks noChangeAspect="1"/>
            </p:cNvSpPr>
            <p:nvPr/>
          </p:nvSpPr>
          <p:spPr>
            <a:xfrm rot="16200000">
              <a:off x="4103948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 rot="16200000">
              <a:off x="4103948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50" name="Group 95"/>
          <p:cNvGrpSpPr/>
          <p:nvPr/>
        </p:nvGrpSpPr>
        <p:grpSpPr>
          <a:xfrm>
            <a:off x="6639800" y="2060850"/>
            <a:ext cx="115200" cy="931576"/>
            <a:chOff x="4499992" y="4797153"/>
            <a:chExt cx="115200" cy="931576"/>
          </a:xfrm>
        </p:grpSpPr>
        <p:sp>
          <p:nvSpPr>
            <p:cNvPr id="52" name="Oval 51"/>
            <p:cNvSpPr>
              <a:spLocks noChangeAspect="1"/>
            </p:cNvSpPr>
            <p:nvPr/>
          </p:nvSpPr>
          <p:spPr>
            <a:xfrm rot="16200000">
              <a:off x="4499992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 rot="16200000">
              <a:off x="4499992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56" name="Group 96"/>
          <p:cNvGrpSpPr/>
          <p:nvPr/>
        </p:nvGrpSpPr>
        <p:grpSpPr>
          <a:xfrm>
            <a:off x="6948264" y="2296636"/>
            <a:ext cx="115200" cy="448497"/>
            <a:chOff x="4850979" y="5032939"/>
            <a:chExt cx="115200" cy="448497"/>
          </a:xfrm>
        </p:grpSpPr>
        <p:sp>
          <p:nvSpPr>
            <p:cNvPr id="57" name="Oval 56"/>
            <p:cNvSpPr>
              <a:spLocks noChangeAspect="1"/>
            </p:cNvSpPr>
            <p:nvPr/>
          </p:nvSpPr>
          <p:spPr>
            <a:xfrm rot="16200000">
              <a:off x="4850979" y="503293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 rot="16200000">
              <a:off x="4850979" y="536623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cxnSp>
        <p:nvCxnSpPr>
          <p:cNvPr id="60" name="Straight Connector 59"/>
          <p:cNvCxnSpPr>
            <a:stCxn id="48" idx="1"/>
            <a:endCxn id="45" idx="5"/>
          </p:cNvCxnSpPr>
          <p:nvPr/>
        </p:nvCxnSpPr>
        <p:spPr>
          <a:xfrm flipH="1">
            <a:off x="6067297" y="2159179"/>
            <a:ext cx="217954" cy="35059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9" idx="7"/>
            <a:endCxn id="45" idx="3"/>
          </p:cNvCxnSpPr>
          <p:nvPr/>
        </p:nvCxnSpPr>
        <p:spPr>
          <a:xfrm flipH="1" flipV="1">
            <a:off x="6067297" y="2591227"/>
            <a:ext cx="217954" cy="30287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7"/>
            <a:endCxn id="52" idx="4"/>
          </p:cNvCxnSpPr>
          <p:nvPr/>
        </p:nvCxnSpPr>
        <p:spPr>
          <a:xfrm flipH="1" flipV="1">
            <a:off x="6755000" y="2118450"/>
            <a:ext cx="210135" cy="1950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8" idx="1"/>
            <a:endCxn id="55" idx="4"/>
          </p:cNvCxnSpPr>
          <p:nvPr/>
        </p:nvCxnSpPr>
        <p:spPr>
          <a:xfrm flipH="1">
            <a:off x="6755000" y="2728262"/>
            <a:ext cx="210135" cy="2065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48" idx="4"/>
            <a:endCxn id="52" idx="0"/>
          </p:cNvCxnSpPr>
          <p:nvPr/>
        </p:nvCxnSpPr>
        <p:spPr>
          <a:xfrm>
            <a:off x="6383580" y="2118450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9" idx="4"/>
            <a:endCxn id="55" idx="0"/>
          </p:cNvCxnSpPr>
          <p:nvPr/>
        </p:nvCxnSpPr>
        <p:spPr>
          <a:xfrm>
            <a:off x="6383580" y="2934826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8" idx="6"/>
            <a:endCxn id="57" idx="2"/>
          </p:cNvCxnSpPr>
          <p:nvPr/>
        </p:nvCxnSpPr>
        <p:spPr>
          <a:xfrm flipV="1">
            <a:off x="7005864" y="2411836"/>
            <a:ext cx="0" cy="218097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228184" y="2276873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 rot="16200000">
            <a:off x="5912993" y="1916833"/>
            <a:ext cx="1224136" cy="122413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78" name="TextBox 77"/>
          <p:cNvSpPr txBox="1"/>
          <p:nvPr/>
        </p:nvSpPr>
        <p:spPr>
          <a:xfrm>
            <a:off x="5508104" y="203123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 rot="5400000" flipH="1">
            <a:off x="3165577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 rot="5400000" flipH="1">
            <a:off x="2465662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 rot="5400000" flipH="1">
            <a:off x="1765747" y="250195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cxnSp>
        <p:nvCxnSpPr>
          <p:cNvPr id="85" name="Straight Connector 84"/>
          <p:cNvCxnSpPr/>
          <p:nvPr/>
        </p:nvCxnSpPr>
        <p:spPr>
          <a:xfrm flipH="1">
            <a:off x="2576750" y="2559550"/>
            <a:ext cx="580602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880947" y="2559550"/>
            <a:ext cx="580603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529558" y="1988841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 rot="5400000" flipH="1">
            <a:off x="3865492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 rot="5400000" flipH="1">
            <a:off x="4565407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 rot="5400000" flipH="1">
            <a:off x="5265323" y="250195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104" name="Straight Connector 103"/>
          <p:cNvCxnSpPr>
            <a:stCxn id="82" idx="0"/>
            <a:endCxn id="100" idx="4"/>
          </p:cNvCxnSpPr>
          <p:nvPr/>
        </p:nvCxnSpPr>
        <p:spPr>
          <a:xfrm>
            <a:off x="3280777" y="2559551"/>
            <a:ext cx="584715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1" idx="4"/>
            <a:endCxn id="100" idx="0"/>
          </p:cNvCxnSpPr>
          <p:nvPr/>
        </p:nvCxnSpPr>
        <p:spPr>
          <a:xfrm flipH="1">
            <a:off x="3980692" y="2559551"/>
            <a:ext cx="584715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01" idx="0"/>
            <a:endCxn id="103" idx="4"/>
          </p:cNvCxnSpPr>
          <p:nvPr/>
        </p:nvCxnSpPr>
        <p:spPr>
          <a:xfrm flipV="1">
            <a:off x="4680607" y="2559550"/>
            <a:ext cx="584716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45" idx="0"/>
          </p:cNvCxnSpPr>
          <p:nvPr/>
        </p:nvCxnSpPr>
        <p:spPr>
          <a:xfrm flipH="1">
            <a:off x="5364491" y="2550498"/>
            <a:ext cx="604477" cy="535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 rot="19506521">
            <a:off x="2690366" y="3345554"/>
            <a:ext cx="1506805" cy="115200"/>
            <a:chOff x="2123728" y="4293096"/>
            <a:chExt cx="1506805" cy="115200"/>
          </a:xfrm>
        </p:grpSpPr>
        <p:sp>
          <p:nvSpPr>
            <p:cNvPr id="121" name="Oval 120"/>
            <p:cNvSpPr>
              <a:spLocks noChangeAspect="1"/>
            </p:cNvSpPr>
            <p:nvPr/>
          </p:nvSpPr>
          <p:spPr>
            <a:xfrm rot="5400000" flipH="1">
              <a:off x="3515333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 rot="5400000" flipH="1">
              <a:off x="2819531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23" name="Oval 122"/>
            <p:cNvSpPr>
              <a:spLocks noChangeAspect="1"/>
            </p:cNvSpPr>
            <p:nvPr/>
          </p:nvSpPr>
          <p:spPr>
            <a:xfrm rot="5400000" flipH="1">
              <a:off x="2123728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124" name="Straight Connector 123"/>
            <p:cNvCxnSpPr>
              <a:stCxn id="121" idx="4"/>
              <a:endCxn id="122" idx="0"/>
            </p:cNvCxnSpPr>
            <p:nvPr/>
          </p:nvCxnSpPr>
          <p:spPr>
            <a:xfrm flipH="1">
              <a:off x="2934731" y="4350696"/>
              <a:ext cx="5806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123" idx="0"/>
              <a:endCxn id="122" idx="4"/>
            </p:cNvCxnSpPr>
            <p:nvPr/>
          </p:nvCxnSpPr>
          <p:spPr>
            <a:xfrm>
              <a:off x="2238928" y="4350696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TextBox 126"/>
          <p:cNvSpPr txBox="1"/>
          <p:nvPr/>
        </p:nvSpPr>
        <p:spPr>
          <a:xfrm flipH="1">
            <a:off x="3851920" y="3356993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P’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555776" y="3255368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0" name="Straight Connector 129"/>
          <p:cNvCxnSpPr>
            <a:stCxn id="121" idx="0"/>
            <a:endCxn id="101" idx="3"/>
          </p:cNvCxnSpPr>
          <p:nvPr/>
        </p:nvCxnSpPr>
        <p:spPr>
          <a:xfrm flipV="1">
            <a:off x="4061739" y="2600280"/>
            <a:ext cx="520539" cy="3719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tangle 4"/>
          <p:cNvSpPr txBox="1">
            <a:spLocks noChangeArrowheads="1"/>
          </p:cNvSpPr>
          <p:nvPr/>
        </p:nvSpPr>
        <p:spPr bwMode="auto">
          <a:xfrm>
            <a:off x="-9353" y="414908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Start with an endpoint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that is not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35" name="Rectangle 4"/>
          <p:cNvSpPr txBox="1">
            <a:spLocks noChangeArrowheads="1"/>
          </p:cNvSpPr>
          <p:nvPr/>
        </p:nvSpPr>
        <p:spPr bwMode="auto">
          <a:xfrm>
            <a:off x="300" y="46531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the </a:t>
            </a:r>
            <a:r>
              <a:rPr lang="en-US" sz="24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subpath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until first encounter with the stem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7" name="Rectangle 4"/>
          <p:cNvSpPr txBox="1">
            <a:spLocks noChangeArrowheads="1"/>
          </p:cNvSpPr>
          <p:nvPr/>
        </p:nvSpPr>
        <p:spPr bwMode="auto">
          <a:xfrm>
            <a:off x="8337" y="52292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meets the stem at an 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even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vertex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that is again an easy sub-case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337870" y="204274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Direct solution for hard(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) case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53" name="TextBox 52"/>
          <p:cNvSpPr txBox="1"/>
          <p:nvPr/>
        </p:nvSpPr>
        <p:spPr>
          <a:xfrm flipH="1">
            <a:off x="3275856" y="191683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4"/>
          <p:cNvSpPr txBox="1">
            <a:spLocks noChangeArrowheads="1"/>
          </p:cNvSpPr>
          <p:nvPr/>
        </p:nvSpPr>
        <p:spPr bwMode="auto">
          <a:xfrm>
            <a:off x="8337" y="69269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Hard(</a:t>
            </a:r>
            <a:r>
              <a:rPr lang="en-US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er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non-empty stem</a:t>
            </a: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300" y="131115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First encounters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with the flower are at the stem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5" name="Oval 44"/>
          <p:cNvSpPr>
            <a:spLocks noChangeAspect="1"/>
          </p:cNvSpPr>
          <p:nvPr/>
        </p:nvSpPr>
        <p:spPr>
          <a:xfrm rot="16200000">
            <a:off x="5968968" y="249289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grpSp>
        <p:nvGrpSpPr>
          <p:cNvPr id="2" name="Group 97"/>
          <p:cNvGrpSpPr/>
          <p:nvPr/>
        </p:nvGrpSpPr>
        <p:grpSpPr>
          <a:xfrm>
            <a:off x="6268380" y="2060850"/>
            <a:ext cx="115200" cy="931576"/>
            <a:chOff x="4103948" y="4797153"/>
            <a:chExt cx="115200" cy="931576"/>
          </a:xfrm>
        </p:grpSpPr>
        <p:sp>
          <p:nvSpPr>
            <p:cNvPr id="48" name="Oval 47"/>
            <p:cNvSpPr>
              <a:spLocks noChangeAspect="1"/>
            </p:cNvSpPr>
            <p:nvPr/>
          </p:nvSpPr>
          <p:spPr>
            <a:xfrm rot="16200000">
              <a:off x="4103948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 rot="16200000">
              <a:off x="4103948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3" name="Group 95"/>
          <p:cNvGrpSpPr/>
          <p:nvPr/>
        </p:nvGrpSpPr>
        <p:grpSpPr>
          <a:xfrm>
            <a:off x="6639800" y="2060850"/>
            <a:ext cx="115200" cy="931576"/>
            <a:chOff x="4499992" y="4797153"/>
            <a:chExt cx="115200" cy="931576"/>
          </a:xfrm>
        </p:grpSpPr>
        <p:sp>
          <p:nvSpPr>
            <p:cNvPr id="52" name="Oval 51"/>
            <p:cNvSpPr>
              <a:spLocks noChangeAspect="1"/>
            </p:cNvSpPr>
            <p:nvPr/>
          </p:nvSpPr>
          <p:spPr>
            <a:xfrm rot="16200000">
              <a:off x="4499992" y="4797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 rot="16200000">
              <a:off x="4499992" y="561352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grpSp>
        <p:nvGrpSpPr>
          <p:cNvPr id="4" name="Group 96"/>
          <p:cNvGrpSpPr/>
          <p:nvPr/>
        </p:nvGrpSpPr>
        <p:grpSpPr>
          <a:xfrm>
            <a:off x="6948264" y="2296636"/>
            <a:ext cx="115200" cy="448497"/>
            <a:chOff x="4850979" y="5032939"/>
            <a:chExt cx="115200" cy="448497"/>
          </a:xfrm>
        </p:grpSpPr>
        <p:sp>
          <p:nvSpPr>
            <p:cNvPr id="57" name="Oval 56"/>
            <p:cNvSpPr>
              <a:spLocks noChangeAspect="1"/>
            </p:cNvSpPr>
            <p:nvPr/>
          </p:nvSpPr>
          <p:spPr>
            <a:xfrm rot="16200000">
              <a:off x="4850979" y="503293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 rot="16200000">
              <a:off x="4850979" y="536623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</p:grpSp>
      <p:cxnSp>
        <p:nvCxnSpPr>
          <p:cNvPr id="60" name="Straight Connector 59"/>
          <p:cNvCxnSpPr>
            <a:stCxn id="48" idx="1"/>
            <a:endCxn id="45" idx="5"/>
          </p:cNvCxnSpPr>
          <p:nvPr/>
        </p:nvCxnSpPr>
        <p:spPr>
          <a:xfrm flipH="1">
            <a:off x="6067297" y="2159179"/>
            <a:ext cx="217954" cy="35059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49" idx="7"/>
            <a:endCxn id="45" idx="3"/>
          </p:cNvCxnSpPr>
          <p:nvPr/>
        </p:nvCxnSpPr>
        <p:spPr>
          <a:xfrm flipH="1" flipV="1">
            <a:off x="6067297" y="2591227"/>
            <a:ext cx="217954" cy="30287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57" idx="7"/>
            <a:endCxn id="52" idx="4"/>
          </p:cNvCxnSpPr>
          <p:nvPr/>
        </p:nvCxnSpPr>
        <p:spPr>
          <a:xfrm flipH="1" flipV="1">
            <a:off x="6755000" y="2118450"/>
            <a:ext cx="210135" cy="19505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58" idx="1"/>
            <a:endCxn id="55" idx="4"/>
          </p:cNvCxnSpPr>
          <p:nvPr/>
        </p:nvCxnSpPr>
        <p:spPr>
          <a:xfrm flipH="1">
            <a:off x="6755000" y="2728262"/>
            <a:ext cx="210135" cy="2065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48" idx="4"/>
            <a:endCxn id="52" idx="0"/>
          </p:cNvCxnSpPr>
          <p:nvPr/>
        </p:nvCxnSpPr>
        <p:spPr>
          <a:xfrm>
            <a:off x="6383580" y="2118450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9" idx="4"/>
            <a:endCxn id="55" idx="0"/>
          </p:cNvCxnSpPr>
          <p:nvPr/>
        </p:nvCxnSpPr>
        <p:spPr>
          <a:xfrm>
            <a:off x="6383580" y="2934826"/>
            <a:ext cx="25622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58" idx="6"/>
            <a:endCxn id="57" idx="2"/>
          </p:cNvCxnSpPr>
          <p:nvPr/>
        </p:nvCxnSpPr>
        <p:spPr>
          <a:xfrm flipV="1">
            <a:off x="7005864" y="2411836"/>
            <a:ext cx="0" cy="218097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228184" y="2276873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 rot="16200000">
            <a:off x="5912993" y="1916833"/>
            <a:ext cx="1224136" cy="122413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78" name="TextBox 77"/>
          <p:cNvSpPr txBox="1"/>
          <p:nvPr/>
        </p:nvSpPr>
        <p:spPr>
          <a:xfrm>
            <a:off x="5508104" y="203123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 rot="5400000" flipH="1">
            <a:off x="3165577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 rot="5400000" flipH="1">
            <a:off x="2465662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 rot="5400000" flipH="1">
            <a:off x="1765747" y="250195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cxnSp>
        <p:nvCxnSpPr>
          <p:cNvPr id="85" name="Straight Connector 84"/>
          <p:cNvCxnSpPr/>
          <p:nvPr/>
        </p:nvCxnSpPr>
        <p:spPr>
          <a:xfrm flipH="1">
            <a:off x="2576750" y="2559550"/>
            <a:ext cx="580602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880947" y="2559550"/>
            <a:ext cx="580603" cy="0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1529558" y="1988841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 rot="5400000" flipH="1">
            <a:off x="3865492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 rot="5400000" flipH="1">
            <a:off x="4565407" y="250195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 rot="5400000" flipH="1">
            <a:off x="5265323" y="250195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dirty="0"/>
          </a:p>
        </p:txBody>
      </p:sp>
      <p:cxnSp>
        <p:nvCxnSpPr>
          <p:cNvPr id="104" name="Straight Connector 103"/>
          <p:cNvCxnSpPr>
            <a:stCxn id="82" idx="0"/>
            <a:endCxn id="100" idx="4"/>
          </p:cNvCxnSpPr>
          <p:nvPr/>
        </p:nvCxnSpPr>
        <p:spPr>
          <a:xfrm>
            <a:off x="3280777" y="2559551"/>
            <a:ext cx="584715" cy="0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101" idx="4"/>
            <a:endCxn id="100" idx="0"/>
          </p:cNvCxnSpPr>
          <p:nvPr/>
        </p:nvCxnSpPr>
        <p:spPr>
          <a:xfrm flipH="1">
            <a:off x="3980692" y="2559551"/>
            <a:ext cx="584715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01" idx="0"/>
            <a:endCxn id="103" idx="4"/>
          </p:cNvCxnSpPr>
          <p:nvPr/>
        </p:nvCxnSpPr>
        <p:spPr>
          <a:xfrm flipV="1">
            <a:off x="4680607" y="2559550"/>
            <a:ext cx="584716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45" idx="0"/>
          </p:cNvCxnSpPr>
          <p:nvPr/>
        </p:nvCxnSpPr>
        <p:spPr>
          <a:xfrm flipH="1">
            <a:off x="5364491" y="2550498"/>
            <a:ext cx="604477" cy="535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128"/>
          <p:cNvGrpSpPr/>
          <p:nvPr/>
        </p:nvGrpSpPr>
        <p:grpSpPr>
          <a:xfrm rot="19506521">
            <a:off x="2690366" y="3345554"/>
            <a:ext cx="1506805" cy="115200"/>
            <a:chOff x="2123728" y="4293096"/>
            <a:chExt cx="1506805" cy="115200"/>
          </a:xfrm>
        </p:grpSpPr>
        <p:sp>
          <p:nvSpPr>
            <p:cNvPr id="121" name="Oval 120"/>
            <p:cNvSpPr>
              <a:spLocks noChangeAspect="1"/>
            </p:cNvSpPr>
            <p:nvPr/>
          </p:nvSpPr>
          <p:spPr>
            <a:xfrm rot="5400000" flipH="1">
              <a:off x="3515333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 rot="5400000" flipH="1">
              <a:off x="2819531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23" name="Oval 122"/>
            <p:cNvSpPr>
              <a:spLocks noChangeAspect="1"/>
            </p:cNvSpPr>
            <p:nvPr/>
          </p:nvSpPr>
          <p:spPr>
            <a:xfrm rot="5400000" flipH="1">
              <a:off x="2123728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124" name="Straight Connector 123"/>
            <p:cNvCxnSpPr>
              <a:stCxn id="121" idx="4"/>
              <a:endCxn id="122" idx="0"/>
            </p:cNvCxnSpPr>
            <p:nvPr/>
          </p:nvCxnSpPr>
          <p:spPr>
            <a:xfrm flipH="1">
              <a:off x="2934731" y="4350696"/>
              <a:ext cx="580602" cy="0"/>
            </a:xfrm>
            <a:prstGeom prst="line">
              <a:avLst/>
            </a:prstGeom>
            <a:ln w="50800" cmpd="sng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123" idx="0"/>
              <a:endCxn id="122" idx="4"/>
            </p:cNvCxnSpPr>
            <p:nvPr/>
          </p:nvCxnSpPr>
          <p:spPr>
            <a:xfrm>
              <a:off x="2238928" y="4350696"/>
              <a:ext cx="580603" cy="0"/>
            </a:xfrm>
            <a:prstGeom prst="line">
              <a:avLst/>
            </a:prstGeom>
            <a:ln w="158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TextBox 126"/>
          <p:cNvSpPr txBox="1"/>
          <p:nvPr/>
        </p:nvSpPr>
        <p:spPr>
          <a:xfrm flipH="1">
            <a:off x="3851920" y="3356993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P’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555776" y="3255368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0" name="Straight Connector 129"/>
          <p:cNvCxnSpPr>
            <a:stCxn id="121" idx="0"/>
            <a:endCxn id="101" idx="3"/>
          </p:cNvCxnSpPr>
          <p:nvPr/>
        </p:nvCxnSpPr>
        <p:spPr>
          <a:xfrm flipV="1">
            <a:off x="4061739" y="2600280"/>
            <a:ext cx="520539" cy="371912"/>
          </a:xfrm>
          <a:prstGeom prst="line">
            <a:avLst/>
          </a:prstGeom>
          <a:ln w="158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tangle 4"/>
          <p:cNvSpPr txBox="1">
            <a:spLocks noChangeArrowheads="1"/>
          </p:cNvSpPr>
          <p:nvPr/>
        </p:nvSpPr>
        <p:spPr bwMode="auto">
          <a:xfrm>
            <a:off x="-9353" y="414908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Start with an endpoint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that is not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35" name="Rectangle 4"/>
          <p:cNvSpPr txBox="1">
            <a:spLocks noChangeArrowheads="1"/>
          </p:cNvSpPr>
          <p:nvPr/>
        </p:nvSpPr>
        <p:spPr bwMode="auto">
          <a:xfrm>
            <a:off x="300" y="46531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the </a:t>
            </a:r>
            <a:r>
              <a:rPr lang="en-US" sz="24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subpath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until first encounter with the stem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7" name="Rectangle 4"/>
          <p:cNvSpPr txBox="1">
            <a:spLocks noChangeArrowheads="1"/>
          </p:cNvSpPr>
          <p:nvPr/>
        </p:nvSpPr>
        <p:spPr bwMode="auto">
          <a:xfrm>
            <a:off x="8337" y="52292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meets the stem at an 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even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vertex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that is again an easy sub-case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4337870" y="204274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Direct solution for hard(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) case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53" name="TextBox 52"/>
          <p:cNvSpPr txBox="1"/>
          <p:nvPr/>
        </p:nvSpPr>
        <p:spPr>
          <a:xfrm flipH="1">
            <a:off x="3275856" y="1916832"/>
            <a:ext cx="6480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he-IL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300" y="116713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first encounters stem at 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vertices</a:t>
            </a:r>
          </a:p>
        </p:txBody>
      </p:sp>
      <p:sp>
        <p:nvSpPr>
          <p:cNvPr id="134" name="Rectangle 4"/>
          <p:cNvSpPr txBox="1">
            <a:spLocks noChangeArrowheads="1"/>
          </p:cNvSpPr>
          <p:nvPr/>
        </p:nvSpPr>
        <p:spPr bwMode="auto">
          <a:xfrm>
            <a:off x="-9353" y="393305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does not enter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then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remains an augmenting path.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5" name="Rectangle 4"/>
          <p:cNvSpPr txBox="1">
            <a:spLocks noChangeArrowheads="1"/>
          </p:cNvSpPr>
          <p:nvPr/>
        </p:nvSpPr>
        <p:spPr bwMode="auto">
          <a:xfrm>
            <a:off x="300" y="444771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Let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be the </a:t>
            </a:r>
            <a:r>
              <a:rPr lang="en-US" sz="24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subpath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until first encounter with the stem.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7" name="Rectangle 4"/>
          <p:cNvSpPr txBox="1">
            <a:spLocks noChangeArrowheads="1"/>
          </p:cNvSpPr>
          <p:nvPr/>
        </p:nvSpPr>
        <p:spPr bwMode="auto">
          <a:xfrm>
            <a:off x="8337" y="496236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Let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P’’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 the </a:t>
            </a:r>
            <a:r>
              <a:rPr lang="en-US" sz="24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subpath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from the last time it leaves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1303429" y="1700809"/>
            <a:ext cx="6535038" cy="2150429"/>
            <a:chOff x="1529558" y="1700809"/>
            <a:chExt cx="6535038" cy="2150429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 rot="16200000">
              <a:off x="5968968" y="22768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2" name="Group 97"/>
            <p:cNvGrpSpPr/>
            <p:nvPr/>
          </p:nvGrpSpPr>
          <p:grpSpPr>
            <a:xfrm>
              <a:off x="6268380" y="1844826"/>
              <a:ext cx="115200" cy="931576"/>
              <a:chOff x="4103948" y="4797153"/>
              <a:chExt cx="115200" cy="931576"/>
            </a:xfrm>
          </p:grpSpPr>
          <p:sp>
            <p:nvSpPr>
              <p:cNvPr id="48" name="Oval 47"/>
              <p:cNvSpPr>
                <a:spLocks noChangeAspect="1"/>
              </p:cNvSpPr>
              <p:nvPr/>
            </p:nvSpPr>
            <p:spPr>
              <a:xfrm rot="16200000">
                <a:off x="4103948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 rot="16200000">
                <a:off x="4103948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3" name="Group 95"/>
            <p:cNvGrpSpPr/>
            <p:nvPr/>
          </p:nvGrpSpPr>
          <p:grpSpPr>
            <a:xfrm>
              <a:off x="6639800" y="1844826"/>
              <a:ext cx="115200" cy="931576"/>
              <a:chOff x="4499992" y="4797153"/>
              <a:chExt cx="115200" cy="931576"/>
            </a:xfrm>
          </p:grpSpPr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 rot="16200000">
                <a:off x="4499992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 rot="16200000">
                <a:off x="4499992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4" name="Group 96"/>
            <p:cNvGrpSpPr/>
            <p:nvPr/>
          </p:nvGrpSpPr>
          <p:grpSpPr>
            <a:xfrm>
              <a:off x="6948264" y="2080612"/>
              <a:ext cx="115200" cy="448497"/>
              <a:chOff x="4850979" y="5032939"/>
              <a:chExt cx="115200" cy="448497"/>
            </a:xfrm>
          </p:grpSpPr>
          <p:sp>
            <p:nvSpPr>
              <p:cNvPr id="57" name="Oval 56"/>
              <p:cNvSpPr>
                <a:spLocks noChangeAspect="1"/>
              </p:cNvSpPr>
              <p:nvPr/>
            </p:nvSpPr>
            <p:spPr>
              <a:xfrm rot="16200000">
                <a:off x="4850979" y="503293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 rot="16200000">
                <a:off x="4850979" y="536623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60" name="Straight Connector 59"/>
            <p:cNvCxnSpPr>
              <a:stCxn id="48" idx="1"/>
              <a:endCxn id="45" idx="5"/>
            </p:cNvCxnSpPr>
            <p:nvPr/>
          </p:nvCxnSpPr>
          <p:spPr>
            <a:xfrm flipH="1">
              <a:off x="6067297" y="1943155"/>
              <a:ext cx="217954" cy="3505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49" idx="7"/>
              <a:endCxn id="45" idx="3"/>
            </p:cNvCxnSpPr>
            <p:nvPr/>
          </p:nvCxnSpPr>
          <p:spPr>
            <a:xfrm flipH="1" flipV="1">
              <a:off x="6067297" y="2375203"/>
              <a:ext cx="217954" cy="30287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57" idx="7"/>
              <a:endCxn id="52" idx="4"/>
            </p:cNvCxnSpPr>
            <p:nvPr/>
          </p:nvCxnSpPr>
          <p:spPr>
            <a:xfrm flipH="1" flipV="1">
              <a:off x="6755000" y="1902426"/>
              <a:ext cx="210135" cy="19505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58" idx="1"/>
              <a:endCxn id="55" idx="4"/>
            </p:cNvCxnSpPr>
            <p:nvPr/>
          </p:nvCxnSpPr>
          <p:spPr>
            <a:xfrm flipH="1">
              <a:off x="6755000" y="2512238"/>
              <a:ext cx="210135" cy="2065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48" idx="4"/>
              <a:endCxn id="52" idx="0"/>
            </p:cNvCxnSpPr>
            <p:nvPr/>
          </p:nvCxnSpPr>
          <p:spPr>
            <a:xfrm>
              <a:off x="6383580" y="1902426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49" idx="4"/>
              <a:endCxn id="55" idx="0"/>
            </p:cNvCxnSpPr>
            <p:nvPr/>
          </p:nvCxnSpPr>
          <p:spPr>
            <a:xfrm>
              <a:off x="6383580" y="2718802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58" idx="6"/>
              <a:endCxn id="57" idx="2"/>
            </p:cNvCxnSpPr>
            <p:nvPr/>
          </p:nvCxnSpPr>
          <p:spPr>
            <a:xfrm flipV="1">
              <a:off x="7005864" y="2195812"/>
              <a:ext cx="0" cy="21809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6228184" y="2060849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 rot="16200000">
              <a:off x="5912993" y="1700809"/>
              <a:ext cx="1224136" cy="122413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508104" y="181520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 rot="5400000" flipH="1">
              <a:off x="3165577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 rot="5400000" flipH="1">
              <a:off x="2465662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 rot="5400000" flipH="1">
              <a:off x="1765747" y="228592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85" name="Straight Connector 84"/>
            <p:cNvCxnSpPr/>
            <p:nvPr/>
          </p:nvCxnSpPr>
          <p:spPr>
            <a:xfrm flipH="1">
              <a:off x="2576750" y="2343526"/>
              <a:ext cx="5806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1880947" y="2343526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1529558" y="1772817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 rot="5400000" flipH="1">
              <a:off x="3865492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 rot="5400000" flipH="1">
              <a:off x="4565407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 rot="5400000" flipH="1">
              <a:off x="5265323" y="228592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cxnSp>
          <p:nvCxnSpPr>
            <p:cNvPr id="104" name="Straight Connector 103"/>
            <p:cNvCxnSpPr>
              <a:stCxn id="82" idx="0"/>
              <a:endCxn id="100" idx="4"/>
            </p:cNvCxnSpPr>
            <p:nvPr/>
          </p:nvCxnSpPr>
          <p:spPr>
            <a:xfrm>
              <a:off x="3280777" y="2343527"/>
              <a:ext cx="5847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101" idx="4"/>
              <a:endCxn id="100" idx="0"/>
            </p:cNvCxnSpPr>
            <p:nvPr/>
          </p:nvCxnSpPr>
          <p:spPr>
            <a:xfrm flipH="1">
              <a:off x="3980692" y="2343527"/>
              <a:ext cx="584715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101" idx="0"/>
              <a:endCxn id="103" idx="4"/>
            </p:cNvCxnSpPr>
            <p:nvPr/>
          </p:nvCxnSpPr>
          <p:spPr>
            <a:xfrm flipV="1">
              <a:off x="4680607" y="2343526"/>
              <a:ext cx="584716" cy="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>
              <a:stCxn id="45" idx="0"/>
            </p:cNvCxnSpPr>
            <p:nvPr/>
          </p:nvCxnSpPr>
          <p:spPr>
            <a:xfrm flipH="1">
              <a:off x="5364491" y="2334474"/>
              <a:ext cx="604477" cy="535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128"/>
            <p:cNvGrpSpPr/>
            <p:nvPr/>
          </p:nvGrpSpPr>
          <p:grpSpPr>
            <a:xfrm rot="19506521">
              <a:off x="2024188" y="3120477"/>
              <a:ext cx="1506805" cy="115200"/>
              <a:chOff x="2123728" y="4293096"/>
              <a:chExt cx="1506805" cy="115200"/>
            </a:xfrm>
          </p:grpSpPr>
          <p:sp>
            <p:nvSpPr>
              <p:cNvPr id="121" name="Oval 120"/>
              <p:cNvSpPr>
                <a:spLocks noChangeAspect="1"/>
              </p:cNvSpPr>
              <p:nvPr/>
            </p:nvSpPr>
            <p:spPr>
              <a:xfrm rot="5400000" flipH="1">
                <a:off x="3515333" y="42930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22" name="Oval 121"/>
              <p:cNvSpPr>
                <a:spLocks noChangeAspect="1"/>
              </p:cNvSpPr>
              <p:nvPr/>
            </p:nvSpPr>
            <p:spPr>
              <a:xfrm rot="5400000" flipH="1">
                <a:off x="2819531" y="42930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23" name="Oval 122"/>
              <p:cNvSpPr>
                <a:spLocks noChangeAspect="1"/>
              </p:cNvSpPr>
              <p:nvPr/>
            </p:nvSpPr>
            <p:spPr>
              <a:xfrm rot="5400000" flipH="1">
                <a:off x="2123728" y="42930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cxnSp>
            <p:nvCxnSpPr>
              <p:cNvPr id="124" name="Straight Connector 123"/>
              <p:cNvCxnSpPr>
                <a:stCxn id="121" idx="4"/>
                <a:endCxn id="122" idx="0"/>
              </p:cNvCxnSpPr>
              <p:nvPr/>
            </p:nvCxnSpPr>
            <p:spPr>
              <a:xfrm flipH="1">
                <a:off x="2934731" y="4350696"/>
                <a:ext cx="5806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>
                <a:stCxn id="123" idx="0"/>
                <a:endCxn id="122" idx="4"/>
              </p:cNvCxnSpPr>
              <p:nvPr/>
            </p:nvCxnSpPr>
            <p:spPr>
              <a:xfrm>
                <a:off x="2238928" y="4350696"/>
                <a:ext cx="580603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/>
            <p:cNvSpPr txBox="1"/>
            <p:nvPr/>
          </p:nvSpPr>
          <p:spPr>
            <a:xfrm flipH="1">
              <a:off x="3185742" y="3131916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P’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889598" y="3030291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0" name="Straight Connector 129"/>
            <p:cNvCxnSpPr>
              <a:stCxn id="121" idx="0"/>
              <a:endCxn id="100" idx="3"/>
            </p:cNvCxnSpPr>
            <p:nvPr/>
          </p:nvCxnSpPr>
          <p:spPr>
            <a:xfrm flipV="1">
              <a:off x="3395561" y="2384256"/>
              <a:ext cx="486802" cy="36285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/>
            <p:cNvSpPr txBox="1"/>
            <p:nvPr/>
          </p:nvSpPr>
          <p:spPr>
            <a:xfrm>
              <a:off x="3626843" y="182671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5980260" y="2454391"/>
              <a:ext cx="2084336" cy="1396847"/>
              <a:chOff x="5544929" y="1816129"/>
              <a:chExt cx="2084336" cy="1396847"/>
            </a:xfrm>
          </p:grpSpPr>
          <p:sp>
            <p:nvSpPr>
              <p:cNvPr id="53" name="Freeform 52"/>
              <p:cNvSpPr/>
              <p:nvPr/>
            </p:nvSpPr>
            <p:spPr>
              <a:xfrm rot="9573097">
                <a:off x="5544929" y="1816129"/>
                <a:ext cx="2009045" cy="1271458"/>
              </a:xfrm>
              <a:custGeom>
                <a:avLst/>
                <a:gdLst>
                  <a:gd name="connsiteX0" fmla="*/ 2909181 w 2909181"/>
                  <a:gd name="connsiteY0" fmla="*/ 1258432 h 1436483"/>
                  <a:gd name="connsiteX1" fmla="*/ 2067209 w 2909181"/>
                  <a:gd name="connsiteY1" fmla="*/ 1339913 h 1436483"/>
                  <a:gd name="connsiteX2" fmla="*/ 1768444 w 2909181"/>
                  <a:gd name="connsiteY2" fmla="*/ 679010 h 1436483"/>
                  <a:gd name="connsiteX3" fmla="*/ 962686 w 2909181"/>
                  <a:gd name="connsiteY3" fmla="*/ 425513 h 1436483"/>
                  <a:gd name="connsiteX4" fmla="*/ 682028 w 2909181"/>
                  <a:gd name="connsiteY4" fmla="*/ 941560 h 1436483"/>
                  <a:gd name="connsiteX5" fmla="*/ 510013 w 2909181"/>
                  <a:gd name="connsiteY5" fmla="*/ 1267485 h 1436483"/>
                  <a:gd name="connsiteX6" fmla="*/ 138820 w 2909181"/>
                  <a:gd name="connsiteY6" fmla="*/ 1050202 h 1436483"/>
                  <a:gd name="connsiteX7" fmla="*/ 3018 w 2909181"/>
                  <a:gd name="connsiteY7" fmla="*/ 452673 h 1436483"/>
                  <a:gd name="connsiteX8" fmla="*/ 120714 w 2909181"/>
                  <a:gd name="connsiteY8" fmla="*/ 0 h 1436483"/>
                  <a:gd name="connsiteX0" fmla="*/ 3097244 w 3097244"/>
                  <a:gd name="connsiteY0" fmla="*/ 1258432 h 1436483"/>
                  <a:gd name="connsiteX1" fmla="*/ 2255272 w 3097244"/>
                  <a:gd name="connsiteY1" fmla="*/ 1339913 h 1436483"/>
                  <a:gd name="connsiteX2" fmla="*/ 1956507 w 3097244"/>
                  <a:gd name="connsiteY2" fmla="*/ 679010 h 1436483"/>
                  <a:gd name="connsiteX3" fmla="*/ 1150749 w 3097244"/>
                  <a:gd name="connsiteY3" fmla="*/ 425513 h 1436483"/>
                  <a:gd name="connsiteX4" fmla="*/ 870091 w 3097244"/>
                  <a:gd name="connsiteY4" fmla="*/ 941560 h 1436483"/>
                  <a:gd name="connsiteX5" fmla="*/ 698076 w 3097244"/>
                  <a:gd name="connsiteY5" fmla="*/ 1267485 h 1436483"/>
                  <a:gd name="connsiteX6" fmla="*/ 84499 w 3097244"/>
                  <a:gd name="connsiteY6" fmla="*/ 859915 h 1436483"/>
                  <a:gd name="connsiteX7" fmla="*/ 191081 w 3097244"/>
                  <a:gd name="connsiteY7" fmla="*/ 452673 h 1436483"/>
                  <a:gd name="connsiteX8" fmla="*/ 308777 w 3097244"/>
                  <a:gd name="connsiteY8" fmla="*/ 0 h 1436483"/>
                  <a:gd name="connsiteX0" fmla="*/ 3077890 w 3077890"/>
                  <a:gd name="connsiteY0" fmla="*/ 1258432 h 1436483"/>
                  <a:gd name="connsiteX1" fmla="*/ 2235918 w 3077890"/>
                  <a:gd name="connsiteY1" fmla="*/ 1339913 h 1436483"/>
                  <a:gd name="connsiteX2" fmla="*/ 1937153 w 3077890"/>
                  <a:gd name="connsiteY2" fmla="*/ 679010 h 1436483"/>
                  <a:gd name="connsiteX3" fmla="*/ 1131395 w 3077890"/>
                  <a:gd name="connsiteY3" fmla="*/ 425513 h 1436483"/>
                  <a:gd name="connsiteX4" fmla="*/ 850737 w 3077890"/>
                  <a:gd name="connsiteY4" fmla="*/ 941560 h 1436483"/>
                  <a:gd name="connsiteX5" fmla="*/ 562596 w 3077890"/>
                  <a:gd name="connsiteY5" fmla="*/ 968543 h 1436483"/>
                  <a:gd name="connsiteX6" fmla="*/ 65145 w 3077890"/>
                  <a:gd name="connsiteY6" fmla="*/ 859915 h 1436483"/>
                  <a:gd name="connsiteX7" fmla="*/ 171727 w 3077890"/>
                  <a:gd name="connsiteY7" fmla="*/ 452673 h 1436483"/>
                  <a:gd name="connsiteX8" fmla="*/ 289423 w 3077890"/>
                  <a:gd name="connsiteY8" fmla="*/ 0 h 1436483"/>
                  <a:gd name="connsiteX0" fmla="*/ 2934948 w 2934948"/>
                  <a:gd name="connsiteY0" fmla="*/ 1258432 h 1436483"/>
                  <a:gd name="connsiteX1" fmla="*/ 2092976 w 2934948"/>
                  <a:gd name="connsiteY1" fmla="*/ 1339913 h 1436483"/>
                  <a:gd name="connsiteX2" fmla="*/ 1794211 w 2934948"/>
                  <a:gd name="connsiteY2" fmla="*/ 679010 h 1436483"/>
                  <a:gd name="connsiteX3" fmla="*/ 988453 w 2934948"/>
                  <a:gd name="connsiteY3" fmla="*/ 425513 h 1436483"/>
                  <a:gd name="connsiteX4" fmla="*/ 707795 w 2934948"/>
                  <a:gd name="connsiteY4" fmla="*/ 941560 h 1436483"/>
                  <a:gd name="connsiteX5" fmla="*/ 419654 w 2934948"/>
                  <a:gd name="connsiteY5" fmla="*/ 968543 h 1436483"/>
                  <a:gd name="connsiteX6" fmla="*/ 65145 w 2934948"/>
                  <a:gd name="connsiteY6" fmla="*/ 682661 h 1436483"/>
                  <a:gd name="connsiteX7" fmla="*/ 28785 w 2934948"/>
                  <a:gd name="connsiteY7" fmla="*/ 452673 h 1436483"/>
                  <a:gd name="connsiteX8" fmla="*/ 146481 w 2934948"/>
                  <a:gd name="connsiteY8" fmla="*/ 0 h 1436483"/>
                  <a:gd name="connsiteX0" fmla="*/ 2934948 w 2934948"/>
                  <a:gd name="connsiteY0" fmla="*/ 1233322 h 1411373"/>
                  <a:gd name="connsiteX1" fmla="*/ 2092976 w 2934948"/>
                  <a:gd name="connsiteY1" fmla="*/ 1314803 h 1411373"/>
                  <a:gd name="connsiteX2" fmla="*/ 1794211 w 2934948"/>
                  <a:gd name="connsiteY2" fmla="*/ 653900 h 1411373"/>
                  <a:gd name="connsiteX3" fmla="*/ 988453 w 2934948"/>
                  <a:gd name="connsiteY3" fmla="*/ 400403 h 1411373"/>
                  <a:gd name="connsiteX4" fmla="*/ 707795 w 2934948"/>
                  <a:gd name="connsiteY4" fmla="*/ 916450 h 1411373"/>
                  <a:gd name="connsiteX5" fmla="*/ 419654 w 2934948"/>
                  <a:gd name="connsiteY5" fmla="*/ 943433 h 1411373"/>
                  <a:gd name="connsiteX6" fmla="*/ 65145 w 2934948"/>
                  <a:gd name="connsiteY6" fmla="*/ 657551 h 1411373"/>
                  <a:gd name="connsiteX7" fmla="*/ 28785 w 2934948"/>
                  <a:gd name="connsiteY7" fmla="*/ 427563 h 1411373"/>
                  <a:gd name="connsiteX8" fmla="*/ 156617 w 2934948"/>
                  <a:gd name="connsiteY8" fmla="*/ 0 h 1411373"/>
                  <a:gd name="connsiteX0" fmla="*/ 2637027 w 2637027"/>
                  <a:gd name="connsiteY0" fmla="*/ 1385946 h 1474971"/>
                  <a:gd name="connsiteX1" fmla="*/ 2092976 w 2637027"/>
                  <a:gd name="connsiteY1" fmla="*/ 1314803 h 1474971"/>
                  <a:gd name="connsiteX2" fmla="*/ 1794211 w 2637027"/>
                  <a:gd name="connsiteY2" fmla="*/ 653900 h 1474971"/>
                  <a:gd name="connsiteX3" fmla="*/ 988453 w 2637027"/>
                  <a:gd name="connsiteY3" fmla="*/ 400403 h 1474971"/>
                  <a:gd name="connsiteX4" fmla="*/ 707795 w 2637027"/>
                  <a:gd name="connsiteY4" fmla="*/ 916450 h 1474971"/>
                  <a:gd name="connsiteX5" fmla="*/ 419654 w 2637027"/>
                  <a:gd name="connsiteY5" fmla="*/ 943433 h 1474971"/>
                  <a:gd name="connsiteX6" fmla="*/ 65145 w 2637027"/>
                  <a:gd name="connsiteY6" fmla="*/ 657551 h 1474971"/>
                  <a:gd name="connsiteX7" fmla="*/ 28785 w 2637027"/>
                  <a:gd name="connsiteY7" fmla="*/ 427563 h 1474971"/>
                  <a:gd name="connsiteX8" fmla="*/ 156617 w 2637027"/>
                  <a:gd name="connsiteY8" fmla="*/ 0 h 1474971"/>
                  <a:gd name="connsiteX0" fmla="*/ 2637027 w 2637027"/>
                  <a:gd name="connsiteY0" fmla="*/ 1385946 h 1474971"/>
                  <a:gd name="connsiteX1" fmla="*/ 1982941 w 2637027"/>
                  <a:gd name="connsiteY1" fmla="*/ 1080650 h 1474971"/>
                  <a:gd name="connsiteX2" fmla="*/ 1794211 w 2637027"/>
                  <a:gd name="connsiteY2" fmla="*/ 653900 h 1474971"/>
                  <a:gd name="connsiteX3" fmla="*/ 988453 w 2637027"/>
                  <a:gd name="connsiteY3" fmla="*/ 400403 h 1474971"/>
                  <a:gd name="connsiteX4" fmla="*/ 707795 w 2637027"/>
                  <a:gd name="connsiteY4" fmla="*/ 916450 h 1474971"/>
                  <a:gd name="connsiteX5" fmla="*/ 419654 w 2637027"/>
                  <a:gd name="connsiteY5" fmla="*/ 943433 h 1474971"/>
                  <a:gd name="connsiteX6" fmla="*/ 65145 w 2637027"/>
                  <a:gd name="connsiteY6" fmla="*/ 657551 h 1474971"/>
                  <a:gd name="connsiteX7" fmla="*/ 28785 w 2637027"/>
                  <a:gd name="connsiteY7" fmla="*/ 427563 h 1474971"/>
                  <a:gd name="connsiteX8" fmla="*/ 156617 w 2637027"/>
                  <a:gd name="connsiteY8" fmla="*/ 0 h 1474971"/>
                  <a:gd name="connsiteX0" fmla="*/ 1637588 w 2009045"/>
                  <a:gd name="connsiteY0" fmla="*/ 1182433 h 1271458"/>
                  <a:gd name="connsiteX1" fmla="*/ 1982941 w 2009045"/>
                  <a:gd name="connsiteY1" fmla="*/ 1080650 h 1271458"/>
                  <a:gd name="connsiteX2" fmla="*/ 1794211 w 2009045"/>
                  <a:gd name="connsiteY2" fmla="*/ 653900 h 1271458"/>
                  <a:gd name="connsiteX3" fmla="*/ 988453 w 2009045"/>
                  <a:gd name="connsiteY3" fmla="*/ 400403 h 1271458"/>
                  <a:gd name="connsiteX4" fmla="*/ 707795 w 2009045"/>
                  <a:gd name="connsiteY4" fmla="*/ 916450 h 1271458"/>
                  <a:gd name="connsiteX5" fmla="*/ 419654 w 2009045"/>
                  <a:gd name="connsiteY5" fmla="*/ 943433 h 1271458"/>
                  <a:gd name="connsiteX6" fmla="*/ 65145 w 2009045"/>
                  <a:gd name="connsiteY6" fmla="*/ 657551 h 1271458"/>
                  <a:gd name="connsiteX7" fmla="*/ 28785 w 2009045"/>
                  <a:gd name="connsiteY7" fmla="*/ 427563 h 1271458"/>
                  <a:gd name="connsiteX8" fmla="*/ 156617 w 2009045"/>
                  <a:gd name="connsiteY8" fmla="*/ 0 h 1271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9045" h="1271458">
                    <a:moveTo>
                      <a:pt x="1637588" y="1182433"/>
                    </a:moveTo>
                    <a:cubicBezTo>
                      <a:pt x="1311663" y="1271458"/>
                      <a:pt x="1956837" y="1168739"/>
                      <a:pt x="1982941" y="1080650"/>
                    </a:cubicBezTo>
                    <a:cubicBezTo>
                      <a:pt x="2009045" y="992561"/>
                      <a:pt x="1959959" y="767275"/>
                      <a:pt x="1794211" y="653900"/>
                    </a:cubicBezTo>
                    <a:cubicBezTo>
                      <a:pt x="1628463" y="540525"/>
                      <a:pt x="1169522" y="356645"/>
                      <a:pt x="988453" y="400403"/>
                    </a:cubicBezTo>
                    <a:cubicBezTo>
                      <a:pt x="807384" y="444161"/>
                      <a:pt x="802595" y="825945"/>
                      <a:pt x="707795" y="916450"/>
                    </a:cubicBezTo>
                    <a:cubicBezTo>
                      <a:pt x="612995" y="1006955"/>
                      <a:pt x="526762" y="986583"/>
                      <a:pt x="419654" y="943433"/>
                    </a:cubicBezTo>
                    <a:cubicBezTo>
                      <a:pt x="312546" y="900283"/>
                      <a:pt x="130290" y="743529"/>
                      <a:pt x="65145" y="657551"/>
                    </a:cubicBezTo>
                    <a:cubicBezTo>
                      <a:pt x="0" y="571573"/>
                      <a:pt x="13540" y="537155"/>
                      <a:pt x="28785" y="427563"/>
                    </a:cubicBezTo>
                    <a:cubicBezTo>
                      <a:pt x="44030" y="317971"/>
                      <a:pt x="96260" y="138819"/>
                      <a:pt x="156617" y="0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 rot="16200000">
                <a:off x="7514065" y="2708920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 flipH="1">
                <a:off x="5652120" y="2751311"/>
                <a:ext cx="158417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P’’</a:t>
                </a:r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8337" y="547701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Do we always get an augmenting path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(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to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),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P’’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???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 bwMode="auto">
          <a:xfrm>
            <a:off x="-300" y="599167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Unfortunately not. (Why?)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63" name="Rectangle 4"/>
          <p:cNvSpPr txBox="1">
            <a:spLocks noChangeArrowheads="1"/>
          </p:cNvSpPr>
          <p:nvPr/>
        </p:nvSpPr>
        <p:spPr bwMode="auto">
          <a:xfrm>
            <a:off x="-1052" y="69269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Hard(</a:t>
            </a:r>
            <a:r>
              <a:rPr lang="en-US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er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non-empty stem</a:t>
            </a: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-6272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Direct solution for hard(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) case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-10440" y="609655"/>
            <a:ext cx="9154440" cy="5539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A challenging example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40" name="Rectangle 4"/>
          <p:cNvSpPr txBox="1">
            <a:spLocks noChangeArrowheads="1"/>
          </p:cNvSpPr>
          <p:nvPr/>
        </p:nvSpPr>
        <p:spPr bwMode="auto">
          <a:xfrm>
            <a:off x="8337" y="54452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Where is the augmenting path?</a:t>
            </a:r>
          </a:p>
        </p:txBody>
      </p:sp>
      <p:sp>
        <p:nvSpPr>
          <p:cNvPr id="41" name="Rectangle 4"/>
          <p:cNvSpPr txBox="1">
            <a:spLocks noChangeArrowheads="1"/>
          </p:cNvSpPr>
          <p:nvPr/>
        </p:nvSpPr>
        <p:spPr bwMode="auto">
          <a:xfrm>
            <a:off x="-716" y="591966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Not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the picture…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853842" y="1413870"/>
            <a:ext cx="7425877" cy="3662677"/>
            <a:chOff x="962547" y="1413870"/>
            <a:chExt cx="7425877" cy="3662677"/>
          </a:xfrm>
        </p:grpSpPr>
        <p:grpSp>
          <p:nvGrpSpPr>
            <p:cNvPr id="43" name="Group 42"/>
            <p:cNvGrpSpPr/>
            <p:nvPr/>
          </p:nvGrpSpPr>
          <p:grpSpPr>
            <a:xfrm>
              <a:off x="5968968" y="2205104"/>
              <a:ext cx="2419456" cy="2448032"/>
              <a:chOff x="3016400" y="1992623"/>
              <a:chExt cx="2419456" cy="2448032"/>
            </a:xfrm>
          </p:grpSpPr>
          <p:sp>
            <p:nvSpPr>
              <p:cNvPr id="2" name="Oval 1"/>
              <p:cNvSpPr>
                <a:spLocks noChangeAspect="1"/>
              </p:cNvSpPr>
              <p:nvPr/>
            </p:nvSpPr>
            <p:spPr>
              <a:xfrm>
                <a:off x="3275856" y="1992623"/>
                <a:ext cx="2160000" cy="216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3" name="Oval 2"/>
              <p:cNvSpPr>
                <a:spLocks noChangeAspect="1"/>
              </p:cNvSpPr>
              <p:nvPr/>
            </p:nvSpPr>
            <p:spPr>
              <a:xfrm>
                <a:off x="3545856" y="2262623"/>
                <a:ext cx="1620000" cy="16200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5" name="Oval 4"/>
              <p:cNvSpPr>
                <a:spLocks noChangeAspect="1"/>
              </p:cNvSpPr>
              <p:nvPr/>
            </p:nvSpPr>
            <p:spPr>
              <a:xfrm rot="5400000" flipH="1">
                <a:off x="3644949" y="349573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6" name="Oval 5"/>
              <p:cNvSpPr>
                <a:spLocks noChangeAspect="1"/>
              </p:cNvSpPr>
              <p:nvPr/>
            </p:nvSpPr>
            <p:spPr>
              <a:xfrm rot="5400000" flipH="1">
                <a:off x="4769918" y="235266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7" name="Oval 6"/>
              <p:cNvSpPr>
                <a:spLocks noChangeAspect="1"/>
              </p:cNvSpPr>
              <p:nvPr/>
            </p:nvSpPr>
            <p:spPr>
              <a:xfrm rot="5400000" flipH="1">
                <a:off x="5103215" y="3000735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8" name="Oval 7"/>
              <p:cNvSpPr>
                <a:spLocks noChangeAspect="1"/>
              </p:cNvSpPr>
              <p:nvPr/>
            </p:nvSpPr>
            <p:spPr>
              <a:xfrm rot="5400000" flipH="1">
                <a:off x="4346923" y="381998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>
              <a:xfrm rot="5400000" flipH="1">
                <a:off x="3500933" y="301502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0" name="Oval 9"/>
              <p:cNvSpPr>
                <a:spLocks noChangeAspect="1"/>
              </p:cNvSpPr>
              <p:nvPr/>
            </p:nvSpPr>
            <p:spPr>
              <a:xfrm rot="5400000" flipH="1">
                <a:off x="3016400" y="301502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cxnSp>
            <p:nvCxnSpPr>
              <p:cNvPr id="11" name="Straight Connector 10"/>
              <p:cNvCxnSpPr>
                <a:stCxn id="9" idx="4"/>
                <a:endCxn id="10" idx="0"/>
              </p:cNvCxnSpPr>
              <p:nvPr/>
            </p:nvCxnSpPr>
            <p:spPr>
              <a:xfrm flipH="1">
                <a:off x="3131600" y="3072623"/>
                <a:ext cx="369333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/>
              <p:cNvSpPr>
                <a:spLocks noChangeAspect="1"/>
              </p:cNvSpPr>
              <p:nvPr/>
            </p:nvSpPr>
            <p:spPr>
              <a:xfrm rot="5400000" flipH="1">
                <a:off x="3969772" y="4325455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cxnSp>
            <p:nvCxnSpPr>
              <p:cNvPr id="18" name="Straight Connector 17"/>
              <p:cNvCxnSpPr>
                <a:stCxn id="14" idx="7"/>
                <a:endCxn id="8" idx="3"/>
              </p:cNvCxnSpPr>
              <p:nvPr/>
            </p:nvCxnSpPr>
            <p:spPr>
              <a:xfrm flipV="1">
                <a:off x="4068101" y="3918311"/>
                <a:ext cx="295693" cy="424015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4031820" y="2841791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131840" y="2539070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4" name="Oval 33"/>
            <p:cNvSpPr>
              <a:spLocks noChangeAspect="1"/>
            </p:cNvSpPr>
            <p:nvPr/>
          </p:nvSpPr>
          <p:spPr>
            <a:xfrm rot="5400000" flipH="1">
              <a:off x="1648488" y="482555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42" name="TextBox 41"/>
            <p:cNvSpPr txBox="1"/>
            <p:nvPr/>
          </p:nvSpPr>
          <p:spPr>
            <a:xfrm flipH="1">
              <a:off x="2915816" y="419839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P’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 rot="5400000" flipH="1">
              <a:off x="1187624" y="32175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1302824" y="3267838"/>
              <a:ext cx="4666144" cy="14528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>
              <a:spLocks noChangeAspect="1"/>
            </p:cNvSpPr>
            <p:nvPr/>
          </p:nvSpPr>
          <p:spPr>
            <a:xfrm rot="5400000" flipH="1">
              <a:off x="2137722" y="32175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 rot="5400000" flipH="1">
              <a:off x="2430695" y="32175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 rot="5400000" flipH="1">
              <a:off x="2723668" y="32175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 rot="5400000" flipH="1">
              <a:off x="3016640" y="32175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3650303" y="3217502"/>
              <a:ext cx="806486" cy="115200"/>
              <a:chOff x="3707904" y="3222029"/>
              <a:chExt cx="806486" cy="115200"/>
            </a:xfrm>
          </p:grpSpPr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 rot="5400000" flipH="1">
                <a:off x="3707904" y="32220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 rot="5400000" flipH="1">
                <a:off x="4053547" y="32220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 rot="5400000" flipH="1">
                <a:off x="4399190" y="32220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4975253" y="3217502"/>
              <a:ext cx="460843" cy="115200"/>
              <a:chOff x="4975253" y="3212976"/>
              <a:chExt cx="460843" cy="115200"/>
            </a:xfrm>
          </p:grpSpPr>
          <p:sp>
            <p:nvSpPr>
              <p:cNvPr id="57" name="Oval 56"/>
              <p:cNvSpPr>
                <a:spLocks noChangeAspect="1"/>
              </p:cNvSpPr>
              <p:nvPr/>
            </p:nvSpPr>
            <p:spPr>
              <a:xfrm rot="5400000" flipH="1">
                <a:off x="4975253" y="321297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 rot="5400000" flipH="1">
                <a:off x="5320896" y="321297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sp>
          <p:nvSpPr>
            <p:cNvPr id="63" name="Oval 62"/>
            <p:cNvSpPr>
              <a:spLocks noChangeAspect="1"/>
            </p:cNvSpPr>
            <p:nvPr/>
          </p:nvSpPr>
          <p:spPr>
            <a:xfrm rot="5400000" flipH="1">
              <a:off x="1844749" y="32175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cxnSp>
          <p:nvCxnSpPr>
            <p:cNvPr id="64" name="Straight Connector 63"/>
            <p:cNvCxnSpPr>
              <a:stCxn id="63" idx="0"/>
              <a:endCxn id="49" idx="4"/>
            </p:cNvCxnSpPr>
            <p:nvPr/>
          </p:nvCxnSpPr>
          <p:spPr>
            <a:xfrm>
              <a:off x="1959949" y="3275102"/>
              <a:ext cx="17777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50" idx="0"/>
              <a:endCxn id="51" idx="4"/>
            </p:cNvCxnSpPr>
            <p:nvPr/>
          </p:nvCxnSpPr>
          <p:spPr>
            <a:xfrm>
              <a:off x="2545895" y="3275102"/>
              <a:ext cx="17777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53" idx="0"/>
              <a:endCxn id="54" idx="4"/>
            </p:cNvCxnSpPr>
            <p:nvPr/>
          </p:nvCxnSpPr>
          <p:spPr>
            <a:xfrm>
              <a:off x="3765503" y="3275102"/>
              <a:ext cx="23044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50" idx="4"/>
              <a:endCxn id="49" idx="0"/>
            </p:cNvCxnSpPr>
            <p:nvPr/>
          </p:nvCxnSpPr>
          <p:spPr>
            <a:xfrm flipH="1">
              <a:off x="2252922" y="3275102"/>
              <a:ext cx="17777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55" idx="4"/>
              <a:endCxn id="54" idx="0"/>
            </p:cNvCxnSpPr>
            <p:nvPr/>
          </p:nvCxnSpPr>
          <p:spPr>
            <a:xfrm flipH="1">
              <a:off x="4111146" y="3275102"/>
              <a:ext cx="23044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58" idx="4"/>
              <a:endCxn id="57" idx="0"/>
            </p:cNvCxnSpPr>
            <p:nvPr/>
          </p:nvCxnSpPr>
          <p:spPr>
            <a:xfrm flipH="1">
              <a:off x="5090453" y="3275102"/>
              <a:ext cx="23044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oup 104"/>
            <p:cNvGrpSpPr/>
            <p:nvPr/>
          </p:nvGrpSpPr>
          <p:grpSpPr>
            <a:xfrm>
              <a:off x="1277738" y="1413870"/>
              <a:ext cx="925521" cy="1790053"/>
              <a:chOff x="1043608" y="1171666"/>
              <a:chExt cx="925521" cy="1790053"/>
            </a:xfrm>
          </p:grpSpPr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 rot="5400000" flipH="1">
                <a:off x="1043608" y="117166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sp>
            <p:nvSpPr>
              <p:cNvPr id="96" name="Freeform 95"/>
              <p:cNvSpPr/>
              <p:nvPr/>
            </p:nvSpPr>
            <p:spPr>
              <a:xfrm>
                <a:off x="1140737" y="1223454"/>
                <a:ext cx="828392" cy="1738265"/>
              </a:xfrm>
              <a:custGeom>
                <a:avLst/>
                <a:gdLst>
                  <a:gd name="connsiteX0" fmla="*/ 796705 w 828392"/>
                  <a:gd name="connsiteY0" fmla="*/ 1738265 h 1738265"/>
                  <a:gd name="connsiteX1" fmla="*/ 733331 w 828392"/>
                  <a:gd name="connsiteY1" fmla="*/ 1611517 h 1738265"/>
                  <a:gd name="connsiteX2" fmla="*/ 615636 w 828392"/>
                  <a:gd name="connsiteY2" fmla="*/ 1466661 h 1738265"/>
                  <a:gd name="connsiteX3" fmla="*/ 751438 w 828392"/>
                  <a:gd name="connsiteY3" fmla="*/ 1013988 h 1738265"/>
                  <a:gd name="connsiteX4" fmla="*/ 153909 w 828392"/>
                  <a:gd name="connsiteY4" fmla="*/ 606582 h 1738265"/>
                  <a:gd name="connsiteX5" fmla="*/ 316871 w 828392"/>
                  <a:gd name="connsiteY5" fmla="*/ 217283 h 1738265"/>
                  <a:gd name="connsiteX6" fmla="*/ 0 w 828392"/>
                  <a:gd name="connsiteY6" fmla="*/ 0 h 1738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8392" h="1738265">
                    <a:moveTo>
                      <a:pt x="796705" y="1738265"/>
                    </a:moveTo>
                    <a:cubicBezTo>
                      <a:pt x="780107" y="1697524"/>
                      <a:pt x="763509" y="1656784"/>
                      <a:pt x="733331" y="1611517"/>
                    </a:cubicBezTo>
                    <a:cubicBezTo>
                      <a:pt x="703153" y="1566250"/>
                      <a:pt x="612618" y="1566249"/>
                      <a:pt x="615636" y="1466661"/>
                    </a:cubicBezTo>
                    <a:cubicBezTo>
                      <a:pt x="618654" y="1367073"/>
                      <a:pt x="828392" y="1157334"/>
                      <a:pt x="751438" y="1013988"/>
                    </a:cubicBezTo>
                    <a:cubicBezTo>
                      <a:pt x="674484" y="870642"/>
                      <a:pt x="226337" y="739366"/>
                      <a:pt x="153909" y="606582"/>
                    </a:cubicBezTo>
                    <a:cubicBezTo>
                      <a:pt x="81481" y="473798"/>
                      <a:pt x="342523" y="318380"/>
                      <a:pt x="316871" y="217283"/>
                    </a:cubicBezTo>
                    <a:cubicBezTo>
                      <a:pt x="291219" y="116186"/>
                      <a:pt x="145609" y="58093"/>
                      <a:pt x="0" y="0"/>
                    </a:cubicBezTo>
                  </a:path>
                </a:pathLst>
              </a:custGeom>
              <a:ln w="12700">
                <a:solidFill>
                  <a:srgbClr val="CC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cxnSp>
          <p:nvCxnSpPr>
            <p:cNvPr id="97" name="Straight Connector 96"/>
            <p:cNvCxnSpPr>
              <a:stCxn id="52" idx="4"/>
              <a:endCxn id="51" idx="0"/>
            </p:cNvCxnSpPr>
            <p:nvPr/>
          </p:nvCxnSpPr>
          <p:spPr>
            <a:xfrm flipH="1">
              <a:off x="2838868" y="3275102"/>
              <a:ext cx="17777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Freeform 103"/>
            <p:cNvSpPr/>
            <p:nvPr/>
          </p:nvSpPr>
          <p:spPr>
            <a:xfrm>
              <a:off x="3078178" y="1981200"/>
              <a:ext cx="1955549" cy="1241834"/>
            </a:xfrm>
            <a:custGeom>
              <a:avLst/>
              <a:gdLst>
                <a:gd name="connsiteX0" fmla="*/ 0 w 1955549"/>
                <a:gd name="connsiteY0" fmla="*/ 1241834 h 1241834"/>
                <a:gd name="connsiteX1" fmla="*/ 1167897 w 1955549"/>
                <a:gd name="connsiteY1" fmla="*/ 1509 h 1241834"/>
                <a:gd name="connsiteX2" fmla="*/ 1955549 w 1955549"/>
                <a:gd name="connsiteY2" fmla="*/ 1232780 h 1241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5549" h="1241834">
                  <a:moveTo>
                    <a:pt x="0" y="1241834"/>
                  </a:moveTo>
                  <a:cubicBezTo>
                    <a:pt x="420986" y="622426"/>
                    <a:pt x="841972" y="3018"/>
                    <a:pt x="1167897" y="1509"/>
                  </a:cubicBezTo>
                  <a:cubicBezTo>
                    <a:pt x="1493822" y="0"/>
                    <a:pt x="1724685" y="616390"/>
                    <a:pt x="1955549" y="1232780"/>
                  </a:cubicBezTo>
                </a:path>
              </a:pathLst>
            </a:custGeom>
            <a:ln w="1270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7" name="Freeform 106"/>
            <p:cNvSpPr/>
            <p:nvPr/>
          </p:nvSpPr>
          <p:spPr>
            <a:xfrm>
              <a:off x="1711105" y="3340729"/>
              <a:ext cx="2344847" cy="1484768"/>
            </a:xfrm>
            <a:custGeom>
              <a:avLst/>
              <a:gdLst>
                <a:gd name="connsiteX0" fmla="*/ 0 w 2344847"/>
                <a:gd name="connsiteY0" fmla="*/ 1484768 h 1484768"/>
                <a:gd name="connsiteX1" fmla="*/ 371192 w 2344847"/>
                <a:gd name="connsiteY1" fmla="*/ 1140736 h 1484768"/>
                <a:gd name="connsiteX2" fmla="*/ 923453 w 2344847"/>
                <a:gd name="connsiteY2" fmla="*/ 1240324 h 1484768"/>
                <a:gd name="connsiteX3" fmla="*/ 1339913 w 2344847"/>
                <a:gd name="connsiteY3" fmla="*/ 679010 h 1484768"/>
                <a:gd name="connsiteX4" fmla="*/ 2136618 w 2344847"/>
                <a:gd name="connsiteY4" fmla="*/ 516047 h 1484768"/>
                <a:gd name="connsiteX5" fmla="*/ 2344847 w 2344847"/>
                <a:gd name="connsiteY5" fmla="*/ 0 h 148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4847" h="1484768">
                  <a:moveTo>
                    <a:pt x="0" y="1484768"/>
                  </a:moveTo>
                  <a:cubicBezTo>
                    <a:pt x="108641" y="1333122"/>
                    <a:pt x="217283" y="1181477"/>
                    <a:pt x="371192" y="1140736"/>
                  </a:cubicBezTo>
                  <a:cubicBezTo>
                    <a:pt x="525101" y="1099995"/>
                    <a:pt x="762000" y="1317278"/>
                    <a:pt x="923453" y="1240324"/>
                  </a:cubicBezTo>
                  <a:cubicBezTo>
                    <a:pt x="1084906" y="1163370"/>
                    <a:pt x="1137719" y="799723"/>
                    <a:pt x="1339913" y="679010"/>
                  </a:cubicBezTo>
                  <a:cubicBezTo>
                    <a:pt x="1542107" y="558297"/>
                    <a:pt x="1969129" y="629215"/>
                    <a:pt x="2136618" y="516047"/>
                  </a:cubicBezTo>
                  <a:cubicBezTo>
                    <a:pt x="2304107" y="402879"/>
                    <a:pt x="2324477" y="201439"/>
                    <a:pt x="2344847" y="0"/>
                  </a:cubicBezTo>
                </a:path>
              </a:pathLst>
            </a:custGeom>
            <a:ln w="12700">
              <a:solidFill>
                <a:srgbClr val="0033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9" name="Freeform 108"/>
            <p:cNvSpPr/>
            <p:nvPr/>
          </p:nvSpPr>
          <p:spPr>
            <a:xfrm>
              <a:off x="5404918" y="3313568"/>
              <a:ext cx="1566250" cy="1573794"/>
            </a:xfrm>
            <a:custGeom>
              <a:avLst/>
              <a:gdLst>
                <a:gd name="connsiteX0" fmla="*/ 1566250 w 1566250"/>
                <a:gd name="connsiteY0" fmla="*/ 1348967 h 1573794"/>
                <a:gd name="connsiteX1" fmla="*/ 995882 w 1566250"/>
                <a:gd name="connsiteY1" fmla="*/ 1548143 h 1573794"/>
                <a:gd name="connsiteX2" fmla="*/ 108642 w 1566250"/>
                <a:gd name="connsiteY2" fmla="*/ 1195058 h 1573794"/>
                <a:gd name="connsiteX3" fmla="*/ 344032 w 1566250"/>
                <a:gd name="connsiteY3" fmla="*/ 570369 h 1573794"/>
                <a:gd name="connsiteX4" fmla="*/ 36215 w 1566250"/>
                <a:gd name="connsiteY4" fmla="*/ 0 h 1573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6250" h="1573794">
                  <a:moveTo>
                    <a:pt x="1566250" y="1348967"/>
                  </a:moveTo>
                  <a:cubicBezTo>
                    <a:pt x="1402533" y="1461380"/>
                    <a:pt x="1238817" y="1573794"/>
                    <a:pt x="995882" y="1548143"/>
                  </a:cubicBezTo>
                  <a:cubicBezTo>
                    <a:pt x="752947" y="1522492"/>
                    <a:pt x="217284" y="1358020"/>
                    <a:pt x="108642" y="1195058"/>
                  </a:cubicBezTo>
                  <a:cubicBezTo>
                    <a:pt x="0" y="1032096"/>
                    <a:pt x="356103" y="769545"/>
                    <a:pt x="344032" y="570369"/>
                  </a:cubicBezTo>
                  <a:cubicBezTo>
                    <a:pt x="331961" y="371193"/>
                    <a:pt x="184088" y="185596"/>
                    <a:pt x="36215" y="0"/>
                  </a:cubicBezTo>
                </a:path>
              </a:pathLst>
            </a:custGeom>
            <a:ln w="12700"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0" name="TextBox 109"/>
            <p:cNvSpPr txBox="1"/>
            <p:nvPr/>
          </p:nvSpPr>
          <p:spPr>
            <a:xfrm flipH="1">
              <a:off x="3347864" y="170080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P’’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962547" y="2772707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160049" y="4614882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734647" y="2790396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4"/>
          <p:cNvSpPr txBox="1">
            <a:spLocks noChangeArrowheads="1"/>
          </p:cNvSpPr>
          <p:nvPr/>
        </p:nvSpPr>
        <p:spPr bwMode="auto">
          <a:xfrm>
            <a:off x="-9353" y="3934797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be an augmenting path, and let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 a stem of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b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such that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first meets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as close as possible to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35" name="Rectangle 4"/>
          <p:cNvSpPr txBox="1">
            <a:spLocks noChangeArrowheads="1"/>
          </p:cNvSpPr>
          <p:nvPr/>
        </p:nvSpPr>
        <p:spPr bwMode="auto">
          <a:xfrm>
            <a:off x="300" y="493187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be cannot intersect the path (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to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).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299411" y="1556792"/>
            <a:ext cx="6535038" cy="2150429"/>
            <a:chOff x="1529558" y="1700809"/>
            <a:chExt cx="6535038" cy="2150429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 rot="16200000">
              <a:off x="5968968" y="22768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grpSp>
          <p:nvGrpSpPr>
            <p:cNvPr id="2" name="Group 97"/>
            <p:cNvGrpSpPr/>
            <p:nvPr/>
          </p:nvGrpSpPr>
          <p:grpSpPr>
            <a:xfrm>
              <a:off x="6268380" y="1844826"/>
              <a:ext cx="115200" cy="931576"/>
              <a:chOff x="4103948" y="4797153"/>
              <a:chExt cx="115200" cy="931576"/>
            </a:xfrm>
          </p:grpSpPr>
          <p:sp>
            <p:nvSpPr>
              <p:cNvPr id="48" name="Oval 47"/>
              <p:cNvSpPr>
                <a:spLocks noChangeAspect="1"/>
              </p:cNvSpPr>
              <p:nvPr/>
            </p:nvSpPr>
            <p:spPr>
              <a:xfrm rot="16200000">
                <a:off x="4103948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 rot="16200000">
                <a:off x="4103948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3" name="Group 95"/>
            <p:cNvGrpSpPr/>
            <p:nvPr/>
          </p:nvGrpSpPr>
          <p:grpSpPr>
            <a:xfrm>
              <a:off x="6639800" y="1844826"/>
              <a:ext cx="115200" cy="931576"/>
              <a:chOff x="4499992" y="4797153"/>
              <a:chExt cx="115200" cy="931576"/>
            </a:xfrm>
          </p:grpSpPr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 rot="16200000">
                <a:off x="4499992" y="4797153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 rot="16200000">
                <a:off x="4499992" y="561352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grpSp>
          <p:nvGrpSpPr>
            <p:cNvPr id="4" name="Group 96"/>
            <p:cNvGrpSpPr/>
            <p:nvPr/>
          </p:nvGrpSpPr>
          <p:grpSpPr>
            <a:xfrm>
              <a:off x="6948264" y="2080612"/>
              <a:ext cx="115200" cy="448497"/>
              <a:chOff x="4850979" y="5032939"/>
              <a:chExt cx="115200" cy="448497"/>
            </a:xfrm>
          </p:grpSpPr>
          <p:sp>
            <p:nvSpPr>
              <p:cNvPr id="57" name="Oval 56"/>
              <p:cNvSpPr>
                <a:spLocks noChangeAspect="1"/>
              </p:cNvSpPr>
              <p:nvPr/>
            </p:nvSpPr>
            <p:spPr>
              <a:xfrm rot="16200000">
                <a:off x="4850979" y="503293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 rot="16200000">
                <a:off x="4850979" y="536623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</p:grpSp>
        <p:cxnSp>
          <p:nvCxnSpPr>
            <p:cNvPr id="60" name="Straight Connector 59"/>
            <p:cNvCxnSpPr>
              <a:stCxn id="48" idx="1"/>
              <a:endCxn id="45" idx="5"/>
            </p:cNvCxnSpPr>
            <p:nvPr/>
          </p:nvCxnSpPr>
          <p:spPr>
            <a:xfrm flipH="1">
              <a:off x="6067297" y="1943155"/>
              <a:ext cx="217954" cy="3505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49" idx="7"/>
              <a:endCxn id="45" idx="3"/>
            </p:cNvCxnSpPr>
            <p:nvPr/>
          </p:nvCxnSpPr>
          <p:spPr>
            <a:xfrm flipH="1" flipV="1">
              <a:off x="6067297" y="2375203"/>
              <a:ext cx="217954" cy="30287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57" idx="7"/>
              <a:endCxn id="52" idx="4"/>
            </p:cNvCxnSpPr>
            <p:nvPr/>
          </p:nvCxnSpPr>
          <p:spPr>
            <a:xfrm flipH="1" flipV="1">
              <a:off x="6755000" y="1902426"/>
              <a:ext cx="210135" cy="19505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>
              <a:stCxn id="58" idx="1"/>
              <a:endCxn id="55" idx="4"/>
            </p:cNvCxnSpPr>
            <p:nvPr/>
          </p:nvCxnSpPr>
          <p:spPr>
            <a:xfrm flipH="1">
              <a:off x="6755000" y="2512238"/>
              <a:ext cx="210135" cy="2065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48" idx="4"/>
              <a:endCxn id="52" idx="0"/>
            </p:cNvCxnSpPr>
            <p:nvPr/>
          </p:nvCxnSpPr>
          <p:spPr>
            <a:xfrm>
              <a:off x="6383580" y="1902426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49" idx="4"/>
              <a:endCxn id="55" idx="0"/>
            </p:cNvCxnSpPr>
            <p:nvPr/>
          </p:nvCxnSpPr>
          <p:spPr>
            <a:xfrm>
              <a:off x="6383580" y="2718802"/>
              <a:ext cx="25622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58" idx="6"/>
              <a:endCxn id="57" idx="2"/>
            </p:cNvCxnSpPr>
            <p:nvPr/>
          </p:nvCxnSpPr>
          <p:spPr>
            <a:xfrm flipV="1">
              <a:off x="7005864" y="2195812"/>
              <a:ext cx="0" cy="21809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6228184" y="2060849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 rot="16200000">
              <a:off x="5912993" y="1700809"/>
              <a:ext cx="1224136" cy="122413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508104" y="181520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 rot="5400000" flipH="1">
              <a:off x="3165577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 rot="5400000" flipH="1">
              <a:off x="2465662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 rot="5400000" flipH="1">
              <a:off x="1765747" y="228592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cxnSp>
          <p:nvCxnSpPr>
            <p:cNvPr id="85" name="Straight Connector 84"/>
            <p:cNvCxnSpPr/>
            <p:nvPr/>
          </p:nvCxnSpPr>
          <p:spPr>
            <a:xfrm flipH="1">
              <a:off x="2576750" y="2343526"/>
              <a:ext cx="5806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1880947" y="2343526"/>
              <a:ext cx="580603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1529558" y="1772817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 rot="5400000" flipH="1">
              <a:off x="3865492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 rot="5400000" flipH="1">
              <a:off x="4565407" y="228592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 rot="5400000" flipH="1">
              <a:off x="5265323" y="228592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dirty="0"/>
            </a:p>
          </p:txBody>
        </p:sp>
        <p:cxnSp>
          <p:nvCxnSpPr>
            <p:cNvPr id="104" name="Straight Connector 103"/>
            <p:cNvCxnSpPr>
              <a:stCxn id="82" idx="0"/>
              <a:endCxn id="100" idx="4"/>
            </p:cNvCxnSpPr>
            <p:nvPr/>
          </p:nvCxnSpPr>
          <p:spPr>
            <a:xfrm>
              <a:off x="3280777" y="2343527"/>
              <a:ext cx="5847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>
              <a:stCxn id="101" idx="4"/>
              <a:endCxn id="100" idx="0"/>
            </p:cNvCxnSpPr>
            <p:nvPr/>
          </p:nvCxnSpPr>
          <p:spPr>
            <a:xfrm flipH="1">
              <a:off x="3980692" y="2343527"/>
              <a:ext cx="584715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stCxn id="101" idx="0"/>
              <a:endCxn id="103" idx="4"/>
            </p:cNvCxnSpPr>
            <p:nvPr/>
          </p:nvCxnSpPr>
          <p:spPr>
            <a:xfrm flipV="1">
              <a:off x="4680607" y="2343526"/>
              <a:ext cx="584716" cy="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>
              <a:stCxn id="45" idx="0"/>
            </p:cNvCxnSpPr>
            <p:nvPr/>
          </p:nvCxnSpPr>
          <p:spPr>
            <a:xfrm flipH="1">
              <a:off x="5364491" y="2334474"/>
              <a:ext cx="604477" cy="535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128"/>
            <p:cNvGrpSpPr/>
            <p:nvPr/>
          </p:nvGrpSpPr>
          <p:grpSpPr>
            <a:xfrm rot="19506521">
              <a:off x="2024188" y="3120477"/>
              <a:ext cx="1506805" cy="115200"/>
              <a:chOff x="2123728" y="4293096"/>
              <a:chExt cx="1506805" cy="115200"/>
            </a:xfrm>
          </p:grpSpPr>
          <p:sp>
            <p:nvSpPr>
              <p:cNvPr id="121" name="Oval 120"/>
              <p:cNvSpPr>
                <a:spLocks noChangeAspect="1"/>
              </p:cNvSpPr>
              <p:nvPr/>
            </p:nvSpPr>
            <p:spPr>
              <a:xfrm rot="5400000" flipH="1">
                <a:off x="3515333" y="42930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22" name="Oval 121"/>
              <p:cNvSpPr>
                <a:spLocks noChangeAspect="1"/>
              </p:cNvSpPr>
              <p:nvPr/>
            </p:nvSpPr>
            <p:spPr>
              <a:xfrm rot="5400000" flipH="1">
                <a:off x="2819531" y="42930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23" name="Oval 122"/>
              <p:cNvSpPr>
                <a:spLocks noChangeAspect="1"/>
              </p:cNvSpPr>
              <p:nvPr/>
            </p:nvSpPr>
            <p:spPr>
              <a:xfrm rot="5400000" flipH="1">
                <a:off x="2123728" y="4293096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cxnSp>
            <p:nvCxnSpPr>
              <p:cNvPr id="124" name="Straight Connector 123"/>
              <p:cNvCxnSpPr>
                <a:stCxn id="121" idx="4"/>
                <a:endCxn id="122" idx="0"/>
              </p:cNvCxnSpPr>
              <p:nvPr/>
            </p:nvCxnSpPr>
            <p:spPr>
              <a:xfrm flipH="1">
                <a:off x="2934731" y="4350696"/>
                <a:ext cx="5806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>
                <a:stCxn id="123" idx="0"/>
                <a:endCxn id="122" idx="4"/>
              </p:cNvCxnSpPr>
              <p:nvPr/>
            </p:nvCxnSpPr>
            <p:spPr>
              <a:xfrm>
                <a:off x="2238928" y="4350696"/>
                <a:ext cx="580603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TextBox 126"/>
            <p:cNvSpPr txBox="1"/>
            <p:nvPr/>
          </p:nvSpPr>
          <p:spPr>
            <a:xfrm flipH="1">
              <a:off x="3185742" y="3131916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P’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1889598" y="3030291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0" name="Straight Connector 129"/>
            <p:cNvCxnSpPr>
              <a:stCxn id="121" idx="0"/>
              <a:endCxn id="100" idx="3"/>
            </p:cNvCxnSpPr>
            <p:nvPr/>
          </p:nvCxnSpPr>
          <p:spPr>
            <a:xfrm flipV="1">
              <a:off x="3395561" y="2384256"/>
              <a:ext cx="486802" cy="36285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TextBox 138"/>
            <p:cNvSpPr txBox="1"/>
            <p:nvPr/>
          </p:nvSpPr>
          <p:spPr>
            <a:xfrm>
              <a:off x="3626843" y="1826718"/>
              <a:ext cx="648072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he-IL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50"/>
            <p:cNvGrpSpPr/>
            <p:nvPr/>
          </p:nvGrpSpPr>
          <p:grpSpPr>
            <a:xfrm>
              <a:off x="5980260" y="2454391"/>
              <a:ext cx="2084336" cy="1396847"/>
              <a:chOff x="5544929" y="1816129"/>
              <a:chExt cx="2084336" cy="1396847"/>
            </a:xfrm>
          </p:grpSpPr>
          <p:sp>
            <p:nvSpPr>
              <p:cNvPr id="53" name="Freeform 52"/>
              <p:cNvSpPr/>
              <p:nvPr/>
            </p:nvSpPr>
            <p:spPr>
              <a:xfrm rot="9573097">
                <a:off x="5544929" y="1816129"/>
                <a:ext cx="2009045" cy="1271458"/>
              </a:xfrm>
              <a:custGeom>
                <a:avLst/>
                <a:gdLst>
                  <a:gd name="connsiteX0" fmla="*/ 2909181 w 2909181"/>
                  <a:gd name="connsiteY0" fmla="*/ 1258432 h 1436483"/>
                  <a:gd name="connsiteX1" fmla="*/ 2067209 w 2909181"/>
                  <a:gd name="connsiteY1" fmla="*/ 1339913 h 1436483"/>
                  <a:gd name="connsiteX2" fmla="*/ 1768444 w 2909181"/>
                  <a:gd name="connsiteY2" fmla="*/ 679010 h 1436483"/>
                  <a:gd name="connsiteX3" fmla="*/ 962686 w 2909181"/>
                  <a:gd name="connsiteY3" fmla="*/ 425513 h 1436483"/>
                  <a:gd name="connsiteX4" fmla="*/ 682028 w 2909181"/>
                  <a:gd name="connsiteY4" fmla="*/ 941560 h 1436483"/>
                  <a:gd name="connsiteX5" fmla="*/ 510013 w 2909181"/>
                  <a:gd name="connsiteY5" fmla="*/ 1267485 h 1436483"/>
                  <a:gd name="connsiteX6" fmla="*/ 138820 w 2909181"/>
                  <a:gd name="connsiteY6" fmla="*/ 1050202 h 1436483"/>
                  <a:gd name="connsiteX7" fmla="*/ 3018 w 2909181"/>
                  <a:gd name="connsiteY7" fmla="*/ 452673 h 1436483"/>
                  <a:gd name="connsiteX8" fmla="*/ 120714 w 2909181"/>
                  <a:gd name="connsiteY8" fmla="*/ 0 h 1436483"/>
                  <a:gd name="connsiteX0" fmla="*/ 3097244 w 3097244"/>
                  <a:gd name="connsiteY0" fmla="*/ 1258432 h 1436483"/>
                  <a:gd name="connsiteX1" fmla="*/ 2255272 w 3097244"/>
                  <a:gd name="connsiteY1" fmla="*/ 1339913 h 1436483"/>
                  <a:gd name="connsiteX2" fmla="*/ 1956507 w 3097244"/>
                  <a:gd name="connsiteY2" fmla="*/ 679010 h 1436483"/>
                  <a:gd name="connsiteX3" fmla="*/ 1150749 w 3097244"/>
                  <a:gd name="connsiteY3" fmla="*/ 425513 h 1436483"/>
                  <a:gd name="connsiteX4" fmla="*/ 870091 w 3097244"/>
                  <a:gd name="connsiteY4" fmla="*/ 941560 h 1436483"/>
                  <a:gd name="connsiteX5" fmla="*/ 698076 w 3097244"/>
                  <a:gd name="connsiteY5" fmla="*/ 1267485 h 1436483"/>
                  <a:gd name="connsiteX6" fmla="*/ 84499 w 3097244"/>
                  <a:gd name="connsiteY6" fmla="*/ 859915 h 1436483"/>
                  <a:gd name="connsiteX7" fmla="*/ 191081 w 3097244"/>
                  <a:gd name="connsiteY7" fmla="*/ 452673 h 1436483"/>
                  <a:gd name="connsiteX8" fmla="*/ 308777 w 3097244"/>
                  <a:gd name="connsiteY8" fmla="*/ 0 h 1436483"/>
                  <a:gd name="connsiteX0" fmla="*/ 3077890 w 3077890"/>
                  <a:gd name="connsiteY0" fmla="*/ 1258432 h 1436483"/>
                  <a:gd name="connsiteX1" fmla="*/ 2235918 w 3077890"/>
                  <a:gd name="connsiteY1" fmla="*/ 1339913 h 1436483"/>
                  <a:gd name="connsiteX2" fmla="*/ 1937153 w 3077890"/>
                  <a:gd name="connsiteY2" fmla="*/ 679010 h 1436483"/>
                  <a:gd name="connsiteX3" fmla="*/ 1131395 w 3077890"/>
                  <a:gd name="connsiteY3" fmla="*/ 425513 h 1436483"/>
                  <a:gd name="connsiteX4" fmla="*/ 850737 w 3077890"/>
                  <a:gd name="connsiteY4" fmla="*/ 941560 h 1436483"/>
                  <a:gd name="connsiteX5" fmla="*/ 562596 w 3077890"/>
                  <a:gd name="connsiteY5" fmla="*/ 968543 h 1436483"/>
                  <a:gd name="connsiteX6" fmla="*/ 65145 w 3077890"/>
                  <a:gd name="connsiteY6" fmla="*/ 859915 h 1436483"/>
                  <a:gd name="connsiteX7" fmla="*/ 171727 w 3077890"/>
                  <a:gd name="connsiteY7" fmla="*/ 452673 h 1436483"/>
                  <a:gd name="connsiteX8" fmla="*/ 289423 w 3077890"/>
                  <a:gd name="connsiteY8" fmla="*/ 0 h 1436483"/>
                  <a:gd name="connsiteX0" fmla="*/ 2934948 w 2934948"/>
                  <a:gd name="connsiteY0" fmla="*/ 1258432 h 1436483"/>
                  <a:gd name="connsiteX1" fmla="*/ 2092976 w 2934948"/>
                  <a:gd name="connsiteY1" fmla="*/ 1339913 h 1436483"/>
                  <a:gd name="connsiteX2" fmla="*/ 1794211 w 2934948"/>
                  <a:gd name="connsiteY2" fmla="*/ 679010 h 1436483"/>
                  <a:gd name="connsiteX3" fmla="*/ 988453 w 2934948"/>
                  <a:gd name="connsiteY3" fmla="*/ 425513 h 1436483"/>
                  <a:gd name="connsiteX4" fmla="*/ 707795 w 2934948"/>
                  <a:gd name="connsiteY4" fmla="*/ 941560 h 1436483"/>
                  <a:gd name="connsiteX5" fmla="*/ 419654 w 2934948"/>
                  <a:gd name="connsiteY5" fmla="*/ 968543 h 1436483"/>
                  <a:gd name="connsiteX6" fmla="*/ 65145 w 2934948"/>
                  <a:gd name="connsiteY6" fmla="*/ 682661 h 1436483"/>
                  <a:gd name="connsiteX7" fmla="*/ 28785 w 2934948"/>
                  <a:gd name="connsiteY7" fmla="*/ 452673 h 1436483"/>
                  <a:gd name="connsiteX8" fmla="*/ 146481 w 2934948"/>
                  <a:gd name="connsiteY8" fmla="*/ 0 h 1436483"/>
                  <a:gd name="connsiteX0" fmla="*/ 2934948 w 2934948"/>
                  <a:gd name="connsiteY0" fmla="*/ 1233322 h 1411373"/>
                  <a:gd name="connsiteX1" fmla="*/ 2092976 w 2934948"/>
                  <a:gd name="connsiteY1" fmla="*/ 1314803 h 1411373"/>
                  <a:gd name="connsiteX2" fmla="*/ 1794211 w 2934948"/>
                  <a:gd name="connsiteY2" fmla="*/ 653900 h 1411373"/>
                  <a:gd name="connsiteX3" fmla="*/ 988453 w 2934948"/>
                  <a:gd name="connsiteY3" fmla="*/ 400403 h 1411373"/>
                  <a:gd name="connsiteX4" fmla="*/ 707795 w 2934948"/>
                  <a:gd name="connsiteY4" fmla="*/ 916450 h 1411373"/>
                  <a:gd name="connsiteX5" fmla="*/ 419654 w 2934948"/>
                  <a:gd name="connsiteY5" fmla="*/ 943433 h 1411373"/>
                  <a:gd name="connsiteX6" fmla="*/ 65145 w 2934948"/>
                  <a:gd name="connsiteY6" fmla="*/ 657551 h 1411373"/>
                  <a:gd name="connsiteX7" fmla="*/ 28785 w 2934948"/>
                  <a:gd name="connsiteY7" fmla="*/ 427563 h 1411373"/>
                  <a:gd name="connsiteX8" fmla="*/ 156617 w 2934948"/>
                  <a:gd name="connsiteY8" fmla="*/ 0 h 1411373"/>
                  <a:gd name="connsiteX0" fmla="*/ 2637027 w 2637027"/>
                  <a:gd name="connsiteY0" fmla="*/ 1385946 h 1474971"/>
                  <a:gd name="connsiteX1" fmla="*/ 2092976 w 2637027"/>
                  <a:gd name="connsiteY1" fmla="*/ 1314803 h 1474971"/>
                  <a:gd name="connsiteX2" fmla="*/ 1794211 w 2637027"/>
                  <a:gd name="connsiteY2" fmla="*/ 653900 h 1474971"/>
                  <a:gd name="connsiteX3" fmla="*/ 988453 w 2637027"/>
                  <a:gd name="connsiteY3" fmla="*/ 400403 h 1474971"/>
                  <a:gd name="connsiteX4" fmla="*/ 707795 w 2637027"/>
                  <a:gd name="connsiteY4" fmla="*/ 916450 h 1474971"/>
                  <a:gd name="connsiteX5" fmla="*/ 419654 w 2637027"/>
                  <a:gd name="connsiteY5" fmla="*/ 943433 h 1474971"/>
                  <a:gd name="connsiteX6" fmla="*/ 65145 w 2637027"/>
                  <a:gd name="connsiteY6" fmla="*/ 657551 h 1474971"/>
                  <a:gd name="connsiteX7" fmla="*/ 28785 w 2637027"/>
                  <a:gd name="connsiteY7" fmla="*/ 427563 h 1474971"/>
                  <a:gd name="connsiteX8" fmla="*/ 156617 w 2637027"/>
                  <a:gd name="connsiteY8" fmla="*/ 0 h 1474971"/>
                  <a:gd name="connsiteX0" fmla="*/ 2637027 w 2637027"/>
                  <a:gd name="connsiteY0" fmla="*/ 1385946 h 1474971"/>
                  <a:gd name="connsiteX1" fmla="*/ 1982941 w 2637027"/>
                  <a:gd name="connsiteY1" fmla="*/ 1080650 h 1474971"/>
                  <a:gd name="connsiteX2" fmla="*/ 1794211 w 2637027"/>
                  <a:gd name="connsiteY2" fmla="*/ 653900 h 1474971"/>
                  <a:gd name="connsiteX3" fmla="*/ 988453 w 2637027"/>
                  <a:gd name="connsiteY3" fmla="*/ 400403 h 1474971"/>
                  <a:gd name="connsiteX4" fmla="*/ 707795 w 2637027"/>
                  <a:gd name="connsiteY4" fmla="*/ 916450 h 1474971"/>
                  <a:gd name="connsiteX5" fmla="*/ 419654 w 2637027"/>
                  <a:gd name="connsiteY5" fmla="*/ 943433 h 1474971"/>
                  <a:gd name="connsiteX6" fmla="*/ 65145 w 2637027"/>
                  <a:gd name="connsiteY6" fmla="*/ 657551 h 1474971"/>
                  <a:gd name="connsiteX7" fmla="*/ 28785 w 2637027"/>
                  <a:gd name="connsiteY7" fmla="*/ 427563 h 1474971"/>
                  <a:gd name="connsiteX8" fmla="*/ 156617 w 2637027"/>
                  <a:gd name="connsiteY8" fmla="*/ 0 h 1474971"/>
                  <a:gd name="connsiteX0" fmla="*/ 1637588 w 2009045"/>
                  <a:gd name="connsiteY0" fmla="*/ 1182433 h 1271458"/>
                  <a:gd name="connsiteX1" fmla="*/ 1982941 w 2009045"/>
                  <a:gd name="connsiteY1" fmla="*/ 1080650 h 1271458"/>
                  <a:gd name="connsiteX2" fmla="*/ 1794211 w 2009045"/>
                  <a:gd name="connsiteY2" fmla="*/ 653900 h 1271458"/>
                  <a:gd name="connsiteX3" fmla="*/ 988453 w 2009045"/>
                  <a:gd name="connsiteY3" fmla="*/ 400403 h 1271458"/>
                  <a:gd name="connsiteX4" fmla="*/ 707795 w 2009045"/>
                  <a:gd name="connsiteY4" fmla="*/ 916450 h 1271458"/>
                  <a:gd name="connsiteX5" fmla="*/ 419654 w 2009045"/>
                  <a:gd name="connsiteY5" fmla="*/ 943433 h 1271458"/>
                  <a:gd name="connsiteX6" fmla="*/ 65145 w 2009045"/>
                  <a:gd name="connsiteY6" fmla="*/ 657551 h 1271458"/>
                  <a:gd name="connsiteX7" fmla="*/ 28785 w 2009045"/>
                  <a:gd name="connsiteY7" fmla="*/ 427563 h 1271458"/>
                  <a:gd name="connsiteX8" fmla="*/ 156617 w 2009045"/>
                  <a:gd name="connsiteY8" fmla="*/ 0 h 1271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09045" h="1271458">
                    <a:moveTo>
                      <a:pt x="1637588" y="1182433"/>
                    </a:moveTo>
                    <a:cubicBezTo>
                      <a:pt x="1311663" y="1271458"/>
                      <a:pt x="1956837" y="1168739"/>
                      <a:pt x="1982941" y="1080650"/>
                    </a:cubicBezTo>
                    <a:cubicBezTo>
                      <a:pt x="2009045" y="992561"/>
                      <a:pt x="1959959" y="767275"/>
                      <a:pt x="1794211" y="653900"/>
                    </a:cubicBezTo>
                    <a:cubicBezTo>
                      <a:pt x="1628463" y="540525"/>
                      <a:pt x="1169522" y="356645"/>
                      <a:pt x="988453" y="400403"/>
                    </a:cubicBezTo>
                    <a:cubicBezTo>
                      <a:pt x="807384" y="444161"/>
                      <a:pt x="802595" y="825945"/>
                      <a:pt x="707795" y="916450"/>
                    </a:cubicBezTo>
                    <a:cubicBezTo>
                      <a:pt x="612995" y="1006955"/>
                      <a:pt x="526762" y="986583"/>
                      <a:pt x="419654" y="943433"/>
                    </a:cubicBezTo>
                    <a:cubicBezTo>
                      <a:pt x="312546" y="900283"/>
                      <a:pt x="130290" y="743529"/>
                      <a:pt x="65145" y="657551"/>
                    </a:cubicBezTo>
                    <a:cubicBezTo>
                      <a:pt x="0" y="571573"/>
                      <a:pt x="13540" y="537155"/>
                      <a:pt x="28785" y="427563"/>
                    </a:cubicBezTo>
                    <a:cubicBezTo>
                      <a:pt x="44030" y="317971"/>
                      <a:pt x="96260" y="138819"/>
                      <a:pt x="156617" y="0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 rot="16200000">
                <a:off x="7514065" y="2708920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 dirty="0"/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 flipH="1">
                <a:off x="5652120" y="2751311"/>
                <a:ext cx="158417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:r>
                  <a:rPr lang="en-US" sz="24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P’’</a:t>
                </a:r>
                <a:endParaRPr lang="he-IL" sz="2400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8337" y="555962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thus get an augmenting path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(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to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P’’</a:t>
            </a:r>
          </a:p>
        </p:txBody>
      </p:sp>
      <p:sp>
        <p:nvSpPr>
          <p:cNvPr id="63" name="Rectangle 4"/>
          <p:cNvSpPr txBox="1">
            <a:spLocks noChangeArrowheads="1"/>
          </p:cNvSpPr>
          <p:nvPr/>
        </p:nvSpPr>
        <p:spPr bwMode="auto">
          <a:xfrm>
            <a:off x="8337" y="69269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Hard(</a:t>
            </a:r>
            <a:r>
              <a:rPr lang="en-US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er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 case:  </a:t>
            </a:r>
            <a:r>
              <a:rPr lang="en-US" sz="24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has a non-empty stem</a:t>
            </a: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-10290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Direct solution for hard(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) case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sym typeface="Wingdings" pitchFamily="2" charset="2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6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133"/>
          <p:cNvSpPr/>
          <p:nvPr/>
        </p:nvSpPr>
        <p:spPr>
          <a:xfrm>
            <a:off x="2509106" y="4448637"/>
            <a:ext cx="1397164" cy="2200403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5" name="Oval 134"/>
          <p:cNvSpPr/>
          <p:nvPr/>
        </p:nvSpPr>
        <p:spPr>
          <a:xfrm>
            <a:off x="755576" y="1097766"/>
            <a:ext cx="4286280" cy="5643602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4" name="Oval 103"/>
          <p:cNvSpPr/>
          <p:nvPr/>
        </p:nvSpPr>
        <p:spPr>
          <a:xfrm>
            <a:off x="1204524" y="2527031"/>
            <a:ext cx="971557" cy="1402035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5" name="Oval 104"/>
          <p:cNvSpPr/>
          <p:nvPr/>
        </p:nvSpPr>
        <p:spPr>
          <a:xfrm>
            <a:off x="3689061" y="2973972"/>
            <a:ext cx="857030" cy="1228734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Oval 105"/>
          <p:cNvSpPr/>
          <p:nvPr/>
        </p:nvSpPr>
        <p:spPr>
          <a:xfrm>
            <a:off x="2195736" y="1171222"/>
            <a:ext cx="1223745" cy="2243491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36" idx="6"/>
            <a:endCxn id="19" idx="4"/>
          </p:cNvCxnSpPr>
          <p:nvPr/>
        </p:nvCxnSpPr>
        <p:spPr>
          <a:xfrm flipV="1">
            <a:off x="2594526" y="2228617"/>
            <a:ext cx="622840" cy="9139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3848" y="3386641"/>
            <a:ext cx="12700" cy="512076"/>
          </a:xfrm>
          <a:prstGeom prst="curvedConnector3">
            <a:avLst>
              <a:gd name="adj1" fmla="val 1240000"/>
            </a:avLst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7513" y="5647199"/>
            <a:ext cx="913957" cy="62488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43"/>
          <p:cNvCxnSpPr>
            <a:stCxn id="48" idx="2"/>
            <a:endCxn id="94" idx="6"/>
          </p:cNvCxnSpPr>
          <p:nvPr/>
        </p:nvCxnSpPr>
        <p:spPr>
          <a:xfrm rot="10800000" flipH="1" flipV="1">
            <a:off x="1380209" y="3127874"/>
            <a:ext cx="1506637" cy="2774393"/>
          </a:xfrm>
          <a:prstGeom prst="curvedConnector3">
            <a:avLst>
              <a:gd name="adj1" fmla="val -15173"/>
            </a:avLst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Group 136"/>
          <p:cNvGrpSpPr/>
          <p:nvPr/>
        </p:nvGrpSpPr>
        <p:grpSpPr>
          <a:xfrm>
            <a:off x="3041592" y="214290"/>
            <a:ext cx="367055" cy="276999"/>
            <a:chOff x="3041592" y="214290"/>
            <a:chExt cx="367055" cy="276999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3293447" y="28460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041592" y="214290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</a:t>
              </a:r>
              <a:endParaRPr lang="he-IL" sz="12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2892190" y="1411640"/>
            <a:ext cx="382776" cy="918610"/>
            <a:chOff x="2892190" y="1411640"/>
            <a:chExt cx="382776" cy="918610"/>
          </a:xfrm>
        </p:grpSpPr>
        <p:cxnSp>
          <p:nvCxnSpPr>
            <p:cNvPr id="24" name="Straight Connector 23"/>
            <p:cNvCxnSpPr>
              <a:stCxn id="17" idx="1"/>
              <a:endCxn id="15" idx="5"/>
            </p:cNvCxnSpPr>
            <p:nvPr/>
          </p:nvCxnSpPr>
          <p:spPr>
            <a:xfrm flipH="1" flipV="1">
              <a:off x="2914125" y="1411640"/>
              <a:ext cx="262512" cy="26144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3159766" y="1656214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3159766" y="211341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0" name="Straight Connector 29"/>
            <p:cNvCxnSpPr>
              <a:stCxn id="17" idx="4"/>
              <a:endCxn id="19" idx="0"/>
            </p:cNvCxnSpPr>
            <p:nvPr/>
          </p:nvCxnSpPr>
          <p:spPr>
            <a:xfrm>
              <a:off x="3217366" y="1771414"/>
              <a:ext cx="0" cy="34200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2892190" y="1575314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6</a:t>
              </a:r>
              <a:endParaRPr lang="he-IL" sz="1200" dirty="0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892190" y="2053251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7</a:t>
              </a:r>
              <a:endParaRPr lang="he-IL" sz="1200" dirty="0"/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2479326" y="2228617"/>
            <a:ext cx="362157" cy="971557"/>
            <a:chOff x="2479326" y="2228617"/>
            <a:chExt cx="362157" cy="971557"/>
          </a:xfrm>
        </p:grpSpPr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2479326" y="257062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3" name="Straight Connector 32"/>
            <p:cNvCxnSpPr>
              <a:stCxn id="18" idx="4"/>
              <a:endCxn id="20" idx="0"/>
            </p:cNvCxnSpPr>
            <p:nvPr/>
          </p:nvCxnSpPr>
          <p:spPr>
            <a:xfrm>
              <a:off x="2529426" y="2228617"/>
              <a:ext cx="7500" cy="34200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2479326" y="30849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7" name="Straight Connector 36"/>
            <p:cNvCxnSpPr>
              <a:stCxn id="20" idx="4"/>
              <a:endCxn id="36" idx="0"/>
            </p:cNvCxnSpPr>
            <p:nvPr/>
          </p:nvCxnSpPr>
          <p:spPr>
            <a:xfrm>
              <a:off x="2536926" y="2685820"/>
              <a:ext cx="0" cy="39915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/>
            <p:cNvSpPr txBox="1"/>
            <p:nvPr/>
          </p:nvSpPr>
          <p:spPr>
            <a:xfrm>
              <a:off x="2555731" y="2866876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9</a:t>
              </a:r>
              <a:endParaRPr lang="he-IL" sz="1200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555731" y="2489720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8</a:t>
              </a:r>
              <a:endParaRPr lang="he-IL" sz="1200" dirty="0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2577386" y="382933"/>
            <a:ext cx="732932" cy="1117171"/>
            <a:chOff x="2577386" y="382933"/>
            <a:chExt cx="732932" cy="1117171"/>
          </a:xfrm>
        </p:grpSpPr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813804" y="74270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flipV="1">
              <a:off x="2912133" y="38293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>
              <a:off x="2871404" y="85790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815796" y="131331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98716" y="1223105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3</a:t>
              </a:r>
              <a:endParaRPr lang="he-IL" sz="1200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77386" y="660848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</a:t>
              </a:r>
              <a:endParaRPr lang="he-IL" sz="1200" dirty="0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2471826" y="1411640"/>
            <a:ext cx="369657" cy="928284"/>
            <a:chOff x="2471826" y="1411640"/>
            <a:chExt cx="369657" cy="928284"/>
          </a:xfrm>
        </p:grpSpPr>
        <p:cxnSp>
          <p:nvCxnSpPr>
            <p:cNvPr id="21" name="Straight Connector 20"/>
            <p:cNvCxnSpPr>
              <a:stCxn id="16" idx="7"/>
              <a:endCxn id="15" idx="3"/>
            </p:cNvCxnSpPr>
            <p:nvPr/>
          </p:nvCxnSpPr>
          <p:spPr>
            <a:xfrm flipV="1">
              <a:off x="2570155" y="1411640"/>
              <a:ext cx="262512" cy="26144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/>
            <p:cNvGrpSpPr/>
            <p:nvPr/>
          </p:nvGrpSpPr>
          <p:grpSpPr>
            <a:xfrm>
              <a:off x="2471826" y="1656214"/>
              <a:ext cx="115200" cy="572403"/>
              <a:chOff x="3073540" y="1656214"/>
              <a:chExt cx="115200" cy="572403"/>
            </a:xfrm>
          </p:grpSpPr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3073540" y="1656214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8" name="Oval 17"/>
              <p:cNvSpPr>
                <a:spLocks noChangeAspect="1"/>
              </p:cNvSpPr>
              <p:nvPr/>
            </p:nvSpPr>
            <p:spPr>
              <a:xfrm>
                <a:off x="3073540" y="211341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27" name="Straight Connector 26"/>
              <p:cNvCxnSpPr>
                <a:stCxn id="16" idx="4"/>
                <a:endCxn id="18" idx="0"/>
              </p:cNvCxnSpPr>
              <p:nvPr/>
            </p:nvCxnSpPr>
            <p:spPr>
              <a:xfrm rot="5400000">
                <a:off x="2960138" y="1942415"/>
                <a:ext cx="342003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" name="TextBox 152"/>
            <p:cNvSpPr txBox="1"/>
            <p:nvPr/>
          </p:nvSpPr>
          <p:spPr>
            <a:xfrm>
              <a:off x="2555731" y="1575313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4</a:t>
              </a:r>
              <a:endParaRPr lang="he-IL" sz="1200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2555731" y="2062925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5</a:t>
              </a:r>
              <a:endParaRPr lang="he-IL" sz="1200" dirty="0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3258095" y="2211746"/>
            <a:ext cx="926505" cy="1172641"/>
            <a:chOff x="3258095" y="2211746"/>
            <a:chExt cx="926505" cy="1172641"/>
          </a:xfrm>
        </p:grpSpPr>
        <p:sp>
          <p:nvSpPr>
            <p:cNvPr id="156" name="TextBox 155"/>
            <p:cNvSpPr txBox="1"/>
            <p:nvPr/>
          </p:nvSpPr>
          <p:spPr>
            <a:xfrm>
              <a:off x="3827410" y="226834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10</a:t>
              </a:r>
              <a:endParaRPr lang="he-IL" sz="1200" dirty="0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3934708" y="256277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6" name="Straight Connector 85"/>
            <p:cNvCxnSpPr>
              <a:stCxn id="19" idx="5"/>
              <a:endCxn id="14" idx="1"/>
            </p:cNvCxnSpPr>
            <p:nvPr/>
          </p:nvCxnSpPr>
          <p:spPr>
            <a:xfrm>
              <a:off x="3258095" y="2211746"/>
              <a:ext cx="693484" cy="36790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14" idx="4"/>
              <a:endCxn id="62" idx="0"/>
            </p:cNvCxnSpPr>
            <p:nvPr/>
          </p:nvCxnSpPr>
          <p:spPr>
            <a:xfrm rot="5400000">
              <a:off x="3791334" y="2870835"/>
              <a:ext cx="393831" cy="811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3675569" y="310738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11</a:t>
              </a:r>
              <a:endParaRPr lang="he-IL" sz="1200" dirty="0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3926590" y="307181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71" name="Curved Connector 43"/>
          <p:cNvCxnSpPr>
            <a:stCxn id="62" idx="4"/>
            <a:endCxn id="66" idx="2"/>
          </p:cNvCxnSpPr>
          <p:nvPr/>
        </p:nvCxnSpPr>
        <p:spPr>
          <a:xfrm rot="16200000" flipH="1">
            <a:off x="3740445" y="3430754"/>
            <a:ext cx="706646" cy="2191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" name="Group 138"/>
          <p:cNvGrpSpPr/>
          <p:nvPr/>
        </p:nvGrpSpPr>
        <p:grpSpPr>
          <a:xfrm>
            <a:off x="4024919" y="3160808"/>
            <a:ext cx="424529" cy="1049247"/>
            <a:chOff x="4024919" y="3160808"/>
            <a:chExt cx="424529" cy="1049247"/>
          </a:xfrm>
        </p:grpSpPr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4203347" y="34147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4203347" y="383605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8" name="Straight Connector 67"/>
            <p:cNvCxnSpPr>
              <a:stCxn id="64" idx="1"/>
              <a:endCxn id="62" idx="5"/>
            </p:cNvCxnSpPr>
            <p:nvPr/>
          </p:nvCxnSpPr>
          <p:spPr>
            <a:xfrm flipH="1" flipV="1">
              <a:off x="4024919" y="3170139"/>
              <a:ext cx="195299" cy="26144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4" idx="4"/>
              <a:endCxn id="66" idx="0"/>
            </p:cNvCxnSpPr>
            <p:nvPr/>
          </p:nvCxnSpPr>
          <p:spPr>
            <a:xfrm>
              <a:off x="4260947" y="3529913"/>
              <a:ext cx="0" cy="30614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4091451" y="316080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12</a:t>
              </a:r>
              <a:endParaRPr lang="he-IL" sz="1200" dirty="0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4092258" y="393305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13</a:t>
              </a:r>
              <a:endParaRPr lang="he-IL" sz="12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1516754" y="1754543"/>
            <a:ext cx="971944" cy="1237076"/>
            <a:chOff x="1516754" y="1754543"/>
            <a:chExt cx="971944" cy="1237076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>
              <a:off x="1629726" y="213415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1629726" y="2600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0" name="Straight Connector 79"/>
            <p:cNvCxnSpPr>
              <a:stCxn id="5" idx="7"/>
              <a:endCxn id="16" idx="3"/>
            </p:cNvCxnSpPr>
            <p:nvPr/>
          </p:nvCxnSpPr>
          <p:spPr>
            <a:xfrm rot="5400000" flipH="1" flipV="1">
              <a:off x="1910137" y="1572462"/>
              <a:ext cx="396479" cy="76064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1511925" y="2424752"/>
              <a:ext cx="3508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TextBox 171"/>
            <p:cNvSpPr txBox="1"/>
            <p:nvPr/>
          </p:nvSpPr>
          <p:spPr>
            <a:xfrm>
              <a:off x="1521603" y="1803915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14</a:t>
              </a:r>
              <a:endParaRPr lang="he-IL" sz="1200" dirty="0"/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516754" y="271462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15</a:t>
              </a:r>
              <a:endParaRPr lang="he-IL" sz="1200" dirty="0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2901227" y="3884073"/>
            <a:ext cx="1302120" cy="902827"/>
            <a:chOff x="2901227" y="3884073"/>
            <a:chExt cx="1302120" cy="902827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flipH="1">
              <a:off x="3213212" y="458735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3211363" y="414338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1" name="Straight Connector 120"/>
            <p:cNvCxnSpPr>
              <a:stCxn id="66" idx="2"/>
              <a:endCxn id="120" idx="7"/>
            </p:cNvCxnSpPr>
            <p:nvPr/>
          </p:nvCxnSpPr>
          <p:spPr>
            <a:xfrm flipH="1">
              <a:off x="3309692" y="3893656"/>
              <a:ext cx="893655" cy="26659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120" idx="4"/>
            </p:cNvCxnSpPr>
            <p:nvPr/>
          </p:nvCxnSpPr>
          <p:spPr>
            <a:xfrm rot="16200000" flipH="1">
              <a:off x="3105498" y="4422044"/>
              <a:ext cx="328779" cy="184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TextBox 173"/>
            <p:cNvSpPr txBox="1"/>
            <p:nvPr/>
          </p:nvSpPr>
          <p:spPr>
            <a:xfrm>
              <a:off x="3086417" y="388407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16</a:t>
              </a:r>
              <a:endParaRPr lang="he-IL" sz="1200" dirty="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901227" y="450990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17</a:t>
              </a:r>
              <a:endParaRPr lang="he-IL" sz="1200" dirty="0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233982" y="2698482"/>
            <a:ext cx="557758" cy="1026007"/>
            <a:chOff x="1233982" y="2698482"/>
            <a:chExt cx="557758" cy="1026007"/>
          </a:xfrm>
        </p:grpSpPr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1380210" y="3070275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1380210" y="352747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3" name="Straight Connector 52"/>
            <p:cNvCxnSpPr>
              <a:stCxn id="48" idx="7"/>
              <a:endCxn id="47" idx="3"/>
            </p:cNvCxnSpPr>
            <p:nvPr/>
          </p:nvCxnSpPr>
          <p:spPr>
            <a:xfrm flipV="1">
              <a:off x="1478539" y="2698482"/>
              <a:ext cx="168058" cy="3886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1435728" y="3185475"/>
              <a:ext cx="4164" cy="34200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TextBox 175"/>
            <p:cNvSpPr txBox="1"/>
            <p:nvPr/>
          </p:nvSpPr>
          <p:spPr>
            <a:xfrm>
              <a:off x="1233982" y="281458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18</a:t>
              </a:r>
              <a:endParaRPr lang="he-IL" sz="1200" dirty="0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1434550" y="344749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19</a:t>
              </a:r>
              <a:endParaRPr lang="he-IL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612012" y="2698482"/>
            <a:ext cx="552464" cy="1026007"/>
            <a:chOff x="1612012" y="2698482"/>
            <a:chExt cx="552464" cy="1026007"/>
          </a:xfrm>
        </p:grpSpPr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1892286" y="3070275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892286" y="352747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4" name="Straight Connector 53"/>
            <p:cNvCxnSpPr>
              <a:stCxn id="49" idx="1"/>
              <a:endCxn id="47" idx="5"/>
            </p:cNvCxnSpPr>
            <p:nvPr/>
          </p:nvCxnSpPr>
          <p:spPr>
            <a:xfrm flipH="1" flipV="1">
              <a:off x="1728055" y="2698482"/>
              <a:ext cx="181102" cy="38866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1949393" y="3185475"/>
              <a:ext cx="987" cy="34200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TextBox 177"/>
            <p:cNvSpPr txBox="1"/>
            <p:nvPr/>
          </p:nvSpPr>
          <p:spPr>
            <a:xfrm>
              <a:off x="1807286" y="2832072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20</a:t>
              </a:r>
              <a:endParaRPr lang="he-IL" sz="1200" dirty="0"/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1612012" y="344749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21</a:t>
              </a:r>
              <a:endParaRPr lang="he-IL" sz="1200" dirty="0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2886847" y="4685688"/>
            <a:ext cx="418225" cy="913347"/>
            <a:chOff x="2886847" y="4685688"/>
            <a:chExt cx="418225" cy="913347"/>
          </a:xfrm>
        </p:grpSpPr>
        <p:sp>
          <p:nvSpPr>
            <p:cNvPr id="91" name="Oval 90"/>
            <p:cNvSpPr>
              <a:spLocks noChangeAspect="1"/>
            </p:cNvSpPr>
            <p:nvPr/>
          </p:nvSpPr>
          <p:spPr>
            <a:xfrm flipH="1">
              <a:off x="2886847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 flipH="1">
              <a:off x="2886847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6" name="Straight Connector 95"/>
            <p:cNvCxnSpPr>
              <a:stCxn id="91" idx="1"/>
              <a:endCxn id="89" idx="5"/>
            </p:cNvCxnSpPr>
            <p:nvPr/>
          </p:nvCxnSpPr>
          <p:spPr>
            <a:xfrm flipV="1">
              <a:off x="2985176" y="4685688"/>
              <a:ext cx="244907" cy="26144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1" idx="4"/>
              <a:endCxn id="93" idx="0"/>
            </p:cNvCxnSpPr>
            <p:nvPr/>
          </p:nvCxnSpPr>
          <p:spPr>
            <a:xfrm>
              <a:off x="2944447" y="5045461"/>
              <a:ext cx="0" cy="34200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2947882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22</a:t>
              </a:r>
              <a:endParaRPr lang="he-IL" sz="1200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2947882" y="532203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23</a:t>
              </a:r>
              <a:endParaRPr lang="he-IL" sz="1200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3264871" y="4685688"/>
            <a:ext cx="419663" cy="904594"/>
            <a:chOff x="3264871" y="4685688"/>
            <a:chExt cx="419663" cy="904594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 flipH="1">
              <a:off x="3569334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 flipH="1">
              <a:off x="3569334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5" name="Straight Connector 94"/>
            <p:cNvCxnSpPr>
              <a:stCxn id="90" idx="7"/>
              <a:endCxn id="89" idx="3"/>
            </p:cNvCxnSpPr>
            <p:nvPr/>
          </p:nvCxnSpPr>
          <p:spPr>
            <a:xfrm rot="16200000" flipV="1">
              <a:off x="3318152" y="4679079"/>
              <a:ext cx="261443" cy="27466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90" idx="4"/>
              <a:endCxn id="92" idx="0"/>
            </p:cNvCxnSpPr>
            <p:nvPr/>
          </p:nvCxnSpPr>
          <p:spPr>
            <a:xfrm rot="16200000" flipH="1">
              <a:off x="3455932" y="5216463"/>
              <a:ext cx="34200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TextBox 181"/>
            <p:cNvSpPr txBox="1"/>
            <p:nvPr/>
          </p:nvSpPr>
          <p:spPr>
            <a:xfrm>
              <a:off x="3264871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24</a:t>
              </a:r>
              <a:endParaRPr lang="he-IL" sz="1200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3264871" y="531328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25</a:t>
              </a:r>
              <a:endParaRPr lang="he-IL" sz="1200" dirty="0"/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2886847" y="5502664"/>
            <a:ext cx="418225" cy="971557"/>
            <a:chOff x="2886847" y="5502664"/>
            <a:chExt cx="418225" cy="971557"/>
          </a:xfrm>
        </p:grpSpPr>
        <p:sp>
          <p:nvSpPr>
            <p:cNvPr id="94" name="Oval 93"/>
            <p:cNvSpPr>
              <a:spLocks noChangeAspect="1"/>
            </p:cNvSpPr>
            <p:nvPr/>
          </p:nvSpPr>
          <p:spPr>
            <a:xfrm flipH="1">
              <a:off x="2886847" y="584466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9" name="Straight Connector 98"/>
            <p:cNvCxnSpPr>
              <a:stCxn id="93" idx="4"/>
              <a:endCxn id="94" idx="0"/>
            </p:cNvCxnSpPr>
            <p:nvPr/>
          </p:nvCxnSpPr>
          <p:spPr>
            <a:xfrm>
              <a:off x="2944447" y="5502664"/>
              <a:ext cx="0" cy="34200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/>
            <p:cNvSpPr>
              <a:spLocks noChangeAspect="1"/>
            </p:cNvSpPr>
            <p:nvPr/>
          </p:nvSpPr>
          <p:spPr>
            <a:xfrm flipH="1">
              <a:off x="2886847" y="635902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1" name="Straight Connector 100"/>
            <p:cNvCxnSpPr>
              <a:stCxn id="94" idx="4"/>
              <a:endCxn id="100" idx="0"/>
            </p:cNvCxnSpPr>
            <p:nvPr/>
          </p:nvCxnSpPr>
          <p:spPr>
            <a:xfrm>
              <a:off x="2944447" y="5959868"/>
              <a:ext cx="0" cy="39915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extBox 183"/>
            <p:cNvSpPr txBox="1"/>
            <p:nvPr/>
          </p:nvSpPr>
          <p:spPr>
            <a:xfrm>
              <a:off x="2947882" y="577777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26</a:t>
              </a:r>
              <a:endParaRPr lang="he-IL" sz="1200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2947882" y="612709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27</a:t>
              </a:r>
              <a:endParaRPr lang="he-IL" sz="1200" dirty="0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4049908" y="2305042"/>
            <a:ext cx="1834916" cy="372937"/>
            <a:chOff x="4049908" y="2305042"/>
            <a:chExt cx="1834916" cy="372937"/>
          </a:xfrm>
        </p:grpSpPr>
        <p:sp>
          <p:nvSpPr>
            <p:cNvPr id="143" name="Oval 142"/>
            <p:cNvSpPr>
              <a:spLocks noChangeAspect="1"/>
            </p:cNvSpPr>
            <p:nvPr/>
          </p:nvSpPr>
          <p:spPr>
            <a:xfrm>
              <a:off x="5641036" y="256277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44" name="Straight Connector 143"/>
            <p:cNvCxnSpPr>
              <a:endCxn id="143" idx="2"/>
            </p:cNvCxnSpPr>
            <p:nvPr/>
          </p:nvCxnSpPr>
          <p:spPr>
            <a:xfrm>
              <a:off x="4049908" y="2620379"/>
              <a:ext cx="1591128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5527634" y="2305042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28</a:t>
              </a:r>
              <a:endParaRPr lang="he-IL" sz="1200" dirty="0"/>
            </a:p>
          </p:txBody>
        </p:sp>
      </p:grp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5220072" y="332656"/>
            <a:ext cx="3696814" cy="5539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Nested blossoms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107" name="Rectangle 4"/>
          <p:cNvSpPr txBox="1">
            <a:spLocks noChangeArrowheads="1"/>
          </p:cNvSpPr>
          <p:nvPr/>
        </p:nvSpPr>
        <p:spPr bwMode="auto">
          <a:xfrm>
            <a:off x="5112060" y="4077072"/>
            <a:ext cx="39322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Number of vertices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k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in a (nested) blossom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always odd.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10" name="Rectangle 4"/>
          <p:cNvSpPr txBox="1">
            <a:spLocks noChangeArrowheads="1"/>
          </p:cNvSpPr>
          <p:nvPr/>
        </p:nvSpPr>
        <p:spPr bwMode="auto">
          <a:xfrm>
            <a:off x="5112060" y="5301208"/>
            <a:ext cx="39322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Number of matched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edges in the blossom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k−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1)/2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11" name="Rectangle 4"/>
          <p:cNvSpPr txBox="1">
            <a:spLocks noChangeArrowheads="1"/>
          </p:cNvSpPr>
          <p:nvPr/>
        </p:nvSpPr>
        <p:spPr bwMode="auto">
          <a:xfrm>
            <a:off x="5112060" y="1012086"/>
            <a:ext cx="39322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Only vertex unmatched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inside a blossom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its base.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12" name="Rectangle 4"/>
          <p:cNvSpPr txBox="1">
            <a:spLocks noChangeArrowheads="1"/>
          </p:cNvSpPr>
          <p:nvPr/>
        </p:nvSpPr>
        <p:spPr bwMode="auto">
          <a:xfrm>
            <a:off x="5112060" y="2852936"/>
            <a:ext cx="39322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There is an even alternating path from the base to any other vertex in the blossom.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9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04" grpId="0" animBg="1"/>
      <p:bldP spid="105" grpId="0" animBg="1"/>
      <p:bldP spid="106" grpId="0" animBg="1"/>
      <p:bldP spid="107" grpId="0"/>
      <p:bldP spid="110" grpId="0"/>
      <p:bldP spid="111" grpId="0"/>
      <p:bldP spid="1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133"/>
          <p:cNvSpPr/>
          <p:nvPr/>
        </p:nvSpPr>
        <p:spPr>
          <a:xfrm>
            <a:off x="2510644" y="4448637"/>
            <a:ext cx="1397164" cy="2200403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5" name="Oval 134"/>
          <p:cNvSpPr/>
          <p:nvPr/>
        </p:nvSpPr>
        <p:spPr>
          <a:xfrm>
            <a:off x="789776" y="1097766"/>
            <a:ext cx="4286280" cy="5643602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4" name="Oval 103"/>
          <p:cNvSpPr/>
          <p:nvPr/>
        </p:nvSpPr>
        <p:spPr>
          <a:xfrm>
            <a:off x="1206062" y="2527031"/>
            <a:ext cx="971557" cy="1402035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5" name="Oval 104"/>
          <p:cNvSpPr/>
          <p:nvPr/>
        </p:nvSpPr>
        <p:spPr>
          <a:xfrm>
            <a:off x="3690599" y="2973972"/>
            <a:ext cx="857030" cy="1228734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Oval 105"/>
          <p:cNvSpPr/>
          <p:nvPr/>
        </p:nvSpPr>
        <p:spPr>
          <a:xfrm>
            <a:off x="2195736" y="1171222"/>
            <a:ext cx="1223745" cy="2243491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3294985" y="28460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631264" y="213415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815342" y="74270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2913671" y="382933"/>
            <a:ext cx="398185" cy="376644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>
            <a:off x="2872942" y="857906"/>
            <a:ext cx="1992" cy="455405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>
            <a:spLocks noChangeAspect="1"/>
          </p:cNvSpPr>
          <p:nvPr/>
        </p:nvSpPr>
        <p:spPr>
          <a:xfrm>
            <a:off x="3936246" y="256277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2817334" y="131331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1" name="Straight Connector 20"/>
          <p:cNvCxnSpPr>
            <a:stCxn id="16" idx="7"/>
            <a:endCxn id="15" idx="3"/>
          </p:cNvCxnSpPr>
          <p:nvPr/>
        </p:nvCxnSpPr>
        <p:spPr>
          <a:xfrm flipV="1">
            <a:off x="2571693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7" idx="1"/>
            <a:endCxn id="15" idx="5"/>
          </p:cNvCxnSpPr>
          <p:nvPr/>
        </p:nvCxnSpPr>
        <p:spPr>
          <a:xfrm flipH="1" flipV="1">
            <a:off x="2915663" y="1411640"/>
            <a:ext cx="262512" cy="26144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>
            <a:spLocks noChangeAspect="1"/>
          </p:cNvSpPr>
          <p:nvPr/>
        </p:nvSpPr>
        <p:spPr>
          <a:xfrm>
            <a:off x="2473364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473364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>
            <a:stCxn id="16" idx="4"/>
            <a:endCxn id="18" idx="0"/>
          </p:cNvCxnSpPr>
          <p:nvPr/>
        </p:nvCxnSpPr>
        <p:spPr>
          <a:xfrm rot="5400000">
            <a:off x="2359962" y="1942415"/>
            <a:ext cx="342003" cy="0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spect="1"/>
          </p:cNvSpPr>
          <p:nvPr/>
        </p:nvSpPr>
        <p:spPr>
          <a:xfrm>
            <a:off x="3161304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3161304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480864" y="257062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0" name="Straight Connector 29"/>
          <p:cNvCxnSpPr>
            <a:stCxn id="17" idx="4"/>
            <a:endCxn id="19" idx="0"/>
          </p:cNvCxnSpPr>
          <p:nvPr/>
        </p:nvCxnSpPr>
        <p:spPr>
          <a:xfrm>
            <a:off x="3218904" y="1771414"/>
            <a:ext cx="0" cy="342003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8" idx="4"/>
            <a:endCxn id="20" idx="0"/>
          </p:cNvCxnSpPr>
          <p:nvPr/>
        </p:nvCxnSpPr>
        <p:spPr>
          <a:xfrm>
            <a:off x="2530964" y="2228617"/>
            <a:ext cx="7500" cy="342003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>
            <a:spLocks noChangeAspect="1"/>
          </p:cNvSpPr>
          <p:nvPr/>
        </p:nvSpPr>
        <p:spPr>
          <a:xfrm>
            <a:off x="2480864" y="30849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7" name="Straight Connector 36"/>
          <p:cNvCxnSpPr>
            <a:stCxn id="20" idx="4"/>
            <a:endCxn id="36" idx="0"/>
          </p:cNvCxnSpPr>
          <p:nvPr/>
        </p:nvCxnSpPr>
        <p:spPr>
          <a:xfrm>
            <a:off x="2538464" y="2685820"/>
            <a:ext cx="0" cy="399154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36" idx="6"/>
            <a:endCxn id="19" idx="4"/>
          </p:cNvCxnSpPr>
          <p:nvPr/>
        </p:nvCxnSpPr>
        <p:spPr>
          <a:xfrm flipV="1">
            <a:off x="2596064" y="2228617"/>
            <a:ext cx="622840" cy="913957"/>
          </a:xfrm>
          <a:prstGeom prst="curvedConnector2">
            <a:avLst/>
          </a:prstGeom>
          <a:ln w="158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>
            <a:spLocks noChangeAspect="1"/>
          </p:cNvSpPr>
          <p:nvPr/>
        </p:nvSpPr>
        <p:spPr>
          <a:xfrm>
            <a:off x="1631264" y="260015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1381748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893824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1381748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1893824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3" name="Straight Connector 52"/>
          <p:cNvCxnSpPr>
            <a:stCxn id="48" idx="7"/>
            <a:endCxn id="47" idx="3"/>
          </p:cNvCxnSpPr>
          <p:nvPr/>
        </p:nvCxnSpPr>
        <p:spPr>
          <a:xfrm flipV="1">
            <a:off x="1480077" y="2698482"/>
            <a:ext cx="168058" cy="3886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9" idx="1"/>
            <a:endCxn id="47" idx="5"/>
          </p:cNvCxnSpPr>
          <p:nvPr/>
        </p:nvCxnSpPr>
        <p:spPr>
          <a:xfrm flipH="1" flipV="1">
            <a:off x="1729593" y="2698482"/>
            <a:ext cx="181102" cy="3886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437266" y="3185475"/>
            <a:ext cx="4164" cy="342004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950931" y="3185475"/>
            <a:ext cx="987" cy="342004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5386" y="3386641"/>
            <a:ext cx="12700" cy="512076"/>
          </a:xfrm>
          <a:prstGeom prst="curvedConnector3">
            <a:avLst>
              <a:gd name="adj1" fmla="val 1240000"/>
            </a:avLst>
          </a:prstGeom>
          <a:ln w="158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>
            <a:spLocks noChangeAspect="1"/>
          </p:cNvSpPr>
          <p:nvPr/>
        </p:nvSpPr>
        <p:spPr>
          <a:xfrm>
            <a:off x="3928128" y="307181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4204885" y="3414713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4204885" y="383605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8" name="Straight Connector 67"/>
          <p:cNvCxnSpPr>
            <a:stCxn id="64" idx="1"/>
            <a:endCxn id="62" idx="5"/>
          </p:cNvCxnSpPr>
          <p:nvPr/>
        </p:nvCxnSpPr>
        <p:spPr>
          <a:xfrm flipH="1" flipV="1">
            <a:off x="4026457" y="3170139"/>
            <a:ext cx="195299" cy="26144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4" idx="4"/>
            <a:endCxn id="66" idx="0"/>
          </p:cNvCxnSpPr>
          <p:nvPr/>
        </p:nvCxnSpPr>
        <p:spPr>
          <a:xfrm>
            <a:off x="4262485" y="3529913"/>
            <a:ext cx="0" cy="306143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43"/>
          <p:cNvCxnSpPr>
            <a:stCxn id="62" idx="4"/>
            <a:endCxn id="66" idx="2"/>
          </p:cNvCxnSpPr>
          <p:nvPr/>
        </p:nvCxnSpPr>
        <p:spPr>
          <a:xfrm rot="16200000" flipH="1">
            <a:off x="3741983" y="3430754"/>
            <a:ext cx="706646" cy="2191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" idx="7"/>
            <a:endCxn id="16" idx="3"/>
          </p:cNvCxnSpPr>
          <p:nvPr/>
        </p:nvCxnSpPr>
        <p:spPr>
          <a:xfrm rot="5400000" flipH="1" flipV="1">
            <a:off x="1911675" y="1572462"/>
            <a:ext cx="396479" cy="760642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1513463" y="2424752"/>
            <a:ext cx="350802" cy="0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19" idx="5"/>
            <a:endCxn id="14" idx="1"/>
          </p:cNvCxnSpPr>
          <p:nvPr/>
        </p:nvCxnSpPr>
        <p:spPr>
          <a:xfrm>
            <a:off x="3259633" y="2211746"/>
            <a:ext cx="693484" cy="3679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>
            <a:spLocks noChangeAspect="1"/>
          </p:cNvSpPr>
          <p:nvPr/>
        </p:nvSpPr>
        <p:spPr>
          <a:xfrm flipH="1">
            <a:off x="3214750" y="458735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Oval 89"/>
          <p:cNvSpPr>
            <a:spLocks noChangeAspect="1"/>
          </p:cNvSpPr>
          <p:nvPr/>
        </p:nvSpPr>
        <p:spPr>
          <a:xfrm flipH="1">
            <a:off x="3570872" y="493026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1" name="Oval 90"/>
          <p:cNvSpPr>
            <a:spLocks noChangeAspect="1"/>
          </p:cNvSpPr>
          <p:nvPr/>
        </p:nvSpPr>
        <p:spPr>
          <a:xfrm flipH="1">
            <a:off x="2888385" y="493026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2" name="Oval 91"/>
          <p:cNvSpPr>
            <a:spLocks noChangeAspect="1"/>
          </p:cNvSpPr>
          <p:nvPr/>
        </p:nvSpPr>
        <p:spPr>
          <a:xfrm flipH="1">
            <a:off x="3570872" y="538746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3" name="Oval 92"/>
          <p:cNvSpPr>
            <a:spLocks noChangeAspect="1"/>
          </p:cNvSpPr>
          <p:nvPr/>
        </p:nvSpPr>
        <p:spPr>
          <a:xfrm flipH="1">
            <a:off x="2888385" y="538746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 flipH="1">
            <a:off x="2888385" y="584466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5" name="Straight Connector 94"/>
          <p:cNvCxnSpPr>
            <a:stCxn id="90" idx="7"/>
            <a:endCxn id="89" idx="3"/>
          </p:cNvCxnSpPr>
          <p:nvPr/>
        </p:nvCxnSpPr>
        <p:spPr>
          <a:xfrm rot="16200000" flipV="1">
            <a:off x="3319690" y="4679079"/>
            <a:ext cx="261443" cy="274662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91" idx="1"/>
            <a:endCxn id="89" idx="5"/>
          </p:cNvCxnSpPr>
          <p:nvPr/>
        </p:nvCxnSpPr>
        <p:spPr>
          <a:xfrm flipV="1">
            <a:off x="2986714" y="4685688"/>
            <a:ext cx="244907" cy="2614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90" idx="4"/>
            <a:endCxn id="92" idx="0"/>
          </p:cNvCxnSpPr>
          <p:nvPr/>
        </p:nvCxnSpPr>
        <p:spPr>
          <a:xfrm rot="16200000" flipH="1">
            <a:off x="3457470" y="5216463"/>
            <a:ext cx="342003" cy="0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91" idx="4"/>
            <a:endCxn id="93" idx="0"/>
          </p:cNvCxnSpPr>
          <p:nvPr/>
        </p:nvCxnSpPr>
        <p:spPr>
          <a:xfrm>
            <a:off x="2945985" y="5045461"/>
            <a:ext cx="0" cy="34200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93" idx="4"/>
            <a:endCxn id="94" idx="0"/>
          </p:cNvCxnSpPr>
          <p:nvPr/>
        </p:nvCxnSpPr>
        <p:spPr>
          <a:xfrm>
            <a:off x="2945985" y="5502664"/>
            <a:ext cx="0" cy="3420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 99"/>
          <p:cNvSpPr>
            <a:spLocks noChangeAspect="1"/>
          </p:cNvSpPr>
          <p:nvPr/>
        </p:nvSpPr>
        <p:spPr>
          <a:xfrm flipH="1">
            <a:off x="2888385" y="635902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1" name="Straight Connector 100"/>
          <p:cNvCxnSpPr>
            <a:stCxn id="94" idx="4"/>
            <a:endCxn id="100" idx="0"/>
          </p:cNvCxnSpPr>
          <p:nvPr/>
        </p:nvCxnSpPr>
        <p:spPr>
          <a:xfrm>
            <a:off x="2945985" y="5959868"/>
            <a:ext cx="0" cy="399153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9051" y="5647199"/>
            <a:ext cx="913957" cy="624887"/>
          </a:xfrm>
          <a:prstGeom prst="curvedConnector2">
            <a:avLst/>
          </a:prstGeom>
          <a:ln w="158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4" idx="4"/>
            <a:endCxn id="62" idx="0"/>
          </p:cNvCxnSpPr>
          <p:nvPr/>
        </p:nvCxnSpPr>
        <p:spPr>
          <a:xfrm rot="5400000">
            <a:off x="3792872" y="2870835"/>
            <a:ext cx="393831" cy="8118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>
            <a:spLocks noChangeAspect="1"/>
          </p:cNvSpPr>
          <p:nvPr/>
        </p:nvSpPr>
        <p:spPr>
          <a:xfrm>
            <a:off x="3212901" y="414338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1" name="Straight Connector 120"/>
          <p:cNvCxnSpPr>
            <a:stCxn id="66" idx="2"/>
            <a:endCxn id="120" idx="7"/>
          </p:cNvCxnSpPr>
          <p:nvPr/>
        </p:nvCxnSpPr>
        <p:spPr>
          <a:xfrm flipH="1">
            <a:off x="3311230" y="3893656"/>
            <a:ext cx="893655" cy="266595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120" idx="4"/>
          </p:cNvCxnSpPr>
          <p:nvPr/>
        </p:nvCxnSpPr>
        <p:spPr>
          <a:xfrm rot="16200000" flipH="1">
            <a:off x="3107036" y="4422044"/>
            <a:ext cx="328779" cy="1849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43"/>
          <p:cNvCxnSpPr>
            <a:stCxn id="48" idx="2"/>
            <a:endCxn id="94" idx="6"/>
          </p:cNvCxnSpPr>
          <p:nvPr/>
        </p:nvCxnSpPr>
        <p:spPr>
          <a:xfrm rot="10800000" flipH="1" flipV="1">
            <a:off x="1381747" y="3127874"/>
            <a:ext cx="1506637" cy="2774393"/>
          </a:xfrm>
          <a:prstGeom prst="curvedConnector3">
            <a:avLst>
              <a:gd name="adj1" fmla="val -15173"/>
            </a:avLst>
          </a:prstGeom>
          <a:ln w="158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Oval 142"/>
          <p:cNvSpPr>
            <a:spLocks noChangeAspect="1"/>
          </p:cNvSpPr>
          <p:nvPr/>
        </p:nvSpPr>
        <p:spPr>
          <a:xfrm>
            <a:off x="5642574" y="25627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4" name="Straight Connector 143"/>
          <p:cNvCxnSpPr>
            <a:endCxn id="143" idx="2"/>
          </p:cNvCxnSpPr>
          <p:nvPr/>
        </p:nvCxnSpPr>
        <p:spPr>
          <a:xfrm>
            <a:off x="4051446" y="2620379"/>
            <a:ext cx="1591128" cy="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3043130" y="214290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</a:t>
            </a:r>
            <a:endParaRPr lang="he-IL" sz="1200" dirty="0"/>
          </a:p>
        </p:txBody>
      </p:sp>
      <p:sp>
        <p:nvSpPr>
          <p:cNvPr id="150" name="TextBox 149"/>
          <p:cNvSpPr txBox="1"/>
          <p:nvPr/>
        </p:nvSpPr>
        <p:spPr>
          <a:xfrm>
            <a:off x="2900254" y="1223105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3</a:t>
            </a:r>
            <a:endParaRPr lang="he-IL" sz="1200" dirty="0"/>
          </a:p>
        </p:txBody>
      </p:sp>
      <p:sp>
        <p:nvSpPr>
          <p:cNvPr id="151" name="TextBox 150"/>
          <p:cNvSpPr txBox="1"/>
          <p:nvPr/>
        </p:nvSpPr>
        <p:spPr>
          <a:xfrm>
            <a:off x="2893728" y="1575314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6</a:t>
            </a:r>
            <a:endParaRPr lang="he-IL" sz="1200" dirty="0"/>
          </a:p>
        </p:txBody>
      </p:sp>
      <p:sp>
        <p:nvSpPr>
          <p:cNvPr id="152" name="TextBox 151"/>
          <p:cNvSpPr txBox="1"/>
          <p:nvPr/>
        </p:nvSpPr>
        <p:spPr>
          <a:xfrm>
            <a:off x="2893728" y="2053251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7</a:t>
            </a:r>
            <a:endParaRPr lang="he-IL" sz="1200" dirty="0"/>
          </a:p>
        </p:txBody>
      </p:sp>
      <p:sp>
        <p:nvSpPr>
          <p:cNvPr id="153" name="TextBox 152"/>
          <p:cNvSpPr txBox="1"/>
          <p:nvPr/>
        </p:nvSpPr>
        <p:spPr>
          <a:xfrm>
            <a:off x="2557269" y="1575313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4</a:t>
            </a:r>
            <a:endParaRPr lang="he-IL" sz="1200" dirty="0"/>
          </a:p>
        </p:txBody>
      </p:sp>
      <p:sp>
        <p:nvSpPr>
          <p:cNvPr id="154" name="TextBox 153"/>
          <p:cNvSpPr txBox="1"/>
          <p:nvPr/>
        </p:nvSpPr>
        <p:spPr>
          <a:xfrm>
            <a:off x="2557269" y="2866876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9</a:t>
            </a:r>
            <a:endParaRPr lang="he-IL" sz="1200" dirty="0"/>
          </a:p>
        </p:txBody>
      </p:sp>
      <p:sp>
        <p:nvSpPr>
          <p:cNvPr id="155" name="TextBox 154"/>
          <p:cNvSpPr txBox="1"/>
          <p:nvPr/>
        </p:nvSpPr>
        <p:spPr>
          <a:xfrm>
            <a:off x="2557269" y="2489720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8</a:t>
            </a:r>
            <a:endParaRPr lang="he-IL" sz="1200" dirty="0"/>
          </a:p>
        </p:txBody>
      </p:sp>
      <p:sp>
        <p:nvSpPr>
          <p:cNvPr id="156" name="TextBox 155"/>
          <p:cNvSpPr txBox="1"/>
          <p:nvPr/>
        </p:nvSpPr>
        <p:spPr>
          <a:xfrm>
            <a:off x="3828948" y="2268344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10</a:t>
            </a:r>
            <a:endParaRPr lang="he-IL" sz="1200" dirty="0"/>
          </a:p>
        </p:txBody>
      </p:sp>
      <p:sp>
        <p:nvSpPr>
          <p:cNvPr id="164" name="TextBox 163"/>
          <p:cNvSpPr txBox="1"/>
          <p:nvPr/>
        </p:nvSpPr>
        <p:spPr>
          <a:xfrm>
            <a:off x="2578924" y="660848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</a:t>
            </a:r>
            <a:endParaRPr lang="he-IL" sz="1200" dirty="0"/>
          </a:p>
        </p:txBody>
      </p:sp>
      <p:sp>
        <p:nvSpPr>
          <p:cNvPr id="165" name="TextBox 164"/>
          <p:cNvSpPr txBox="1"/>
          <p:nvPr/>
        </p:nvSpPr>
        <p:spPr>
          <a:xfrm>
            <a:off x="2557269" y="2062925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5</a:t>
            </a:r>
            <a:endParaRPr lang="he-IL" sz="1200" dirty="0"/>
          </a:p>
        </p:txBody>
      </p:sp>
      <p:sp>
        <p:nvSpPr>
          <p:cNvPr id="169" name="TextBox 168"/>
          <p:cNvSpPr txBox="1"/>
          <p:nvPr/>
        </p:nvSpPr>
        <p:spPr>
          <a:xfrm>
            <a:off x="3677107" y="310738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11</a:t>
            </a:r>
            <a:endParaRPr lang="he-IL" sz="1200" dirty="0"/>
          </a:p>
        </p:txBody>
      </p:sp>
      <p:sp>
        <p:nvSpPr>
          <p:cNvPr id="170" name="TextBox 169"/>
          <p:cNvSpPr txBox="1"/>
          <p:nvPr/>
        </p:nvSpPr>
        <p:spPr>
          <a:xfrm>
            <a:off x="4092989" y="316080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12</a:t>
            </a:r>
            <a:endParaRPr lang="he-IL" sz="1200" dirty="0"/>
          </a:p>
        </p:txBody>
      </p:sp>
      <p:sp>
        <p:nvSpPr>
          <p:cNvPr id="171" name="TextBox 170"/>
          <p:cNvSpPr txBox="1"/>
          <p:nvPr/>
        </p:nvSpPr>
        <p:spPr>
          <a:xfrm>
            <a:off x="4093796" y="3933056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13</a:t>
            </a:r>
            <a:endParaRPr lang="he-IL" sz="1200" dirty="0"/>
          </a:p>
        </p:txBody>
      </p:sp>
      <p:sp>
        <p:nvSpPr>
          <p:cNvPr id="172" name="TextBox 171"/>
          <p:cNvSpPr txBox="1"/>
          <p:nvPr/>
        </p:nvSpPr>
        <p:spPr>
          <a:xfrm>
            <a:off x="1523141" y="1803915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14</a:t>
            </a:r>
            <a:endParaRPr lang="he-IL" sz="1200" dirty="0"/>
          </a:p>
        </p:txBody>
      </p:sp>
      <p:sp>
        <p:nvSpPr>
          <p:cNvPr id="173" name="TextBox 172"/>
          <p:cNvSpPr txBox="1"/>
          <p:nvPr/>
        </p:nvSpPr>
        <p:spPr>
          <a:xfrm>
            <a:off x="1518292" y="271462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15</a:t>
            </a:r>
            <a:endParaRPr lang="he-IL" sz="1200" dirty="0"/>
          </a:p>
        </p:txBody>
      </p:sp>
      <p:sp>
        <p:nvSpPr>
          <p:cNvPr id="174" name="TextBox 173"/>
          <p:cNvSpPr txBox="1"/>
          <p:nvPr/>
        </p:nvSpPr>
        <p:spPr>
          <a:xfrm>
            <a:off x="3087955" y="3884073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16</a:t>
            </a:r>
            <a:endParaRPr lang="he-IL" sz="1200" dirty="0"/>
          </a:p>
        </p:txBody>
      </p:sp>
      <p:sp>
        <p:nvSpPr>
          <p:cNvPr id="175" name="TextBox 174"/>
          <p:cNvSpPr txBox="1"/>
          <p:nvPr/>
        </p:nvSpPr>
        <p:spPr>
          <a:xfrm>
            <a:off x="2902765" y="4509901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17</a:t>
            </a:r>
            <a:endParaRPr lang="he-IL" sz="1200" dirty="0"/>
          </a:p>
        </p:txBody>
      </p:sp>
      <p:sp>
        <p:nvSpPr>
          <p:cNvPr id="176" name="TextBox 175"/>
          <p:cNvSpPr txBox="1"/>
          <p:nvPr/>
        </p:nvSpPr>
        <p:spPr>
          <a:xfrm>
            <a:off x="1235520" y="281458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18</a:t>
            </a:r>
            <a:endParaRPr lang="he-IL" sz="1200" dirty="0"/>
          </a:p>
        </p:txBody>
      </p:sp>
      <p:sp>
        <p:nvSpPr>
          <p:cNvPr id="177" name="TextBox 176"/>
          <p:cNvSpPr txBox="1"/>
          <p:nvPr/>
        </p:nvSpPr>
        <p:spPr>
          <a:xfrm>
            <a:off x="1436088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19</a:t>
            </a:r>
            <a:endParaRPr lang="he-IL" sz="1200" dirty="0"/>
          </a:p>
        </p:txBody>
      </p:sp>
      <p:sp>
        <p:nvSpPr>
          <p:cNvPr id="178" name="TextBox 177"/>
          <p:cNvSpPr txBox="1"/>
          <p:nvPr/>
        </p:nvSpPr>
        <p:spPr>
          <a:xfrm>
            <a:off x="1808824" y="283207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20</a:t>
            </a:r>
            <a:endParaRPr lang="he-IL" sz="1200" dirty="0"/>
          </a:p>
        </p:txBody>
      </p:sp>
      <p:sp>
        <p:nvSpPr>
          <p:cNvPr id="179" name="TextBox 178"/>
          <p:cNvSpPr txBox="1"/>
          <p:nvPr/>
        </p:nvSpPr>
        <p:spPr>
          <a:xfrm>
            <a:off x="1613550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21</a:t>
            </a:r>
            <a:endParaRPr lang="he-IL" sz="1200" dirty="0"/>
          </a:p>
        </p:txBody>
      </p:sp>
      <p:sp>
        <p:nvSpPr>
          <p:cNvPr id="180" name="TextBox 179"/>
          <p:cNvSpPr txBox="1"/>
          <p:nvPr/>
        </p:nvSpPr>
        <p:spPr>
          <a:xfrm>
            <a:off x="2949420" y="485776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22</a:t>
            </a:r>
            <a:endParaRPr lang="he-IL" sz="1200" dirty="0"/>
          </a:p>
        </p:txBody>
      </p:sp>
      <p:sp>
        <p:nvSpPr>
          <p:cNvPr id="181" name="TextBox 180"/>
          <p:cNvSpPr txBox="1"/>
          <p:nvPr/>
        </p:nvSpPr>
        <p:spPr>
          <a:xfrm>
            <a:off x="2949420" y="5322036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23</a:t>
            </a:r>
            <a:endParaRPr lang="he-IL" sz="1200" dirty="0"/>
          </a:p>
        </p:txBody>
      </p:sp>
      <p:sp>
        <p:nvSpPr>
          <p:cNvPr id="182" name="TextBox 181"/>
          <p:cNvSpPr txBox="1"/>
          <p:nvPr/>
        </p:nvSpPr>
        <p:spPr>
          <a:xfrm>
            <a:off x="3266409" y="485776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24</a:t>
            </a:r>
            <a:endParaRPr lang="he-IL" sz="1200" dirty="0"/>
          </a:p>
        </p:txBody>
      </p:sp>
      <p:sp>
        <p:nvSpPr>
          <p:cNvPr id="183" name="TextBox 182"/>
          <p:cNvSpPr txBox="1"/>
          <p:nvPr/>
        </p:nvSpPr>
        <p:spPr>
          <a:xfrm>
            <a:off x="3266409" y="5313283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25</a:t>
            </a:r>
            <a:endParaRPr lang="he-IL" sz="1200" dirty="0"/>
          </a:p>
        </p:txBody>
      </p:sp>
      <p:sp>
        <p:nvSpPr>
          <p:cNvPr id="184" name="TextBox 183"/>
          <p:cNvSpPr txBox="1"/>
          <p:nvPr/>
        </p:nvSpPr>
        <p:spPr>
          <a:xfrm>
            <a:off x="2949420" y="5777771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26</a:t>
            </a:r>
            <a:endParaRPr lang="he-IL" sz="1200" dirty="0"/>
          </a:p>
        </p:txBody>
      </p:sp>
      <p:sp>
        <p:nvSpPr>
          <p:cNvPr id="185" name="TextBox 184"/>
          <p:cNvSpPr txBox="1"/>
          <p:nvPr/>
        </p:nvSpPr>
        <p:spPr>
          <a:xfrm>
            <a:off x="2949420" y="6127094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27</a:t>
            </a:r>
            <a:endParaRPr lang="he-IL" sz="1200" dirty="0"/>
          </a:p>
        </p:txBody>
      </p:sp>
      <p:sp>
        <p:nvSpPr>
          <p:cNvPr id="103" name="TextBox 102"/>
          <p:cNvSpPr txBox="1"/>
          <p:nvPr/>
        </p:nvSpPr>
        <p:spPr>
          <a:xfrm>
            <a:off x="5529172" y="230504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28</a:t>
            </a:r>
            <a:endParaRPr lang="he-IL" sz="1200" dirty="0"/>
          </a:p>
        </p:txBody>
      </p: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4376061" y="188640"/>
            <a:ext cx="4732443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An augmenting path through nested blossoms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18368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133"/>
          <p:cNvSpPr/>
          <p:nvPr/>
        </p:nvSpPr>
        <p:spPr>
          <a:xfrm>
            <a:off x="2510644" y="4448637"/>
            <a:ext cx="1397164" cy="2200403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5" name="Oval 134"/>
          <p:cNvSpPr/>
          <p:nvPr/>
        </p:nvSpPr>
        <p:spPr>
          <a:xfrm>
            <a:off x="789776" y="1097766"/>
            <a:ext cx="4286280" cy="5643602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4" name="Oval 103"/>
          <p:cNvSpPr/>
          <p:nvPr/>
        </p:nvSpPr>
        <p:spPr>
          <a:xfrm>
            <a:off x="1206062" y="2527031"/>
            <a:ext cx="971557" cy="1402035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5" name="Oval 104"/>
          <p:cNvSpPr/>
          <p:nvPr/>
        </p:nvSpPr>
        <p:spPr>
          <a:xfrm>
            <a:off x="3690599" y="2973972"/>
            <a:ext cx="857030" cy="1228734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Oval 105"/>
          <p:cNvSpPr/>
          <p:nvPr/>
        </p:nvSpPr>
        <p:spPr>
          <a:xfrm>
            <a:off x="2195736" y="1171222"/>
            <a:ext cx="1223745" cy="2243491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3294985" y="28460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631264" y="213415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815342" y="74270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2913671" y="382933"/>
            <a:ext cx="398185" cy="3766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>
            <a:off x="2872942" y="857906"/>
            <a:ext cx="1992" cy="455405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>
            <a:spLocks noChangeAspect="1"/>
          </p:cNvSpPr>
          <p:nvPr/>
        </p:nvSpPr>
        <p:spPr>
          <a:xfrm>
            <a:off x="3936246" y="256277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2817334" y="131331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1" name="Straight Connector 20"/>
          <p:cNvCxnSpPr>
            <a:stCxn id="16" idx="7"/>
            <a:endCxn id="15" idx="3"/>
          </p:cNvCxnSpPr>
          <p:nvPr/>
        </p:nvCxnSpPr>
        <p:spPr>
          <a:xfrm flipV="1">
            <a:off x="2571693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7" idx="1"/>
            <a:endCxn id="15" idx="5"/>
          </p:cNvCxnSpPr>
          <p:nvPr/>
        </p:nvCxnSpPr>
        <p:spPr>
          <a:xfrm flipH="1" flipV="1">
            <a:off x="2915663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>
            <a:spLocks noChangeAspect="1"/>
          </p:cNvSpPr>
          <p:nvPr/>
        </p:nvSpPr>
        <p:spPr>
          <a:xfrm>
            <a:off x="2473364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473364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>
            <a:stCxn id="16" idx="4"/>
            <a:endCxn id="18" idx="0"/>
          </p:cNvCxnSpPr>
          <p:nvPr/>
        </p:nvCxnSpPr>
        <p:spPr>
          <a:xfrm rot="5400000">
            <a:off x="2359962" y="1942415"/>
            <a:ext cx="342003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spect="1"/>
          </p:cNvSpPr>
          <p:nvPr/>
        </p:nvSpPr>
        <p:spPr>
          <a:xfrm>
            <a:off x="3161304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3161304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480864" y="257062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0" name="Straight Connector 29"/>
          <p:cNvCxnSpPr>
            <a:stCxn id="17" idx="4"/>
            <a:endCxn id="19" idx="0"/>
          </p:cNvCxnSpPr>
          <p:nvPr/>
        </p:nvCxnSpPr>
        <p:spPr>
          <a:xfrm>
            <a:off x="3218904" y="1771414"/>
            <a:ext cx="0" cy="34200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8" idx="4"/>
            <a:endCxn id="20" idx="0"/>
          </p:cNvCxnSpPr>
          <p:nvPr/>
        </p:nvCxnSpPr>
        <p:spPr>
          <a:xfrm>
            <a:off x="2530964" y="2228617"/>
            <a:ext cx="7500" cy="34200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>
            <a:spLocks noChangeAspect="1"/>
          </p:cNvSpPr>
          <p:nvPr/>
        </p:nvSpPr>
        <p:spPr>
          <a:xfrm>
            <a:off x="2480864" y="30849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7" name="Straight Connector 36"/>
          <p:cNvCxnSpPr>
            <a:stCxn id="20" idx="4"/>
            <a:endCxn id="36" idx="0"/>
          </p:cNvCxnSpPr>
          <p:nvPr/>
        </p:nvCxnSpPr>
        <p:spPr>
          <a:xfrm>
            <a:off x="2538464" y="2685820"/>
            <a:ext cx="0" cy="39915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36" idx="6"/>
            <a:endCxn id="19" idx="4"/>
          </p:cNvCxnSpPr>
          <p:nvPr/>
        </p:nvCxnSpPr>
        <p:spPr>
          <a:xfrm flipV="1">
            <a:off x="2596064" y="2228617"/>
            <a:ext cx="622840" cy="9139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/>
          <p:cNvSpPr>
            <a:spLocks noChangeAspect="1"/>
          </p:cNvSpPr>
          <p:nvPr/>
        </p:nvSpPr>
        <p:spPr>
          <a:xfrm>
            <a:off x="1631264" y="260015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1381748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893824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1381748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1893824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3" name="Straight Connector 52"/>
          <p:cNvCxnSpPr>
            <a:stCxn id="48" idx="7"/>
            <a:endCxn id="47" idx="3"/>
          </p:cNvCxnSpPr>
          <p:nvPr/>
        </p:nvCxnSpPr>
        <p:spPr>
          <a:xfrm flipV="1">
            <a:off x="1480077" y="2698482"/>
            <a:ext cx="168058" cy="3886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9" idx="1"/>
            <a:endCxn id="47" idx="5"/>
          </p:cNvCxnSpPr>
          <p:nvPr/>
        </p:nvCxnSpPr>
        <p:spPr>
          <a:xfrm flipH="1" flipV="1">
            <a:off x="1729593" y="2698482"/>
            <a:ext cx="181102" cy="38866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437266" y="3185475"/>
            <a:ext cx="4164" cy="34200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950931" y="3185475"/>
            <a:ext cx="987" cy="34200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5386" y="3386641"/>
            <a:ext cx="12700" cy="512076"/>
          </a:xfrm>
          <a:prstGeom prst="curvedConnector3">
            <a:avLst>
              <a:gd name="adj1" fmla="val 1240000"/>
            </a:avLst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>
            <a:spLocks noChangeAspect="1"/>
          </p:cNvSpPr>
          <p:nvPr/>
        </p:nvSpPr>
        <p:spPr>
          <a:xfrm>
            <a:off x="3928128" y="307181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4204885" y="3414713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4204885" y="383605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8" name="Straight Connector 67"/>
          <p:cNvCxnSpPr>
            <a:stCxn id="64" idx="1"/>
            <a:endCxn id="62" idx="5"/>
          </p:cNvCxnSpPr>
          <p:nvPr/>
        </p:nvCxnSpPr>
        <p:spPr>
          <a:xfrm flipH="1" flipV="1">
            <a:off x="4026457" y="3170139"/>
            <a:ext cx="195299" cy="26144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4" idx="4"/>
            <a:endCxn id="66" idx="0"/>
          </p:cNvCxnSpPr>
          <p:nvPr/>
        </p:nvCxnSpPr>
        <p:spPr>
          <a:xfrm>
            <a:off x="4262485" y="3529913"/>
            <a:ext cx="0" cy="30614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43"/>
          <p:cNvCxnSpPr>
            <a:stCxn id="62" idx="4"/>
            <a:endCxn id="66" idx="2"/>
          </p:cNvCxnSpPr>
          <p:nvPr/>
        </p:nvCxnSpPr>
        <p:spPr>
          <a:xfrm rot="16200000" flipH="1">
            <a:off x="3741983" y="3430754"/>
            <a:ext cx="706646" cy="2191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5" idx="7"/>
            <a:endCxn id="16" idx="3"/>
          </p:cNvCxnSpPr>
          <p:nvPr/>
        </p:nvCxnSpPr>
        <p:spPr>
          <a:xfrm rot="5400000" flipH="1" flipV="1">
            <a:off x="1911675" y="1572462"/>
            <a:ext cx="396479" cy="76064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1513463" y="2424752"/>
            <a:ext cx="350802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19" idx="5"/>
            <a:endCxn id="14" idx="1"/>
          </p:cNvCxnSpPr>
          <p:nvPr/>
        </p:nvCxnSpPr>
        <p:spPr>
          <a:xfrm>
            <a:off x="3259633" y="2211746"/>
            <a:ext cx="693484" cy="3679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>
            <a:spLocks noChangeAspect="1"/>
          </p:cNvSpPr>
          <p:nvPr/>
        </p:nvSpPr>
        <p:spPr>
          <a:xfrm flipH="1">
            <a:off x="3214750" y="458735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0" name="Oval 89"/>
          <p:cNvSpPr>
            <a:spLocks noChangeAspect="1"/>
          </p:cNvSpPr>
          <p:nvPr/>
        </p:nvSpPr>
        <p:spPr>
          <a:xfrm flipH="1">
            <a:off x="3570872" y="493026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1" name="Oval 90"/>
          <p:cNvSpPr>
            <a:spLocks noChangeAspect="1"/>
          </p:cNvSpPr>
          <p:nvPr/>
        </p:nvSpPr>
        <p:spPr>
          <a:xfrm flipH="1">
            <a:off x="2888385" y="493026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2" name="Oval 91"/>
          <p:cNvSpPr>
            <a:spLocks noChangeAspect="1"/>
          </p:cNvSpPr>
          <p:nvPr/>
        </p:nvSpPr>
        <p:spPr>
          <a:xfrm flipH="1">
            <a:off x="3570872" y="538746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3" name="Oval 92"/>
          <p:cNvSpPr>
            <a:spLocks noChangeAspect="1"/>
          </p:cNvSpPr>
          <p:nvPr/>
        </p:nvSpPr>
        <p:spPr>
          <a:xfrm flipH="1">
            <a:off x="2888385" y="538746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 flipH="1">
            <a:off x="2888385" y="584466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5" name="Straight Connector 94"/>
          <p:cNvCxnSpPr>
            <a:stCxn id="90" idx="7"/>
            <a:endCxn id="89" idx="3"/>
          </p:cNvCxnSpPr>
          <p:nvPr/>
        </p:nvCxnSpPr>
        <p:spPr>
          <a:xfrm rot="16200000" flipV="1">
            <a:off x="3319690" y="4679079"/>
            <a:ext cx="261443" cy="27466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91" idx="1"/>
            <a:endCxn id="89" idx="5"/>
          </p:cNvCxnSpPr>
          <p:nvPr/>
        </p:nvCxnSpPr>
        <p:spPr>
          <a:xfrm flipV="1">
            <a:off x="2986714" y="4685688"/>
            <a:ext cx="244907" cy="2614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90" idx="4"/>
            <a:endCxn id="92" idx="0"/>
          </p:cNvCxnSpPr>
          <p:nvPr/>
        </p:nvCxnSpPr>
        <p:spPr>
          <a:xfrm rot="16200000" flipH="1">
            <a:off x="3457470" y="5216463"/>
            <a:ext cx="342003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91" idx="4"/>
            <a:endCxn id="93" idx="0"/>
          </p:cNvCxnSpPr>
          <p:nvPr/>
        </p:nvCxnSpPr>
        <p:spPr>
          <a:xfrm>
            <a:off x="2945985" y="5045461"/>
            <a:ext cx="0" cy="34200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93" idx="4"/>
            <a:endCxn id="94" idx="0"/>
          </p:cNvCxnSpPr>
          <p:nvPr/>
        </p:nvCxnSpPr>
        <p:spPr>
          <a:xfrm>
            <a:off x="2945985" y="5502664"/>
            <a:ext cx="0" cy="3420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 99"/>
          <p:cNvSpPr>
            <a:spLocks noChangeAspect="1"/>
          </p:cNvSpPr>
          <p:nvPr/>
        </p:nvSpPr>
        <p:spPr>
          <a:xfrm flipH="1">
            <a:off x="2888385" y="635902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1" name="Straight Connector 100"/>
          <p:cNvCxnSpPr>
            <a:stCxn id="94" idx="4"/>
            <a:endCxn id="100" idx="0"/>
          </p:cNvCxnSpPr>
          <p:nvPr/>
        </p:nvCxnSpPr>
        <p:spPr>
          <a:xfrm>
            <a:off x="2945985" y="5959868"/>
            <a:ext cx="0" cy="39915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9051" y="5647199"/>
            <a:ext cx="913957" cy="62488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4" idx="4"/>
            <a:endCxn id="62" idx="0"/>
          </p:cNvCxnSpPr>
          <p:nvPr/>
        </p:nvCxnSpPr>
        <p:spPr>
          <a:xfrm rot="5400000">
            <a:off x="3792872" y="2870835"/>
            <a:ext cx="393831" cy="811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Oval 119"/>
          <p:cNvSpPr>
            <a:spLocks noChangeAspect="1"/>
          </p:cNvSpPr>
          <p:nvPr/>
        </p:nvSpPr>
        <p:spPr>
          <a:xfrm>
            <a:off x="3212901" y="414338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1" name="Straight Connector 120"/>
          <p:cNvCxnSpPr>
            <a:stCxn id="66" idx="2"/>
            <a:endCxn id="120" idx="7"/>
          </p:cNvCxnSpPr>
          <p:nvPr/>
        </p:nvCxnSpPr>
        <p:spPr>
          <a:xfrm flipH="1">
            <a:off x="3311230" y="3893656"/>
            <a:ext cx="893655" cy="26659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120" idx="4"/>
          </p:cNvCxnSpPr>
          <p:nvPr/>
        </p:nvCxnSpPr>
        <p:spPr>
          <a:xfrm rot="16200000" flipH="1">
            <a:off x="3107036" y="4422044"/>
            <a:ext cx="328779" cy="1849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43"/>
          <p:cNvCxnSpPr>
            <a:stCxn id="48" idx="2"/>
            <a:endCxn id="94" idx="6"/>
          </p:cNvCxnSpPr>
          <p:nvPr/>
        </p:nvCxnSpPr>
        <p:spPr>
          <a:xfrm rot="10800000" flipH="1" flipV="1">
            <a:off x="1381747" y="3127874"/>
            <a:ext cx="1506637" cy="2774393"/>
          </a:xfrm>
          <a:prstGeom prst="curvedConnector3">
            <a:avLst>
              <a:gd name="adj1" fmla="val -15173"/>
            </a:avLst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Oval 142"/>
          <p:cNvSpPr>
            <a:spLocks noChangeAspect="1"/>
          </p:cNvSpPr>
          <p:nvPr/>
        </p:nvSpPr>
        <p:spPr>
          <a:xfrm>
            <a:off x="5642574" y="25627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4" name="Straight Connector 143"/>
          <p:cNvCxnSpPr>
            <a:endCxn id="143" idx="2"/>
          </p:cNvCxnSpPr>
          <p:nvPr/>
        </p:nvCxnSpPr>
        <p:spPr>
          <a:xfrm>
            <a:off x="4051446" y="2620379"/>
            <a:ext cx="159112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3043130" y="214290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</a:t>
            </a:r>
            <a:endParaRPr lang="he-IL" sz="1200" dirty="0"/>
          </a:p>
        </p:txBody>
      </p:sp>
      <p:sp>
        <p:nvSpPr>
          <p:cNvPr id="150" name="TextBox 149"/>
          <p:cNvSpPr txBox="1"/>
          <p:nvPr/>
        </p:nvSpPr>
        <p:spPr>
          <a:xfrm>
            <a:off x="2900254" y="1223105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3</a:t>
            </a:r>
            <a:endParaRPr lang="he-IL" sz="1200" dirty="0"/>
          </a:p>
        </p:txBody>
      </p:sp>
      <p:sp>
        <p:nvSpPr>
          <p:cNvPr id="151" name="TextBox 150"/>
          <p:cNvSpPr txBox="1"/>
          <p:nvPr/>
        </p:nvSpPr>
        <p:spPr>
          <a:xfrm>
            <a:off x="2893728" y="1575314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6</a:t>
            </a:r>
            <a:endParaRPr lang="he-IL" sz="1200" dirty="0"/>
          </a:p>
        </p:txBody>
      </p:sp>
      <p:sp>
        <p:nvSpPr>
          <p:cNvPr id="152" name="TextBox 151"/>
          <p:cNvSpPr txBox="1"/>
          <p:nvPr/>
        </p:nvSpPr>
        <p:spPr>
          <a:xfrm>
            <a:off x="2893728" y="2053251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7</a:t>
            </a:r>
            <a:endParaRPr lang="he-IL" sz="1200" dirty="0"/>
          </a:p>
        </p:txBody>
      </p:sp>
      <p:sp>
        <p:nvSpPr>
          <p:cNvPr id="153" name="TextBox 152"/>
          <p:cNvSpPr txBox="1"/>
          <p:nvPr/>
        </p:nvSpPr>
        <p:spPr>
          <a:xfrm>
            <a:off x="2557269" y="1575313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4</a:t>
            </a:r>
            <a:endParaRPr lang="he-IL" sz="1200" dirty="0"/>
          </a:p>
        </p:txBody>
      </p:sp>
      <p:sp>
        <p:nvSpPr>
          <p:cNvPr id="154" name="TextBox 153"/>
          <p:cNvSpPr txBox="1"/>
          <p:nvPr/>
        </p:nvSpPr>
        <p:spPr>
          <a:xfrm>
            <a:off x="2557269" y="2866876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9</a:t>
            </a:r>
            <a:endParaRPr lang="he-IL" sz="1200" dirty="0"/>
          </a:p>
        </p:txBody>
      </p:sp>
      <p:sp>
        <p:nvSpPr>
          <p:cNvPr id="155" name="TextBox 154"/>
          <p:cNvSpPr txBox="1"/>
          <p:nvPr/>
        </p:nvSpPr>
        <p:spPr>
          <a:xfrm>
            <a:off x="2557269" y="2489720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8</a:t>
            </a:r>
            <a:endParaRPr lang="he-IL" sz="1200" dirty="0"/>
          </a:p>
        </p:txBody>
      </p:sp>
      <p:sp>
        <p:nvSpPr>
          <p:cNvPr id="156" name="TextBox 155"/>
          <p:cNvSpPr txBox="1"/>
          <p:nvPr/>
        </p:nvSpPr>
        <p:spPr>
          <a:xfrm>
            <a:off x="3828948" y="2268344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10</a:t>
            </a:r>
            <a:endParaRPr lang="he-IL" sz="1200" dirty="0"/>
          </a:p>
        </p:txBody>
      </p:sp>
      <p:sp>
        <p:nvSpPr>
          <p:cNvPr id="164" name="TextBox 163"/>
          <p:cNvSpPr txBox="1"/>
          <p:nvPr/>
        </p:nvSpPr>
        <p:spPr>
          <a:xfrm>
            <a:off x="2578924" y="660848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</a:t>
            </a:r>
            <a:endParaRPr lang="he-IL" sz="1200" dirty="0"/>
          </a:p>
        </p:txBody>
      </p:sp>
      <p:sp>
        <p:nvSpPr>
          <p:cNvPr id="165" name="TextBox 164"/>
          <p:cNvSpPr txBox="1"/>
          <p:nvPr/>
        </p:nvSpPr>
        <p:spPr>
          <a:xfrm>
            <a:off x="2557269" y="2062925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5</a:t>
            </a:r>
            <a:endParaRPr lang="he-IL" sz="1200" dirty="0"/>
          </a:p>
        </p:txBody>
      </p:sp>
      <p:sp>
        <p:nvSpPr>
          <p:cNvPr id="169" name="TextBox 168"/>
          <p:cNvSpPr txBox="1"/>
          <p:nvPr/>
        </p:nvSpPr>
        <p:spPr>
          <a:xfrm>
            <a:off x="3677107" y="310738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11</a:t>
            </a:r>
            <a:endParaRPr lang="he-IL" sz="1200" dirty="0"/>
          </a:p>
        </p:txBody>
      </p:sp>
      <p:sp>
        <p:nvSpPr>
          <p:cNvPr id="170" name="TextBox 169"/>
          <p:cNvSpPr txBox="1"/>
          <p:nvPr/>
        </p:nvSpPr>
        <p:spPr>
          <a:xfrm>
            <a:off x="4092989" y="316080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12</a:t>
            </a:r>
            <a:endParaRPr lang="he-IL" sz="1200" dirty="0"/>
          </a:p>
        </p:txBody>
      </p:sp>
      <p:sp>
        <p:nvSpPr>
          <p:cNvPr id="171" name="TextBox 170"/>
          <p:cNvSpPr txBox="1"/>
          <p:nvPr/>
        </p:nvSpPr>
        <p:spPr>
          <a:xfrm>
            <a:off x="4093796" y="3933056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13</a:t>
            </a:r>
            <a:endParaRPr lang="he-IL" sz="1200" dirty="0"/>
          </a:p>
        </p:txBody>
      </p:sp>
      <p:sp>
        <p:nvSpPr>
          <p:cNvPr id="172" name="TextBox 171"/>
          <p:cNvSpPr txBox="1"/>
          <p:nvPr/>
        </p:nvSpPr>
        <p:spPr>
          <a:xfrm>
            <a:off x="1523141" y="1803915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14</a:t>
            </a:r>
            <a:endParaRPr lang="he-IL" sz="1200" dirty="0"/>
          </a:p>
        </p:txBody>
      </p:sp>
      <p:sp>
        <p:nvSpPr>
          <p:cNvPr id="173" name="TextBox 172"/>
          <p:cNvSpPr txBox="1"/>
          <p:nvPr/>
        </p:nvSpPr>
        <p:spPr>
          <a:xfrm>
            <a:off x="1518292" y="271462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15</a:t>
            </a:r>
            <a:endParaRPr lang="he-IL" sz="1200" dirty="0"/>
          </a:p>
        </p:txBody>
      </p:sp>
      <p:sp>
        <p:nvSpPr>
          <p:cNvPr id="174" name="TextBox 173"/>
          <p:cNvSpPr txBox="1"/>
          <p:nvPr/>
        </p:nvSpPr>
        <p:spPr>
          <a:xfrm>
            <a:off x="3087955" y="3872081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16</a:t>
            </a:r>
            <a:endParaRPr lang="he-IL" sz="1200" dirty="0"/>
          </a:p>
        </p:txBody>
      </p:sp>
      <p:sp>
        <p:nvSpPr>
          <p:cNvPr id="175" name="TextBox 174"/>
          <p:cNvSpPr txBox="1"/>
          <p:nvPr/>
        </p:nvSpPr>
        <p:spPr>
          <a:xfrm>
            <a:off x="2902765" y="4509901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17</a:t>
            </a:r>
            <a:endParaRPr lang="he-IL" sz="1200" dirty="0"/>
          </a:p>
        </p:txBody>
      </p:sp>
      <p:sp>
        <p:nvSpPr>
          <p:cNvPr id="176" name="TextBox 175"/>
          <p:cNvSpPr txBox="1"/>
          <p:nvPr/>
        </p:nvSpPr>
        <p:spPr>
          <a:xfrm>
            <a:off x="1235520" y="281458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18</a:t>
            </a:r>
            <a:endParaRPr lang="he-IL" sz="1200" dirty="0"/>
          </a:p>
        </p:txBody>
      </p:sp>
      <p:sp>
        <p:nvSpPr>
          <p:cNvPr id="177" name="TextBox 176"/>
          <p:cNvSpPr txBox="1"/>
          <p:nvPr/>
        </p:nvSpPr>
        <p:spPr>
          <a:xfrm>
            <a:off x="1436088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19</a:t>
            </a:r>
            <a:endParaRPr lang="he-IL" sz="1200" dirty="0"/>
          </a:p>
        </p:txBody>
      </p:sp>
      <p:sp>
        <p:nvSpPr>
          <p:cNvPr id="178" name="TextBox 177"/>
          <p:cNvSpPr txBox="1"/>
          <p:nvPr/>
        </p:nvSpPr>
        <p:spPr>
          <a:xfrm>
            <a:off x="1808824" y="283207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20</a:t>
            </a:r>
            <a:endParaRPr lang="he-IL" sz="1200" dirty="0"/>
          </a:p>
        </p:txBody>
      </p:sp>
      <p:sp>
        <p:nvSpPr>
          <p:cNvPr id="179" name="TextBox 178"/>
          <p:cNvSpPr txBox="1"/>
          <p:nvPr/>
        </p:nvSpPr>
        <p:spPr>
          <a:xfrm>
            <a:off x="1613550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21</a:t>
            </a:r>
            <a:endParaRPr lang="he-IL" sz="1200" dirty="0"/>
          </a:p>
        </p:txBody>
      </p:sp>
      <p:sp>
        <p:nvSpPr>
          <p:cNvPr id="180" name="TextBox 179"/>
          <p:cNvSpPr txBox="1"/>
          <p:nvPr/>
        </p:nvSpPr>
        <p:spPr>
          <a:xfrm>
            <a:off x="2949420" y="485776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22</a:t>
            </a:r>
            <a:endParaRPr lang="he-IL" sz="1200" dirty="0"/>
          </a:p>
        </p:txBody>
      </p:sp>
      <p:sp>
        <p:nvSpPr>
          <p:cNvPr id="181" name="TextBox 180"/>
          <p:cNvSpPr txBox="1"/>
          <p:nvPr/>
        </p:nvSpPr>
        <p:spPr>
          <a:xfrm>
            <a:off x="2949420" y="5322036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23</a:t>
            </a:r>
            <a:endParaRPr lang="he-IL" sz="1200" dirty="0"/>
          </a:p>
        </p:txBody>
      </p:sp>
      <p:sp>
        <p:nvSpPr>
          <p:cNvPr id="182" name="TextBox 181"/>
          <p:cNvSpPr txBox="1"/>
          <p:nvPr/>
        </p:nvSpPr>
        <p:spPr>
          <a:xfrm>
            <a:off x="3278706" y="485776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24</a:t>
            </a:r>
            <a:endParaRPr lang="he-IL" sz="1200" dirty="0"/>
          </a:p>
        </p:txBody>
      </p:sp>
      <p:sp>
        <p:nvSpPr>
          <p:cNvPr id="183" name="TextBox 182"/>
          <p:cNvSpPr txBox="1"/>
          <p:nvPr/>
        </p:nvSpPr>
        <p:spPr>
          <a:xfrm>
            <a:off x="3266409" y="5313283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25</a:t>
            </a:r>
            <a:endParaRPr lang="he-IL" sz="1200" dirty="0"/>
          </a:p>
        </p:txBody>
      </p:sp>
      <p:sp>
        <p:nvSpPr>
          <p:cNvPr id="184" name="TextBox 183"/>
          <p:cNvSpPr txBox="1"/>
          <p:nvPr/>
        </p:nvSpPr>
        <p:spPr>
          <a:xfrm>
            <a:off x="2948764" y="5777771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26</a:t>
            </a:r>
            <a:endParaRPr lang="he-IL" sz="1200" dirty="0"/>
          </a:p>
        </p:txBody>
      </p:sp>
      <p:sp>
        <p:nvSpPr>
          <p:cNvPr id="185" name="TextBox 184"/>
          <p:cNvSpPr txBox="1"/>
          <p:nvPr/>
        </p:nvSpPr>
        <p:spPr>
          <a:xfrm>
            <a:off x="2949420" y="6127094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27</a:t>
            </a:r>
            <a:endParaRPr lang="he-IL" sz="1200" dirty="0"/>
          </a:p>
        </p:txBody>
      </p:sp>
      <p:sp>
        <p:nvSpPr>
          <p:cNvPr id="103" name="TextBox 102"/>
          <p:cNvSpPr txBox="1"/>
          <p:nvPr/>
        </p:nvSpPr>
        <p:spPr>
          <a:xfrm>
            <a:off x="5529172" y="230504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28</a:t>
            </a:r>
            <a:endParaRPr lang="he-IL" sz="1200" dirty="0"/>
          </a:p>
        </p:txBody>
      </p: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4139952" y="188640"/>
            <a:ext cx="4732443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An augmenting path through nested blossoms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cxnSp>
        <p:nvCxnSpPr>
          <p:cNvPr id="107" name="Straight Connector 106"/>
          <p:cNvCxnSpPr>
            <a:stCxn id="6" idx="7"/>
            <a:endCxn id="4" idx="3"/>
          </p:cNvCxnSpPr>
          <p:nvPr/>
        </p:nvCxnSpPr>
        <p:spPr>
          <a:xfrm flipV="1">
            <a:off x="2913671" y="382933"/>
            <a:ext cx="398185" cy="376644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6" idx="4"/>
            <a:endCxn id="15" idx="0"/>
          </p:cNvCxnSpPr>
          <p:nvPr/>
        </p:nvCxnSpPr>
        <p:spPr>
          <a:xfrm>
            <a:off x="2872942" y="857906"/>
            <a:ext cx="1992" cy="455405"/>
          </a:xfrm>
          <a:prstGeom prst="line">
            <a:avLst/>
          </a:prstGeom>
          <a:ln w="50800" cmpd="sng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7" idx="1"/>
          </p:cNvCxnSpPr>
          <p:nvPr/>
        </p:nvCxnSpPr>
        <p:spPr>
          <a:xfrm flipH="1" flipV="1">
            <a:off x="2915818" y="1412776"/>
            <a:ext cx="262357" cy="260309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16" idx="4"/>
            <a:endCxn id="18" idx="0"/>
          </p:cNvCxnSpPr>
          <p:nvPr/>
        </p:nvCxnSpPr>
        <p:spPr>
          <a:xfrm>
            <a:off x="2530964" y="1771414"/>
            <a:ext cx="0" cy="342003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17" idx="4"/>
            <a:endCxn id="19" idx="0"/>
          </p:cNvCxnSpPr>
          <p:nvPr/>
        </p:nvCxnSpPr>
        <p:spPr>
          <a:xfrm>
            <a:off x="3218904" y="1771414"/>
            <a:ext cx="0" cy="342003"/>
          </a:xfrm>
          <a:prstGeom prst="line">
            <a:avLst/>
          </a:prstGeom>
          <a:ln w="50800" cmpd="sng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18" idx="4"/>
            <a:endCxn id="20" idx="0"/>
          </p:cNvCxnSpPr>
          <p:nvPr/>
        </p:nvCxnSpPr>
        <p:spPr>
          <a:xfrm>
            <a:off x="2530964" y="2228617"/>
            <a:ext cx="7500" cy="342003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20" idx="4"/>
            <a:endCxn id="36" idx="0"/>
          </p:cNvCxnSpPr>
          <p:nvPr/>
        </p:nvCxnSpPr>
        <p:spPr>
          <a:xfrm>
            <a:off x="2538464" y="2685820"/>
            <a:ext cx="0" cy="399154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urved Connector 43"/>
          <p:cNvCxnSpPr>
            <a:stCxn id="36" idx="6"/>
            <a:endCxn id="19" idx="4"/>
          </p:cNvCxnSpPr>
          <p:nvPr/>
        </p:nvCxnSpPr>
        <p:spPr>
          <a:xfrm flipV="1">
            <a:off x="2596064" y="2228617"/>
            <a:ext cx="622840" cy="913957"/>
          </a:xfrm>
          <a:prstGeom prst="curvedConnector2">
            <a:avLst/>
          </a:prstGeom>
          <a:ln w="15875">
            <a:solidFill>
              <a:srgbClr val="FF0000"/>
            </a:solidFill>
            <a:prstDash val="dash"/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stCxn id="48" idx="4"/>
            <a:endCxn id="50" idx="0"/>
          </p:cNvCxnSpPr>
          <p:nvPr/>
        </p:nvCxnSpPr>
        <p:spPr>
          <a:xfrm>
            <a:off x="1439348" y="3185475"/>
            <a:ext cx="0" cy="342004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49" idx="4"/>
            <a:endCxn id="51" idx="0"/>
          </p:cNvCxnSpPr>
          <p:nvPr/>
        </p:nvCxnSpPr>
        <p:spPr>
          <a:xfrm>
            <a:off x="1951424" y="3185475"/>
            <a:ext cx="0" cy="342004"/>
          </a:xfrm>
          <a:prstGeom prst="line">
            <a:avLst/>
          </a:prstGeom>
          <a:ln w="50800" cmpd="sng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5386" y="3386641"/>
            <a:ext cx="12700" cy="512076"/>
          </a:xfrm>
          <a:prstGeom prst="curvedConnector3">
            <a:avLst>
              <a:gd name="adj1" fmla="val 1230000"/>
            </a:avLst>
          </a:prstGeom>
          <a:ln w="15875">
            <a:solidFill>
              <a:srgbClr val="FF0000"/>
            </a:solidFill>
            <a:prstDash val="dash"/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64" idx="1"/>
            <a:endCxn id="62" idx="5"/>
          </p:cNvCxnSpPr>
          <p:nvPr/>
        </p:nvCxnSpPr>
        <p:spPr>
          <a:xfrm flipH="1" flipV="1">
            <a:off x="4026457" y="3170139"/>
            <a:ext cx="195299" cy="261445"/>
          </a:xfrm>
          <a:prstGeom prst="line">
            <a:avLst/>
          </a:prstGeom>
          <a:ln w="15875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64" idx="4"/>
            <a:endCxn id="66" idx="0"/>
          </p:cNvCxnSpPr>
          <p:nvPr/>
        </p:nvCxnSpPr>
        <p:spPr>
          <a:xfrm>
            <a:off x="4262485" y="3529913"/>
            <a:ext cx="0" cy="306143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5" idx="7"/>
            <a:endCxn id="16" idx="3"/>
          </p:cNvCxnSpPr>
          <p:nvPr/>
        </p:nvCxnSpPr>
        <p:spPr>
          <a:xfrm flipV="1">
            <a:off x="1729593" y="1754543"/>
            <a:ext cx="760642" cy="396479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5" idx="4"/>
            <a:endCxn id="47" idx="0"/>
          </p:cNvCxnSpPr>
          <p:nvPr/>
        </p:nvCxnSpPr>
        <p:spPr>
          <a:xfrm>
            <a:off x="1688864" y="2249351"/>
            <a:ext cx="0" cy="350802"/>
          </a:xfrm>
          <a:prstGeom prst="line">
            <a:avLst/>
          </a:prstGeom>
          <a:ln w="50800" cmpd="sng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90" idx="7"/>
            <a:endCxn id="89" idx="3"/>
          </p:cNvCxnSpPr>
          <p:nvPr/>
        </p:nvCxnSpPr>
        <p:spPr>
          <a:xfrm flipH="1" flipV="1">
            <a:off x="3313079" y="4685688"/>
            <a:ext cx="274664" cy="261444"/>
          </a:xfrm>
          <a:prstGeom prst="line">
            <a:avLst/>
          </a:prstGeom>
          <a:ln w="15875">
            <a:solidFill>
              <a:srgbClr val="FF0000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>
            <a:stCxn id="90" idx="4"/>
            <a:endCxn id="92" idx="0"/>
          </p:cNvCxnSpPr>
          <p:nvPr/>
        </p:nvCxnSpPr>
        <p:spPr>
          <a:xfrm>
            <a:off x="3628472" y="5045461"/>
            <a:ext cx="0" cy="342003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94" idx="4"/>
            <a:endCxn id="100" idx="0"/>
          </p:cNvCxnSpPr>
          <p:nvPr/>
        </p:nvCxnSpPr>
        <p:spPr>
          <a:xfrm>
            <a:off x="2945985" y="5959868"/>
            <a:ext cx="0" cy="399153"/>
          </a:xfrm>
          <a:prstGeom prst="line">
            <a:avLst/>
          </a:prstGeom>
          <a:ln w="50800" cmpd="sng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9051" y="5647199"/>
            <a:ext cx="913957" cy="624887"/>
          </a:xfrm>
          <a:prstGeom prst="curvedConnector2">
            <a:avLst/>
          </a:prstGeom>
          <a:ln w="15875">
            <a:solidFill>
              <a:srgbClr val="FF0000"/>
            </a:solidFill>
            <a:prstDash val="dash"/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4" idx="4"/>
            <a:endCxn id="62" idx="0"/>
          </p:cNvCxnSpPr>
          <p:nvPr/>
        </p:nvCxnSpPr>
        <p:spPr>
          <a:xfrm flipH="1">
            <a:off x="3985728" y="2677979"/>
            <a:ext cx="8118" cy="393831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66" idx="2"/>
            <a:endCxn id="120" idx="7"/>
          </p:cNvCxnSpPr>
          <p:nvPr/>
        </p:nvCxnSpPr>
        <p:spPr>
          <a:xfrm flipH="1">
            <a:off x="3311230" y="3893656"/>
            <a:ext cx="893655" cy="266595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120" idx="4"/>
            <a:endCxn id="89" idx="0"/>
          </p:cNvCxnSpPr>
          <p:nvPr/>
        </p:nvCxnSpPr>
        <p:spPr>
          <a:xfrm>
            <a:off x="3270501" y="4258580"/>
            <a:ext cx="1849" cy="328779"/>
          </a:xfrm>
          <a:prstGeom prst="line">
            <a:avLst/>
          </a:prstGeom>
          <a:ln w="50800" cmpd="sng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urved Connector 43"/>
          <p:cNvCxnSpPr>
            <a:stCxn id="48" idx="2"/>
            <a:endCxn id="94" idx="6"/>
          </p:cNvCxnSpPr>
          <p:nvPr/>
        </p:nvCxnSpPr>
        <p:spPr>
          <a:xfrm rot="10800000" flipH="1" flipV="1">
            <a:off x="1381747" y="3127874"/>
            <a:ext cx="1506637" cy="2774393"/>
          </a:xfrm>
          <a:prstGeom prst="curvedConnector3">
            <a:avLst>
              <a:gd name="adj1" fmla="val -15173"/>
            </a:avLst>
          </a:prstGeom>
          <a:ln w="15875">
            <a:solidFill>
              <a:srgbClr val="FF0000"/>
            </a:solidFill>
            <a:prstDash val="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4" idx="6"/>
            <a:endCxn id="143" idx="2"/>
          </p:cNvCxnSpPr>
          <p:nvPr/>
        </p:nvCxnSpPr>
        <p:spPr>
          <a:xfrm>
            <a:off x="4051446" y="2620379"/>
            <a:ext cx="1591128" cy="0"/>
          </a:xfrm>
          <a:prstGeom prst="line">
            <a:avLst/>
          </a:prstGeom>
          <a:ln w="15875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endCxn id="47" idx="5"/>
          </p:cNvCxnSpPr>
          <p:nvPr/>
        </p:nvCxnSpPr>
        <p:spPr>
          <a:xfrm flipH="1" flipV="1">
            <a:off x="1729593" y="2698482"/>
            <a:ext cx="178111" cy="370478"/>
          </a:xfrm>
          <a:prstGeom prst="line">
            <a:avLst/>
          </a:prstGeom>
          <a:ln w="15875">
            <a:solidFill>
              <a:srgbClr val="FF0000"/>
            </a:solidFill>
            <a:headEnd type="triangl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4"/>
          <p:cNvSpPr txBox="1">
            <a:spLocks noChangeArrowheads="1"/>
          </p:cNvSpPr>
          <p:nvPr/>
        </p:nvSpPr>
        <p:spPr bwMode="auto">
          <a:xfrm>
            <a:off x="5211736" y="3469650"/>
            <a:ext cx="3932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How do we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find such a path?</a:t>
            </a:r>
            <a:endParaRPr lang="en-US" sz="24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6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8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4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2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8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4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6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2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8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4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6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2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8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7200" y="6381328"/>
            <a:ext cx="2133600" cy="365125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</a:t>
            </a:fld>
            <a:endParaRPr lang="da-DK" dirty="0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44624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Maximum matching</a:t>
            </a: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836712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maximum matching problem in </a:t>
            </a:r>
            <a:r>
              <a:rPr lang="en-US" sz="26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 can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be easily reduced to a </a:t>
            </a:r>
            <a:r>
              <a:rPr lang="en-US" sz="26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network flow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problem.</a:t>
            </a:r>
          </a:p>
        </p:txBody>
      </p: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-652" y="171521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problem in </a:t>
            </a:r>
            <a:r>
              <a:rPr lang="en-US" sz="26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non-bipartite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 is harder.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First polynomial time algorithm given by </a:t>
            </a:r>
            <a:r>
              <a:rPr lang="en-US" sz="24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[Edmonds (1965)]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8601" y="2601626"/>
                <a:ext cx="9144000" cy="8767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6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can be solved 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time.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[Hopcroft-Karp (1973)] ([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Dinic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(1970) ] [Even-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Tarjan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(1975)] </a:t>
                </a:r>
              </a:p>
            </p:txBody>
          </p:sp>
        </mc:Choice>
        <mc:Fallback xmlns=""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2601626"/>
                <a:ext cx="9144000" cy="876715"/>
              </a:xfrm>
              <a:prstGeom prst="rect">
                <a:avLst/>
              </a:prstGeom>
              <a:blipFill rotWithShape="0">
                <a:blip r:embed="rId2"/>
                <a:stretch>
                  <a:fillRect t="-4167" b="-152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-364" y="4350704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implementation of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Edmonds’ algorithm was given by 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(1976)]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4" y="4350704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4"/>
              <p:cNvSpPr txBox="1">
                <a:spLocks noChangeArrowheads="1"/>
              </p:cNvSpPr>
              <p:nvPr/>
            </p:nvSpPr>
            <p:spPr bwMode="auto">
              <a:xfrm>
                <a:off x="8601" y="5221730"/>
                <a:ext cx="9144000" cy="13076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</a:t>
                </a: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algorihm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for the </a:t>
                </a:r>
                <a:r>
                  <a:rPr lang="en-US" sz="26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non-bipartite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given by 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Micali-Vazirani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(1980)] ([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Vazirani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(2014)]) </a:t>
                </a:r>
                <a:b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later also by 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Gabow-Tarjan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(1991)]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5221730"/>
                <a:ext cx="9144000" cy="1307602"/>
              </a:xfrm>
              <a:prstGeom prst="rect">
                <a:avLst/>
              </a:prstGeom>
              <a:blipFill rotWithShape="0">
                <a:blip r:embed="rId4"/>
                <a:stretch>
                  <a:fillRect t="-2804" b="-116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21522" y="3464735"/>
                <a:ext cx="9144000" cy="9074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6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can be solved 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</m:sSup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time,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using</a:t>
                </a:r>
                <a:r>
                  <a:rPr lang="en-US" sz="26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interior-point</a:t>
                </a:r>
                <a:r>
                  <a:rPr lang="en-US" sz="26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techniques</a:t>
                </a:r>
                <a:r>
                  <a:rPr lang="en-US" sz="26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Madry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(2013)]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22" y="3464735"/>
                <a:ext cx="9144000" cy="907493"/>
              </a:xfrm>
              <a:prstGeom prst="rect">
                <a:avLst/>
              </a:prstGeom>
              <a:blipFill rotWithShape="0">
                <a:blip r:embed="rId5"/>
                <a:stretch>
                  <a:fillRect t="-3356" b="-1745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057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9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133"/>
          <p:cNvSpPr/>
          <p:nvPr/>
        </p:nvSpPr>
        <p:spPr>
          <a:xfrm>
            <a:off x="2509106" y="4448637"/>
            <a:ext cx="1397164" cy="2200403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4" name="Oval 103"/>
          <p:cNvSpPr/>
          <p:nvPr/>
        </p:nvSpPr>
        <p:spPr>
          <a:xfrm>
            <a:off x="1204524" y="2527031"/>
            <a:ext cx="971557" cy="1402035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5" name="Oval 104"/>
          <p:cNvSpPr/>
          <p:nvPr/>
        </p:nvSpPr>
        <p:spPr>
          <a:xfrm>
            <a:off x="3689061" y="2973972"/>
            <a:ext cx="857030" cy="1228734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Oval 105"/>
          <p:cNvSpPr/>
          <p:nvPr/>
        </p:nvSpPr>
        <p:spPr>
          <a:xfrm>
            <a:off x="2195736" y="1171222"/>
            <a:ext cx="1223745" cy="2243491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36" idx="6"/>
            <a:endCxn id="19" idx="4"/>
          </p:cNvCxnSpPr>
          <p:nvPr/>
        </p:nvCxnSpPr>
        <p:spPr>
          <a:xfrm flipV="1">
            <a:off x="2594526" y="2228617"/>
            <a:ext cx="622840" cy="9139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3848" y="3386641"/>
            <a:ext cx="12700" cy="512076"/>
          </a:xfrm>
          <a:prstGeom prst="curvedConnector3">
            <a:avLst>
              <a:gd name="adj1" fmla="val 1240000"/>
            </a:avLst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7513" y="5647199"/>
            <a:ext cx="913957" cy="62488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36"/>
          <p:cNvGrpSpPr/>
          <p:nvPr/>
        </p:nvGrpSpPr>
        <p:grpSpPr>
          <a:xfrm>
            <a:off x="3041592" y="214290"/>
            <a:ext cx="367055" cy="276999"/>
            <a:chOff x="3041592" y="214290"/>
            <a:chExt cx="367055" cy="276999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3293447" y="28460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041592" y="214290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</a:t>
              </a:r>
              <a:endParaRPr lang="he-IL" sz="1200" dirty="0"/>
            </a:p>
          </p:txBody>
        </p:sp>
      </p:grpSp>
      <p:grpSp>
        <p:nvGrpSpPr>
          <p:cNvPr id="3" name="Group 115"/>
          <p:cNvGrpSpPr/>
          <p:nvPr/>
        </p:nvGrpSpPr>
        <p:grpSpPr>
          <a:xfrm>
            <a:off x="2892190" y="1411640"/>
            <a:ext cx="382776" cy="918610"/>
            <a:chOff x="2892190" y="1411640"/>
            <a:chExt cx="382776" cy="918610"/>
          </a:xfrm>
        </p:grpSpPr>
        <p:cxnSp>
          <p:nvCxnSpPr>
            <p:cNvPr id="24" name="Straight Connector 23"/>
            <p:cNvCxnSpPr>
              <a:stCxn id="17" idx="1"/>
              <a:endCxn id="15" idx="5"/>
            </p:cNvCxnSpPr>
            <p:nvPr/>
          </p:nvCxnSpPr>
          <p:spPr>
            <a:xfrm flipH="1" flipV="1">
              <a:off x="2914125" y="1411640"/>
              <a:ext cx="262512" cy="26144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3159766" y="1656214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3159766" y="211341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0" name="Straight Connector 29"/>
            <p:cNvCxnSpPr>
              <a:stCxn id="17" idx="4"/>
              <a:endCxn id="19" idx="0"/>
            </p:cNvCxnSpPr>
            <p:nvPr/>
          </p:nvCxnSpPr>
          <p:spPr>
            <a:xfrm>
              <a:off x="3217366" y="1771414"/>
              <a:ext cx="0" cy="34200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2892190" y="1575314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6</a:t>
              </a:r>
              <a:endParaRPr lang="he-IL" sz="1200" dirty="0"/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892190" y="2053251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7</a:t>
              </a:r>
              <a:endParaRPr lang="he-IL" sz="1200" dirty="0"/>
            </a:p>
          </p:txBody>
        </p:sp>
      </p:grpSp>
      <p:grpSp>
        <p:nvGrpSpPr>
          <p:cNvPr id="7" name="Group 117"/>
          <p:cNvGrpSpPr/>
          <p:nvPr/>
        </p:nvGrpSpPr>
        <p:grpSpPr>
          <a:xfrm>
            <a:off x="2479326" y="2228617"/>
            <a:ext cx="362157" cy="971557"/>
            <a:chOff x="2479326" y="2228617"/>
            <a:chExt cx="362157" cy="971557"/>
          </a:xfrm>
        </p:grpSpPr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2479326" y="257062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3" name="Straight Connector 32"/>
            <p:cNvCxnSpPr>
              <a:stCxn id="18" idx="4"/>
              <a:endCxn id="20" idx="0"/>
            </p:cNvCxnSpPr>
            <p:nvPr/>
          </p:nvCxnSpPr>
          <p:spPr>
            <a:xfrm>
              <a:off x="2529426" y="2228617"/>
              <a:ext cx="7500" cy="342003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2479326" y="30849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7" name="Straight Connector 36"/>
            <p:cNvCxnSpPr>
              <a:stCxn id="20" idx="4"/>
              <a:endCxn id="36" idx="0"/>
            </p:cNvCxnSpPr>
            <p:nvPr/>
          </p:nvCxnSpPr>
          <p:spPr>
            <a:xfrm>
              <a:off x="2536926" y="2685820"/>
              <a:ext cx="0" cy="39915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/>
            <p:cNvSpPr txBox="1"/>
            <p:nvPr/>
          </p:nvSpPr>
          <p:spPr>
            <a:xfrm>
              <a:off x="2555731" y="2866876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9</a:t>
              </a:r>
              <a:endParaRPr lang="he-IL" sz="1200" dirty="0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2555731" y="2489720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8</a:t>
              </a:r>
              <a:endParaRPr lang="he-IL" sz="1200" dirty="0"/>
            </a:p>
          </p:txBody>
        </p:sp>
      </p:grpSp>
      <p:grpSp>
        <p:nvGrpSpPr>
          <p:cNvPr id="9" name="Group 113"/>
          <p:cNvGrpSpPr/>
          <p:nvPr/>
        </p:nvGrpSpPr>
        <p:grpSpPr>
          <a:xfrm>
            <a:off x="2577386" y="382933"/>
            <a:ext cx="732932" cy="1117171"/>
            <a:chOff x="2577386" y="382933"/>
            <a:chExt cx="732932" cy="1117171"/>
          </a:xfrm>
        </p:grpSpPr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813804" y="74270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flipV="1">
              <a:off x="2912133" y="38293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>
              <a:off x="2871404" y="85790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815796" y="131331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98716" y="1223105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3</a:t>
              </a:r>
              <a:endParaRPr lang="he-IL" sz="1200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77386" y="660848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</a:t>
              </a:r>
              <a:endParaRPr lang="he-IL" sz="1200" dirty="0"/>
            </a:p>
          </p:txBody>
        </p:sp>
      </p:grpSp>
      <p:grpSp>
        <p:nvGrpSpPr>
          <p:cNvPr id="11" name="Group 114"/>
          <p:cNvGrpSpPr/>
          <p:nvPr/>
        </p:nvGrpSpPr>
        <p:grpSpPr>
          <a:xfrm>
            <a:off x="2471826" y="1411640"/>
            <a:ext cx="369657" cy="928284"/>
            <a:chOff x="2471826" y="1411640"/>
            <a:chExt cx="369657" cy="928284"/>
          </a:xfrm>
        </p:grpSpPr>
        <p:cxnSp>
          <p:nvCxnSpPr>
            <p:cNvPr id="21" name="Straight Connector 20"/>
            <p:cNvCxnSpPr>
              <a:stCxn id="16" idx="7"/>
              <a:endCxn id="15" idx="3"/>
            </p:cNvCxnSpPr>
            <p:nvPr/>
          </p:nvCxnSpPr>
          <p:spPr>
            <a:xfrm flipV="1">
              <a:off x="2570155" y="1411640"/>
              <a:ext cx="262512" cy="26144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2"/>
            <p:cNvGrpSpPr/>
            <p:nvPr/>
          </p:nvGrpSpPr>
          <p:grpSpPr>
            <a:xfrm>
              <a:off x="2471826" y="1656214"/>
              <a:ext cx="115200" cy="572403"/>
              <a:chOff x="3073540" y="1656214"/>
              <a:chExt cx="115200" cy="572403"/>
            </a:xfrm>
          </p:grpSpPr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3073540" y="1656214"/>
                <a:ext cx="115200" cy="1152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8" name="Oval 17"/>
              <p:cNvSpPr>
                <a:spLocks noChangeAspect="1"/>
              </p:cNvSpPr>
              <p:nvPr/>
            </p:nvSpPr>
            <p:spPr>
              <a:xfrm>
                <a:off x="3073540" y="211341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27" name="Straight Connector 26"/>
              <p:cNvCxnSpPr>
                <a:stCxn id="16" idx="4"/>
                <a:endCxn id="18" idx="0"/>
              </p:cNvCxnSpPr>
              <p:nvPr/>
            </p:nvCxnSpPr>
            <p:spPr>
              <a:xfrm rot="5400000">
                <a:off x="2960138" y="1942415"/>
                <a:ext cx="342003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" name="TextBox 152"/>
            <p:cNvSpPr txBox="1"/>
            <p:nvPr/>
          </p:nvSpPr>
          <p:spPr>
            <a:xfrm>
              <a:off x="2555731" y="1575313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4</a:t>
              </a:r>
              <a:endParaRPr lang="he-IL" sz="1200" dirty="0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2555731" y="2062925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5</a:t>
              </a:r>
              <a:endParaRPr lang="he-IL" sz="1200" dirty="0"/>
            </a:p>
          </p:txBody>
        </p:sp>
      </p:grpSp>
      <p:grpSp>
        <p:nvGrpSpPr>
          <p:cNvPr id="13" name="Group 137"/>
          <p:cNvGrpSpPr/>
          <p:nvPr/>
        </p:nvGrpSpPr>
        <p:grpSpPr>
          <a:xfrm>
            <a:off x="3258095" y="2211746"/>
            <a:ext cx="926505" cy="1172641"/>
            <a:chOff x="3258095" y="2211746"/>
            <a:chExt cx="926505" cy="1172641"/>
          </a:xfrm>
        </p:grpSpPr>
        <p:sp>
          <p:nvSpPr>
            <p:cNvPr id="156" name="TextBox 155"/>
            <p:cNvSpPr txBox="1"/>
            <p:nvPr/>
          </p:nvSpPr>
          <p:spPr>
            <a:xfrm>
              <a:off x="3827410" y="226834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10</a:t>
              </a:r>
              <a:endParaRPr lang="he-IL" sz="1200" dirty="0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3934708" y="256277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6" name="Straight Connector 85"/>
            <p:cNvCxnSpPr>
              <a:stCxn id="19" idx="5"/>
              <a:endCxn id="14" idx="1"/>
            </p:cNvCxnSpPr>
            <p:nvPr/>
          </p:nvCxnSpPr>
          <p:spPr>
            <a:xfrm>
              <a:off x="3258095" y="2211746"/>
              <a:ext cx="693484" cy="367904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14" idx="4"/>
              <a:endCxn id="62" idx="0"/>
            </p:cNvCxnSpPr>
            <p:nvPr/>
          </p:nvCxnSpPr>
          <p:spPr>
            <a:xfrm rot="5400000">
              <a:off x="3791334" y="2870835"/>
              <a:ext cx="393831" cy="811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3675569" y="310738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11</a:t>
              </a:r>
              <a:endParaRPr lang="he-IL" sz="1200" dirty="0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3926590" y="307181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71" name="Curved Connector 43"/>
          <p:cNvCxnSpPr>
            <a:stCxn id="62" idx="4"/>
            <a:endCxn id="66" idx="2"/>
          </p:cNvCxnSpPr>
          <p:nvPr/>
        </p:nvCxnSpPr>
        <p:spPr>
          <a:xfrm rot="16200000" flipH="1">
            <a:off x="3740445" y="3430754"/>
            <a:ext cx="706646" cy="2191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138"/>
          <p:cNvGrpSpPr/>
          <p:nvPr/>
        </p:nvGrpSpPr>
        <p:grpSpPr>
          <a:xfrm>
            <a:off x="4024919" y="3160808"/>
            <a:ext cx="424529" cy="1049247"/>
            <a:chOff x="4024919" y="3160808"/>
            <a:chExt cx="424529" cy="1049247"/>
          </a:xfrm>
        </p:grpSpPr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4203347" y="34147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4203347" y="383605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8" name="Straight Connector 67"/>
            <p:cNvCxnSpPr>
              <a:stCxn id="64" idx="1"/>
              <a:endCxn id="62" idx="5"/>
            </p:cNvCxnSpPr>
            <p:nvPr/>
          </p:nvCxnSpPr>
          <p:spPr>
            <a:xfrm flipH="1" flipV="1">
              <a:off x="4024919" y="3170139"/>
              <a:ext cx="195299" cy="26144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4" idx="4"/>
              <a:endCxn id="66" idx="0"/>
            </p:cNvCxnSpPr>
            <p:nvPr/>
          </p:nvCxnSpPr>
          <p:spPr>
            <a:xfrm>
              <a:off x="4260947" y="3529913"/>
              <a:ext cx="0" cy="30614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4091451" y="316080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12</a:t>
              </a:r>
              <a:endParaRPr lang="he-IL" sz="1200" dirty="0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4092258" y="393305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13</a:t>
              </a:r>
              <a:endParaRPr lang="he-IL" sz="1200" dirty="0"/>
            </a:p>
          </p:txBody>
        </p:sp>
      </p:grpSp>
      <p:grpSp>
        <p:nvGrpSpPr>
          <p:cNvPr id="23" name="Group 124"/>
          <p:cNvGrpSpPr/>
          <p:nvPr/>
        </p:nvGrpSpPr>
        <p:grpSpPr>
          <a:xfrm>
            <a:off x="1516754" y="1754543"/>
            <a:ext cx="971944" cy="1237076"/>
            <a:chOff x="1516754" y="1754543"/>
            <a:chExt cx="971944" cy="1237076"/>
          </a:xfrm>
        </p:grpSpPr>
        <p:sp>
          <p:nvSpPr>
            <p:cNvPr id="5" name="Oval 4"/>
            <p:cNvSpPr>
              <a:spLocks noChangeAspect="1"/>
            </p:cNvSpPr>
            <p:nvPr/>
          </p:nvSpPr>
          <p:spPr>
            <a:xfrm>
              <a:off x="1629726" y="213415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1629726" y="260015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0" name="Straight Connector 79"/>
            <p:cNvCxnSpPr>
              <a:stCxn id="5" idx="7"/>
              <a:endCxn id="16" idx="3"/>
            </p:cNvCxnSpPr>
            <p:nvPr/>
          </p:nvCxnSpPr>
          <p:spPr>
            <a:xfrm rot="5400000" flipH="1" flipV="1">
              <a:off x="1910137" y="1572462"/>
              <a:ext cx="396479" cy="76064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1511925" y="2424752"/>
              <a:ext cx="3508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TextBox 171"/>
            <p:cNvSpPr txBox="1"/>
            <p:nvPr/>
          </p:nvSpPr>
          <p:spPr>
            <a:xfrm>
              <a:off x="1521603" y="1803915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14</a:t>
              </a:r>
              <a:endParaRPr lang="he-IL" sz="1200" dirty="0"/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516754" y="271462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15</a:t>
              </a:r>
              <a:endParaRPr lang="he-IL" sz="1200" dirty="0"/>
            </a:p>
          </p:txBody>
        </p:sp>
      </p:grpSp>
      <p:grpSp>
        <p:nvGrpSpPr>
          <p:cNvPr id="25" name="Group 125"/>
          <p:cNvGrpSpPr/>
          <p:nvPr/>
        </p:nvGrpSpPr>
        <p:grpSpPr>
          <a:xfrm>
            <a:off x="2901227" y="3884073"/>
            <a:ext cx="1302120" cy="902827"/>
            <a:chOff x="2901227" y="3884073"/>
            <a:chExt cx="1302120" cy="902827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flipH="1">
              <a:off x="3213212" y="458735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3211363" y="414338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1" name="Straight Connector 120"/>
            <p:cNvCxnSpPr>
              <a:stCxn id="66" idx="2"/>
              <a:endCxn id="120" idx="7"/>
            </p:cNvCxnSpPr>
            <p:nvPr/>
          </p:nvCxnSpPr>
          <p:spPr>
            <a:xfrm flipH="1">
              <a:off x="3309692" y="3893656"/>
              <a:ext cx="893655" cy="266595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120" idx="4"/>
            </p:cNvCxnSpPr>
            <p:nvPr/>
          </p:nvCxnSpPr>
          <p:spPr>
            <a:xfrm rot="16200000" flipH="1">
              <a:off x="3105498" y="4422044"/>
              <a:ext cx="328779" cy="184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TextBox 173"/>
            <p:cNvSpPr txBox="1"/>
            <p:nvPr/>
          </p:nvSpPr>
          <p:spPr>
            <a:xfrm>
              <a:off x="3086417" y="388407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16</a:t>
              </a:r>
              <a:endParaRPr lang="he-IL" sz="1200" dirty="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901227" y="450990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17</a:t>
              </a:r>
              <a:endParaRPr lang="he-IL" sz="1200" dirty="0"/>
            </a:p>
          </p:txBody>
        </p:sp>
      </p:grpSp>
      <p:grpSp>
        <p:nvGrpSpPr>
          <p:cNvPr id="26" name="Group 126"/>
          <p:cNvGrpSpPr/>
          <p:nvPr/>
        </p:nvGrpSpPr>
        <p:grpSpPr>
          <a:xfrm>
            <a:off x="1233982" y="2698482"/>
            <a:ext cx="557758" cy="1026007"/>
            <a:chOff x="1233982" y="2698482"/>
            <a:chExt cx="557758" cy="1026007"/>
          </a:xfrm>
        </p:grpSpPr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1380210" y="3070275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1380210" y="352747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3" name="Straight Connector 52"/>
            <p:cNvCxnSpPr>
              <a:stCxn id="48" idx="7"/>
              <a:endCxn id="47" idx="3"/>
            </p:cNvCxnSpPr>
            <p:nvPr/>
          </p:nvCxnSpPr>
          <p:spPr>
            <a:xfrm flipV="1">
              <a:off x="1478539" y="2698482"/>
              <a:ext cx="168058" cy="388664"/>
            </a:xfrm>
            <a:prstGeom prst="line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1435728" y="3185475"/>
              <a:ext cx="4164" cy="34200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TextBox 175"/>
            <p:cNvSpPr txBox="1"/>
            <p:nvPr/>
          </p:nvSpPr>
          <p:spPr>
            <a:xfrm>
              <a:off x="1233982" y="281458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18</a:t>
              </a:r>
              <a:endParaRPr lang="he-IL" sz="1200" dirty="0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1434550" y="344749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19</a:t>
              </a:r>
              <a:endParaRPr lang="he-IL" sz="1200" dirty="0"/>
            </a:p>
          </p:txBody>
        </p:sp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1892286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1892286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4" name="Straight Connector 53"/>
          <p:cNvCxnSpPr>
            <a:stCxn id="49" idx="1"/>
            <a:endCxn id="47" idx="5"/>
          </p:cNvCxnSpPr>
          <p:nvPr/>
        </p:nvCxnSpPr>
        <p:spPr>
          <a:xfrm flipH="1" flipV="1">
            <a:off x="1728055" y="2698482"/>
            <a:ext cx="181102" cy="388664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949393" y="3185475"/>
            <a:ext cx="987" cy="34200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1807286" y="283207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20</a:t>
            </a:r>
            <a:endParaRPr lang="he-IL" sz="1200" dirty="0"/>
          </a:p>
        </p:txBody>
      </p:sp>
      <p:sp>
        <p:nvSpPr>
          <p:cNvPr id="179" name="TextBox 178"/>
          <p:cNvSpPr txBox="1"/>
          <p:nvPr/>
        </p:nvSpPr>
        <p:spPr>
          <a:xfrm>
            <a:off x="1612012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21</a:t>
            </a:r>
            <a:endParaRPr lang="he-IL" sz="1200" dirty="0"/>
          </a:p>
        </p:txBody>
      </p:sp>
      <p:grpSp>
        <p:nvGrpSpPr>
          <p:cNvPr id="29" name="Group 129"/>
          <p:cNvGrpSpPr/>
          <p:nvPr/>
        </p:nvGrpSpPr>
        <p:grpSpPr>
          <a:xfrm>
            <a:off x="2886847" y="4685688"/>
            <a:ext cx="418225" cy="913347"/>
            <a:chOff x="2886847" y="4685688"/>
            <a:chExt cx="418225" cy="913347"/>
          </a:xfrm>
        </p:grpSpPr>
        <p:sp>
          <p:nvSpPr>
            <p:cNvPr id="91" name="Oval 90"/>
            <p:cNvSpPr>
              <a:spLocks noChangeAspect="1"/>
            </p:cNvSpPr>
            <p:nvPr/>
          </p:nvSpPr>
          <p:spPr>
            <a:xfrm flipH="1">
              <a:off x="2886847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 flipH="1">
              <a:off x="2886847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6" name="Straight Connector 95"/>
            <p:cNvCxnSpPr>
              <a:stCxn id="91" idx="1"/>
              <a:endCxn id="89" idx="5"/>
            </p:cNvCxnSpPr>
            <p:nvPr/>
          </p:nvCxnSpPr>
          <p:spPr>
            <a:xfrm flipV="1">
              <a:off x="2985176" y="4685688"/>
              <a:ext cx="244907" cy="261444"/>
            </a:xfrm>
            <a:prstGeom prst="line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1" idx="4"/>
              <a:endCxn id="93" idx="0"/>
            </p:cNvCxnSpPr>
            <p:nvPr/>
          </p:nvCxnSpPr>
          <p:spPr>
            <a:xfrm>
              <a:off x="2944447" y="5045461"/>
              <a:ext cx="0" cy="34200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2947882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22</a:t>
              </a:r>
              <a:endParaRPr lang="he-IL" sz="1200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2947882" y="532203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23</a:t>
              </a:r>
              <a:endParaRPr lang="he-IL" sz="1200" dirty="0"/>
            </a:p>
          </p:txBody>
        </p:sp>
      </p:grpSp>
      <p:grpSp>
        <p:nvGrpSpPr>
          <p:cNvPr id="31" name="Group 130"/>
          <p:cNvGrpSpPr/>
          <p:nvPr/>
        </p:nvGrpSpPr>
        <p:grpSpPr>
          <a:xfrm>
            <a:off x="3264871" y="4685688"/>
            <a:ext cx="419663" cy="904594"/>
            <a:chOff x="3264871" y="4685688"/>
            <a:chExt cx="419663" cy="904594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 flipH="1">
              <a:off x="3569334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 flipH="1">
              <a:off x="3569334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5" name="Straight Connector 94"/>
            <p:cNvCxnSpPr>
              <a:stCxn id="90" idx="7"/>
              <a:endCxn id="89" idx="3"/>
            </p:cNvCxnSpPr>
            <p:nvPr/>
          </p:nvCxnSpPr>
          <p:spPr>
            <a:xfrm rot="16200000" flipV="1">
              <a:off x="3318152" y="4679079"/>
              <a:ext cx="261443" cy="27466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90" idx="4"/>
              <a:endCxn id="92" idx="0"/>
            </p:cNvCxnSpPr>
            <p:nvPr/>
          </p:nvCxnSpPr>
          <p:spPr>
            <a:xfrm rot="16200000" flipH="1">
              <a:off x="3455932" y="5216463"/>
              <a:ext cx="34200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TextBox 181"/>
            <p:cNvSpPr txBox="1"/>
            <p:nvPr/>
          </p:nvSpPr>
          <p:spPr>
            <a:xfrm>
              <a:off x="3264871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24</a:t>
              </a:r>
              <a:endParaRPr lang="he-IL" sz="1200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3264871" y="531328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25</a:t>
              </a:r>
              <a:endParaRPr lang="he-IL" sz="1200" dirty="0"/>
            </a:p>
          </p:txBody>
        </p:sp>
      </p:grpSp>
      <p:grpSp>
        <p:nvGrpSpPr>
          <p:cNvPr id="32" name="Group 131"/>
          <p:cNvGrpSpPr/>
          <p:nvPr/>
        </p:nvGrpSpPr>
        <p:grpSpPr>
          <a:xfrm>
            <a:off x="2886847" y="5502664"/>
            <a:ext cx="418225" cy="971557"/>
            <a:chOff x="2886847" y="5502664"/>
            <a:chExt cx="418225" cy="971557"/>
          </a:xfrm>
        </p:grpSpPr>
        <p:sp>
          <p:nvSpPr>
            <p:cNvPr id="94" name="Oval 93"/>
            <p:cNvSpPr>
              <a:spLocks noChangeAspect="1"/>
            </p:cNvSpPr>
            <p:nvPr/>
          </p:nvSpPr>
          <p:spPr>
            <a:xfrm flipH="1">
              <a:off x="2886847" y="584466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9" name="Straight Connector 98"/>
            <p:cNvCxnSpPr>
              <a:stCxn id="93" idx="4"/>
              <a:endCxn id="94" idx="0"/>
            </p:cNvCxnSpPr>
            <p:nvPr/>
          </p:nvCxnSpPr>
          <p:spPr>
            <a:xfrm>
              <a:off x="2944447" y="5502664"/>
              <a:ext cx="0" cy="342004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/>
            <p:cNvSpPr>
              <a:spLocks noChangeAspect="1"/>
            </p:cNvSpPr>
            <p:nvPr/>
          </p:nvSpPr>
          <p:spPr>
            <a:xfrm flipH="1">
              <a:off x="2886847" y="635902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1" name="Straight Connector 100"/>
            <p:cNvCxnSpPr>
              <a:stCxn id="94" idx="4"/>
              <a:endCxn id="100" idx="0"/>
            </p:cNvCxnSpPr>
            <p:nvPr/>
          </p:nvCxnSpPr>
          <p:spPr>
            <a:xfrm>
              <a:off x="2944447" y="5959868"/>
              <a:ext cx="0" cy="39915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extBox 183"/>
            <p:cNvSpPr txBox="1"/>
            <p:nvPr/>
          </p:nvSpPr>
          <p:spPr>
            <a:xfrm>
              <a:off x="2947882" y="577777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26</a:t>
              </a:r>
              <a:endParaRPr lang="he-IL" sz="1200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2947882" y="612709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27</a:t>
              </a:r>
              <a:endParaRPr lang="he-IL" sz="1200" dirty="0"/>
            </a:p>
          </p:txBody>
        </p:sp>
      </p:grp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5220072" y="332656"/>
            <a:ext cx="3696814" cy="5539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Nested blossoms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576980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133"/>
          <p:cNvSpPr/>
          <p:nvPr/>
        </p:nvSpPr>
        <p:spPr>
          <a:xfrm>
            <a:off x="2509106" y="4448637"/>
            <a:ext cx="1397164" cy="2200403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4" name="Oval 103"/>
          <p:cNvSpPr/>
          <p:nvPr/>
        </p:nvSpPr>
        <p:spPr>
          <a:xfrm>
            <a:off x="1204524" y="2527031"/>
            <a:ext cx="971557" cy="1402035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5" name="Oval 104"/>
          <p:cNvSpPr/>
          <p:nvPr/>
        </p:nvSpPr>
        <p:spPr>
          <a:xfrm>
            <a:off x="3689061" y="2973972"/>
            <a:ext cx="857030" cy="1228734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Oval 105"/>
          <p:cNvSpPr/>
          <p:nvPr/>
        </p:nvSpPr>
        <p:spPr>
          <a:xfrm>
            <a:off x="2195736" y="1171222"/>
            <a:ext cx="1223745" cy="2243491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36" idx="6"/>
            <a:endCxn id="19" idx="4"/>
          </p:cNvCxnSpPr>
          <p:nvPr/>
        </p:nvCxnSpPr>
        <p:spPr>
          <a:xfrm flipV="1">
            <a:off x="2594526" y="2228617"/>
            <a:ext cx="622840" cy="913957"/>
          </a:xfrm>
          <a:prstGeom prst="curvedConnector2">
            <a:avLst/>
          </a:prstGeom>
          <a:ln w="15875">
            <a:solidFill>
              <a:srgbClr val="0000FF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3848" y="3386641"/>
            <a:ext cx="12700" cy="512076"/>
          </a:xfrm>
          <a:prstGeom prst="curvedConnector3">
            <a:avLst>
              <a:gd name="adj1" fmla="val 1240000"/>
            </a:avLst>
          </a:prstGeom>
          <a:ln w="15875">
            <a:solidFill>
              <a:srgbClr val="0000FF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7513" y="5647199"/>
            <a:ext cx="913957" cy="62488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36"/>
          <p:cNvGrpSpPr/>
          <p:nvPr/>
        </p:nvGrpSpPr>
        <p:grpSpPr>
          <a:xfrm>
            <a:off x="3041592" y="214290"/>
            <a:ext cx="367055" cy="276999"/>
            <a:chOff x="3041592" y="214290"/>
            <a:chExt cx="367055" cy="276999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3293447" y="28460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041592" y="214290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</a:t>
              </a:r>
              <a:endParaRPr lang="he-IL" sz="1200" dirty="0"/>
            </a:p>
          </p:txBody>
        </p:sp>
      </p:grpSp>
      <p:cxnSp>
        <p:nvCxnSpPr>
          <p:cNvPr id="24" name="Straight Connector 23"/>
          <p:cNvCxnSpPr>
            <a:stCxn id="17" idx="1"/>
            <a:endCxn id="15" idx="5"/>
          </p:cNvCxnSpPr>
          <p:nvPr/>
        </p:nvCxnSpPr>
        <p:spPr>
          <a:xfrm flipH="1" flipV="1">
            <a:off x="2914125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spect="1"/>
          </p:cNvSpPr>
          <p:nvPr/>
        </p:nvSpPr>
        <p:spPr>
          <a:xfrm>
            <a:off x="3159766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3159766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0" name="Straight Connector 29"/>
          <p:cNvCxnSpPr>
            <a:stCxn id="17" idx="4"/>
            <a:endCxn id="19" idx="0"/>
          </p:cNvCxnSpPr>
          <p:nvPr/>
        </p:nvCxnSpPr>
        <p:spPr>
          <a:xfrm>
            <a:off x="3217366" y="1771414"/>
            <a:ext cx="0" cy="342003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2892190" y="1575314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6</a:t>
            </a:r>
            <a:endParaRPr lang="he-IL" sz="1200" dirty="0"/>
          </a:p>
        </p:txBody>
      </p:sp>
      <p:sp>
        <p:nvSpPr>
          <p:cNvPr id="152" name="TextBox 151"/>
          <p:cNvSpPr txBox="1"/>
          <p:nvPr/>
        </p:nvSpPr>
        <p:spPr>
          <a:xfrm>
            <a:off x="2892190" y="2053251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7</a:t>
            </a:r>
            <a:endParaRPr lang="he-IL" sz="1200" dirty="0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479326" y="257062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3" name="Straight Connector 32"/>
          <p:cNvCxnSpPr>
            <a:stCxn id="18" idx="4"/>
            <a:endCxn id="20" idx="0"/>
          </p:cNvCxnSpPr>
          <p:nvPr/>
        </p:nvCxnSpPr>
        <p:spPr>
          <a:xfrm>
            <a:off x="2529426" y="2228617"/>
            <a:ext cx="7500" cy="342003"/>
          </a:xfrm>
          <a:prstGeom prst="line">
            <a:avLst/>
          </a:prstGeom>
          <a:ln w="15875">
            <a:solidFill>
              <a:srgbClr val="0000FF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>
            <a:spLocks noChangeAspect="1"/>
          </p:cNvSpPr>
          <p:nvPr/>
        </p:nvSpPr>
        <p:spPr>
          <a:xfrm>
            <a:off x="2479326" y="30849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7" name="Straight Connector 36"/>
          <p:cNvCxnSpPr>
            <a:stCxn id="20" idx="4"/>
            <a:endCxn id="36" idx="0"/>
          </p:cNvCxnSpPr>
          <p:nvPr/>
        </p:nvCxnSpPr>
        <p:spPr>
          <a:xfrm>
            <a:off x="2536926" y="2685820"/>
            <a:ext cx="0" cy="399154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2555731" y="2866876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9</a:t>
            </a:r>
            <a:endParaRPr lang="he-IL" sz="1200" dirty="0"/>
          </a:p>
        </p:txBody>
      </p:sp>
      <p:sp>
        <p:nvSpPr>
          <p:cNvPr id="155" name="TextBox 154"/>
          <p:cNvSpPr txBox="1"/>
          <p:nvPr/>
        </p:nvSpPr>
        <p:spPr>
          <a:xfrm>
            <a:off x="2555731" y="2489720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8</a:t>
            </a:r>
            <a:endParaRPr lang="he-IL" sz="1200" dirty="0"/>
          </a:p>
        </p:txBody>
      </p:sp>
      <p:grpSp>
        <p:nvGrpSpPr>
          <p:cNvPr id="9" name="Group 113"/>
          <p:cNvGrpSpPr/>
          <p:nvPr/>
        </p:nvGrpSpPr>
        <p:grpSpPr>
          <a:xfrm>
            <a:off x="2577386" y="382933"/>
            <a:ext cx="732932" cy="1117171"/>
            <a:chOff x="2577386" y="382933"/>
            <a:chExt cx="732932" cy="1117171"/>
          </a:xfrm>
        </p:grpSpPr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813804" y="74270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flipV="1">
              <a:off x="2912133" y="38293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>
              <a:off x="2871404" y="85790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815796" y="131331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98716" y="1223105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3</a:t>
              </a:r>
              <a:endParaRPr lang="he-IL" sz="1200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77386" y="660848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</a:t>
              </a:r>
              <a:endParaRPr lang="he-IL" sz="1200" dirty="0"/>
            </a:p>
          </p:txBody>
        </p:sp>
      </p:grpSp>
      <p:cxnSp>
        <p:nvCxnSpPr>
          <p:cNvPr id="21" name="Straight Connector 20"/>
          <p:cNvCxnSpPr>
            <a:stCxn id="16" idx="7"/>
            <a:endCxn id="15" idx="3"/>
          </p:cNvCxnSpPr>
          <p:nvPr/>
        </p:nvCxnSpPr>
        <p:spPr>
          <a:xfrm flipV="1">
            <a:off x="2570155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>
            <a:spLocks noChangeAspect="1"/>
          </p:cNvSpPr>
          <p:nvPr/>
        </p:nvSpPr>
        <p:spPr>
          <a:xfrm>
            <a:off x="2471826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471826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>
            <a:stCxn id="16" idx="4"/>
            <a:endCxn id="18" idx="0"/>
          </p:cNvCxnSpPr>
          <p:nvPr/>
        </p:nvCxnSpPr>
        <p:spPr>
          <a:xfrm rot="5400000">
            <a:off x="2358424" y="1942415"/>
            <a:ext cx="342003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2555731" y="1575313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4</a:t>
            </a:r>
            <a:endParaRPr lang="he-IL" sz="1200" dirty="0"/>
          </a:p>
        </p:txBody>
      </p:sp>
      <p:sp>
        <p:nvSpPr>
          <p:cNvPr id="165" name="TextBox 164"/>
          <p:cNvSpPr txBox="1"/>
          <p:nvPr/>
        </p:nvSpPr>
        <p:spPr>
          <a:xfrm>
            <a:off x="2555731" y="2062925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5</a:t>
            </a:r>
            <a:endParaRPr lang="he-IL" sz="1200" dirty="0"/>
          </a:p>
        </p:txBody>
      </p:sp>
      <p:grpSp>
        <p:nvGrpSpPr>
          <p:cNvPr id="13" name="Group 137"/>
          <p:cNvGrpSpPr/>
          <p:nvPr/>
        </p:nvGrpSpPr>
        <p:grpSpPr>
          <a:xfrm>
            <a:off x="3258095" y="2211746"/>
            <a:ext cx="926505" cy="1172641"/>
            <a:chOff x="3258095" y="2211746"/>
            <a:chExt cx="926505" cy="1172641"/>
          </a:xfrm>
        </p:grpSpPr>
        <p:sp>
          <p:nvSpPr>
            <p:cNvPr id="156" name="TextBox 155"/>
            <p:cNvSpPr txBox="1"/>
            <p:nvPr/>
          </p:nvSpPr>
          <p:spPr>
            <a:xfrm>
              <a:off x="3827410" y="226834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10</a:t>
              </a:r>
              <a:endParaRPr lang="he-IL" sz="1200" dirty="0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3934708" y="256277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6" name="Straight Connector 85"/>
            <p:cNvCxnSpPr>
              <a:stCxn id="19" idx="5"/>
              <a:endCxn id="14" idx="1"/>
            </p:cNvCxnSpPr>
            <p:nvPr/>
          </p:nvCxnSpPr>
          <p:spPr>
            <a:xfrm>
              <a:off x="3258095" y="2211746"/>
              <a:ext cx="693484" cy="367904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14" idx="4"/>
              <a:endCxn id="62" idx="0"/>
            </p:cNvCxnSpPr>
            <p:nvPr/>
          </p:nvCxnSpPr>
          <p:spPr>
            <a:xfrm rot="5400000">
              <a:off x="3791334" y="2870835"/>
              <a:ext cx="393831" cy="811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3675569" y="310738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11</a:t>
              </a:r>
              <a:endParaRPr lang="he-IL" sz="1200" dirty="0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3926590" y="307181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71" name="Curved Connector 43"/>
          <p:cNvCxnSpPr>
            <a:stCxn id="62" idx="4"/>
            <a:endCxn id="66" idx="2"/>
          </p:cNvCxnSpPr>
          <p:nvPr/>
        </p:nvCxnSpPr>
        <p:spPr>
          <a:xfrm rot="16200000" flipH="1">
            <a:off x="3740445" y="3430754"/>
            <a:ext cx="706646" cy="2191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138"/>
          <p:cNvGrpSpPr/>
          <p:nvPr/>
        </p:nvGrpSpPr>
        <p:grpSpPr>
          <a:xfrm>
            <a:off x="4024919" y="3160808"/>
            <a:ext cx="424529" cy="1049247"/>
            <a:chOff x="4024919" y="3160808"/>
            <a:chExt cx="424529" cy="1049247"/>
          </a:xfrm>
        </p:grpSpPr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4203347" y="34147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4203347" y="383605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8" name="Straight Connector 67"/>
            <p:cNvCxnSpPr>
              <a:stCxn id="64" idx="1"/>
              <a:endCxn id="62" idx="5"/>
            </p:cNvCxnSpPr>
            <p:nvPr/>
          </p:nvCxnSpPr>
          <p:spPr>
            <a:xfrm flipH="1" flipV="1">
              <a:off x="4024919" y="3170139"/>
              <a:ext cx="195299" cy="26144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4" idx="4"/>
              <a:endCxn id="66" idx="0"/>
            </p:cNvCxnSpPr>
            <p:nvPr/>
          </p:nvCxnSpPr>
          <p:spPr>
            <a:xfrm>
              <a:off x="4260947" y="3529913"/>
              <a:ext cx="0" cy="30614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4091451" y="316080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12</a:t>
              </a:r>
              <a:endParaRPr lang="he-IL" sz="1200" dirty="0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4092258" y="393305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13</a:t>
              </a:r>
              <a:endParaRPr lang="he-IL" sz="1200" dirty="0"/>
            </a:p>
          </p:txBody>
        </p:sp>
      </p:grpSp>
      <p:sp>
        <p:nvSpPr>
          <p:cNvPr id="5" name="Oval 4"/>
          <p:cNvSpPr>
            <a:spLocks noChangeAspect="1"/>
          </p:cNvSpPr>
          <p:nvPr/>
        </p:nvSpPr>
        <p:spPr>
          <a:xfrm>
            <a:off x="1629726" y="213415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1629726" y="260015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0" name="Straight Connector 79"/>
          <p:cNvCxnSpPr>
            <a:stCxn id="5" idx="7"/>
            <a:endCxn id="16" idx="3"/>
          </p:cNvCxnSpPr>
          <p:nvPr/>
        </p:nvCxnSpPr>
        <p:spPr>
          <a:xfrm rot="5400000" flipH="1" flipV="1">
            <a:off x="1910137" y="1572462"/>
            <a:ext cx="396479" cy="760642"/>
          </a:xfrm>
          <a:prstGeom prst="line">
            <a:avLst/>
          </a:prstGeom>
          <a:ln w="15875">
            <a:solidFill>
              <a:srgbClr val="0000F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1511925" y="2424752"/>
            <a:ext cx="350802" cy="0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1521603" y="1803915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14</a:t>
            </a:r>
            <a:endParaRPr lang="he-IL" sz="1200" dirty="0"/>
          </a:p>
        </p:txBody>
      </p:sp>
      <p:sp>
        <p:nvSpPr>
          <p:cNvPr id="173" name="TextBox 172"/>
          <p:cNvSpPr txBox="1"/>
          <p:nvPr/>
        </p:nvSpPr>
        <p:spPr>
          <a:xfrm>
            <a:off x="1516754" y="271462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15</a:t>
            </a:r>
            <a:endParaRPr lang="he-IL" sz="1200" dirty="0"/>
          </a:p>
        </p:txBody>
      </p:sp>
      <p:grpSp>
        <p:nvGrpSpPr>
          <p:cNvPr id="25" name="Group 125"/>
          <p:cNvGrpSpPr/>
          <p:nvPr/>
        </p:nvGrpSpPr>
        <p:grpSpPr>
          <a:xfrm>
            <a:off x="2901227" y="3884073"/>
            <a:ext cx="1302120" cy="902827"/>
            <a:chOff x="2901227" y="3884073"/>
            <a:chExt cx="1302120" cy="902827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flipH="1">
              <a:off x="3213212" y="458735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3211363" y="414338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1" name="Straight Connector 120"/>
            <p:cNvCxnSpPr>
              <a:stCxn id="66" idx="2"/>
              <a:endCxn id="120" idx="7"/>
            </p:cNvCxnSpPr>
            <p:nvPr/>
          </p:nvCxnSpPr>
          <p:spPr>
            <a:xfrm flipH="1">
              <a:off x="3309692" y="3893656"/>
              <a:ext cx="893655" cy="266595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120" idx="4"/>
            </p:cNvCxnSpPr>
            <p:nvPr/>
          </p:nvCxnSpPr>
          <p:spPr>
            <a:xfrm rot="16200000" flipH="1">
              <a:off x="3105498" y="4422044"/>
              <a:ext cx="328779" cy="184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TextBox 173"/>
            <p:cNvSpPr txBox="1"/>
            <p:nvPr/>
          </p:nvSpPr>
          <p:spPr>
            <a:xfrm>
              <a:off x="3086417" y="388407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16</a:t>
              </a:r>
              <a:endParaRPr lang="he-IL" sz="1200" dirty="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901227" y="450990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17</a:t>
              </a:r>
              <a:endParaRPr lang="he-IL" sz="1200" dirty="0"/>
            </a:p>
          </p:txBody>
        </p:sp>
      </p:grpSp>
      <p:sp>
        <p:nvSpPr>
          <p:cNvPr id="48" name="Oval 47"/>
          <p:cNvSpPr>
            <a:spLocks noChangeAspect="1"/>
          </p:cNvSpPr>
          <p:nvPr/>
        </p:nvSpPr>
        <p:spPr>
          <a:xfrm>
            <a:off x="1380210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1380210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3" name="Straight Connector 52"/>
          <p:cNvCxnSpPr>
            <a:stCxn id="48" idx="7"/>
            <a:endCxn id="47" idx="3"/>
          </p:cNvCxnSpPr>
          <p:nvPr/>
        </p:nvCxnSpPr>
        <p:spPr>
          <a:xfrm flipV="1">
            <a:off x="1478539" y="2698482"/>
            <a:ext cx="168058" cy="388664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435728" y="3185475"/>
            <a:ext cx="4164" cy="342004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1233982" y="281458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18</a:t>
            </a:r>
            <a:endParaRPr lang="he-IL" sz="1200" dirty="0"/>
          </a:p>
        </p:txBody>
      </p:sp>
      <p:sp>
        <p:nvSpPr>
          <p:cNvPr id="177" name="TextBox 176"/>
          <p:cNvSpPr txBox="1"/>
          <p:nvPr/>
        </p:nvSpPr>
        <p:spPr>
          <a:xfrm>
            <a:off x="1434550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19</a:t>
            </a:r>
            <a:endParaRPr lang="he-IL" sz="1200" dirty="0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892286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1892286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4" name="Straight Connector 53"/>
          <p:cNvCxnSpPr>
            <a:stCxn id="49" idx="1"/>
            <a:endCxn id="47" idx="5"/>
          </p:cNvCxnSpPr>
          <p:nvPr/>
        </p:nvCxnSpPr>
        <p:spPr>
          <a:xfrm flipH="1" flipV="1">
            <a:off x="1728055" y="2698482"/>
            <a:ext cx="181102" cy="388664"/>
          </a:xfrm>
          <a:prstGeom prst="line">
            <a:avLst/>
          </a:prstGeom>
          <a:ln w="15875">
            <a:solidFill>
              <a:srgbClr val="0000FF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949393" y="3185475"/>
            <a:ext cx="987" cy="342004"/>
          </a:xfrm>
          <a:prstGeom prst="line">
            <a:avLst/>
          </a:prstGeom>
          <a:ln w="50800" cmpd="sng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1807286" y="283207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20</a:t>
            </a:r>
            <a:endParaRPr lang="he-IL" sz="1200" dirty="0"/>
          </a:p>
        </p:txBody>
      </p:sp>
      <p:sp>
        <p:nvSpPr>
          <p:cNvPr id="179" name="TextBox 178"/>
          <p:cNvSpPr txBox="1"/>
          <p:nvPr/>
        </p:nvSpPr>
        <p:spPr>
          <a:xfrm>
            <a:off x="1612012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21</a:t>
            </a:r>
            <a:endParaRPr lang="he-IL" sz="1200" dirty="0"/>
          </a:p>
        </p:txBody>
      </p:sp>
      <p:grpSp>
        <p:nvGrpSpPr>
          <p:cNvPr id="28" name="Group 129"/>
          <p:cNvGrpSpPr/>
          <p:nvPr/>
        </p:nvGrpSpPr>
        <p:grpSpPr>
          <a:xfrm>
            <a:off x="2886847" y="4685688"/>
            <a:ext cx="418225" cy="913347"/>
            <a:chOff x="2886847" y="4685688"/>
            <a:chExt cx="418225" cy="913347"/>
          </a:xfrm>
        </p:grpSpPr>
        <p:sp>
          <p:nvSpPr>
            <p:cNvPr id="91" name="Oval 90"/>
            <p:cNvSpPr>
              <a:spLocks noChangeAspect="1"/>
            </p:cNvSpPr>
            <p:nvPr/>
          </p:nvSpPr>
          <p:spPr>
            <a:xfrm flipH="1">
              <a:off x="2886847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 flipH="1">
              <a:off x="2886847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6" name="Straight Connector 95"/>
            <p:cNvCxnSpPr>
              <a:stCxn id="91" idx="1"/>
              <a:endCxn id="89" idx="5"/>
            </p:cNvCxnSpPr>
            <p:nvPr/>
          </p:nvCxnSpPr>
          <p:spPr>
            <a:xfrm flipV="1">
              <a:off x="2985176" y="4685688"/>
              <a:ext cx="244907" cy="261444"/>
            </a:xfrm>
            <a:prstGeom prst="line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1" idx="4"/>
              <a:endCxn id="93" idx="0"/>
            </p:cNvCxnSpPr>
            <p:nvPr/>
          </p:nvCxnSpPr>
          <p:spPr>
            <a:xfrm>
              <a:off x="2944447" y="5045461"/>
              <a:ext cx="0" cy="34200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2947882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22</a:t>
              </a:r>
              <a:endParaRPr lang="he-IL" sz="1200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2947882" y="532203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23</a:t>
              </a:r>
              <a:endParaRPr lang="he-IL" sz="1200" dirty="0"/>
            </a:p>
          </p:txBody>
        </p:sp>
      </p:grpSp>
      <p:grpSp>
        <p:nvGrpSpPr>
          <p:cNvPr id="29" name="Group 130"/>
          <p:cNvGrpSpPr/>
          <p:nvPr/>
        </p:nvGrpSpPr>
        <p:grpSpPr>
          <a:xfrm>
            <a:off x="3264871" y="4685688"/>
            <a:ext cx="419663" cy="904594"/>
            <a:chOff x="3264871" y="4685688"/>
            <a:chExt cx="419663" cy="904594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 flipH="1">
              <a:off x="3569334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 flipH="1">
              <a:off x="3569334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5" name="Straight Connector 94"/>
            <p:cNvCxnSpPr>
              <a:stCxn id="90" idx="7"/>
              <a:endCxn id="89" idx="3"/>
            </p:cNvCxnSpPr>
            <p:nvPr/>
          </p:nvCxnSpPr>
          <p:spPr>
            <a:xfrm rot="16200000" flipV="1">
              <a:off x="3318152" y="4679079"/>
              <a:ext cx="261443" cy="27466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90" idx="4"/>
              <a:endCxn id="92" idx="0"/>
            </p:cNvCxnSpPr>
            <p:nvPr/>
          </p:nvCxnSpPr>
          <p:spPr>
            <a:xfrm rot="16200000" flipH="1">
              <a:off x="3455932" y="5216463"/>
              <a:ext cx="34200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TextBox 181"/>
            <p:cNvSpPr txBox="1"/>
            <p:nvPr/>
          </p:nvSpPr>
          <p:spPr>
            <a:xfrm>
              <a:off x="3264871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24</a:t>
              </a:r>
              <a:endParaRPr lang="he-IL" sz="1200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3264871" y="531328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25</a:t>
              </a:r>
              <a:endParaRPr lang="he-IL" sz="1200" dirty="0"/>
            </a:p>
          </p:txBody>
        </p:sp>
      </p:grpSp>
      <p:grpSp>
        <p:nvGrpSpPr>
          <p:cNvPr id="31" name="Group 131"/>
          <p:cNvGrpSpPr/>
          <p:nvPr/>
        </p:nvGrpSpPr>
        <p:grpSpPr>
          <a:xfrm>
            <a:off x="2886847" y="5502664"/>
            <a:ext cx="418225" cy="971557"/>
            <a:chOff x="2886847" y="5502664"/>
            <a:chExt cx="418225" cy="971557"/>
          </a:xfrm>
        </p:grpSpPr>
        <p:sp>
          <p:nvSpPr>
            <p:cNvPr id="94" name="Oval 93"/>
            <p:cNvSpPr>
              <a:spLocks noChangeAspect="1"/>
            </p:cNvSpPr>
            <p:nvPr/>
          </p:nvSpPr>
          <p:spPr>
            <a:xfrm flipH="1">
              <a:off x="2886847" y="584466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9" name="Straight Connector 98"/>
            <p:cNvCxnSpPr>
              <a:stCxn id="93" idx="4"/>
              <a:endCxn id="94" idx="0"/>
            </p:cNvCxnSpPr>
            <p:nvPr/>
          </p:nvCxnSpPr>
          <p:spPr>
            <a:xfrm>
              <a:off x="2944447" y="5502664"/>
              <a:ext cx="0" cy="342004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/>
            <p:cNvSpPr>
              <a:spLocks noChangeAspect="1"/>
            </p:cNvSpPr>
            <p:nvPr/>
          </p:nvSpPr>
          <p:spPr>
            <a:xfrm flipH="1">
              <a:off x="2886847" y="635902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1" name="Straight Connector 100"/>
            <p:cNvCxnSpPr>
              <a:stCxn id="94" idx="4"/>
              <a:endCxn id="100" idx="0"/>
            </p:cNvCxnSpPr>
            <p:nvPr/>
          </p:nvCxnSpPr>
          <p:spPr>
            <a:xfrm>
              <a:off x="2944447" y="5959868"/>
              <a:ext cx="0" cy="39915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extBox 183"/>
            <p:cNvSpPr txBox="1"/>
            <p:nvPr/>
          </p:nvSpPr>
          <p:spPr>
            <a:xfrm>
              <a:off x="2947882" y="577777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26</a:t>
              </a:r>
              <a:endParaRPr lang="he-IL" sz="1200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2947882" y="612709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27</a:t>
              </a:r>
              <a:endParaRPr lang="he-IL" sz="1200" dirty="0"/>
            </a:p>
          </p:txBody>
        </p:sp>
      </p:grp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5220072" y="332656"/>
            <a:ext cx="3696814" cy="5539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Nested blossoms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cxnSp>
        <p:nvCxnSpPr>
          <p:cNvPr id="107" name="Curved Connector 43"/>
          <p:cNvCxnSpPr/>
          <p:nvPr/>
        </p:nvCxnSpPr>
        <p:spPr>
          <a:xfrm rot="10800000" flipH="1" flipV="1">
            <a:off x="1380209" y="3127874"/>
            <a:ext cx="1506637" cy="2774393"/>
          </a:xfrm>
          <a:prstGeom prst="curvedConnector3">
            <a:avLst>
              <a:gd name="adj1" fmla="val -15173"/>
            </a:avLst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>
          <a:xfrm>
            <a:off x="755576" y="1097766"/>
            <a:ext cx="4286280" cy="5643602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76980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val 133"/>
          <p:cNvSpPr/>
          <p:nvPr/>
        </p:nvSpPr>
        <p:spPr>
          <a:xfrm>
            <a:off x="2509106" y="4448637"/>
            <a:ext cx="1397164" cy="2200403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4" name="Oval 103"/>
          <p:cNvSpPr/>
          <p:nvPr/>
        </p:nvSpPr>
        <p:spPr>
          <a:xfrm>
            <a:off x="1204524" y="2527031"/>
            <a:ext cx="971557" cy="1402035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5" name="Oval 104"/>
          <p:cNvSpPr/>
          <p:nvPr/>
        </p:nvSpPr>
        <p:spPr>
          <a:xfrm>
            <a:off x="3689061" y="2973972"/>
            <a:ext cx="857030" cy="1228734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Oval 105"/>
          <p:cNvSpPr/>
          <p:nvPr/>
        </p:nvSpPr>
        <p:spPr>
          <a:xfrm>
            <a:off x="2195736" y="1171222"/>
            <a:ext cx="1223745" cy="2243491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4" name="Curved Connector 43"/>
          <p:cNvCxnSpPr>
            <a:stCxn id="36" idx="6"/>
            <a:endCxn id="19" idx="4"/>
          </p:cNvCxnSpPr>
          <p:nvPr/>
        </p:nvCxnSpPr>
        <p:spPr>
          <a:xfrm flipV="1">
            <a:off x="2594526" y="2228617"/>
            <a:ext cx="622840" cy="9139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43"/>
          <p:cNvCxnSpPr>
            <a:stCxn id="50" idx="4"/>
            <a:endCxn id="51" idx="4"/>
          </p:cNvCxnSpPr>
          <p:nvPr/>
        </p:nvCxnSpPr>
        <p:spPr>
          <a:xfrm rot="16200000" flipH="1">
            <a:off x="1693848" y="3386641"/>
            <a:ext cx="12700" cy="512076"/>
          </a:xfrm>
          <a:prstGeom prst="curvedConnector3">
            <a:avLst>
              <a:gd name="adj1" fmla="val 1240000"/>
            </a:avLst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43"/>
          <p:cNvCxnSpPr>
            <a:stCxn id="92" idx="4"/>
            <a:endCxn id="100" idx="2"/>
          </p:cNvCxnSpPr>
          <p:nvPr/>
        </p:nvCxnSpPr>
        <p:spPr>
          <a:xfrm rot="5400000">
            <a:off x="2857513" y="5647199"/>
            <a:ext cx="913957" cy="62488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36"/>
          <p:cNvGrpSpPr/>
          <p:nvPr/>
        </p:nvGrpSpPr>
        <p:grpSpPr>
          <a:xfrm>
            <a:off x="3041592" y="214290"/>
            <a:ext cx="367055" cy="276999"/>
            <a:chOff x="3041592" y="214290"/>
            <a:chExt cx="367055" cy="276999"/>
          </a:xfrm>
        </p:grpSpPr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3293447" y="28460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3041592" y="214290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</a:t>
              </a:r>
              <a:endParaRPr lang="he-IL" sz="1200" dirty="0"/>
            </a:p>
          </p:txBody>
        </p:sp>
      </p:grpSp>
      <p:cxnSp>
        <p:nvCxnSpPr>
          <p:cNvPr id="24" name="Straight Connector 23"/>
          <p:cNvCxnSpPr>
            <a:stCxn id="17" idx="1"/>
            <a:endCxn id="15" idx="5"/>
          </p:cNvCxnSpPr>
          <p:nvPr/>
        </p:nvCxnSpPr>
        <p:spPr>
          <a:xfrm flipH="1" flipV="1">
            <a:off x="2914125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spect="1"/>
          </p:cNvSpPr>
          <p:nvPr/>
        </p:nvSpPr>
        <p:spPr>
          <a:xfrm>
            <a:off x="3159766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3159766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0" name="Straight Connector 29"/>
          <p:cNvCxnSpPr>
            <a:stCxn id="17" idx="4"/>
            <a:endCxn id="19" idx="0"/>
          </p:cNvCxnSpPr>
          <p:nvPr/>
        </p:nvCxnSpPr>
        <p:spPr>
          <a:xfrm>
            <a:off x="3217366" y="1771414"/>
            <a:ext cx="0" cy="34200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2892190" y="1575314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6</a:t>
            </a:r>
            <a:endParaRPr lang="he-IL" sz="1200" dirty="0"/>
          </a:p>
        </p:txBody>
      </p:sp>
      <p:sp>
        <p:nvSpPr>
          <p:cNvPr id="152" name="TextBox 151"/>
          <p:cNvSpPr txBox="1"/>
          <p:nvPr/>
        </p:nvSpPr>
        <p:spPr>
          <a:xfrm>
            <a:off x="2892190" y="2053251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7</a:t>
            </a:r>
            <a:endParaRPr lang="he-IL" sz="1200" dirty="0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479326" y="257062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3" name="Straight Connector 32"/>
          <p:cNvCxnSpPr>
            <a:stCxn id="18" idx="4"/>
            <a:endCxn id="20" idx="0"/>
          </p:cNvCxnSpPr>
          <p:nvPr/>
        </p:nvCxnSpPr>
        <p:spPr>
          <a:xfrm>
            <a:off x="2529426" y="2228617"/>
            <a:ext cx="7500" cy="34200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>
            <a:spLocks noChangeAspect="1"/>
          </p:cNvSpPr>
          <p:nvPr/>
        </p:nvSpPr>
        <p:spPr>
          <a:xfrm>
            <a:off x="2479326" y="30849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7" name="Straight Connector 36"/>
          <p:cNvCxnSpPr>
            <a:stCxn id="20" idx="4"/>
            <a:endCxn id="36" idx="0"/>
          </p:cNvCxnSpPr>
          <p:nvPr/>
        </p:nvCxnSpPr>
        <p:spPr>
          <a:xfrm>
            <a:off x="2536926" y="2685820"/>
            <a:ext cx="0" cy="39915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2555731" y="2866876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9</a:t>
            </a:r>
            <a:endParaRPr lang="he-IL" sz="1200" dirty="0"/>
          </a:p>
        </p:txBody>
      </p:sp>
      <p:sp>
        <p:nvSpPr>
          <p:cNvPr id="155" name="TextBox 154"/>
          <p:cNvSpPr txBox="1"/>
          <p:nvPr/>
        </p:nvSpPr>
        <p:spPr>
          <a:xfrm>
            <a:off x="2555731" y="2489720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8</a:t>
            </a:r>
            <a:endParaRPr lang="he-IL" sz="1200" dirty="0"/>
          </a:p>
        </p:txBody>
      </p:sp>
      <p:grpSp>
        <p:nvGrpSpPr>
          <p:cNvPr id="9" name="Group 113"/>
          <p:cNvGrpSpPr/>
          <p:nvPr/>
        </p:nvGrpSpPr>
        <p:grpSpPr>
          <a:xfrm>
            <a:off x="2577386" y="382933"/>
            <a:ext cx="732932" cy="1117171"/>
            <a:chOff x="2577386" y="382933"/>
            <a:chExt cx="732932" cy="1117171"/>
          </a:xfrm>
        </p:grpSpPr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2813804" y="74270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flipV="1">
              <a:off x="2912133" y="38293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5" idx="0"/>
            </p:cNvCxnSpPr>
            <p:nvPr/>
          </p:nvCxnSpPr>
          <p:spPr>
            <a:xfrm>
              <a:off x="2871404" y="85790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815796" y="131331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2898716" y="1223105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3</a:t>
              </a:r>
              <a:endParaRPr lang="he-IL" sz="1200" dirty="0"/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577386" y="660848"/>
              <a:ext cx="285752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</a:t>
              </a:r>
              <a:endParaRPr lang="he-IL" sz="1200" dirty="0"/>
            </a:p>
          </p:txBody>
        </p:sp>
      </p:grpSp>
      <p:cxnSp>
        <p:nvCxnSpPr>
          <p:cNvPr id="21" name="Straight Connector 20"/>
          <p:cNvCxnSpPr>
            <a:stCxn id="16" idx="7"/>
            <a:endCxn id="15" idx="3"/>
          </p:cNvCxnSpPr>
          <p:nvPr/>
        </p:nvCxnSpPr>
        <p:spPr>
          <a:xfrm flipV="1">
            <a:off x="2570155" y="1411640"/>
            <a:ext cx="262512" cy="261445"/>
          </a:xfrm>
          <a:prstGeom prst="line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>
            <a:spLocks noChangeAspect="1"/>
          </p:cNvSpPr>
          <p:nvPr/>
        </p:nvSpPr>
        <p:spPr>
          <a:xfrm>
            <a:off x="2471826" y="1656214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471826" y="211341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>
            <a:stCxn id="16" idx="4"/>
            <a:endCxn id="18" idx="0"/>
          </p:cNvCxnSpPr>
          <p:nvPr/>
        </p:nvCxnSpPr>
        <p:spPr>
          <a:xfrm rot="5400000">
            <a:off x="2358424" y="1942415"/>
            <a:ext cx="342003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2555731" y="1575313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4</a:t>
            </a:r>
            <a:endParaRPr lang="he-IL" sz="1200" dirty="0"/>
          </a:p>
        </p:txBody>
      </p:sp>
      <p:sp>
        <p:nvSpPr>
          <p:cNvPr id="165" name="TextBox 164"/>
          <p:cNvSpPr txBox="1"/>
          <p:nvPr/>
        </p:nvSpPr>
        <p:spPr>
          <a:xfrm>
            <a:off x="2555731" y="2062925"/>
            <a:ext cx="28575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5</a:t>
            </a:r>
            <a:endParaRPr lang="he-IL" sz="1200" dirty="0"/>
          </a:p>
        </p:txBody>
      </p:sp>
      <p:grpSp>
        <p:nvGrpSpPr>
          <p:cNvPr id="13" name="Group 137"/>
          <p:cNvGrpSpPr/>
          <p:nvPr/>
        </p:nvGrpSpPr>
        <p:grpSpPr>
          <a:xfrm>
            <a:off x="3258095" y="2211746"/>
            <a:ext cx="926505" cy="1172641"/>
            <a:chOff x="3258095" y="2211746"/>
            <a:chExt cx="926505" cy="1172641"/>
          </a:xfrm>
        </p:grpSpPr>
        <p:sp>
          <p:nvSpPr>
            <p:cNvPr id="156" name="TextBox 155"/>
            <p:cNvSpPr txBox="1"/>
            <p:nvPr/>
          </p:nvSpPr>
          <p:spPr>
            <a:xfrm>
              <a:off x="3827410" y="226834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10</a:t>
              </a:r>
              <a:endParaRPr lang="he-IL" sz="1200" dirty="0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3934708" y="256277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6" name="Straight Connector 85"/>
            <p:cNvCxnSpPr>
              <a:stCxn id="19" idx="5"/>
              <a:endCxn id="14" idx="1"/>
            </p:cNvCxnSpPr>
            <p:nvPr/>
          </p:nvCxnSpPr>
          <p:spPr>
            <a:xfrm>
              <a:off x="3258095" y="2211746"/>
              <a:ext cx="693484" cy="367904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14" idx="4"/>
              <a:endCxn id="62" idx="0"/>
            </p:cNvCxnSpPr>
            <p:nvPr/>
          </p:nvCxnSpPr>
          <p:spPr>
            <a:xfrm rot="5400000">
              <a:off x="3791334" y="2870835"/>
              <a:ext cx="393831" cy="811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TextBox 168"/>
            <p:cNvSpPr txBox="1"/>
            <p:nvPr/>
          </p:nvSpPr>
          <p:spPr>
            <a:xfrm>
              <a:off x="3675569" y="310738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11</a:t>
              </a:r>
              <a:endParaRPr lang="he-IL" sz="1200" dirty="0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3926590" y="307181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71" name="Curved Connector 43"/>
          <p:cNvCxnSpPr>
            <a:stCxn id="62" idx="4"/>
            <a:endCxn id="66" idx="2"/>
          </p:cNvCxnSpPr>
          <p:nvPr/>
        </p:nvCxnSpPr>
        <p:spPr>
          <a:xfrm rot="16200000" flipH="1">
            <a:off x="3740445" y="3430754"/>
            <a:ext cx="706646" cy="219157"/>
          </a:xfrm>
          <a:prstGeom prst="curvedConnector2">
            <a:avLst/>
          </a:prstGeom>
          <a:ln w="15875">
            <a:solidFill>
              <a:schemeClr val="tx1"/>
            </a:solidFill>
            <a:prstDash val="dash"/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138"/>
          <p:cNvGrpSpPr/>
          <p:nvPr/>
        </p:nvGrpSpPr>
        <p:grpSpPr>
          <a:xfrm>
            <a:off x="4024919" y="3160808"/>
            <a:ext cx="424529" cy="1049247"/>
            <a:chOff x="4024919" y="3160808"/>
            <a:chExt cx="424529" cy="1049247"/>
          </a:xfrm>
        </p:grpSpPr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4203347" y="34147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4203347" y="383605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8" name="Straight Connector 67"/>
            <p:cNvCxnSpPr>
              <a:stCxn id="64" idx="1"/>
              <a:endCxn id="62" idx="5"/>
            </p:cNvCxnSpPr>
            <p:nvPr/>
          </p:nvCxnSpPr>
          <p:spPr>
            <a:xfrm flipH="1" flipV="1">
              <a:off x="4024919" y="3170139"/>
              <a:ext cx="195299" cy="26144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4" idx="4"/>
              <a:endCxn id="66" idx="0"/>
            </p:cNvCxnSpPr>
            <p:nvPr/>
          </p:nvCxnSpPr>
          <p:spPr>
            <a:xfrm>
              <a:off x="4260947" y="3529913"/>
              <a:ext cx="0" cy="30614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TextBox 169"/>
            <p:cNvSpPr txBox="1"/>
            <p:nvPr/>
          </p:nvSpPr>
          <p:spPr>
            <a:xfrm>
              <a:off x="4091451" y="3160808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12</a:t>
              </a:r>
              <a:endParaRPr lang="he-IL" sz="1200" dirty="0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4092258" y="393305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13</a:t>
              </a:r>
              <a:endParaRPr lang="he-IL" sz="1200" dirty="0"/>
            </a:p>
          </p:txBody>
        </p:sp>
      </p:grpSp>
      <p:sp>
        <p:nvSpPr>
          <p:cNvPr id="5" name="Oval 4"/>
          <p:cNvSpPr>
            <a:spLocks noChangeAspect="1"/>
          </p:cNvSpPr>
          <p:nvPr/>
        </p:nvSpPr>
        <p:spPr>
          <a:xfrm>
            <a:off x="1629726" y="2134151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1629726" y="2600153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0" name="Straight Connector 79"/>
          <p:cNvCxnSpPr>
            <a:stCxn id="5" idx="7"/>
            <a:endCxn id="16" idx="3"/>
          </p:cNvCxnSpPr>
          <p:nvPr/>
        </p:nvCxnSpPr>
        <p:spPr>
          <a:xfrm rot="5400000" flipH="1" flipV="1">
            <a:off x="1910137" y="1572462"/>
            <a:ext cx="396479" cy="760642"/>
          </a:xfrm>
          <a:prstGeom prst="line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>
            <a:off x="1511925" y="2424752"/>
            <a:ext cx="350802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1521603" y="1803915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14</a:t>
            </a:r>
            <a:endParaRPr lang="he-IL" sz="1200" dirty="0"/>
          </a:p>
        </p:txBody>
      </p:sp>
      <p:sp>
        <p:nvSpPr>
          <p:cNvPr id="173" name="TextBox 172"/>
          <p:cNvSpPr txBox="1"/>
          <p:nvPr/>
        </p:nvSpPr>
        <p:spPr>
          <a:xfrm>
            <a:off x="1516754" y="271462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15</a:t>
            </a:r>
            <a:endParaRPr lang="he-IL" sz="1200" dirty="0"/>
          </a:p>
        </p:txBody>
      </p:sp>
      <p:grpSp>
        <p:nvGrpSpPr>
          <p:cNvPr id="25" name="Group 125"/>
          <p:cNvGrpSpPr/>
          <p:nvPr/>
        </p:nvGrpSpPr>
        <p:grpSpPr>
          <a:xfrm>
            <a:off x="2901227" y="3884073"/>
            <a:ext cx="1302120" cy="902827"/>
            <a:chOff x="2901227" y="3884073"/>
            <a:chExt cx="1302120" cy="902827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 flipH="1">
              <a:off x="3213212" y="4587359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3211363" y="414338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1" name="Straight Connector 120"/>
            <p:cNvCxnSpPr>
              <a:stCxn id="66" idx="2"/>
              <a:endCxn id="120" idx="7"/>
            </p:cNvCxnSpPr>
            <p:nvPr/>
          </p:nvCxnSpPr>
          <p:spPr>
            <a:xfrm flipH="1">
              <a:off x="3309692" y="3893656"/>
              <a:ext cx="893655" cy="266595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120" idx="4"/>
            </p:cNvCxnSpPr>
            <p:nvPr/>
          </p:nvCxnSpPr>
          <p:spPr>
            <a:xfrm rot="16200000" flipH="1">
              <a:off x="3105498" y="4422044"/>
              <a:ext cx="328779" cy="184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TextBox 173"/>
            <p:cNvSpPr txBox="1"/>
            <p:nvPr/>
          </p:nvSpPr>
          <p:spPr>
            <a:xfrm>
              <a:off x="3086417" y="388407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16</a:t>
              </a:r>
              <a:endParaRPr lang="he-IL" sz="1200" dirty="0"/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2901227" y="450990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17</a:t>
              </a:r>
              <a:endParaRPr lang="he-IL" sz="1200" dirty="0"/>
            </a:p>
          </p:txBody>
        </p:sp>
      </p:grpSp>
      <p:sp>
        <p:nvSpPr>
          <p:cNvPr id="48" name="Oval 47"/>
          <p:cNvSpPr>
            <a:spLocks noChangeAspect="1"/>
          </p:cNvSpPr>
          <p:nvPr/>
        </p:nvSpPr>
        <p:spPr>
          <a:xfrm>
            <a:off x="1380210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1380210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3" name="Straight Connector 52"/>
          <p:cNvCxnSpPr>
            <a:stCxn id="48" idx="7"/>
            <a:endCxn id="47" idx="3"/>
          </p:cNvCxnSpPr>
          <p:nvPr/>
        </p:nvCxnSpPr>
        <p:spPr>
          <a:xfrm flipV="1">
            <a:off x="1478539" y="2698482"/>
            <a:ext cx="168058" cy="388664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435728" y="3185475"/>
            <a:ext cx="4164" cy="34200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1233982" y="2814588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18</a:t>
            </a:r>
            <a:endParaRPr lang="he-IL" sz="1200" dirty="0"/>
          </a:p>
        </p:txBody>
      </p:sp>
      <p:sp>
        <p:nvSpPr>
          <p:cNvPr id="177" name="TextBox 176"/>
          <p:cNvSpPr txBox="1"/>
          <p:nvPr/>
        </p:nvSpPr>
        <p:spPr>
          <a:xfrm>
            <a:off x="1434550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19</a:t>
            </a:r>
            <a:endParaRPr lang="he-IL" sz="1200" dirty="0"/>
          </a:p>
        </p:txBody>
      </p:sp>
      <p:sp>
        <p:nvSpPr>
          <p:cNvPr id="49" name="Oval 48"/>
          <p:cNvSpPr>
            <a:spLocks noChangeAspect="1"/>
          </p:cNvSpPr>
          <p:nvPr/>
        </p:nvSpPr>
        <p:spPr>
          <a:xfrm>
            <a:off x="1892286" y="3070275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1892286" y="3527479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4" name="Straight Connector 53"/>
          <p:cNvCxnSpPr>
            <a:stCxn id="49" idx="1"/>
            <a:endCxn id="47" idx="5"/>
          </p:cNvCxnSpPr>
          <p:nvPr/>
        </p:nvCxnSpPr>
        <p:spPr>
          <a:xfrm flipH="1" flipV="1">
            <a:off x="1728055" y="2698482"/>
            <a:ext cx="181102" cy="388664"/>
          </a:xfrm>
          <a:prstGeom prst="line">
            <a:avLst/>
          </a:prstGeom>
          <a:ln w="15875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949393" y="3185475"/>
            <a:ext cx="987" cy="342004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1807286" y="2832072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20</a:t>
            </a:r>
            <a:endParaRPr lang="he-IL" sz="1200" dirty="0"/>
          </a:p>
        </p:txBody>
      </p:sp>
      <p:sp>
        <p:nvSpPr>
          <p:cNvPr id="179" name="TextBox 178"/>
          <p:cNvSpPr txBox="1"/>
          <p:nvPr/>
        </p:nvSpPr>
        <p:spPr>
          <a:xfrm>
            <a:off x="1612012" y="3447490"/>
            <a:ext cx="35719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1200" dirty="0" smtClean="0"/>
              <a:t>21</a:t>
            </a:r>
            <a:endParaRPr lang="he-IL" sz="1200" dirty="0"/>
          </a:p>
        </p:txBody>
      </p:sp>
      <p:grpSp>
        <p:nvGrpSpPr>
          <p:cNvPr id="28" name="Group 129"/>
          <p:cNvGrpSpPr/>
          <p:nvPr/>
        </p:nvGrpSpPr>
        <p:grpSpPr>
          <a:xfrm>
            <a:off x="2886847" y="4685688"/>
            <a:ext cx="418225" cy="913347"/>
            <a:chOff x="2886847" y="4685688"/>
            <a:chExt cx="418225" cy="913347"/>
          </a:xfrm>
        </p:grpSpPr>
        <p:sp>
          <p:nvSpPr>
            <p:cNvPr id="91" name="Oval 90"/>
            <p:cNvSpPr>
              <a:spLocks noChangeAspect="1"/>
            </p:cNvSpPr>
            <p:nvPr/>
          </p:nvSpPr>
          <p:spPr>
            <a:xfrm flipH="1">
              <a:off x="2886847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 flipH="1">
              <a:off x="2886847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6" name="Straight Connector 95"/>
            <p:cNvCxnSpPr>
              <a:stCxn id="91" idx="1"/>
              <a:endCxn id="89" idx="5"/>
            </p:cNvCxnSpPr>
            <p:nvPr/>
          </p:nvCxnSpPr>
          <p:spPr>
            <a:xfrm flipV="1">
              <a:off x="2985176" y="4685688"/>
              <a:ext cx="244907" cy="261444"/>
            </a:xfrm>
            <a:prstGeom prst="line">
              <a:avLst/>
            </a:prstGeom>
            <a:ln w="15875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1" idx="4"/>
              <a:endCxn id="93" idx="0"/>
            </p:cNvCxnSpPr>
            <p:nvPr/>
          </p:nvCxnSpPr>
          <p:spPr>
            <a:xfrm>
              <a:off x="2944447" y="5045461"/>
              <a:ext cx="0" cy="34200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xtBox 179"/>
            <p:cNvSpPr txBox="1"/>
            <p:nvPr/>
          </p:nvSpPr>
          <p:spPr>
            <a:xfrm>
              <a:off x="2947882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22</a:t>
              </a:r>
              <a:endParaRPr lang="he-IL" sz="1200" dirty="0"/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2947882" y="5322036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23</a:t>
              </a:r>
              <a:endParaRPr lang="he-IL" sz="1200" dirty="0"/>
            </a:p>
          </p:txBody>
        </p:sp>
      </p:grpSp>
      <p:grpSp>
        <p:nvGrpSpPr>
          <p:cNvPr id="29" name="Group 130"/>
          <p:cNvGrpSpPr/>
          <p:nvPr/>
        </p:nvGrpSpPr>
        <p:grpSpPr>
          <a:xfrm>
            <a:off x="3264871" y="4685688"/>
            <a:ext cx="419663" cy="904594"/>
            <a:chOff x="3264871" y="4685688"/>
            <a:chExt cx="419663" cy="904594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 flipH="1">
              <a:off x="3569334" y="493026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 flipH="1">
              <a:off x="3569334" y="538746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5" name="Straight Connector 94"/>
            <p:cNvCxnSpPr>
              <a:stCxn id="90" idx="7"/>
              <a:endCxn id="89" idx="3"/>
            </p:cNvCxnSpPr>
            <p:nvPr/>
          </p:nvCxnSpPr>
          <p:spPr>
            <a:xfrm rot="16200000" flipV="1">
              <a:off x="3318152" y="4679079"/>
              <a:ext cx="261443" cy="27466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90" idx="4"/>
              <a:endCxn id="92" idx="0"/>
            </p:cNvCxnSpPr>
            <p:nvPr/>
          </p:nvCxnSpPr>
          <p:spPr>
            <a:xfrm rot="16200000" flipH="1">
              <a:off x="3455932" y="5216463"/>
              <a:ext cx="342003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TextBox 181"/>
            <p:cNvSpPr txBox="1"/>
            <p:nvPr/>
          </p:nvSpPr>
          <p:spPr>
            <a:xfrm>
              <a:off x="3264871" y="4857760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24</a:t>
              </a:r>
              <a:endParaRPr lang="he-IL" sz="1200" dirty="0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3264871" y="5313283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25</a:t>
              </a:r>
              <a:endParaRPr lang="he-IL" sz="1200" dirty="0"/>
            </a:p>
          </p:txBody>
        </p:sp>
      </p:grpSp>
      <p:grpSp>
        <p:nvGrpSpPr>
          <p:cNvPr id="31" name="Group 131"/>
          <p:cNvGrpSpPr/>
          <p:nvPr/>
        </p:nvGrpSpPr>
        <p:grpSpPr>
          <a:xfrm>
            <a:off x="2886847" y="5502664"/>
            <a:ext cx="418225" cy="971557"/>
            <a:chOff x="2886847" y="5502664"/>
            <a:chExt cx="418225" cy="971557"/>
          </a:xfrm>
        </p:grpSpPr>
        <p:sp>
          <p:nvSpPr>
            <p:cNvPr id="94" name="Oval 93"/>
            <p:cNvSpPr>
              <a:spLocks noChangeAspect="1"/>
            </p:cNvSpPr>
            <p:nvPr/>
          </p:nvSpPr>
          <p:spPr>
            <a:xfrm flipH="1">
              <a:off x="2886847" y="584466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9" name="Straight Connector 98"/>
            <p:cNvCxnSpPr>
              <a:stCxn id="93" idx="4"/>
              <a:endCxn id="94" idx="0"/>
            </p:cNvCxnSpPr>
            <p:nvPr/>
          </p:nvCxnSpPr>
          <p:spPr>
            <a:xfrm>
              <a:off x="2944447" y="5502664"/>
              <a:ext cx="0" cy="342004"/>
            </a:xfrm>
            <a:prstGeom prst="line">
              <a:avLst/>
            </a:prstGeom>
            <a:ln w="15875">
              <a:solidFill>
                <a:schemeClr val="tx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Oval 99"/>
            <p:cNvSpPr>
              <a:spLocks noChangeAspect="1"/>
            </p:cNvSpPr>
            <p:nvPr/>
          </p:nvSpPr>
          <p:spPr>
            <a:xfrm flipH="1">
              <a:off x="2886847" y="635902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1" name="Straight Connector 100"/>
            <p:cNvCxnSpPr>
              <a:stCxn id="94" idx="4"/>
              <a:endCxn id="100" idx="0"/>
            </p:cNvCxnSpPr>
            <p:nvPr/>
          </p:nvCxnSpPr>
          <p:spPr>
            <a:xfrm>
              <a:off x="2944447" y="5959868"/>
              <a:ext cx="0" cy="39915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TextBox 183"/>
            <p:cNvSpPr txBox="1"/>
            <p:nvPr/>
          </p:nvSpPr>
          <p:spPr>
            <a:xfrm>
              <a:off x="2947882" y="5777771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26</a:t>
              </a:r>
              <a:endParaRPr lang="he-IL" sz="1200" dirty="0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2947882" y="6127094"/>
              <a:ext cx="357190" cy="27699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1200" dirty="0" smtClean="0"/>
                <a:t>27</a:t>
              </a:r>
              <a:endParaRPr lang="he-IL" sz="1200" dirty="0"/>
            </a:p>
          </p:txBody>
        </p:sp>
      </p:grpSp>
      <p:sp>
        <p:nvSpPr>
          <p:cNvPr id="108" name="Text Box 3"/>
          <p:cNvSpPr txBox="1">
            <a:spLocks noChangeArrowheads="1"/>
          </p:cNvSpPr>
          <p:nvPr/>
        </p:nvSpPr>
        <p:spPr bwMode="auto">
          <a:xfrm>
            <a:off x="5220072" y="332656"/>
            <a:ext cx="3696814" cy="55399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noProof="0" dirty="0" smtClean="0">
                <a:solidFill>
                  <a:srgbClr val="0033CC"/>
                </a:solidFill>
              </a:rPr>
              <a:t>Nested blossoms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cxnSp>
        <p:nvCxnSpPr>
          <p:cNvPr id="107" name="Curved Connector 43"/>
          <p:cNvCxnSpPr/>
          <p:nvPr/>
        </p:nvCxnSpPr>
        <p:spPr>
          <a:xfrm rot="10800000" flipH="1" flipV="1">
            <a:off x="1380209" y="3127874"/>
            <a:ext cx="1506637" cy="2774393"/>
          </a:xfrm>
          <a:prstGeom prst="curvedConnector3">
            <a:avLst>
              <a:gd name="adj1" fmla="val -15173"/>
            </a:avLst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Oval 108"/>
          <p:cNvSpPr/>
          <p:nvPr/>
        </p:nvSpPr>
        <p:spPr>
          <a:xfrm>
            <a:off x="755576" y="1097766"/>
            <a:ext cx="4286280" cy="5643602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79276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53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404664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Odd Vertex Cover</a:t>
            </a: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1323925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set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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V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 and a collection of subsets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,…,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i="1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k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 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V</a:t>
            </a:r>
            <a:r>
              <a:rPr lang="en-US" sz="2800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/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is an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odd vertex cover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if for every edge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/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either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e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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C≠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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or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e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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</a:t>
            </a:r>
            <a:r>
              <a:rPr lang="en-US" sz="2800" i="1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 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some </a:t>
            </a:r>
            <a:r>
              <a:rPr lang="en-US" sz="2800" i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3966" y="285293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cost of the odd vertex cover is defined to be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311138" y="3501008"/>
            <a:ext cx="2521723" cy="108043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0" y="4708301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Without loss of generality, we may assume that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all the sets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i="1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are of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size, hence the name,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that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,…,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i="1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k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are disjoint.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54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33265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Odd Vertex Cover</a:t>
            </a: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134076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In any graph, the size of the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matching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equal to the cost of the minimum </a:t>
            </a:r>
            <a:r>
              <a:rPr lang="en-US" sz="28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 vertex cover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699970" y="3717032"/>
            <a:ext cx="3744059" cy="108022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0" y="513918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To prove equality we look at the alternating forest constructed using the last (failed) iteration of </a:t>
            </a:r>
            <a:r>
              <a:rPr lang="en-US" sz="28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Edmonds’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algorithm.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254690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every matching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and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every odd vertex cover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kern="0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,…,</a:t>
            </a:r>
            <a:r>
              <a:rPr lang="en-US" sz="2800" i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800" i="1" kern="0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k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we have</a:t>
            </a:r>
            <a:endParaRPr lang="en-US" sz="28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4924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Maximum matching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=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Minimum odd vertex cover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087400" y="3284984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Every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node in the forest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possibly a nested blossom.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2483768" y="4101075"/>
                <a:ext cx="64807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The set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composed of the 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odd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vertices in the forest, plus an arbitrary vertex not in the forest.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101075"/>
                <a:ext cx="648072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1907704" y="4917166"/>
                <a:ext cx="64807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Each blossom becomes a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 The vertices not in the forest, except one, become the last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917166"/>
                <a:ext cx="648072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35" t="-5882" r="-235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1" name="Group 150"/>
          <p:cNvGrpSpPr/>
          <p:nvPr/>
        </p:nvGrpSpPr>
        <p:grpSpPr>
          <a:xfrm>
            <a:off x="827584" y="1052736"/>
            <a:ext cx="6720062" cy="3456383"/>
            <a:chOff x="827584" y="1124744"/>
            <a:chExt cx="6720062" cy="3456383"/>
          </a:xfrm>
        </p:grpSpPr>
        <p:cxnSp>
          <p:nvCxnSpPr>
            <p:cNvPr id="272" name="Straight Connector 271"/>
            <p:cNvCxnSpPr/>
            <p:nvPr/>
          </p:nvCxnSpPr>
          <p:spPr>
            <a:xfrm>
              <a:off x="5459414" y="1499831"/>
              <a:ext cx="0" cy="1800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2176230" y="1196752"/>
              <a:ext cx="352636" cy="35263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1584827" y="192016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" name="Straight Connector 7"/>
            <p:cNvCxnSpPr>
              <a:stCxn id="6" idx="7"/>
              <a:endCxn id="4" idx="3"/>
            </p:cNvCxnSpPr>
            <p:nvPr/>
          </p:nvCxnSpPr>
          <p:spPr>
            <a:xfrm flipV="1">
              <a:off x="1683156" y="1497746"/>
              <a:ext cx="544716" cy="4392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6" idx="4"/>
              <a:endCxn id="120" idx="0"/>
            </p:cNvCxnSpPr>
            <p:nvPr/>
          </p:nvCxnSpPr>
          <p:spPr>
            <a:xfrm>
              <a:off x="1642427" y="2035363"/>
              <a:ext cx="563" cy="52954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2298466" y="192016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3023112" y="192016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7" name="Straight Connector 26"/>
            <p:cNvCxnSpPr/>
            <p:nvPr/>
          </p:nvCxnSpPr>
          <p:spPr>
            <a:xfrm rot="16200000" flipH="1">
              <a:off x="2056476" y="2334582"/>
              <a:ext cx="599180" cy="74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17" idx="4"/>
              <a:endCxn id="112" idx="0"/>
            </p:cNvCxnSpPr>
            <p:nvPr/>
          </p:nvCxnSpPr>
          <p:spPr>
            <a:xfrm>
              <a:off x="3080712" y="2035363"/>
              <a:ext cx="4212" cy="59917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2298466" y="263454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2759703" y="2634542"/>
              <a:ext cx="650441" cy="65044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6" name="Straight Connector 115"/>
            <p:cNvCxnSpPr>
              <a:stCxn id="16" idx="0"/>
              <a:endCxn id="4" idx="4"/>
            </p:cNvCxnSpPr>
            <p:nvPr/>
          </p:nvCxnSpPr>
          <p:spPr>
            <a:xfrm flipH="1" flipV="1">
              <a:off x="2352548" y="1549388"/>
              <a:ext cx="3518" cy="37077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17" idx="1"/>
              <a:endCxn id="4" idx="5"/>
            </p:cNvCxnSpPr>
            <p:nvPr/>
          </p:nvCxnSpPr>
          <p:spPr>
            <a:xfrm flipH="1" flipV="1">
              <a:off x="2477224" y="1497746"/>
              <a:ext cx="562759" cy="4392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879972" y="33501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1" name="Straight Connector 130"/>
            <p:cNvCxnSpPr>
              <a:stCxn id="130" idx="7"/>
              <a:endCxn id="120" idx="3"/>
            </p:cNvCxnSpPr>
            <p:nvPr/>
          </p:nvCxnSpPr>
          <p:spPr>
            <a:xfrm flipV="1">
              <a:off x="978301" y="3035987"/>
              <a:ext cx="511937" cy="3309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>
              <a:stCxn id="130" idx="4"/>
              <a:endCxn id="133" idx="0"/>
            </p:cNvCxnSpPr>
            <p:nvPr/>
          </p:nvCxnSpPr>
          <p:spPr>
            <a:xfrm rot="5400000">
              <a:off x="640364" y="3762521"/>
              <a:ext cx="594417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879972" y="405973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1593611" y="33501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2318257" y="3350113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8" name="Straight Connector 137"/>
            <p:cNvCxnSpPr>
              <a:endCxn id="140" idx="0"/>
            </p:cNvCxnSpPr>
            <p:nvPr/>
          </p:nvCxnSpPr>
          <p:spPr>
            <a:xfrm flipH="1">
              <a:off x="1649337" y="3465313"/>
              <a:ext cx="1503" cy="59917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>
              <a:stCxn id="137" idx="4"/>
              <a:endCxn id="141" idx="0"/>
            </p:cNvCxnSpPr>
            <p:nvPr/>
          </p:nvCxnSpPr>
          <p:spPr>
            <a:xfrm rot="5400000">
              <a:off x="2076267" y="3764903"/>
              <a:ext cx="59918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1391019" y="4064492"/>
              <a:ext cx="516635" cy="51663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1" name="Oval 140"/>
            <p:cNvSpPr>
              <a:spLocks noChangeAspect="1"/>
            </p:cNvSpPr>
            <p:nvPr/>
          </p:nvSpPr>
          <p:spPr>
            <a:xfrm>
              <a:off x="2318257" y="4064493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42" name="Straight Connector 141"/>
            <p:cNvCxnSpPr>
              <a:stCxn id="136" idx="0"/>
              <a:endCxn id="120" idx="4"/>
            </p:cNvCxnSpPr>
            <p:nvPr/>
          </p:nvCxnSpPr>
          <p:spPr>
            <a:xfrm flipH="1" flipV="1">
              <a:off x="1642990" y="3116812"/>
              <a:ext cx="8221" cy="23330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>
              <a:stCxn id="137" idx="1"/>
              <a:endCxn id="120" idx="5"/>
            </p:cNvCxnSpPr>
            <p:nvPr/>
          </p:nvCxnSpPr>
          <p:spPr>
            <a:xfrm flipH="1" flipV="1">
              <a:off x="1795742" y="3035987"/>
              <a:ext cx="539386" cy="3309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3875238" y="1124744"/>
              <a:ext cx="534715" cy="5347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3737492" y="1929194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0" name="Straight Connector 159"/>
            <p:cNvCxnSpPr>
              <a:stCxn id="159" idx="7"/>
              <a:endCxn id="158" idx="3"/>
            </p:cNvCxnSpPr>
            <p:nvPr/>
          </p:nvCxnSpPr>
          <p:spPr>
            <a:xfrm flipV="1">
              <a:off x="3835821" y="1581152"/>
              <a:ext cx="117724" cy="3649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>
              <a:stCxn id="159" idx="4"/>
              <a:endCxn id="162" idx="0"/>
            </p:cNvCxnSpPr>
            <p:nvPr/>
          </p:nvCxnSpPr>
          <p:spPr>
            <a:xfrm flipH="1">
              <a:off x="3794688" y="2044394"/>
              <a:ext cx="404" cy="59441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3737088" y="263881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Oval 165"/>
            <p:cNvSpPr>
              <a:spLocks noChangeAspect="1"/>
            </p:cNvSpPr>
            <p:nvPr/>
          </p:nvSpPr>
          <p:spPr>
            <a:xfrm>
              <a:off x="4424196" y="1929194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68" name="Straight Connector 167"/>
            <p:cNvCxnSpPr>
              <a:stCxn id="166" idx="4"/>
              <a:endCxn id="188" idx="0"/>
            </p:cNvCxnSpPr>
            <p:nvPr/>
          </p:nvCxnSpPr>
          <p:spPr>
            <a:xfrm flipH="1">
              <a:off x="4480237" y="2044394"/>
              <a:ext cx="1559" cy="59918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Oval 187"/>
            <p:cNvSpPr>
              <a:spLocks noChangeAspect="1"/>
            </p:cNvSpPr>
            <p:nvPr/>
          </p:nvSpPr>
          <p:spPr>
            <a:xfrm>
              <a:off x="4375556" y="2643574"/>
              <a:ext cx="209362" cy="20936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90" name="Straight Connector 189"/>
            <p:cNvCxnSpPr>
              <a:stCxn id="166" idx="1"/>
              <a:endCxn id="158" idx="5"/>
            </p:cNvCxnSpPr>
            <p:nvPr/>
          </p:nvCxnSpPr>
          <p:spPr>
            <a:xfrm flipH="1" flipV="1">
              <a:off x="4331646" y="1581152"/>
              <a:ext cx="109421" cy="3649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02"/>
            <p:cNvGrpSpPr/>
            <p:nvPr/>
          </p:nvGrpSpPr>
          <p:grpSpPr>
            <a:xfrm>
              <a:off x="6116960" y="1920163"/>
              <a:ext cx="115200" cy="824817"/>
              <a:chOff x="5933185" y="1928802"/>
              <a:chExt cx="115200" cy="824817"/>
            </a:xfrm>
          </p:grpSpPr>
          <p:sp>
            <p:nvSpPr>
              <p:cNvPr id="191" name="Oval 190"/>
              <p:cNvSpPr>
                <a:spLocks noChangeAspect="1"/>
              </p:cNvSpPr>
              <p:nvPr/>
            </p:nvSpPr>
            <p:spPr>
              <a:xfrm>
                <a:off x="5933185" y="192880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92" name="Straight Connector 191"/>
              <p:cNvCxnSpPr>
                <a:stCxn id="191" idx="4"/>
                <a:endCxn id="193" idx="0"/>
              </p:cNvCxnSpPr>
              <p:nvPr/>
            </p:nvCxnSpPr>
            <p:spPr>
              <a:xfrm rot="5400000">
                <a:off x="5693577" y="2341210"/>
                <a:ext cx="594417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Oval 192"/>
              <p:cNvSpPr>
                <a:spLocks noChangeAspect="1"/>
              </p:cNvSpPr>
              <p:nvPr/>
            </p:nvSpPr>
            <p:spPr>
              <a:xfrm>
                <a:off x="5933185" y="263841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5" name="Group 203"/>
            <p:cNvGrpSpPr/>
            <p:nvPr/>
          </p:nvGrpSpPr>
          <p:grpSpPr>
            <a:xfrm>
              <a:off x="6654161" y="1920163"/>
              <a:ext cx="115200" cy="824817"/>
              <a:chOff x="5933185" y="1928802"/>
              <a:chExt cx="115200" cy="824817"/>
            </a:xfrm>
          </p:grpSpPr>
          <p:sp>
            <p:nvSpPr>
              <p:cNvPr id="205" name="Oval 204"/>
              <p:cNvSpPr>
                <a:spLocks noChangeAspect="1"/>
              </p:cNvSpPr>
              <p:nvPr/>
            </p:nvSpPr>
            <p:spPr>
              <a:xfrm>
                <a:off x="5933185" y="192880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206" name="Straight Connector 205"/>
              <p:cNvCxnSpPr>
                <a:stCxn id="205" idx="4"/>
                <a:endCxn id="207" idx="0"/>
              </p:cNvCxnSpPr>
              <p:nvPr/>
            </p:nvCxnSpPr>
            <p:spPr>
              <a:xfrm rot="5400000">
                <a:off x="5693577" y="2341210"/>
                <a:ext cx="594417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7" name="Oval 206"/>
              <p:cNvSpPr>
                <a:spLocks noChangeAspect="1"/>
              </p:cNvSpPr>
              <p:nvPr/>
            </p:nvSpPr>
            <p:spPr>
              <a:xfrm>
                <a:off x="5933185" y="263841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7" name="Group 207"/>
            <p:cNvGrpSpPr/>
            <p:nvPr/>
          </p:nvGrpSpPr>
          <p:grpSpPr>
            <a:xfrm>
              <a:off x="7191361" y="1920163"/>
              <a:ext cx="115200" cy="824817"/>
              <a:chOff x="5933185" y="1928802"/>
              <a:chExt cx="115200" cy="824817"/>
            </a:xfrm>
          </p:grpSpPr>
          <p:sp>
            <p:nvSpPr>
              <p:cNvPr id="209" name="Oval 208"/>
              <p:cNvSpPr>
                <a:spLocks noChangeAspect="1"/>
              </p:cNvSpPr>
              <p:nvPr/>
            </p:nvSpPr>
            <p:spPr>
              <a:xfrm>
                <a:off x="5933185" y="1928802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210" name="Straight Connector 209"/>
              <p:cNvCxnSpPr>
                <a:stCxn id="209" idx="4"/>
                <a:endCxn id="211" idx="0"/>
              </p:cNvCxnSpPr>
              <p:nvPr/>
            </p:nvCxnSpPr>
            <p:spPr>
              <a:xfrm rot="5400000">
                <a:off x="5693577" y="2341210"/>
                <a:ext cx="594417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1" name="Oval 210"/>
              <p:cNvSpPr>
                <a:spLocks noChangeAspect="1"/>
              </p:cNvSpPr>
              <p:nvPr/>
            </p:nvSpPr>
            <p:spPr>
              <a:xfrm>
                <a:off x="5933185" y="2638419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cxnSp>
          <p:nvCxnSpPr>
            <p:cNvPr id="223" name="Curved Connector 222"/>
            <p:cNvCxnSpPr>
              <a:stCxn id="4" idx="2"/>
              <a:endCxn id="130" idx="2"/>
            </p:cNvCxnSpPr>
            <p:nvPr/>
          </p:nvCxnSpPr>
          <p:spPr>
            <a:xfrm rot="10800000" flipV="1">
              <a:off x="879972" y="1373069"/>
              <a:ext cx="1296258" cy="2034643"/>
            </a:xfrm>
            <a:prstGeom prst="curvedConnector3">
              <a:avLst>
                <a:gd name="adj1" fmla="val 117635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Curved Connector 239"/>
            <p:cNvCxnSpPr>
              <a:stCxn id="188" idx="6"/>
              <a:endCxn id="205" idx="1"/>
            </p:cNvCxnSpPr>
            <p:nvPr/>
          </p:nvCxnSpPr>
          <p:spPr>
            <a:xfrm flipV="1">
              <a:off x="4584918" y="1937034"/>
              <a:ext cx="2086114" cy="811221"/>
            </a:xfrm>
            <a:prstGeom prst="curvedConnector4">
              <a:avLst>
                <a:gd name="adj1" fmla="val 49596"/>
                <a:gd name="adj2" fmla="val 130259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Curved Connector 242"/>
            <p:cNvCxnSpPr>
              <a:stCxn id="112" idx="4"/>
              <a:endCxn id="188" idx="4"/>
            </p:cNvCxnSpPr>
            <p:nvPr/>
          </p:nvCxnSpPr>
          <p:spPr>
            <a:xfrm rot="5400000" flipH="1" flipV="1">
              <a:off x="3566556" y="2371303"/>
              <a:ext cx="432047" cy="1395313"/>
            </a:xfrm>
            <a:prstGeom prst="curvedConnector3">
              <a:avLst>
                <a:gd name="adj1" fmla="val -52911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" name="Oval 245"/>
            <p:cNvSpPr>
              <a:spLocks noChangeAspect="1"/>
            </p:cNvSpPr>
            <p:nvPr/>
          </p:nvSpPr>
          <p:spPr>
            <a:xfrm>
              <a:off x="1532439" y="1872538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Oval 246"/>
            <p:cNvSpPr>
              <a:spLocks noChangeAspect="1"/>
            </p:cNvSpPr>
            <p:nvPr/>
          </p:nvSpPr>
          <p:spPr>
            <a:xfrm>
              <a:off x="2246814" y="1870852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Oval 247"/>
            <p:cNvSpPr>
              <a:spLocks noChangeAspect="1"/>
            </p:cNvSpPr>
            <p:nvPr/>
          </p:nvSpPr>
          <p:spPr>
            <a:xfrm>
              <a:off x="2975486" y="1867775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9" name="Oval 248"/>
            <p:cNvSpPr>
              <a:spLocks noChangeAspect="1"/>
            </p:cNvSpPr>
            <p:nvPr/>
          </p:nvSpPr>
          <p:spPr>
            <a:xfrm>
              <a:off x="3685104" y="1877300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0" name="Oval 249"/>
            <p:cNvSpPr>
              <a:spLocks noChangeAspect="1"/>
            </p:cNvSpPr>
            <p:nvPr/>
          </p:nvSpPr>
          <p:spPr>
            <a:xfrm>
              <a:off x="4375671" y="1877300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5" name="Multiply 254"/>
            <p:cNvSpPr/>
            <p:nvPr/>
          </p:nvSpPr>
          <p:spPr>
            <a:xfrm>
              <a:off x="4951938" y="2445868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3" name="Oval 272"/>
            <p:cNvSpPr>
              <a:spLocks noChangeAspect="1"/>
            </p:cNvSpPr>
            <p:nvPr/>
          </p:nvSpPr>
          <p:spPr>
            <a:xfrm>
              <a:off x="827584" y="3296535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4" name="Oval 273"/>
            <p:cNvSpPr>
              <a:spLocks noChangeAspect="1"/>
            </p:cNvSpPr>
            <p:nvPr/>
          </p:nvSpPr>
          <p:spPr>
            <a:xfrm>
              <a:off x="1541964" y="3296535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5" name="Oval 274"/>
            <p:cNvSpPr>
              <a:spLocks noChangeAspect="1"/>
            </p:cNvSpPr>
            <p:nvPr/>
          </p:nvSpPr>
          <p:spPr>
            <a:xfrm>
              <a:off x="2270632" y="3296535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8" name="Curved Connector 87"/>
            <p:cNvCxnSpPr>
              <a:endCxn id="209" idx="2"/>
            </p:cNvCxnSpPr>
            <p:nvPr/>
          </p:nvCxnSpPr>
          <p:spPr>
            <a:xfrm flipV="1">
              <a:off x="6819637" y="1977763"/>
              <a:ext cx="371724" cy="717155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urved Connector 72"/>
            <p:cNvCxnSpPr>
              <a:stCxn id="250" idx="6"/>
              <a:endCxn id="207" idx="4"/>
            </p:cNvCxnSpPr>
            <p:nvPr/>
          </p:nvCxnSpPr>
          <p:spPr>
            <a:xfrm>
              <a:off x="4591671" y="1985300"/>
              <a:ext cx="2120090" cy="759680"/>
            </a:xfrm>
            <a:prstGeom prst="curvedConnector4">
              <a:avLst>
                <a:gd name="adj1" fmla="val 48642"/>
                <a:gd name="adj2" fmla="val 155702"/>
              </a:avLst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2" name="Group 121"/>
            <p:cNvGrpSpPr/>
            <p:nvPr/>
          </p:nvGrpSpPr>
          <p:grpSpPr>
            <a:xfrm>
              <a:off x="1426966" y="2564904"/>
              <a:ext cx="432048" cy="551908"/>
              <a:chOff x="7960492" y="2525163"/>
              <a:chExt cx="432048" cy="551908"/>
            </a:xfrm>
          </p:grpSpPr>
          <p:sp>
            <p:nvSpPr>
              <p:cNvPr id="108" name="Oval 107"/>
              <p:cNvSpPr>
                <a:spLocks noChangeAspect="1"/>
              </p:cNvSpPr>
              <p:nvPr/>
            </p:nvSpPr>
            <p:spPr>
              <a:xfrm>
                <a:off x="8154241" y="2601087"/>
                <a:ext cx="34560" cy="345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 dirty="0"/>
              </a:p>
            </p:txBody>
          </p:sp>
          <p:sp>
            <p:nvSpPr>
              <p:cNvPr id="109" name="Oval 108"/>
              <p:cNvSpPr>
                <a:spLocks noChangeAspect="1"/>
              </p:cNvSpPr>
              <p:nvPr/>
            </p:nvSpPr>
            <p:spPr>
              <a:xfrm>
                <a:off x="8060857" y="2735755"/>
                <a:ext cx="34560" cy="345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110" name="Straight Connector 109"/>
              <p:cNvCxnSpPr>
                <a:stCxn id="109" idx="7"/>
                <a:endCxn id="108" idx="3"/>
              </p:cNvCxnSpPr>
              <p:nvPr/>
            </p:nvCxnSpPr>
            <p:spPr>
              <a:xfrm flipV="1">
                <a:off x="8090356" y="2630586"/>
                <a:ext cx="68946" cy="110230"/>
              </a:xfrm>
              <a:prstGeom prst="line">
                <a:avLst/>
              </a:prstGeom>
              <a:ln w="63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>
                <a:stCxn id="109" idx="4"/>
                <a:endCxn id="114" idx="0"/>
              </p:cNvCxnSpPr>
              <p:nvPr/>
            </p:nvCxnSpPr>
            <p:spPr>
              <a:xfrm>
                <a:off x="8078137" y="2770315"/>
                <a:ext cx="0" cy="166173"/>
              </a:xfrm>
              <a:prstGeom prst="line">
                <a:avLst/>
              </a:prstGeom>
              <a:ln w="15875" cmpd="sng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8060857" y="2936488"/>
                <a:ext cx="34560" cy="345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8259458" y="2735755"/>
                <a:ext cx="34560" cy="345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he-IL"/>
              </a:p>
            </p:txBody>
          </p:sp>
          <p:cxnSp>
            <p:nvCxnSpPr>
              <p:cNvPr id="117" name="Straight Connector 116"/>
              <p:cNvCxnSpPr>
                <a:stCxn id="115" idx="4"/>
                <a:endCxn id="118" idx="0"/>
              </p:cNvCxnSpPr>
              <p:nvPr/>
            </p:nvCxnSpPr>
            <p:spPr>
              <a:xfrm>
                <a:off x="8276738" y="2770315"/>
                <a:ext cx="0" cy="167602"/>
              </a:xfrm>
              <a:prstGeom prst="line">
                <a:avLst/>
              </a:prstGeom>
              <a:ln w="15875" cmpd="sng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8" name="Oval 117"/>
              <p:cNvSpPr>
                <a:spLocks noChangeAspect="1"/>
              </p:cNvSpPr>
              <p:nvPr/>
            </p:nvSpPr>
            <p:spPr>
              <a:xfrm>
                <a:off x="8259458" y="2937917"/>
                <a:ext cx="34560" cy="3456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19" name="Straight Connector 118"/>
              <p:cNvCxnSpPr>
                <a:stCxn id="115" idx="1"/>
                <a:endCxn id="108" idx="5"/>
              </p:cNvCxnSpPr>
              <p:nvPr/>
            </p:nvCxnSpPr>
            <p:spPr>
              <a:xfrm flipH="1" flipV="1">
                <a:off x="8183740" y="2630586"/>
                <a:ext cx="80779" cy="110230"/>
              </a:xfrm>
              <a:prstGeom prst="line">
                <a:avLst/>
              </a:prstGeom>
              <a:ln w="63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Oval 119"/>
              <p:cNvSpPr/>
              <p:nvPr/>
            </p:nvSpPr>
            <p:spPr>
              <a:xfrm>
                <a:off x="7960492" y="2525163"/>
                <a:ext cx="432048" cy="551908"/>
              </a:xfrm>
              <a:prstGeom prst="ellipse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21" name="Straight Connector 120"/>
              <p:cNvCxnSpPr>
                <a:stCxn id="114" idx="6"/>
                <a:endCxn id="118" idx="2"/>
              </p:cNvCxnSpPr>
              <p:nvPr/>
            </p:nvCxnSpPr>
            <p:spPr>
              <a:xfrm>
                <a:off x="8095417" y="2953768"/>
                <a:ext cx="164041" cy="1429"/>
              </a:xfrm>
              <a:prstGeom prst="line">
                <a:avLst/>
              </a:prstGeom>
              <a:ln w="63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Freeform 128"/>
            <p:cNvSpPr/>
            <p:nvPr/>
          </p:nvSpPr>
          <p:spPr>
            <a:xfrm>
              <a:off x="5885182" y="1700808"/>
              <a:ext cx="1662464" cy="1235413"/>
            </a:xfrm>
            <a:custGeom>
              <a:avLst/>
              <a:gdLst>
                <a:gd name="connsiteX0" fmla="*/ 9728 w 1721796"/>
                <a:gd name="connsiteY0" fmla="*/ 992222 h 1235413"/>
                <a:gd name="connsiteX1" fmla="*/ 9728 w 1721796"/>
                <a:gd name="connsiteY1" fmla="*/ 603115 h 1235413"/>
                <a:gd name="connsiteX2" fmla="*/ 535022 w 1721796"/>
                <a:gd name="connsiteY2" fmla="*/ 603115 h 1235413"/>
                <a:gd name="connsiteX3" fmla="*/ 535022 w 1721796"/>
                <a:gd name="connsiteY3" fmla="*/ 0 h 1235413"/>
                <a:gd name="connsiteX4" fmla="*/ 1721796 w 1721796"/>
                <a:gd name="connsiteY4" fmla="*/ 0 h 1235413"/>
                <a:gd name="connsiteX5" fmla="*/ 1712068 w 1721796"/>
                <a:gd name="connsiteY5" fmla="*/ 1235413 h 1235413"/>
                <a:gd name="connsiteX6" fmla="*/ 0 w 1721796"/>
                <a:gd name="connsiteY6" fmla="*/ 1235413 h 1235413"/>
                <a:gd name="connsiteX7" fmla="*/ 9728 w 1721796"/>
                <a:gd name="connsiteY7" fmla="*/ 992222 h 1235413"/>
                <a:gd name="connsiteX0" fmla="*/ 9728 w 1721796"/>
                <a:gd name="connsiteY0" fmla="*/ 992222 h 1235413"/>
                <a:gd name="connsiteX1" fmla="*/ 9728 w 1721796"/>
                <a:gd name="connsiteY1" fmla="*/ 603115 h 1235413"/>
                <a:gd name="connsiteX2" fmla="*/ 603127 w 1721796"/>
                <a:gd name="connsiteY2" fmla="*/ 576664 h 1235413"/>
                <a:gd name="connsiteX3" fmla="*/ 535022 w 1721796"/>
                <a:gd name="connsiteY3" fmla="*/ 0 h 1235413"/>
                <a:gd name="connsiteX4" fmla="*/ 1721796 w 1721796"/>
                <a:gd name="connsiteY4" fmla="*/ 0 h 1235413"/>
                <a:gd name="connsiteX5" fmla="*/ 1712068 w 1721796"/>
                <a:gd name="connsiteY5" fmla="*/ 1235413 h 1235413"/>
                <a:gd name="connsiteX6" fmla="*/ 0 w 1721796"/>
                <a:gd name="connsiteY6" fmla="*/ 1235413 h 1235413"/>
                <a:gd name="connsiteX7" fmla="*/ 9728 w 1721796"/>
                <a:gd name="connsiteY7" fmla="*/ 992222 h 1235413"/>
                <a:gd name="connsiteX0" fmla="*/ 9728 w 1721796"/>
                <a:gd name="connsiteY0" fmla="*/ 992222 h 1235413"/>
                <a:gd name="connsiteX1" fmla="*/ 9728 w 1721796"/>
                <a:gd name="connsiteY1" fmla="*/ 603115 h 1235413"/>
                <a:gd name="connsiteX2" fmla="*/ 603127 w 1721796"/>
                <a:gd name="connsiteY2" fmla="*/ 576664 h 1235413"/>
                <a:gd name="connsiteX3" fmla="*/ 603127 w 1721796"/>
                <a:gd name="connsiteY3" fmla="*/ 600 h 1235413"/>
                <a:gd name="connsiteX4" fmla="*/ 1721796 w 1721796"/>
                <a:gd name="connsiteY4" fmla="*/ 0 h 1235413"/>
                <a:gd name="connsiteX5" fmla="*/ 1712068 w 1721796"/>
                <a:gd name="connsiteY5" fmla="*/ 1235413 h 1235413"/>
                <a:gd name="connsiteX6" fmla="*/ 0 w 1721796"/>
                <a:gd name="connsiteY6" fmla="*/ 1235413 h 1235413"/>
                <a:gd name="connsiteX7" fmla="*/ 9728 w 1721796"/>
                <a:gd name="connsiteY7" fmla="*/ 992222 h 1235413"/>
                <a:gd name="connsiteX0" fmla="*/ 9728 w 1721796"/>
                <a:gd name="connsiteY0" fmla="*/ 992222 h 1235413"/>
                <a:gd name="connsiteX1" fmla="*/ 9728 w 1721796"/>
                <a:gd name="connsiteY1" fmla="*/ 603115 h 1235413"/>
                <a:gd name="connsiteX2" fmla="*/ 603127 w 1721796"/>
                <a:gd name="connsiteY2" fmla="*/ 648672 h 1235413"/>
                <a:gd name="connsiteX3" fmla="*/ 603127 w 1721796"/>
                <a:gd name="connsiteY3" fmla="*/ 600 h 1235413"/>
                <a:gd name="connsiteX4" fmla="*/ 1721796 w 1721796"/>
                <a:gd name="connsiteY4" fmla="*/ 0 h 1235413"/>
                <a:gd name="connsiteX5" fmla="*/ 1712068 w 1721796"/>
                <a:gd name="connsiteY5" fmla="*/ 1235413 h 1235413"/>
                <a:gd name="connsiteX6" fmla="*/ 0 w 1721796"/>
                <a:gd name="connsiteY6" fmla="*/ 1235413 h 1235413"/>
                <a:gd name="connsiteX7" fmla="*/ 9728 w 1721796"/>
                <a:gd name="connsiteY7" fmla="*/ 992222 h 1235413"/>
                <a:gd name="connsiteX0" fmla="*/ 9728 w 1721796"/>
                <a:gd name="connsiteY0" fmla="*/ 992222 h 1235413"/>
                <a:gd name="connsiteX1" fmla="*/ 6504 w 1721796"/>
                <a:gd name="connsiteY1" fmla="*/ 648672 h 1235413"/>
                <a:gd name="connsiteX2" fmla="*/ 603127 w 1721796"/>
                <a:gd name="connsiteY2" fmla="*/ 648672 h 1235413"/>
                <a:gd name="connsiteX3" fmla="*/ 603127 w 1721796"/>
                <a:gd name="connsiteY3" fmla="*/ 600 h 1235413"/>
                <a:gd name="connsiteX4" fmla="*/ 1721796 w 1721796"/>
                <a:gd name="connsiteY4" fmla="*/ 0 h 1235413"/>
                <a:gd name="connsiteX5" fmla="*/ 1712068 w 1721796"/>
                <a:gd name="connsiteY5" fmla="*/ 1235413 h 1235413"/>
                <a:gd name="connsiteX6" fmla="*/ 0 w 1721796"/>
                <a:gd name="connsiteY6" fmla="*/ 1235413 h 1235413"/>
                <a:gd name="connsiteX7" fmla="*/ 9728 w 1721796"/>
                <a:gd name="connsiteY7" fmla="*/ 992222 h 1235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1796" h="1235413">
                  <a:moveTo>
                    <a:pt x="9728" y="992222"/>
                  </a:moveTo>
                  <a:cubicBezTo>
                    <a:pt x="8653" y="877705"/>
                    <a:pt x="7579" y="763189"/>
                    <a:pt x="6504" y="648672"/>
                  </a:cubicBezTo>
                  <a:lnTo>
                    <a:pt x="603127" y="648672"/>
                  </a:lnTo>
                  <a:lnTo>
                    <a:pt x="603127" y="600"/>
                  </a:lnTo>
                  <a:lnTo>
                    <a:pt x="1721796" y="0"/>
                  </a:lnTo>
                  <a:cubicBezTo>
                    <a:pt x="1718553" y="411804"/>
                    <a:pt x="1715311" y="823609"/>
                    <a:pt x="1712068" y="1235413"/>
                  </a:cubicBezTo>
                  <a:lnTo>
                    <a:pt x="0" y="1235413"/>
                  </a:lnTo>
                  <a:lnTo>
                    <a:pt x="9728" y="992222"/>
                  </a:lnTo>
                  <a:close/>
                </a:path>
              </a:pathLst>
            </a:cu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6064686" y="1874052"/>
              <a:ext cx="216000" cy="2160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9" name="Multiply 148"/>
            <p:cNvSpPr/>
            <p:nvPr/>
          </p:nvSpPr>
          <p:spPr>
            <a:xfrm>
              <a:off x="3635896" y="3320930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TextBox 149"/>
              <p:cNvSpPr txBox="1"/>
              <p:nvPr/>
            </p:nvSpPr>
            <p:spPr>
              <a:xfrm>
                <a:off x="0" y="5733256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equal to the number of edges of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not contained 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’s.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The cost of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equal to the number of edges of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in it. 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0" name="TextBox 1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33256"/>
                <a:ext cx="9144000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7" grpId="0"/>
      <p:bldP spid="146" grpId="0"/>
      <p:bldP spid="15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56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44624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Tutte’s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Theorem 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3200" kern="0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Tutte</a:t>
            </a:r>
            <a:r>
              <a:rPr lang="hu-HU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hu-HU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947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)]</a:t>
            </a:r>
            <a:endParaRPr lang="en-US" sz="3200" kern="0" dirty="0" smtClean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836712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graph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600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836712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0" y="3645024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Prove the theorem.</a:t>
            </a:r>
            <a:endParaRPr lang="en-US" sz="2600" i="1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1356738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 any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𝑜𝑑𝑑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the number of connected components of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with an </a:t>
                </a:r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number of vertices. 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1356738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-652" y="2276872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600" kern="0" dirty="0" err="1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Tutte</a:t>
                </a:r>
                <a:r>
                  <a:rPr lang="hu-HU" sz="2600" kern="0" dirty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hu-HU" sz="2600" kern="0" dirty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1</a:t>
                </a:r>
                <a:r>
                  <a:rPr lang="en-US" sz="2600" kern="0" dirty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947)]</a:t>
                </a:r>
                <a:endParaRPr lang="en-US" sz="2600" kern="0" dirty="0">
                  <a:solidFill>
                    <a:srgbClr val="00B050"/>
                  </a:solidFill>
                </a:endParaRPr>
              </a:p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graph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has a perfect matching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𝑜𝑑𝑑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∖</m:t>
                        </m:r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≤|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2276872"/>
                <a:ext cx="9144000" cy="1292662"/>
              </a:xfrm>
              <a:prstGeom prst="rect">
                <a:avLst/>
              </a:prstGeom>
              <a:blipFill rotWithShape="0">
                <a:blip r:embed="rId4"/>
                <a:stretch>
                  <a:fillRect t="-4717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4267254"/>
                <a:ext cx="914400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Hint 1: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𝑜𝑑𝑑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∖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&gt;|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 some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clearly does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not have a perfect matching, as in each odd connected component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there is at least one vertex can be only be matched to a vertex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4267254"/>
                <a:ext cx="9144000" cy="1200329"/>
              </a:xfrm>
              <a:prstGeom prst="rect">
                <a:avLst/>
              </a:prstGeom>
              <a:blipFill rotWithShape="0">
                <a:blip r:embed="rId5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5548009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Hint 2: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does not have a perfect matching, let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the set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vertices when Edmonds’ algorithm finishes.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5548009"/>
                <a:ext cx="9144000" cy="830997"/>
              </a:xfrm>
              <a:prstGeom prst="rect">
                <a:avLst/>
              </a:prstGeom>
              <a:blipFill rotWithShape="0">
                <a:blip r:embed="rId6"/>
                <a:stretch>
                  <a:fillRect t="-5147" b="-1691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958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  <p:bldP spid="8" grpId="0"/>
      <p:bldP spid="9" grpId="0"/>
      <p:bldP spid="10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57</a:t>
            </a:fld>
            <a:endParaRPr lang="da-DK"/>
          </a:p>
        </p:txBody>
      </p:sp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158443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err="1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Tutte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-Berge Theorem</a:t>
            </a:r>
            <a:b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3200" kern="0" dirty="0" err="1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Tutte</a:t>
            </a:r>
            <a:r>
              <a:rPr lang="hu-HU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hu-HU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947)]</a:t>
            </a:r>
            <a:r>
              <a:rPr lang="hu-HU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32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[Berge (1958)] </a:t>
            </a:r>
            <a:endParaRPr lang="en-US" sz="3200" kern="0" dirty="0" smtClean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164970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In any graph, the size of 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maximum matching is equal to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763751" y="2854039"/>
            <a:ext cx="5616490" cy="90080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0" y="5229200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Proof: 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Take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𝑋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be the set of </a:t>
                </a:r>
                <a:r>
                  <a:rPr lang="en-US" sz="28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vertices in the final alternating tree.</a:t>
                </a:r>
                <a:endParaRPr lang="en-US" sz="2800" i="1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229200"/>
                <a:ext cx="9144000" cy="954107"/>
              </a:xfrm>
              <a:prstGeom prst="rect">
                <a:avLst/>
              </a:prstGeom>
              <a:blipFill rotWithShape="0">
                <a:blip r:embed="rId4"/>
                <a:stretch>
                  <a:fillRect t="-6410" b="-1794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-2400" y="400506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where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G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−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X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is the number of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connected </a:t>
            </a:r>
            <a:b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components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in 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G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−</a:t>
            </a:r>
            <a:r>
              <a:rPr lang="en-US" sz="28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X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with an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odd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number of vertices.</a:t>
            </a:r>
            <a:endParaRPr lang="en-US" sz="28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7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4"/>
              <p:cNvSpPr txBox="1">
                <a:spLocks noChangeArrowheads="1"/>
              </p:cNvSpPr>
              <p:nvPr/>
            </p:nvSpPr>
            <p:spPr bwMode="auto">
              <a:xfrm>
                <a:off x="3974" y="1124744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Using an explicit representation of the blossoms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we can get an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i="1" kern="0" baseline="30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implementation.</a:t>
                </a:r>
              </a:p>
            </p:txBody>
          </p:sp>
        </mc:Choice>
        <mc:Fallback xmlns="">
          <p:sp>
            <p:nvSpPr>
              <p:cNvPr id="2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4" y="1124744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"/>
              <p:cNvSpPr txBox="1">
                <a:spLocks noChangeArrowheads="1"/>
              </p:cNvSpPr>
              <p:nvPr/>
            </p:nvSpPr>
            <p:spPr bwMode="auto">
              <a:xfrm>
                <a:off x="9937" y="3140968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in a (nested) blossom, then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returns its </a:t>
                </a:r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base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not in a blossom, then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937" y="3140968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109" b="-160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Implementing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Edmonds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’ algorithm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4674" y="2132856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 get an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i="1" kern="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))</m:t>
                    </m:r>
                    <m:r>
                      <a:rPr lang="en-US" sz="24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implementation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we represent the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blossoms implicitly using a </a:t>
                </a:r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union-find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data structure.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4" y="2132856"/>
                <a:ext cx="9144000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147" b="-1691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4948" y="515719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When a new blossom is found, we perform the appropriate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operations, making sure that the base is the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representative item returned by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find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operations.</a:t>
            </a:r>
            <a:endParaRPr lang="en-US" sz="2400" i="1" kern="0" dirty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7328" y="4149080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edge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the original graph corresponds to an edge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the contracted graph, where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i="1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28" y="4149080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96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3" grpId="0"/>
      <p:bldP spid="8" grpId="0"/>
      <p:bldP spid="9" grpId="0"/>
      <p:bldP spid="1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4"/>
              <p:cNvSpPr txBox="1">
                <a:spLocks noChangeArrowheads="1"/>
              </p:cNvSpPr>
              <p:nvPr/>
            </p:nvSpPr>
            <p:spPr bwMode="auto">
              <a:xfrm>
                <a:off x="3974" y="980728"/>
                <a:ext cx="914400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the vertex to which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currently matched,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there is one. Otherwise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]=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matched,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 kern="0" dirty="0" err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400" i="1" kern="0" dirty="0" err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i="1" kern="0" dirty="0" err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𝑚𝑎𝑡𝑒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i="1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kern="0" dirty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4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.) 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4" y="980728"/>
                <a:ext cx="9144000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-19579" y="3218552"/>
                <a:ext cx="914400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𝑝𝑟𝑒𝑑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the parent of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 the alternating forest.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Defined only if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𝐨𝐝𝐝</m:t>
                    </m:r>
                    <m:r>
                      <a:rPr lang="en-US" sz="24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𝐞𝐯𝐞𝐧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the parent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 the forest is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.) </a:t>
                </a: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9579" y="3218552"/>
                <a:ext cx="9144000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496" y="2284306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the parity (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or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of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when added to the forest.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not in the forest, then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]=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𝑛𝑢𝑙𝑙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6" y="2284306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2400" y="4522130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𝑝𝑟𝑒𝑑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</a:t>
                </a:r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not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changed when a blossom is formed.</a:t>
                </a:r>
              </a:p>
            </p:txBody>
          </p:sp>
        </mc:Choice>
        <mc:Fallback xmlns=""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00" y="4522130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4"/>
              <p:cNvSpPr txBox="1">
                <a:spLocks noChangeArrowheads="1"/>
              </p:cNvSpPr>
              <p:nvPr/>
            </p:nvSpPr>
            <p:spPr bwMode="auto">
              <a:xfrm>
                <a:off x="6312" y="5087044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𝑏𝑟𝑖𝑑𝑔𝑒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the bridge (see below) that formed the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first blossom containing the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vertex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12" y="5087044"/>
                <a:ext cx="9144000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109" b="-160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5906" y="6021288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vertex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said to be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𝑓𝑖𝑛𝑑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)]=</m:t>
                    </m:r>
                    <m:r>
                      <a:rPr lang="en-US" sz="24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𝐞𝐯𝐞𝐧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6" y="6021288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Implementing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Edmonds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’ algorithm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6322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0" grpId="0"/>
      <p:bldP spid="11" grpId="0"/>
      <p:bldP spid="12" grpId="0"/>
      <p:bldP spid="1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4"/>
          <p:cNvSpPr txBox="1">
            <a:spLocks noChangeArrowheads="1"/>
          </p:cNvSpPr>
          <p:nvPr/>
        </p:nvSpPr>
        <p:spPr bwMode="auto">
          <a:xfrm>
            <a:off x="0" y="44624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Maximum matching</a:t>
            </a: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859795"/>
            <a:ext cx="91440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</a:t>
            </a:r>
            <a:r>
              <a:rPr lang="en-US" sz="23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case can be reduced do </a:t>
            </a:r>
            <a:r>
              <a:rPr lang="en-US" sz="23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network flow</a:t>
            </a:r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r>
              <a:rPr lang="en-US" sz="23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endParaRPr lang="en-US" sz="23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-652" y="1288954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problem in </a:t>
            </a:r>
            <a:r>
              <a:rPr lang="en-US" sz="2300" kern="0" dirty="0" smtClean="0">
                <a:solidFill>
                  <a:srgbClr val="0033CC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non-bipartite</a:t>
            </a:r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 is harder. </a:t>
            </a:r>
            <a:b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First polynomial time algorithm given by </a:t>
            </a:r>
            <a:r>
              <a:rPr lang="en-US" sz="2300" kern="0" dirty="0" smtClean="0">
                <a:solidFill>
                  <a:srgbClr val="996633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[Edmonds (1965)]</a:t>
            </a:r>
            <a:r>
              <a:rPr lang="en-US" sz="23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8601" y="2072056"/>
                <a:ext cx="9144000" cy="813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3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can be solved in </a:t>
                </a:r>
                <a14:m>
                  <m:oMath xmlns:m="http://schemas.openxmlformats.org/officeDocument/2006/math"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time.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[Hopcroft-Karp (1973)] ([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Dinic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(1970) ] [Even-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Tarjan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(1975)] </a:t>
                </a:r>
              </a:p>
            </p:txBody>
          </p:sp>
        </mc:Choice>
        <mc:Fallback xmlns=""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2072056"/>
                <a:ext cx="9144000" cy="813492"/>
              </a:xfrm>
              <a:prstGeom prst="rect">
                <a:avLst/>
              </a:prstGeom>
              <a:blipFill rotWithShape="0">
                <a:blip r:embed="rId2"/>
                <a:stretch>
                  <a:fillRect t="-3759" b="-165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-364" y="3664806"/>
                <a:ext cx="9144000" cy="800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3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implementation of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Edmonds’ algorithm was given by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(1976)]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4" y="3664806"/>
                <a:ext cx="9144000" cy="800219"/>
              </a:xfrm>
              <a:prstGeom prst="rect">
                <a:avLst/>
              </a:prstGeom>
              <a:blipFill rotWithShape="0">
                <a:blip r:embed="rId3"/>
                <a:stretch>
                  <a:fillRect t="-6107" b="-167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4"/>
              <p:cNvSpPr txBox="1">
                <a:spLocks noChangeArrowheads="1"/>
              </p:cNvSpPr>
              <p:nvPr/>
            </p:nvSpPr>
            <p:spPr bwMode="auto">
              <a:xfrm>
                <a:off x="8601" y="4447908"/>
                <a:ext cx="9144000" cy="1167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3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3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3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3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3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3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3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</a:t>
                </a:r>
                <a:r>
                  <a:rPr lang="en-US" sz="23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algorihm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for the </a:t>
                </a:r>
                <a:r>
                  <a:rPr lang="en-US" sz="23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non-bipartite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given by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Micali-Vazirani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(1980)] ([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Vazirani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(2014)]) </a:t>
                </a:r>
                <a:b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later also by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Gabow-Tarjan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(1991)]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4447908"/>
                <a:ext cx="9144000" cy="1167435"/>
              </a:xfrm>
              <a:prstGeom prst="rect">
                <a:avLst/>
              </a:prstGeom>
              <a:blipFill rotWithShape="0">
                <a:blip r:embed="rId4"/>
                <a:stretch>
                  <a:fillRect t="-2618" b="-109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21522" y="2868431"/>
                <a:ext cx="9144000" cy="813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300" kern="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can be solved in </a:t>
                </a:r>
                <a14:m>
                  <m:oMath xmlns:m="http://schemas.openxmlformats.org/officeDocument/2006/math"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3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23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3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7</m:t>
                        </m:r>
                      </m:sup>
                    </m:sSup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time,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using</a:t>
                </a:r>
                <a:r>
                  <a:rPr lang="en-US" sz="23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interior-point</a:t>
                </a:r>
                <a:r>
                  <a:rPr lang="en-US" sz="23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techniques</a:t>
                </a:r>
                <a:r>
                  <a:rPr lang="en-US" sz="23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Madry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(2013)]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22" y="2868431"/>
                <a:ext cx="9144000" cy="813492"/>
              </a:xfrm>
              <a:prstGeom prst="rect">
                <a:avLst/>
              </a:prstGeom>
              <a:blipFill rotWithShape="0">
                <a:blip r:embed="rId5"/>
                <a:stretch>
                  <a:fillRect t="-3759" b="-1578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20506" y="5598226"/>
                <a:ext cx="9144000" cy="800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3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𝜔</m:t>
                        </m:r>
                      </m:sup>
                    </m:sSup>
                    <m:r>
                      <a:rPr lang="en-US" sz="23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algorithm using fast </a:t>
                </a:r>
                <a:r>
                  <a:rPr lang="en-US" sz="23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matrix multiplication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300" kern="0" dirty="0" err="1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Mucha-Sankowski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(2004)] [Harvey (2006)]</a:t>
                </a: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06" y="5598226"/>
                <a:ext cx="9144000" cy="800219"/>
              </a:xfrm>
              <a:prstGeom prst="rect">
                <a:avLst/>
              </a:prstGeom>
              <a:blipFill rotWithShape="0">
                <a:blip r:embed="rId6"/>
                <a:stretch>
                  <a:fillRect t="-6061" b="-1590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00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7" grpId="0"/>
      <p:bldP spid="39" grpId="0"/>
      <p:bldP spid="9" grpId="0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35496" y="1340768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– a list of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vertices yet to be scanned. 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96" y="1340768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-36512" y="2996952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Initially, either a single unmatched vertex,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or all unmatched vertices are placed in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512" y="2996952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7360" y="4182179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letting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queue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or a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stack</a:t>
                </a:r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we can implement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BFS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or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DFS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search strategies.</a:t>
                </a:r>
              </a:p>
            </p:txBody>
          </p:sp>
        </mc:Choice>
        <mc:Fallback xmlns=""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60" y="4182179"/>
                <a:ext cx="9144000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147" b="-1691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18563" y="1988840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(Recall that a vertex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it was originally marked as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or later became part of a blossom, i.e.,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𝑓𝑖𝑛𝑑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𝐞𝐯𝐞𝐧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.)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63" y="1988840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109" b="-160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Implementing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Edmonds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’ algorithm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3986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-10440" y="219417"/>
            <a:ext cx="9154440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Scanning an edge and extending the tree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43" name="Group 42"/>
          <p:cNvGrpSpPr>
            <a:grpSpLocks noChangeAspect="1"/>
          </p:cNvGrpSpPr>
          <p:nvPr/>
        </p:nvGrpSpPr>
        <p:grpSpPr>
          <a:xfrm>
            <a:off x="323528" y="1027297"/>
            <a:ext cx="3672408" cy="4849975"/>
            <a:chOff x="467544" y="1008674"/>
            <a:chExt cx="4286280" cy="5660687"/>
          </a:xfrm>
        </p:grpSpPr>
        <p:sp>
          <p:nvSpPr>
            <p:cNvPr id="44" name="Oval 43"/>
            <p:cNvSpPr/>
            <p:nvPr/>
          </p:nvSpPr>
          <p:spPr>
            <a:xfrm>
              <a:off x="1204524" y="3497041"/>
              <a:ext cx="971557" cy="96998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5" name="Oval 44"/>
            <p:cNvSpPr/>
            <p:nvPr/>
          </p:nvSpPr>
          <p:spPr>
            <a:xfrm>
              <a:off x="2300840" y="1943854"/>
              <a:ext cx="1147825" cy="1105650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3293447" y="10086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3159766" y="26474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2813804" y="146677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0" name="Straight Connector 49"/>
            <p:cNvCxnSpPr>
              <a:stCxn id="49" idx="7"/>
              <a:endCxn id="47" idx="3"/>
            </p:cNvCxnSpPr>
            <p:nvPr/>
          </p:nvCxnSpPr>
          <p:spPr>
            <a:xfrm flipV="1">
              <a:off x="2912133" y="110700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9" idx="4"/>
              <a:endCxn id="55" idx="0"/>
            </p:cNvCxnSpPr>
            <p:nvPr/>
          </p:nvCxnSpPr>
          <p:spPr>
            <a:xfrm>
              <a:off x="2871404" y="158197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815796" y="203738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471826" y="26474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934708" y="306896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8" name="Straight Connector 57"/>
            <p:cNvCxnSpPr>
              <a:stCxn id="48" idx="5"/>
              <a:endCxn id="57" idx="1"/>
            </p:cNvCxnSpPr>
            <p:nvPr/>
          </p:nvCxnSpPr>
          <p:spPr>
            <a:xfrm>
              <a:off x="3258095" y="2745731"/>
              <a:ext cx="693484" cy="3401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7" idx="4"/>
              <a:endCxn id="75" idx="0"/>
            </p:cNvCxnSpPr>
            <p:nvPr/>
          </p:nvCxnSpPr>
          <p:spPr>
            <a:xfrm flipH="1">
              <a:off x="3987677" y="3184160"/>
              <a:ext cx="4631" cy="33342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1645078" y="306896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1645078" y="355974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2" name="Straight Connector 61"/>
            <p:cNvCxnSpPr>
              <a:stCxn id="60" idx="7"/>
              <a:endCxn id="56" idx="3"/>
            </p:cNvCxnSpPr>
            <p:nvPr/>
          </p:nvCxnSpPr>
          <p:spPr>
            <a:xfrm flipV="1">
              <a:off x="1743407" y="2745731"/>
              <a:ext cx="745290" cy="3401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60" idx="4"/>
              <a:endCxn id="61" idx="0"/>
            </p:cNvCxnSpPr>
            <p:nvPr/>
          </p:nvCxnSpPr>
          <p:spPr>
            <a:xfrm>
              <a:off x="1702678" y="3184160"/>
              <a:ext cx="0" cy="37558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1645078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1645078" y="481412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1645078" y="533516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Connector 70"/>
            <p:cNvCxnSpPr>
              <a:stCxn id="69" idx="0"/>
              <a:endCxn id="64" idx="4"/>
            </p:cNvCxnSpPr>
            <p:nvPr/>
          </p:nvCxnSpPr>
          <p:spPr>
            <a:xfrm flipV="1">
              <a:off x="1702678" y="4408296"/>
              <a:ext cx="0" cy="40583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9" idx="4"/>
              <a:endCxn id="70" idx="0"/>
            </p:cNvCxnSpPr>
            <p:nvPr/>
          </p:nvCxnSpPr>
          <p:spPr>
            <a:xfrm>
              <a:off x="1702678" y="4929329"/>
              <a:ext cx="0" cy="40583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/>
            <p:cNvSpPr/>
            <p:nvPr/>
          </p:nvSpPr>
          <p:spPr>
            <a:xfrm>
              <a:off x="1220720" y="5234338"/>
              <a:ext cx="971557" cy="969987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/>
            <p:nvPr/>
          </p:nvSpPr>
          <p:spPr>
            <a:xfrm>
              <a:off x="3489523" y="3454881"/>
              <a:ext cx="971557" cy="96998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3930077" y="351758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3939104" y="422299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1960256" y="578048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8" name="Curved Connector 72"/>
            <p:cNvCxnSpPr>
              <a:stCxn id="77" idx="6"/>
              <a:endCxn id="76" idx="4"/>
            </p:cNvCxnSpPr>
            <p:nvPr/>
          </p:nvCxnSpPr>
          <p:spPr>
            <a:xfrm flipV="1">
              <a:off x="2075456" y="4338192"/>
              <a:ext cx="1921248" cy="1499894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/>
            <p:cNvSpPr/>
            <p:nvPr/>
          </p:nvSpPr>
          <p:spPr>
            <a:xfrm>
              <a:off x="467544" y="1783293"/>
              <a:ext cx="4286280" cy="4886068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209488" y="2266598"/>
            <a:ext cx="1506528" cy="1522442"/>
            <a:chOff x="3353504" y="2626638"/>
            <a:chExt cx="1506528" cy="1522442"/>
          </a:xfrm>
        </p:grpSpPr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584131" y="4050379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2" name="Straight Connector 81"/>
            <p:cNvCxnSpPr>
              <a:stCxn id="57" idx="6"/>
              <a:endCxn id="81" idx="1"/>
            </p:cNvCxnSpPr>
            <p:nvPr/>
          </p:nvCxnSpPr>
          <p:spPr>
            <a:xfrm>
              <a:off x="3536849" y="3201904"/>
              <a:ext cx="1061736" cy="86292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3353504" y="2626638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3504" y="2626638"/>
                  <a:ext cx="357190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67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4502842" y="3516530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𝑤</m:t>
                        </m:r>
                      </m:oMath>
                    </m:oMathPara>
                  </a14:m>
                  <a:endParaRPr lang="he-IL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2842" y="3516530"/>
                  <a:ext cx="357190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52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2414610" y="764704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610" y="764704"/>
                <a:ext cx="35719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Rectangle 4"/>
              <p:cNvSpPr txBox="1">
                <a:spLocks noChangeArrowheads="1"/>
              </p:cNvSpPr>
              <p:nvPr/>
            </p:nvSpPr>
            <p:spPr bwMode="auto">
              <a:xfrm>
                <a:off x="4932040" y="908720"/>
                <a:ext cx="3564614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Scan 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i="1" kern="0" dirty="0" err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300" i="1" kern="0" dirty="0" err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i="1" kern="0" dirty="0" err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3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32040" y="908720"/>
                <a:ext cx="3564614" cy="830997"/>
              </a:xfrm>
              <a:prstGeom prst="rect">
                <a:avLst/>
              </a:prstGeom>
              <a:blipFill rotWithShape="0">
                <a:blip r:embed="rId6"/>
                <a:stretch>
                  <a:fillRect t="-3676" b="-139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4"/>
              <p:cNvSpPr txBox="1">
                <a:spLocks noChangeArrowheads="1"/>
              </p:cNvSpPr>
              <p:nvPr/>
            </p:nvSpPr>
            <p:spPr bwMode="auto">
              <a:xfrm>
                <a:off x="4932040" y="1781332"/>
                <a:ext cx="3564614" cy="1508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unlabeled and unmatched, or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3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a different tree, then an augmenting path is found.</a:t>
                </a:r>
              </a:p>
            </p:txBody>
          </p:sp>
        </mc:Choice>
        <mc:Fallback xmlns="">
          <p:sp>
            <p:nvSpPr>
              <p:cNvPr id="8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32040" y="1781332"/>
                <a:ext cx="3564614" cy="1508105"/>
              </a:xfrm>
              <a:prstGeom prst="rect">
                <a:avLst/>
              </a:prstGeom>
              <a:blipFill rotWithShape="0">
                <a:blip r:embed="rId7"/>
                <a:stretch>
                  <a:fillRect t="-2823" b="-806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Rectangle 4"/>
              <p:cNvSpPr txBox="1">
                <a:spLocks noChangeArrowheads="1"/>
              </p:cNvSpPr>
              <p:nvPr/>
            </p:nvSpPr>
            <p:spPr bwMode="auto">
              <a:xfrm>
                <a:off x="4932040" y="4542219"/>
                <a:ext cx="3564614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unlabeled and matched, </a:t>
                </a:r>
                <a:r>
                  <a:rPr lang="en-US" sz="23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extend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the tree by</a:t>
                </a:r>
              </a:p>
            </p:txBody>
          </p:sp>
        </mc:Choice>
        <mc:Fallback xmlns="">
          <p:sp>
            <p:nvSpPr>
              <p:cNvPr id="8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32040" y="4542219"/>
                <a:ext cx="3564614" cy="830997"/>
              </a:xfrm>
              <a:prstGeom prst="rect">
                <a:avLst/>
              </a:prstGeom>
              <a:blipFill rotWithShape="0">
                <a:blip r:embed="rId8"/>
                <a:stretch>
                  <a:fillRect t="-3676" r="-171" b="-139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 4"/>
              <p:cNvSpPr txBox="1">
                <a:spLocks noChangeArrowheads="1"/>
              </p:cNvSpPr>
              <p:nvPr/>
            </p:nvSpPr>
            <p:spPr bwMode="auto">
              <a:xfrm>
                <a:off x="5076056" y="5421519"/>
                <a:ext cx="3564614" cy="12478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𝑙𝑎𝑏𝑒𝑙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sz="2400" b="0" i="1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←</m:t>
                      </m:r>
                      <m:r>
                        <a:rPr lang="en-US" sz="24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𝐨𝐝𝐝</m:t>
                      </m:r>
                    </m:oMath>
                    <m:oMath xmlns:m="http://schemas.openxmlformats.org/officeDocument/2006/math"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𝑙𝑎𝑏𝑒𝑙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[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𝑚𝑎𝑡𝑒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[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2400" b="0" i="1" kern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]]←</m:t>
                      </m:r>
                      <m:r>
                        <a:rPr lang="en-US" sz="2400" b="1" i="0" kern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𝐞𝐯𝐞𝐧</m:t>
                      </m:r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1" kern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Insert</m:t>
                      </m:r>
                      <m:r>
                        <m:rPr>
                          <m:nor/>
                        </m:rPr>
                        <a:rPr lang="en-US" sz="2400" b="0" kern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b="0" i="1" kern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sz="2400" b="0" i="1" kern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i="1" ker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𝑚𝑎𝑡𝑒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</m:d>
                      <m:r>
                        <m:rPr>
                          <m:nor/>
                        </m:rPr>
                        <a:rPr lang="en-US" sz="2400" b="0" kern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2400" b="0" i="1" kern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en-US" sz="2400" i="1" kern="0" dirty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76056" y="5421519"/>
                <a:ext cx="3564614" cy="1247842"/>
              </a:xfrm>
              <a:prstGeom prst="rect">
                <a:avLst/>
              </a:prstGeom>
              <a:blipFill rotWithShape="0">
                <a:blip r:embed="rId9"/>
                <a:stretch>
                  <a:fillRect b="-48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3998786" y="3789040"/>
            <a:ext cx="531757" cy="1152128"/>
            <a:chOff x="3998786" y="3789040"/>
            <a:chExt cx="531757" cy="1152128"/>
          </a:xfrm>
        </p:grpSpPr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4431842" y="4410419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2" name="Straight Connector 91"/>
            <p:cNvCxnSpPr>
              <a:stCxn id="81" idx="4"/>
              <a:endCxn id="91" idx="0"/>
            </p:cNvCxnSpPr>
            <p:nvPr/>
          </p:nvCxnSpPr>
          <p:spPr>
            <a:xfrm flipH="1">
              <a:off x="4481193" y="3789040"/>
              <a:ext cx="8273" cy="62137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3998786" y="4479503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𝑚𝑎𝑡𝑒</m:t>
                        </m:r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[</m:t>
                        </m:r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𝑤</m:t>
                        </m:r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]</m:t>
                        </m:r>
                      </m:oMath>
                    </m:oMathPara>
                  </a14:m>
                  <a:endParaRPr lang="he-IL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8786" y="4479503"/>
                  <a:ext cx="357190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147458" r="-138983" b="-184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4"/>
              <p:cNvSpPr txBox="1">
                <a:spLocks noChangeArrowheads="1"/>
              </p:cNvSpPr>
              <p:nvPr/>
            </p:nvSpPr>
            <p:spPr bwMode="auto">
              <a:xfrm>
                <a:off x="4966456" y="3354136"/>
                <a:ext cx="3564614" cy="1154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3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 a different blossom in the same tree, then a </a:t>
                </a:r>
                <a:r>
                  <a:rPr lang="en-US" sz="23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found.</a:t>
                </a:r>
              </a:p>
            </p:txBody>
          </p:sp>
        </mc:Choice>
        <mc:Fallback xmlns="">
          <p:sp>
            <p:nvSpPr>
              <p:cNvPr id="9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66456" y="3354136"/>
                <a:ext cx="3564614" cy="1154162"/>
              </a:xfrm>
              <a:prstGeom prst="rect">
                <a:avLst/>
              </a:prstGeom>
              <a:blipFill rotWithShape="0">
                <a:blip r:embed="rId11"/>
                <a:stretch>
                  <a:fillRect t="-3684" b="-1052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ectangle 4"/>
              <p:cNvSpPr txBox="1">
                <a:spLocks noChangeArrowheads="1"/>
              </p:cNvSpPr>
              <p:nvPr/>
            </p:nvSpPr>
            <p:spPr bwMode="auto">
              <a:xfrm>
                <a:off x="445491" y="5910371"/>
                <a:ext cx="4126509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3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in the same </a:t>
                </a:r>
                <a:r>
                  <a:rPr lang="en-US" sz="23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or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odd, do nothing.</a:t>
                </a:r>
              </a:p>
            </p:txBody>
          </p:sp>
        </mc:Choice>
        <mc:Fallback xmlns="">
          <p:sp>
            <p:nvSpPr>
              <p:cNvPr id="9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5491" y="5910371"/>
                <a:ext cx="4126509" cy="830997"/>
              </a:xfrm>
              <a:prstGeom prst="rect">
                <a:avLst/>
              </a:prstGeom>
              <a:blipFill rotWithShape="0">
                <a:blip r:embed="rId12"/>
                <a:stretch>
                  <a:fillRect t="-4412" r="-1477" b="-139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861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9" grpId="0"/>
      <p:bldP spid="90" grpId="0"/>
      <p:bldP spid="94" grpId="0"/>
      <p:bldP spid="9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Shrinking a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blossom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8" name="Oval 7"/>
          <p:cNvSpPr/>
          <p:nvPr/>
        </p:nvSpPr>
        <p:spPr>
          <a:xfrm>
            <a:off x="1204524" y="3497041"/>
            <a:ext cx="971557" cy="96998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Oval 9"/>
          <p:cNvSpPr/>
          <p:nvPr/>
        </p:nvSpPr>
        <p:spPr>
          <a:xfrm>
            <a:off x="2300840" y="1943854"/>
            <a:ext cx="1147825" cy="1105650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3293447" y="10086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3159766" y="26474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2813804" y="146677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Straight Connector 35"/>
          <p:cNvCxnSpPr>
            <a:stCxn id="35" idx="7"/>
            <a:endCxn id="18" idx="3"/>
          </p:cNvCxnSpPr>
          <p:nvPr/>
        </p:nvCxnSpPr>
        <p:spPr>
          <a:xfrm flipV="1">
            <a:off x="2912133" y="1107003"/>
            <a:ext cx="398185" cy="3766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5" idx="4"/>
            <a:endCxn id="38" idx="0"/>
          </p:cNvCxnSpPr>
          <p:nvPr/>
        </p:nvCxnSpPr>
        <p:spPr>
          <a:xfrm>
            <a:off x="2871404" y="1581976"/>
            <a:ext cx="1992" cy="455405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>
            <a:spLocks noChangeAspect="1"/>
          </p:cNvSpPr>
          <p:nvPr/>
        </p:nvSpPr>
        <p:spPr>
          <a:xfrm>
            <a:off x="2815796" y="203738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2471826" y="26474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3934708" y="306896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2" name="Straight Connector 51"/>
          <p:cNvCxnSpPr>
            <a:stCxn id="23" idx="5"/>
            <a:endCxn id="51" idx="1"/>
          </p:cNvCxnSpPr>
          <p:nvPr/>
        </p:nvCxnSpPr>
        <p:spPr>
          <a:xfrm>
            <a:off x="3258095" y="2745731"/>
            <a:ext cx="693484" cy="340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4"/>
            <a:endCxn id="125" idx="0"/>
          </p:cNvCxnSpPr>
          <p:nvPr/>
        </p:nvCxnSpPr>
        <p:spPr>
          <a:xfrm flipH="1">
            <a:off x="3987677" y="3184160"/>
            <a:ext cx="4631" cy="33342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>
            <a:spLocks noChangeAspect="1"/>
          </p:cNvSpPr>
          <p:nvPr/>
        </p:nvSpPr>
        <p:spPr>
          <a:xfrm>
            <a:off x="1645078" y="306896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1645078" y="355974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7" name="Straight Connector 66"/>
          <p:cNvCxnSpPr>
            <a:stCxn id="65" idx="7"/>
            <a:endCxn id="46" idx="3"/>
          </p:cNvCxnSpPr>
          <p:nvPr/>
        </p:nvCxnSpPr>
        <p:spPr>
          <a:xfrm flipV="1">
            <a:off x="1743407" y="2745731"/>
            <a:ext cx="745290" cy="340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65" idx="4"/>
            <a:endCxn id="66" idx="0"/>
          </p:cNvCxnSpPr>
          <p:nvPr/>
        </p:nvCxnSpPr>
        <p:spPr>
          <a:xfrm>
            <a:off x="1702678" y="3184160"/>
            <a:ext cx="0" cy="37558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112"/>
          <p:cNvSpPr>
            <a:spLocks noChangeAspect="1"/>
          </p:cNvSpPr>
          <p:nvPr/>
        </p:nvSpPr>
        <p:spPr>
          <a:xfrm>
            <a:off x="1645078" y="429309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1645078" y="481412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1645078" y="533516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14" idx="0"/>
            <a:endCxn id="113" idx="4"/>
          </p:cNvCxnSpPr>
          <p:nvPr/>
        </p:nvCxnSpPr>
        <p:spPr>
          <a:xfrm flipV="1">
            <a:off x="1702678" y="4408296"/>
            <a:ext cx="0" cy="40583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4" idx="4"/>
            <a:endCxn id="115" idx="0"/>
          </p:cNvCxnSpPr>
          <p:nvPr/>
        </p:nvCxnSpPr>
        <p:spPr>
          <a:xfrm>
            <a:off x="1702678" y="4929329"/>
            <a:ext cx="0" cy="40583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/>
          <p:nvPr/>
        </p:nvSpPr>
        <p:spPr>
          <a:xfrm>
            <a:off x="1220720" y="5234338"/>
            <a:ext cx="971557" cy="969987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4" name="Oval 123"/>
          <p:cNvSpPr/>
          <p:nvPr/>
        </p:nvSpPr>
        <p:spPr>
          <a:xfrm>
            <a:off x="3489523" y="3454881"/>
            <a:ext cx="971557" cy="96998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3930077" y="351758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3939104" y="422299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1960256" y="578048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0" name="Curved Connector 72"/>
          <p:cNvCxnSpPr>
            <a:stCxn id="128" idx="6"/>
            <a:endCxn id="126" idx="4"/>
          </p:cNvCxnSpPr>
          <p:nvPr/>
        </p:nvCxnSpPr>
        <p:spPr>
          <a:xfrm flipV="1">
            <a:off x="2075456" y="4338192"/>
            <a:ext cx="1921248" cy="1499894"/>
          </a:xfrm>
          <a:prstGeom prst="curvedConnector2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654672" y="5511416"/>
            <a:ext cx="357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he-IL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612528" y="3956424"/>
            <a:ext cx="357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he-IL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190474" y="4941168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204114" y="3337536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896360" y="1828847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b=v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baseline="-25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428642" y="3286559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Rectangle 4"/>
              <p:cNvSpPr txBox="1">
                <a:spLocks noChangeArrowheads="1"/>
              </p:cNvSpPr>
              <p:nvPr/>
            </p:nvSpPr>
            <p:spPr bwMode="auto">
              <a:xfrm>
                <a:off x="5148064" y="1340768"/>
                <a:ext cx="356461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examined:</a:t>
                </a:r>
              </a:p>
            </p:txBody>
          </p:sp>
        </mc:Choice>
        <mc:Fallback xmlns="">
          <p:sp>
            <p:nvSpPr>
              <p:cNvPr id="14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8064" y="1340768"/>
                <a:ext cx="3564614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" name="Rectangle 4"/>
          <p:cNvSpPr txBox="1">
            <a:spLocks noChangeArrowheads="1"/>
          </p:cNvSpPr>
          <p:nvPr/>
        </p:nvSpPr>
        <p:spPr bwMode="auto">
          <a:xfrm>
            <a:off x="5148064" y="1951819"/>
            <a:ext cx="35646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= find(v)</a:t>
            </a:r>
            <a:b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w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= find(w)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Rectangle 4"/>
              <p:cNvSpPr txBox="1">
                <a:spLocks noChangeArrowheads="1"/>
              </p:cNvSpPr>
              <p:nvPr/>
            </p:nvSpPr>
            <p:spPr bwMode="auto">
              <a:xfrm>
                <a:off x="5148064" y="2804735"/>
                <a:ext cx="3564614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≠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both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are in the same tree,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 </a:t>
                </a:r>
                <a:r>
                  <a:rPr lang="en-US" sz="24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found.</a:t>
                </a:r>
              </a:p>
            </p:txBody>
          </p:sp>
        </mc:Choice>
        <mc:Fallback xmlns="">
          <p:sp>
            <p:nvSpPr>
              <p:cNvPr id="14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8064" y="2804735"/>
                <a:ext cx="3564614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7" name="Rectangle 4"/>
          <p:cNvSpPr txBox="1">
            <a:spLocks noChangeArrowheads="1"/>
          </p:cNvSpPr>
          <p:nvPr/>
        </p:nvSpPr>
        <p:spPr bwMode="auto">
          <a:xfrm>
            <a:off x="5148064" y="4110171"/>
            <a:ext cx="35646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Find the </a:t>
            </a:r>
            <a:r>
              <a:rPr lang="en-US" sz="2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base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of the new </a:t>
            </a:r>
            <a:r>
              <a:rPr lang="en-US" sz="24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blossom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8" name="Rectangle 4"/>
          <p:cNvSpPr txBox="1">
            <a:spLocks noChangeArrowheads="1"/>
          </p:cNvSpPr>
          <p:nvPr/>
        </p:nvSpPr>
        <p:spPr bwMode="auto">
          <a:xfrm>
            <a:off x="5148064" y="5036983"/>
            <a:ext cx="356461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= find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pred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]] )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2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= find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pred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]] )</a:t>
            </a:r>
            <a:b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…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467544" y="1783293"/>
            <a:ext cx="4286280" cy="4886068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5" grpId="0"/>
      <p:bldP spid="146" grpId="0"/>
      <p:bldP spid="147" grpId="0"/>
      <p:bldP spid="148" grpId="0"/>
      <p:bldP spid="4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Shrinking a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blossom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7" name="Oval 6"/>
          <p:cNvSpPr/>
          <p:nvPr/>
        </p:nvSpPr>
        <p:spPr>
          <a:xfrm>
            <a:off x="467544" y="1783293"/>
            <a:ext cx="4286280" cy="4886068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Oval 7"/>
          <p:cNvSpPr/>
          <p:nvPr/>
        </p:nvSpPr>
        <p:spPr>
          <a:xfrm>
            <a:off x="1204524" y="3497041"/>
            <a:ext cx="971557" cy="96998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Oval 9"/>
          <p:cNvSpPr/>
          <p:nvPr/>
        </p:nvSpPr>
        <p:spPr>
          <a:xfrm>
            <a:off x="2300840" y="1943854"/>
            <a:ext cx="1147825" cy="1105650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3293447" y="10086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3159766" y="26474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2813804" y="146677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Straight Connector 35"/>
          <p:cNvCxnSpPr>
            <a:stCxn id="35" idx="7"/>
            <a:endCxn id="18" idx="3"/>
          </p:cNvCxnSpPr>
          <p:nvPr/>
        </p:nvCxnSpPr>
        <p:spPr>
          <a:xfrm flipV="1">
            <a:off x="2912133" y="1107003"/>
            <a:ext cx="398185" cy="3766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5" idx="4"/>
            <a:endCxn id="38" idx="0"/>
          </p:cNvCxnSpPr>
          <p:nvPr/>
        </p:nvCxnSpPr>
        <p:spPr>
          <a:xfrm>
            <a:off x="2871404" y="1581976"/>
            <a:ext cx="1992" cy="455405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>
            <a:spLocks noChangeAspect="1"/>
          </p:cNvSpPr>
          <p:nvPr/>
        </p:nvSpPr>
        <p:spPr>
          <a:xfrm>
            <a:off x="2815796" y="203738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2471826" y="26474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3934708" y="306896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2" name="Straight Connector 51"/>
          <p:cNvCxnSpPr>
            <a:stCxn id="23" idx="5"/>
            <a:endCxn id="51" idx="1"/>
          </p:cNvCxnSpPr>
          <p:nvPr/>
        </p:nvCxnSpPr>
        <p:spPr>
          <a:xfrm>
            <a:off x="3258095" y="2745731"/>
            <a:ext cx="693484" cy="340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4"/>
            <a:endCxn id="125" idx="0"/>
          </p:cNvCxnSpPr>
          <p:nvPr/>
        </p:nvCxnSpPr>
        <p:spPr>
          <a:xfrm flipH="1">
            <a:off x="3987677" y="3184160"/>
            <a:ext cx="4631" cy="33342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>
            <a:spLocks noChangeAspect="1"/>
          </p:cNvSpPr>
          <p:nvPr/>
        </p:nvSpPr>
        <p:spPr>
          <a:xfrm>
            <a:off x="1645078" y="306896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1645078" y="355974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7" name="Straight Connector 66"/>
          <p:cNvCxnSpPr>
            <a:stCxn id="65" idx="7"/>
            <a:endCxn id="46" idx="3"/>
          </p:cNvCxnSpPr>
          <p:nvPr/>
        </p:nvCxnSpPr>
        <p:spPr>
          <a:xfrm flipV="1">
            <a:off x="1743407" y="2745731"/>
            <a:ext cx="745290" cy="340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65" idx="4"/>
            <a:endCxn id="66" idx="0"/>
          </p:cNvCxnSpPr>
          <p:nvPr/>
        </p:nvCxnSpPr>
        <p:spPr>
          <a:xfrm>
            <a:off x="1702678" y="3184160"/>
            <a:ext cx="0" cy="37558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112"/>
          <p:cNvSpPr>
            <a:spLocks noChangeAspect="1"/>
          </p:cNvSpPr>
          <p:nvPr/>
        </p:nvSpPr>
        <p:spPr>
          <a:xfrm>
            <a:off x="1645078" y="429309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1645078" y="481412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1645078" y="533516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14" idx="0"/>
            <a:endCxn id="113" idx="4"/>
          </p:cNvCxnSpPr>
          <p:nvPr/>
        </p:nvCxnSpPr>
        <p:spPr>
          <a:xfrm flipV="1">
            <a:off x="1702678" y="4408296"/>
            <a:ext cx="0" cy="40583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4" idx="4"/>
            <a:endCxn id="115" idx="0"/>
          </p:cNvCxnSpPr>
          <p:nvPr/>
        </p:nvCxnSpPr>
        <p:spPr>
          <a:xfrm>
            <a:off x="1702678" y="4929329"/>
            <a:ext cx="0" cy="40583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/>
          <p:nvPr/>
        </p:nvSpPr>
        <p:spPr>
          <a:xfrm>
            <a:off x="1220720" y="5234338"/>
            <a:ext cx="971557" cy="969987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4" name="Oval 123"/>
          <p:cNvSpPr/>
          <p:nvPr/>
        </p:nvSpPr>
        <p:spPr>
          <a:xfrm>
            <a:off x="3489523" y="3454881"/>
            <a:ext cx="971557" cy="96998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3930077" y="351758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3939104" y="422299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1960256" y="578048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0" name="Curved Connector 72"/>
          <p:cNvCxnSpPr>
            <a:stCxn id="128" idx="6"/>
            <a:endCxn id="126" idx="4"/>
          </p:cNvCxnSpPr>
          <p:nvPr/>
        </p:nvCxnSpPr>
        <p:spPr>
          <a:xfrm flipV="1">
            <a:off x="2075456" y="4338192"/>
            <a:ext cx="1921248" cy="1499894"/>
          </a:xfrm>
          <a:prstGeom prst="curvedConnector2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654672" y="5511416"/>
            <a:ext cx="357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he-IL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612528" y="3956424"/>
            <a:ext cx="357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he-IL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190474" y="4941168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204114" y="3337536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896360" y="1828847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b=v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baseline="-25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428642" y="3286559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Rectangle 4"/>
          <p:cNvSpPr txBox="1">
            <a:spLocks noChangeArrowheads="1"/>
          </p:cNvSpPr>
          <p:nvPr/>
        </p:nvSpPr>
        <p:spPr bwMode="auto">
          <a:xfrm>
            <a:off x="4001856" y="1237402"/>
            <a:ext cx="51421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Climb up from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and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</a:t>
            </a:r>
            <a:r>
              <a:rPr lang="en-US" sz="2400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 alternatingly.</a:t>
            </a:r>
          </a:p>
        </p:txBody>
      </p:sp>
      <p:sp>
        <p:nvSpPr>
          <p:cNvPr id="42" name="Rectangle 4"/>
          <p:cNvSpPr txBox="1">
            <a:spLocks noChangeArrowheads="1"/>
          </p:cNvSpPr>
          <p:nvPr/>
        </p:nvSpPr>
        <p:spPr bwMode="auto">
          <a:xfrm>
            <a:off x="4539604" y="1671191"/>
            <a:ext cx="40666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irst vertex already visited is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5214318" y="2276872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every 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do:</a:t>
            </a: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5615898" y="3453970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union(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i="1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])</a:t>
            </a:r>
          </a:p>
        </p:txBody>
      </p:sp>
      <p:sp>
        <p:nvSpPr>
          <p:cNvPr id="45" name="Rectangle 4"/>
          <p:cNvSpPr txBox="1">
            <a:spLocks noChangeArrowheads="1"/>
          </p:cNvSpPr>
          <p:nvPr/>
        </p:nvSpPr>
        <p:spPr bwMode="auto">
          <a:xfrm>
            <a:off x="5615898" y="3831431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bridge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i="1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]]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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(</a:t>
            </a:r>
            <a:r>
              <a:rPr lang="en-US" sz="2400" i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v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,</a:t>
            </a:r>
            <a:r>
              <a:rPr lang="en-US" sz="2400" i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w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)</a:t>
            </a:r>
            <a:endParaRPr lang="en-US" sz="24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54" name="Rectangle 4"/>
          <p:cNvSpPr txBox="1">
            <a:spLocks noChangeArrowheads="1"/>
          </p:cNvSpPr>
          <p:nvPr/>
        </p:nvSpPr>
        <p:spPr bwMode="auto">
          <a:xfrm>
            <a:off x="5615898" y="2699048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insert(</a:t>
            </a:r>
            <a:r>
              <a:rPr lang="en-US" sz="2400" kern="0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r>
              <a:rPr lang="en-US" sz="2400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i="1" kern="0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])</a:t>
            </a:r>
          </a:p>
        </p:txBody>
      </p:sp>
      <p:sp>
        <p:nvSpPr>
          <p:cNvPr id="56" name="Rectangle 4"/>
          <p:cNvSpPr txBox="1">
            <a:spLocks noChangeArrowheads="1"/>
          </p:cNvSpPr>
          <p:nvPr/>
        </p:nvSpPr>
        <p:spPr bwMode="auto">
          <a:xfrm>
            <a:off x="5615898" y="3076509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union(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v</a:t>
            </a:r>
            <a:r>
              <a:rPr lang="en-US" sz="2400" i="1" kern="0" baseline="-250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5214318" y="4365104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For every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j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do:</a:t>
            </a:r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 bwMode="auto">
          <a:xfrm>
            <a:off x="5615898" y="5542202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union(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err="1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</a:t>
            </a:r>
            <a:r>
              <a:rPr lang="en-US" sz="2400" i="1" kern="0" baseline="-25000" dirty="0" err="1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j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])</a:t>
            </a:r>
          </a:p>
        </p:txBody>
      </p:sp>
      <p:sp>
        <p:nvSpPr>
          <p:cNvPr id="63" name="Rectangle 4"/>
          <p:cNvSpPr txBox="1">
            <a:spLocks noChangeArrowheads="1"/>
          </p:cNvSpPr>
          <p:nvPr/>
        </p:nvSpPr>
        <p:spPr bwMode="auto">
          <a:xfrm>
            <a:off x="5615898" y="5919663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bridge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err="1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</a:t>
            </a:r>
            <a:r>
              <a:rPr lang="en-US" sz="2400" i="1" kern="0" baseline="-25000" dirty="0" err="1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j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]]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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(</a:t>
            </a:r>
            <a:r>
              <a:rPr lang="en-US" sz="2400" i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w,v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)</a:t>
            </a:r>
            <a:endParaRPr lang="en-US" sz="2400" kern="0" dirty="0" smtClean="0">
              <a:solidFill>
                <a:srgbClr val="FF00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64" name="Rectangle 4"/>
          <p:cNvSpPr txBox="1">
            <a:spLocks noChangeArrowheads="1"/>
          </p:cNvSpPr>
          <p:nvPr/>
        </p:nvSpPr>
        <p:spPr bwMode="auto">
          <a:xfrm>
            <a:off x="5615898" y="4787280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insert(</a:t>
            </a:r>
            <a:r>
              <a:rPr lang="en-US" sz="2400" kern="0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Q</a:t>
            </a:r>
            <a:r>
              <a:rPr lang="en-US" sz="2400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mate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400" i="1" kern="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</a:t>
            </a:r>
            <a:r>
              <a:rPr lang="en-US" sz="2400" i="1" kern="0" baseline="-250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j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])</a:t>
            </a:r>
          </a:p>
        </p:txBody>
      </p:sp>
      <p:sp>
        <p:nvSpPr>
          <p:cNvPr id="69" name="Rectangle 4"/>
          <p:cNvSpPr txBox="1">
            <a:spLocks noChangeArrowheads="1"/>
          </p:cNvSpPr>
          <p:nvPr/>
        </p:nvSpPr>
        <p:spPr bwMode="auto">
          <a:xfrm>
            <a:off x="5615898" y="5164741"/>
            <a:ext cx="3564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 eaLnBrk="1" hangingPunct="1"/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union(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,</a:t>
            </a:r>
            <a:r>
              <a:rPr lang="en-US" sz="2400" i="1" kern="0" dirty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</a:t>
            </a:r>
            <a:r>
              <a:rPr lang="en-US" sz="2400" i="1" kern="0" baseline="-25000" dirty="0" err="1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j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4599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42" grpId="0"/>
      <p:bldP spid="43" grpId="0"/>
      <p:bldP spid="44" grpId="0"/>
      <p:bldP spid="45" grpId="0"/>
      <p:bldP spid="54" grpId="0"/>
      <p:bldP spid="56" grpId="0"/>
      <p:bldP spid="61" grpId="0"/>
      <p:bldP spid="62" grpId="0"/>
      <p:bldP spid="63" grpId="0"/>
      <p:bldP spid="64" grpId="0"/>
      <p:bldP spid="6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Shrinking a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blossom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8" name="Oval 7"/>
          <p:cNvSpPr/>
          <p:nvPr/>
        </p:nvSpPr>
        <p:spPr>
          <a:xfrm>
            <a:off x="1204524" y="3497041"/>
            <a:ext cx="971557" cy="96998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Oval 9"/>
          <p:cNvSpPr/>
          <p:nvPr/>
        </p:nvSpPr>
        <p:spPr>
          <a:xfrm>
            <a:off x="2300840" y="1943854"/>
            <a:ext cx="1147825" cy="1105650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3293447" y="100867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3159766" y="26474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2813804" y="1466776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Straight Connector 35"/>
          <p:cNvCxnSpPr>
            <a:stCxn id="35" idx="7"/>
            <a:endCxn id="18" idx="3"/>
          </p:cNvCxnSpPr>
          <p:nvPr/>
        </p:nvCxnSpPr>
        <p:spPr>
          <a:xfrm flipV="1">
            <a:off x="2912133" y="1107003"/>
            <a:ext cx="398185" cy="3766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5" idx="4"/>
            <a:endCxn id="38" idx="0"/>
          </p:cNvCxnSpPr>
          <p:nvPr/>
        </p:nvCxnSpPr>
        <p:spPr>
          <a:xfrm>
            <a:off x="2871404" y="1581976"/>
            <a:ext cx="1992" cy="455405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>
            <a:spLocks noChangeAspect="1"/>
          </p:cNvSpPr>
          <p:nvPr/>
        </p:nvSpPr>
        <p:spPr>
          <a:xfrm>
            <a:off x="2815796" y="2037381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6" name="Oval 45"/>
          <p:cNvSpPr>
            <a:spLocks noChangeAspect="1"/>
          </p:cNvSpPr>
          <p:nvPr/>
        </p:nvSpPr>
        <p:spPr>
          <a:xfrm>
            <a:off x="2471826" y="264740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Oval 50"/>
          <p:cNvSpPr>
            <a:spLocks noChangeAspect="1"/>
          </p:cNvSpPr>
          <p:nvPr/>
        </p:nvSpPr>
        <p:spPr>
          <a:xfrm>
            <a:off x="3934708" y="306896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2" name="Straight Connector 51"/>
          <p:cNvCxnSpPr>
            <a:stCxn id="23" idx="5"/>
            <a:endCxn id="51" idx="1"/>
          </p:cNvCxnSpPr>
          <p:nvPr/>
        </p:nvCxnSpPr>
        <p:spPr>
          <a:xfrm>
            <a:off x="3258095" y="2745731"/>
            <a:ext cx="693484" cy="340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4"/>
            <a:endCxn id="125" idx="0"/>
          </p:cNvCxnSpPr>
          <p:nvPr/>
        </p:nvCxnSpPr>
        <p:spPr>
          <a:xfrm flipH="1">
            <a:off x="3987677" y="3184160"/>
            <a:ext cx="4631" cy="33342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>
            <a:spLocks noChangeAspect="1"/>
          </p:cNvSpPr>
          <p:nvPr/>
        </p:nvSpPr>
        <p:spPr>
          <a:xfrm>
            <a:off x="1645078" y="3068960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6" name="Oval 65"/>
          <p:cNvSpPr>
            <a:spLocks noChangeAspect="1"/>
          </p:cNvSpPr>
          <p:nvPr/>
        </p:nvSpPr>
        <p:spPr>
          <a:xfrm>
            <a:off x="1645078" y="355974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7" name="Straight Connector 66"/>
          <p:cNvCxnSpPr>
            <a:stCxn id="65" idx="7"/>
            <a:endCxn id="46" idx="3"/>
          </p:cNvCxnSpPr>
          <p:nvPr/>
        </p:nvCxnSpPr>
        <p:spPr>
          <a:xfrm flipV="1">
            <a:off x="1743407" y="2745731"/>
            <a:ext cx="745290" cy="3401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65" idx="4"/>
            <a:endCxn id="66" idx="0"/>
          </p:cNvCxnSpPr>
          <p:nvPr/>
        </p:nvCxnSpPr>
        <p:spPr>
          <a:xfrm>
            <a:off x="1702678" y="3184160"/>
            <a:ext cx="0" cy="37558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112"/>
          <p:cNvSpPr>
            <a:spLocks noChangeAspect="1"/>
          </p:cNvSpPr>
          <p:nvPr/>
        </p:nvSpPr>
        <p:spPr>
          <a:xfrm>
            <a:off x="1645078" y="429309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1645078" y="4814129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1645078" y="533516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14" idx="0"/>
            <a:endCxn id="113" idx="4"/>
          </p:cNvCxnSpPr>
          <p:nvPr/>
        </p:nvCxnSpPr>
        <p:spPr>
          <a:xfrm flipV="1">
            <a:off x="1702678" y="4408296"/>
            <a:ext cx="0" cy="40583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4" idx="4"/>
            <a:endCxn id="115" idx="0"/>
          </p:cNvCxnSpPr>
          <p:nvPr/>
        </p:nvCxnSpPr>
        <p:spPr>
          <a:xfrm>
            <a:off x="1702678" y="4929329"/>
            <a:ext cx="0" cy="40583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/>
          <p:nvPr/>
        </p:nvSpPr>
        <p:spPr>
          <a:xfrm>
            <a:off x="1220720" y="5234338"/>
            <a:ext cx="971557" cy="969987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4" name="Oval 123"/>
          <p:cNvSpPr/>
          <p:nvPr/>
        </p:nvSpPr>
        <p:spPr>
          <a:xfrm>
            <a:off x="3489523" y="3454881"/>
            <a:ext cx="971557" cy="96998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3930077" y="351758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3939104" y="4222992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1960256" y="578048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0" name="Curved Connector 72"/>
          <p:cNvCxnSpPr>
            <a:stCxn id="128" idx="6"/>
            <a:endCxn id="126" idx="4"/>
          </p:cNvCxnSpPr>
          <p:nvPr/>
        </p:nvCxnSpPr>
        <p:spPr>
          <a:xfrm flipV="1">
            <a:off x="2075456" y="4338192"/>
            <a:ext cx="1921248" cy="1499894"/>
          </a:xfrm>
          <a:prstGeom prst="curvedConnector2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654672" y="5511416"/>
            <a:ext cx="357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he-IL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612528" y="3956424"/>
            <a:ext cx="357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he-IL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190474" y="4941168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204114" y="3337536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896360" y="1828847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b=v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baseline="-25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428642" y="3286559"/>
            <a:ext cx="5732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he-IL" sz="24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"/>
          <p:cNvSpPr txBox="1">
            <a:spLocks noChangeArrowheads="1"/>
          </p:cNvSpPr>
          <p:nvPr/>
        </p:nvSpPr>
        <p:spPr bwMode="auto">
          <a:xfrm>
            <a:off x="4461080" y="1179910"/>
            <a:ext cx="4328112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Time proportional to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size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new blossom, i.e., the number of sub-blossoms, and does </a:t>
            </a:r>
            <a:r>
              <a:rPr lang="en-US" sz="2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not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depend on sizes of the sub-blossoms.</a:t>
            </a:r>
          </a:p>
        </p:txBody>
      </p:sp>
      <p:sp>
        <p:nvSpPr>
          <p:cNvPr id="39" name="Oval 38"/>
          <p:cNvSpPr/>
          <p:nvPr/>
        </p:nvSpPr>
        <p:spPr>
          <a:xfrm>
            <a:off x="467544" y="1783293"/>
            <a:ext cx="4286280" cy="4886068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633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-10440" y="260648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0" i="1" u="none" strike="noStrike" kern="0" cap="none" spc="0" normalizeH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𝐹𝑖𝑛𝑑𝑃𝑎𝑡</m:t>
                      </m:r>
                      <m:r>
                        <a:rPr kumimoji="0" lang="en-US" sz="4400" b="0" i="1" u="none" strike="noStrike" kern="0" cap="none" spc="0" normalizeH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kumimoji="0" lang="en-GB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440" y="260648"/>
                <a:ext cx="9154440" cy="67710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0" y="1124744"/>
                <a:ext cx="9144000" cy="455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05000"/>
                  </a:lnSpc>
                </a:pP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To find augmenting paths, we use a function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124744"/>
                <a:ext cx="9144000" cy="455317"/>
              </a:xfrm>
              <a:prstGeom prst="rect">
                <a:avLst/>
              </a:prstGeom>
              <a:blipFill rotWithShape="0">
                <a:blip r:embed="rId3"/>
                <a:stretch>
                  <a:fillRect t="-14865" b="-283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5016" y="3762753"/>
                <a:ext cx="9144000" cy="867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05000"/>
                  </a:lnSpc>
                </a:pPr>
                <a:r>
                  <a:rPr lang="en-US" sz="24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becomes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either when it is labeled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or when it is swallowed by a blossom.)</a:t>
                </a:r>
              </a:p>
            </p:txBody>
          </p:sp>
        </mc:Choice>
        <mc:Fallback xmlns=""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6" y="3762753"/>
                <a:ext cx="9144000" cy="867930"/>
              </a:xfrm>
              <a:prstGeom prst="rect">
                <a:avLst/>
              </a:prstGeom>
              <a:blipFill rotWithShape="0">
                <a:blip r:embed="rId4"/>
                <a:stretch>
                  <a:fillRect t="-5594" b="-1258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20256" y="4820012"/>
                <a:ext cx="9144000" cy="867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05000"/>
                  </a:lnSpc>
                </a:pP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particular, 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the root of its tree,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returns an even alternating path from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256" y="4820012"/>
                <a:ext cx="9144000" cy="867930"/>
              </a:xfrm>
              <a:prstGeom prst="rect">
                <a:avLst/>
              </a:prstGeom>
              <a:blipFill rotWithShape="0">
                <a:blip r:embed="rId5"/>
                <a:stretch>
                  <a:fillRect t="-6338" b="-126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5016" y="1769390"/>
                <a:ext cx="9144000" cy="867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05000"/>
                  </a:lnSpc>
                </a:pP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finds an even alternating path from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starting with a matched edge, if the following condition holds:</a:t>
                </a: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6" y="1769390"/>
                <a:ext cx="9144000" cy="867930"/>
              </a:xfrm>
              <a:prstGeom prst="rect">
                <a:avLst/>
              </a:prstGeom>
              <a:blipFill rotWithShape="0">
                <a:blip r:embed="rId6"/>
                <a:stretch>
                  <a:fillRect t="-5594" b="-1258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824" y="2705494"/>
                <a:ext cx="9144000" cy="8679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05000"/>
                  </a:lnSpc>
                </a:pP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became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was the </a:t>
                </a:r>
                <a:r>
                  <a:rPr lang="en-US" sz="24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base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of a (possibly trivial) blossom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that was a (not necessarily strict) ancestor of the blossom of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4" y="2705494"/>
                <a:ext cx="9144000" cy="867930"/>
              </a:xfrm>
              <a:prstGeom prst="rect">
                <a:avLst/>
              </a:prstGeom>
              <a:blipFill rotWithShape="0">
                <a:blip r:embed="rId7"/>
                <a:stretch>
                  <a:fillRect t="-5634" b="-1338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824" y="5877272"/>
                <a:ext cx="9144000" cy="455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05000"/>
                  </a:lnSpc>
                </a:pP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implemented recursively, as we shall see below.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4" y="5877272"/>
                <a:ext cx="9144000" cy="455317"/>
              </a:xfrm>
              <a:prstGeom prst="rect">
                <a:avLst/>
              </a:prstGeom>
              <a:blipFill rotWithShape="0">
                <a:blip r:embed="rId8"/>
                <a:stretch>
                  <a:fillRect t="-14667" b="-2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80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4" grpId="0"/>
      <p:bldP spid="7" grpId="0"/>
      <p:bldP spid="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467544" y="1387337"/>
            <a:ext cx="3672408" cy="4849975"/>
            <a:chOff x="467544" y="1008674"/>
            <a:chExt cx="4286280" cy="5660687"/>
          </a:xfrm>
        </p:grpSpPr>
        <p:sp>
          <p:nvSpPr>
            <p:cNvPr id="8" name="Oval 7"/>
            <p:cNvSpPr/>
            <p:nvPr/>
          </p:nvSpPr>
          <p:spPr>
            <a:xfrm>
              <a:off x="1204524" y="3497041"/>
              <a:ext cx="971557" cy="96998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Oval 9"/>
            <p:cNvSpPr/>
            <p:nvPr/>
          </p:nvSpPr>
          <p:spPr>
            <a:xfrm>
              <a:off x="2300840" y="1943854"/>
              <a:ext cx="1147825" cy="1105650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3293447" y="10086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3159766" y="26474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2813804" y="146677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6" name="Straight Connector 35"/>
            <p:cNvCxnSpPr>
              <a:stCxn id="35" idx="7"/>
              <a:endCxn id="18" idx="3"/>
            </p:cNvCxnSpPr>
            <p:nvPr/>
          </p:nvCxnSpPr>
          <p:spPr>
            <a:xfrm flipV="1">
              <a:off x="2912133" y="110700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35" idx="4"/>
              <a:endCxn id="38" idx="0"/>
            </p:cNvCxnSpPr>
            <p:nvPr/>
          </p:nvCxnSpPr>
          <p:spPr>
            <a:xfrm>
              <a:off x="2871404" y="158197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2815796" y="203738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2471826" y="26474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3934708" y="306896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2" name="Straight Connector 51"/>
            <p:cNvCxnSpPr>
              <a:stCxn id="23" idx="5"/>
              <a:endCxn id="51" idx="1"/>
            </p:cNvCxnSpPr>
            <p:nvPr/>
          </p:nvCxnSpPr>
          <p:spPr>
            <a:xfrm>
              <a:off x="3258095" y="2745731"/>
              <a:ext cx="693484" cy="3401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51" idx="4"/>
              <a:endCxn id="125" idx="0"/>
            </p:cNvCxnSpPr>
            <p:nvPr/>
          </p:nvCxnSpPr>
          <p:spPr>
            <a:xfrm flipH="1">
              <a:off x="3987677" y="3184160"/>
              <a:ext cx="4631" cy="33342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1645078" y="306896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1645078" y="355974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7" name="Straight Connector 66"/>
            <p:cNvCxnSpPr>
              <a:stCxn id="65" idx="7"/>
              <a:endCxn id="46" idx="3"/>
            </p:cNvCxnSpPr>
            <p:nvPr/>
          </p:nvCxnSpPr>
          <p:spPr>
            <a:xfrm flipV="1">
              <a:off x="1743407" y="2745731"/>
              <a:ext cx="745290" cy="3401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65" idx="4"/>
              <a:endCxn id="66" idx="0"/>
            </p:cNvCxnSpPr>
            <p:nvPr/>
          </p:nvCxnSpPr>
          <p:spPr>
            <a:xfrm>
              <a:off x="1702678" y="3184160"/>
              <a:ext cx="0" cy="37558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1645078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1645078" y="481412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1645078" y="533516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6" name="Straight Connector 115"/>
            <p:cNvCxnSpPr>
              <a:stCxn id="114" idx="0"/>
              <a:endCxn id="113" idx="4"/>
            </p:cNvCxnSpPr>
            <p:nvPr/>
          </p:nvCxnSpPr>
          <p:spPr>
            <a:xfrm flipV="1">
              <a:off x="1702678" y="4408296"/>
              <a:ext cx="0" cy="40583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114" idx="4"/>
              <a:endCxn id="115" idx="0"/>
            </p:cNvCxnSpPr>
            <p:nvPr/>
          </p:nvCxnSpPr>
          <p:spPr>
            <a:xfrm>
              <a:off x="1702678" y="4929329"/>
              <a:ext cx="0" cy="40583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/>
            <p:nvPr/>
          </p:nvSpPr>
          <p:spPr>
            <a:xfrm>
              <a:off x="1220720" y="5234338"/>
              <a:ext cx="971557" cy="969987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4" name="Oval 123"/>
            <p:cNvSpPr/>
            <p:nvPr/>
          </p:nvSpPr>
          <p:spPr>
            <a:xfrm>
              <a:off x="3489523" y="3454881"/>
              <a:ext cx="971557" cy="96998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3930077" y="351758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3939104" y="422299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8" name="Oval 127"/>
            <p:cNvSpPr>
              <a:spLocks noChangeAspect="1"/>
            </p:cNvSpPr>
            <p:nvPr/>
          </p:nvSpPr>
          <p:spPr>
            <a:xfrm>
              <a:off x="1960256" y="578048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0" name="Curved Connector 72"/>
            <p:cNvCxnSpPr>
              <a:stCxn id="128" idx="6"/>
              <a:endCxn id="126" idx="4"/>
            </p:cNvCxnSpPr>
            <p:nvPr/>
          </p:nvCxnSpPr>
          <p:spPr>
            <a:xfrm flipV="1">
              <a:off x="2075456" y="4338192"/>
              <a:ext cx="1921248" cy="1499894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67544" y="1783293"/>
              <a:ext cx="4286280" cy="4886068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-10440" y="18864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Finding an augmenting path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353504" y="2499953"/>
            <a:ext cx="1179672" cy="701951"/>
            <a:chOff x="3353504" y="2499953"/>
            <a:chExt cx="1179672" cy="701951"/>
          </a:xfrm>
        </p:grpSpPr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4257275" y="3033802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2" name="Straight Connector 41"/>
            <p:cNvCxnSpPr>
              <a:stCxn id="51" idx="6"/>
              <a:endCxn id="41" idx="2"/>
            </p:cNvCxnSpPr>
            <p:nvPr/>
          </p:nvCxnSpPr>
          <p:spPr>
            <a:xfrm flipV="1">
              <a:off x="3536849" y="3083153"/>
              <a:ext cx="720426" cy="11875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3353504" y="2626638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3504" y="2626638"/>
                  <a:ext cx="357190" cy="46166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67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175986" y="2499953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𝑤</m:t>
                        </m:r>
                      </m:oMath>
                    </m:oMathPara>
                  </a14:m>
                  <a:endParaRPr lang="he-IL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5986" y="2499953"/>
                  <a:ext cx="357190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52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"/>
              <p:cNvSpPr txBox="1">
                <a:spLocks noChangeArrowheads="1"/>
              </p:cNvSpPr>
              <p:nvPr/>
            </p:nvSpPr>
            <p:spPr bwMode="auto">
              <a:xfrm>
                <a:off x="4431723" y="3656544"/>
                <a:ext cx="4213559" cy="1311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10000"/>
                  </a:lnSpc>
                </a:pP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connects an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vertex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with an unmatched vertex </a:t>
                </a:r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the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root, then</a:t>
                </a:r>
                <a:endParaRPr lang="en-US" sz="24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31723" y="3656544"/>
                <a:ext cx="4213559" cy="1311128"/>
              </a:xfrm>
              <a:prstGeom prst="rect">
                <a:avLst/>
              </a:prstGeom>
              <a:blipFill rotWithShape="0">
                <a:blip r:embed="rId4"/>
                <a:stretch>
                  <a:fillRect t="-2326" b="-837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58626" y="1124744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626" y="1124744"/>
                <a:ext cx="35719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"/>
              <p:cNvSpPr txBox="1">
                <a:spLocks noChangeArrowheads="1"/>
              </p:cNvSpPr>
              <p:nvPr/>
            </p:nvSpPr>
            <p:spPr bwMode="auto">
              <a:xfrm>
                <a:off x="4427984" y="5044417"/>
                <a:ext cx="4213559" cy="9048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1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 + 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𝐹𝑖𝑛𝑑𝑃𝑎𝑡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8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8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augmenting path.</a:t>
                </a:r>
                <a:endParaRPr lang="en-US" sz="24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27984" y="5044417"/>
                <a:ext cx="4213559" cy="904863"/>
              </a:xfrm>
              <a:prstGeom prst="rect">
                <a:avLst/>
              </a:prstGeom>
              <a:blipFill rotWithShape="0">
                <a:blip r:embed="rId6"/>
                <a:stretch>
                  <a:fillRect b="-1208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47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-10440" y="18864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Finding an augmenting path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422722" y="1052736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722" y="1052736"/>
                <a:ext cx="357190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1259632" y="1315329"/>
            <a:ext cx="6624736" cy="4061441"/>
            <a:chOff x="467544" y="1387337"/>
            <a:chExt cx="7920880" cy="4856071"/>
          </a:xfrm>
        </p:grpSpPr>
        <p:sp>
          <p:nvSpPr>
            <p:cNvPr id="8" name="Oval 7"/>
            <p:cNvSpPr/>
            <p:nvPr/>
          </p:nvSpPr>
          <p:spPr>
            <a:xfrm>
              <a:off x="1098975" y="3519325"/>
              <a:ext cx="832413" cy="83106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" name="Oval 9"/>
            <p:cNvSpPr/>
            <p:nvPr/>
          </p:nvSpPr>
          <p:spPr>
            <a:xfrm>
              <a:off x="2038279" y="2188582"/>
              <a:ext cx="983436" cy="947301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2888727" y="1387337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2774192" y="2791370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2477778" y="1779831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6" name="Straight Connector 35"/>
            <p:cNvCxnSpPr>
              <a:stCxn id="35" idx="7"/>
              <a:endCxn id="18" idx="3"/>
            </p:cNvCxnSpPr>
            <p:nvPr/>
          </p:nvCxnSpPr>
          <p:spPr>
            <a:xfrm flipV="1">
              <a:off x="2562024" y="1471584"/>
              <a:ext cx="341158" cy="32270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35" idx="4"/>
              <a:endCxn id="38" idx="0"/>
            </p:cNvCxnSpPr>
            <p:nvPr/>
          </p:nvCxnSpPr>
          <p:spPr>
            <a:xfrm>
              <a:off x="2527128" y="1878532"/>
              <a:ext cx="1707" cy="39018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2479484" y="2268715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2184777" y="2791370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3438148" y="3152553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2" name="Straight Connector 51"/>
            <p:cNvCxnSpPr>
              <a:stCxn id="23" idx="5"/>
              <a:endCxn id="51" idx="1"/>
            </p:cNvCxnSpPr>
            <p:nvPr/>
          </p:nvCxnSpPr>
          <p:spPr>
            <a:xfrm>
              <a:off x="2858438" y="2875616"/>
              <a:ext cx="594165" cy="29139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51" idx="4"/>
              <a:endCxn id="125" idx="0"/>
            </p:cNvCxnSpPr>
            <p:nvPr/>
          </p:nvCxnSpPr>
          <p:spPr>
            <a:xfrm flipH="1">
              <a:off x="3483531" y="3251254"/>
              <a:ext cx="3968" cy="28566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1476434" y="3152553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1476434" y="3573045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7" name="Straight Connector 66"/>
            <p:cNvCxnSpPr>
              <a:stCxn id="65" idx="7"/>
              <a:endCxn id="46" idx="3"/>
            </p:cNvCxnSpPr>
            <p:nvPr/>
          </p:nvCxnSpPr>
          <p:spPr>
            <a:xfrm flipV="1">
              <a:off x="1560681" y="2875616"/>
              <a:ext cx="638551" cy="29139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65" idx="4"/>
              <a:endCxn id="66" idx="0"/>
            </p:cNvCxnSpPr>
            <p:nvPr/>
          </p:nvCxnSpPr>
          <p:spPr>
            <a:xfrm>
              <a:off x="1525785" y="3251254"/>
              <a:ext cx="0" cy="32179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1476434" y="4201371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1476434" y="4647783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1476434" y="5094194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6" name="Straight Connector 115"/>
            <p:cNvCxnSpPr>
              <a:stCxn id="114" idx="0"/>
              <a:endCxn id="113" idx="4"/>
            </p:cNvCxnSpPr>
            <p:nvPr/>
          </p:nvCxnSpPr>
          <p:spPr>
            <a:xfrm flipV="1">
              <a:off x="1525785" y="4300072"/>
              <a:ext cx="0" cy="34771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>
              <a:stCxn id="114" idx="4"/>
              <a:endCxn id="115" idx="0"/>
            </p:cNvCxnSpPr>
            <p:nvPr/>
          </p:nvCxnSpPr>
          <p:spPr>
            <a:xfrm>
              <a:off x="1525785" y="4746484"/>
              <a:ext cx="0" cy="34771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/>
            <p:nvPr/>
          </p:nvSpPr>
          <p:spPr>
            <a:xfrm>
              <a:off x="1112852" y="5007810"/>
              <a:ext cx="832413" cy="831067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4" name="Oval 123"/>
            <p:cNvSpPr/>
            <p:nvPr/>
          </p:nvSpPr>
          <p:spPr>
            <a:xfrm>
              <a:off x="3056722" y="3483203"/>
              <a:ext cx="832413" cy="83106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3434180" y="3536923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3441914" y="4141307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8" name="Oval 127"/>
            <p:cNvSpPr>
              <a:spLocks noChangeAspect="1"/>
            </p:cNvSpPr>
            <p:nvPr/>
          </p:nvSpPr>
          <p:spPr>
            <a:xfrm>
              <a:off x="1746473" y="5475740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0" name="Curved Connector 72"/>
            <p:cNvCxnSpPr>
              <a:stCxn id="128" idx="6"/>
              <a:endCxn id="126" idx="4"/>
            </p:cNvCxnSpPr>
            <p:nvPr/>
          </p:nvCxnSpPr>
          <p:spPr>
            <a:xfrm flipV="1">
              <a:off x="1845174" y="4240008"/>
              <a:ext cx="1646091" cy="1285082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467544" y="2051017"/>
              <a:ext cx="3672408" cy="4186295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0" name="Oval 49"/>
            <p:cNvSpPr/>
            <p:nvPr/>
          </p:nvSpPr>
          <p:spPr>
            <a:xfrm flipH="1">
              <a:off x="6924580" y="3525421"/>
              <a:ext cx="832413" cy="83106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4" name="Oval 53"/>
            <p:cNvSpPr/>
            <p:nvPr/>
          </p:nvSpPr>
          <p:spPr>
            <a:xfrm flipH="1">
              <a:off x="5834253" y="2194678"/>
              <a:ext cx="983436" cy="947301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 flipH="1">
              <a:off x="5868540" y="1393433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 flipH="1">
              <a:off x="5983075" y="2797466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 flipH="1">
              <a:off x="6279489" y="1785927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8" name="Straight Connector 57"/>
            <p:cNvCxnSpPr>
              <a:stCxn id="57" idx="7"/>
              <a:endCxn id="55" idx="3"/>
            </p:cNvCxnSpPr>
            <p:nvPr/>
          </p:nvCxnSpPr>
          <p:spPr>
            <a:xfrm flipH="1" flipV="1">
              <a:off x="5952786" y="1477680"/>
              <a:ext cx="341158" cy="32270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>
              <a:stCxn id="57" idx="4"/>
              <a:endCxn id="60" idx="0"/>
            </p:cNvCxnSpPr>
            <p:nvPr/>
          </p:nvCxnSpPr>
          <p:spPr>
            <a:xfrm flipH="1">
              <a:off x="6327133" y="1884628"/>
              <a:ext cx="1707" cy="39018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l 59"/>
            <p:cNvSpPr>
              <a:spLocks noChangeAspect="1"/>
            </p:cNvSpPr>
            <p:nvPr/>
          </p:nvSpPr>
          <p:spPr>
            <a:xfrm flipH="1">
              <a:off x="6277782" y="2274811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 flipH="1">
              <a:off x="6572490" y="2797466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 flipH="1">
              <a:off x="5319119" y="3158649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3" name="Straight Connector 62"/>
            <p:cNvCxnSpPr>
              <a:stCxn id="56" idx="5"/>
              <a:endCxn id="62" idx="1"/>
            </p:cNvCxnSpPr>
            <p:nvPr/>
          </p:nvCxnSpPr>
          <p:spPr>
            <a:xfrm flipH="1">
              <a:off x="5403365" y="2881712"/>
              <a:ext cx="594165" cy="29139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62" idx="4"/>
              <a:endCxn id="80" idx="0"/>
            </p:cNvCxnSpPr>
            <p:nvPr/>
          </p:nvCxnSpPr>
          <p:spPr>
            <a:xfrm>
              <a:off x="5368469" y="3257350"/>
              <a:ext cx="3968" cy="28566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/>
            <p:cNvSpPr>
              <a:spLocks noChangeAspect="1"/>
            </p:cNvSpPr>
            <p:nvPr/>
          </p:nvSpPr>
          <p:spPr>
            <a:xfrm flipH="1">
              <a:off x="7280833" y="3158649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 flipH="1">
              <a:off x="7280833" y="3579141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1" name="Straight Connector 70"/>
            <p:cNvCxnSpPr>
              <a:stCxn id="69" idx="7"/>
              <a:endCxn id="61" idx="3"/>
            </p:cNvCxnSpPr>
            <p:nvPr/>
          </p:nvCxnSpPr>
          <p:spPr>
            <a:xfrm flipH="1" flipV="1">
              <a:off x="6656736" y="2881712"/>
              <a:ext cx="638551" cy="29139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69" idx="4"/>
              <a:endCxn id="70" idx="0"/>
            </p:cNvCxnSpPr>
            <p:nvPr/>
          </p:nvCxnSpPr>
          <p:spPr>
            <a:xfrm flipH="1">
              <a:off x="7330183" y="3257350"/>
              <a:ext cx="0" cy="32179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/>
            <p:cNvSpPr>
              <a:spLocks noChangeAspect="1"/>
            </p:cNvSpPr>
            <p:nvPr/>
          </p:nvSpPr>
          <p:spPr>
            <a:xfrm flipH="1">
              <a:off x="7280833" y="4207467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 flipH="1">
              <a:off x="7280833" y="4653879"/>
              <a:ext cx="98701" cy="9870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 flipH="1">
              <a:off x="7280833" y="5100290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6" name="Straight Connector 75"/>
            <p:cNvCxnSpPr>
              <a:stCxn id="74" idx="0"/>
              <a:endCxn id="73" idx="4"/>
            </p:cNvCxnSpPr>
            <p:nvPr/>
          </p:nvCxnSpPr>
          <p:spPr>
            <a:xfrm flipH="1" flipV="1">
              <a:off x="7330183" y="4306168"/>
              <a:ext cx="0" cy="34771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74" idx="4"/>
              <a:endCxn id="75" idx="0"/>
            </p:cNvCxnSpPr>
            <p:nvPr/>
          </p:nvCxnSpPr>
          <p:spPr>
            <a:xfrm flipH="1">
              <a:off x="7330183" y="4752580"/>
              <a:ext cx="0" cy="34771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>
            <a:xfrm flipH="1">
              <a:off x="6910704" y="5013906"/>
              <a:ext cx="832413" cy="831067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9" name="Oval 78"/>
            <p:cNvSpPr/>
            <p:nvPr/>
          </p:nvSpPr>
          <p:spPr>
            <a:xfrm flipH="1">
              <a:off x="4966834" y="3489299"/>
              <a:ext cx="832413" cy="83106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 flipH="1">
              <a:off x="5323086" y="3543019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 flipH="1">
              <a:off x="5315352" y="4147403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 flipH="1">
              <a:off x="7010794" y="5481836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3" name="Curved Connector 72"/>
            <p:cNvCxnSpPr>
              <a:stCxn id="82" idx="6"/>
              <a:endCxn id="81" idx="4"/>
            </p:cNvCxnSpPr>
            <p:nvPr/>
          </p:nvCxnSpPr>
          <p:spPr>
            <a:xfrm flipH="1" flipV="1">
              <a:off x="5364703" y="4246104"/>
              <a:ext cx="1646091" cy="1285082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Oval 83"/>
            <p:cNvSpPr/>
            <p:nvPr/>
          </p:nvSpPr>
          <p:spPr>
            <a:xfrm flipH="1">
              <a:off x="4716016" y="2057113"/>
              <a:ext cx="3672408" cy="4186295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870759" y="2992541"/>
            <a:ext cx="1529104" cy="516490"/>
            <a:chOff x="4380658" y="3468782"/>
            <a:chExt cx="1529104" cy="516490"/>
          </a:xfrm>
        </p:grpSpPr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5657963" y="3878548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2" name="Straight Connector 41"/>
            <p:cNvCxnSpPr>
              <a:stCxn id="85" idx="6"/>
              <a:endCxn id="41" idx="2"/>
            </p:cNvCxnSpPr>
            <p:nvPr/>
          </p:nvCxnSpPr>
          <p:spPr>
            <a:xfrm flipV="1">
              <a:off x="4552132" y="3927899"/>
              <a:ext cx="1105831" cy="802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4380658" y="3468782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30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oMath>
                    </m:oMathPara>
                  </a14:m>
                  <a:endParaRPr lang="he-IL" sz="23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658" y="3468782"/>
                  <a:ext cx="357190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5552572" y="3468782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3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𝑤</m:t>
                        </m:r>
                      </m:oMath>
                    </m:oMathPara>
                  </a14:m>
                  <a:endParaRPr lang="he-IL" sz="23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2572" y="3468782"/>
                  <a:ext cx="357190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186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453431" y="3886571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5510954" y="1052736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′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954" y="1052736"/>
                <a:ext cx="35719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3559" r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4"/>
              <p:cNvSpPr txBox="1">
                <a:spLocks noChangeArrowheads="1"/>
              </p:cNvSpPr>
              <p:nvPr/>
            </p:nvSpPr>
            <p:spPr bwMode="auto">
              <a:xfrm>
                <a:off x="7360" y="5286224"/>
                <a:ext cx="9144000" cy="1311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lnSpc>
                    <a:spcPct val="110000"/>
                  </a:lnSpc>
                </a:pP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connects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vertices in different trees, then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kern="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𝑅𝑒𝑣𝑒𝑟𝑠𝑒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𝐹𝑖𝑛𝑑𝑃𝑎𝑡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)) + (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 + 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𝐹𝑖𝑛𝑑𝑃𝑎𝑡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𝑤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i="1" kern="0" dirty="0" err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’</m:t>
                      </m:r>
                      <m:r>
                        <a:rPr lang="en-US" sz="2400" i="1" kern="0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ＭＳ Ｐゴシック" charset="-128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an augmenting path.</a:t>
                </a:r>
                <a:endParaRPr lang="en-US" sz="24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360" y="5286224"/>
                <a:ext cx="9144000" cy="1311128"/>
              </a:xfrm>
              <a:prstGeom prst="rect">
                <a:avLst/>
              </a:prstGeom>
              <a:blipFill rotWithShape="0">
                <a:blip r:embed="rId6"/>
                <a:stretch>
                  <a:fillRect t="-2326" b="-837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45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"/>
              <p:cNvSpPr txBox="1">
                <a:spLocks noChangeArrowheads="1"/>
              </p:cNvSpPr>
              <p:nvPr/>
            </p:nvSpPr>
            <p:spPr bwMode="auto">
              <a:xfrm>
                <a:off x="-10440" y="260648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Implementing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𝐹𝑖𝑛𝑑𝑃𝑎𝑡</m:t>
                    </m:r>
                    <m:r>
                      <a:rPr kumimoji="0" lang="en-US" sz="44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kumimoji="0" lang="en-GB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440" y="260648"/>
                <a:ext cx="9154440" cy="677108"/>
              </a:xfrm>
              <a:prstGeom prst="rect">
                <a:avLst/>
              </a:prstGeom>
              <a:blipFill rotWithShape="0">
                <a:blip r:embed="rId2"/>
                <a:stretch>
                  <a:fillRect t="-25225" b="-495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3275856" y="1340768"/>
                <a:ext cx="586814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4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1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𝐞𝐯𝐞𝐧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endParaRPr lang="en-US" sz="2400" i="1" kern="0" dirty="0" smtClean="0"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5856" y="1340768"/>
                <a:ext cx="5868144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954959" y="4641836"/>
            <a:ext cx="832413" cy="83106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Oval 9"/>
          <p:cNvSpPr/>
          <p:nvPr/>
        </p:nvSpPr>
        <p:spPr>
          <a:xfrm>
            <a:off x="1894263" y="3311093"/>
            <a:ext cx="983436" cy="947301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744711" y="1213704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630176" y="3913881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335470" y="1599183"/>
            <a:ext cx="98701" cy="987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5" name="Straight Connector 14"/>
          <p:cNvCxnSpPr>
            <a:stCxn id="14" idx="7"/>
            <a:endCxn id="11" idx="3"/>
          </p:cNvCxnSpPr>
          <p:nvPr/>
        </p:nvCxnSpPr>
        <p:spPr>
          <a:xfrm flipV="1">
            <a:off x="2419717" y="1297951"/>
            <a:ext cx="339448" cy="31568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4" idx="4"/>
            <a:endCxn id="35" idx="0"/>
          </p:cNvCxnSpPr>
          <p:nvPr/>
        </p:nvCxnSpPr>
        <p:spPr>
          <a:xfrm>
            <a:off x="2384821" y="1697884"/>
            <a:ext cx="0" cy="45046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>
            <a:spLocks noChangeAspect="1"/>
          </p:cNvSpPr>
          <p:nvPr/>
        </p:nvSpPr>
        <p:spPr>
          <a:xfrm>
            <a:off x="2335470" y="3391226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2040761" y="3913881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3294132" y="4275064"/>
            <a:ext cx="98701" cy="987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" name="Straight Connector 19"/>
          <p:cNvCxnSpPr>
            <a:stCxn id="12" idx="5"/>
            <a:endCxn id="19" idx="1"/>
          </p:cNvCxnSpPr>
          <p:nvPr/>
        </p:nvCxnSpPr>
        <p:spPr>
          <a:xfrm>
            <a:off x="2714422" y="3998127"/>
            <a:ext cx="594165" cy="29139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9" idx="4"/>
            <a:endCxn id="33" idx="0"/>
          </p:cNvCxnSpPr>
          <p:nvPr/>
        </p:nvCxnSpPr>
        <p:spPr>
          <a:xfrm flipH="1">
            <a:off x="3339515" y="4373765"/>
            <a:ext cx="3968" cy="28566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>
            <a:spLocks noChangeAspect="1"/>
          </p:cNvSpPr>
          <p:nvPr/>
        </p:nvSpPr>
        <p:spPr>
          <a:xfrm>
            <a:off x="1332418" y="4275064"/>
            <a:ext cx="98701" cy="987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1332418" y="4695556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4" name="Straight Connector 23"/>
          <p:cNvCxnSpPr>
            <a:stCxn id="22" idx="7"/>
            <a:endCxn id="18" idx="3"/>
          </p:cNvCxnSpPr>
          <p:nvPr/>
        </p:nvCxnSpPr>
        <p:spPr>
          <a:xfrm flipV="1">
            <a:off x="1416665" y="3998127"/>
            <a:ext cx="638551" cy="29139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2" idx="4"/>
            <a:endCxn id="23" idx="0"/>
          </p:cNvCxnSpPr>
          <p:nvPr/>
        </p:nvCxnSpPr>
        <p:spPr>
          <a:xfrm>
            <a:off x="1381769" y="4373765"/>
            <a:ext cx="0" cy="32179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>
            <a:spLocks noChangeAspect="1"/>
          </p:cNvSpPr>
          <p:nvPr/>
        </p:nvSpPr>
        <p:spPr>
          <a:xfrm>
            <a:off x="1332418" y="5127575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2335470" y="2952972"/>
            <a:ext cx="98701" cy="987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0" name="Straight Connector 29"/>
          <p:cNvCxnSpPr>
            <a:stCxn id="27" idx="4"/>
            <a:endCxn id="17" idx="0"/>
          </p:cNvCxnSpPr>
          <p:nvPr/>
        </p:nvCxnSpPr>
        <p:spPr>
          <a:xfrm>
            <a:off x="2384821" y="3051673"/>
            <a:ext cx="0" cy="33955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2139463" y="2065528"/>
            <a:ext cx="490714" cy="678878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2" name="Oval 31"/>
          <p:cNvSpPr/>
          <p:nvPr/>
        </p:nvSpPr>
        <p:spPr>
          <a:xfrm>
            <a:off x="2912706" y="4605714"/>
            <a:ext cx="832413" cy="831067"/>
          </a:xfrm>
          <a:prstGeom prst="ellipse">
            <a:avLst/>
          </a:prstGeom>
          <a:solidFill>
            <a:schemeClr val="bg1">
              <a:alpha val="0"/>
            </a:schemeClr>
          </a:solidFill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3290164" y="4659434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Oval 33"/>
          <p:cNvSpPr>
            <a:spLocks noChangeAspect="1"/>
          </p:cNvSpPr>
          <p:nvPr/>
        </p:nvSpPr>
        <p:spPr>
          <a:xfrm>
            <a:off x="3275856" y="5127575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Oval 34"/>
          <p:cNvSpPr>
            <a:spLocks noChangeAspect="1"/>
          </p:cNvSpPr>
          <p:nvPr/>
        </p:nvSpPr>
        <p:spPr>
          <a:xfrm>
            <a:off x="2335470" y="2148352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Curved Connector 72"/>
          <p:cNvCxnSpPr>
            <a:stCxn id="26" idx="6"/>
            <a:endCxn id="34" idx="2"/>
          </p:cNvCxnSpPr>
          <p:nvPr/>
        </p:nvCxnSpPr>
        <p:spPr>
          <a:xfrm>
            <a:off x="1431119" y="5176926"/>
            <a:ext cx="1844737" cy="12700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83568" y="3173529"/>
            <a:ext cx="3312368" cy="2788526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14610" y="951111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𝑟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610" y="951111"/>
                <a:ext cx="357190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62"/>
          <p:cNvGrpSpPr/>
          <p:nvPr/>
        </p:nvGrpSpPr>
        <p:grpSpPr>
          <a:xfrm>
            <a:off x="2555776" y="3749149"/>
            <a:ext cx="3090704" cy="2704187"/>
            <a:chOff x="2555776" y="3749149"/>
            <a:chExt cx="3090704" cy="2704187"/>
          </a:xfrm>
        </p:grpSpPr>
        <p:grpSp>
          <p:nvGrpSpPr>
            <p:cNvPr id="38" name="Group 37"/>
            <p:cNvGrpSpPr/>
            <p:nvPr/>
          </p:nvGrpSpPr>
          <p:grpSpPr>
            <a:xfrm>
              <a:off x="2555776" y="3749149"/>
              <a:ext cx="3090704" cy="2704187"/>
              <a:chOff x="2699792" y="2626638"/>
              <a:chExt cx="3090704" cy="2704187"/>
            </a:xfrm>
          </p:grpSpPr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4584131" y="4050379"/>
                <a:ext cx="98701" cy="9870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40" name="Straight Connector 39"/>
              <p:cNvCxnSpPr>
                <a:stCxn id="19" idx="6"/>
                <a:endCxn id="39" idx="1"/>
              </p:cNvCxnSpPr>
              <p:nvPr/>
            </p:nvCxnSpPr>
            <p:spPr>
              <a:xfrm>
                <a:off x="3536849" y="3201904"/>
                <a:ext cx="1061736" cy="862929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2699792" y="2626638"/>
                    <a:ext cx="309070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ctr" rtl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𝑝𝑟𝑒𝑑</m:t>
                          </m:r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[</m:t>
                          </m:r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𝑚𝑎𝑡𝑒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he-IL" sz="2400" i="1" dirty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9792" y="2626638"/>
                    <a:ext cx="3090704" cy="461665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b="-1842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4495964" y="4869160"/>
                    <a:ext cx="357190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ctr" rtl="0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𝑠</m:t>
                          </m:r>
                        </m:oMath>
                      </m:oMathPara>
                    </a14:m>
                    <a:endParaRPr lang="he-IL" sz="2400" i="1" dirty="0">
                      <a:solidFill>
                        <a:srgbClr val="0000FF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95964" y="4869160"/>
                    <a:ext cx="357190" cy="461665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l="-344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4431842" y="5892970"/>
              <a:ext cx="98701" cy="98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6" name="Straight Connector 45"/>
            <p:cNvCxnSpPr>
              <a:stCxn id="39" idx="4"/>
              <a:endCxn id="45" idx="0"/>
            </p:cNvCxnSpPr>
            <p:nvPr/>
          </p:nvCxnSpPr>
          <p:spPr>
            <a:xfrm flipH="1">
              <a:off x="4481193" y="5271591"/>
              <a:ext cx="8273" cy="621379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4430834" y="4521894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𝑚𝑎𝑡𝑒</m:t>
                        </m:r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[</m:t>
                        </m:r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  <m:r>
                          <a:rPr lang="en-US" sz="2400" b="0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]</m:t>
                        </m:r>
                      </m:oMath>
                    </m:oMathPara>
                  </a14:m>
                  <a:endParaRPr lang="he-IL" sz="2400" i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30834" y="4521894"/>
                  <a:ext cx="357190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l="-137931" r="-131034" b="-184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9" name="Oval 48"/>
          <p:cNvSpPr>
            <a:spLocks noChangeAspect="1"/>
          </p:cNvSpPr>
          <p:nvPr/>
        </p:nvSpPr>
        <p:spPr>
          <a:xfrm>
            <a:off x="2335470" y="2562438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0" name="Straight Connector 49"/>
          <p:cNvCxnSpPr>
            <a:stCxn id="27" idx="0"/>
            <a:endCxn id="49" idx="4"/>
          </p:cNvCxnSpPr>
          <p:nvPr/>
        </p:nvCxnSpPr>
        <p:spPr>
          <a:xfrm flipV="1">
            <a:off x="2384821" y="2661139"/>
            <a:ext cx="0" cy="29183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979712" y="1785590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𝑡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785590"/>
                <a:ext cx="357190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4"/>
              <p:cNvSpPr txBox="1">
                <a:spLocks noChangeArrowheads="1"/>
              </p:cNvSpPr>
              <p:nvPr/>
            </p:nvSpPr>
            <p:spPr bwMode="auto">
              <a:xfrm>
                <a:off x="3297065" y="1988840"/>
                <a:ext cx="5868144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go two steps up the tree using the edges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i="1" kern="0" dirty="0" err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])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],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𝑝𝑟𝑒𝑑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]])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use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err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𝑝𝑟𝑒𝑑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]],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i="1" kern="0" dirty="0" smtClean="0"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97065" y="1988840"/>
                <a:ext cx="5868144" cy="1200329"/>
              </a:xfrm>
              <a:prstGeom prst="rect">
                <a:avLst/>
              </a:prstGeom>
              <a:blipFill rotWithShape="0">
                <a:blip r:embed="rId9"/>
                <a:stretch>
                  <a:fillRect l="-208" t="-3553" r="-218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25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8" grpId="0"/>
      <p:bldP spid="6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"/>
              <p:cNvSpPr txBox="1">
                <a:spLocks noChangeArrowheads="1"/>
              </p:cNvSpPr>
              <p:nvPr/>
            </p:nvSpPr>
            <p:spPr bwMode="auto">
              <a:xfrm>
                <a:off x="-10440" y="260648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Implementing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𝐹𝑖𝑛𝑑𝑃𝑎𝑡</m:t>
                    </m:r>
                    <m:r>
                      <a:rPr kumimoji="0" lang="en-US" sz="44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kumimoji="0" lang="en-GB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1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440" y="260648"/>
                <a:ext cx="9154440" cy="677108"/>
              </a:xfrm>
              <a:prstGeom prst="rect">
                <a:avLst/>
              </a:prstGeom>
              <a:blipFill rotWithShape="0">
                <a:blip r:embed="rId2"/>
                <a:stretch>
                  <a:fillRect t="-25225" b="-495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3914247" y="1052736"/>
                <a:ext cx="522975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𝑙𝑎𝑏𝑒𝑙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 kern="0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4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1" i="0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𝐨𝐝𝐝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:</a:t>
                </a:r>
                <a:endParaRPr lang="en-US" sz="2400" i="1" kern="0" dirty="0" smtClean="0"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4247" y="1052736"/>
                <a:ext cx="5229753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Rectangle 4"/>
              <p:cNvSpPr txBox="1">
                <a:spLocks noChangeArrowheads="1"/>
              </p:cNvSpPr>
              <p:nvPr/>
            </p:nvSpPr>
            <p:spPr bwMode="auto">
              <a:xfrm>
                <a:off x="3913493" y="1556792"/>
                <a:ext cx="525171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𝑏𝑟𝑖𝑑𝑔𝑒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6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3493" y="1556792"/>
                <a:ext cx="5251716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318791" y="1747377"/>
            <a:ext cx="3672408" cy="4849975"/>
            <a:chOff x="467544" y="1008674"/>
            <a:chExt cx="4286280" cy="5660687"/>
          </a:xfrm>
        </p:grpSpPr>
        <p:sp>
          <p:nvSpPr>
            <p:cNvPr id="48" name="Oval 47"/>
            <p:cNvSpPr/>
            <p:nvPr/>
          </p:nvSpPr>
          <p:spPr>
            <a:xfrm>
              <a:off x="1204524" y="3497041"/>
              <a:ext cx="971557" cy="96998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1" name="Oval 50"/>
            <p:cNvSpPr/>
            <p:nvPr/>
          </p:nvSpPr>
          <p:spPr>
            <a:xfrm>
              <a:off x="2300840" y="1943854"/>
              <a:ext cx="1147825" cy="1105650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3293447" y="1008674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3159766" y="26474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2813804" y="1466776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5" name="Straight Connector 54"/>
            <p:cNvCxnSpPr>
              <a:stCxn id="54" idx="7"/>
              <a:endCxn id="52" idx="3"/>
            </p:cNvCxnSpPr>
            <p:nvPr/>
          </p:nvCxnSpPr>
          <p:spPr>
            <a:xfrm flipV="1">
              <a:off x="2912133" y="1107003"/>
              <a:ext cx="398185" cy="37664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54" idx="4"/>
              <a:endCxn id="57" idx="0"/>
            </p:cNvCxnSpPr>
            <p:nvPr/>
          </p:nvCxnSpPr>
          <p:spPr>
            <a:xfrm>
              <a:off x="2871404" y="1581976"/>
              <a:ext cx="1992" cy="45540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2815796" y="2037381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2471826" y="264740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3934708" y="306896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1" name="Straight Connector 60"/>
            <p:cNvCxnSpPr>
              <a:stCxn id="53" idx="5"/>
              <a:endCxn id="60" idx="1"/>
            </p:cNvCxnSpPr>
            <p:nvPr/>
          </p:nvCxnSpPr>
          <p:spPr>
            <a:xfrm>
              <a:off x="3258095" y="2745731"/>
              <a:ext cx="693484" cy="3401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60" idx="4"/>
              <a:endCxn id="76" idx="0"/>
            </p:cNvCxnSpPr>
            <p:nvPr/>
          </p:nvCxnSpPr>
          <p:spPr>
            <a:xfrm flipH="1">
              <a:off x="3987677" y="3184160"/>
              <a:ext cx="4631" cy="33342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1645078" y="3068960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1645078" y="355974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7" name="Straight Connector 66"/>
            <p:cNvCxnSpPr>
              <a:stCxn id="65" idx="7"/>
              <a:endCxn id="59" idx="3"/>
            </p:cNvCxnSpPr>
            <p:nvPr/>
          </p:nvCxnSpPr>
          <p:spPr>
            <a:xfrm flipV="1">
              <a:off x="1743407" y="2745731"/>
              <a:ext cx="745290" cy="3401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65" idx="4"/>
              <a:endCxn id="66" idx="0"/>
            </p:cNvCxnSpPr>
            <p:nvPr/>
          </p:nvCxnSpPr>
          <p:spPr>
            <a:xfrm>
              <a:off x="1702678" y="3184160"/>
              <a:ext cx="0" cy="37558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1645078" y="429309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1645078" y="481412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1645078" y="533516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2" name="Straight Connector 71"/>
            <p:cNvCxnSpPr>
              <a:stCxn id="70" idx="0"/>
              <a:endCxn id="69" idx="4"/>
            </p:cNvCxnSpPr>
            <p:nvPr/>
          </p:nvCxnSpPr>
          <p:spPr>
            <a:xfrm flipV="1">
              <a:off x="1702678" y="4408296"/>
              <a:ext cx="0" cy="40583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70" idx="4"/>
              <a:endCxn id="71" idx="0"/>
            </p:cNvCxnSpPr>
            <p:nvPr/>
          </p:nvCxnSpPr>
          <p:spPr>
            <a:xfrm>
              <a:off x="1702678" y="4929329"/>
              <a:ext cx="0" cy="40583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/>
            <p:cNvSpPr/>
            <p:nvPr/>
          </p:nvSpPr>
          <p:spPr>
            <a:xfrm>
              <a:off x="1220720" y="5234338"/>
              <a:ext cx="971557" cy="969987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/>
            <p:nvPr/>
          </p:nvSpPr>
          <p:spPr>
            <a:xfrm>
              <a:off x="3489523" y="3454881"/>
              <a:ext cx="971557" cy="969987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3930077" y="351758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3939104" y="422299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1960256" y="578048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9" name="Curved Connector 72"/>
            <p:cNvCxnSpPr>
              <a:stCxn id="78" idx="6"/>
              <a:endCxn id="77" idx="4"/>
            </p:cNvCxnSpPr>
            <p:nvPr/>
          </p:nvCxnSpPr>
          <p:spPr>
            <a:xfrm flipV="1">
              <a:off x="2075456" y="4338192"/>
              <a:ext cx="1921248" cy="1499894"/>
            </a:xfrm>
            <a:prstGeom prst="curvedConnector2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Oval 79"/>
            <p:cNvSpPr/>
            <p:nvPr/>
          </p:nvSpPr>
          <p:spPr>
            <a:xfrm>
              <a:off x="467544" y="1783293"/>
              <a:ext cx="4286280" cy="4886068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/>
              <p:cNvSpPr txBox="1"/>
              <p:nvPr/>
            </p:nvSpPr>
            <p:spPr>
              <a:xfrm>
                <a:off x="2479031" y="980728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𝑡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031" y="980728"/>
                <a:ext cx="35719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Oval 86"/>
          <p:cNvSpPr/>
          <p:nvPr/>
        </p:nvSpPr>
        <p:spPr>
          <a:xfrm>
            <a:off x="2540566" y="1268760"/>
            <a:ext cx="490714" cy="678878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8" name="Oval 87"/>
          <p:cNvSpPr>
            <a:spLocks noChangeAspect="1"/>
          </p:cNvSpPr>
          <p:nvPr/>
        </p:nvSpPr>
        <p:spPr>
          <a:xfrm>
            <a:off x="2740370" y="1378910"/>
            <a:ext cx="98701" cy="987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/>
              <p:cNvSpPr txBox="1"/>
              <p:nvPr/>
            </p:nvSpPr>
            <p:spPr>
              <a:xfrm>
                <a:off x="1024738" y="3301667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𝑠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738" y="3301667"/>
                <a:ext cx="357190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/>
              <p:cNvSpPr txBox="1"/>
              <p:nvPr/>
            </p:nvSpPr>
            <p:spPr>
              <a:xfrm>
                <a:off x="1298551" y="5616446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𝑣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551" y="5616446"/>
                <a:ext cx="357190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Box 90"/>
              <p:cNvSpPr txBox="1"/>
              <p:nvPr/>
            </p:nvSpPr>
            <p:spPr>
              <a:xfrm>
                <a:off x="3005662" y="4265530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𝑤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662" y="4265530"/>
                <a:ext cx="357190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1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2" name="TextBox 91"/>
              <p:cNvSpPr txBox="1"/>
              <p:nvPr/>
            </p:nvSpPr>
            <p:spPr>
              <a:xfrm>
                <a:off x="251520" y="3717032"/>
                <a:ext cx="1075383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𝑚𝑎𝑡𝑒</m:t>
                      </m:r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[</m:t>
                      </m:r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𝑠</m:t>
                      </m:r>
                      <m:r>
                        <a:rPr lang="en-US" sz="2400" b="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]</m:t>
                      </m:r>
                    </m:oMath>
                  </m:oMathPara>
                </a14:m>
                <a:endParaRPr lang="he-IL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17032"/>
                <a:ext cx="1075383" cy="461665"/>
              </a:xfrm>
              <a:prstGeom prst="rect">
                <a:avLst/>
              </a:prstGeom>
              <a:blipFill rotWithShape="0">
                <a:blip r:embed="rId9"/>
                <a:stretch>
                  <a:fillRect l="-11864" r="-904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Rectangle 4"/>
              <p:cNvSpPr txBox="1">
                <a:spLocks noChangeArrowheads="1"/>
              </p:cNvSpPr>
              <p:nvPr/>
            </p:nvSpPr>
            <p:spPr bwMode="auto">
              <a:xfrm>
                <a:off x="3913492" y="2075364"/>
                <a:ext cx="5267020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When the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first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blossom containing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was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formed,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was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base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 that was an ancestor of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 containing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9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13492" y="2075364"/>
                <a:ext cx="5267020" cy="1569660"/>
              </a:xfrm>
              <a:prstGeom prst="rect">
                <a:avLst/>
              </a:prstGeom>
              <a:blipFill rotWithShape="0">
                <a:blip r:embed="rId10"/>
                <a:stretch>
                  <a:fillRect t="-2326" b="-85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"/>
              <p:cNvSpPr txBox="1">
                <a:spLocks noChangeArrowheads="1"/>
              </p:cNvSpPr>
              <p:nvPr/>
            </p:nvSpPr>
            <p:spPr bwMode="auto">
              <a:xfrm>
                <a:off x="3923928" y="3596823"/>
                <a:ext cx="526702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Also,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was the base of a blosso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that was an ancestor of the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blossom containing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3928" y="3596823"/>
                <a:ext cx="5267020" cy="1200329"/>
              </a:xfrm>
              <a:prstGeom prst="rect">
                <a:avLst/>
              </a:prstGeom>
              <a:blipFill rotWithShape="0">
                <a:blip r:embed="rId11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Rectangle 4"/>
              <p:cNvSpPr txBox="1">
                <a:spLocks noChangeArrowheads="1"/>
              </p:cNvSpPr>
              <p:nvPr/>
            </p:nvSpPr>
            <p:spPr bwMode="auto">
              <a:xfrm>
                <a:off x="3923928" y="4748951"/>
                <a:ext cx="526702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𝑚𝑎𝑡𝑒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h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disjoint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even alternating paths.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3928" y="4748951"/>
                <a:ext cx="5267020" cy="1200329"/>
              </a:xfrm>
              <a:prstGeom prst="rect">
                <a:avLst/>
              </a:prstGeom>
              <a:blipFill rotWithShape="0">
                <a:blip r:embed="rId12"/>
                <a:stretch>
                  <a:fillRect t="-3553" b="-111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ectangle 4"/>
              <p:cNvSpPr txBox="1">
                <a:spLocks noChangeArrowheads="1"/>
              </p:cNvSpPr>
              <p:nvPr/>
            </p:nvSpPr>
            <p:spPr bwMode="auto">
              <a:xfrm>
                <a:off x="2627784" y="6063679"/>
                <a:ext cx="648126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𝑚𝑎𝑡𝑒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𝑅𝑒𝑣𝑒𝑟𝑠𝑒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kern="0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endParaRPr lang="en-US" sz="2400" kern="0" dirty="0" smtClean="0">
                  <a:solidFill>
                    <a:srgbClr val="CC0099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27784" y="6063679"/>
                <a:ext cx="6481263" cy="461665"/>
              </a:xfrm>
              <a:prstGeom prst="rect">
                <a:avLst/>
              </a:prstGeom>
              <a:blipFill rotWithShape="0">
                <a:blip r:embed="rId13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890497" y="4049486"/>
            <a:ext cx="826021" cy="1785257"/>
            <a:chOff x="890497" y="4049486"/>
            <a:chExt cx="826021" cy="1785257"/>
          </a:xfrm>
        </p:grpSpPr>
        <p:sp>
          <p:nvSpPr>
            <p:cNvPr id="3" name="Freeform 2"/>
            <p:cNvSpPr/>
            <p:nvPr/>
          </p:nvSpPr>
          <p:spPr>
            <a:xfrm>
              <a:off x="1022595" y="4049486"/>
              <a:ext cx="693923" cy="1785257"/>
            </a:xfrm>
            <a:custGeom>
              <a:avLst/>
              <a:gdLst>
                <a:gd name="connsiteX0" fmla="*/ 621147 w 765101"/>
                <a:gd name="connsiteY0" fmla="*/ 1785257 h 1785257"/>
                <a:gd name="connsiteX1" fmla="*/ 621147 w 765101"/>
                <a:gd name="connsiteY1" fmla="*/ 1698171 h 1785257"/>
                <a:gd name="connsiteX2" fmla="*/ 599375 w 765101"/>
                <a:gd name="connsiteY2" fmla="*/ 1665514 h 1785257"/>
                <a:gd name="connsiteX3" fmla="*/ 446975 w 765101"/>
                <a:gd name="connsiteY3" fmla="*/ 1643743 h 1785257"/>
                <a:gd name="connsiteX4" fmla="*/ 338118 w 765101"/>
                <a:gd name="connsiteY4" fmla="*/ 1611085 h 1785257"/>
                <a:gd name="connsiteX5" fmla="*/ 33318 w 765101"/>
                <a:gd name="connsiteY5" fmla="*/ 1578428 h 1785257"/>
                <a:gd name="connsiteX6" fmla="*/ 661 w 765101"/>
                <a:gd name="connsiteY6" fmla="*/ 1534885 h 1785257"/>
                <a:gd name="connsiteX7" fmla="*/ 261918 w 765101"/>
                <a:gd name="connsiteY7" fmla="*/ 1458685 h 1785257"/>
                <a:gd name="connsiteX8" fmla="*/ 283690 w 765101"/>
                <a:gd name="connsiteY8" fmla="*/ 1382485 h 1785257"/>
                <a:gd name="connsiteX9" fmla="*/ 305461 w 765101"/>
                <a:gd name="connsiteY9" fmla="*/ 783771 h 1785257"/>
                <a:gd name="connsiteX10" fmla="*/ 294575 w 765101"/>
                <a:gd name="connsiteY10" fmla="*/ 587828 h 1785257"/>
                <a:gd name="connsiteX11" fmla="*/ 316347 w 765101"/>
                <a:gd name="connsiteY11" fmla="*/ 446314 h 1785257"/>
                <a:gd name="connsiteX12" fmla="*/ 479633 w 765101"/>
                <a:gd name="connsiteY12" fmla="*/ 468085 h 1785257"/>
                <a:gd name="connsiteX13" fmla="*/ 577604 w 765101"/>
                <a:gd name="connsiteY13" fmla="*/ 478971 h 1785257"/>
                <a:gd name="connsiteX14" fmla="*/ 751775 w 765101"/>
                <a:gd name="connsiteY14" fmla="*/ 478971 h 1785257"/>
                <a:gd name="connsiteX15" fmla="*/ 762661 w 765101"/>
                <a:gd name="connsiteY15" fmla="*/ 435428 h 1785257"/>
                <a:gd name="connsiteX16" fmla="*/ 740890 w 765101"/>
                <a:gd name="connsiteY16" fmla="*/ 261257 h 1785257"/>
                <a:gd name="connsiteX17" fmla="*/ 566718 w 765101"/>
                <a:gd name="connsiteY17" fmla="*/ 250371 h 1785257"/>
                <a:gd name="connsiteX18" fmla="*/ 512290 w 765101"/>
                <a:gd name="connsiteY18" fmla="*/ 228600 h 1785257"/>
                <a:gd name="connsiteX19" fmla="*/ 468747 w 765101"/>
                <a:gd name="connsiteY19" fmla="*/ 163285 h 1785257"/>
                <a:gd name="connsiteX20" fmla="*/ 446975 w 765101"/>
                <a:gd name="connsiteY20" fmla="*/ 130628 h 1785257"/>
                <a:gd name="connsiteX21" fmla="*/ 414318 w 765101"/>
                <a:gd name="connsiteY21" fmla="*/ 108857 h 1785257"/>
                <a:gd name="connsiteX22" fmla="*/ 403433 w 765101"/>
                <a:gd name="connsiteY22" fmla="*/ 32657 h 1785257"/>
                <a:gd name="connsiteX23" fmla="*/ 381661 w 765101"/>
                <a:gd name="connsiteY23" fmla="*/ 0 h 1785257"/>
                <a:gd name="connsiteX0" fmla="*/ 621147 w 762661"/>
                <a:gd name="connsiteY0" fmla="*/ 1785257 h 1785257"/>
                <a:gd name="connsiteX1" fmla="*/ 621147 w 762661"/>
                <a:gd name="connsiteY1" fmla="*/ 1698171 h 1785257"/>
                <a:gd name="connsiteX2" fmla="*/ 599375 w 762661"/>
                <a:gd name="connsiteY2" fmla="*/ 1665514 h 1785257"/>
                <a:gd name="connsiteX3" fmla="*/ 446975 w 762661"/>
                <a:gd name="connsiteY3" fmla="*/ 1643743 h 1785257"/>
                <a:gd name="connsiteX4" fmla="*/ 338118 w 762661"/>
                <a:gd name="connsiteY4" fmla="*/ 1611085 h 1785257"/>
                <a:gd name="connsiteX5" fmla="*/ 33318 w 762661"/>
                <a:gd name="connsiteY5" fmla="*/ 1578428 h 1785257"/>
                <a:gd name="connsiteX6" fmla="*/ 661 w 762661"/>
                <a:gd name="connsiteY6" fmla="*/ 1534885 h 1785257"/>
                <a:gd name="connsiteX7" fmla="*/ 261918 w 762661"/>
                <a:gd name="connsiteY7" fmla="*/ 1458685 h 1785257"/>
                <a:gd name="connsiteX8" fmla="*/ 283690 w 762661"/>
                <a:gd name="connsiteY8" fmla="*/ 1382485 h 1785257"/>
                <a:gd name="connsiteX9" fmla="*/ 305461 w 762661"/>
                <a:gd name="connsiteY9" fmla="*/ 783771 h 1785257"/>
                <a:gd name="connsiteX10" fmla="*/ 294575 w 762661"/>
                <a:gd name="connsiteY10" fmla="*/ 587828 h 1785257"/>
                <a:gd name="connsiteX11" fmla="*/ 316347 w 762661"/>
                <a:gd name="connsiteY11" fmla="*/ 446314 h 1785257"/>
                <a:gd name="connsiteX12" fmla="*/ 479633 w 762661"/>
                <a:gd name="connsiteY12" fmla="*/ 468085 h 1785257"/>
                <a:gd name="connsiteX13" fmla="*/ 577604 w 762661"/>
                <a:gd name="connsiteY13" fmla="*/ 478971 h 1785257"/>
                <a:gd name="connsiteX14" fmla="*/ 751775 w 762661"/>
                <a:gd name="connsiteY14" fmla="*/ 478971 h 1785257"/>
                <a:gd name="connsiteX15" fmla="*/ 762661 w 762661"/>
                <a:gd name="connsiteY15" fmla="*/ 435428 h 1785257"/>
                <a:gd name="connsiteX16" fmla="*/ 686462 w 762661"/>
                <a:gd name="connsiteY16" fmla="*/ 293914 h 1785257"/>
                <a:gd name="connsiteX17" fmla="*/ 566718 w 762661"/>
                <a:gd name="connsiteY17" fmla="*/ 250371 h 1785257"/>
                <a:gd name="connsiteX18" fmla="*/ 512290 w 762661"/>
                <a:gd name="connsiteY18" fmla="*/ 228600 h 1785257"/>
                <a:gd name="connsiteX19" fmla="*/ 468747 w 762661"/>
                <a:gd name="connsiteY19" fmla="*/ 163285 h 1785257"/>
                <a:gd name="connsiteX20" fmla="*/ 446975 w 762661"/>
                <a:gd name="connsiteY20" fmla="*/ 130628 h 1785257"/>
                <a:gd name="connsiteX21" fmla="*/ 414318 w 762661"/>
                <a:gd name="connsiteY21" fmla="*/ 108857 h 1785257"/>
                <a:gd name="connsiteX22" fmla="*/ 403433 w 762661"/>
                <a:gd name="connsiteY22" fmla="*/ 32657 h 1785257"/>
                <a:gd name="connsiteX23" fmla="*/ 381661 w 762661"/>
                <a:gd name="connsiteY23" fmla="*/ 0 h 1785257"/>
                <a:gd name="connsiteX0" fmla="*/ 621147 w 754264"/>
                <a:gd name="connsiteY0" fmla="*/ 1785257 h 1785257"/>
                <a:gd name="connsiteX1" fmla="*/ 621147 w 754264"/>
                <a:gd name="connsiteY1" fmla="*/ 1698171 h 1785257"/>
                <a:gd name="connsiteX2" fmla="*/ 599375 w 754264"/>
                <a:gd name="connsiteY2" fmla="*/ 1665514 h 1785257"/>
                <a:gd name="connsiteX3" fmla="*/ 446975 w 754264"/>
                <a:gd name="connsiteY3" fmla="*/ 1643743 h 1785257"/>
                <a:gd name="connsiteX4" fmla="*/ 338118 w 754264"/>
                <a:gd name="connsiteY4" fmla="*/ 1611085 h 1785257"/>
                <a:gd name="connsiteX5" fmla="*/ 33318 w 754264"/>
                <a:gd name="connsiteY5" fmla="*/ 1578428 h 1785257"/>
                <a:gd name="connsiteX6" fmla="*/ 661 w 754264"/>
                <a:gd name="connsiteY6" fmla="*/ 1534885 h 1785257"/>
                <a:gd name="connsiteX7" fmla="*/ 261918 w 754264"/>
                <a:gd name="connsiteY7" fmla="*/ 1458685 h 1785257"/>
                <a:gd name="connsiteX8" fmla="*/ 283690 w 754264"/>
                <a:gd name="connsiteY8" fmla="*/ 1382485 h 1785257"/>
                <a:gd name="connsiteX9" fmla="*/ 305461 w 754264"/>
                <a:gd name="connsiteY9" fmla="*/ 783771 h 1785257"/>
                <a:gd name="connsiteX10" fmla="*/ 294575 w 754264"/>
                <a:gd name="connsiteY10" fmla="*/ 587828 h 1785257"/>
                <a:gd name="connsiteX11" fmla="*/ 316347 w 754264"/>
                <a:gd name="connsiteY11" fmla="*/ 446314 h 1785257"/>
                <a:gd name="connsiteX12" fmla="*/ 479633 w 754264"/>
                <a:gd name="connsiteY12" fmla="*/ 468085 h 1785257"/>
                <a:gd name="connsiteX13" fmla="*/ 577604 w 754264"/>
                <a:gd name="connsiteY13" fmla="*/ 478971 h 1785257"/>
                <a:gd name="connsiteX14" fmla="*/ 751775 w 754264"/>
                <a:gd name="connsiteY14" fmla="*/ 478971 h 1785257"/>
                <a:gd name="connsiteX15" fmla="*/ 686461 w 754264"/>
                <a:gd name="connsiteY15" fmla="*/ 402770 h 1785257"/>
                <a:gd name="connsiteX16" fmla="*/ 686462 w 754264"/>
                <a:gd name="connsiteY16" fmla="*/ 293914 h 1785257"/>
                <a:gd name="connsiteX17" fmla="*/ 566718 w 754264"/>
                <a:gd name="connsiteY17" fmla="*/ 250371 h 1785257"/>
                <a:gd name="connsiteX18" fmla="*/ 512290 w 754264"/>
                <a:gd name="connsiteY18" fmla="*/ 228600 h 1785257"/>
                <a:gd name="connsiteX19" fmla="*/ 468747 w 754264"/>
                <a:gd name="connsiteY19" fmla="*/ 163285 h 1785257"/>
                <a:gd name="connsiteX20" fmla="*/ 446975 w 754264"/>
                <a:gd name="connsiteY20" fmla="*/ 130628 h 1785257"/>
                <a:gd name="connsiteX21" fmla="*/ 414318 w 754264"/>
                <a:gd name="connsiteY21" fmla="*/ 108857 h 1785257"/>
                <a:gd name="connsiteX22" fmla="*/ 403433 w 754264"/>
                <a:gd name="connsiteY22" fmla="*/ 32657 h 1785257"/>
                <a:gd name="connsiteX23" fmla="*/ 381661 w 754264"/>
                <a:gd name="connsiteY23" fmla="*/ 0 h 1785257"/>
                <a:gd name="connsiteX0" fmla="*/ 621147 w 693923"/>
                <a:gd name="connsiteY0" fmla="*/ 1785257 h 1785257"/>
                <a:gd name="connsiteX1" fmla="*/ 621147 w 693923"/>
                <a:gd name="connsiteY1" fmla="*/ 1698171 h 1785257"/>
                <a:gd name="connsiteX2" fmla="*/ 599375 w 693923"/>
                <a:gd name="connsiteY2" fmla="*/ 1665514 h 1785257"/>
                <a:gd name="connsiteX3" fmla="*/ 446975 w 693923"/>
                <a:gd name="connsiteY3" fmla="*/ 1643743 h 1785257"/>
                <a:gd name="connsiteX4" fmla="*/ 338118 w 693923"/>
                <a:gd name="connsiteY4" fmla="*/ 1611085 h 1785257"/>
                <a:gd name="connsiteX5" fmla="*/ 33318 w 693923"/>
                <a:gd name="connsiteY5" fmla="*/ 1578428 h 1785257"/>
                <a:gd name="connsiteX6" fmla="*/ 661 w 693923"/>
                <a:gd name="connsiteY6" fmla="*/ 1534885 h 1785257"/>
                <a:gd name="connsiteX7" fmla="*/ 261918 w 693923"/>
                <a:gd name="connsiteY7" fmla="*/ 1458685 h 1785257"/>
                <a:gd name="connsiteX8" fmla="*/ 283690 w 693923"/>
                <a:gd name="connsiteY8" fmla="*/ 1382485 h 1785257"/>
                <a:gd name="connsiteX9" fmla="*/ 305461 w 693923"/>
                <a:gd name="connsiteY9" fmla="*/ 783771 h 1785257"/>
                <a:gd name="connsiteX10" fmla="*/ 294575 w 693923"/>
                <a:gd name="connsiteY10" fmla="*/ 587828 h 1785257"/>
                <a:gd name="connsiteX11" fmla="*/ 316347 w 693923"/>
                <a:gd name="connsiteY11" fmla="*/ 446314 h 1785257"/>
                <a:gd name="connsiteX12" fmla="*/ 479633 w 693923"/>
                <a:gd name="connsiteY12" fmla="*/ 468085 h 1785257"/>
                <a:gd name="connsiteX13" fmla="*/ 577604 w 693923"/>
                <a:gd name="connsiteY13" fmla="*/ 478971 h 1785257"/>
                <a:gd name="connsiteX14" fmla="*/ 599375 w 693923"/>
                <a:gd name="connsiteY14" fmla="*/ 478971 h 1785257"/>
                <a:gd name="connsiteX15" fmla="*/ 686461 w 693923"/>
                <a:gd name="connsiteY15" fmla="*/ 402770 h 1785257"/>
                <a:gd name="connsiteX16" fmla="*/ 686462 w 693923"/>
                <a:gd name="connsiteY16" fmla="*/ 293914 h 1785257"/>
                <a:gd name="connsiteX17" fmla="*/ 566718 w 693923"/>
                <a:gd name="connsiteY17" fmla="*/ 250371 h 1785257"/>
                <a:gd name="connsiteX18" fmla="*/ 512290 w 693923"/>
                <a:gd name="connsiteY18" fmla="*/ 228600 h 1785257"/>
                <a:gd name="connsiteX19" fmla="*/ 468747 w 693923"/>
                <a:gd name="connsiteY19" fmla="*/ 163285 h 1785257"/>
                <a:gd name="connsiteX20" fmla="*/ 446975 w 693923"/>
                <a:gd name="connsiteY20" fmla="*/ 130628 h 1785257"/>
                <a:gd name="connsiteX21" fmla="*/ 414318 w 693923"/>
                <a:gd name="connsiteY21" fmla="*/ 108857 h 1785257"/>
                <a:gd name="connsiteX22" fmla="*/ 403433 w 693923"/>
                <a:gd name="connsiteY22" fmla="*/ 32657 h 1785257"/>
                <a:gd name="connsiteX23" fmla="*/ 381661 w 693923"/>
                <a:gd name="connsiteY23" fmla="*/ 0 h 178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93923" h="1785257">
                  <a:moveTo>
                    <a:pt x="621147" y="1785257"/>
                  </a:moveTo>
                  <a:cubicBezTo>
                    <a:pt x="670592" y="1686367"/>
                    <a:pt x="668178" y="1745202"/>
                    <a:pt x="621147" y="1698171"/>
                  </a:cubicBezTo>
                  <a:cubicBezTo>
                    <a:pt x="611896" y="1688920"/>
                    <a:pt x="611863" y="1669416"/>
                    <a:pt x="599375" y="1665514"/>
                  </a:cubicBezTo>
                  <a:cubicBezTo>
                    <a:pt x="550395" y="1650208"/>
                    <a:pt x="446975" y="1643743"/>
                    <a:pt x="446975" y="1643743"/>
                  </a:cubicBezTo>
                  <a:cubicBezTo>
                    <a:pt x="391996" y="1607089"/>
                    <a:pt x="429179" y="1625094"/>
                    <a:pt x="338118" y="1611085"/>
                  </a:cubicBezTo>
                  <a:cubicBezTo>
                    <a:pt x="164340" y="1584350"/>
                    <a:pt x="401544" y="1611904"/>
                    <a:pt x="33318" y="1578428"/>
                  </a:cubicBezTo>
                  <a:cubicBezTo>
                    <a:pt x="22432" y="1563914"/>
                    <a:pt x="-4552" y="1552263"/>
                    <a:pt x="661" y="1534885"/>
                  </a:cubicBezTo>
                  <a:cubicBezTo>
                    <a:pt x="32808" y="1427728"/>
                    <a:pt x="203974" y="1461904"/>
                    <a:pt x="261918" y="1458685"/>
                  </a:cubicBezTo>
                  <a:cubicBezTo>
                    <a:pt x="269175" y="1433285"/>
                    <a:pt x="282277" y="1408864"/>
                    <a:pt x="283690" y="1382485"/>
                  </a:cubicBezTo>
                  <a:cubicBezTo>
                    <a:pt x="322173" y="664139"/>
                    <a:pt x="261969" y="1044717"/>
                    <a:pt x="305461" y="783771"/>
                  </a:cubicBezTo>
                  <a:cubicBezTo>
                    <a:pt x="301832" y="718457"/>
                    <a:pt x="292466" y="653209"/>
                    <a:pt x="294575" y="587828"/>
                  </a:cubicBezTo>
                  <a:cubicBezTo>
                    <a:pt x="296114" y="540126"/>
                    <a:pt x="276277" y="472241"/>
                    <a:pt x="316347" y="446314"/>
                  </a:cubicBezTo>
                  <a:cubicBezTo>
                    <a:pt x="362448" y="416484"/>
                    <a:pt x="425147" y="461274"/>
                    <a:pt x="479633" y="468085"/>
                  </a:cubicBezTo>
                  <a:cubicBezTo>
                    <a:pt x="512237" y="472161"/>
                    <a:pt x="544947" y="475342"/>
                    <a:pt x="577604" y="478971"/>
                  </a:cubicBezTo>
                  <a:cubicBezTo>
                    <a:pt x="640089" y="499800"/>
                    <a:pt x="581232" y="491671"/>
                    <a:pt x="599375" y="478971"/>
                  </a:cubicBezTo>
                  <a:cubicBezTo>
                    <a:pt x="617518" y="466271"/>
                    <a:pt x="682832" y="417284"/>
                    <a:pt x="686461" y="402770"/>
                  </a:cubicBezTo>
                  <a:cubicBezTo>
                    <a:pt x="679204" y="344713"/>
                    <a:pt x="706419" y="319314"/>
                    <a:pt x="686462" y="293914"/>
                  </a:cubicBezTo>
                  <a:cubicBezTo>
                    <a:pt x="666505" y="268514"/>
                    <a:pt x="595747" y="261257"/>
                    <a:pt x="566718" y="250371"/>
                  </a:cubicBezTo>
                  <a:cubicBezTo>
                    <a:pt x="537689" y="239485"/>
                    <a:pt x="530433" y="235857"/>
                    <a:pt x="512290" y="228600"/>
                  </a:cubicBezTo>
                  <a:lnTo>
                    <a:pt x="468747" y="163285"/>
                  </a:lnTo>
                  <a:cubicBezTo>
                    <a:pt x="461490" y="152399"/>
                    <a:pt x="457861" y="137885"/>
                    <a:pt x="446975" y="130628"/>
                  </a:cubicBezTo>
                  <a:lnTo>
                    <a:pt x="414318" y="108857"/>
                  </a:lnTo>
                  <a:cubicBezTo>
                    <a:pt x="410690" y="83457"/>
                    <a:pt x="411547" y="56998"/>
                    <a:pt x="403433" y="32657"/>
                  </a:cubicBezTo>
                  <a:cubicBezTo>
                    <a:pt x="379095" y="-40357"/>
                    <a:pt x="381661" y="38356"/>
                    <a:pt x="381661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890497" y="4653942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oMath>
                    </m:oMathPara>
                  </a14:m>
                  <a:endParaRPr lang="he-IL" sz="2400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497" y="4653942"/>
                  <a:ext cx="357190" cy="461665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 l="-169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2251600" y="1480457"/>
            <a:ext cx="1373343" cy="3026229"/>
            <a:chOff x="2251600" y="1480457"/>
            <a:chExt cx="1373343" cy="3026229"/>
          </a:xfrm>
        </p:grpSpPr>
        <p:sp>
          <p:nvSpPr>
            <p:cNvPr id="4" name="Freeform 3"/>
            <p:cNvSpPr/>
            <p:nvPr/>
          </p:nvSpPr>
          <p:spPr>
            <a:xfrm>
              <a:off x="2251600" y="1480457"/>
              <a:ext cx="1373343" cy="3026229"/>
            </a:xfrm>
            <a:custGeom>
              <a:avLst/>
              <a:gdLst>
                <a:gd name="connsiteX0" fmla="*/ 1112086 w 1373343"/>
                <a:gd name="connsiteY0" fmla="*/ 3017923 h 3017923"/>
                <a:gd name="connsiteX1" fmla="*/ 1308029 w 1373343"/>
                <a:gd name="connsiteY1" fmla="*/ 2974380 h 3017923"/>
                <a:gd name="connsiteX2" fmla="*/ 1351571 w 1373343"/>
                <a:gd name="connsiteY2" fmla="*/ 2963494 h 3017923"/>
                <a:gd name="connsiteX3" fmla="*/ 1373343 w 1373343"/>
                <a:gd name="connsiteY3" fmla="*/ 2919951 h 3017923"/>
                <a:gd name="connsiteX4" fmla="*/ 1362457 w 1373343"/>
                <a:gd name="connsiteY4" fmla="*/ 2821980 h 3017923"/>
                <a:gd name="connsiteX5" fmla="*/ 1297143 w 1373343"/>
                <a:gd name="connsiteY5" fmla="*/ 2800208 h 3017923"/>
                <a:gd name="connsiteX6" fmla="*/ 1286257 w 1373343"/>
                <a:gd name="connsiteY6" fmla="*/ 2767551 h 3017923"/>
                <a:gd name="connsiteX7" fmla="*/ 1253600 w 1373343"/>
                <a:gd name="connsiteY7" fmla="*/ 2756666 h 3017923"/>
                <a:gd name="connsiteX8" fmla="*/ 1220943 w 1373343"/>
                <a:gd name="connsiteY8" fmla="*/ 2734894 h 3017923"/>
                <a:gd name="connsiteX9" fmla="*/ 1112086 w 1373343"/>
                <a:gd name="connsiteY9" fmla="*/ 2713123 h 3017923"/>
                <a:gd name="connsiteX10" fmla="*/ 1079429 w 1373343"/>
                <a:gd name="connsiteY10" fmla="*/ 2702237 h 3017923"/>
                <a:gd name="connsiteX11" fmla="*/ 1025000 w 1373343"/>
                <a:gd name="connsiteY11" fmla="*/ 2669580 h 3017923"/>
                <a:gd name="connsiteX12" fmla="*/ 937914 w 1373343"/>
                <a:gd name="connsiteY12" fmla="*/ 2647808 h 3017923"/>
                <a:gd name="connsiteX13" fmla="*/ 905257 w 1373343"/>
                <a:gd name="connsiteY13" fmla="*/ 2615151 h 3017923"/>
                <a:gd name="connsiteX14" fmla="*/ 937914 w 1373343"/>
                <a:gd name="connsiteY14" fmla="*/ 2495408 h 3017923"/>
                <a:gd name="connsiteX15" fmla="*/ 992343 w 1373343"/>
                <a:gd name="connsiteY15" fmla="*/ 2473637 h 3017923"/>
                <a:gd name="connsiteX16" fmla="*/ 1003229 w 1373343"/>
                <a:gd name="connsiteY16" fmla="*/ 2234151 h 3017923"/>
                <a:gd name="connsiteX17" fmla="*/ 1025000 w 1373343"/>
                <a:gd name="connsiteY17" fmla="*/ 2201494 h 3017923"/>
                <a:gd name="connsiteX18" fmla="*/ 1003229 w 1373343"/>
                <a:gd name="connsiteY18" fmla="*/ 2136180 h 3017923"/>
                <a:gd name="connsiteX19" fmla="*/ 937914 w 1373343"/>
                <a:gd name="connsiteY19" fmla="*/ 1994666 h 3017923"/>
                <a:gd name="connsiteX20" fmla="*/ 927029 w 1373343"/>
                <a:gd name="connsiteY20" fmla="*/ 1962008 h 3017923"/>
                <a:gd name="connsiteX21" fmla="*/ 872600 w 1373343"/>
                <a:gd name="connsiteY21" fmla="*/ 1907580 h 3017923"/>
                <a:gd name="connsiteX22" fmla="*/ 731086 w 1373343"/>
                <a:gd name="connsiteY22" fmla="*/ 1864037 h 3017923"/>
                <a:gd name="connsiteX23" fmla="*/ 698429 w 1373343"/>
                <a:gd name="connsiteY23" fmla="*/ 1820494 h 3017923"/>
                <a:gd name="connsiteX24" fmla="*/ 644000 w 1373343"/>
                <a:gd name="connsiteY24" fmla="*/ 1766066 h 3017923"/>
                <a:gd name="connsiteX25" fmla="*/ 622229 w 1373343"/>
                <a:gd name="connsiteY25" fmla="*/ 1744294 h 3017923"/>
                <a:gd name="connsiteX26" fmla="*/ 589571 w 1373343"/>
                <a:gd name="connsiteY26" fmla="*/ 1711637 h 3017923"/>
                <a:gd name="connsiteX27" fmla="*/ 546029 w 1373343"/>
                <a:gd name="connsiteY27" fmla="*/ 1689866 h 3017923"/>
                <a:gd name="connsiteX28" fmla="*/ 535143 w 1373343"/>
                <a:gd name="connsiteY28" fmla="*/ 1657208 h 3017923"/>
                <a:gd name="connsiteX29" fmla="*/ 469829 w 1373343"/>
                <a:gd name="connsiteY29" fmla="*/ 1624551 h 3017923"/>
                <a:gd name="connsiteX30" fmla="*/ 426286 w 1373343"/>
                <a:gd name="connsiteY30" fmla="*/ 1602780 h 3017923"/>
                <a:gd name="connsiteX31" fmla="*/ 23514 w 1373343"/>
                <a:gd name="connsiteY31" fmla="*/ 1581008 h 3017923"/>
                <a:gd name="connsiteX32" fmla="*/ 1743 w 1373343"/>
                <a:gd name="connsiteY32" fmla="*/ 1548351 h 3017923"/>
                <a:gd name="connsiteX33" fmla="*/ 12629 w 1373343"/>
                <a:gd name="connsiteY33" fmla="*/ 1472151 h 3017923"/>
                <a:gd name="connsiteX34" fmla="*/ 67057 w 1373343"/>
                <a:gd name="connsiteY34" fmla="*/ 1461266 h 3017923"/>
                <a:gd name="connsiteX35" fmla="*/ 132371 w 1373343"/>
                <a:gd name="connsiteY35" fmla="*/ 1450380 h 3017923"/>
                <a:gd name="connsiteX36" fmla="*/ 165029 w 1373343"/>
                <a:gd name="connsiteY36" fmla="*/ 1428608 h 3017923"/>
                <a:gd name="connsiteX37" fmla="*/ 197686 w 1373343"/>
                <a:gd name="connsiteY37" fmla="*/ 1417723 h 3017923"/>
                <a:gd name="connsiteX38" fmla="*/ 230343 w 1373343"/>
                <a:gd name="connsiteY38" fmla="*/ 1385066 h 3017923"/>
                <a:gd name="connsiteX39" fmla="*/ 219457 w 1373343"/>
                <a:gd name="connsiteY39" fmla="*/ 1200008 h 3017923"/>
                <a:gd name="connsiteX40" fmla="*/ 197686 w 1373343"/>
                <a:gd name="connsiteY40" fmla="*/ 1112923 h 3017923"/>
                <a:gd name="connsiteX41" fmla="*/ 208571 w 1373343"/>
                <a:gd name="connsiteY41" fmla="*/ 1080266 h 3017923"/>
                <a:gd name="connsiteX42" fmla="*/ 230343 w 1373343"/>
                <a:gd name="connsiteY42" fmla="*/ 1036723 h 3017923"/>
                <a:gd name="connsiteX43" fmla="*/ 241229 w 1373343"/>
                <a:gd name="connsiteY43" fmla="*/ 971408 h 3017923"/>
                <a:gd name="connsiteX44" fmla="*/ 252114 w 1373343"/>
                <a:gd name="connsiteY44" fmla="*/ 938751 h 3017923"/>
                <a:gd name="connsiteX45" fmla="*/ 241229 w 1373343"/>
                <a:gd name="connsiteY45" fmla="*/ 808123 h 3017923"/>
                <a:gd name="connsiteX46" fmla="*/ 219457 w 1373343"/>
                <a:gd name="connsiteY46" fmla="*/ 786351 h 3017923"/>
                <a:gd name="connsiteX47" fmla="*/ 273886 w 1373343"/>
                <a:gd name="connsiteY47" fmla="*/ 710151 h 3017923"/>
                <a:gd name="connsiteX48" fmla="*/ 328314 w 1373343"/>
                <a:gd name="connsiteY48" fmla="*/ 655723 h 3017923"/>
                <a:gd name="connsiteX49" fmla="*/ 360971 w 1373343"/>
                <a:gd name="connsiteY49" fmla="*/ 623066 h 3017923"/>
                <a:gd name="connsiteX50" fmla="*/ 393629 w 1373343"/>
                <a:gd name="connsiteY50" fmla="*/ 601294 h 3017923"/>
                <a:gd name="connsiteX51" fmla="*/ 448057 w 1373343"/>
                <a:gd name="connsiteY51" fmla="*/ 535980 h 3017923"/>
                <a:gd name="connsiteX52" fmla="*/ 458943 w 1373343"/>
                <a:gd name="connsiteY52" fmla="*/ 470666 h 3017923"/>
                <a:gd name="connsiteX53" fmla="*/ 535143 w 1373343"/>
                <a:gd name="connsiteY53" fmla="*/ 427123 h 3017923"/>
                <a:gd name="connsiteX54" fmla="*/ 589571 w 1373343"/>
                <a:gd name="connsiteY54" fmla="*/ 416237 h 3017923"/>
                <a:gd name="connsiteX55" fmla="*/ 644000 w 1373343"/>
                <a:gd name="connsiteY55" fmla="*/ 372694 h 3017923"/>
                <a:gd name="connsiteX56" fmla="*/ 676657 w 1373343"/>
                <a:gd name="connsiteY56" fmla="*/ 329151 h 3017923"/>
                <a:gd name="connsiteX57" fmla="*/ 665771 w 1373343"/>
                <a:gd name="connsiteY57" fmla="*/ 209408 h 3017923"/>
                <a:gd name="connsiteX58" fmla="*/ 644000 w 1373343"/>
                <a:gd name="connsiteY58" fmla="*/ 165866 h 3017923"/>
                <a:gd name="connsiteX59" fmla="*/ 611343 w 1373343"/>
                <a:gd name="connsiteY59" fmla="*/ 154980 h 3017923"/>
                <a:gd name="connsiteX60" fmla="*/ 556914 w 1373343"/>
                <a:gd name="connsiteY60" fmla="*/ 144094 h 3017923"/>
                <a:gd name="connsiteX61" fmla="*/ 513371 w 1373343"/>
                <a:gd name="connsiteY61" fmla="*/ 133208 h 3017923"/>
                <a:gd name="connsiteX62" fmla="*/ 469829 w 1373343"/>
                <a:gd name="connsiteY62" fmla="*/ 89666 h 3017923"/>
                <a:gd name="connsiteX63" fmla="*/ 469829 w 1373343"/>
                <a:gd name="connsiteY63" fmla="*/ 2580 h 3017923"/>
                <a:gd name="connsiteX64" fmla="*/ 491600 w 1373343"/>
                <a:gd name="connsiteY64" fmla="*/ 2580 h 3017923"/>
                <a:gd name="connsiteX0" fmla="*/ 1112086 w 1373343"/>
                <a:gd name="connsiteY0" fmla="*/ 3027099 h 3027099"/>
                <a:gd name="connsiteX1" fmla="*/ 1308029 w 1373343"/>
                <a:gd name="connsiteY1" fmla="*/ 2983556 h 3027099"/>
                <a:gd name="connsiteX2" fmla="*/ 1351571 w 1373343"/>
                <a:gd name="connsiteY2" fmla="*/ 2972670 h 3027099"/>
                <a:gd name="connsiteX3" fmla="*/ 1373343 w 1373343"/>
                <a:gd name="connsiteY3" fmla="*/ 2929127 h 3027099"/>
                <a:gd name="connsiteX4" fmla="*/ 1362457 w 1373343"/>
                <a:gd name="connsiteY4" fmla="*/ 2831156 h 3027099"/>
                <a:gd name="connsiteX5" fmla="*/ 1297143 w 1373343"/>
                <a:gd name="connsiteY5" fmla="*/ 2809384 h 3027099"/>
                <a:gd name="connsiteX6" fmla="*/ 1286257 w 1373343"/>
                <a:gd name="connsiteY6" fmla="*/ 2776727 h 3027099"/>
                <a:gd name="connsiteX7" fmla="*/ 1253600 w 1373343"/>
                <a:gd name="connsiteY7" fmla="*/ 2765842 h 3027099"/>
                <a:gd name="connsiteX8" fmla="*/ 1220943 w 1373343"/>
                <a:gd name="connsiteY8" fmla="*/ 2744070 h 3027099"/>
                <a:gd name="connsiteX9" fmla="*/ 1112086 w 1373343"/>
                <a:gd name="connsiteY9" fmla="*/ 2722299 h 3027099"/>
                <a:gd name="connsiteX10" fmla="*/ 1079429 w 1373343"/>
                <a:gd name="connsiteY10" fmla="*/ 2711413 h 3027099"/>
                <a:gd name="connsiteX11" fmla="*/ 1025000 w 1373343"/>
                <a:gd name="connsiteY11" fmla="*/ 2678756 h 3027099"/>
                <a:gd name="connsiteX12" fmla="*/ 937914 w 1373343"/>
                <a:gd name="connsiteY12" fmla="*/ 2656984 h 3027099"/>
                <a:gd name="connsiteX13" fmla="*/ 905257 w 1373343"/>
                <a:gd name="connsiteY13" fmla="*/ 2624327 h 3027099"/>
                <a:gd name="connsiteX14" fmla="*/ 937914 w 1373343"/>
                <a:gd name="connsiteY14" fmla="*/ 2504584 h 3027099"/>
                <a:gd name="connsiteX15" fmla="*/ 992343 w 1373343"/>
                <a:gd name="connsiteY15" fmla="*/ 2482813 h 3027099"/>
                <a:gd name="connsiteX16" fmla="*/ 1003229 w 1373343"/>
                <a:gd name="connsiteY16" fmla="*/ 2243327 h 3027099"/>
                <a:gd name="connsiteX17" fmla="*/ 1025000 w 1373343"/>
                <a:gd name="connsiteY17" fmla="*/ 2210670 h 3027099"/>
                <a:gd name="connsiteX18" fmla="*/ 1003229 w 1373343"/>
                <a:gd name="connsiteY18" fmla="*/ 2145356 h 3027099"/>
                <a:gd name="connsiteX19" fmla="*/ 937914 w 1373343"/>
                <a:gd name="connsiteY19" fmla="*/ 2003842 h 3027099"/>
                <a:gd name="connsiteX20" fmla="*/ 927029 w 1373343"/>
                <a:gd name="connsiteY20" fmla="*/ 1971184 h 3027099"/>
                <a:gd name="connsiteX21" fmla="*/ 872600 w 1373343"/>
                <a:gd name="connsiteY21" fmla="*/ 1916756 h 3027099"/>
                <a:gd name="connsiteX22" fmla="*/ 731086 w 1373343"/>
                <a:gd name="connsiteY22" fmla="*/ 1873213 h 3027099"/>
                <a:gd name="connsiteX23" fmla="*/ 698429 w 1373343"/>
                <a:gd name="connsiteY23" fmla="*/ 1829670 h 3027099"/>
                <a:gd name="connsiteX24" fmla="*/ 644000 w 1373343"/>
                <a:gd name="connsiteY24" fmla="*/ 1775242 h 3027099"/>
                <a:gd name="connsiteX25" fmla="*/ 622229 w 1373343"/>
                <a:gd name="connsiteY25" fmla="*/ 1753470 h 3027099"/>
                <a:gd name="connsiteX26" fmla="*/ 589571 w 1373343"/>
                <a:gd name="connsiteY26" fmla="*/ 1720813 h 3027099"/>
                <a:gd name="connsiteX27" fmla="*/ 546029 w 1373343"/>
                <a:gd name="connsiteY27" fmla="*/ 1699042 h 3027099"/>
                <a:gd name="connsiteX28" fmla="*/ 535143 w 1373343"/>
                <a:gd name="connsiteY28" fmla="*/ 1666384 h 3027099"/>
                <a:gd name="connsiteX29" fmla="*/ 469829 w 1373343"/>
                <a:gd name="connsiteY29" fmla="*/ 1633727 h 3027099"/>
                <a:gd name="connsiteX30" fmla="*/ 426286 w 1373343"/>
                <a:gd name="connsiteY30" fmla="*/ 1611956 h 3027099"/>
                <a:gd name="connsiteX31" fmla="*/ 23514 w 1373343"/>
                <a:gd name="connsiteY31" fmla="*/ 1590184 h 3027099"/>
                <a:gd name="connsiteX32" fmla="*/ 1743 w 1373343"/>
                <a:gd name="connsiteY32" fmla="*/ 1557527 h 3027099"/>
                <a:gd name="connsiteX33" fmla="*/ 12629 w 1373343"/>
                <a:gd name="connsiteY33" fmla="*/ 1481327 h 3027099"/>
                <a:gd name="connsiteX34" fmla="*/ 67057 w 1373343"/>
                <a:gd name="connsiteY34" fmla="*/ 1470442 h 3027099"/>
                <a:gd name="connsiteX35" fmla="*/ 132371 w 1373343"/>
                <a:gd name="connsiteY35" fmla="*/ 1459556 h 3027099"/>
                <a:gd name="connsiteX36" fmla="*/ 165029 w 1373343"/>
                <a:gd name="connsiteY36" fmla="*/ 1437784 h 3027099"/>
                <a:gd name="connsiteX37" fmla="*/ 197686 w 1373343"/>
                <a:gd name="connsiteY37" fmla="*/ 1426899 h 3027099"/>
                <a:gd name="connsiteX38" fmla="*/ 230343 w 1373343"/>
                <a:gd name="connsiteY38" fmla="*/ 1394242 h 3027099"/>
                <a:gd name="connsiteX39" fmla="*/ 219457 w 1373343"/>
                <a:gd name="connsiteY39" fmla="*/ 1209184 h 3027099"/>
                <a:gd name="connsiteX40" fmla="*/ 197686 w 1373343"/>
                <a:gd name="connsiteY40" fmla="*/ 1122099 h 3027099"/>
                <a:gd name="connsiteX41" fmla="*/ 208571 w 1373343"/>
                <a:gd name="connsiteY41" fmla="*/ 1089442 h 3027099"/>
                <a:gd name="connsiteX42" fmla="*/ 230343 w 1373343"/>
                <a:gd name="connsiteY42" fmla="*/ 1045899 h 3027099"/>
                <a:gd name="connsiteX43" fmla="*/ 241229 w 1373343"/>
                <a:gd name="connsiteY43" fmla="*/ 980584 h 3027099"/>
                <a:gd name="connsiteX44" fmla="*/ 252114 w 1373343"/>
                <a:gd name="connsiteY44" fmla="*/ 947927 h 3027099"/>
                <a:gd name="connsiteX45" fmla="*/ 241229 w 1373343"/>
                <a:gd name="connsiteY45" fmla="*/ 817299 h 3027099"/>
                <a:gd name="connsiteX46" fmla="*/ 219457 w 1373343"/>
                <a:gd name="connsiteY46" fmla="*/ 795527 h 3027099"/>
                <a:gd name="connsiteX47" fmla="*/ 273886 w 1373343"/>
                <a:gd name="connsiteY47" fmla="*/ 719327 h 3027099"/>
                <a:gd name="connsiteX48" fmla="*/ 328314 w 1373343"/>
                <a:gd name="connsiteY48" fmla="*/ 664899 h 3027099"/>
                <a:gd name="connsiteX49" fmla="*/ 360971 w 1373343"/>
                <a:gd name="connsiteY49" fmla="*/ 632242 h 3027099"/>
                <a:gd name="connsiteX50" fmla="*/ 393629 w 1373343"/>
                <a:gd name="connsiteY50" fmla="*/ 610470 h 3027099"/>
                <a:gd name="connsiteX51" fmla="*/ 448057 w 1373343"/>
                <a:gd name="connsiteY51" fmla="*/ 545156 h 3027099"/>
                <a:gd name="connsiteX52" fmla="*/ 458943 w 1373343"/>
                <a:gd name="connsiteY52" fmla="*/ 479842 h 3027099"/>
                <a:gd name="connsiteX53" fmla="*/ 535143 w 1373343"/>
                <a:gd name="connsiteY53" fmla="*/ 436299 h 3027099"/>
                <a:gd name="connsiteX54" fmla="*/ 589571 w 1373343"/>
                <a:gd name="connsiteY54" fmla="*/ 425413 h 3027099"/>
                <a:gd name="connsiteX55" fmla="*/ 644000 w 1373343"/>
                <a:gd name="connsiteY55" fmla="*/ 381870 h 3027099"/>
                <a:gd name="connsiteX56" fmla="*/ 676657 w 1373343"/>
                <a:gd name="connsiteY56" fmla="*/ 338327 h 3027099"/>
                <a:gd name="connsiteX57" fmla="*/ 665771 w 1373343"/>
                <a:gd name="connsiteY57" fmla="*/ 218584 h 3027099"/>
                <a:gd name="connsiteX58" fmla="*/ 644000 w 1373343"/>
                <a:gd name="connsiteY58" fmla="*/ 175042 h 3027099"/>
                <a:gd name="connsiteX59" fmla="*/ 611343 w 1373343"/>
                <a:gd name="connsiteY59" fmla="*/ 164156 h 3027099"/>
                <a:gd name="connsiteX60" fmla="*/ 556914 w 1373343"/>
                <a:gd name="connsiteY60" fmla="*/ 153270 h 3027099"/>
                <a:gd name="connsiteX61" fmla="*/ 513371 w 1373343"/>
                <a:gd name="connsiteY61" fmla="*/ 142384 h 3027099"/>
                <a:gd name="connsiteX62" fmla="*/ 469829 w 1373343"/>
                <a:gd name="connsiteY62" fmla="*/ 98842 h 3027099"/>
                <a:gd name="connsiteX63" fmla="*/ 469829 w 1373343"/>
                <a:gd name="connsiteY63" fmla="*/ 11756 h 3027099"/>
                <a:gd name="connsiteX64" fmla="*/ 567800 w 1373343"/>
                <a:gd name="connsiteY64" fmla="*/ 870 h 3027099"/>
                <a:gd name="connsiteX0" fmla="*/ 1112086 w 1373343"/>
                <a:gd name="connsiteY0" fmla="*/ 3026229 h 3026229"/>
                <a:gd name="connsiteX1" fmla="*/ 1308029 w 1373343"/>
                <a:gd name="connsiteY1" fmla="*/ 2982686 h 3026229"/>
                <a:gd name="connsiteX2" fmla="*/ 1351571 w 1373343"/>
                <a:gd name="connsiteY2" fmla="*/ 2971800 h 3026229"/>
                <a:gd name="connsiteX3" fmla="*/ 1373343 w 1373343"/>
                <a:gd name="connsiteY3" fmla="*/ 2928257 h 3026229"/>
                <a:gd name="connsiteX4" fmla="*/ 1362457 w 1373343"/>
                <a:gd name="connsiteY4" fmla="*/ 2830286 h 3026229"/>
                <a:gd name="connsiteX5" fmla="*/ 1297143 w 1373343"/>
                <a:gd name="connsiteY5" fmla="*/ 2808514 h 3026229"/>
                <a:gd name="connsiteX6" fmla="*/ 1286257 w 1373343"/>
                <a:gd name="connsiteY6" fmla="*/ 2775857 h 3026229"/>
                <a:gd name="connsiteX7" fmla="*/ 1253600 w 1373343"/>
                <a:gd name="connsiteY7" fmla="*/ 2764972 h 3026229"/>
                <a:gd name="connsiteX8" fmla="*/ 1220943 w 1373343"/>
                <a:gd name="connsiteY8" fmla="*/ 2743200 h 3026229"/>
                <a:gd name="connsiteX9" fmla="*/ 1112086 w 1373343"/>
                <a:gd name="connsiteY9" fmla="*/ 2721429 h 3026229"/>
                <a:gd name="connsiteX10" fmla="*/ 1079429 w 1373343"/>
                <a:gd name="connsiteY10" fmla="*/ 2710543 h 3026229"/>
                <a:gd name="connsiteX11" fmla="*/ 1025000 w 1373343"/>
                <a:gd name="connsiteY11" fmla="*/ 2677886 h 3026229"/>
                <a:gd name="connsiteX12" fmla="*/ 937914 w 1373343"/>
                <a:gd name="connsiteY12" fmla="*/ 2656114 h 3026229"/>
                <a:gd name="connsiteX13" fmla="*/ 905257 w 1373343"/>
                <a:gd name="connsiteY13" fmla="*/ 2623457 h 3026229"/>
                <a:gd name="connsiteX14" fmla="*/ 937914 w 1373343"/>
                <a:gd name="connsiteY14" fmla="*/ 2503714 h 3026229"/>
                <a:gd name="connsiteX15" fmla="*/ 992343 w 1373343"/>
                <a:gd name="connsiteY15" fmla="*/ 2481943 h 3026229"/>
                <a:gd name="connsiteX16" fmla="*/ 1003229 w 1373343"/>
                <a:gd name="connsiteY16" fmla="*/ 2242457 h 3026229"/>
                <a:gd name="connsiteX17" fmla="*/ 1025000 w 1373343"/>
                <a:gd name="connsiteY17" fmla="*/ 2209800 h 3026229"/>
                <a:gd name="connsiteX18" fmla="*/ 1003229 w 1373343"/>
                <a:gd name="connsiteY18" fmla="*/ 2144486 h 3026229"/>
                <a:gd name="connsiteX19" fmla="*/ 937914 w 1373343"/>
                <a:gd name="connsiteY19" fmla="*/ 2002972 h 3026229"/>
                <a:gd name="connsiteX20" fmla="*/ 927029 w 1373343"/>
                <a:gd name="connsiteY20" fmla="*/ 1970314 h 3026229"/>
                <a:gd name="connsiteX21" fmla="*/ 872600 w 1373343"/>
                <a:gd name="connsiteY21" fmla="*/ 1915886 h 3026229"/>
                <a:gd name="connsiteX22" fmla="*/ 731086 w 1373343"/>
                <a:gd name="connsiteY22" fmla="*/ 1872343 h 3026229"/>
                <a:gd name="connsiteX23" fmla="*/ 698429 w 1373343"/>
                <a:gd name="connsiteY23" fmla="*/ 1828800 h 3026229"/>
                <a:gd name="connsiteX24" fmla="*/ 644000 w 1373343"/>
                <a:gd name="connsiteY24" fmla="*/ 1774372 h 3026229"/>
                <a:gd name="connsiteX25" fmla="*/ 622229 w 1373343"/>
                <a:gd name="connsiteY25" fmla="*/ 1752600 h 3026229"/>
                <a:gd name="connsiteX26" fmla="*/ 589571 w 1373343"/>
                <a:gd name="connsiteY26" fmla="*/ 1719943 h 3026229"/>
                <a:gd name="connsiteX27" fmla="*/ 546029 w 1373343"/>
                <a:gd name="connsiteY27" fmla="*/ 1698172 h 3026229"/>
                <a:gd name="connsiteX28" fmla="*/ 535143 w 1373343"/>
                <a:gd name="connsiteY28" fmla="*/ 1665514 h 3026229"/>
                <a:gd name="connsiteX29" fmla="*/ 469829 w 1373343"/>
                <a:gd name="connsiteY29" fmla="*/ 1632857 h 3026229"/>
                <a:gd name="connsiteX30" fmla="*/ 426286 w 1373343"/>
                <a:gd name="connsiteY30" fmla="*/ 1611086 h 3026229"/>
                <a:gd name="connsiteX31" fmla="*/ 23514 w 1373343"/>
                <a:gd name="connsiteY31" fmla="*/ 1589314 h 3026229"/>
                <a:gd name="connsiteX32" fmla="*/ 1743 w 1373343"/>
                <a:gd name="connsiteY32" fmla="*/ 1556657 h 3026229"/>
                <a:gd name="connsiteX33" fmla="*/ 12629 w 1373343"/>
                <a:gd name="connsiteY33" fmla="*/ 1480457 h 3026229"/>
                <a:gd name="connsiteX34" fmla="*/ 67057 w 1373343"/>
                <a:gd name="connsiteY34" fmla="*/ 1469572 h 3026229"/>
                <a:gd name="connsiteX35" fmla="*/ 132371 w 1373343"/>
                <a:gd name="connsiteY35" fmla="*/ 1458686 h 3026229"/>
                <a:gd name="connsiteX36" fmla="*/ 165029 w 1373343"/>
                <a:gd name="connsiteY36" fmla="*/ 1436914 h 3026229"/>
                <a:gd name="connsiteX37" fmla="*/ 197686 w 1373343"/>
                <a:gd name="connsiteY37" fmla="*/ 1426029 h 3026229"/>
                <a:gd name="connsiteX38" fmla="*/ 230343 w 1373343"/>
                <a:gd name="connsiteY38" fmla="*/ 1393372 h 3026229"/>
                <a:gd name="connsiteX39" fmla="*/ 219457 w 1373343"/>
                <a:gd name="connsiteY39" fmla="*/ 1208314 h 3026229"/>
                <a:gd name="connsiteX40" fmla="*/ 197686 w 1373343"/>
                <a:gd name="connsiteY40" fmla="*/ 1121229 h 3026229"/>
                <a:gd name="connsiteX41" fmla="*/ 208571 w 1373343"/>
                <a:gd name="connsiteY41" fmla="*/ 1088572 h 3026229"/>
                <a:gd name="connsiteX42" fmla="*/ 230343 w 1373343"/>
                <a:gd name="connsiteY42" fmla="*/ 1045029 h 3026229"/>
                <a:gd name="connsiteX43" fmla="*/ 241229 w 1373343"/>
                <a:gd name="connsiteY43" fmla="*/ 979714 h 3026229"/>
                <a:gd name="connsiteX44" fmla="*/ 252114 w 1373343"/>
                <a:gd name="connsiteY44" fmla="*/ 947057 h 3026229"/>
                <a:gd name="connsiteX45" fmla="*/ 241229 w 1373343"/>
                <a:gd name="connsiteY45" fmla="*/ 816429 h 3026229"/>
                <a:gd name="connsiteX46" fmla="*/ 219457 w 1373343"/>
                <a:gd name="connsiteY46" fmla="*/ 794657 h 3026229"/>
                <a:gd name="connsiteX47" fmla="*/ 273886 w 1373343"/>
                <a:gd name="connsiteY47" fmla="*/ 718457 h 3026229"/>
                <a:gd name="connsiteX48" fmla="*/ 328314 w 1373343"/>
                <a:gd name="connsiteY48" fmla="*/ 664029 h 3026229"/>
                <a:gd name="connsiteX49" fmla="*/ 360971 w 1373343"/>
                <a:gd name="connsiteY49" fmla="*/ 631372 h 3026229"/>
                <a:gd name="connsiteX50" fmla="*/ 393629 w 1373343"/>
                <a:gd name="connsiteY50" fmla="*/ 609600 h 3026229"/>
                <a:gd name="connsiteX51" fmla="*/ 448057 w 1373343"/>
                <a:gd name="connsiteY51" fmla="*/ 544286 h 3026229"/>
                <a:gd name="connsiteX52" fmla="*/ 458943 w 1373343"/>
                <a:gd name="connsiteY52" fmla="*/ 478972 h 3026229"/>
                <a:gd name="connsiteX53" fmla="*/ 535143 w 1373343"/>
                <a:gd name="connsiteY53" fmla="*/ 435429 h 3026229"/>
                <a:gd name="connsiteX54" fmla="*/ 589571 w 1373343"/>
                <a:gd name="connsiteY54" fmla="*/ 424543 h 3026229"/>
                <a:gd name="connsiteX55" fmla="*/ 644000 w 1373343"/>
                <a:gd name="connsiteY55" fmla="*/ 381000 h 3026229"/>
                <a:gd name="connsiteX56" fmla="*/ 676657 w 1373343"/>
                <a:gd name="connsiteY56" fmla="*/ 337457 h 3026229"/>
                <a:gd name="connsiteX57" fmla="*/ 665771 w 1373343"/>
                <a:gd name="connsiteY57" fmla="*/ 217714 h 3026229"/>
                <a:gd name="connsiteX58" fmla="*/ 644000 w 1373343"/>
                <a:gd name="connsiteY58" fmla="*/ 174172 h 3026229"/>
                <a:gd name="connsiteX59" fmla="*/ 611343 w 1373343"/>
                <a:gd name="connsiteY59" fmla="*/ 163286 h 3026229"/>
                <a:gd name="connsiteX60" fmla="*/ 556914 w 1373343"/>
                <a:gd name="connsiteY60" fmla="*/ 152400 h 3026229"/>
                <a:gd name="connsiteX61" fmla="*/ 513371 w 1373343"/>
                <a:gd name="connsiteY61" fmla="*/ 141514 h 3026229"/>
                <a:gd name="connsiteX62" fmla="*/ 469829 w 1373343"/>
                <a:gd name="connsiteY62" fmla="*/ 97972 h 3026229"/>
                <a:gd name="connsiteX63" fmla="*/ 546029 w 1373343"/>
                <a:gd name="connsiteY63" fmla="*/ 65314 h 3026229"/>
                <a:gd name="connsiteX64" fmla="*/ 567800 w 1373343"/>
                <a:gd name="connsiteY64" fmla="*/ 0 h 3026229"/>
                <a:gd name="connsiteX0" fmla="*/ 1112086 w 1373343"/>
                <a:gd name="connsiteY0" fmla="*/ 3026229 h 3026229"/>
                <a:gd name="connsiteX1" fmla="*/ 1308029 w 1373343"/>
                <a:gd name="connsiteY1" fmla="*/ 2982686 h 3026229"/>
                <a:gd name="connsiteX2" fmla="*/ 1351571 w 1373343"/>
                <a:gd name="connsiteY2" fmla="*/ 2971800 h 3026229"/>
                <a:gd name="connsiteX3" fmla="*/ 1373343 w 1373343"/>
                <a:gd name="connsiteY3" fmla="*/ 2928257 h 3026229"/>
                <a:gd name="connsiteX4" fmla="*/ 1362457 w 1373343"/>
                <a:gd name="connsiteY4" fmla="*/ 2830286 h 3026229"/>
                <a:gd name="connsiteX5" fmla="*/ 1297143 w 1373343"/>
                <a:gd name="connsiteY5" fmla="*/ 2808514 h 3026229"/>
                <a:gd name="connsiteX6" fmla="*/ 1286257 w 1373343"/>
                <a:gd name="connsiteY6" fmla="*/ 2775857 h 3026229"/>
                <a:gd name="connsiteX7" fmla="*/ 1253600 w 1373343"/>
                <a:gd name="connsiteY7" fmla="*/ 2764972 h 3026229"/>
                <a:gd name="connsiteX8" fmla="*/ 1220943 w 1373343"/>
                <a:gd name="connsiteY8" fmla="*/ 2743200 h 3026229"/>
                <a:gd name="connsiteX9" fmla="*/ 1112086 w 1373343"/>
                <a:gd name="connsiteY9" fmla="*/ 2721429 h 3026229"/>
                <a:gd name="connsiteX10" fmla="*/ 1079429 w 1373343"/>
                <a:gd name="connsiteY10" fmla="*/ 2710543 h 3026229"/>
                <a:gd name="connsiteX11" fmla="*/ 1025000 w 1373343"/>
                <a:gd name="connsiteY11" fmla="*/ 2677886 h 3026229"/>
                <a:gd name="connsiteX12" fmla="*/ 937914 w 1373343"/>
                <a:gd name="connsiteY12" fmla="*/ 2656114 h 3026229"/>
                <a:gd name="connsiteX13" fmla="*/ 905257 w 1373343"/>
                <a:gd name="connsiteY13" fmla="*/ 2623457 h 3026229"/>
                <a:gd name="connsiteX14" fmla="*/ 937914 w 1373343"/>
                <a:gd name="connsiteY14" fmla="*/ 2503714 h 3026229"/>
                <a:gd name="connsiteX15" fmla="*/ 992343 w 1373343"/>
                <a:gd name="connsiteY15" fmla="*/ 2481943 h 3026229"/>
                <a:gd name="connsiteX16" fmla="*/ 1003229 w 1373343"/>
                <a:gd name="connsiteY16" fmla="*/ 2242457 h 3026229"/>
                <a:gd name="connsiteX17" fmla="*/ 1025000 w 1373343"/>
                <a:gd name="connsiteY17" fmla="*/ 2209800 h 3026229"/>
                <a:gd name="connsiteX18" fmla="*/ 1003229 w 1373343"/>
                <a:gd name="connsiteY18" fmla="*/ 2144486 h 3026229"/>
                <a:gd name="connsiteX19" fmla="*/ 937914 w 1373343"/>
                <a:gd name="connsiteY19" fmla="*/ 2002972 h 3026229"/>
                <a:gd name="connsiteX20" fmla="*/ 927029 w 1373343"/>
                <a:gd name="connsiteY20" fmla="*/ 1970314 h 3026229"/>
                <a:gd name="connsiteX21" fmla="*/ 872600 w 1373343"/>
                <a:gd name="connsiteY21" fmla="*/ 1915886 h 3026229"/>
                <a:gd name="connsiteX22" fmla="*/ 731086 w 1373343"/>
                <a:gd name="connsiteY22" fmla="*/ 1872343 h 3026229"/>
                <a:gd name="connsiteX23" fmla="*/ 698429 w 1373343"/>
                <a:gd name="connsiteY23" fmla="*/ 1828800 h 3026229"/>
                <a:gd name="connsiteX24" fmla="*/ 644000 w 1373343"/>
                <a:gd name="connsiteY24" fmla="*/ 1774372 h 3026229"/>
                <a:gd name="connsiteX25" fmla="*/ 622229 w 1373343"/>
                <a:gd name="connsiteY25" fmla="*/ 1752600 h 3026229"/>
                <a:gd name="connsiteX26" fmla="*/ 589571 w 1373343"/>
                <a:gd name="connsiteY26" fmla="*/ 1719943 h 3026229"/>
                <a:gd name="connsiteX27" fmla="*/ 546029 w 1373343"/>
                <a:gd name="connsiteY27" fmla="*/ 1698172 h 3026229"/>
                <a:gd name="connsiteX28" fmla="*/ 535143 w 1373343"/>
                <a:gd name="connsiteY28" fmla="*/ 1665514 h 3026229"/>
                <a:gd name="connsiteX29" fmla="*/ 469829 w 1373343"/>
                <a:gd name="connsiteY29" fmla="*/ 1632857 h 3026229"/>
                <a:gd name="connsiteX30" fmla="*/ 426286 w 1373343"/>
                <a:gd name="connsiteY30" fmla="*/ 1611086 h 3026229"/>
                <a:gd name="connsiteX31" fmla="*/ 23514 w 1373343"/>
                <a:gd name="connsiteY31" fmla="*/ 1589314 h 3026229"/>
                <a:gd name="connsiteX32" fmla="*/ 1743 w 1373343"/>
                <a:gd name="connsiteY32" fmla="*/ 1556657 h 3026229"/>
                <a:gd name="connsiteX33" fmla="*/ 12629 w 1373343"/>
                <a:gd name="connsiteY33" fmla="*/ 1480457 h 3026229"/>
                <a:gd name="connsiteX34" fmla="*/ 67057 w 1373343"/>
                <a:gd name="connsiteY34" fmla="*/ 1469572 h 3026229"/>
                <a:gd name="connsiteX35" fmla="*/ 132371 w 1373343"/>
                <a:gd name="connsiteY35" fmla="*/ 1458686 h 3026229"/>
                <a:gd name="connsiteX36" fmla="*/ 165029 w 1373343"/>
                <a:gd name="connsiteY36" fmla="*/ 1436914 h 3026229"/>
                <a:gd name="connsiteX37" fmla="*/ 197686 w 1373343"/>
                <a:gd name="connsiteY37" fmla="*/ 1426029 h 3026229"/>
                <a:gd name="connsiteX38" fmla="*/ 230343 w 1373343"/>
                <a:gd name="connsiteY38" fmla="*/ 1393372 h 3026229"/>
                <a:gd name="connsiteX39" fmla="*/ 219457 w 1373343"/>
                <a:gd name="connsiteY39" fmla="*/ 1208314 h 3026229"/>
                <a:gd name="connsiteX40" fmla="*/ 197686 w 1373343"/>
                <a:gd name="connsiteY40" fmla="*/ 1121229 h 3026229"/>
                <a:gd name="connsiteX41" fmla="*/ 208571 w 1373343"/>
                <a:gd name="connsiteY41" fmla="*/ 1088572 h 3026229"/>
                <a:gd name="connsiteX42" fmla="*/ 230343 w 1373343"/>
                <a:gd name="connsiteY42" fmla="*/ 1045029 h 3026229"/>
                <a:gd name="connsiteX43" fmla="*/ 241229 w 1373343"/>
                <a:gd name="connsiteY43" fmla="*/ 979714 h 3026229"/>
                <a:gd name="connsiteX44" fmla="*/ 252114 w 1373343"/>
                <a:gd name="connsiteY44" fmla="*/ 947057 h 3026229"/>
                <a:gd name="connsiteX45" fmla="*/ 241229 w 1373343"/>
                <a:gd name="connsiteY45" fmla="*/ 816429 h 3026229"/>
                <a:gd name="connsiteX46" fmla="*/ 219457 w 1373343"/>
                <a:gd name="connsiteY46" fmla="*/ 794657 h 3026229"/>
                <a:gd name="connsiteX47" fmla="*/ 273886 w 1373343"/>
                <a:gd name="connsiteY47" fmla="*/ 718457 h 3026229"/>
                <a:gd name="connsiteX48" fmla="*/ 328314 w 1373343"/>
                <a:gd name="connsiteY48" fmla="*/ 664029 h 3026229"/>
                <a:gd name="connsiteX49" fmla="*/ 360971 w 1373343"/>
                <a:gd name="connsiteY49" fmla="*/ 631372 h 3026229"/>
                <a:gd name="connsiteX50" fmla="*/ 393629 w 1373343"/>
                <a:gd name="connsiteY50" fmla="*/ 609600 h 3026229"/>
                <a:gd name="connsiteX51" fmla="*/ 448057 w 1373343"/>
                <a:gd name="connsiteY51" fmla="*/ 544286 h 3026229"/>
                <a:gd name="connsiteX52" fmla="*/ 458943 w 1373343"/>
                <a:gd name="connsiteY52" fmla="*/ 478972 h 3026229"/>
                <a:gd name="connsiteX53" fmla="*/ 535143 w 1373343"/>
                <a:gd name="connsiteY53" fmla="*/ 435429 h 3026229"/>
                <a:gd name="connsiteX54" fmla="*/ 589571 w 1373343"/>
                <a:gd name="connsiteY54" fmla="*/ 424543 h 3026229"/>
                <a:gd name="connsiteX55" fmla="*/ 644000 w 1373343"/>
                <a:gd name="connsiteY55" fmla="*/ 381000 h 3026229"/>
                <a:gd name="connsiteX56" fmla="*/ 676657 w 1373343"/>
                <a:gd name="connsiteY56" fmla="*/ 337457 h 3026229"/>
                <a:gd name="connsiteX57" fmla="*/ 665771 w 1373343"/>
                <a:gd name="connsiteY57" fmla="*/ 217714 h 3026229"/>
                <a:gd name="connsiteX58" fmla="*/ 644000 w 1373343"/>
                <a:gd name="connsiteY58" fmla="*/ 174172 h 3026229"/>
                <a:gd name="connsiteX59" fmla="*/ 611343 w 1373343"/>
                <a:gd name="connsiteY59" fmla="*/ 163286 h 3026229"/>
                <a:gd name="connsiteX60" fmla="*/ 556914 w 1373343"/>
                <a:gd name="connsiteY60" fmla="*/ 152400 h 3026229"/>
                <a:gd name="connsiteX61" fmla="*/ 513371 w 1373343"/>
                <a:gd name="connsiteY61" fmla="*/ 141514 h 3026229"/>
                <a:gd name="connsiteX62" fmla="*/ 469829 w 1373343"/>
                <a:gd name="connsiteY62" fmla="*/ 97972 h 3026229"/>
                <a:gd name="connsiteX63" fmla="*/ 611343 w 1373343"/>
                <a:gd name="connsiteY63" fmla="*/ 141514 h 3026229"/>
                <a:gd name="connsiteX64" fmla="*/ 567800 w 1373343"/>
                <a:gd name="connsiteY64" fmla="*/ 0 h 3026229"/>
                <a:gd name="connsiteX0" fmla="*/ 1112086 w 1373343"/>
                <a:gd name="connsiteY0" fmla="*/ 3026229 h 3026229"/>
                <a:gd name="connsiteX1" fmla="*/ 1308029 w 1373343"/>
                <a:gd name="connsiteY1" fmla="*/ 2982686 h 3026229"/>
                <a:gd name="connsiteX2" fmla="*/ 1351571 w 1373343"/>
                <a:gd name="connsiteY2" fmla="*/ 2971800 h 3026229"/>
                <a:gd name="connsiteX3" fmla="*/ 1373343 w 1373343"/>
                <a:gd name="connsiteY3" fmla="*/ 2928257 h 3026229"/>
                <a:gd name="connsiteX4" fmla="*/ 1362457 w 1373343"/>
                <a:gd name="connsiteY4" fmla="*/ 2830286 h 3026229"/>
                <a:gd name="connsiteX5" fmla="*/ 1297143 w 1373343"/>
                <a:gd name="connsiteY5" fmla="*/ 2808514 h 3026229"/>
                <a:gd name="connsiteX6" fmla="*/ 1286257 w 1373343"/>
                <a:gd name="connsiteY6" fmla="*/ 2775857 h 3026229"/>
                <a:gd name="connsiteX7" fmla="*/ 1253600 w 1373343"/>
                <a:gd name="connsiteY7" fmla="*/ 2764972 h 3026229"/>
                <a:gd name="connsiteX8" fmla="*/ 1220943 w 1373343"/>
                <a:gd name="connsiteY8" fmla="*/ 2743200 h 3026229"/>
                <a:gd name="connsiteX9" fmla="*/ 1112086 w 1373343"/>
                <a:gd name="connsiteY9" fmla="*/ 2721429 h 3026229"/>
                <a:gd name="connsiteX10" fmla="*/ 1079429 w 1373343"/>
                <a:gd name="connsiteY10" fmla="*/ 2710543 h 3026229"/>
                <a:gd name="connsiteX11" fmla="*/ 1025000 w 1373343"/>
                <a:gd name="connsiteY11" fmla="*/ 2677886 h 3026229"/>
                <a:gd name="connsiteX12" fmla="*/ 937914 w 1373343"/>
                <a:gd name="connsiteY12" fmla="*/ 2656114 h 3026229"/>
                <a:gd name="connsiteX13" fmla="*/ 905257 w 1373343"/>
                <a:gd name="connsiteY13" fmla="*/ 2623457 h 3026229"/>
                <a:gd name="connsiteX14" fmla="*/ 937914 w 1373343"/>
                <a:gd name="connsiteY14" fmla="*/ 2503714 h 3026229"/>
                <a:gd name="connsiteX15" fmla="*/ 992343 w 1373343"/>
                <a:gd name="connsiteY15" fmla="*/ 2481943 h 3026229"/>
                <a:gd name="connsiteX16" fmla="*/ 1003229 w 1373343"/>
                <a:gd name="connsiteY16" fmla="*/ 2242457 h 3026229"/>
                <a:gd name="connsiteX17" fmla="*/ 1025000 w 1373343"/>
                <a:gd name="connsiteY17" fmla="*/ 2209800 h 3026229"/>
                <a:gd name="connsiteX18" fmla="*/ 1003229 w 1373343"/>
                <a:gd name="connsiteY18" fmla="*/ 2144486 h 3026229"/>
                <a:gd name="connsiteX19" fmla="*/ 937914 w 1373343"/>
                <a:gd name="connsiteY19" fmla="*/ 2002972 h 3026229"/>
                <a:gd name="connsiteX20" fmla="*/ 927029 w 1373343"/>
                <a:gd name="connsiteY20" fmla="*/ 1970314 h 3026229"/>
                <a:gd name="connsiteX21" fmla="*/ 872600 w 1373343"/>
                <a:gd name="connsiteY21" fmla="*/ 1915886 h 3026229"/>
                <a:gd name="connsiteX22" fmla="*/ 731086 w 1373343"/>
                <a:gd name="connsiteY22" fmla="*/ 1872343 h 3026229"/>
                <a:gd name="connsiteX23" fmla="*/ 698429 w 1373343"/>
                <a:gd name="connsiteY23" fmla="*/ 1828800 h 3026229"/>
                <a:gd name="connsiteX24" fmla="*/ 644000 w 1373343"/>
                <a:gd name="connsiteY24" fmla="*/ 1774372 h 3026229"/>
                <a:gd name="connsiteX25" fmla="*/ 622229 w 1373343"/>
                <a:gd name="connsiteY25" fmla="*/ 1752600 h 3026229"/>
                <a:gd name="connsiteX26" fmla="*/ 589571 w 1373343"/>
                <a:gd name="connsiteY26" fmla="*/ 1719943 h 3026229"/>
                <a:gd name="connsiteX27" fmla="*/ 546029 w 1373343"/>
                <a:gd name="connsiteY27" fmla="*/ 1698172 h 3026229"/>
                <a:gd name="connsiteX28" fmla="*/ 535143 w 1373343"/>
                <a:gd name="connsiteY28" fmla="*/ 1665514 h 3026229"/>
                <a:gd name="connsiteX29" fmla="*/ 469829 w 1373343"/>
                <a:gd name="connsiteY29" fmla="*/ 1632857 h 3026229"/>
                <a:gd name="connsiteX30" fmla="*/ 426286 w 1373343"/>
                <a:gd name="connsiteY30" fmla="*/ 1611086 h 3026229"/>
                <a:gd name="connsiteX31" fmla="*/ 23514 w 1373343"/>
                <a:gd name="connsiteY31" fmla="*/ 1589314 h 3026229"/>
                <a:gd name="connsiteX32" fmla="*/ 1743 w 1373343"/>
                <a:gd name="connsiteY32" fmla="*/ 1556657 h 3026229"/>
                <a:gd name="connsiteX33" fmla="*/ 12629 w 1373343"/>
                <a:gd name="connsiteY33" fmla="*/ 1480457 h 3026229"/>
                <a:gd name="connsiteX34" fmla="*/ 67057 w 1373343"/>
                <a:gd name="connsiteY34" fmla="*/ 1469572 h 3026229"/>
                <a:gd name="connsiteX35" fmla="*/ 132371 w 1373343"/>
                <a:gd name="connsiteY35" fmla="*/ 1458686 h 3026229"/>
                <a:gd name="connsiteX36" fmla="*/ 165029 w 1373343"/>
                <a:gd name="connsiteY36" fmla="*/ 1436914 h 3026229"/>
                <a:gd name="connsiteX37" fmla="*/ 197686 w 1373343"/>
                <a:gd name="connsiteY37" fmla="*/ 1426029 h 3026229"/>
                <a:gd name="connsiteX38" fmla="*/ 230343 w 1373343"/>
                <a:gd name="connsiteY38" fmla="*/ 1393372 h 3026229"/>
                <a:gd name="connsiteX39" fmla="*/ 219457 w 1373343"/>
                <a:gd name="connsiteY39" fmla="*/ 1208314 h 3026229"/>
                <a:gd name="connsiteX40" fmla="*/ 197686 w 1373343"/>
                <a:gd name="connsiteY40" fmla="*/ 1121229 h 3026229"/>
                <a:gd name="connsiteX41" fmla="*/ 208571 w 1373343"/>
                <a:gd name="connsiteY41" fmla="*/ 1088572 h 3026229"/>
                <a:gd name="connsiteX42" fmla="*/ 230343 w 1373343"/>
                <a:gd name="connsiteY42" fmla="*/ 1045029 h 3026229"/>
                <a:gd name="connsiteX43" fmla="*/ 241229 w 1373343"/>
                <a:gd name="connsiteY43" fmla="*/ 979714 h 3026229"/>
                <a:gd name="connsiteX44" fmla="*/ 252114 w 1373343"/>
                <a:gd name="connsiteY44" fmla="*/ 947057 h 3026229"/>
                <a:gd name="connsiteX45" fmla="*/ 241229 w 1373343"/>
                <a:gd name="connsiteY45" fmla="*/ 816429 h 3026229"/>
                <a:gd name="connsiteX46" fmla="*/ 219457 w 1373343"/>
                <a:gd name="connsiteY46" fmla="*/ 794657 h 3026229"/>
                <a:gd name="connsiteX47" fmla="*/ 273886 w 1373343"/>
                <a:gd name="connsiteY47" fmla="*/ 718457 h 3026229"/>
                <a:gd name="connsiteX48" fmla="*/ 328314 w 1373343"/>
                <a:gd name="connsiteY48" fmla="*/ 664029 h 3026229"/>
                <a:gd name="connsiteX49" fmla="*/ 360971 w 1373343"/>
                <a:gd name="connsiteY49" fmla="*/ 631372 h 3026229"/>
                <a:gd name="connsiteX50" fmla="*/ 393629 w 1373343"/>
                <a:gd name="connsiteY50" fmla="*/ 609600 h 3026229"/>
                <a:gd name="connsiteX51" fmla="*/ 448057 w 1373343"/>
                <a:gd name="connsiteY51" fmla="*/ 544286 h 3026229"/>
                <a:gd name="connsiteX52" fmla="*/ 458943 w 1373343"/>
                <a:gd name="connsiteY52" fmla="*/ 478972 h 3026229"/>
                <a:gd name="connsiteX53" fmla="*/ 535143 w 1373343"/>
                <a:gd name="connsiteY53" fmla="*/ 435429 h 3026229"/>
                <a:gd name="connsiteX54" fmla="*/ 589571 w 1373343"/>
                <a:gd name="connsiteY54" fmla="*/ 424543 h 3026229"/>
                <a:gd name="connsiteX55" fmla="*/ 644000 w 1373343"/>
                <a:gd name="connsiteY55" fmla="*/ 381000 h 3026229"/>
                <a:gd name="connsiteX56" fmla="*/ 676657 w 1373343"/>
                <a:gd name="connsiteY56" fmla="*/ 337457 h 3026229"/>
                <a:gd name="connsiteX57" fmla="*/ 665771 w 1373343"/>
                <a:gd name="connsiteY57" fmla="*/ 217714 h 3026229"/>
                <a:gd name="connsiteX58" fmla="*/ 644000 w 1373343"/>
                <a:gd name="connsiteY58" fmla="*/ 174172 h 3026229"/>
                <a:gd name="connsiteX59" fmla="*/ 611343 w 1373343"/>
                <a:gd name="connsiteY59" fmla="*/ 163286 h 3026229"/>
                <a:gd name="connsiteX60" fmla="*/ 556914 w 1373343"/>
                <a:gd name="connsiteY60" fmla="*/ 152400 h 3026229"/>
                <a:gd name="connsiteX61" fmla="*/ 513371 w 1373343"/>
                <a:gd name="connsiteY61" fmla="*/ 141514 h 3026229"/>
                <a:gd name="connsiteX62" fmla="*/ 611343 w 1373343"/>
                <a:gd name="connsiteY62" fmla="*/ 141514 h 3026229"/>
                <a:gd name="connsiteX63" fmla="*/ 567800 w 1373343"/>
                <a:gd name="connsiteY63" fmla="*/ 0 h 3026229"/>
                <a:gd name="connsiteX0" fmla="*/ 1112086 w 1373343"/>
                <a:gd name="connsiteY0" fmla="*/ 3026229 h 3026229"/>
                <a:gd name="connsiteX1" fmla="*/ 1308029 w 1373343"/>
                <a:gd name="connsiteY1" fmla="*/ 2982686 h 3026229"/>
                <a:gd name="connsiteX2" fmla="*/ 1351571 w 1373343"/>
                <a:gd name="connsiteY2" fmla="*/ 2971800 h 3026229"/>
                <a:gd name="connsiteX3" fmla="*/ 1373343 w 1373343"/>
                <a:gd name="connsiteY3" fmla="*/ 2928257 h 3026229"/>
                <a:gd name="connsiteX4" fmla="*/ 1362457 w 1373343"/>
                <a:gd name="connsiteY4" fmla="*/ 2830286 h 3026229"/>
                <a:gd name="connsiteX5" fmla="*/ 1297143 w 1373343"/>
                <a:gd name="connsiteY5" fmla="*/ 2808514 h 3026229"/>
                <a:gd name="connsiteX6" fmla="*/ 1286257 w 1373343"/>
                <a:gd name="connsiteY6" fmla="*/ 2775857 h 3026229"/>
                <a:gd name="connsiteX7" fmla="*/ 1253600 w 1373343"/>
                <a:gd name="connsiteY7" fmla="*/ 2764972 h 3026229"/>
                <a:gd name="connsiteX8" fmla="*/ 1220943 w 1373343"/>
                <a:gd name="connsiteY8" fmla="*/ 2743200 h 3026229"/>
                <a:gd name="connsiteX9" fmla="*/ 1112086 w 1373343"/>
                <a:gd name="connsiteY9" fmla="*/ 2721429 h 3026229"/>
                <a:gd name="connsiteX10" fmla="*/ 1079429 w 1373343"/>
                <a:gd name="connsiteY10" fmla="*/ 2710543 h 3026229"/>
                <a:gd name="connsiteX11" fmla="*/ 1025000 w 1373343"/>
                <a:gd name="connsiteY11" fmla="*/ 2677886 h 3026229"/>
                <a:gd name="connsiteX12" fmla="*/ 937914 w 1373343"/>
                <a:gd name="connsiteY12" fmla="*/ 2656114 h 3026229"/>
                <a:gd name="connsiteX13" fmla="*/ 905257 w 1373343"/>
                <a:gd name="connsiteY13" fmla="*/ 2623457 h 3026229"/>
                <a:gd name="connsiteX14" fmla="*/ 937914 w 1373343"/>
                <a:gd name="connsiteY14" fmla="*/ 2503714 h 3026229"/>
                <a:gd name="connsiteX15" fmla="*/ 992343 w 1373343"/>
                <a:gd name="connsiteY15" fmla="*/ 2481943 h 3026229"/>
                <a:gd name="connsiteX16" fmla="*/ 1003229 w 1373343"/>
                <a:gd name="connsiteY16" fmla="*/ 2242457 h 3026229"/>
                <a:gd name="connsiteX17" fmla="*/ 1025000 w 1373343"/>
                <a:gd name="connsiteY17" fmla="*/ 2209800 h 3026229"/>
                <a:gd name="connsiteX18" fmla="*/ 1003229 w 1373343"/>
                <a:gd name="connsiteY18" fmla="*/ 2144486 h 3026229"/>
                <a:gd name="connsiteX19" fmla="*/ 937914 w 1373343"/>
                <a:gd name="connsiteY19" fmla="*/ 2002972 h 3026229"/>
                <a:gd name="connsiteX20" fmla="*/ 927029 w 1373343"/>
                <a:gd name="connsiteY20" fmla="*/ 1970314 h 3026229"/>
                <a:gd name="connsiteX21" fmla="*/ 872600 w 1373343"/>
                <a:gd name="connsiteY21" fmla="*/ 1915886 h 3026229"/>
                <a:gd name="connsiteX22" fmla="*/ 731086 w 1373343"/>
                <a:gd name="connsiteY22" fmla="*/ 1872343 h 3026229"/>
                <a:gd name="connsiteX23" fmla="*/ 698429 w 1373343"/>
                <a:gd name="connsiteY23" fmla="*/ 1828800 h 3026229"/>
                <a:gd name="connsiteX24" fmla="*/ 644000 w 1373343"/>
                <a:gd name="connsiteY24" fmla="*/ 1774372 h 3026229"/>
                <a:gd name="connsiteX25" fmla="*/ 622229 w 1373343"/>
                <a:gd name="connsiteY25" fmla="*/ 1752600 h 3026229"/>
                <a:gd name="connsiteX26" fmla="*/ 589571 w 1373343"/>
                <a:gd name="connsiteY26" fmla="*/ 1719943 h 3026229"/>
                <a:gd name="connsiteX27" fmla="*/ 546029 w 1373343"/>
                <a:gd name="connsiteY27" fmla="*/ 1698172 h 3026229"/>
                <a:gd name="connsiteX28" fmla="*/ 535143 w 1373343"/>
                <a:gd name="connsiteY28" fmla="*/ 1665514 h 3026229"/>
                <a:gd name="connsiteX29" fmla="*/ 469829 w 1373343"/>
                <a:gd name="connsiteY29" fmla="*/ 1632857 h 3026229"/>
                <a:gd name="connsiteX30" fmla="*/ 426286 w 1373343"/>
                <a:gd name="connsiteY30" fmla="*/ 1611086 h 3026229"/>
                <a:gd name="connsiteX31" fmla="*/ 23514 w 1373343"/>
                <a:gd name="connsiteY31" fmla="*/ 1589314 h 3026229"/>
                <a:gd name="connsiteX32" fmla="*/ 1743 w 1373343"/>
                <a:gd name="connsiteY32" fmla="*/ 1556657 h 3026229"/>
                <a:gd name="connsiteX33" fmla="*/ 12629 w 1373343"/>
                <a:gd name="connsiteY33" fmla="*/ 1480457 h 3026229"/>
                <a:gd name="connsiteX34" fmla="*/ 67057 w 1373343"/>
                <a:gd name="connsiteY34" fmla="*/ 1469572 h 3026229"/>
                <a:gd name="connsiteX35" fmla="*/ 132371 w 1373343"/>
                <a:gd name="connsiteY35" fmla="*/ 1458686 h 3026229"/>
                <a:gd name="connsiteX36" fmla="*/ 165029 w 1373343"/>
                <a:gd name="connsiteY36" fmla="*/ 1436914 h 3026229"/>
                <a:gd name="connsiteX37" fmla="*/ 197686 w 1373343"/>
                <a:gd name="connsiteY37" fmla="*/ 1426029 h 3026229"/>
                <a:gd name="connsiteX38" fmla="*/ 230343 w 1373343"/>
                <a:gd name="connsiteY38" fmla="*/ 1393372 h 3026229"/>
                <a:gd name="connsiteX39" fmla="*/ 219457 w 1373343"/>
                <a:gd name="connsiteY39" fmla="*/ 1208314 h 3026229"/>
                <a:gd name="connsiteX40" fmla="*/ 197686 w 1373343"/>
                <a:gd name="connsiteY40" fmla="*/ 1121229 h 3026229"/>
                <a:gd name="connsiteX41" fmla="*/ 208571 w 1373343"/>
                <a:gd name="connsiteY41" fmla="*/ 1088572 h 3026229"/>
                <a:gd name="connsiteX42" fmla="*/ 230343 w 1373343"/>
                <a:gd name="connsiteY42" fmla="*/ 1045029 h 3026229"/>
                <a:gd name="connsiteX43" fmla="*/ 241229 w 1373343"/>
                <a:gd name="connsiteY43" fmla="*/ 979714 h 3026229"/>
                <a:gd name="connsiteX44" fmla="*/ 252114 w 1373343"/>
                <a:gd name="connsiteY44" fmla="*/ 947057 h 3026229"/>
                <a:gd name="connsiteX45" fmla="*/ 241229 w 1373343"/>
                <a:gd name="connsiteY45" fmla="*/ 816429 h 3026229"/>
                <a:gd name="connsiteX46" fmla="*/ 219457 w 1373343"/>
                <a:gd name="connsiteY46" fmla="*/ 794657 h 3026229"/>
                <a:gd name="connsiteX47" fmla="*/ 273886 w 1373343"/>
                <a:gd name="connsiteY47" fmla="*/ 718457 h 3026229"/>
                <a:gd name="connsiteX48" fmla="*/ 328314 w 1373343"/>
                <a:gd name="connsiteY48" fmla="*/ 664029 h 3026229"/>
                <a:gd name="connsiteX49" fmla="*/ 360971 w 1373343"/>
                <a:gd name="connsiteY49" fmla="*/ 631372 h 3026229"/>
                <a:gd name="connsiteX50" fmla="*/ 393629 w 1373343"/>
                <a:gd name="connsiteY50" fmla="*/ 609600 h 3026229"/>
                <a:gd name="connsiteX51" fmla="*/ 448057 w 1373343"/>
                <a:gd name="connsiteY51" fmla="*/ 544286 h 3026229"/>
                <a:gd name="connsiteX52" fmla="*/ 458943 w 1373343"/>
                <a:gd name="connsiteY52" fmla="*/ 478972 h 3026229"/>
                <a:gd name="connsiteX53" fmla="*/ 535143 w 1373343"/>
                <a:gd name="connsiteY53" fmla="*/ 435429 h 3026229"/>
                <a:gd name="connsiteX54" fmla="*/ 589571 w 1373343"/>
                <a:gd name="connsiteY54" fmla="*/ 424543 h 3026229"/>
                <a:gd name="connsiteX55" fmla="*/ 644000 w 1373343"/>
                <a:gd name="connsiteY55" fmla="*/ 381000 h 3026229"/>
                <a:gd name="connsiteX56" fmla="*/ 676657 w 1373343"/>
                <a:gd name="connsiteY56" fmla="*/ 337457 h 3026229"/>
                <a:gd name="connsiteX57" fmla="*/ 665771 w 1373343"/>
                <a:gd name="connsiteY57" fmla="*/ 217714 h 3026229"/>
                <a:gd name="connsiteX58" fmla="*/ 644000 w 1373343"/>
                <a:gd name="connsiteY58" fmla="*/ 174172 h 3026229"/>
                <a:gd name="connsiteX59" fmla="*/ 611343 w 1373343"/>
                <a:gd name="connsiteY59" fmla="*/ 163286 h 3026229"/>
                <a:gd name="connsiteX60" fmla="*/ 556914 w 1373343"/>
                <a:gd name="connsiteY60" fmla="*/ 152400 h 3026229"/>
                <a:gd name="connsiteX61" fmla="*/ 611343 w 1373343"/>
                <a:gd name="connsiteY61" fmla="*/ 141514 h 3026229"/>
                <a:gd name="connsiteX62" fmla="*/ 567800 w 1373343"/>
                <a:gd name="connsiteY62" fmla="*/ 0 h 3026229"/>
                <a:gd name="connsiteX0" fmla="*/ 1112086 w 1373343"/>
                <a:gd name="connsiteY0" fmla="*/ 3026229 h 3026229"/>
                <a:gd name="connsiteX1" fmla="*/ 1308029 w 1373343"/>
                <a:gd name="connsiteY1" fmla="*/ 2982686 h 3026229"/>
                <a:gd name="connsiteX2" fmla="*/ 1351571 w 1373343"/>
                <a:gd name="connsiteY2" fmla="*/ 2971800 h 3026229"/>
                <a:gd name="connsiteX3" fmla="*/ 1373343 w 1373343"/>
                <a:gd name="connsiteY3" fmla="*/ 2928257 h 3026229"/>
                <a:gd name="connsiteX4" fmla="*/ 1362457 w 1373343"/>
                <a:gd name="connsiteY4" fmla="*/ 2830286 h 3026229"/>
                <a:gd name="connsiteX5" fmla="*/ 1297143 w 1373343"/>
                <a:gd name="connsiteY5" fmla="*/ 2808514 h 3026229"/>
                <a:gd name="connsiteX6" fmla="*/ 1286257 w 1373343"/>
                <a:gd name="connsiteY6" fmla="*/ 2775857 h 3026229"/>
                <a:gd name="connsiteX7" fmla="*/ 1253600 w 1373343"/>
                <a:gd name="connsiteY7" fmla="*/ 2764972 h 3026229"/>
                <a:gd name="connsiteX8" fmla="*/ 1220943 w 1373343"/>
                <a:gd name="connsiteY8" fmla="*/ 2743200 h 3026229"/>
                <a:gd name="connsiteX9" fmla="*/ 1112086 w 1373343"/>
                <a:gd name="connsiteY9" fmla="*/ 2721429 h 3026229"/>
                <a:gd name="connsiteX10" fmla="*/ 1079429 w 1373343"/>
                <a:gd name="connsiteY10" fmla="*/ 2710543 h 3026229"/>
                <a:gd name="connsiteX11" fmla="*/ 1025000 w 1373343"/>
                <a:gd name="connsiteY11" fmla="*/ 2677886 h 3026229"/>
                <a:gd name="connsiteX12" fmla="*/ 937914 w 1373343"/>
                <a:gd name="connsiteY12" fmla="*/ 2656114 h 3026229"/>
                <a:gd name="connsiteX13" fmla="*/ 905257 w 1373343"/>
                <a:gd name="connsiteY13" fmla="*/ 2623457 h 3026229"/>
                <a:gd name="connsiteX14" fmla="*/ 937914 w 1373343"/>
                <a:gd name="connsiteY14" fmla="*/ 2503714 h 3026229"/>
                <a:gd name="connsiteX15" fmla="*/ 992343 w 1373343"/>
                <a:gd name="connsiteY15" fmla="*/ 2481943 h 3026229"/>
                <a:gd name="connsiteX16" fmla="*/ 1003229 w 1373343"/>
                <a:gd name="connsiteY16" fmla="*/ 2242457 h 3026229"/>
                <a:gd name="connsiteX17" fmla="*/ 1025000 w 1373343"/>
                <a:gd name="connsiteY17" fmla="*/ 2209800 h 3026229"/>
                <a:gd name="connsiteX18" fmla="*/ 1003229 w 1373343"/>
                <a:gd name="connsiteY18" fmla="*/ 2144486 h 3026229"/>
                <a:gd name="connsiteX19" fmla="*/ 937914 w 1373343"/>
                <a:gd name="connsiteY19" fmla="*/ 2002972 h 3026229"/>
                <a:gd name="connsiteX20" fmla="*/ 927029 w 1373343"/>
                <a:gd name="connsiteY20" fmla="*/ 1970314 h 3026229"/>
                <a:gd name="connsiteX21" fmla="*/ 872600 w 1373343"/>
                <a:gd name="connsiteY21" fmla="*/ 1915886 h 3026229"/>
                <a:gd name="connsiteX22" fmla="*/ 731086 w 1373343"/>
                <a:gd name="connsiteY22" fmla="*/ 1872343 h 3026229"/>
                <a:gd name="connsiteX23" fmla="*/ 698429 w 1373343"/>
                <a:gd name="connsiteY23" fmla="*/ 1828800 h 3026229"/>
                <a:gd name="connsiteX24" fmla="*/ 644000 w 1373343"/>
                <a:gd name="connsiteY24" fmla="*/ 1774372 h 3026229"/>
                <a:gd name="connsiteX25" fmla="*/ 622229 w 1373343"/>
                <a:gd name="connsiteY25" fmla="*/ 1752600 h 3026229"/>
                <a:gd name="connsiteX26" fmla="*/ 589571 w 1373343"/>
                <a:gd name="connsiteY26" fmla="*/ 1719943 h 3026229"/>
                <a:gd name="connsiteX27" fmla="*/ 546029 w 1373343"/>
                <a:gd name="connsiteY27" fmla="*/ 1698172 h 3026229"/>
                <a:gd name="connsiteX28" fmla="*/ 535143 w 1373343"/>
                <a:gd name="connsiteY28" fmla="*/ 1665514 h 3026229"/>
                <a:gd name="connsiteX29" fmla="*/ 469829 w 1373343"/>
                <a:gd name="connsiteY29" fmla="*/ 1632857 h 3026229"/>
                <a:gd name="connsiteX30" fmla="*/ 426286 w 1373343"/>
                <a:gd name="connsiteY30" fmla="*/ 1611086 h 3026229"/>
                <a:gd name="connsiteX31" fmla="*/ 23514 w 1373343"/>
                <a:gd name="connsiteY31" fmla="*/ 1589314 h 3026229"/>
                <a:gd name="connsiteX32" fmla="*/ 1743 w 1373343"/>
                <a:gd name="connsiteY32" fmla="*/ 1556657 h 3026229"/>
                <a:gd name="connsiteX33" fmla="*/ 12629 w 1373343"/>
                <a:gd name="connsiteY33" fmla="*/ 1480457 h 3026229"/>
                <a:gd name="connsiteX34" fmla="*/ 67057 w 1373343"/>
                <a:gd name="connsiteY34" fmla="*/ 1469572 h 3026229"/>
                <a:gd name="connsiteX35" fmla="*/ 132371 w 1373343"/>
                <a:gd name="connsiteY35" fmla="*/ 1458686 h 3026229"/>
                <a:gd name="connsiteX36" fmla="*/ 165029 w 1373343"/>
                <a:gd name="connsiteY36" fmla="*/ 1436914 h 3026229"/>
                <a:gd name="connsiteX37" fmla="*/ 197686 w 1373343"/>
                <a:gd name="connsiteY37" fmla="*/ 1426029 h 3026229"/>
                <a:gd name="connsiteX38" fmla="*/ 230343 w 1373343"/>
                <a:gd name="connsiteY38" fmla="*/ 1393372 h 3026229"/>
                <a:gd name="connsiteX39" fmla="*/ 219457 w 1373343"/>
                <a:gd name="connsiteY39" fmla="*/ 1208314 h 3026229"/>
                <a:gd name="connsiteX40" fmla="*/ 197686 w 1373343"/>
                <a:gd name="connsiteY40" fmla="*/ 1121229 h 3026229"/>
                <a:gd name="connsiteX41" fmla="*/ 208571 w 1373343"/>
                <a:gd name="connsiteY41" fmla="*/ 1088572 h 3026229"/>
                <a:gd name="connsiteX42" fmla="*/ 230343 w 1373343"/>
                <a:gd name="connsiteY42" fmla="*/ 1045029 h 3026229"/>
                <a:gd name="connsiteX43" fmla="*/ 241229 w 1373343"/>
                <a:gd name="connsiteY43" fmla="*/ 979714 h 3026229"/>
                <a:gd name="connsiteX44" fmla="*/ 252114 w 1373343"/>
                <a:gd name="connsiteY44" fmla="*/ 947057 h 3026229"/>
                <a:gd name="connsiteX45" fmla="*/ 241229 w 1373343"/>
                <a:gd name="connsiteY45" fmla="*/ 816429 h 3026229"/>
                <a:gd name="connsiteX46" fmla="*/ 219457 w 1373343"/>
                <a:gd name="connsiteY46" fmla="*/ 794657 h 3026229"/>
                <a:gd name="connsiteX47" fmla="*/ 273886 w 1373343"/>
                <a:gd name="connsiteY47" fmla="*/ 718457 h 3026229"/>
                <a:gd name="connsiteX48" fmla="*/ 328314 w 1373343"/>
                <a:gd name="connsiteY48" fmla="*/ 664029 h 3026229"/>
                <a:gd name="connsiteX49" fmla="*/ 360971 w 1373343"/>
                <a:gd name="connsiteY49" fmla="*/ 631372 h 3026229"/>
                <a:gd name="connsiteX50" fmla="*/ 393629 w 1373343"/>
                <a:gd name="connsiteY50" fmla="*/ 609600 h 3026229"/>
                <a:gd name="connsiteX51" fmla="*/ 448057 w 1373343"/>
                <a:gd name="connsiteY51" fmla="*/ 544286 h 3026229"/>
                <a:gd name="connsiteX52" fmla="*/ 458943 w 1373343"/>
                <a:gd name="connsiteY52" fmla="*/ 478972 h 3026229"/>
                <a:gd name="connsiteX53" fmla="*/ 535143 w 1373343"/>
                <a:gd name="connsiteY53" fmla="*/ 435429 h 3026229"/>
                <a:gd name="connsiteX54" fmla="*/ 589571 w 1373343"/>
                <a:gd name="connsiteY54" fmla="*/ 424543 h 3026229"/>
                <a:gd name="connsiteX55" fmla="*/ 644000 w 1373343"/>
                <a:gd name="connsiteY55" fmla="*/ 381000 h 3026229"/>
                <a:gd name="connsiteX56" fmla="*/ 676657 w 1373343"/>
                <a:gd name="connsiteY56" fmla="*/ 337457 h 3026229"/>
                <a:gd name="connsiteX57" fmla="*/ 665771 w 1373343"/>
                <a:gd name="connsiteY57" fmla="*/ 217714 h 3026229"/>
                <a:gd name="connsiteX58" fmla="*/ 644000 w 1373343"/>
                <a:gd name="connsiteY58" fmla="*/ 174172 h 3026229"/>
                <a:gd name="connsiteX59" fmla="*/ 611343 w 1373343"/>
                <a:gd name="connsiteY59" fmla="*/ 163286 h 3026229"/>
                <a:gd name="connsiteX60" fmla="*/ 611343 w 1373343"/>
                <a:gd name="connsiteY60" fmla="*/ 141514 h 3026229"/>
                <a:gd name="connsiteX61" fmla="*/ 567800 w 1373343"/>
                <a:gd name="connsiteY61" fmla="*/ 0 h 3026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73343" h="3026229">
                  <a:moveTo>
                    <a:pt x="1112086" y="3026229"/>
                  </a:moveTo>
                  <a:lnTo>
                    <a:pt x="1308029" y="2982686"/>
                  </a:lnTo>
                  <a:cubicBezTo>
                    <a:pt x="1322618" y="2979370"/>
                    <a:pt x="1340078" y="2981378"/>
                    <a:pt x="1351571" y="2971800"/>
                  </a:cubicBezTo>
                  <a:cubicBezTo>
                    <a:pt x="1364037" y="2961411"/>
                    <a:pt x="1366086" y="2942771"/>
                    <a:pt x="1373343" y="2928257"/>
                  </a:cubicBezTo>
                  <a:cubicBezTo>
                    <a:pt x="1369714" y="2895600"/>
                    <a:pt x="1380098" y="2858007"/>
                    <a:pt x="1362457" y="2830286"/>
                  </a:cubicBezTo>
                  <a:cubicBezTo>
                    <a:pt x="1350136" y="2810925"/>
                    <a:pt x="1297143" y="2808514"/>
                    <a:pt x="1297143" y="2808514"/>
                  </a:cubicBezTo>
                  <a:cubicBezTo>
                    <a:pt x="1293514" y="2797628"/>
                    <a:pt x="1294371" y="2783971"/>
                    <a:pt x="1286257" y="2775857"/>
                  </a:cubicBezTo>
                  <a:cubicBezTo>
                    <a:pt x="1278143" y="2767743"/>
                    <a:pt x="1263863" y="2770104"/>
                    <a:pt x="1253600" y="2764972"/>
                  </a:cubicBezTo>
                  <a:cubicBezTo>
                    <a:pt x="1241898" y="2759121"/>
                    <a:pt x="1233448" y="2747048"/>
                    <a:pt x="1220943" y="2743200"/>
                  </a:cubicBezTo>
                  <a:cubicBezTo>
                    <a:pt x="1185575" y="2732318"/>
                    <a:pt x="1147191" y="2733131"/>
                    <a:pt x="1112086" y="2721429"/>
                  </a:cubicBezTo>
                  <a:lnTo>
                    <a:pt x="1079429" y="2710543"/>
                  </a:lnTo>
                  <a:cubicBezTo>
                    <a:pt x="1052703" y="2683819"/>
                    <a:pt x="1063860" y="2688485"/>
                    <a:pt x="1025000" y="2677886"/>
                  </a:cubicBezTo>
                  <a:cubicBezTo>
                    <a:pt x="996132" y="2670013"/>
                    <a:pt x="937914" y="2656114"/>
                    <a:pt x="937914" y="2656114"/>
                  </a:cubicBezTo>
                  <a:cubicBezTo>
                    <a:pt x="927028" y="2645228"/>
                    <a:pt x="907788" y="2638642"/>
                    <a:pt x="905257" y="2623457"/>
                  </a:cubicBezTo>
                  <a:cubicBezTo>
                    <a:pt x="899239" y="2587349"/>
                    <a:pt x="898543" y="2526212"/>
                    <a:pt x="937914" y="2503714"/>
                  </a:cubicBezTo>
                  <a:cubicBezTo>
                    <a:pt x="954880" y="2494019"/>
                    <a:pt x="974200" y="2489200"/>
                    <a:pt x="992343" y="2481943"/>
                  </a:cubicBezTo>
                  <a:cubicBezTo>
                    <a:pt x="995972" y="2402114"/>
                    <a:pt x="993708" y="2321799"/>
                    <a:pt x="1003229" y="2242457"/>
                  </a:cubicBezTo>
                  <a:cubicBezTo>
                    <a:pt x="1004788" y="2229467"/>
                    <a:pt x="1025000" y="2222883"/>
                    <a:pt x="1025000" y="2209800"/>
                  </a:cubicBezTo>
                  <a:cubicBezTo>
                    <a:pt x="1025000" y="2186851"/>
                    <a:pt x="1009704" y="2166502"/>
                    <a:pt x="1003229" y="2144486"/>
                  </a:cubicBezTo>
                  <a:cubicBezTo>
                    <a:pt x="963607" y="2009774"/>
                    <a:pt x="1006108" y="2048434"/>
                    <a:pt x="937914" y="2002972"/>
                  </a:cubicBezTo>
                  <a:cubicBezTo>
                    <a:pt x="934286" y="1992086"/>
                    <a:pt x="933914" y="1979494"/>
                    <a:pt x="927029" y="1970314"/>
                  </a:cubicBezTo>
                  <a:cubicBezTo>
                    <a:pt x="911634" y="1949788"/>
                    <a:pt x="896941" y="1924000"/>
                    <a:pt x="872600" y="1915886"/>
                  </a:cubicBezTo>
                  <a:cubicBezTo>
                    <a:pt x="782225" y="1885760"/>
                    <a:pt x="829352" y="1900418"/>
                    <a:pt x="731086" y="1872343"/>
                  </a:cubicBezTo>
                  <a:cubicBezTo>
                    <a:pt x="720200" y="1857829"/>
                    <a:pt x="710483" y="1842360"/>
                    <a:pt x="698429" y="1828800"/>
                  </a:cubicBezTo>
                  <a:cubicBezTo>
                    <a:pt x="681383" y="1809623"/>
                    <a:pt x="662143" y="1792515"/>
                    <a:pt x="644000" y="1774372"/>
                  </a:cubicBezTo>
                  <a:lnTo>
                    <a:pt x="622229" y="1752600"/>
                  </a:lnTo>
                  <a:cubicBezTo>
                    <a:pt x="611343" y="1741714"/>
                    <a:pt x="603341" y="1726828"/>
                    <a:pt x="589571" y="1719943"/>
                  </a:cubicBezTo>
                  <a:lnTo>
                    <a:pt x="546029" y="1698172"/>
                  </a:lnTo>
                  <a:cubicBezTo>
                    <a:pt x="542400" y="1687286"/>
                    <a:pt x="542311" y="1674474"/>
                    <a:pt x="535143" y="1665514"/>
                  </a:cubicBezTo>
                  <a:cubicBezTo>
                    <a:pt x="516953" y="1642777"/>
                    <a:pt x="493835" y="1643145"/>
                    <a:pt x="469829" y="1632857"/>
                  </a:cubicBezTo>
                  <a:cubicBezTo>
                    <a:pt x="454914" y="1626465"/>
                    <a:pt x="442437" y="1612662"/>
                    <a:pt x="426286" y="1611086"/>
                  </a:cubicBezTo>
                  <a:cubicBezTo>
                    <a:pt x="292468" y="1598031"/>
                    <a:pt x="157771" y="1596571"/>
                    <a:pt x="23514" y="1589314"/>
                  </a:cubicBezTo>
                  <a:cubicBezTo>
                    <a:pt x="16257" y="1578428"/>
                    <a:pt x="3045" y="1569675"/>
                    <a:pt x="1743" y="1556657"/>
                  </a:cubicBezTo>
                  <a:cubicBezTo>
                    <a:pt x="-810" y="1531126"/>
                    <a:pt x="-2766" y="1500983"/>
                    <a:pt x="12629" y="1480457"/>
                  </a:cubicBezTo>
                  <a:cubicBezTo>
                    <a:pt x="23730" y="1465655"/>
                    <a:pt x="48854" y="1472882"/>
                    <a:pt x="67057" y="1469572"/>
                  </a:cubicBezTo>
                  <a:cubicBezTo>
                    <a:pt x="88773" y="1465624"/>
                    <a:pt x="110600" y="1462315"/>
                    <a:pt x="132371" y="1458686"/>
                  </a:cubicBezTo>
                  <a:cubicBezTo>
                    <a:pt x="143257" y="1451429"/>
                    <a:pt x="153327" y="1442765"/>
                    <a:pt x="165029" y="1436914"/>
                  </a:cubicBezTo>
                  <a:cubicBezTo>
                    <a:pt x="175292" y="1431783"/>
                    <a:pt x="188139" y="1432394"/>
                    <a:pt x="197686" y="1426029"/>
                  </a:cubicBezTo>
                  <a:cubicBezTo>
                    <a:pt x="210495" y="1417490"/>
                    <a:pt x="219457" y="1404258"/>
                    <a:pt x="230343" y="1393372"/>
                  </a:cubicBezTo>
                  <a:cubicBezTo>
                    <a:pt x="256533" y="1314801"/>
                    <a:pt x="246980" y="1359689"/>
                    <a:pt x="219457" y="1208314"/>
                  </a:cubicBezTo>
                  <a:cubicBezTo>
                    <a:pt x="214104" y="1178875"/>
                    <a:pt x="197686" y="1121229"/>
                    <a:pt x="197686" y="1121229"/>
                  </a:cubicBezTo>
                  <a:cubicBezTo>
                    <a:pt x="201314" y="1110343"/>
                    <a:pt x="204051" y="1099119"/>
                    <a:pt x="208571" y="1088572"/>
                  </a:cubicBezTo>
                  <a:cubicBezTo>
                    <a:pt x="214963" y="1073656"/>
                    <a:pt x="225680" y="1060572"/>
                    <a:pt x="230343" y="1045029"/>
                  </a:cubicBezTo>
                  <a:cubicBezTo>
                    <a:pt x="236685" y="1023888"/>
                    <a:pt x="236441" y="1001260"/>
                    <a:pt x="241229" y="979714"/>
                  </a:cubicBezTo>
                  <a:cubicBezTo>
                    <a:pt x="243718" y="968513"/>
                    <a:pt x="248486" y="957943"/>
                    <a:pt x="252114" y="947057"/>
                  </a:cubicBezTo>
                  <a:cubicBezTo>
                    <a:pt x="248486" y="903514"/>
                    <a:pt x="250384" y="859153"/>
                    <a:pt x="241229" y="816429"/>
                  </a:cubicBezTo>
                  <a:cubicBezTo>
                    <a:pt x="239079" y="806393"/>
                    <a:pt x="221470" y="804721"/>
                    <a:pt x="219457" y="794657"/>
                  </a:cubicBezTo>
                  <a:cubicBezTo>
                    <a:pt x="213665" y="765696"/>
                    <a:pt x="263676" y="728667"/>
                    <a:pt x="273886" y="718457"/>
                  </a:cubicBezTo>
                  <a:cubicBezTo>
                    <a:pt x="317777" y="630672"/>
                    <a:pt x="268249" y="704071"/>
                    <a:pt x="328314" y="664029"/>
                  </a:cubicBezTo>
                  <a:cubicBezTo>
                    <a:pt x="341123" y="655490"/>
                    <a:pt x="349144" y="641227"/>
                    <a:pt x="360971" y="631372"/>
                  </a:cubicBezTo>
                  <a:cubicBezTo>
                    <a:pt x="371022" y="622996"/>
                    <a:pt x="383578" y="617976"/>
                    <a:pt x="393629" y="609600"/>
                  </a:cubicBezTo>
                  <a:cubicBezTo>
                    <a:pt x="425060" y="583407"/>
                    <a:pt x="426650" y="576397"/>
                    <a:pt x="448057" y="544286"/>
                  </a:cubicBezTo>
                  <a:cubicBezTo>
                    <a:pt x="451686" y="522515"/>
                    <a:pt x="449979" y="499141"/>
                    <a:pt x="458943" y="478972"/>
                  </a:cubicBezTo>
                  <a:cubicBezTo>
                    <a:pt x="474703" y="443511"/>
                    <a:pt x="503366" y="442491"/>
                    <a:pt x="535143" y="435429"/>
                  </a:cubicBezTo>
                  <a:cubicBezTo>
                    <a:pt x="553204" y="431415"/>
                    <a:pt x="571428" y="428172"/>
                    <a:pt x="589571" y="424543"/>
                  </a:cubicBezTo>
                  <a:cubicBezTo>
                    <a:pt x="656251" y="324526"/>
                    <a:pt x="565127" y="446728"/>
                    <a:pt x="644000" y="381000"/>
                  </a:cubicBezTo>
                  <a:cubicBezTo>
                    <a:pt x="657938" y="369385"/>
                    <a:pt x="665771" y="351971"/>
                    <a:pt x="676657" y="337457"/>
                  </a:cubicBezTo>
                  <a:cubicBezTo>
                    <a:pt x="695436" y="281121"/>
                    <a:pt x="694418" y="303655"/>
                    <a:pt x="665771" y="217714"/>
                  </a:cubicBezTo>
                  <a:cubicBezTo>
                    <a:pt x="660639" y="202320"/>
                    <a:pt x="655474" y="185646"/>
                    <a:pt x="644000" y="174172"/>
                  </a:cubicBezTo>
                  <a:cubicBezTo>
                    <a:pt x="635886" y="166058"/>
                    <a:pt x="616786" y="168729"/>
                    <a:pt x="611343" y="163286"/>
                  </a:cubicBezTo>
                  <a:cubicBezTo>
                    <a:pt x="605900" y="157843"/>
                    <a:pt x="618600" y="168728"/>
                    <a:pt x="611343" y="141514"/>
                  </a:cubicBezTo>
                  <a:cubicBezTo>
                    <a:pt x="604086" y="114300"/>
                    <a:pt x="560543" y="0"/>
                    <a:pt x="567800" y="0"/>
                  </a:cubicBezTo>
                </a:path>
              </a:pathLst>
            </a:custGeom>
            <a:noFill/>
            <a:ln w="25400">
              <a:solidFill>
                <a:srgbClr val="CC0099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3070357" y="2922562"/>
                  <a:ext cx="357190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𝑄</m:t>
                        </m:r>
                      </m:oMath>
                    </m:oMathPara>
                  </a14:m>
                  <a:endParaRPr lang="he-IL" sz="2400" i="1" dirty="0">
                    <a:solidFill>
                      <a:srgbClr val="CC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0357" y="2922562"/>
                  <a:ext cx="357190" cy="461665"/>
                </a:xfrm>
                <a:prstGeom prst="rect">
                  <a:avLst/>
                </a:prstGeom>
                <a:blipFill rotWithShape="0">
                  <a:blip r:embed="rId15"/>
                  <a:stretch>
                    <a:fillRect l="-29310" r="-5172" b="-1447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6718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2" grpId="0"/>
      <p:bldP spid="93" grpId="0"/>
      <p:bldP spid="42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Alternating paths and cycles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963526" y="3140968"/>
            <a:ext cx="6920842" cy="1539197"/>
            <a:chOff x="963526" y="3140968"/>
            <a:chExt cx="6920842" cy="1539197"/>
          </a:xfrm>
        </p:grpSpPr>
        <p:grpSp>
          <p:nvGrpSpPr>
            <p:cNvPr id="50" name="Group 188"/>
            <p:cNvGrpSpPr/>
            <p:nvPr/>
          </p:nvGrpSpPr>
          <p:grpSpPr>
            <a:xfrm>
              <a:off x="1313555" y="3305197"/>
              <a:ext cx="3729997" cy="115200"/>
              <a:chOff x="900121" y="4794287"/>
              <a:chExt cx="3729997" cy="115200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 rot="10800000">
                <a:off x="1739226" y="4851887"/>
                <a:ext cx="599180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10800000">
                <a:off x="1015322" y="485188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>
                <a:off x="900121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>
                <a:off x="1624026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>
                <a:off x="2338406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6" name="Oval 95"/>
              <p:cNvSpPr>
                <a:spLocks noChangeAspect="1"/>
              </p:cNvSpPr>
              <p:nvPr/>
            </p:nvSpPr>
            <p:spPr>
              <a:xfrm>
                <a:off x="3062311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7" name="Straight Connector 96"/>
              <p:cNvCxnSpPr/>
              <p:nvPr/>
            </p:nvCxnSpPr>
            <p:spPr>
              <a:xfrm rot="10800000">
                <a:off x="3906214" y="485188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 rot="10800000">
                <a:off x="2453607" y="485188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Oval 98"/>
              <p:cNvSpPr>
                <a:spLocks noChangeAspect="1"/>
              </p:cNvSpPr>
              <p:nvPr/>
            </p:nvSpPr>
            <p:spPr>
              <a:xfrm>
                <a:off x="3791013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00" name="Oval 99"/>
              <p:cNvSpPr>
                <a:spLocks noChangeAspect="1"/>
              </p:cNvSpPr>
              <p:nvPr/>
            </p:nvSpPr>
            <p:spPr>
              <a:xfrm>
                <a:off x="4514918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01" name="Straight Connector 100"/>
              <p:cNvCxnSpPr/>
              <p:nvPr/>
            </p:nvCxnSpPr>
            <p:spPr>
              <a:xfrm>
                <a:off x="3177511" y="4851887"/>
                <a:ext cx="6135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189"/>
            <p:cNvGrpSpPr/>
            <p:nvPr/>
          </p:nvGrpSpPr>
          <p:grpSpPr>
            <a:xfrm>
              <a:off x="963526" y="3869185"/>
              <a:ext cx="4430055" cy="115200"/>
              <a:chOff x="909612" y="5528827"/>
              <a:chExt cx="4430055" cy="115200"/>
            </a:xfrm>
          </p:grpSpPr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5224467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78" name="Straight Connector 77"/>
              <p:cNvCxnSpPr/>
              <p:nvPr/>
            </p:nvCxnSpPr>
            <p:spPr>
              <a:xfrm>
                <a:off x="4639609" y="5586202"/>
                <a:ext cx="584858" cy="45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10800000">
                <a:off x="1748717" y="5586427"/>
                <a:ext cx="599180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10800000">
                <a:off x="1024813" y="558642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Oval 80"/>
              <p:cNvSpPr>
                <a:spLocks noChangeAspect="1"/>
              </p:cNvSpPr>
              <p:nvPr/>
            </p:nvSpPr>
            <p:spPr>
              <a:xfrm>
                <a:off x="909612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3" name="Oval 82"/>
              <p:cNvSpPr>
                <a:spLocks noChangeAspect="1"/>
              </p:cNvSpPr>
              <p:nvPr/>
            </p:nvSpPr>
            <p:spPr>
              <a:xfrm>
                <a:off x="1633517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4" name="Oval 83"/>
              <p:cNvSpPr>
                <a:spLocks noChangeAspect="1"/>
              </p:cNvSpPr>
              <p:nvPr/>
            </p:nvSpPr>
            <p:spPr>
              <a:xfrm>
                <a:off x="2347897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5" name="Oval 84"/>
              <p:cNvSpPr>
                <a:spLocks noChangeAspect="1"/>
              </p:cNvSpPr>
              <p:nvPr/>
            </p:nvSpPr>
            <p:spPr>
              <a:xfrm>
                <a:off x="3071802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 rot="10800000">
                <a:off x="3915705" y="558642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10800000">
                <a:off x="2463098" y="558642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Oval 87"/>
              <p:cNvSpPr>
                <a:spLocks noChangeAspect="1"/>
              </p:cNvSpPr>
              <p:nvPr/>
            </p:nvSpPr>
            <p:spPr>
              <a:xfrm>
                <a:off x="3800504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9" name="Oval 88"/>
              <p:cNvSpPr>
                <a:spLocks noChangeAspect="1"/>
              </p:cNvSpPr>
              <p:nvPr/>
            </p:nvSpPr>
            <p:spPr>
              <a:xfrm>
                <a:off x="4524409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0" name="Straight Connector 89"/>
              <p:cNvCxnSpPr/>
              <p:nvPr/>
            </p:nvCxnSpPr>
            <p:spPr>
              <a:xfrm>
                <a:off x="3187002" y="5586427"/>
                <a:ext cx="6135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190"/>
            <p:cNvGrpSpPr/>
            <p:nvPr/>
          </p:nvGrpSpPr>
          <p:grpSpPr>
            <a:xfrm>
              <a:off x="1325478" y="4420529"/>
              <a:ext cx="3706150" cy="115200"/>
              <a:chOff x="909612" y="6242758"/>
              <a:chExt cx="3706150" cy="115200"/>
            </a:xfrm>
          </p:grpSpPr>
          <p:sp>
            <p:nvSpPr>
              <p:cNvPr id="66" name="Oval 65"/>
              <p:cNvSpPr>
                <a:spLocks noChangeAspect="1"/>
              </p:cNvSpPr>
              <p:nvPr/>
            </p:nvSpPr>
            <p:spPr>
              <a:xfrm>
                <a:off x="4500562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67" name="Straight Connector 66"/>
              <p:cNvCxnSpPr/>
              <p:nvPr/>
            </p:nvCxnSpPr>
            <p:spPr>
              <a:xfrm>
                <a:off x="3915704" y="6300133"/>
                <a:ext cx="584858" cy="45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10800000">
                <a:off x="1024812" y="6300358"/>
                <a:ext cx="599180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>
                <a:off x="909612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1623992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2347897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 rot="10800000">
                <a:off x="3191800" y="6300358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rot="10800000">
                <a:off x="1739193" y="6300358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>
                <a:off x="3076599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3800504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76" name="Straight Connector 75"/>
              <p:cNvCxnSpPr/>
              <p:nvPr/>
            </p:nvCxnSpPr>
            <p:spPr>
              <a:xfrm>
                <a:off x="2463097" y="6300358"/>
                <a:ext cx="6135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6742842" y="3140968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6397559" y="385058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7426266" y="3140968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6742842" y="456496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7769168" y="385058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7426266" y="456496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0" name="Straight Connector 59"/>
            <p:cNvCxnSpPr>
              <a:stCxn id="55" idx="2"/>
              <a:endCxn id="53" idx="6"/>
            </p:cNvCxnSpPr>
            <p:nvPr/>
          </p:nvCxnSpPr>
          <p:spPr>
            <a:xfrm rot="10800000">
              <a:off x="6858042" y="3198568"/>
              <a:ext cx="568224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54" idx="4"/>
              <a:endCxn id="56" idx="1"/>
            </p:cNvCxnSpPr>
            <p:nvPr/>
          </p:nvCxnSpPr>
          <p:spPr>
            <a:xfrm rot="16200000" flipH="1">
              <a:off x="6299411" y="4121533"/>
              <a:ext cx="616051" cy="30455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59" idx="7"/>
              <a:endCxn id="58" idx="4"/>
            </p:cNvCxnSpPr>
            <p:nvPr/>
          </p:nvCxnSpPr>
          <p:spPr>
            <a:xfrm rot="5400000" flipH="1" flipV="1">
              <a:off x="7367656" y="4122725"/>
              <a:ext cx="616051" cy="3021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56" idx="6"/>
              <a:endCxn id="59" idx="2"/>
            </p:cNvCxnSpPr>
            <p:nvPr/>
          </p:nvCxnSpPr>
          <p:spPr>
            <a:xfrm>
              <a:off x="6858042" y="4622565"/>
              <a:ext cx="568224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54" idx="7"/>
              <a:endCxn id="53" idx="3"/>
            </p:cNvCxnSpPr>
            <p:nvPr/>
          </p:nvCxnSpPr>
          <p:spPr>
            <a:xfrm rot="5400000" flipH="1" flipV="1">
              <a:off x="6313721" y="3421465"/>
              <a:ext cx="628159" cy="26382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55" idx="5"/>
              <a:endCxn id="58" idx="1"/>
            </p:cNvCxnSpPr>
            <p:nvPr/>
          </p:nvCxnSpPr>
          <p:spPr>
            <a:xfrm rot="16200000" flipH="1">
              <a:off x="7341238" y="3422654"/>
              <a:ext cx="628159" cy="26144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98072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with respect to a given matching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endParaRPr lang="en-US" sz="28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980728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4"/>
              <p:cNvSpPr txBox="1">
                <a:spLocks noChangeArrowheads="1"/>
              </p:cNvSpPr>
              <p:nvPr/>
            </p:nvSpPr>
            <p:spPr bwMode="auto">
              <a:xfrm>
                <a:off x="8601" y="1700808"/>
                <a:ext cx="9144000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:r>
                  <a:rPr lang="en-US" sz="2800" i="1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alternating path/cycle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simple path such that among</a:t>
                </a:r>
                <a:b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any two consecutive edges, one is in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one is not.</a:t>
                </a:r>
                <a:endParaRPr lang="en-US" sz="28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1700808"/>
                <a:ext cx="9144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6369" b="-1719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4"/>
              <p:cNvSpPr txBox="1">
                <a:spLocks noChangeArrowheads="1"/>
              </p:cNvSpPr>
              <p:nvPr/>
            </p:nvSpPr>
            <p:spPr bwMode="auto">
              <a:xfrm>
                <a:off x="-652" y="5113927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an alternating path such that its endpoints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either unmatched, or matched by the edges touching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them 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⊕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is also a matching.</a:t>
                </a:r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5113927"/>
                <a:ext cx="9144000" cy="1292662"/>
              </a:xfrm>
              <a:prstGeom prst="rect">
                <a:avLst/>
              </a:prstGeom>
              <a:blipFill rotWithShape="0">
                <a:blip r:embed="rId4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-10440" y="87015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0" i="1" u="none" strike="noStrike" kern="0" cap="none" spc="0" normalizeH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𝐹𝑖𝑛𝑑𝑃𝑎𝑡</m:t>
                      </m:r>
                      <m:r>
                        <a:rPr kumimoji="0" lang="en-US" sz="4400" b="0" i="1" u="none" strike="noStrike" kern="0" cap="none" spc="0" normalizeH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kumimoji="0" lang="en-GB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440" y="87015"/>
                <a:ext cx="9154440" cy="67710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50356" y="1472600"/>
                <a:ext cx="7632848" cy="411664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l" rtl="0">
                  <a:lnSpc>
                    <a:spcPct val="110000"/>
                  </a:lnSpc>
                </a:pPr>
                <a:r>
                  <a:rPr lang="en-US" sz="2300" i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dirty="0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300" b="0" i="1" dirty="0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3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3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300" b="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300" b="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return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sz="2300" b="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else if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𝑙𝑎𝑏𝑒𝑙</m:t>
                    </m:r>
                    <m:d>
                      <m:dPr>
                        <m:begChr m:val="["/>
                        <m:endChr m:val="]"/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</m:d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300" b="1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even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return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⟨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, 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𝑝𝑟𝑒𝑑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  ⟩ +</m:t>
                    </m:r>
                  </m:oMath>
                </a14:m>
                <a:endParaRPr lang="en-US" sz="2300" b="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2300" i="1" dirty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300" i="1" dirty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rgbClr val="FF99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𝑝𝑟𝑒𝑑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]],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30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else:</a:t>
                </a: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3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3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𝑏𝑟𝑖𝑑𝑔𝑒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endParaRPr lang="en-US" sz="230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return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⟨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r>
                      <a:rPr lang="en-US" sz="23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⟩+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𝑅𝑒𝑣𝑒𝑟𝑠𝑒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𝑃𝑎𝑡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𝑚𝑎𝑡𝑒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]))+</m:t>
                    </m:r>
                  </m:oMath>
                </a14:m>
                <a:endParaRPr lang="en-US" sz="2300" b="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  <a:p>
                <a:pPr algn="l" rtl="0">
                  <a:lnSpc>
                    <a:spcPct val="110000"/>
                  </a:lnSpc>
                </a:pPr>
                <a:r>
                  <a:rPr lang="en-US" sz="23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3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</m:d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300" i="1" dirty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𝐹𝑖𝑛𝑑𝑃𝑎𝑡</m:t>
                    </m:r>
                    <m:r>
                      <a:rPr lang="en-US" sz="2300" i="1" dirty="0">
                        <a:solidFill>
                          <a:srgbClr val="CC0099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300" dirty="0" smtClean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356" y="1472600"/>
                <a:ext cx="7632848" cy="4116640"/>
              </a:xfrm>
              <a:prstGeom prst="rect">
                <a:avLst/>
              </a:prstGeom>
              <a:blipFill rotWithShape="0">
                <a:blip r:embed="rId4"/>
                <a:stretch>
                  <a:fillRect l="-159" t="-73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2400" y="573325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+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denotes catenation of lists.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4"/>
              <p:cNvSpPr txBox="1">
                <a:spLocks noChangeArrowheads="1"/>
              </p:cNvSpPr>
              <p:nvPr/>
            </p:nvSpPr>
            <p:spPr bwMode="auto">
              <a:xfrm>
                <a:off x="-6032" y="807095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Find an even alternating path from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(Under some conditions.)</a:t>
                </a:r>
              </a:p>
            </p:txBody>
          </p:sp>
        </mc:Choice>
        <mc:Fallback xmlns="">
          <p:sp>
            <p:nvSpPr>
              <p:cNvPr id="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032" y="807095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2400" y="6165304"/>
                <a:ext cx="915385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𝑅𝑒𝑣𝑒𝑟𝑠𝑒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can be removed, as order of the edges is not important.</a:t>
                </a: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00" y="6165304"/>
                <a:ext cx="9153856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429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71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1925981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48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2772217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Not covered in class this term</a:t>
            </a:r>
            <a:endParaRPr lang="he-IL" sz="32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5240" y="3818783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“Careful. We don’t want to learn from this.”</a:t>
            </a:r>
            <a:r>
              <a:rPr lang="en-US" sz="3200" dirty="0">
                <a:cs typeface="Times New Roman" panose="02020603050405020304" pitchFamily="18" charset="0"/>
              </a:rPr>
              <a:t/>
            </a:r>
            <a:br>
              <a:rPr lang="en-US" sz="3200" dirty="0"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(Bill </a:t>
            </a:r>
            <a:r>
              <a:rPr lang="en-US" sz="3200" dirty="0">
                <a:cs typeface="Times New Roman" panose="02020603050405020304" pitchFamily="18" charset="0"/>
              </a:rPr>
              <a:t>Watterson, </a:t>
            </a:r>
            <a:r>
              <a:rPr lang="en-US" sz="3200" dirty="0" smtClean="0">
                <a:cs typeface="Times New Roman" panose="02020603050405020304" pitchFamily="18" charset="0"/>
              </a:rPr>
              <a:t>“Calvin and Hobbes”)</a:t>
            </a:r>
            <a:endParaRPr lang="he-IL" sz="32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27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Correctness proofs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-652" y="1184265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not a maximum matching, then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Edmonds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algorithm finds an augmenting path. 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1184265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5442" b="-1632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9167" y="2188384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already saw two direct correctness proof,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dealing with the shrinkage of a single blosso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m. 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19167" y="3192503"/>
            <a:ext cx="91440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correctness also follows from the 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matching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= </a:t>
            </a:r>
            <a:r>
              <a:rPr lang="en-US" sz="26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minimum odd set cover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theorem, as the algorithm produces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 matching and a cover of the same size.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9167" y="4596732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It also follows from the </a:t>
            </a:r>
            <a:r>
              <a:rPr lang="en-US" sz="2600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Tutte</a:t>
            </a:r>
            <a:r>
              <a:rPr lang="en-US" sz="2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-Berge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Theorem. 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19167" y="5200744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As we want to be absolutely sure, and want some practice,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sketch another proof taken from </a:t>
            </a:r>
            <a:r>
              <a:rPr lang="en-US" sz="2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</a:t>
            </a:r>
            <a:r>
              <a:rPr lang="en-US" sz="2600" kern="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Tarjan</a:t>
            </a:r>
            <a:r>
              <a:rPr lang="en-US" sz="2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(1983)]</a:t>
            </a:r>
          </a:p>
        </p:txBody>
      </p:sp>
    </p:spTree>
    <p:extLst>
      <p:ext uri="{BB962C8B-B14F-4D97-AF65-F5344CB8AC3E}">
        <p14:creationId xmlns:p14="http://schemas.microsoft.com/office/powerpoint/2010/main" val="307315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365175"/>
            <a:ext cx="9154440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Basic observations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9167" y="5816877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(Easy) Exercise: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Prove these basic observations.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1467651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 immediately labeled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(We assume this version of the algorithm.)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1467651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9530" y="2375591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and an augmenting path is not found,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eventually labeled, either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or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0" y="2375591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3283531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and an augmenting path is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not found, then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eventually belong to the same blossom.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3283531"/>
                <a:ext cx="9144000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19167" y="436510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At most one vertex in any blossom is unmatched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or matched to a vertex outside the blossom.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88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437183"/>
            <a:ext cx="9154440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 useful lemma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-652" y="1464166"/>
                <a:ext cx="9144000" cy="1692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graph, 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matching in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6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</a:t>
                </a:r>
                <a14:m>
                  <m:oMath xmlns:m="http://schemas.openxmlformats.org/officeDocument/2006/math">
                    <m:r>
                      <a:rPr lang="en-US" sz="26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-alternating path,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unmatched. If </a:t>
                </a:r>
                <a:r>
                  <a:rPr lang="en-US" sz="26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Edmonds’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algorithm does not find an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6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eventually becomes </a:t>
                </a:r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1464166"/>
                <a:ext cx="9144000" cy="1692771"/>
              </a:xfrm>
              <a:prstGeom prst="rect">
                <a:avLst/>
              </a:prstGeom>
              <a:blipFill rotWithShape="0">
                <a:blip r:embed="rId2"/>
                <a:stretch>
                  <a:fillRect t="-2878" b="-86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19167" y="3573016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Does the lemma follows from the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correctness of </a:t>
            </a:r>
            <a:r>
              <a:rPr lang="en-US" sz="2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Edmonds’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algorithm?</a:t>
            </a: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9167" y="4840705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obtain below a direct proof of the lemma, leading to an alternative correctness proof of </a:t>
            </a:r>
            <a:r>
              <a:rPr lang="en-US" sz="2600" kern="0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Edmonds’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algorithm.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38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Another correctness proof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-652" y="1052736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not a maximum matching, then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Edmonds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algorithm finds an augmenting path. 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1052736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2636912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2636912"/>
                <a:ext cx="9144000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3183359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By the lemma,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eventually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3183359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19167" y="206084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Suppose, for contradiction, that an augmenting path is not found. 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3717032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Also by the lemma, </a:t>
                </a:r>
                <a:r>
                  <a:rPr lang="en-US" sz="2400" b="0" kern="0" dirty="0" smtClean="0">
                    <a:solidFill>
                      <a:schemeClr val="tx1"/>
                    </a:solidFill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eventually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3717032"/>
                <a:ext cx="9144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2000" b="-293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4"/>
          <p:cNvSpPr txBox="1">
            <a:spLocks noChangeArrowheads="1"/>
          </p:cNvSpPr>
          <p:nvPr/>
        </p:nvSpPr>
        <p:spPr bwMode="auto">
          <a:xfrm>
            <a:off x="19167" y="422282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Thus, </a:t>
            </a:r>
            <a:r>
              <a:rPr lang="en-US" sz="2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all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vertices on the path are eventfully </a:t>
            </a:r>
            <a:r>
              <a:rPr lang="en-US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even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and eventually </a:t>
            </a:r>
            <a:r>
              <a:rPr lang="en-US" sz="24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all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belong to the same blossom. </a:t>
            </a:r>
            <a:endParaRPr lang="en-US" sz="24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5302949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This is a contradiction,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both unmatched. 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5302949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21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188640"/>
            <a:ext cx="9154440" cy="61555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0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Proof of Lemma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908720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an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-alternating path.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908720"/>
                <a:ext cx="9144000" cy="461665"/>
              </a:xfrm>
              <a:prstGeom prst="rect">
                <a:avLst/>
              </a:prstGeom>
              <a:blipFill rotWithShape="0">
                <a:blip r:embed="rId2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1404576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Suppose, by induction,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1404576"/>
                <a:ext cx="9144000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2892144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Suppose, for contradiction,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2892144"/>
                <a:ext cx="914400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9211" b="-3026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3388000"/>
                <a:ext cx="9144000" cy="491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the smallest index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all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3388000"/>
                <a:ext cx="9144000" cy="491417"/>
              </a:xfrm>
              <a:prstGeom prst="rect">
                <a:avLst/>
              </a:prstGeom>
              <a:blipFill rotWithShape="0">
                <a:blip r:embed="rId5"/>
                <a:stretch>
                  <a:fillRect t="-10000" b="-225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4409464"/>
                <a:ext cx="9144000" cy="890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4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eventually belong to the same blossom.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(if it exists)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they do not belong to this blossom.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4409464"/>
                <a:ext cx="9144000" cy="890500"/>
              </a:xfrm>
              <a:prstGeom prst="rect">
                <a:avLst/>
              </a:prstGeom>
              <a:blipFill rotWithShape="0">
                <a:blip r:embed="rId6"/>
                <a:stretch>
                  <a:fillRect l="-533" t="-4795" r="-533" b="-1232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1900432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Note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400" b="0" i="1" kern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1900432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667" b="-30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2396288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odd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immediately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2396288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3913608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 ker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4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 ker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 ker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</a:t>
                </a:r>
                <a:r>
                  <a:rPr lang="en-US" sz="24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even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must be even.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3913608"/>
                <a:ext cx="9144000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526" b="-2894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5334155"/>
                <a:ext cx="9144000" cy="491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ontradiction, as both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are not matched in the blossom.</a:t>
                </a:r>
                <a:endParaRPr lang="en-US" sz="24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5334155"/>
                <a:ext cx="9144000" cy="491417"/>
              </a:xfrm>
              <a:prstGeom prst="rect">
                <a:avLst/>
              </a:prstGeom>
              <a:blipFill rotWithShape="0">
                <a:blip r:embed="rId10"/>
                <a:stretch>
                  <a:fillRect t="-9877" b="-2098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19167" y="5859764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Check the proof and fill in missin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g details, if needed.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59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18" grpId="0"/>
      <p:bldP spid="10" grpId="0"/>
      <p:bldP spid="11" grpId="0"/>
      <p:bldP spid="12" grpId="0"/>
      <p:bldP spid="19" grpId="0"/>
      <p:bldP spid="2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18864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Factor-critical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graphs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19167" y="1079738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 matching is also called a 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1-factor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9530" y="1795678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 graph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</a:t>
                </a:r>
                <a:r>
                  <a:rPr lang="en-US" sz="26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factor-critical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and only if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m:rPr>
                        <m:lit/>
                      </m:rP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{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has a perfect matching for every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0" y="1795678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9530" y="3627667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Lemma 1: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Every (nested) blossom</a:t>
            </a:r>
            <a:r>
              <a:rPr lang="en-US" sz="26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is </a:t>
            </a:r>
            <a:r>
              <a:rPr lang="en-US" sz="2600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factor-critical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9530" y="4343607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 2: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</a:t>
                </a:r>
                <a:r>
                  <a:rPr lang="en-US" sz="26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factor critical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let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perfect matching of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for some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Then Edmonds’ algorithm, when run on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shrinks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into a single blossom.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0" y="4343607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20183" y="2911727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Factor-critical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graphs   </a:t>
                </a:r>
                <a14:m>
                  <m:oMath xmlns:m="http://schemas.openxmlformats.org/officeDocument/2006/math">
                    <m:r>
                      <a:rPr lang="en-US" sz="26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⟺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  Nested blossoms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183" y="2911727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250" b="-325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9167" y="5859764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Exercise: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Prove the two lemmas.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5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-10440" y="15960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Edmonds-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Gallai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decomposition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1572761"/>
                <a:ext cx="4048777" cy="446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 graph.</a:t>
                </a:r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1572761"/>
                <a:ext cx="4048777" cy="446276"/>
              </a:xfrm>
              <a:prstGeom prst="rect">
                <a:avLst/>
              </a:prstGeom>
              <a:blipFill rotWithShape="0">
                <a:blip r:embed="rId2"/>
                <a:stretch>
                  <a:fillRect t="-10959" b="-287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 txBox="1">
                <a:spLocks noChangeArrowheads="1"/>
              </p:cNvSpPr>
              <p:nvPr/>
            </p:nvSpPr>
            <p:spPr bwMode="auto">
              <a:xfrm>
                <a:off x="3635896" y="908720"/>
                <a:ext cx="5517634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the set of vertices </a:t>
                </a:r>
                <a:r>
                  <a:rPr lang="en-US" sz="23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not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covered by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at least one maximum matching 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5896" y="908720"/>
                <a:ext cx="5517634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3676" b="-139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4"/>
              <p:cNvSpPr txBox="1">
                <a:spLocks noChangeArrowheads="1"/>
              </p:cNvSpPr>
              <p:nvPr/>
            </p:nvSpPr>
            <p:spPr bwMode="auto">
              <a:xfrm>
                <a:off x="3635896" y="1679903"/>
                <a:ext cx="5517634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the set of vertices not in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but adjacent to some vertex in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5896" y="1679903"/>
                <a:ext cx="5517634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4412" b="-139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3635896" y="2451085"/>
                <a:ext cx="5517634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∖(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∪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5896" y="2451085"/>
                <a:ext cx="5517634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9211" b="-2631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9530" y="296733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3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Theorem:</a:t>
            </a:r>
            <a:endParaRPr lang="en-US" sz="2300" b="1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14969" y="3429000"/>
                <a:ext cx="9144000" cy="1508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en-US" sz="2300" i="1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Every maximum matching 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contains a perfect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matching of each component 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3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a near-perfect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matching of each component 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3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it matches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each vertex 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with a vertex from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969" y="3429000"/>
                <a:ext cx="9144000" cy="1508105"/>
              </a:xfrm>
              <a:prstGeom prst="rect">
                <a:avLst/>
              </a:prstGeom>
              <a:blipFill rotWithShape="0">
                <a:blip r:embed="rId6"/>
                <a:stretch>
                  <a:fillRect t="-3239" b="-850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9530" y="4995833"/>
                <a:ext cx="91440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en-US" sz="23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ii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E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ach component of </a:t>
                </a:r>
                <a14:m>
                  <m:oMath xmlns:m="http://schemas.openxmlformats.org/officeDocument/2006/math">
                    <m:r>
                      <a:rPr lang="en-US" sz="23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begChr m:val="["/>
                        <m:endChr m:val="]"/>
                        <m:ctrlP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0" i="1" kern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factor critical.</a:t>
                </a:r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0" y="4995833"/>
                <a:ext cx="9144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9333" b="-26667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4"/>
              <p:cNvSpPr txBox="1">
                <a:spLocks noChangeArrowheads="1"/>
              </p:cNvSpPr>
              <p:nvPr/>
            </p:nvSpPr>
            <p:spPr bwMode="auto">
              <a:xfrm>
                <a:off x="19167" y="5507568"/>
                <a:ext cx="9144000" cy="1108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en-US" sz="23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iii</a:t>
                </a:r>
                <a: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 The size of each maximum matching is </a:t>
                </a:r>
                <a:br>
                  <a:rPr lang="en-US" sz="23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3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3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3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</m:e>
                          </m:d>
                          <m:r>
                            <a:rPr lang="en-US" sz="23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3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𝑐</m:t>
                          </m:r>
                          <m:d>
                            <m:dPr>
                              <m:ctrlPr>
                                <a:rPr lang="en-US" sz="23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𝐺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300" i="1" ker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300" i="1" ker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ＭＳ Ｐゴシック" charset="-128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e>
                              </m:d>
                            </m:e>
                          </m:d>
                          <m:r>
                            <a:rPr lang="en-US" sz="2300" i="1" ker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ＭＳ Ｐゴシック" charset="-128"/>
                              <a:cs typeface="Times New Roman" panose="020206030504050203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3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 ker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ＭＳ Ｐゴシック" charset="-128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3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67" y="5507568"/>
                <a:ext cx="9144000" cy="1108893"/>
              </a:xfrm>
              <a:prstGeom prst="rect">
                <a:avLst/>
              </a:prstGeom>
              <a:blipFill rotWithShape="0">
                <a:blip r:embed="rId8"/>
                <a:stretch>
                  <a:fillRect t="-384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659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Augmenting paths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3" name="Group 188"/>
          <p:cNvGrpSpPr/>
          <p:nvPr/>
        </p:nvGrpSpPr>
        <p:grpSpPr>
          <a:xfrm>
            <a:off x="2710976" y="2924944"/>
            <a:ext cx="3729997" cy="115200"/>
            <a:chOff x="900121" y="4794287"/>
            <a:chExt cx="3729997" cy="115200"/>
          </a:xfrm>
        </p:grpSpPr>
        <p:cxnSp>
          <p:nvCxnSpPr>
            <p:cNvPr id="91" name="Straight Connector 90"/>
            <p:cNvCxnSpPr/>
            <p:nvPr/>
          </p:nvCxnSpPr>
          <p:spPr>
            <a:xfrm rot="10800000">
              <a:off x="1739226" y="4851887"/>
              <a:ext cx="599180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10800000">
              <a:off x="1015322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900121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1624026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2338406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3062311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7" name="Straight Connector 96"/>
            <p:cNvCxnSpPr/>
            <p:nvPr/>
          </p:nvCxnSpPr>
          <p:spPr>
            <a:xfrm rot="10800000">
              <a:off x="3906214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10800000">
              <a:off x="2453607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3791013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514918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1" name="Straight Connector 100"/>
            <p:cNvCxnSpPr/>
            <p:nvPr/>
          </p:nvCxnSpPr>
          <p:spPr>
            <a:xfrm>
              <a:off x="3177511" y="4851887"/>
              <a:ext cx="613502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980728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with respect to a given matching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endParaRPr lang="en-US" sz="2800" i="1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980728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Rectangle 4"/>
          <p:cNvSpPr txBox="1">
            <a:spLocks noChangeArrowheads="1"/>
          </p:cNvSpPr>
          <p:nvPr/>
        </p:nvSpPr>
        <p:spPr bwMode="auto">
          <a:xfrm>
            <a:off x="3974" y="1844824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alternating path that starts and ends in unmatched vertices.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4"/>
              <p:cNvSpPr txBox="1">
                <a:spLocks noChangeArrowheads="1"/>
              </p:cNvSpPr>
              <p:nvPr/>
            </p:nvSpPr>
            <p:spPr bwMode="auto">
              <a:xfrm>
                <a:off x="3974" y="3645024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hu-HU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Petersen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hu-HU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1891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)]</a:t>
                </a:r>
                <a:r>
                  <a:rPr lang="hu-HU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hu-HU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Kőnig 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:r>
                  <a:rPr lang="hu-HU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1931</a:t>
                </a:r>
                <a: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)] [Berge (1957)] </a:t>
                </a:r>
                <a:br>
                  <a:rPr lang="en-US" sz="2300" kern="0" dirty="0">
                    <a:solidFill>
                      <a:srgbClr val="996633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maximum matching if and only if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there are no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paths.</a:t>
                </a:r>
              </a:p>
            </p:txBody>
          </p:sp>
        </mc:Choice>
        <mc:Fallback xmlns="">
          <p:sp>
            <p:nvSpPr>
              <p:cNvPr id="10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74" y="3645024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ectangle 4"/>
          <p:cNvSpPr txBox="1">
            <a:spLocks noChangeArrowheads="1"/>
          </p:cNvSpPr>
          <p:nvPr/>
        </p:nvSpPr>
        <p:spPr bwMode="auto">
          <a:xfrm>
            <a:off x="0" y="5888885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How do we find augmenting paths?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8000" y="5156697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 = augmenting path w.r.t.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endParaRPr lang="en-US" sz="2600" kern="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00" y="5156697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5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Proof of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augmenting paths theorem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0" y="1412776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 1: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kern="0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</a:t>
                </a: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matchings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baseline="-2500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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is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composed of isolated vertices, alternating paths and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alternating cycles with respect to both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12776"/>
                <a:ext cx="9144000" cy="1292662"/>
              </a:xfrm>
              <a:prstGeom prst="rect">
                <a:avLst/>
              </a:prstGeom>
              <a:blipFill rotWithShape="0">
                <a:blip r:embed="rId2"/>
                <a:stretch>
                  <a:fillRect t="-3774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4"/>
              <p:cNvSpPr txBox="1">
                <a:spLocks noChangeArrowheads="1"/>
              </p:cNvSpPr>
              <p:nvPr/>
            </p:nvSpPr>
            <p:spPr bwMode="auto">
              <a:xfrm>
                <a:off x="652" y="3032373"/>
                <a:ext cx="9144000" cy="1692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 2: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kern="0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are matchings and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’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|=|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b="1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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1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, then there are at least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𝑘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vertex disjoint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alternating paths with respect to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At least one of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these augmenting paths is of length at most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i="1" kern="0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" y="3032373"/>
                <a:ext cx="9144000" cy="1692771"/>
              </a:xfrm>
              <a:prstGeom prst="rect">
                <a:avLst/>
              </a:prstGeom>
              <a:blipFill rotWithShape="0">
                <a:blip r:embed="rId3"/>
                <a:stretch>
                  <a:fillRect t="-2518" b="-86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4"/>
          <p:cNvSpPr txBox="1">
            <a:spLocks noChangeArrowheads="1"/>
          </p:cNvSpPr>
          <p:nvPr/>
        </p:nvSpPr>
        <p:spPr bwMode="auto">
          <a:xfrm>
            <a:off x="-652" y="5096797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theorem follows easily.</a:t>
            </a:r>
            <a:endParaRPr lang="en-US" sz="2600" i="1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URI@CZFMRKMFUVWYY57I" val="5083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color{red}&#10;$$|C|+\sum_{i=1}^k \left\lfloor\frac{|B_i|}{2}\right\rfloor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70"/>
  <p:tag name="PICTUREFILESIZE" val="5850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color{red}&#10;$$|M| \;\le\; |C|+\sum_{i=1}^k \left\lfloor\frac{|B_i|}{2}\right\rfloor$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04"/>
  <p:tag name="PICTUREFILESIZE" val="8690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color{red}&#10;\[ \frac{1}{2}\left( &#10;|V| - \max_{X\subseteq V} \biggl( odd(G{-}X)-|X| \biggr)&#10;\right) 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56"/>
  <p:tag name="PICTUREFILESIZE" val="108527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rgbClr val="0033CC"/>
          </a:solidFill>
        </a:ln>
      </a:spPr>
      <a:bodyPr rtlCol="1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19676</TotalTime>
  <Words>3671</Words>
  <Application>Microsoft Office PowerPoint</Application>
  <PresentationFormat>On-screen Show (4:3)</PresentationFormat>
  <Paragraphs>752</Paragraphs>
  <Slides>78</Slides>
  <Notes>6</Notes>
  <HiddenSlides>4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91" baseType="lpstr">
      <vt:lpstr>ＭＳ Ｐゴシック</vt:lpstr>
      <vt:lpstr>Arial</vt:lpstr>
      <vt:lpstr>Calibri</vt:lpstr>
      <vt:lpstr>Cambria Math</vt:lpstr>
      <vt:lpstr>CMMI10</vt:lpstr>
      <vt:lpstr>CMR10</vt:lpstr>
      <vt:lpstr>CMSY10ORIG</vt:lpstr>
      <vt:lpstr>CMTI10</vt:lpstr>
      <vt:lpstr>MSAM10</vt:lpstr>
      <vt:lpstr>Symbol</vt:lpstr>
      <vt:lpstr>Times New Roman</vt:lpstr>
      <vt:lpstr>Wingdings</vt:lpstr>
      <vt:lpstr>Office Theme</vt:lpstr>
      <vt:lpstr>Analysis of 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Tel-Aviv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Uri Zwick</dc:creator>
  <cp:lastModifiedBy>Uri Zwick</cp:lastModifiedBy>
  <cp:revision>355</cp:revision>
  <dcterms:created xsi:type="dcterms:W3CDTF">2009-12-15T16:29:10Z</dcterms:created>
  <dcterms:modified xsi:type="dcterms:W3CDTF">2016-01-12T22:40:44Z</dcterms:modified>
</cp:coreProperties>
</file>