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tags/tag29.xml" ContentType="application/vnd.openxmlformats-officedocument.presentationml.tags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tags/tag16.xml" ContentType="application/vnd.openxmlformats-officedocument.presentationml.tags+xml"/>
  <Override PartName="/ppt/tags/tag18.xml" ContentType="application/vnd.openxmlformats-officedocument.presentationml.tags+xml"/>
  <Override PartName="/ppt/tags/tag27.xml" ContentType="application/vnd.openxmlformats-officedocument.presentationml.tags+xml"/>
  <Override PartName="/ppt/tags/tag36.xml" ContentType="application/vnd.openxmlformats-officedocument.presentationml.tags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34.xml" ContentType="application/vnd.openxmlformats-officedocument.presentationml.tags+xml"/>
  <Override PartName="/ppt/tags/tag12.xml" ContentType="application/vnd.openxmlformats-officedocument.presentationml.tags+xml"/>
  <Override PartName="/ppt/notesSlides/notesSlide7.xml" ContentType="application/vnd.openxmlformats-officedocument.presentationml.notesSlide+xml"/>
  <Override PartName="/ppt/tags/tag23.xml" ContentType="application/vnd.openxmlformats-officedocument.presentationml.tags+xml"/>
  <Override PartName="/ppt/tags/tag32.xml" ContentType="application/vnd.openxmlformats-officedocument.presentationml.tag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5.xml" ContentType="application/vnd.openxmlformats-officedocument.presentationml.notesSlide+xml"/>
  <Override PartName="/ppt/tags/tag21.xml" ContentType="application/vnd.openxmlformats-officedocument.presentationml.tags+xml"/>
  <Override PartName="/ppt/tags/tag30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tags/tag19.xml" ContentType="application/vnd.openxmlformats-officedocument.presentationml.tags+xml"/>
  <Override PartName="/ppt/tags/tag28.xml" ContentType="application/vnd.openxmlformats-officedocument.presentationml.tags+xml"/>
  <Override PartName="/ppt/tags/tag37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tags/tag17.xml" ContentType="application/vnd.openxmlformats-officedocument.presentationml.tags+xml"/>
  <Override PartName="/ppt/tags/tag26.xml" ContentType="application/vnd.openxmlformats-officedocument.presentationml.tags+xml"/>
  <Override PartName="/ppt/tags/tag35.xml" ContentType="application/vnd.openxmlformats-officedocument.presentationml.tags+xml"/>
  <Override PartName="/ppt/slideLayouts/slideLayout10.xml" ContentType="application/vnd.openxmlformats-officedocument.presentationml.slideLayout+xml"/>
  <Override PartName="/ppt/tags/tag15.xml" ContentType="application/vnd.openxmlformats-officedocument.presentationml.tags+xml"/>
  <Override PartName="/ppt/notesSlides/notesSlide8.xml" ContentType="application/vnd.openxmlformats-officedocument.presentationml.notesSlide+xml"/>
  <Override PartName="/ppt/tags/tag24.xml" ContentType="application/vnd.openxmlformats-officedocument.presentationml.tags+xml"/>
  <Override PartName="/ppt/tags/tag33.xml" ContentType="application/vnd.openxmlformats-officedocument.presentationml.tags+xml"/>
  <Override PartName="/ppt/tags/tag13.xml" ContentType="application/vnd.openxmlformats-officedocument.presentationml.tags+xml"/>
  <Override PartName="/ppt/notesSlides/notesSlide6.xml" ContentType="application/vnd.openxmlformats-officedocument.presentationml.notesSlide+xml"/>
  <Override PartName="/ppt/tags/tag22.xml" ContentType="application/vnd.openxmlformats-officedocument.presentationml.tags+xml"/>
  <Override PartName="/ppt/tags/tag31.xml" ContentType="application/vnd.openxmlformats-officedocument.presentationml.tags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>
  <p:sldMasterIdLst>
    <p:sldMasterId id="2147483648" r:id="rId1"/>
  </p:sldMasterIdLst>
  <p:notesMasterIdLst>
    <p:notesMasterId r:id="rId32"/>
  </p:notesMasterIdLst>
  <p:sldIdLst>
    <p:sldId id="386" r:id="rId2"/>
    <p:sldId id="381" r:id="rId3"/>
    <p:sldId id="383" r:id="rId4"/>
    <p:sldId id="382" r:id="rId5"/>
    <p:sldId id="384" r:id="rId6"/>
    <p:sldId id="406" r:id="rId7"/>
    <p:sldId id="385" r:id="rId8"/>
    <p:sldId id="389" r:id="rId9"/>
    <p:sldId id="387" r:id="rId10"/>
    <p:sldId id="388" r:id="rId11"/>
    <p:sldId id="393" r:id="rId12"/>
    <p:sldId id="391" r:id="rId13"/>
    <p:sldId id="390" r:id="rId14"/>
    <p:sldId id="392" r:id="rId15"/>
    <p:sldId id="394" r:id="rId16"/>
    <p:sldId id="397" r:id="rId17"/>
    <p:sldId id="396" r:id="rId18"/>
    <p:sldId id="395" r:id="rId19"/>
    <p:sldId id="398" r:id="rId20"/>
    <p:sldId id="399" r:id="rId21"/>
    <p:sldId id="400" r:id="rId22"/>
    <p:sldId id="401" r:id="rId23"/>
    <p:sldId id="402" r:id="rId24"/>
    <p:sldId id="403" r:id="rId25"/>
    <p:sldId id="404" r:id="rId26"/>
    <p:sldId id="405" r:id="rId27"/>
    <p:sldId id="407" r:id="rId28"/>
    <p:sldId id="408" r:id="rId29"/>
    <p:sldId id="410" r:id="rId30"/>
    <p:sldId id="409" r:id="rId31"/>
  </p:sldIdLst>
  <p:sldSz cx="10080625" cy="7559675"/>
  <p:notesSz cx="7556500" cy="10693400"/>
  <p:embeddedFontLst>
    <p:embeddedFont>
      <p:font typeface="Arial Unicode MS" pitchFamily="34" charset="-128"/>
      <p:regular r:id="rId33"/>
    </p:embeddedFont>
    <p:embeddedFont>
      <p:font typeface="ＭＳ Ｐゴシック" pitchFamily="34" charset="-128"/>
      <p:regular r:id="rId34"/>
    </p:embeddedFont>
    <p:embeddedFont>
      <p:font typeface="CMMI10" pitchFamily="34" charset="0"/>
      <p:regular r:id="rId35"/>
    </p:embeddedFont>
    <p:embeddedFont>
      <p:font typeface="CMR10" pitchFamily="34" charset="0"/>
      <p:regular r:id="rId36"/>
    </p:embeddedFont>
    <p:embeddedFont>
      <p:font typeface="CMTI10" pitchFamily="34" charset="0"/>
      <p:regular r:id="rId37"/>
    </p:embeddedFont>
    <p:embeddedFont>
      <p:font typeface="CMSY10ORIG" pitchFamily="34" charset="0"/>
      <p:regular r:id="rId38"/>
    </p:embeddedFont>
    <p:embeddedFont>
      <p:font typeface="MSAM10" pitchFamily="34" charset="0"/>
      <p:regular r:id="rId39"/>
    </p:embeddedFont>
    <p:embeddedFont>
      <p:font typeface="cmmib9" pitchFamily="34" charset="0"/>
      <p:regular r:id="rId40"/>
    </p:embeddedFont>
  </p:embeddedFontLst>
  <p:custDataLst>
    <p:tags r:id="rId41"/>
  </p:custDataLst>
  <p:defaultTextStyle>
    <a:defPPr>
      <a:defRPr lang="en-GB"/>
    </a:defPPr>
    <a:lvl1pPr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1pPr>
    <a:lvl2pPr marL="431800" indent="-2159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2pPr>
    <a:lvl3pPr marL="647700" indent="-2159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3pPr>
    <a:lvl4pPr marL="863600" indent="-2159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4pPr>
    <a:lvl5pPr marL="1079500" indent="-2159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5pPr>
    <a:lvl6pPr marL="2286000" algn="r" defTabSz="914400" rtl="1" eaLnBrk="1" latinLnBrk="0" hangingPunct="1"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6pPr>
    <a:lvl7pPr marL="2743200" algn="r" defTabSz="914400" rtl="1" eaLnBrk="1" latinLnBrk="0" hangingPunct="1"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7pPr>
    <a:lvl8pPr marL="3200400" algn="r" defTabSz="914400" rtl="1" eaLnBrk="1" latinLnBrk="0" hangingPunct="1"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8pPr>
    <a:lvl9pPr marL="3657600" algn="r" defTabSz="914400" rtl="1" eaLnBrk="1" latinLnBrk="0" hangingPunct="1"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33CC"/>
    <a:srgbClr val="FF9900"/>
    <a:srgbClr val="FFFF99"/>
    <a:srgbClr val="CC6600"/>
    <a:srgbClr val="D60093"/>
    <a:srgbClr val="990099"/>
    <a:srgbClr val="993300"/>
    <a:srgbClr val="FF66FF"/>
    <a:srgbClr val="FFCC00"/>
    <a:srgbClr val="CC00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63" autoAdjust="0"/>
    <p:restoredTop sz="94704" autoAdjust="0"/>
  </p:normalViewPr>
  <p:slideViewPr>
    <p:cSldViewPr snapToGrid="0">
      <p:cViewPr>
        <p:scale>
          <a:sx n="82" d="100"/>
          <a:sy n="82" d="100"/>
        </p:scale>
        <p:origin x="-1602" y="-432"/>
      </p:cViewPr>
      <p:guideLst>
        <p:guide orient="horz" pos="2161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840"/>
    </p:cViewPr>
  </p:sorterViewPr>
  <p:notesViewPr>
    <p:cSldViewPr snapToGrid="0"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61571188" cy="6157118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4900" y="812800"/>
            <a:ext cx="5345113" cy="4008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sp>
      <p:sp>
        <p:nvSpPr>
          <p:cNvPr id="205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80000"/>
            <a:ext cx="6043613" cy="4810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8188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76725" y="0"/>
            <a:ext cx="3278188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8413"/>
            <a:ext cx="3278188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76725" y="10158413"/>
            <a:ext cx="3278188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defRPr>
            </a:lvl1pPr>
          </a:lstStyle>
          <a:p>
            <a:fld id="{87DD90F1-781E-48D9-A268-1E9E4CF80749}" type="slidenum">
              <a:rPr lang="he-IL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1258839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6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811082" indent="-311954" eaLnBrk="0" hangingPunct="0">
              <a:defRPr sz="26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247819" indent="-249564" eaLnBrk="0" hangingPunct="0">
              <a:defRPr sz="26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746946" indent="-249564" eaLnBrk="0" hangingPunct="0">
              <a:defRPr sz="26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246074" indent="-249564" eaLnBrk="0" hangingPunct="0">
              <a:defRPr sz="26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745202" indent="-249564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3244329" indent="-249564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743457" indent="-249564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4242583" indent="-249564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1</a:t>
            </a:fld>
            <a:endParaRPr lang="en-US" altLang="en-US" sz="1400" dirty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7E585BB-DA28-4407-9A3D-7B0A2BCAC567}" type="slidenum">
              <a:rPr lang="he-IL"/>
              <a:pPr/>
              <a:t>2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04802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4900" y="812800"/>
            <a:ext cx="5346700" cy="40100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03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80000"/>
            <a:ext cx="6045200" cy="4811713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7E585BB-DA28-4407-9A3D-7B0A2BCAC567}" type="slidenum">
              <a:rPr lang="he-IL"/>
              <a:pPr/>
              <a:t>3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04802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4900" y="812800"/>
            <a:ext cx="5346700" cy="40100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03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80000"/>
            <a:ext cx="6045200" cy="4811713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7E585BB-DA28-4407-9A3D-7B0A2BCAC567}" type="slidenum">
              <a:rPr lang="he-IL"/>
              <a:pPr/>
              <a:t>4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04802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4900" y="812800"/>
            <a:ext cx="5346700" cy="40100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03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80000"/>
            <a:ext cx="6045200" cy="4811713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7E585BB-DA28-4407-9A3D-7B0A2BCAC567}" type="slidenum">
              <a:rPr lang="he-IL"/>
              <a:pPr/>
              <a:t>5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04802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4900" y="812800"/>
            <a:ext cx="5346700" cy="40100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03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80000"/>
            <a:ext cx="6045200" cy="4811713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7E585BB-DA28-4407-9A3D-7B0A2BCAC567}" type="slidenum">
              <a:rPr lang="he-IL"/>
              <a:pPr/>
              <a:t>6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04802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4900" y="812800"/>
            <a:ext cx="5346700" cy="40100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03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80000"/>
            <a:ext cx="6045200" cy="4811713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7E585BB-DA28-4407-9A3D-7B0A2BCAC567}" type="slidenum">
              <a:rPr lang="he-IL"/>
              <a:pPr/>
              <a:t>7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04802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4900" y="812800"/>
            <a:ext cx="5346700" cy="40100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03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80000"/>
            <a:ext cx="6045200" cy="4811713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7E585BB-DA28-4407-9A3D-7B0A2BCAC567}" type="slidenum">
              <a:rPr lang="he-IL"/>
              <a:pPr/>
              <a:t>15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04802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4900" y="812800"/>
            <a:ext cx="5346700" cy="40100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03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80000"/>
            <a:ext cx="6045200" cy="4811713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3D212A0-33AB-49AF-AD12-E6603F6ADB4B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5CB029B-FDDF-4478-82D0-E1F66FF1A89F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7263" y="301625"/>
            <a:ext cx="2266950" cy="64547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4825" y="301625"/>
            <a:ext cx="6650038" cy="64547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88451804-56E7-4A54-888B-59DB5537F2AB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9069388" cy="12604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504825" y="6886575"/>
            <a:ext cx="2344738" cy="5207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>
          <a:xfrm>
            <a:off x="3448050" y="6886575"/>
            <a:ext cx="3194050" cy="5207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>
          <a:xfrm>
            <a:off x="7227888" y="6886575"/>
            <a:ext cx="2346325" cy="520700"/>
          </a:xfrm>
        </p:spPr>
        <p:txBody>
          <a:bodyPr/>
          <a:lstStyle>
            <a:lvl1pPr>
              <a:defRPr/>
            </a:lvl1pPr>
          </a:lstStyle>
          <a:p>
            <a:fld id="{B3B62FD1-9847-4183-A022-59E66F4BB3CF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4BA8E946-F465-49CB-BC98-1AB064A4AF09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1558CBC7-2C53-41C4-AB16-504CECE36C8B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4825" y="1768475"/>
            <a:ext cx="4457700" cy="4987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4925" y="1768475"/>
            <a:ext cx="4459288" cy="4987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6A3A7C3B-BA08-4D23-B15A-C18327D71144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27E7C34-8286-44E8-A5FB-6929FE700472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AF311F2A-877A-446D-972A-471E3F932892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E54481A-9D47-4DC3-BD00-60714AF48142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23F7C4C-3F47-4652-BB6B-9968ADB4270E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8B3E442-5338-4F4D-AA16-D938BE13CA37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4825" y="301625"/>
            <a:ext cx="9069388" cy="1260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4825" y="1768475"/>
            <a:ext cx="9069388" cy="49879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4825" y="6886575"/>
            <a:ext cx="2344738" cy="520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94050" cy="520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46325" cy="520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defRPr>
            </a:lvl1pPr>
          </a:lstStyle>
          <a:p>
            <a:fld id="{0E491FC0-88B1-48E7-A965-EDCF8BA5F483}" type="slidenum">
              <a:rPr lang="he-IL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marL="431800" indent="-215900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2pPr>
      <a:lvl3pPr marL="647700" indent="-215900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3pPr>
      <a:lvl4pPr marL="862013" indent="-214313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4pPr>
      <a:lvl5pPr marL="10795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5pPr>
      <a:lvl6pPr marL="15367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6pPr>
      <a:lvl7pPr marL="19939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7pPr>
      <a:lvl8pPr marL="24511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8pPr>
      <a:lvl9pPr marL="29083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9pPr>
    </p:titleStyle>
    <p:bodyStyle>
      <a:lvl1pPr marL="431800" indent="-323850" algn="l" defTabSz="457200" rtl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45000"/>
        <a:buFont typeface="StarSymbol" charset="0"/>
        <a:buChar char="●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862013" indent="-285750" algn="l" defTabSz="457200" rtl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75000"/>
        <a:buFont typeface="StarSymbol" charset="0"/>
        <a:buChar char="–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295400" indent="-215900" algn="l" defTabSz="457200" rtl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45000"/>
        <a:buFont typeface="StarSymbol" charset="0"/>
        <a:buChar char="●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727200" indent="-215900" algn="l" defTabSz="457200" rtl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75000"/>
        <a:buFont typeface="StarSymbol" charset="0"/>
        <a:buChar char="–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1590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6162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30734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5306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9878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2.xml"/><Relationship Id="rId7" Type="http://schemas.openxmlformats.org/officeDocument/2006/relationships/image" Target="../media/image2.png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image" Target="../media/image1.pn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5.xml"/><Relationship Id="rId7" Type="http://schemas.openxmlformats.org/officeDocument/2006/relationships/image" Target="../media/image2.png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1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7" Type="http://schemas.openxmlformats.org/officeDocument/2006/relationships/image" Target="../media/image30.png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8.xml"/><Relationship Id="rId7" Type="http://schemas.openxmlformats.org/officeDocument/2006/relationships/notesSlide" Target="../notesSlides/notesSlide5.xml"/><Relationship Id="rId12" Type="http://schemas.openxmlformats.org/officeDocument/2006/relationships/image" Target="../media/image8.png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slideLayout" Target="../slideLayouts/slideLayout12.xml"/><Relationship Id="rId11" Type="http://schemas.openxmlformats.org/officeDocument/2006/relationships/image" Target="../media/image7.png"/><Relationship Id="rId5" Type="http://schemas.openxmlformats.org/officeDocument/2006/relationships/tags" Target="../tags/tag10.xml"/><Relationship Id="rId10" Type="http://schemas.openxmlformats.org/officeDocument/2006/relationships/image" Target="../media/image6.png"/><Relationship Id="rId4" Type="http://schemas.openxmlformats.org/officeDocument/2006/relationships/tags" Target="../tags/tag9.xml"/><Relationship Id="rId9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tags" Target="../tags/tag13.xml"/><Relationship Id="rId7" Type="http://schemas.openxmlformats.org/officeDocument/2006/relationships/image" Target="../media/image2.png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11.png"/><Relationship Id="rId4" Type="http://schemas.openxmlformats.org/officeDocument/2006/relationships/tags" Target="../tags/tag14.xml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0" y="1095105"/>
            <a:ext cx="10080625" cy="1044773"/>
          </a:xfrm>
        </p:spPr>
        <p:txBody>
          <a:bodyPr>
            <a:spAutoFit/>
          </a:bodyPr>
          <a:lstStyle/>
          <a:p>
            <a:pPr eaLnBrk="1" hangingPunct="1"/>
            <a:r>
              <a:rPr lang="da-DK" altLang="en-US" sz="73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Analysis of Algorithms</a:t>
            </a:r>
            <a:endParaRPr lang="en-US" altLang="en-US" sz="73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auto">
          <a:xfrm>
            <a:off x="0" y="4763296"/>
            <a:ext cx="10080625" cy="1620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0794" tIns="50397" rIns="100794" bIns="50397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da-DK" altLang="en-US" sz="35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Uri </a:t>
            </a:r>
            <a:r>
              <a:rPr lang="da-DK" altLang="en-US" sz="35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Zwick</a:t>
            </a:r>
          </a:p>
          <a:p>
            <a:pPr algn="ctr" eaLnBrk="1" hangingPunct="1"/>
            <a:r>
              <a:rPr lang="da-DK" altLang="en-US" sz="3500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March 2014</a:t>
            </a:r>
            <a:endParaRPr lang="en-US" altLang="en-US" sz="3500" dirty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2639773"/>
            <a:ext cx="10080625" cy="1819172"/>
          </a:xfrm>
          <a:prstGeom prst="rect">
            <a:avLst/>
          </a:prstGeom>
          <a:noFill/>
        </p:spPr>
        <p:txBody>
          <a:bodyPr lIns="100794" tIns="50397" rIns="100794" bIns="50397">
            <a:spAutoFit/>
          </a:bodyPr>
          <a:lstStyle/>
          <a:p>
            <a:pPr algn="ctr">
              <a:defRPr/>
            </a:pPr>
            <a:r>
              <a:rPr lang="en-US" sz="6000" dirty="0" smtClean="0">
                <a:solidFill>
                  <a:srgbClr val="009900"/>
                </a:solidFill>
                <a:ea typeface="+mn-ea"/>
              </a:rPr>
              <a:t>Dynamic </a:t>
            </a:r>
            <a:br>
              <a:rPr lang="en-US" sz="6000" dirty="0" smtClean="0">
                <a:solidFill>
                  <a:srgbClr val="009900"/>
                </a:solidFill>
                <a:ea typeface="+mn-ea"/>
              </a:rPr>
            </a:br>
            <a:r>
              <a:rPr lang="en-US" sz="6000" dirty="0" smtClean="0">
                <a:solidFill>
                  <a:srgbClr val="009900"/>
                </a:solidFill>
                <a:ea typeface="+mn-ea"/>
              </a:rPr>
              <a:t>All-Pairs Shortest-Paths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6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818954" indent="-314982" eaLnBrk="0" hangingPunct="0">
              <a:defRPr sz="26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259929" indent="-251986" eaLnBrk="0" hangingPunct="0">
              <a:defRPr sz="26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763900" indent="-251986" eaLnBrk="0" hangingPunct="0">
              <a:defRPr sz="26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267872" indent="-251986" eaLnBrk="0" hangingPunct="0">
              <a:defRPr sz="26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771844" indent="-251986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3275815" indent="-251986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779787" indent="-251986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4283758" indent="-251986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5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1</a:t>
            </a:fld>
            <a:endParaRPr lang="en-US" altLang="en-US" sz="15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" name="TextBox 5"/>
          <p:cNvSpPr txBox="1"/>
          <p:nvPr>
            <p:custDataLst>
              <p:tags r:id="rId1"/>
            </p:custDataLst>
          </p:nvPr>
        </p:nvSpPr>
        <p:spPr>
          <a:xfrm>
            <a:off x="0" y="7810500"/>
            <a:ext cx="10083800" cy="163794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mtClean="0"/>
              <a:t>TexPoint fonts used in EMF. </a:t>
            </a:r>
          </a:p>
          <a:p>
            <a:r>
              <a:rPr lang="en-US" smtClean="0"/>
              <a:t>Read the TexPoint manual before you delete this box.: </a:t>
            </a:r>
            <a:r>
              <a:rPr lang="en-US" smtClean="0">
                <a:latin typeface="CMMI10"/>
              </a:rPr>
              <a:t>A</a:t>
            </a:r>
            <a:r>
              <a:rPr lang="en-US" smtClean="0">
                <a:latin typeface="CMR10"/>
              </a:rPr>
              <a:t>A</a:t>
            </a:r>
            <a:r>
              <a:rPr lang="en-US" smtClean="0">
                <a:latin typeface="CMTI10"/>
              </a:rPr>
              <a:t>A</a:t>
            </a:r>
            <a:r>
              <a:rPr lang="en-US" smtClean="0">
                <a:latin typeface="CMSY10ORIG"/>
              </a:rPr>
              <a:t>A</a:t>
            </a:r>
            <a:r>
              <a:rPr lang="en-US" smtClean="0">
                <a:latin typeface="MSAM10"/>
              </a:rPr>
              <a:t>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44667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P_tmp.b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/>
          <a:stretch>
            <a:fillRect/>
          </a:stretch>
        </p:blipFill>
        <p:spPr bwMode="auto">
          <a:xfrm>
            <a:off x="2898062" y="511000"/>
            <a:ext cx="3686081" cy="3278888"/>
          </a:xfrm>
          <a:prstGeom prst="rect">
            <a:avLst/>
          </a:prstGeom>
          <a:noFill/>
          <a:ln/>
          <a:effectLst/>
        </p:spPr>
      </p:pic>
      <p:pic>
        <p:nvPicPr>
          <p:cNvPr id="6" name="Picture 5" descr="TP_tmp.b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 cstate="print"/>
          <a:stretch>
            <a:fillRect/>
          </a:stretch>
        </p:blipFill>
        <p:spPr bwMode="auto">
          <a:xfrm>
            <a:off x="1838097" y="4072357"/>
            <a:ext cx="5517252" cy="3101070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 Box 3"/>
          <p:cNvSpPr txBox="1">
            <a:spLocks noChangeArrowheads="1"/>
          </p:cNvSpPr>
          <p:nvPr/>
        </p:nvSpPr>
        <p:spPr bwMode="auto">
          <a:xfrm>
            <a:off x="-5220" y="992621"/>
            <a:ext cx="10080624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800" dirty="0" smtClean="0">
                <a:solidFill>
                  <a:srgbClr val="0033CC"/>
                </a:solidFill>
              </a:rPr>
              <a:t>Dynamic algorithms</a:t>
            </a:r>
            <a:endParaRPr lang="en-GB" sz="4800" dirty="0" smtClean="0">
              <a:solidFill>
                <a:srgbClr val="0033CC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-5220" y="2072640"/>
            <a:ext cx="10085845" cy="607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 </a:t>
            </a:r>
            <a:r>
              <a:rPr lang="en-US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incremental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algorithm only allows </a:t>
            </a:r>
            <a:r>
              <a:rPr lang="en-US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insertions</a:t>
            </a:r>
            <a:endParaRPr lang="en-US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0020" y="2979420"/>
            <a:ext cx="10085845" cy="607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decremental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algorithm only allows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deletions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0020" y="3886200"/>
            <a:ext cx="10085845" cy="1122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fully-dynamic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algorithm allows </a:t>
            </a:r>
            <a:b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both </a:t>
            </a:r>
            <a:r>
              <a:rPr lang="en-US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insertion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deletions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81259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5" grpId="0"/>
      <p:bldP spid="3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roup 34"/>
          <p:cNvGrpSpPr>
            <a:grpSpLocks/>
          </p:cNvGrpSpPr>
          <p:nvPr/>
        </p:nvGrpSpPr>
        <p:grpSpPr bwMode="auto">
          <a:xfrm>
            <a:off x="3258470" y="2166620"/>
            <a:ext cx="254000" cy="2449513"/>
            <a:chOff x="1491" y="2489"/>
            <a:chExt cx="160" cy="1543"/>
          </a:xfrm>
          <a:solidFill>
            <a:schemeClr val="accent1"/>
          </a:solidFill>
        </p:grpSpPr>
        <p:sp>
          <p:nvSpPr>
            <p:cNvPr id="47" name="Oval 28"/>
            <p:cNvSpPr>
              <a:spLocks noChangeAspect="1" noChangeArrowheads="1"/>
            </p:cNvSpPr>
            <p:nvPr/>
          </p:nvSpPr>
          <p:spPr bwMode="auto">
            <a:xfrm>
              <a:off x="1491" y="2489"/>
              <a:ext cx="160" cy="151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Oval 29"/>
            <p:cNvSpPr>
              <a:spLocks noChangeAspect="1" noChangeArrowheads="1"/>
            </p:cNvSpPr>
            <p:nvPr/>
          </p:nvSpPr>
          <p:spPr bwMode="auto">
            <a:xfrm>
              <a:off x="1491" y="2837"/>
              <a:ext cx="160" cy="151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Oval 30"/>
            <p:cNvSpPr>
              <a:spLocks noChangeAspect="1" noChangeArrowheads="1"/>
            </p:cNvSpPr>
            <p:nvPr/>
          </p:nvSpPr>
          <p:spPr bwMode="auto">
            <a:xfrm>
              <a:off x="1491" y="3185"/>
              <a:ext cx="160" cy="151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0" name="Oval 31"/>
            <p:cNvSpPr>
              <a:spLocks noChangeAspect="1" noChangeArrowheads="1"/>
            </p:cNvSpPr>
            <p:nvPr/>
          </p:nvSpPr>
          <p:spPr bwMode="auto">
            <a:xfrm>
              <a:off x="1491" y="3533"/>
              <a:ext cx="160" cy="151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Oval 32"/>
            <p:cNvSpPr>
              <a:spLocks noChangeAspect="1" noChangeArrowheads="1"/>
            </p:cNvSpPr>
            <p:nvPr/>
          </p:nvSpPr>
          <p:spPr bwMode="auto">
            <a:xfrm>
              <a:off x="1491" y="3881"/>
              <a:ext cx="160" cy="151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2" name="Group 35"/>
          <p:cNvGrpSpPr>
            <a:grpSpLocks/>
          </p:cNvGrpSpPr>
          <p:nvPr/>
        </p:nvGrpSpPr>
        <p:grpSpPr bwMode="auto">
          <a:xfrm>
            <a:off x="4743576" y="2168208"/>
            <a:ext cx="254000" cy="2449512"/>
            <a:chOff x="1491" y="2489"/>
            <a:chExt cx="160" cy="1543"/>
          </a:xfrm>
          <a:solidFill>
            <a:schemeClr val="accent1"/>
          </a:solidFill>
        </p:grpSpPr>
        <p:sp>
          <p:nvSpPr>
            <p:cNvPr id="53" name="Oval 36"/>
            <p:cNvSpPr>
              <a:spLocks noChangeAspect="1" noChangeArrowheads="1"/>
            </p:cNvSpPr>
            <p:nvPr/>
          </p:nvSpPr>
          <p:spPr bwMode="auto">
            <a:xfrm>
              <a:off x="1491" y="2489"/>
              <a:ext cx="160" cy="151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Oval 37"/>
            <p:cNvSpPr>
              <a:spLocks noChangeAspect="1" noChangeArrowheads="1"/>
            </p:cNvSpPr>
            <p:nvPr/>
          </p:nvSpPr>
          <p:spPr bwMode="auto">
            <a:xfrm>
              <a:off x="1491" y="2837"/>
              <a:ext cx="160" cy="151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Oval 38"/>
            <p:cNvSpPr>
              <a:spLocks noChangeAspect="1" noChangeArrowheads="1"/>
            </p:cNvSpPr>
            <p:nvPr/>
          </p:nvSpPr>
          <p:spPr bwMode="auto">
            <a:xfrm>
              <a:off x="1491" y="3185"/>
              <a:ext cx="160" cy="151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Oval 39"/>
            <p:cNvSpPr>
              <a:spLocks noChangeAspect="1" noChangeArrowheads="1"/>
            </p:cNvSpPr>
            <p:nvPr/>
          </p:nvSpPr>
          <p:spPr bwMode="auto">
            <a:xfrm>
              <a:off x="1491" y="3533"/>
              <a:ext cx="160" cy="151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7" name="Oval 40"/>
            <p:cNvSpPr>
              <a:spLocks noChangeAspect="1" noChangeArrowheads="1"/>
            </p:cNvSpPr>
            <p:nvPr/>
          </p:nvSpPr>
          <p:spPr bwMode="auto">
            <a:xfrm>
              <a:off x="1491" y="3881"/>
              <a:ext cx="160" cy="151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8" name="Group 41"/>
          <p:cNvGrpSpPr>
            <a:grpSpLocks/>
          </p:cNvGrpSpPr>
          <p:nvPr/>
        </p:nvGrpSpPr>
        <p:grpSpPr bwMode="auto">
          <a:xfrm>
            <a:off x="6228682" y="2168208"/>
            <a:ext cx="254000" cy="2449512"/>
            <a:chOff x="1491" y="2489"/>
            <a:chExt cx="160" cy="1543"/>
          </a:xfrm>
          <a:solidFill>
            <a:schemeClr val="accent1"/>
          </a:solidFill>
        </p:grpSpPr>
        <p:sp>
          <p:nvSpPr>
            <p:cNvPr id="59" name="Oval 42"/>
            <p:cNvSpPr>
              <a:spLocks noChangeAspect="1" noChangeArrowheads="1"/>
            </p:cNvSpPr>
            <p:nvPr/>
          </p:nvSpPr>
          <p:spPr bwMode="auto">
            <a:xfrm>
              <a:off x="1491" y="2489"/>
              <a:ext cx="160" cy="151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" name="Oval 43"/>
            <p:cNvSpPr>
              <a:spLocks noChangeAspect="1" noChangeArrowheads="1"/>
            </p:cNvSpPr>
            <p:nvPr/>
          </p:nvSpPr>
          <p:spPr bwMode="auto">
            <a:xfrm>
              <a:off x="1491" y="2837"/>
              <a:ext cx="160" cy="151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Oval 44"/>
            <p:cNvSpPr>
              <a:spLocks noChangeAspect="1" noChangeArrowheads="1"/>
            </p:cNvSpPr>
            <p:nvPr/>
          </p:nvSpPr>
          <p:spPr bwMode="auto">
            <a:xfrm>
              <a:off x="1491" y="3185"/>
              <a:ext cx="160" cy="151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2" name="Oval 45"/>
            <p:cNvSpPr>
              <a:spLocks noChangeAspect="1" noChangeArrowheads="1"/>
            </p:cNvSpPr>
            <p:nvPr/>
          </p:nvSpPr>
          <p:spPr bwMode="auto">
            <a:xfrm>
              <a:off x="1491" y="3533"/>
              <a:ext cx="160" cy="151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3" name="Oval 46"/>
            <p:cNvSpPr>
              <a:spLocks noChangeAspect="1" noChangeArrowheads="1"/>
            </p:cNvSpPr>
            <p:nvPr/>
          </p:nvSpPr>
          <p:spPr bwMode="auto">
            <a:xfrm>
              <a:off x="1491" y="3881"/>
              <a:ext cx="160" cy="151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64" name="AutoShape 49"/>
          <p:cNvCxnSpPr>
            <a:cxnSpLocks noChangeShapeType="1"/>
            <a:stCxn id="47" idx="6"/>
            <a:endCxn id="54" idx="1"/>
          </p:cNvCxnSpPr>
          <p:nvPr/>
        </p:nvCxnSpPr>
        <p:spPr bwMode="auto">
          <a:xfrm>
            <a:off x="3512470" y="2286477"/>
            <a:ext cx="1268303" cy="469286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5" name="AutoShape 50"/>
          <p:cNvCxnSpPr>
            <a:cxnSpLocks noChangeShapeType="1"/>
            <a:stCxn id="48" idx="5"/>
            <a:endCxn id="56" idx="1"/>
          </p:cNvCxnSpPr>
          <p:nvPr/>
        </p:nvCxnSpPr>
        <p:spPr bwMode="auto">
          <a:xfrm>
            <a:off x="3475273" y="2923678"/>
            <a:ext cx="1305500" cy="936985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6" name="AutoShape 51"/>
          <p:cNvCxnSpPr>
            <a:cxnSpLocks noChangeShapeType="1"/>
            <a:stCxn id="51" idx="7"/>
            <a:endCxn id="54" idx="3"/>
          </p:cNvCxnSpPr>
          <p:nvPr/>
        </p:nvCxnSpPr>
        <p:spPr bwMode="auto">
          <a:xfrm flipV="1">
            <a:off x="3475273" y="2925265"/>
            <a:ext cx="1305500" cy="1486260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7" name="AutoShape 52"/>
          <p:cNvCxnSpPr>
            <a:cxnSpLocks noChangeShapeType="1"/>
            <a:stCxn id="47" idx="5"/>
            <a:endCxn id="55" idx="1"/>
          </p:cNvCxnSpPr>
          <p:nvPr/>
        </p:nvCxnSpPr>
        <p:spPr bwMode="auto">
          <a:xfrm>
            <a:off x="3475273" y="2371228"/>
            <a:ext cx="1305500" cy="936985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8" name="AutoShape 53"/>
          <p:cNvCxnSpPr>
            <a:cxnSpLocks noChangeShapeType="1"/>
            <a:stCxn id="53" idx="5"/>
            <a:endCxn id="63" idx="1"/>
          </p:cNvCxnSpPr>
          <p:nvPr/>
        </p:nvCxnSpPr>
        <p:spPr bwMode="auto">
          <a:xfrm>
            <a:off x="4960379" y="2372815"/>
            <a:ext cx="1305500" cy="2040298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" name="AutoShape 54"/>
          <p:cNvCxnSpPr>
            <a:cxnSpLocks noChangeShapeType="1"/>
            <a:stCxn id="56" idx="7"/>
            <a:endCxn id="60" idx="3"/>
          </p:cNvCxnSpPr>
          <p:nvPr/>
        </p:nvCxnSpPr>
        <p:spPr bwMode="auto">
          <a:xfrm flipV="1">
            <a:off x="4960379" y="2925265"/>
            <a:ext cx="1305500" cy="935398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0" name="AutoShape 55"/>
          <p:cNvCxnSpPr>
            <a:cxnSpLocks noChangeShapeType="1"/>
            <a:stCxn id="54" idx="5"/>
            <a:endCxn id="61" idx="2"/>
          </p:cNvCxnSpPr>
          <p:nvPr/>
        </p:nvCxnSpPr>
        <p:spPr bwMode="auto">
          <a:xfrm>
            <a:off x="4960379" y="2925265"/>
            <a:ext cx="1268303" cy="467699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2" name="AutoShape 57"/>
          <p:cNvCxnSpPr>
            <a:cxnSpLocks noChangeShapeType="1"/>
            <a:stCxn id="54" idx="7"/>
            <a:endCxn id="59" idx="3"/>
          </p:cNvCxnSpPr>
          <p:nvPr/>
        </p:nvCxnSpPr>
        <p:spPr bwMode="auto">
          <a:xfrm flipV="1">
            <a:off x="4960379" y="2372815"/>
            <a:ext cx="1305500" cy="382948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0" name="Text Box 3"/>
          <p:cNvSpPr txBox="1">
            <a:spLocks noChangeArrowheads="1"/>
          </p:cNvSpPr>
          <p:nvPr/>
        </p:nvSpPr>
        <p:spPr bwMode="auto">
          <a:xfrm>
            <a:off x="-5220" y="703061"/>
            <a:ext cx="10080624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800" dirty="0" smtClean="0">
                <a:solidFill>
                  <a:srgbClr val="0033CC"/>
                </a:solidFill>
              </a:rPr>
              <a:t>Example: Many LSPs</a:t>
            </a:r>
            <a:endParaRPr lang="en-GB" sz="4800" dirty="0" smtClean="0">
              <a:solidFill>
                <a:srgbClr val="0033CC"/>
              </a:solidFill>
            </a:endParaRPr>
          </a:p>
        </p:txBody>
      </p:sp>
      <p:cxnSp>
        <p:nvCxnSpPr>
          <p:cNvPr id="93" name="AutoShape 54"/>
          <p:cNvCxnSpPr>
            <a:cxnSpLocks noChangeShapeType="1"/>
            <a:stCxn id="57" idx="6"/>
            <a:endCxn id="62" idx="3"/>
          </p:cNvCxnSpPr>
          <p:nvPr/>
        </p:nvCxnSpPr>
        <p:spPr bwMode="auto">
          <a:xfrm flipV="1">
            <a:off x="4997576" y="4030165"/>
            <a:ext cx="1268303" cy="467699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7" name="TextBox 96"/>
          <p:cNvSpPr txBox="1"/>
          <p:nvPr/>
        </p:nvSpPr>
        <p:spPr>
          <a:xfrm>
            <a:off x="0" y="5728220"/>
            <a:ext cx="10080625" cy="550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Every path is an LSP  –  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aseline="30000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paths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0" y="5050040"/>
            <a:ext cx="10080625" cy="550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Two complete layers</a:t>
            </a:r>
            <a:endParaRPr lang="en-US" sz="3200" baseline="30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0" y="6406400"/>
            <a:ext cx="10080625" cy="550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Can assign weights so that all SPs are unique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Left Brace 1"/>
          <p:cNvSpPr/>
          <p:nvPr/>
        </p:nvSpPr>
        <p:spPr bwMode="auto">
          <a:xfrm>
            <a:off x="2244436" y="2166620"/>
            <a:ext cx="448888" cy="2451101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79411" y="3059364"/>
            <a:ext cx="681644" cy="607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468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/>
      <p:bldP spid="33" grpId="0"/>
      <p:bldP spid="3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roup 34"/>
          <p:cNvGrpSpPr>
            <a:grpSpLocks/>
          </p:cNvGrpSpPr>
          <p:nvPr/>
        </p:nvGrpSpPr>
        <p:grpSpPr bwMode="auto">
          <a:xfrm>
            <a:off x="3487070" y="2715260"/>
            <a:ext cx="254000" cy="2449513"/>
            <a:chOff x="1491" y="2489"/>
            <a:chExt cx="160" cy="1543"/>
          </a:xfrm>
          <a:solidFill>
            <a:schemeClr val="accent1"/>
          </a:solidFill>
        </p:grpSpPr>
        <p:sp>
          <p:nvSpPr>
            <p:cNvPr id="47" name="Oval 28"/>
            <p:cNvSpPr>
              <a:spLocks noChangeAspect="1" noChangeArrowheads="1"/>
            </p:cNvSpPr>
            <p:nvPr/>
          </p:nvSpPr>
          <p:spPr bwMode="auto">
            <a:xfrm>
              <a:off x="1491" y="2489"/>
              <a:ext cx="160" cy="151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Oval 29"/>
            <p:cNvSpPr>
              <a:spLocks noChangeAspect="1" noChangeArrowheads="1"/>
            </p:cNvSpPr>
            <p:nvPr/>
          </p:nvSpPr>
          <p:spPr bwMode="auto">
            <a:xfrm>
              <a:off x="1491" y="2837"/>
              <a:ext cx="160" cy="151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Oval 30"/>
            <p:cNvSpPr>
              <a:spLocks noChangeAspect="1" noChangeArrowheads="1"/>
            </p:cNvSpPr>
            <p:nvPr/>
          </p:nvSpPr>
          <p:spPr bwMode="auto">
            <a:xfrm>
              <a:off x="1491" y="3185"/>
              <a:ext cx="160" cy="151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0" name="Oval 31"/>
            <p:cNvSpPr>
              <a:spLocks noChangeAspect="1" noChangeArrowheads="1"/>
            </p:cNvSpPr>
            <p:nvPr/>
          </p:nvSpPr>
          <p:spPr bwMode="auto">
            <a:xfrm>
              <a:off x="1491" y="3533"/>
              <a:ext cx="160" cy="151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Oval 32"/>
            <p:cNvSpPr>
              <a:spLocks noChangeAspect="1" noChangeArrowheads="1"/>
            </p:cNvSpPr>
            <p:nvPr/>
          </p:nvSpPr>
          <p:spPr bwMode="auto">
            <a:xfrm>
              <a:off x="1491" y="3881"/>
              <a:ext cx="160" cy="151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2" name="Group 35"/>
          <p:cNvGrpSpPr>
            <a:grpSpLocks/>
          </p:cNvGrpSpPr>
          <p:nvPr/>
        </p:nvGrpSpPr>
        <p:grpSpPr bwMode="auto">
          <a:xfrm>
            <a:off x="4743576" y="2716848"/>
            <a:ext cx="254000" cy="2449512"/>
            <a:chOff x="1491" y="2489"/>
            <a:chExt cx="160" cy="1543"/>
          </a:xfrm>
          <a:solidFill>
            <a:schemeClr val="accent1"/>
          </a:solidFill>
        </p:grpSpPr>
        <p:sp>
          <p:nvSpPr>
            <p:cNvPr id="53" name="Oval 36"/>
            <p:cNvSpPr>
              <a:spLocks noChangeAspect="1" noChangeArrowheads="1"/>
            </p:cNvSpPr>
            <p:nvPr/>
          </p:nvSpPr>
          <p:spPr bwMode="auto">
            <a:xfrm>
              <a:off x="1491" y="2489"/>
              <a:ext cx="160" cy="151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Oval 37"/>
            <p:cNvSpPr>
              <a:spLocks noChangeAspect="1" noChangeArrowheads="1"/>
            </p:cNvSpPr>
            <p:nvPr/>
          </p:nvSpPr>
          <p:spPr bwMode="auto">
            <a:xfrm>
              <a:off x="1491" y="2837"/>
              <a:ext cx="160" cy="151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Oval 38"/>
            <p:cNvSpPr>
              <a:spLocks noChangeAspect="1" noChangeArrowheads="1"/>
            </p:cNvSpPr>
            <p:nvPr/>
          </p:nvSpPr>
          <p:spPr bwMode="auto">
            <a:xfrm>
              <a:off x="1491" y="3185"/>
              <a:ext cx="160" cy="151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Oval 39"/>
            <p:cNvSpPr>
              <a:spLocks noChangeAspect="1" noChangeArrowheads="1"/>
            </p:cNvSpPr>
            <p:nvPr/>
          </p:nvSpPr>
          <p:spPr bwMode="auto">
            <a:xfrm>
              <a:off x="1491" y="3533"/>
              <a:ext cx="160" cy="151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7" name="Oval 40"/>
            <p:cNvSpPr>
              <a:spLocks noChangeAspect="1" noChangeArrowheads="1"/>
            </p:cNvSpPr>
            <p:nvPr/>
          </p:nvSpPr>
          <p:spPr bwMode="auto">
            <a:xfrm>
              <a:off x="1491" y="3881"/>
              <a:ext cx="160" cy="151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8" name="Group 41"/>
          <p:cNvGrpSpPr>
            <a:grpSpLocks/>
          </p:cNvGrpSpPr>
          <p:nvPr/>
        </p:nvGrpSpPr>
        <p:grpSpPr bwMode="auto">
          <a:xfrm>
            <a:off x="6000082" y="2716848"/>
            <a:ext cx="254000" cy="2449512"/>
            <a:chOff x="1491" y="2489"/>
            <a:chExt cx="160" cy="1543"/>
          </a:xfrm>
          <a:solidFill>
            <a:schemeClr val="accent1"/>
          </a:solidFill>
        </p:grpSpPr>
        <p:sp>
          <p:nvSpPr>
            <p:cNvPr id="59" name="Oval 42"/>
            <p:cNvSpPr>
              <a:spLocks noChangeAspect="1" noChangeArrowheads="1"/>
            </p:cNvSpPr>
            <p:nvPr/>
          </p:nvSpPr>
          <p:spPr bwMode="auto">
            <a:xfrm>
              <a:off x="1491" y="2489"/>
              <a:ext cx="160" cy="151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" name="Oval 43"/>
            <p:cNvSpPr>
              <a:spLocks noChangeAspect="1" noChangeArrowheads="1"/>
            </p:cNvSpPr>
            <p:nvPr/>
          </p:nvSpPr>
          <p:spPr bwMode="auto">
            <a:xfrm>
              <a:off x="1491" y="2837"/>
              <a:ext cx="160" cy="151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Oval 44"/>
            <p:cNvSpPr>
              <a:spLocks noChangeAspect="1" noChangeArrowheads="1"/>
            </p:cNvSpPr>
            <p:nvPr/>
          </p:nvSpPr>
          <p:spPr bwMode="auto">
            <a:xfrm>
              <a:off x="1491" y="3185"/>
              <a:ext cx="160" cy="151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2" name="Oval 45"/>
            <p:cNvSpPr>
              <a:spLocks noChangeAspect="1" noChangeArrowheads="1"/>
            </p:cNvSpPr>
            <p:nvPr/>
          </p:nvSpPr>
          <p:spPr bwMode="auto">
            <a:xfrm>
              <a:off x="1491" y="3533"/>
              <a:ext cx="160" cy="151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3" name="Oval 46"/>
            <p:cNvSpPr>
              <a:spLocks noChangeAspect="1" noChangeArrowheads="1"/>
            </p:cNvSpPr>
            <p:nvPr/>
          </p:nvSpPr>
          <p:spPr bwMode="auto">
            <a:xfrm>
              <a:off x="1491" y="3881"/>
              <a:ext cx="160" cy="151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64" name="AutoShape 49"/>
          <p:cNvCxnSpPr>
            <a:cxnSpLocks noChangeShapeType="1"/>
            <a:stCxn id="47" idx="6"/>
            <a:endCxn id="54" idx="1"/>
          </p:cNvCxnSpPr>
          <p:nvPr/>
        </p:nvCxnSpPr>
        <p:spPr bwMode="auto">
          <a:xfrm>
            <a:off x="3741070" y="2835117"/>
            <a:ext cx="1039703" cy="469286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5" name="AutoShape 50"/>
          <p:cNvCxnSpPr>
            <a:cxnSpLocks noChangeShapeType="1"/>
            <a:stCxn id="48" idx="5"/>
            <a:endCxn id="56" idx="1"/>
          </p:cNvCxnSpPr>
          <p:nvPr/>
        </p:nvCxnSpPr>
        <p:spPr bwMode="auto">
          <a:xfrm>
            <a:off x="3703873" y="3472318"/>
            <a:ext cx="1076900" cy="936985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6" name="AutoShape 51"/>
          <p:cNvCxnSpPr>
            <a:cxnSpLocks noChangeShapeType="1"/>
            <a:stCxn id="51" idx="7"/>
            <a:endCxn id="54" idx="3"/>
          </p:cNvCxnSpPr>
          <p:nvPr/>
        </p:nvCxnSpPr>
        <p:spPr bwMode="auto">
          <a:xfrm flipV="1">
            <a:off x="3703873" y="3473905"/>
            <a:ext cx="1076900" cy="1486260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7" name="AutoShape 52"/>
          <p:cNvCxnSpPr>
            <a:cxnSpLocks noChangeShapeType="1"/>
            <a:stCxn id="47" idx="5"/>
            <a:endCxn id="55" idx="1"/>
          </p:cNvCxnSpPr>
          <p:nvPr/>
        </p:nvCxnSpPr>
        <p:spPr bwMode="auto">
          <a:xfrm>
            <a:off x="3703873" y="2919868"/>
            <a:ext cx="1076900" cy="936985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8" name="AutoShape 53"/>
          <p:cNvCxnSpPr>
            <a:cxnSpLocks noChangeShapeType="1"/>
            <a:stCxn id="53" idx="5"/>
            <a:endCxn id="63" idx="1"/>
          </p:cNvCxnSpPr>
          <p:nvPr/>
        </p:nvCxnSpPr>
        <p:spPr bwMode="auto">
          <a:xfrm>
            <a:off x="4960379" y="2921455"/>
            <a:ext cx="1076900" cy="2040298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" name="AutoShape 54"/>
          <p:cNvCxnSpPr>
            <a:cxnSpLocks noChangeShapeType="1"/>
            <a:stCxn id="56" idx="7"/>
            <a:endCxn id="60" idx="3"/>
          </p:cNvCxnSpPr>
          <p:nvPr/>
        </p:nvCxnSpPr>
        <p:spPr bwMode="auto">
          <a:xfrm flipV="1">
            <a:off x="4960379" y="3473905"/>
            <a:ext cx="1076900" cy="935398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0" name="AutoShape 55"/>
          <p:cNvCxnSpPr>
            <a:cxnSpLocks noChangeShapeType="1"/>
            <a:stCxn id="54" idx="5"/>
            <a:endCxn id="61" idx="2"/>
          </p:cNvCxnSpPr>
          <p:nvPr/>
        </p:nvCxnSpPr>
        <p:spPr bwMode="auto">
          <a:xfrm>
            <a:off x="4960379" y="3473905"/>
            <a:ext cx="1039703" cy="467699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2" name="AutoShape 57"/>
          <p:cNvCxnSpPr>
            <a:cxnSpLocks noChangeShapeType="1"/>
            <a:stCxn id="54" idx="7"/>
            <a:endCxn id="59" idx="3"/>
          </p:cNvCxnSpPr>
          <p:nvPr/>
        </p:nvCxnSpPr>
        <p:spPr bwMode="auto">
          <a:xfrm flipV="1">
            <a:off x="4960379" y="2921455"/>
            <a:ext cx="1076900" cy="382948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3" name="AutoShape 54"/>
          <p:cNvCxnSpPr>
            <a:cxnSpLocks noChangeShapeType="1"/>
            <a:stCxn id="57" idx="6"/>
            <a:endCxn id="62" idx="3"/>
          </p:cNvCxnSpPr>
          <p:nvPr/>
        </p:nvCxnSpPr>
        <p:spPr bwMode="auto">
          <a:xfrm flipV="1">
            <a:off x="4997576" y="4578805"/>
            <a:ext cx="1039703" cy="467699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7" name="TextBox 96"/>
          <p:cNvSpPr txBox="1"/>
          <p:nvPr/>
        </p:nvSpPr>
        <p:spPr>
          <a:xfrm>
            <a:off x="0" y="5431040"/>
            <a:ext cx="10080625" cy="550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Blue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edges are significantly lighter than black edges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Oval 28"/>
          <p:cNvSpPr>
            <a:spLocks noChangeAspect="1" noChangeArrowheads="1"/>
          </p:cNvSpPr>
          <p:nvPr/>
        </p:nvSpPr>
        <p:spPr bwMode="auto">
          <a:xfrm>
            <a:off x="4115323" y="1823720"/>
            <a:ext cx="254000" cy="239713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 type="triangle" w="lg" len="lg"/>
          </a:ln>
          <a:effectLst/>
        </p:spPr>
        <p:txBody>
          <a:bodyPr wrap="none" anchor="ctr"/>
          <a:lstStyle/>
          <a:p>
            <a:pPr marL="0" marR="0" lvl="0" indent="0" algn="ctr" defTabSz="914400" eaLnBrk="0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Oval 28"/>
          <p:cNvSpPr>
            <a:spLocks noChangeAspect="1" noChangeArrowheads="1"/>
          </p:cNvSpPr>
          <p:nvPr/>
        </p:nvSpPr>
        <p:spPr bwMode="auto">
          <a:xfrm>
            <a:off x="5371829" y="1823720"/>
            <a:ext cx="254000" cy="239713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 type="triangle" w="lg" len="lg"/>
          </a:ln>
          <a:effectLst/>
        </p:spPr>
        <p:txBody>
          <a:bodyPr wrap="none" anchor="ctr"/>
          <a:lstStyle/>
          <a:p>
            <a:pPr marL="0" marR="0" lvl="0" indent="0" algn="ctr" defTabSz="914400" eaLnBrk="0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0" name="Text Box 3"/>
          <p:cNvSpPr txBox="1">
            <a:spLocks noChangeArrowheads="1"/>
          </p:cNvSpPr>
          <p:nvPr/>
        </p:nvSpPr>
        <p:spPr bwMode="auto">
          <a:xfrm>
            <a:off x="-5220" y="581141"/>
            <a:ext cx="10080624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800" dirty="0" smtClean="0">
                <a:solidFill>
                  <a:srgbClr val="0033CC"/>
                </a:solidFill>
              </a:rPr>
              <a:t>Example: Many LSP </a:t>
            </a:r>
            <a:r>
              <a:rPr lang="en-US" sz="4800" dirty="0" smtClean="0">
                <a:solidFill>
                  <a:srgbClr val="FF0000"/>
                </a:solidFill>
              </a:rPr>
              <a:t>changes</a:t>
            </a:r>
            <a:endParaRPr lang="en-GB" sz="4800" dirty="0" smtClean="0">
              <a:solidFill>
                <a:srgbClr val="FF0000"/>
              </a:solidFill>
            </a:endParaRPr>
          </a:p>
        </p:txBody>
      </p:sp>
      <p:cxnSp>
        <p:nvCxnSpPr>
          <p:cNvPr id="102" name="Curved Connector 101"/>
          <p:cNvCxnSpPr>
            <a:stCxn id="47" idx="0"/>
            <a:endCxn id="98" idx="3"/>
          </p:cNvCxnSpPr>
          <p:nvPr/>
        </p:nvCxnSpPr>
        <p:spPr bwMode="auto">
          <a:xfrm rot="5400000" flipH="1" flipV="1">
            <a:off x="3539829" y="2102569"/>
            <a:ext cx="686932" cy="538450"/>
          </a:xfrm>
          <a:prstGeom prst="curvedConnector3">
            <a:avLst>
              <a:gd name="adj1" fmla="val 50000"/>
            </a:avLst>
          </a:prstGeom>
          <a:solidFill>
            <a:srgbClr val="00B8FF"/>
          </a:solidFill>
          <a:ln w="22225" cap="flat" cmpd="sng" algn="ctr">
            <a:solidFill>
              <a:srgbClr val="0033CC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04" name="Curved Connector 103"/>
          <p:cNvCxnSpPr>
            <a:stCxn id="49" idx="2"/>
            <a:endCxn id="98" idx="2"/>
          </p:cNvCxnSpPr>
          <p:nvPr/>
        </p:nvCxnSpPr>
        <p:spPr bwMode="auto">
          <a:xfrm rot="10800000" flipH="1">
            <a:off x="3487069" y="1943577"/>
            <a:ext cx="628253" cy="1996440"/>
          </a:xfrm>
          <a:prstGeom prst="curvedConnector3">
            <a:avLst>
              <a:gd name="adj1" fmla="val -36387"/>
            </a:avLst>
          </a:prstGeom>
          <a:solidFill>
            <a:srgbClr val="00B8FF"/>
          </a:solidFill>
          <a:ln w="22225" cap="flat" cmpd="sng" algn="ctr">
            <a:solidFill>
              <a:srgbClr val="0033CC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13" name="Curved Connector 112"/>
          <p:cNvCxnSpPr>
            <a:stCxn id="55" idx="2"/>
            <a:endCxn id="98" idx="4"/>
          </p:cNvCxnSpPr>
          <p:nvPr/>
        </p:nvCxnSpPr>
        <p:spPr bwMode="auto">
          <a:xfrm rot="10800000">
            <a:off x="4242324" y="2063434"/>
            <a:ext cx="501253" cy="1878171"/>
          </a:xfrm>
          <a:prstGeom prst="curvedConnector2">
            <a:avLst/>
          </a:prstGeom>
          <a:solidFill>
            <a:srgbClr val="00B8FF"/>
          </a:solidFill>
          <a:ln w="22225" cap="flat" cmpd="sng" algn="ctr">
            <a:solidFill>
              <a:srgbClr val="0033CC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22" name="Curved Connector 121"/>
          <p:cNvCxnSpPr>
            <a:stCxn id="99" idx="6"/>
            <a:endCxn id="60" idx="6"/>
          </p:cNvCxnSpPr>
          <p:nvPr/>
        </p:nvCxnSpPr>
        <p:spPr bwMode="auto">
          <a:xfrm>
            <a:off x="5625829" y="1943577"/>
            <a:ext cx="628253" cy="1445577"/>
          </a:xfrm>
          <a:prstGeom prst="curvedConnector3">
            <a:avLst>
              <a:gd name="adj1" fmla="val 136387"/>
            </a:avLst>
          </a:prstGeom>
          <a:solidFill>
            <a:srgbClr val="00B8FF"/>
          </a:solidFill>
          <a:ln w="22225" cap="flat" cmpd="sng" algn="ctr">
            <a:solidFill>
              <a:srgbClr val="0033CC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25" name="Curved Connector 124"/>
          <p:cNvCxnSpPr>
            <a:stCxn id="99" idx="4"/>
            <a:endCxn id="54" idx="6"/>
          </p:cNvCxnSpPr>
          <p:nvPr/>
        </p:nvCxnSpPr>
        <p:spPr bwMode="auto">
          <a:xfrm rot="5400000">
            <a:off x="4585343" y="2475667"/>
            <a:ext cx="1325721" cy="501253"/>
          </a:xfrm>
          <a:prstGeom prst="curvedConnector2">
            <a:avLst/>
          </a:prstGeom>
          <a:solidFill>
            <a:srgbClr val="00B8FF"/>
          </a:solidFill>
          <a:ln w="22225" cap="flat" cmpd="sng" algn="ctr">
            <a:solidFill>
              <a:srgbClr val="0033CC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29" name="Curved Connector 128"/>
          <p:cNvCxnSpPr>
            <a:stCxn id="99" idx="7"/>
            <a:endCxn id="63" idx="6"/>
          </p:cNvCxnSpPr>
          <p:nvPr/>
        </p:nvCxnSpPr>
        <p:spPr bwMode="auto">
          <a:xfrm rot="16200000" flipH="1">
            <a:off x="4327517" y="3119939"/>
            <a:ext cx="3187679" cy="665450"/>
          </a:xfrm>
          <a:prstGeom prst="curvedConnector4">
            <a:avLst>
              <a:gd name="adj1" fmla="val -8273"/>
              <a:gd name="adj2" fmla="val 175576"/>
            </a:avLst>
          </a:prstGeom>
          <a:solidFill>
            <a:srgbClr val="00B8FF"/>
          </a:solidFill>
          <a:ln w="22225" cap="flat" cmpd="sng" algn="ctr">
            <a:solidFill>
              <a:srgbClr val="0033CC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33" name="AutoShape 49"/>
          <p:cNvCxnSpPr>
            <a:cxnSpLocks noChangeShapeType="1"/>
            <a:stCxn id="98" idx="6"/>
            <a:endCxn id="99" idx="2"/>
          </p:cNvCxnSpPr>
          <p:nvPr/>
        </p:nvCxnSpPr>
        <p:spPr bwMode="auto">
          <a:xfrm>
            <a:off x="4369323" y="1943577"/>
            <a:ext cx="1002506" cy="0"/>
          </a:xfrm>
          <a:prstGeom prst="straightConnector1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6" name="TextBox 135"/>
          <p:cNvSpPr txBox="1"/>
          <p:nvPr/>
        </p:nvSpPr>
        <p:spPr>
          <a:xfrm>
            <a:off x="15240" y="6010160"/>
            <a:ext cx="10080625" cy="550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When 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red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edge inserted, all previous LSPs destroyed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0" y="6589280"/>
            <a:ext cx="10080625" cy="550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When 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red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edge deleted, all previous LSPs recreated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529754" y="1487593"/>
            <a:ext cx="681644" cy="493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9414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/>
      <p:bldP spid="136" grpId="0"/>
      <p:bldP spid="137" grpId="0"/>
      <p:bldP spid="42" grpId="0"/>
      <p:bldP spid="42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extBox 96"/>
          <p:cNvSpPr txBox="1"/>
          <p:nvPr/>
        </p:nvSpPr>
        <p:spPr>
          <a:xfrm>
            <a:off x="0" y="1758200"/>
            <a:ext cx="10080625" cy="10082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 path </a:t>
            </a:r>
            <a:r>
              <a:rPr lang="en-US" sz="32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  <a:sym typeface="Symbol"/>
              </a:rPr>
              <a:t> is historic, if it was a shortest path at some</a:t>
            </a:r>
            <a:br>
              <a:rPr lang="en-US" sz="3200" dirty="0" smtClean="0">
                <a:latin typeface="Times New Roman" pitchFamily="18" charset="0"/>
                <a:cs typeface="Times New Roman" pitchFamily="18" charset="0"/>
                <a:sym typeface="Symbol"/>
              </a:rPr>
            </a:br>
            <a:r>
              <a:rPr lang="en-US" sz="3200" dirty="0" smtClean="0">
                <a:latin typeface="Times New Roman" pitchFamily="18" charset="0"/>
                <a:cs typeface="Times New Roman" pitchFamily="18" charset="0"/>
                <a:sym typeface="Symbol"/>
              </a:rPr>
              <a:t>point of time after the last update of one of its vertices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0" name="Text Box 3"/>
          <p:cNvSpPr txBox="1">
            <a:spLocks noChangeArrowheads="1"/>
          </p:cNvSpPr>
          <p:nvPr/>
        </p:nvSpPr>
        <p:spPr bwMode="auto">
          <a:xfrm>
            <a:off x="-5220" y="581141"/>
            <a:ext cx="10080624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800" dirty="0" smtClean="0">
                <a:solidFill>
                  <a:srgbClr val="0033CC"/>
                </a:solidFill>
              </a:rPr>
              <a:t>Historical Paths (HPs)</a:t>
            </a:r>
            <a:endParaRPr lang="en-GB" sz="4800" dirty="0" smtClean="0">
              <a:solidFill>
                <a:srgbClr val="FF000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0" y="2962160"/>
            <a:ext cx="10080625" cy="550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Let </a:t>
            </a:r>
            <a:r>
              <a:rPr lang="en-US" sz="32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  <a:sym typeface="Symbol"/>
              </a:rPr>
              <a:t> be a path at time </a:t>
            </a:r>
            <a:r>
              <a:rPr lang="en-US" sz="3200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t</a:t>
            </a:r>
            <a:endParaRPr lang="en-US" sz="3200" i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5240" y="3602240"/>
            <a:ext cx="10080625" cy="550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Let </a:t>
            </a:r>
            <a:r>
              <a:rPr lang="en-US" sz="3200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2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be the time of the last update, before </a:t>
            </a:r>
            <a:r>
              <a:rPr lang="en-US" sz="3200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on </a:t>
            </a:r>
            <a:r>
              <a:rPr lang="en-US" sz="32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endParaRPr lang="en-US" sz="3200" i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5240" y="4303280"/>
            <a:ext cx="10080625" cy="10082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 path </a:t>
            </a:r>
            <a:r>
              <a:rPr lang="en-US" sz="32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  <a:sym typeface="Symbol"/>
              </a:rPr>
              <a:t> is historic at time </a:t>
            </a:r>
            <a:r>
              <a:rPr lang="en-US" sz="3200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  <a:sym typeface="Symbol"/>
              </a:rPr>
              <a:t> if and only if </a:t>
            </a:r>
            <a:br>
              <a:rPr lang="en-US" sz="3200" dirty="0" smtClean="0">
                <a:latin typeface="Times New Roman" pitchFamily="18" charset="0"/>
                <a:cs typeface="Times New Roman" pitchFamily="18" charset="0"/>
                <a:sym typeface="Symbol"/>
              </a:rPr>
            </a:br>
            <a:r>
              <a:rPr lang="en-US" sz="3200" dirty="0" smtClean="0">
                <a:latin typeface="Times New Roman" pitchFamily="18" charset="0"/>
                <a:cs typeface="Times New Roman" pitchFamily="18" charset="0"/>
                <a:sym typeface="Symbol"/>
              </a:rPr>
              <a:t>there exists </a:t>
            </a:r>
            <a:r>
              <a:rPr lang="en-US" sz="3200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t</a:t>
            </a:r>
            <a:r>
              <a:rPr lang="en-US" sz="32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’  </a:t>
            </a:r>
            <a:r>
              <a:rPr lang="en-US" sz="3200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t</a:t>
            </a:r>
            <a:r>
              <a:rPr lang="en-US" sz="32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’’  </a:t>
            </a:r>
            <a:r>
              <a:rPr lang="en-US" sz="3200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t</a:t>
            </a:r>
            <a:r>
              <a:rPr lang="en-US" sz="32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  <a:sym typeface="Symbol"/>
              </a:rPr>
              <a:t>such that </a:t>
            </a:r>
            <a:r>
              <a:rPr lang="en-US" sz="32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  <a:sym typeface="Symbol"/>
              </a:rPr>
              <a:t> is a SP at time </a:t>
            </a:r>
            <a:r>
              <a:rPr lang="en-US" sz="3200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  <a:sym typeface="Symbol"/>
              </a:rPr>
              <a:t>’’</a:t>
            </a:r>
            <a:endParaRPr lang="en-US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0" y="5522480"/>
            <a:ext cx="10080625" cy="10082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 path </a:t>
            </a:r>
            <a:r>
              <a:rPr lang="en-US" sz="32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  <a:sym typeface="Symbol"/>
              </a:rPr>
              <a:t> stops being historic </a:t>
            </a:r>
            <a:br>
              <a:rPr lang="en-US" sz="3200" dirty="0" smtClean="0">
                <a:latin typeface="Times New Roman" pitchFamily="18" charset="0"/>
                <a:cs typeface="Times New Roman" pitchFamily="18" charset="0"/>
                <a:sym typeface="Symbol"/>
              </a:rPr>
            </a:br>
            <a:r>
              <a:rPr lang="en-US" sz="3200" dirty="0" smtClean="0">
                <a:latin typeface="Times New Roman" pitchFamily="18" charset="0"/>
                <a:cs typeface="Times New Roman" pitchFamily="18" charset="0"/>
                <a:sym typeface="Symbol"/>
              </a:rPr>
              <a:t>only as a result of an update on it</a:t>
            </a:r>
            <a:endParaRPr lang="en-US" sz="32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3731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/>
      <p:bldP spid="42" grpId="0"/>
      <p:bldP spid="43" grpId="0"/>
      <p:bldP spid="44" grpId="0"/>
      <p:bldP spid="4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9" name="Text Box 3"/>
          <p:cNvSpPr txBox="1">
            <a:spLocks noChangeArrowheads="1"/>
          </p:cNvSpPr>
          <p:nvPr/>
        </p:nvSpPr>
        <p:spPr bwMode="auto">
          <a:xfrm>
            <a:off x="1" y="1115637"/>
            <a:ext cx="10080624" cy="5724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000" dirty="0" err="1" smtClean="0">
                <a:solidFill>
                  <a:srgbClr val="0033CC"/>
                </a:solidFill>
              </a:rPr>
              <a:t>Demetrescu-Italiano</a:t>
            </a:r>
            <a:r>
              <a:rPr lang="en-US" sz="4000" dirty="0" smtClean="0">
                <a:solidFill>
                  <a:srgbClr val="0033CC"/>
                </a:solidFill>
              </a:rPr>
              <a:t> (2004)</a:t>
            </a:r>
            <a:endParaRPr lang="en-GB" sz="4000" dirty="0" smtClean="0">
              <a:solidFill>
                <a:srgbClr val="00B050"/>
              </a:solidFill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-10440" y="316773"/>
            <a:ext cx="10080624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800" dirty="0" smtClean="0">
                <a:solidFill>
                  <a:srgbClr val="FF0000"/>
                </a:solidFill>
              </a:rPr>
              <a:t>Locally Historical Paths </a:t>
            </a:r>
            <a:r>
              <a:rPr lang="en-US" sz="4800" dirty="0" smtClean="0"/>
              <a:t>(LHPs)</a:t>
            </a:r>
            <a:endParaRPr lang="en-GB" sz="4800" dirty="0" smtClean="0"/>
          </a:p>
        </p:txBody>
      </p:sp>
      <p:sp>
        <p:nvSpPr>
          <p:cNvPr id="5" name="Oval 56"/>
          <p:cNvSpPr>
            <a:spLocks noChangeAspect="1" noChangeArrowheads="1"/>
          </p:cNvSpPr>
          <p:nvPr/>
        </p:nvSpPr>
        <p:spPr bwMode="auto">
          <a:xfrm>
            <a:off x="1913655" y="3377418"/>
            <a:ext cx="368939" cy="338932"/>
          </a:xfrm>
          <a:prstGeom prst="ellipse">
            <a:avLst/>
          </a:prstGeom>
          <a:solidFill>
            <a:srgbClr val="008000">
              <a:alpha val="75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8" name="Oval 56"/>
          <p:cNvSpPr>
            <a:spLocks noChangeAspect="1" noChangeArrowheads="1"/>
          </p:cNvSpPr>
          <p:nvPr/>
        </p:nvSpPr>
        <p:spPr bwMode="auto">
          <a:xfrm>
            <a:off x="3056087" y="3377418"/>
            <a:ext cx="368939" cy="338932"/>
          </a:xfrm>
          <a:prstGeom prst="ellipse">
            <a:avLst/>
          </a:prstGeom>
          <a:solidFill>
            <a:srgbClr val="008000">
              <a:alpha val="75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11" name="Straight Arrow Connector 10"/>
          <p:cNvCxnSpPr/>
          <p:nvPr/>
        </p:nvCxnSpPr>
        <p:spPr bwMode="auto">
          <a:xfrm>
            <a:off x="2282594" y="3546090"/>
            <a:ext cx="773493" cy="1588"/>
          </a:xfrm>
          <a:prstGeom prst="straightConnector1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8" name="Oval 56"/>
          <p:cNvSpPr>
            <a:spLocks noChangeAspect="1" noChangeArrowheads="1"/>
          </p:cNvSpPr>
          <p:nvPr/>
        </p:nvSpPr>
        <p:spPr bwMode="auto">
          <a:xfrm>
            <a:off x="6535340" y="3379507"/>
            <a:ext cx="368939" cy="338932"/>
          </a:xfrm>
          <a:prstGeom prst="ellipse">
            <a:avLst/>
          </a:prstGeom>
          <a:solidFill>
            <a:srgbClr val="008000">
              <a:alpha val="75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9" name="Oval 56"/>
          <p:cNvSpPr>
            <a:spLocks noChangeAspect="1" noChangeArrowheads="1"/>
          </p:cNvSpPr>
          <p:nvPr/>
        </p:nvSpPr>
        <p:spPr bwMode="auto">
          <a:xfrm>
            <a:off x="7677772" y="3379507"/>
            <a:ext cx="368939" cy="338932"/>
          </a:xfrm>
          <a:prstGeom prst="ellipse">
            <a:avLst/>
          </a:prstGeom>
          <a:solidFill>
            <a:srgbClr val="008000">
              <a:alpha val="75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20" name="Straight Arrow Connector 19"/>
          <p:cNvCxnSpPr/>
          <p:nvPr/>
        </p:nvCxnSpPr>
        <p:spPr bwMode="auto">
          <a:xfrm>
            <a:off x="6904279" y="3548179"/>
            <a:ext cx="773493" cy="1588"/>
          </a:xfrm>
          <a:prstGeom prst="straightConnector1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Curved Connector 21"/>
          <p:cNvCxnSpPr>
            <a:stCxn id="8" idx="6"/>
            <a:endCxn id="18" idx="2"/>
          </p:cNvCxnSpPr>
          <p:nvPr/>
        </p:nvCxnSpPr>
        <p:spPr bwMode="auto">
          <a:xfrm>
            <a:off x="3425026" y="3546884"/>
            <a:ext cx="3110314" cy="2089"/>
          </a:xfrm>
          <a:prstGeom prst="curvedConnector3">
            <a:avLst>
              <a:gd name="adj1" fmla="val 50000"/>
            </a:avLst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ysDash"/>
            <a:round/>
            <a:headEnd type="none" w="med" len="med"/>
            <a:tailEnd type="arrow"/>
          </a:ln>
          <a:effectLst/>
        </p:spPr>
      </p:cxnSp>
      <p:sp>
        <p:nvSpPr>
          <p:cNvPr id="23" name="Left Brace 22"/>
          <p:cNvSpPr/>
          <p:nvPr/>
        </p:nvSpPr>
        <p:spPr bwMode="auto">
          <a:xfrm rot="16200000">
            <a:off x="4172554" y="1683689"/>
            <a:ext cx="472829" cy="4990624"/>
          </a:xfrm>
          <a:prstGeom prst="leftBrace">
            <a:avLst>
              <a:gd name="adj1" fmla="val 8333"/>
              <a:gd name="adj2" fmla="val 49615"/>
            </a:avLst>
          </a:prstGeom>
          <a:noFill/>
          <a:ln w="25400" cap="flat" cmpd="sng" algn="ctr">
            <a:solidFill>
              <a:srgbClr val="9933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652455" y="4505019"/>
            <a:ext cx="3479253" cy="55027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200" dirty="0" smtClean="0"/>
              <a:t>historical path</a:t>
            </a:r>
            <a:endParaRPr lang="he-IL" sz="3200" dirty="0"/>
          </a:p>
        </p:txBody>
      </p:sp>
      <p:sp>
        <p:nvSpPr>
          <p:cNvPr id="26" name="TextBox 25"/>
          <p:cNvSpPr txBox="1"/>
          <p:nvPr/>
        </p:nvSpPr>
        <p:spPr>
          <a:xfrm>
            <a:off x="3906051" y="2077685"/>
            <a:ext cx="3479253" cy="55027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200" dirty="0" smtClean="0"/>
              <a:t>historical path</a:t>
            </a:r>
            <a:endParaRPr lang="he-IL" sz="3200" dirty="0"/>
          </a:p>
        </p:txBody>
      </p:sp>
      <p:sp>
        <p:nvSpPr>
          <p:cNvPr id="27" name="TextBox 26"/>
          <p:cNvSpPr txBox="1"/>
          <p:nvPr/>
        </p:nvSpPr>
        <p:spPr>
          <a:xfrm>
            <a:off x="1071864" y="6166389"/>
            <a:ext cx="7756512" cy="11227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</a:t>
            </a:r>
            <a:r>
              <a:rPr lang="en-US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]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and </a:t>
            </a:r>
            <a:r>
              <a:rPr lang="en-US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r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[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]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are not necessarily </a:t>
            </a:r>
            <a:b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</a:b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shortest at the same time</a:t>
            </a:r>
            <a:endParaRPr lang="he-I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8" name="Picture 37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/>
          <a:stretch>
            <a:fillRect/>
          </a:stretch>
        </p:blipFill>
        <p:spPr bwMode="auto">
          <a:xfrm>
            <a:off x="5294671" y="2144914"/>
            <a:ext cx="705659" cy="483654"/>
          </a:xfrm>
          <a:prstGeom prst="rect">
            <a:avLst/>
          </a:prstGeom>
          <a:noFill/>
          <a:ln/>
          <a:effectLst/>
        </p:spPr>
      </p:pic>
      <p:pic>
        <p:nvPicPr>
          <p:cNvPr id="37" name="Picture 36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/>
          <a:stretch>
            <a:fillRect/>
          </a:stretch>
        </p:blipFill>
        <p:spPr bwMode="auto">
          <a:xfrm>
            <a:off x="4034011" y="4571644"/>
            <a:ext cx="706541" cy="484258"/>
          </a:xfrm>
          <a:prstGeom prst="rect">
            <a:avLst/>
          </a:prstGeom>
          <a:noFill/>
          <a:ln/>
          <a:effectLst/>
        </p:spPr>
      </p:pic>
      <p:pic>
        <p:nvPicPr>
          <p:cNvPr id="34" name="Picture 33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/>
          <a:stretch>
            <a:fillRect/>
          </a:stretch>
        </p:blipFill>
        <p:spPr bwMode="auto">
          <a:xfrm>
            <a:off x="1024304" y="3401434"/>
            <a:ext cx="528583" cy="219362"/>
          </a:xfrm>
          <a:prstGeom prst="rect">
            <a:avLst/>
          </a:prstGeom>
          <a:noFill/>
          <a:ln/>
          <a:effectLst/>
        </p:spPr>
      </p:pic>
      <p:sp>
        <p:nvSpPr>
          <p:cNvPr id="35" name="TextBox 34"/>
          <p:cNvSpPr txBox="1"/>
          <p:nvPr/>
        </p:nvSpPr>
        <p:spPr>
          <a:xfrm>
            <a:off x="1011736" y="5384725"/>
            <a:ext cx="7756512" cy="6075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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 is 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LHP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iff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]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and </a:t>
            </a:r>
            <a:r>
              <a:rPr lang="en-US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r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[]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are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HP</a:t>
            </a:r>
            <a:endParaRPr lang="he-IL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Left Brace 20"/>
          <p:cNvSpPr/>
          <p:nvPr/>
        </p:nvSpPr>
        <p:spPr bwMode="auto">
          <a:xfrm rot="5400000">
            <a:off x="5314986" y="488390"/>
            <a:ext cx="472829" cy="4990624"/>
          </a:xfrm>
          <a:prstGeom prst="leftBrace">
            <a:avLst>
              <a:gd name="adj1" fmla="val 8333"/>
              <a:gd name="adj2" fmla="val 49615"/>
            </a:avLst>
          </a:prstGeom>
          <a:noFill/>
          <a:ln w="25400" cap="flat" cmpd="sng" algn="ctr">
            <a:solidFill>
              <a:srgbClr val="9933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4042279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/>
      <p:bldP spid="26" grpId="0"/>
      <p:bldP spid="27" grpId="0"/>
      <p:bldP spid="35" grpId="0"/>
      <p:bldP spid="2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P_tmp.b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2658039" y="1639579"/>
            <a:ext cx="4661031" cy="4522021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 xmlns="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 xmlns="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xmlns="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-5220" y="383021"/>
            <a:ext cx="10080624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800" dirty="0" smtClean="0">
                <a:solidFill>
                  <a:srgbClr val="0033CC"/>
                </a:solidFill>
              </a:rPr>
              <a:t>An empty vertex path</a:t>
            </a:r>
            <a:endParaRPr lang="en-GB" sz="4800" dirty="0" smtClean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8620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TP_tmp.b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2657764" y="1639579"/>
            <a:ext cx="4661581" cy="5164088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 xmlns="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 xmlns="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xmlns="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-5220" y="383021"/>
            <a:ext cx="10080624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800" dirty="0" smtClean="0">
                <a:solidFill>
                  <a:srgbClr val="0033CC"/>
                </a:solidFill>
              </a:rPr>
              <a:t>Converting an edge into a path</a:t>
            </a:r>
            <a:endParaRPr lang="en-GB" sz="4800" dirty="0" smtClean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8442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P_tmp.b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2655839" y="1365259"/>
            <a:ext cx="4665430" cy="5503632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 xmlns="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 xmlns="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xmlns="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-5220" y="352541"/>
            <a:ext cx="10080624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800" dirty="0" smtClean="0">
                <a:solidFill>
                  <a:srgbClr val="0033CC"/>
                </a:solidFill>
              </a:rPr>
              <a:t>Combining two paths</a:t>
            </a:r>
            <a:endParaRPr lang="en-GB" sz="4800" dirty="0" smtClean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5970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P_tmp.b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2475727" y="1395739"/>
            <a:ext cx="5402554" cy="5730252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 xmlns="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 xmlns="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xmlns="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-5220" y="428741"/>
            <a:ext cx="10080624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800" dirty="0" smtClean="0">
                <a:solidFill>
                  <a:srgbClr val="0033CC"/>
                </a:solidFill>
              </a:rPr>
              <a:t>Dynamic-APSP initialization</a:t>
            </a:r>
            <a:endParaRPr lang="en-GB" sz="4800" dirty="0" smtClean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60860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9" name="Text Box 3"/>
          <p:cNvSpPr txBox="1">
            <a:spLocks noChangeArrowheads="1"/>
          </p:cNvSpPr>
          <p:nvPr/>
        </p:nvSpPr>
        <p:spPr bwMode="auto">
          <a:xfrm>
            <a:off x="1" y="1374717"/>
            <a:ext cx="10080624" cy="5724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000" dirty="0" err="1" smtClean="0">
                <a:solidFill>
                  <a:srgbClr val="0033CC"/>
                </a:solidFill>
              </a:rPr>
              <a:t>Demetrescu-Italiano</a:t>
            </a:r>
            <a:r>
              <a:rPr lang="en-US" sz="4000" dirty="0" smtClean="0">
                <a:solidFill>
                  <a:srgbClr val="0033CC"/>
                </a:solidFill>
              </a:rPr>
              <a:t> (2004)</a:t>
            </a:r>
            <a:endParaRPr lang="en-GB" sz="4000" dirty="0" smtClean="0">
              <a:solidFill>
                <a:srgbClr val="00B050"/>
              </a:solidFill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-10440" y="575853"/>
            <a:ext cx="10080624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800" dirty="0" smtClean="0">
                <a:solidFill>
                  <a:srgbClr val="FF0000"/>
                </a:solidFill>
              </a:rPr>
              <a:t>Locally Shortest Paths </a:t>
            </a:r>
            <a:r>
              <a:rPr lang="en-US" sz="4800" dirty="0" smtClean="0"/>
              <a:t>(LSPs)</a:t>
            </a:r>
            <a:endParaRPr lang="en-GB" sz="4800" dirty="0" smtClean="0"/>
          </a:p>
        </p:txBody>
      </p:sp>
      <p:sp>
        <p:nvSpPr>
          <p:cNvPr id="5" name="Oval 56"/>
          <p:cNvSpPr>
            <a:spLocks noChangeAspect="1" noChangeArrowheads="1"/>
          </p:cNvSpPr>
          <p:nvPr/>
        </p:nvSpPr>
        <p:spPr bwMode="auto">
          <a:xfrm>
            <a:off x="1913655" y="3636498"/>
            <a:ext cx="368939" cy="338932"/>
          </a:xfrm>
          <a:prstGeom prst="ellipse">
            <a:avLst/>
          </a:prstGeom>
          <a:solidFill>
            <a:srgbClr val="008000">
              <a:alpha val="75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8" name="Oval 56"/>
          <p:cNvSpPr>
            <a:spLocks noChangeAspect="1" noChangeArrowheads="1"/>
          </p:cNvSpPr>
          <p:nvPr/>
        </p:nvSpPr>
        <p:spPr bwMode="auto">
          <a:xfrm>
            <a:off x="3056087" y="3636498"/>
            <a:ext cx="368939" cy="338932"/>
          </a:xfrm>
          <a:prstGeom prst="ellipse">
            <a:avLst/>
          </a:prstGeom>
          <a:solidFill>
            <a:srgbClr val="008000">
              <a:alpha val="75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11" name="Straight Arrow Connector 10"/>
          <p:cNvCxnSpPr/>
          <p:nvPr/>
        </p:nvCxnSpPr>
        <p:spPr bwMode="auto">
          <a:xfrm>
            <a:off x="2282594" y="3805170"/>
            <a:ext cx="773493" cy="1588"/>
          </a:xfrm>
          <a:prstGeom prst="straightConnector1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8" name="Oval 56"/>
          <p:cNvSpPr>
            <a:spLocks noChangeAspect="1" noChangeArrowheads="1"/>
          </p:cNvSpPr>
          <p:nvPr/>
        </p:nvSpPr>
        <p:spPr bwMode="auto">
          <a:xfrm>
            <a:off x="6535340" y="3638587"/>
            <a:ext cx="368939" cy="338932"/>
          </a:xfrm>
          <a:prstGeom prst="ellipse">
            <a:avLst/>
          </a:prstGeom>
          <a:solidFill>
            <a:srgbClr val="008000">
              <a:alpha val="75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9" name="Oval 56"/>
          <p:cNvSpPr>
            <a:spLocks noChangeAspect="1" noChangeArrowheads="1"/>
          </p:cNvSpPr>
          <p:nvPr/>
        </p:nvSpPr>
        <p:spPr bwMode="auto">
          <a:xfrm>
            <a:off x="7677772" y="3638587"/>
            <a:ext cx="368939" cy="338932"/>
          </a:xfrm>
          <a:prstGeom prst="ellipse">
            <a:avLst/>
          </a:prstGeom>
          <a:solidFill>
            <a:srgbClr val="008000">
              <a:alpha val="75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20" name="Straight Arrow Connector 19"/>
          <p:cNvCxnSpPr/>
          <p:nvPr/>
        </p:nvCxnSpPr>
        <p:spPr bwMode="auto">
          <a:xfrm>
            <a:off x="6904279" y="3807259"/>
            <a:ext cx="773493" cy="1588"/>
          </a:xfrm>
          <a:prstGeom prst="straightConnector1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Curved Connector 21"/>
          <p:cNvCxnSpPr>
            <a:stCxn id="8" idx="6"/>
            <a:endCxn id="18" idx="2"/>
          </p:cNvCxnSpPr>
          <p:nvPr/>
        </p:nvCxnSpPr>
        <p:spPr bwMode="auto">
          <a:xfrm>
            <a:off x="3425026" y="3805964"/>
            <a:ext cx="3110314" cy="2089"/>
          </a:xfrm>
          <a:prstGeom prst="curvedConnector3">
            <a:avLst>
              <a:gd name="adj1" fmla="val 50000"/>
            </a:avLst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ysDash"/>
            <a:round/>
            <a:headEnd type="none" w="med" len="med"/>
            <a:tailEnd type="arrow"/>
          </a:ln>
          <a:effectLst/>
        </p:spPr>
      </p:cxnSp>
      <p:sp>
        <p:nvSpPr>
          <p:cNvPr id="23" name="Left Brace 22"/>
          <p:cNvSpPr/>
          <p:nvPr/>
        </p:nvSpPr>
        <p:spPr bwMode="auto">
          <a:xfrm rot="16200000">
            <a:off x="4172554" y="1942769"/>
            <a:ext cx="472829" cy="4990624"/>
          </a:xfrm>
          <a:prstGeom prst="leftBrace">
            <a:avLst>
              <a:gd name="adj1" fmla="val 8333"/>
              <a:gd name="adj2" fmla="val 49615"/>
            </a:avLst>
          </a:prstGeom>
          <a:noFill/>
          <a:ln w="25400" cap="flat" cmpd="sng" algn="ctr">
            <a:solidFill>
              <a:srgbClr val="9933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652455" y="4764099"/>
            <a:ext cx="3479253" cy="55027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200" dirty="0" smtClean="0"/>
              <a:t>shortest path</a:t>
            </a:r>
            <a:endParaRPr lang="he-IL" sz="3200" dirty="0"/>
          </a:p>
        </p:txBody>
      </p:sp>
      <p:sp>
        <p:nvSpPr>
          <p:cNvPr id="26" name="TextBox 25"/>
          <p:cNvSpPr txBox="1"/>
          <p:nvPr/>
        </p:nvSpPr>
        <p:spPr>
          <a:xfrm>
            <a:off x="3906051" y="2336765"/>
            <a:ext cx="3479253" cy="55027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200" dirty="0" smtClean="0"/>
              <a:t>shortest path</a:t>
            </a:r>
            <a:endParaRPr lang="he-IL" sz="3200" dirty="0"/>
          </a:p>
        </p:txBody>
      </p:sp>
      <p:sp>
        <p:nvSpPr>
          <p:cNvPr id="27" name="TextBox 26"/>
          <p:cNvSpPr txBox="1"/>
          <p:nvPr/>
        </p:nvSpPr>
        <p:spPr>
          <a:xfrm>
            <a:off x="1071864" y="6425469"/>
            <a:ext cx="7756512" cy="6075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/>
              <a:t>A </a:t>
            </a:r>
            <a:r>
              <a:rPr lang="en-US" dirty="0" smtClean="0">
                <a:solidFill>
                  <a:srgbClr val="FF0000"/>
                </a:solidFill>
              </a:rPr>
              <a:t>LSP</a:t>
            </a:r>
            <a:r>
              <a:rPr lang="en-US" dirty="0" smtClean="0"/>
              <a:t> is </a:t>
            </a:r>
            <a:r>
              <a:rPr lang="en-US" i="1" dirty="0" smtClean="0">
                <a:solidFill>
                  <a:srgbClr val="0033CC"/>
                </a:solidFill>
              </a:rPr>
              <a:t>not</a:t>
            </a:r>
            <a:r>
              <a:rPr lang="en-US" dirty="0" smtClean="0"/>
              <a:t> necessarily a </a:t>
            </a:r>
            <a:r>
              <a:rPr lang="en-US" dirty="0" smtClean="0">
                <a:solidFill>
                  <a:srgbClr val="FF0000"/>
                </a:solidFill>
              </a:rPr>
              <a:t>SP</a:t>
            </a:r>
            <a:r>
              <a:rPr lang="en-US" dirty="0" smtClean="0"/>
              <a:t>s</a:t>
            </a:r>
            <a:endParaRPr lang="he-IL" dirty="0"/>
          </a:p>
        </p:txBody>
      </p:sp>
      <p:pic>
        <p:nvPicPr>
          <p:cNvPr id="38" name="Picture 37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/>
          <a:stretch>
            <a:fillRect/>
          </a:stretch>
        </p:blipFill>
        <p:spPr bwMode="auto">
          <a:xfrm>
            <a:off x="5294671" y="2403994"/>
            <a:ext cx="705659" cy="483654"/>
          </a:xfrm>
          <a:prstGeom prst="rect">
            <a:avLst/>
          </a:prstGeom>
          <a:noFill/>
          <a:ln/>
          <a:effectLst/>
        </p:spPr>
      </p:pic>
      <p:pic>
        <p:nvPicPr>
          <p:cNvPr id="37" name="Picture 36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/>
          <a:stretch>
            <a:fillRect/>
          </a:stretch>
        </p:blipFill>
        <p:spPr bwMode="auto">
          <a:xfrm>
            <a:off x="4034011" y="4830724"/>
            <a:ext cx="706541" cy="484258"/>
          </a:xfrm>
          <a:prstGeom prst="rect">
            <a:avLst/>
          </a:prstGeom>
          <a:noFill/>
          <a:ln/>
          <a:effectLst/>
        </p:spPr>
      </p:pic>
      <p:pic>
        <p:nvPicPr>
          <p:cNvPr id="34" name="Picture 33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/>
          <a:stretch>
            <a:fillRect/>
          </a:stretch>
        </p:blipFill>
        <p:spPr bwMode="auto">
          <a:xfrm>
            <a:off x="1024304" y="3660514"/>
            <a:ext cx="528583" cy="219362"/>
          </a:xfrm>
          <a:prstGeom prst="rect">
            <a:avLst/>
          </a:prstGeom>
          <a:noFill/>
          <a:ln/>
          <a:effectLst/>
        </p:spPr>
      </p:pic>
      <p:sp>
        <p:nvSpPr>
          <p:cNvPr id="35" name="TextBox 34"/>
          <p:cNvSpPr txBox="1"/>
          <p:nvPr/>
        </p:nvSpPr>
        <p:spPr>
          <a:xfrm>
            <a:off x="1011736" y="5643805"/>
            <a:ext cx="7756512" cy="6075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  <a:sym typeface="Symbol"/>
              </a:rPr>
              <a:t></a:t>
            </a:r>
            <a:r>
              <a:rPr lang="en-US" dirty="0" smtClean="0">
                <a:sym typeface="Symbol"/>
              </a:rPr>
              <a:t>  is a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LSP </a:t>
            </a:r>
            <a:r>
              <a:rPr lang="en-US" dirty="0" smtClean="0"/>
              <a:t> </a:t>
            </a:r>
            <a:r>
              <a:rPr lang="en-US" dirty="0" err="1" smtClean="0"/>
              <a:t>iff</a:t>
            </a:r>
            <a:r>
              <a:rPr lang="en-US" dirty="0" smtClean="0"/>
              <a:t>  </a:t>
            </a:r>
            <a:r>
              <a:rPr lang="en-US" dirty="0" smtClean="0">
                <a:solidFill>
                  <a:srgbClr val="FF0000"/>
                </a:solidFill>
                <a:latin typeface="cmmib9"/>
              </a:rPr>
              <a:t>l</a:t>
            </a:r>
            <a:r>
              <a:rPr lang="en-US" dirty="0" smtClean="0">
                <a:solidFill>
                  <a:srgbClr val="FF0000"/>
                </a:solidFill>
              </a:rPr>
              <a:t>[</a:t>
            </a:r>
            <a:r>
              <a:rPr lang="en-US" dirty="0" smtClean="0">
                <a:solidFill>
                  <a:srgbClr val="FF0000"/>
                </a:solidFill>
                <a:sym typeface="Symbol"/>
              </a:rPr>
              <a:t>]</a:t>
            </a:r>
            <a:r>
              <a:rPr lang="en-US" dirty="0" smtClean="0">
                <a:sym typeface="Symbol"/>
              </a:rPr>
              <a:t> and </a:t>
            </a:r>
            <a:r>
              <a:rPr lang="en-US" i="1" dirty="0" smtClean="0">
                <a:solidFill>
                  <a:srgbClr val="FF0000"/>
                </a:solidFill>
                <a:sym typeface="Symbol"/>
              </a:rPr>
              <a:t>r</a:t>
            </a:r>
            <a:r>
              <a:rPr lang="en-US" dirty="0" smtClean="0">
                <a:solidFill>
                  <a:srgbClr val="FF0000"/>
                </a:solidFill>
                <a:sym typeface="Symbol"/>
              </a:rPr>
              <a:t>[]</a:t>
            </a:r>
            <a:r>
              <a:rPr lang="en-US" dirty="0" smtClean="0">
                <a:sym typeface="Symbol"/>
              </a:rPr>
              <a:t> are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SP</a:t>
            </a:r>
            <a:endParaRPr lang="he-IL" dirty="0">
              <a:solidFill>
                <a:srgbClr val="FF0000"/>
              </a:solidFill>
            </a:endParaRPr>
          </a:p>
        </p:txBody>
      </p:sp>
      <p:sp>
        <p:nvSpPr>
          <p:cNvPr id="21" name="Left Brace 20"/>
          <p:cNvSpPr/>
          <p:nvPr/>
        </p:nvSpPr>
        <p:spPr bwMode="auto">
          <a:xfrm rot="5400000">
            <a:off x="5314986" y="747470"/>
            <a:ext cx="472829" cy="4990624"/>
          </a:xfrm>
          <a:prstGeom prst="leftBrace">
            <a:avLst>
              <a:gd name="adj1" fmla="val 8333"/>
              <a:gd name="adj2" fmla="val 49615"/>
            </a:avLst>
          </a:prstGeom>
          <a:noFill/>
          <a:ln w="25400" cap="flat" cmpd="sng" algn="ctr">
            <a:solidFill>
              <a:srgbClr val="9933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/>
      <p:bldP spid="26" grpId="0"/>
      <p:bldP spid="27" grpId="0"/>
      <p:bldP spid="35" grpId="0"/>
      <p:bldP spid="2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P_tmp.b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2359041" y="4814959"/>
            <a:ext cx="5520612" cy="2195802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 xmlns="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 xmlns="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xmlns="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-5220" y="520181"/>
            <a:ext cx="10080624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800" dirty="0" smtClean="0">
                <a:solidFill>
                  <a:srgbClr val="0033CC"/>
                </a:solidFill>
              </a:rPr>
              <a:t>Insert and delete edges</a:t>
            </a:r>
            <a:endParaRPr lang="en-GB" sz="4800" dirty="0" smtClean="0">
              <a:solidFill>
                <a:srgbClr val="0033CC"/>
              </a:solidFill>
            </a:endParaRPr>
          </a:p>
        </p:txBody>
      </p:sp>
      <p:pic>
        <p:nvPicPr>
          <p:cNvPr id="8" name="Picture 7" descr="TP_tmp.b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2394755" y="1742109"/>
            <a:ext cx="5521234" cy="2562057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 xmlns="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 xmlns="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xmlns="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3351527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P_tmp.b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/>
          <a:stretch>
            <a:fillRect/>
          </a:stretch>
        </p:blipFill>
        <p:spPr bwMode="auto">
          <a:xfrm>
            <a:off x="2474488" y="1117622"/>
            <a:ext cx="5403162" cy="3074985"/>
          </a:xfrm>
          <a:prstGeom prst="rect">
            <a:avLst/>
          </a:prstGeom>
          <a:noFill/>
          <a:ln/>
          <a:effectLst/>
        </p:spPr>
      </p:pic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-5220" y="286176"/>
            <a:ext cx="10080624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800" dirty="0" smtClean="0">
                <a:solidFill>
                  <a:srgbClr val="0033CC"/>
                </a:solidFill>
              </a:rPr>
              <a:t>Build-Paths</a:t>
            </a:r>
            <a:endParaRPr lang="en-GB" sz="4800" dirty="0" smtClean="0">
              <a:solidFill>
                <a:srgbClr val="0033CC"/>
              </a:solidFill>
            </a:endParaRPr>
          </a:p>
        </p:txBody>
      </p:sp>
      <p:pic>
        <p:nvPicPr>
          <p:cNvPr id="5" name="Picture 4" descr="TP_tmp.b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801756" y="4317660"/>
            <a:ext cx="6477112" cy="2985165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 xmlns="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 xmlns="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xmlns="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2212965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P_tmp.b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 bwMode="auto">
          <a:xfrm>
            <a:off x="2475105" y="1822458"/>
            <a:ext cx="5521233" cy="4117590"/>
          </a:xfrm>
          <a:prstGeom prst="rect">
            <a:avLst/>
          </a:prstGeom>
          <a:noFill/>
          <a:ln/>
          <a:effectLst/>
        </p:spPr>
      </p:pic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-5220" y="520181"/>
            <a:ext cx="10080624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800" dirty="0" smtClean="0">
                <a:solidFill>
                  <a:srgbClr val="0033CC"/>
                </a:solidFill>
              </a:rPr>
              <a:t>New-Shortest-Path</a:t>
            </a:r>
            <a:endParaRPr lang="en-GB" sz="4800" dirty="0" smtClean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5305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P_tmp.b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2273853" y="1822459"/>
            <a:ext cx="5522478" cy="4667656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 xmlns="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 xmlns="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xmlns="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-5220" y="520181"/>
            <a:ext cx="10080624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800" dirty="0" smtClean="0">
                <a:solidFill>
                  <a:srgbClr val="0033CC"/>
                </a:solidFill>
              </a:rPr>
              <a:t>Examine a path</a:t>
            </a:r>
            <a:endParaRPr lang="en-GB" sz="4800" dirty="0" smtClean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7306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P_tmp.b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2273542" y="1307084"/>
            <a:ext cx="5523100" cy="5918522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 xmlns="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 xmlns="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xmlns="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-5220" y="353931"/>
            <a:ext cx="10080624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800" dirty="0" smtClean="0">
                <a:solidFill>
                  <a:srgbClr val="0033CC"/>
                </a:solidFill>
              </a:rPr>
              <a:t>Removing a path</a:t>
            </a:r>
            <a:endParaRPr lang="en-GB" sz="4800" dirty="0" smtClean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8907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TP_tmp.b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2044036" y="1689459"/>
            <a:ext cx="5982113" cy="1708389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 xmlns="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 xmlns="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xmlns="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-5220" y="470306"/>
            <a:ext cx="10080624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800" dirty="0" smtClean="0">
                <a:solidFill>
                  <a:srgbClr val="0033CC"/>
                </a:solidFill>
              </a:rPr>
              <a:t>Update operations</a:t>
            </a:r>
            <a:endParaRPr lang="en-GB" sz="4800" dirty="0" smtClean="0">
              <a:solidFill>
                <a:srgbClr val="0033CC"/>
              </a:solidFill>
            </a:endParaRPr>
          </a:p>
        </p:txBody>
      </p:sp>
      <p:pic>
        <p:nvPicPr>
          <p:cNvPr id="4" name="Picture 3" descr="TP_tmp.b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2041803" y="3841074"/>
            <a:ext cx="5986575" cy="1405480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 xmlns="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 xmlns="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xmlns="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2" name="Picture 11" descr="TP_tmp.b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2045799" y="5730811"/>
            <a:ext cx="5984136" cy="976292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 xmlns="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 xmlns="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xmlns="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2188904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P_tmp.b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931498" y="2105083"/>
            <a:ext cx="6207189" cy="4285572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 xmlns="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 xmlns="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xmlns="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-5220" y="653181"/>
            <a:ext cx="10080624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800" dirty="0" smtClean="0">
                <a:solidFill>
                  <a:srgbClr val="0033CC"/>
                </a:solidFill>
              </a:rPr>
              <a:t>A “full update” operation</a:t>
            </a:r>
            <a:endParaRPr lang="en-GB" sz="4800" dirty="0" smtClean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4913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2011595" y="2195277"/>
            <a:ext cx="254000" cy="3140245"/>
            <a:chOff x="2011595" y="2166620"/>
            <a:chExt cx="254000" cy="3140245"/>
          </a:xfrm>
        </p:grpSpPr>
        <p:sp>
          <p:nvSpPr>
            <p:cNvPr id="47" name="Oval 28"/>
            <p:cNvSpPr>
              <a:spLocks noChangeAspect="1" noChangeArrowheads="1"/>
            </p:cNvSpPr>
            <p:nvPr/>
          </p:nvSpPr>
          <p:spPr bwMode="auto">
            <a:xfrm>
              <a:off x="2011595" y="2166620"/>
              <a:ext cx="254000" cy="23971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Oval 29"/>
            <p:cNvSpPr>
              <a:spLocks noChangeAspect="1" noChangeArrowheads="1"/>
            </p:cNvSpPr>
            <p:nvPr/>
          </p:nvSpPr>
          <p:spPr bwMode="auto">
            <a:xfrm>
              <a:off x="2011595" y="2891753"/>
              <a:ext cx="254000" cy="23971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Oval 30"/>
            <p:cNvSpPr>
              <a:spLocks noChangeAspect="1" noChangeArrowheads="1"/>
            </p:cNvSpPr>
            <p:nvPr/>
          </p:nvSpPr>
          <p:spPr bwMode="auto">
            <a:xfrm>
              <a:off x="2011595" y="3616886"/>
              <a:ext cx="254000" cy="23971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0" name="Oval 31"/>
            <p:cNvSpPr>
              <a:spLocks noChangeAspect="1" noChangeArrowheads="1"/>
            </p:cNvSpPr>
            <p:nvPr/>
          </p:nvSpPr>
          <p:spPr bwMode="auto">
            <a:xfrm>
              <a:off x="2011595" y="4342019"/>
              <a:ext cx="254000" cy="23971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Oval 32"/>
            <p:cNvSpPr>
              <a:spLocks noChangeAspect="1" noChangeArrowheads="1"/>
            </p:cNvSpPr>
            <p:nvPr/>
          </p:nvSpPr>
          <p:spPr bwMode="auto">
            <a:xfrm>
              <a:off x="2011595" y="5067152"/>
              <a:ext cx="254000" cy="23971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3242391" y="2196071"/>
            <a:ext cx="254000" cy="3138656"/>
            <a:chOff x="3496701" y="2168208"/>
            <a:chExt cx="254000" cy="3138656"/>
          </a:xfrm>
        </p:grpSpPr>
        <p:sp>
          <p:nvSpPr>
            <p:cNvPr id="53" name="Oval 36"/>
            <p:cNvSpPr>
              <a:spLocks noChangeAspect="1" noChangeArrowheads="1"/>
            </p:cNvSpPr>
            <p:nvPr/>
          </p:nvSpPr>
          <p:spPr bwMode="auto">
            <a:xfrm>
              <a:off x="3496701" y="2168208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Oval 37"/>
            <p:cNvSpPr>
              <a:spLocks noChangeAspect="1" noChangeArrowheads="1"/>
            </p:cNvSpPr>
            <p:nvPr/>
          </p:nvSpPr>
          <p:spPr bwMode="auto">
            <a:xfrm>
              <a:off x="3496701" y="2892944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Oval 38"/>
            <p:cNvSpPr>
              <a:spLocks noChangeAspect="1" noChangeArrowheads="1"/>
            </p:cNvSpPr>
            <p:nvPr/>
          </p:nvSpPr>
          <p:spPr bwMode="auto">
            <a:xfrm>
              <a:off x="3496701" y="3617680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Oval 39"/>
            <p:cNvSpPr>
              <a:spLocks noChangeAspect="1" noChangeArrowheads="1"/>
            </p:cNvSpPr>
            <p:nvPr/>
          </p:nvSpPr>
          <p:spPr bwMode="auto">
            <a:xfrm>
              <a:off x="3496701" y="4342416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7" name="Oval 40"/>
            <p:cNvSpPr>
              <a:spLocks noChangeAspect="1" noChangeArrowheads="1"/>
            </p:cNvSpPr>
            <p:nvPr/>
          </p:nvSpPr>
          <p:spPr bwMode="auto">
            <a:xfrm>
              <a:off x="3496701" y="5067152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473187" y="2196071"/>
            <a:ext cx="254000" cy="3138656"/>
            <a:chOff x="4981807" y="2168208"/>
            <a:chExt cx="254000" cy="3138656"/>
          </a:xfrm>
        </p:grpSpPr>
        <p:sp>
          <p:nvSpPr>
            <p:cNvPr id="59" name="Oval 42"/>
            <p:cNvSpPr>
              <a:spLocks noChangeAspect="1" noChangeArrowheads="1"/>
            </p:cNvSpPr>
            <p:nvPr/>
          </p:nvSpPr>
          <p:spPr bwMode="auto">
            <a:xfrm>
              <a:off x="4981807" y="2168208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" name="Oval 43"/>
            <p:cNvSpPr>
              <a:spLocks noChangeAspect="1" noChangeArrowheads="1"/>
            </p:cNvSpPr>
            <p:nvPr/>
          </p:nvSpPr>
          <p:spPr bwMode="auto">
            <a:xfrm>
              <a:off x="4981807" y="2892944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Oval 44"/>
            <p:cNvSpPr>
              <a:spLocks noChangeAspect="1" noChangeArrowheads="1"/>
            </p:cNvSpPr>
            <p:nvPr/>
          </p:nvSpPr>
          <p:spPr bwMode="auto">
            <a:xfrm>
              <a:off x="4981807" y="3617680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2" name="Oval 45"/>
            <p:cNvSpPr>
              <a:spLocks noChangeAspect="1" noChangeArrowheads="1"/>
            </p:cNvSpPr>
            <p:nvPr/>
          </p:nvSpPr>
          <p:spPr bwMode="auto">
            <a:xfrm>
              <a:off x="4981807" y="4342416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3" name="Oval 46"/>
            <p:cNvSpPr>
              <a:spLocks noChangeAspect="1" noChangeArrowheads="1"/>
            </p:cNvSpPr>
            <p:nvPr/>
          </p:nvSpPr>
          <p:spPr bwMode="auto">
            <a:xfrm>
              <a:off x="4981807" y="5067152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64" name="AutoShape 49"/>
          <p:cNvCxnSpPr>
            <a:cxnSpLocks noChangeShapeType="1"/>
            <a:stCxn id="47" idx="6"/>
            <a:endCxn id="54" idx="1"/>
          </p:cNvCxnSpPr>
          <p:nvPr/>
        </p:nvCxnSpPr>
        <p:spPr bwMode="auto">
          <a:xfrm>
            <a:off x="2265595" y="2315134"/>
            <a:ext cx="1013993" cy="640778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5" name="AutoShape 50"/>
          <p:cNvCxnSpPr>
            <a:cxnSpLocks noChangeShapeType="1"/>
            <a:stCxn id="48" idx="5"/>
            <a:endCxn id="56" idx="1"/>
          </p:cNvCxnSpPr>
          <p:nvPr/>
        </p:nvCxnSpPr>
        <p:spPr bwMode="auto">
          <a:xfrm>
            <a:off x="2228398" y="3125018"/>
            <a:ext cx="1051190" cy="1280366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6" name="AutoShape 51"/>
          <p:cNvCxnSpPr>
            <a:cxnSpLocks noChangeShapeType="1"/>
            <a:stCxn id="51" idx="7"/>
            <a:endCxn id="54" idx="3"/>
          </p:cNvCxnSpPr>
          <p:nvPr/>
        </p:nvCxnSpPr>
        <p:spPr bwMode="auto">
          <a:xfrm flipV="1">
            <a:off x="2228398" y="3125414"/>
            <a:ext cx="1051190" cy="2005500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7" name="AutoShape 52"/>
          <p:cNvCxnSpPr>
            <a:cxnSpLocks noChangeShapeType="1"/>
            <a:stCxn id="47" idx="5"/>
            <a:endCxn id="55" idx="1"/>
          </p:cNvCxnSpPr>
          <p:nvPr/>
        </p:nvCxnSpPr>
        <p:spPr bwMode="auto">
          <a:xfrm>
            <a:off x="2228398" y="2399885"/>
            <a:ext cx="1051190" cy="1280763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8" name="AutoShape 53"/>
          <p:cNvCxnSpPr>
            <a:cxnSpLocks noChangeShapeType="1"/>
            <a:stCxn id="59" idx="5"/>
            <a:endCxn id="41" idx="1"/>
          </p:cNvCxnSpPr>
          <p:nvPr/>
        </p:nvCxnSpPr>
        <p:spPr bwMode="auto">
          <a:xfrm>
            <a:off x="4689990" y="2400678"/>
            <a:ext cx="1051190" cy="2729442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" name="AutoShape 54"/>
          <p:cNvCxnSpPr>
            <a:cxnSpLocks noChangeShapeType="1"/>
            <a:stCxn id="62" idx="7"/>
            <a:endCxn id="38" idx="3"/>
          </p:cNvCxnSpPr>
          <p:nvPr/>
        </p:nvCxnSpPr>
        <p:spPr bwMode="auto">
          <a:xfrm flipV="1">
            <a:off x="4689990" y="3125414"/>
            <a:ext cx="1051190" cy="1279970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0" name="AutoShape 55"/>
          <p:cNvCxnSpPr>
            <a:cxnSpLocks noChangeShapeType="1"/>
            <a:stCxn id="60" idx="5"/>
            <a:endCxn id="39" idx="2"/>
          </p:cNvCxnSpPr>
          <p:nvPr/>
        </p:nvCxnSpPr>
        <p:spPr bwMode="auto">
          <a:xfrm>
            <a:off x="4689990" y="3125414"/>
            <a:ext cx="1013993" cy="639985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2" name="AutoShape 57"/>
          <p:cNvCxnSpPr>
            <a:cxnSpLocks noChangeShapeType="1"/>
            <a:stCxn id="60" idx="7"/>
            <a:endCxn id="37" idx="3"/>
          </p:cNvCxnSpPr>
          <p:nvPr/>
        </p:nvCxnSpPr>
        <p:spPr bwMode="auto">
          <a:xfrm flipV="1">
            <a:off x="4689990" y="2400678"/>
            <a:ext cx="1051190" cy="555234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0" name="Text Box 3"/>
          <p:cNvSpPr txBox="1">
            <a:spLocks noChangeArrowheads="1"/>
          </p:cNvSpPr>
          <p:nvPr/>
        </p:nvSpPr>
        <p:spPr bwMode="auto">
          <a:xfrm>
            <a:off x="-5220" y="703061"/>
            <a:ext cx="10080624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800" dirty="0" smtClean="0">
                <a:solidFill>
                  <a:srgbClr val="0033CC"/>
                </a:solidFill>
              </a:rPr>
              <a:t>Example: Many HPs and LSPs</a:t>
            </a:r>
            <a:endParaRPr lang="en-GB" sz="4800" dirty="0" smtClean="0">
              <a:solidFill>
                <a:srgbClr val="0033CC"/>
              </a:solidFill>
            </a:endParaRPr>
          </a:p>
        </p:txBody>
      </p:sp>
      <p:cxnSp>
        <p:nvCxnSpPr>
          <p:cNvPr id="93" name="AutoShape 54"/>
          <p:cNvCxnSpPr>
            <a:cxnSpLocks noChangeShapeType="1"/>
            <a:stCxn id="63" idx="6"/>
            <a:endCxn id="40" idx="3"/>
          </p:cNvCxnSpPr>
          <p:nvPr/>
        </p:nvCxnSpPr>
        <p:spPr bwMode="auto">
          <a:xfrm flipV="1">
            <a:off x="4727187" y="4574886"/>
            <a:ext cx="1013993" cy="639985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Left Brace 1"/>
          <p:cNvSpPr/>
          <p:nvPr/>
        </p:nvSpPr>
        <p:spPr bwMode="auto">
          <a:xfrm>
            <a:off x="997561" y="2216495"/>
            <a:ext cx="448888" cy="3140244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2536" y="3474989"/>
            <a:ext cx="681644" cy="607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5703983" y="2196071"/>
            <a:ext cx="254000" cy="3138656"/>
            <a:chOff x="4981807" y="2168208"/>
            <a:chExt cx="254000" cy="3138656"/>
          </a:xfrm>
        </p:grpSpPr>
        <p:sp>
          <p:nvSpPr>
            <p:cNvPr id="37" name="Oval 42"/>
            <p:cNvSpPr>
              <a:spLocks noChangeAspect="1" noChangeArrowheads="1"/>
            </p:cNvSpPr>
            <p:nvPr/>
          </p:nvSpPr>
          <p:spPr bwMode="auto">
            <a:xfrm>
              <a:off x="4981807" y="2168208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Oval 43"/>
            <p:cNvSpPr>
              <a:spLocks noChangeAspect="1" noChangeArrowheads="1"/>
            </p:cNvSpPr>
            <p:nvPr/>
          </p:nvSpPr>
          <p:spPr bwMode="auto">
            <a:xfrm>
              <a:off x="4981807" y="2892944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Oval 44"/>
            <p:cNvSpPr>
              <a:spLocks noChangeAspect="1" noChangeArrowheads="1"/>
            </p:cNvSpPr>
            <p:nvPr/>
          </p:nvSpPr>
          <p:spPr bwMode="auto">
            <a:xfrm>
              <a:off x="4981807" y="3617680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Oval 45"/>
            <p:cNvSpPr>
              <a:spLocks noChangeAspect="1" noChangeArrowheads="1"/>
            </p:cNvSpPr>
            <p:nvPr/>
          </p:nvSpPr>
          <p:spPr bwMode="auto">
            <a:xfrm>
              <a:off x="4981807" y="4342416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Oval 46"/>
            <p:cNvSpPr>
              <a:spLocks noChangeAspect="1" noChangeArrowheads="1"/>
            </p:cNvSpPr>
            <p:nvPr/>
          </p:nvSpPr>
          <p:spPr bwMode="auto">
            <a:xfrm>
              <a:off x="4981807" y="5067152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6934779" y="2196071"/>
            <a:ext cx="254000" cy="3138656"/>
            <a:chOff x="4981807" y="2168208"/>
            <a:chExt cx="254000" cy="3138656"/>
          </a:xfrm>
        </p:grpSpPr>
        <p:sp>
          <p:nvSpPr>
            <p:cNvPr id="43" name="Oval 42"/>
            <p:cNvSpPr>
              <a:spLocks noChangeAspect="1" noChangeArrowheads="1"/>
            </p:cNvSpPr>
            <p:nvPr/>
          </p:nvSpPr>
          <p:spPr bwMode="auto">
            <a:xfrm>
              <a:off x="4981807" y="2168208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Oval 43"/>
            <p:cNvSpPr>
              <a:spLocks noChangeAspect="1" noChangeArrowheads="1"/>
            </p:cNvSpPr>
            <p:nvPr/>
          </p:nvSpPr>
          <p:spPr bwMode="auto">
            <a:xfrm>
              <a:off x="4981807" y="2892944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Oval 44"/>
            <p:cNvSpPr>
              <a:spLocks noChangeAspect="1" noChangeArrowheads="1"/>
            </p:cNvSpPr>
            <p:nvPr/>
          </p:nvSpPr>
          <p:spPr bwMode="auto">
            <a:xfrm>
              <a:off x="4981807" y="3617680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1" name="Oval 45"/>
            <p:cNvSpPr>
              <a:spLocks noChangeAspect="1" noChangeArrowheads="1"/>
            </p:cNvSpPr>
            <p:nvPr/>
          </p:nvSpPr>
          <p:spPr bwMode="auto">
            <a:xfrm>
              <a:off x="4981807" y="4342416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3" name="Oval 46"/>
            <p:cNvSpPr>
              <a:spLocks noChangeAspect="1" noChangeArrowheads="1"/>
            </p:cNvSpPr>
            <p:nvPr/>
          </p:nvSpPr>
          <p:spPr bwMode="auto">
            <a:xfrm>
              <a:off x="4981807" y="5067152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4" name="Group 73"/>
          <p:cNvGrpSpPr/>
          <p:nvPr/>
        </p:nvGrpSpPr>
        <p:grpSpPr>
          <a:xfrm>
            <a:off x="8165573" y="2196071"/>
            <a:ext cx="254000" cy="3138656"/>
            <a:chOff x="4981807" y="2168208"/>
            <a:chExt cx="254000" cy="3138656"/>
          </a:xfrm>
        </p:grpSpPr>
        <p:sp>
          <p:nvSpPr>
            <p:cNvPr id="75" name="Oval 42"/>
            <p:cNvSpPr>
              <a:spLocks noChangeAspect="1" noChangeArrowheads="1"/>
            </p:cNvSpPr>
            <p:nvPr/>
          </p:nvSpPr>
          <p:spPr bwMode="auto">
            <a:xfrm>
              <a:off x="4981807" y="2168208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6" name="Oval 43"/>
            <p:cNvSpPr>
              <a:spLocks noChangeAspect="1" noChangeArrowheads="1"/>
            </p:cNvSpPr>
            <p:nvPr/>
          </p:nvSpPr>
          <p:spPr bwMode="auto">
            <a:xfrm>
              <a:off x="4981807" y="2892944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7" name="Oval 44"/>
            <p:cNvSpPr>
              <a:spLocks noChangeAspect="1" noChangeArrowheads="1"/>
            </p:cNvSpPr>
            <p:nvPr/>
          </p:nvSpPr>
          <p:spPr bwMode="auto">
            <a:xfrm>
              <a:off x="4981807" y="3617680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8" name="Oval 45"/>
            <p:cNvSpPr>
              <a:spLocks noChangeAspect="1" noChangeArrowheads="1"/>
            </p:cNvSpPr>
            <p:nvPr/>
          </p:nvSpPr>
          <p:spPr bwMode="auto">
            <a:xfrm>
              <a:off x="4981807" y="4342416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9" name="Oval 46"/>
            <p:cNvSpPr>
              <a:spLocks noChangeAspect="1" noChangeArrowheads="1"/>
            </p:cNvSpPr>
            <p:nvPr/>
          </p:nvSpPr>
          <p:spPr bwMode="auto">
            <a:xfrm>
              <a:off x="4981807" y="5067152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80" name="AutoShape 49"/>
          <p:cNvCxnSpPr>
            <a:cxnSpLocks noChangeShapeType="1"/>
            <a:stCxn id="53" idx="6"/>
            <a:endCxn id="59" idx="2"/>
          </p:cNvCxnSpPr>
          <p:nvPr/>
        </p:nvCxnSpPr>
        <p:spPr bwMode="auto">
          <a:xfrm>
            <a:off x="3496391" y="2315927"/>
            <a:ext cx="976796" cy="0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1" name="AutoShape 49"/>
          <p:cNvCxnSpPr>
            <a:cxnSpLocks noChangeShapeType="1"/>
            <a:stCxn id="54" idx="6"/>
            <a:endCxn id="60" idx="2"/>
          </p:cNvCxnSpPr>
          <p:nvPr/>
        </p:nvCxnSpPr>
        <p:spPr bwMode="auto">
          <a:xfrm>
            <a:off x="3496391" y="3040663"/>
            <a:ext cx="976796" cy="0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2" name="AutoShape 49"/>
          <p:cNvCxnSpPr>
            <a:cxnSpLocks noChangeShapeType="1"/>
            <a:stCxn id="55" idx="6"/>
            <a:endCxn id="61" idx="2"/>
          </p:cNvCxnSpPr>
          <p:nvPr/>
        </p:nvCxnSpPr>
        <p:spPr bwMode="auto">
          <a:xfrm>
            <a:off x="3496391" y="3765399"/>
            <a:ext cx="976796" cy="0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3" name="AutoShape 49"/>
          <p:cNvCxnSpPr>
            <a:cxnSpLocks noChangeShapeType="1"/>
            <a:stCxn id="56" idx="6"/>
            <a:endCxn id="62" idx="2"/>
          </p:cNvCxnSpPr>
          <p:nvPr/>
        </p:nvCxnSpPr>
        <p:spPr bwMode="auto">
          <a:xfrm>
            <a:off x="3496391" y="4490135"/>
            <a:ext cx="976796" cy="0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4" name="AutoShape 49"/>
          <p:cNvCxnSpPr>
            <a:cxnSpLocks noChangeShapeType="1"/>
            <a:stCxn id="57" idx="6"/>
            <a:endCxn id="63" idx="2"/>
          </p:cNvCxnSpPr>
          <p:nvPr/>
        </p:nvCxnSpPr>
        <p:spPr bwMode="auto">
          <a:xfrm>
            <a:off x="3496391" y="5214871"/>
            <a:ext cx="976796" cy="0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5" name="AutoShape 49"/>
          <p:cNvCxnSpPr>
            <a:cxnSpLocks noChangeShapeType="1"/>
          </p:cNvCxnSpPr>
          <p:nvPr/>
        </p:nvCxnSpPr>
        <p:spPr bwMode="auto">
          <a:xfrm>
            <a:off x="5976291" y="2318702"/>
            <a:ext cx="976796" cy="0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6" name="AutoShape 49"/>
          <p:cNvCxnSpPr>
            <a:cxnSpLocks noChangeShapeType="1"/>
          </p:cNvCxnSpPr>
          <p:nvPr/>
        </p:nvCxnSpPr>
        <p:spPr bwMode="auto">
          <a:xfrm>
            <a:off x="5976291" y="3043438"/>
            <a:ext cx="976796" cy="0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7" name="AutoShape 49"/>
          <p:cNvCxnSpPr>
            <a:cxnSpLocks noChangeShapeType="1"/>
          </p:cNvCxnSpPr>
          <p:nvPr/>
        </p:nvCxnSpPr>
        <p:spPr bwMode="auto">
          <a:xfrm>
            <a:off x="5976291" y="3768174"/>
            <a:ext cx="976796" cy="0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8" name="AutoShape 49"/>
          <p:cNvCxnSpPr>
            <a:cxnSpLocks noChangeShapeType="1"/>
          </p:cNvCxnSpPr>
          <p:nvPr/>
        </p:nvCxnSpPr>
        <p:spPr bwMode="auto">
          <a:xfrm>
            <a:off x="5976291" y="4492910"/>
            <a:ext cx="976796" cy="0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9" name="AutoShape 49"/>
          <p:cNvCxnSpPr>
            <a:cxnSpLocks noChangeShapeType="1"/>
          </p:cNvCxnSpPr>
          <p:nvPr/>
        </p:nvCxnSpPr>
        <p:spPr bwMode="auto">
          <a:xfrm>
            <a:off x="5976291" y="5217646"/>
            <a:ext cx="976796" cy="0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1" name="AutoShape 53"/>
          <p:cNvCxnSpPr>
            <a:cxnSpLocks noChangeShapeType="1"/>
            <a:stCxn id="44" idx="5"/>
            <a:endCxn id="78" idx="2"/>
          </p:cNvCxnSpPr>
          <p:nvPr/>
        </p:nvCxnSpPr>
        <p:spPr bwMode="auto">
          <a:xfrm>
            <a:off x="7151582" y="3125414"/>
            <a:ext cx="1013991" cy="1364721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" name="AutoShape 53"/>
          <p:cNvCxnSpPr>
            <a:cxnSpLocks noChangeShapeType="1"/>
            <a:stCxn id="71" idx="6"/>
            <a:endCxn id="76" idx="3"/>
          </p:cNvCxnSpPr>
          <p:nvPr/>
        </p:nvCxnSpPr>
        <p:spPr bwMode="auto">
          <a:xfrm flipV="1">
            <a:off x="7188779" y="3125414"/>
            <a:ext cx="1013991" cy="1364721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4" name="AutoShape 53"/>
          <p:cNvCxnSpPr>
            <a:cxnSpLocks noChangeShapeType="1"/>
            <a:stCxn id="43" idx="6"/>
            <a:endCxn id="76" idx="2"/>
          </p:cNvCxnSpPr>
          <p:nvPr/>
        </p:nvCxnSpPr>
        <p:spPr bwMode="auto">
          <a:xfrm>
            <a:off x="7188779" y="2315927"/>
            <a:ext cx="976794" cy="724736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8" name="AutoShape 53"/>
          <p:cNvCxnSpPr>
            <a:cxnSpLocks noChangeShapeType="1"/>
            <a:stCxn id="45" idx="7"/>
            <a:endCxn id="75" idx="3"/>
          </p:cNvCxnSpPr>
          <p:nvPr/>
        </p:nvCxnSpPr>
        <p:spPr bwMode="auto">
          <a:xfrm flipV="1">
            <a:off x="7151582" y="2400678"/>
            <a:ext cx="1051188" cy="1279970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102" name="Group 101"/>
          <p:cNvGrpSpPr/>
          <p:nvPr/>
        </p:nvGrpSpPr>
        <p:grpSpPr>
          <a:xfrm>
            <a:off x="1662546" y="5721411"/>
            <a:ext cx="2144684" cy="1182386"/>
            <a:chOff x="1662546" y="5593198"/>
            <a:chExt cx="2144684" cy="1182386"/>
          </a:xfrm>
        </p:grpSpPr>
        <p:sp>
          <p:nvSpPr>
            <p:cNvPr id="100" name="Left Brace 99"/>
            <p:cNvSpPr/>
            <p:nvPr/>
          </p:nvSpPr>
          <p:spPr bwMode="auto">
            <a:xfrm rot="16200000">
              <a:off x="2510444" y="5207150"/>
              <a:ext cx="448888" cy="1220983"/>
            </a:xfrm>
            <a:prstGeom prst="leftBrac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1662546" y="6168045"/>
              <a:ext cx="2144684" cy="607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Complete</a:t>
              </a:r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03" name="Group 102"/>
          <p:cNvGrpSpPr/>
          <p:nvPr/>
        </p:nvGrpSpPr>
        <p:grpSpPr>
          <a:xfrm>
            <a:off x="4133690" y="5721411"/>
            <a:ext cx="2144684" cy="1182386"/>
            <a:chOff x="1662546" y="5593198"/>
            <a:chExt cx="2144684" cy="1182386"/>
          </a:xfrm>
        </p:grpSpPr>
        <p:sp>
          <p:nvSpPr>
            <p:cNvPr id="104" name="Left Brace 103"/>
            <p:cNvSpPr/>
            <p:nvPr/>
          </p:nvSpPr>
          <p:spPr bwMode="auto">
            <a:xfrm rot="16200000">
              <a:off x="2510444" y="5207150"/>
              <a:ext cx="448888" cy="1220983"/>
            </a:xfrm>
            <a:prstGeom prst="leftBrac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1662546" y="6168045"/>
              <a:ext cx="2144684" cy="607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Complete</a:t>
              </a:r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06" name="Group 105"/>
          <p:cNvGrpSpPr/>
          <p:nvPr/>
        </p:nvGrpSpPr>
        <p:grpSpPr>
          <a:xfrm>
            <a:off x="6604834" y="5721411"/>
            <a:ext cx="2144684" cy="1182386"/>
            <a:chOff x="1662546" y="5593198"/>
            <a:chExt cx="2144684" cy="1182386"/>
          </a:xfrm>
        </p:grpSpPr>
        <p:sp>
          <p:nvSpPr>
            <p:cNvPr id="107" name="Left Brace 106"/>
            <p:cNvSpPr/>
            <p:nvPr/>
          </p:nvSpPr>
          <p:spPr bwMode="auto">
            <a:xfrm rot="16200000">
              <a:off x="2510444" y="5207150"/>
              <a:ext cx="448888" cy="1220983"/>
            </a:xfrm>
            <a:prstGeom prst="leftBrac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08" name="TextBox 107"/>
            <p:cNvSpPr txBox="1"/>
            <p:nvPr/>
          </p:nvSpPr>
          <p:spPr>
            <a:xfrm>
              <a:off x="1662546" y="6168045"/>
              <a:ext cx="2144684" cy="607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Complete</a:t>
              </a:r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09" name="TextBox 108"/>
          <p:cNvSpPr txBox="1"/>
          <p:nvPr/>
        </p:nvSpPr>
        <p:spPr>
          <a:xfrm>
            <a:off x="3657019" y="1714203"/>
            <a:ext cx="681644" cy="607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523442" y="2465103"/>
            <a:ext cx="948798" cy="607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n+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3523442" y="4679003"/>
            <a:ext cx="948798" cy="607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6120294" y="1733603"/>
            <a:ext cx="681644" cy="607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986717" y="2484503"/>
            <a:ext cx="948798" cy="607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986717" y="4698403"/>
            <a:ext cx="948798" cy="607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5" name="AutoShape 51"/>
          <p:cNvCxnSpPr>
            <a:cxnSpLocks noChangeShapeType="1"/>
            <a:stCxn id="50" idx="7"/>
            <a:endCxn id="53" idx="3"/>
          </p:cNvCxnSpPr>
          <p:nvPr/>
        </p:nvCxnSpPr>
        <p:spPr bwMode="auto">
          <a:xfrm flipV="1">
            <a:off x="2228398" y="2400678"/>
            <a:ext cx="1051190" cy="2005103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8" name="AutoShape 49"/>
          <p:cNvCxnSpPr>
            <a:cxnSpLocks noChangeShapeType="1"/>
            <a:stCxn id="59" idx="6"/>
            <a:endCxn id="37" idx="2"/>
          </p:cNvCxnSpPr>
          <p:nvPr/>
        </p:nvCxnSpPr>
        <p:spPr bwMode="auto">
          <a:xfrm>
            <a:off x="4727187" y="2315927"/>
            <a:ext cx="976796" cy="0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1" name="AutoShape 51"/>
          <p:cNvCxnSpPr>
            <a:cxnSpLocks noChangeShapeType="1"/>
            <a:stCxn id="49" idx="7"/>
            <a:endCxn id="53" idx="2"/>
          </p:cNvCxnSpPr>
          <p:nvPr/>
        </p:nvCxnSpPr>
        <p:spPr bwMode="auto">
          <a:xfrm flipV="1">
            <a:off x="2228398" y="2315927"/>
            <a:ext cx="1013993" cy="1364721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4" name="AutoShape 53"/>
          <p:cNvCxnSpPr>
            <a:cxnSpLocks noChangeShapeType="1"/>
            <a:stCxn id="43" idx="5"/>
            <a:endCxn id="77" idx="2"/>
          </p:cNvCxnSpPr>
          <p:nvPr/>
        </p:nvCxnSpPr>
        <p:spPr bwMode="auto">
          <a:xfrm>
            <a:off x="7151582" y="2400678"/>
            <a:ext cx="1013991" cy="1364721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7" name="AutoShape 53"/>
          <p:cNvCxnSpPr>
            <a:cxnSpLocks noChangeShapeType="1"/>
            <a:stCxn id="43" idx="4"/>
            <a:endCxn id="78" idx="1"/>
          </p:cNvCxnSpPr>
          <p:nvPr/>
        </p:nvCxnSpPr>
        <p:spPr bwMode="auto">
          <a:xfrm>
            <a:off x="7061779" y="2435783"/>
            <a:ext cx="1140991" cy="1969601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1" name="AutoShape 53"/>
          <p:cNvCxnSpPr>
            <a:cxnSpLocks noChangeShapeType="1"/>
            <a:stCxn id="45" idx="5"/>
            <a:endCxn id="79" idx="1"/>
          </p:cNvCxnSpPr>
          <p:nvPr/>
        </p:nvCxnSpPr>
        <p:spPr bwMode="auto">
          <a:xfrm>
            <a:off x="7151582" y="3850150"/>
            <a:ext cx="1051188" cy="1279970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xmlns="" val="4133273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2011595" y="2195277"/>
            <a:ext cx="254000" cy="3140245"/>
            <a:chOff x="2011595" y="2166620"/>
            <a:chExt cx="254000" cy="3140245"/>
          </a:xfrm>
        </p:grpSpPr>
        <p:sp>
          <p:nvSpPr>
            <p:cNvPr id="47" name="Oval 28"/>
            <p:cNvSpPr>
              <a:spLocks noChangeAspect="1" noChangeArrowheads="1"/>
            </p:cNvSpPr>
            <p:nvPr/>
          </p:nvSpPr>
          <p:spPr bwMode="auto">
            <a:xfrm>
              <a:off x="2011595" y="2166620"/>
              <a:ext cx="254000" cy="23971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Oval 29"/>
            <p:cNvSpPr>
              <a:spLocks noChangeAspect="1" noChangeArrowheads="1"/>
            </p:cNvSpPr>
            <p:nvPr/>
          </p:nvSpPr>
          <p:spPr bwMode="auto">
            <a:xfrm>
              <a:off x="2011595" y="2891753"/>
              <a:ext cx="254000" cy="23971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Oval 30"/>
            <p:cNvSpPr>
              <a:spLocks noChangeAspect="1" noChangeArrowheads="1"/>
            </p:cNvSpPr>
            <p:nvPr/>
          </p:nvSpPr>
          <p:spPr bwMode="auto">
            <a:xfrm>
              <a:off x="2011595" y="3616886"/>
              <a:ext cx="254000" cy="23971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0" name="Oval 31"/>
            <p:cNvSpPr>
              <a:spLocks noChangeAspect="1" noChangeArrowheads="1"/>
            </p:cNvSpPr>
            <p:nvPr/>
          </p:nvSpPr>
          <p:spPr bwMode="auto">
            <a:xfrm>
              <a:off x="2011595" y="4342019"/>
              <a:ext cx="254000" cy="23971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Oval 32"/>
            <p:cNvSpPr>
              <a:spLocks noChangeAspect="1" noChangeArrowheads="1"/>
            </p:cNvSpPr>
            <p:nvPr/>
          </p:nvSpPr>
          <p:spPr bwMode="auto">
            <a:xfrm>
              <a:off x="2011595" y="5067152"/>
              <a:ext cx="254000" cy="23971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3242391" y="2196071"/>
            <a:ext cx="254000" cy="3138656"/>
            <a:chOff x="3496701" y="2168208"/>
            <a:chExt cx="254000" cy="3138656"/>
          </a:xfrm>
        </p:grpSpPr>
        <p:sp>
          <p:nvSpPr>
            <p:cNvPr id="53" name="Oval 36"/>
            <p:cNvSpPr>
              <a:spLocks noChangeAspect="1" noChangeArrowheads="1"/>
            </p:cNvSpPr>
            <p:nvPr/>
          </p:nvSpPr>
          <p:spPr bwMode="auto">
            <a:xfrm>
              <a:off x="3496701" y="2168208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Oval 37"/>
            <p:cNvSpPr>
              <a:spLocks noChangeAspect="1" noChangeArrowheads="1"/>
            </p:cNvSpPr>
            <p:nvPr/>
          </p:nvSpPr>
          <p:spPr bwMode="auto">
            <a:xfrm>
              <a:off x="3496701" y="2892944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Oval 38"/>
            <p:cNvSpPr>
              <a:spLocks noChangeAspect="1" noChangeArrowheads="1"/>
            </p:cNvSpPr>
            <p:nvPr/>
          </p:nvSpPr>
          <p:spPr bwMode="auto">
            <a:xfrm>
              <a:off x="3496701" y="3617680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Oval 39"/>
            <p:cNvSpPr>
              <a:spLocks noChangeAspect="1" noChangeArrowheads="1"/>
            </p:cNvSpPr>
            <p:nvPr/>
          </p:nvSpPr>
          <p:spPr bwMode="auto">
            <a:xfrm>
              <a:off x="3496701" y="4342416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7" name="Oval 40"/>
            <p:cNvSpPr>
              <a:spLocks noChangeAspect="1" noChangeArrowheads="1"/>
            </p:cNvSpPr>
            <p:nvPr/>
          </p:nvSpPr>
          <p:spPr bwMode="auto">
            <a:xfrm>
              <a:off x="3496701" y="5067152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473187" y="2196071"/>
            <a:ext cx="254000" cy="3138656"/>
            <a:chOff x="4981807" y="2168208"/>
            <a:chExt cx="254000" cy="3138656"/>
          </a:xfrm>
        </p:grpSpPr>
        <p:sp>
          <p:nvSpPr>
            <p:cNvPr id="59" name="Oval 42"/>
            <p:cNvSpPr>
              <a:spLocks noChangeAspect="1" noChangeArrowheads="1"/>
            </p:cNvSpPr>
            <p:nvPr/>
          </p:nvSpPr>
          <p:spPr bwMode="auto">
            <a:xfrm>
              <a:off x="4981807" y="2168208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" name="Oval 43"/>
            <p:cNvSpPr>
              <a:spLocks noChangeAspect="1" noChangeArrowheads="1"/>
            </p:cNvSpPr>
            <p:nvPr/>
          </p:nvSpPr>
          <p:spPr bwMode="auto">
            <a:xfrm>
              <a:off x="4981807" y="2892944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Oval 44"/>
            <p:cNvSpPr>
              <a:spLocks noChangeAspect="1" noChangeArrowheads="1"/>
            </p:cNvSpPr>
            <p:nvPr/>
          </p:nvSpPr>
          <p:spPr bwMode="auto">
            <a:xfrm>
              <a:off x="4981807" y="3617680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2" name="Oval 45"/>
            <p:cNvSpPr>
              <a:spLocks noChangeAspect="1" noChangeArrowheads="1"/>
            </p:cNvSpPr>
            <p:nvPr/>
          </p:nvSpPr>
          <p:spPr bwMode="auto">
            <a:xfrm>
              <a:off x="4981807" y="4342416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3" name="Oval 46"/>
            <p:cNvSpPr>
              <a:spLocks noChangeAspect="1" noChangeArrowheads="1"/>
            </p:cNvSpPr>
            <p:nvPr/>
          </p:nvSpPr>
          <p:spPr bwMode="auto">
            <a:xfrm>
              <a:off x="4981807" y="5067152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64" name="AutoShape 49"/>
          <p:cNvCxnSpPr>
            <a:cxnSpLocks noChangeShapeType="1"/>
            <a:stCxn id="47" idx="6"/>
            <a:endCxn id="54" idx="1"/>
          </p:cNvCxnSpPr>
          <p:nvPr/>
        </p:nvCxnSpPr>
        <p:spPr bwMode="auto">
          <a:xfrm>
            <a:off x="2265595" y="2315134"/>
            <a:ext cx="1013993" cy="640778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5" name="AutoShape 50"/>
          <p:cNvCxnSpPr>
            <a:cxnSpLocks noChangeShapeType="1"/>
            <a:stCxn id="48" idx="5"/>
            <a:endCxn id="56" idx="1"/>
          </p:cNvCxnSpPr>
          <p:nvPr/>
        </p:nvCxnSpPr>
        <p:spPr bwMode="auto">
          <a:xfrm>
            <a:off x="2228398" y="3125018"/>
            <a:ext cx="1051190" cy="1280366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6" name="AutoShape 51"/>
          <p:cNvCxnSpPr>
            <a:cxnSpLocks noChangeShapeType="1"/>
            <a:stCxn id="51" idx="7"/>
            <a:endCxn id="54" idx="3"/>
          </p:cNvCxnSpPr>
          <p:nvPr/>
        </p:nvCxnSpPr>
        <p:spPr bwMode="auto">
          <a:xfrm flipV="1">
            <a:off x="2228398" y="3125414"/>
            <a:ext cx="1051190" cy="2005500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7" name="AutoShape 52"/>
          <p:cNvCxnSpPr>
            <a:cxnSpLocks noChangeShapeType="1"/>
            <a:stCxn id="47" idx="5"/>
            <a:endCxn id="55" idx="1"/>
          </p:cNvCxnSpPr>
          <p:nvPr/>
        </p:nvCxnSpPr>
        <p:spPr bwMode="auto">
          <a:xfrm>
            <a:off x="2228398" y="2399885"/>
            <a:ext cx="1051190" cy="1280763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8" name="AutoShape 53"/>
          <p:cNvCxnSpPr>
            <a:cxnSpLocks noChangeShapeType="1"/>
            <a:stCxn id="59" idx="5"/>
            <a:endCxn id="41" idx="1"/>
          </p:cNvCxnSpPr>
          <p:nvPr/>
        </p:nvCxnSpPr>
        <p:spPr bwMode="auto">
          <a:xfrm>
            <a:off x="4689990" y="2400678"/>
            <a:ext cx="1051190" cy="2729442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" name="AutoShape 54"/>
          <p:cNvCxnSpPr>
            <a:cxnSpLocks noChangeShapeType="1"/>
            <a:stCxn id="62" idx="7"/>
            <a:endCxn id="38" idx="3"/>
          </p:cNvCxnSpPr>
          <p:nvPr/>
        </p:nvCxnSpPr>
        <p:spPr bwMode="auto">
          <a:xfrm flipV="1">
            <a:off x="4689990" y="3125414"/>
            <a:ext cx="1051190" cy="1279970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0" name="AutoShape 55"/>
          <p:cNvCxnSpPr>
            <a:cxnSpLocks noChangeShapeType="1"/>
            <a:stCxn id="60" idx="5"/>
            <a:endCxn id="39" idx="2"/>
          </p:cNvCxnSpPr>
          <p:nvPr/>
        </p:nvCxnSpPr>
        <p:spPr bwMode="auto">
          <a:xfrm>
            <a:off x="4689990" y="3125414"/>
            <a:ext cx="1013993" cy="639985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2" name="AutoShape 57"/>
          <p:cNvCxnSpPr>
            <a:cxnSpLocks noChangeShapeType="1"/>
            <a:stCxn id="60" idx="7"/>
            <a:endCxn id="37" idx="3"/>
          </p:cNvCxnSpPr>
          <p:nvPr/>
        </p:nvCxnSpPr>
        <p:spPr bwMode="auto">
          <a:xfrm flipV="1">
            <a:off x="4689990" y="2400678"/>
            <a:ext cx="1051190" cy="555234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0" name="Text Box 3"/>
          <p:cNvSpPr txBox="1">
            <a:spLocks noChangeArrowheads="1"/>
          </p:cNvSpPr>
          <p:nvPr/>
        </p:nvSpPr>
        <p:spPr bwMode="auto">
          <a:xfrm>
            <a:off x="-5220" y="703061"/>
            <a:ext cx="10080624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800" dirty="0" smtClean="0">
                <a:solidFill>
                  <a:srgbClr val="0033CC"/>
                </a:solidFill>
              </a:rPr>
              <a:t>Phase 1: Decrease edge weights</a:t>
            </a:r>
            <a:endParaRPr lang="en-GB" sz="4800" dirty="0" smtClean="0">
              <a:solidFill>
                <a:srgbClr val="0033CC"/>
              </a:solidFill>
            </a:endParaRPr>
          </a:p>
        </p:txBody>
      </p:sp>
      <p:cxnSp>
        <p:nvCxnSpPr>
          <p:cNvPr id="93" name="AutoShape 54"/>
          <p:cNvCxnSpPr>
            <a:cxnSpLocks noChangeShapeType="1"/>
            <a:stCxn id="63" idx="6"/>
            <a:endCxn id="40" idx="3"/>
          </p:cNvCxnSpPr>
          <p:nvPr/>
        </p:nvCxnSpPr>
        <p:spPr bwMode="auto">
          <a:xfrm flipV="1">
            <a:off x="4727187" y="4574886"/>
            <a:ext cx="1013993" cy="639985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Left Brace 1"/>
          <p:cNvSpPr/>
          <p:nvPr/>
        </p:nvSpPr>
        <p:spPr bwMode="auto">
          <a:xfrm>
            <a:off x="997561" y="2216495"/>
            <a:ext cx="448888" cy="3140244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2536" y="3474989"/>
            <a:ext cx="681644" cy="607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5703983" y="2196071"/>
            <a:ext cx="254000" cy="3138656"/>
            <a:chOff x="4981807" y="2168208"/>
            <a:chExt cx="254000" cy="3138656"/>
          </a:xfrm>
        </p:grpSpPr>
        <p:sp>
          <p:nvSpPr>
            <p:cNvPr id="37" name="Oval 42"/>
            <p:cNvSpPr>
              <a:spLocks noChangeAspect="1" noChangeArrowheads="1"/>
            </p:cNvSpPr>
            <p:nvPr/>
          </p:nvSpPr>
          <p:spPr bwMode="auto">
            <a:xfrm>
              <a:off x="4981807" y="2168208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Oval 43"/>
            <p:cNvSpPr>
              <a:spLocks noChangeAspect="1" noChangeArrowheads="1"/>
            </p:cNvSpPr>
            <p:nvPr/>
          </p:nvSpPr>
          <p:spPr bwMode="auto">
            <a:xfrm>
              <a:off x="4981807" y="2892944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Oval 44"/>
            <p:cNvSpPr>
              <a:spLocks noChangeAspect="1" noChangeArrowheads="1"/>
            </p:cNvSpPr>
            <p:nvPr/>
          </p:nvSpPr>
          <p:spPr bwMode="auto">
            <a:xfrm>
              <a:off x="4981807" y="3617680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Oval 45"/>
            <p:cNvSpPr>
              <a:spLocks noChangeAspect="1" noChangeArrowheads="1"/>
            </p:cNvSpPr>
            <p:nvPr/>
          </p:nvSpPr>
          <p:spPr bwMode="auto">
            <a:xfrm>
              <a:off x="4981807" y="4342416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Oval 46"/>
            <p:cNvSpPr>
              <a:spLocks noChangeAspect="1" noChangeArrowheads="1"/>
            </p:cNvSpPr>
            <p:nvPr/>
          </p:nvSpPr>
          <p:spPr bwMode="auto">
            <a:xfrm>
              <a:off x="4981807" y="5067152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6934779" y="2196071"/>
            <a:ext cx="254000" cy="3138656"/>
            <a:chOff x="4981807" y="2168208"/>
            <a:chExt cx="254000" cy="3138656"/>
          </a:xfrm>
        </p:grpSpPr>
        <p:sp>
          <p:nvSpPr>
            <p:cNvPr id="43" name="Oval 42"/>
            <p:cNvSpPr>
              <a:spLocks noChangeAspect="1" noChangeArrowheads="1"/>
            </p:cNvSpPr>
            <p:nvPr/>
          </p:nvSpPr>
          <p:spPr bwMode="auto">
            <a:xfrm>
              <a:off x="4981807" y="2168208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Oval 43"/>
            <p:cNvSpPr>
              <a:spLocks noChangeAspect="1" noChangeArrowheads="1"/>
            </p:cNvSpPr>
            <p:nvPr/>
          </p:nvSpPr>
          <p:spPr bwMode="auto">
            <a:xfrm>
              <a:off x="4981807" y="2892944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Oval 44"/>
            <p:cNvSpPr>
              <a:spLocks noChangeAspect="1" noChangeArrowheads="1"/>
            </p:cNvSpPr>
            <p:nvPr/>
          </p:nvSpPr>
          <p:spPr bwMode="auto">
            <a:xfrm>
              <a:off x="4981807" y="3617680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1" name="Oval 45"/>
            <p:cNvSpPr>
              <a:spLocks noChangeAspect="1" noChangeArrowheads="1"/>
            </p:cNvSpPr>
            <p:nvPr/>
          </p:nvSpPr>
          <p:spPr bwMode="auto">
            <a:xfrm>
              <a:off x="4981807" y="4342416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3" name="Oval 46"/>
            <p:cNvSpPr>
              <a:spLocks noChangeAspect="1" noChangeArrowheads="1"/>
            </p:cNvSpPr>
            <p:nvPr/>
          </p:nvSpPr>
          <p:spPr bwMode="auto">
            <a:xfrm>
              <a:off x="4981807" y="5067152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4" name="Group 73"/>
          <p:cNvGrpSpPr/>
          <p:nvPr/>
        </p:nvGrpSpPr>
        <p:grpSpPr>
          <a:xfrm>
            <a:off x="8165573" y="2196071"/>
            <a:ext cx="254000" cy="3138656"/>
            <a:chOff x="4981807" y="2168208"/>
            <a:chExt cx="254000" cy="3138656"/>
          </a:xfrm>
        </p:grpSpPr>
        <p:sp>
          <p:nvSpPr>
            <p:cNvPr id="75" name="Oval 42"/>
            <p:cNvSpPr>
              <a:spLocks noChangeAspect="1" noChangeArrowheads="1"/>
            </p:cNvSpPr>
            <p:nvPr/>
          </p:nvSpPr>
          <p:spPr bwMode="auto">
            <a:xfrm>
              <a:off x="4981807" y="2168208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6" name="Oval 43"/>
            <p:cNvSpPr>
              <a:spLocks noChangeAspect="1" noChangeArrowheads="1"/>
            </p:cNvSpPr>
            <p:nvPr/>
          </p:nvSpPr>
          <p:spPr bwMode="auto">
            <a:xfrm>
              <a:off x="4981807" y="2892944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7" name="Oval 44"/>
            <p:cNvSpPr>
              <a:spLocks noChangeAspect="1" noChangeArrowheads="1"/>
            </p:cNvSpPr>
            <p:nvPr/>
          </p:nvSpPr>
          <p:spPr bwMode="auto">
            <a:xfrm>
              <a:off x="4981807" y="3617680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8" name="Oval 45"/>
            <p:cNvSpPr>
              <a:spLocks noChangeAspect="1" noChangeArrowheads="1"/>
            </p:cNvSpPr>
            <p:nvPr/>
          </p:nvSpPr>
          <p:spPr bwMode="auto">
            <a:xfrm>
              <a:off x="4981807" y="4342416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9" name="Oval 46"/>
            <p:cNvSpPr>
              <a:spLocks noChangeAspect="1" noChangeArrowheads="1"/>
            </p:cNvSpPr>
            <p:nvPr/>
          </p:nvSpPr>
          <p:spPr bwMode="auto">
            <a:xfrm>
              <a:off x="4981807" y="5067152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80" name="AutoShape 49"/>
          <p:cNvCxnSpPr>
            <a:cxnSpLocks noChangeShapeType="1"/>
            <a:stCxn id="53" idx="6"/>
            <a:endCxn id="59" idx="2"/>
          </p:cNvCxnSpPr>
          <p:nvPr/>
        </p:nvCxnSpPr>
        <p:spPr bwMode="auto">
          <a:xfrm>
            <a:off x="3496391" y="2315927"/>
            <a:ext cx="976796" cy="0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1" name="AutoShape 49"/>
          <p:cNvCxnSpPr>
            <a:cxnSpLocks noChangeShapeType="1"/>
            <a:stCxn id="54" idx="6"/>
            <a:endCxn id="60" idx="2"/>
          </p:cNvCxnSpPr>
          <p:nvPr/>
        </p:nvCxnSpPr>
        <p:spPr bwMode="auto">
          <a:xfrm>
            <a:off x="3496391" y="3040663"/>
            <a:ext cx="976796" cy="0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2" name="AutoShape 49"/>
          <p:cNvCxnSpPr>
            <a:cxnSpLocks noChangeShapeType="1"/>
            <a:stCxn id="55" idx="6"/>
            <a:endCxn id="61" idx="2"/>
          </p:cNvCxnSpPr>
          <p:nvPr/>
        </p:nvCxnSpPr>
        <p:spPr bwMode="auto">
          <a:xfrm>
            <a:off x="3496391" y="3765399"/>
            <a:ext cx="976796" cy="0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3" name="AutoShape 49"/>
          <p:cNvCxnSpPr>
            <a:cxnSpLocks noChangeShapeType="1"/>
            <a:stCxn id="56" idx="6"/>
            <a:endCxn id="62" idx="2"/>
          </p:cNvCxnSpPr>
          <p:nvPr/>
        </p:nvCxnSpPr>
        <p:spPr bwMode="auto">
          <a:xfrm>
            <a:off x="3496391" y="4490135"/>
            <a:ext cx="976796" cy="0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4" name="AutoShape 49"/>
          <p:cNvCxnSpPr>
            <a:cxnSpLocks noChangeShapeType="1"/>
            <a:stCxn id="57" idx="6"/>
            <a:endCxn id="63" idx="2"/>
          </p:cNvCxnSpPr>
          <p:nvPr/>
        </p:nvCxnSpPr>
        <p:spPr bwMode="auto">
          <a:xfrm>
            <a:off x="3496391" y="5214871"/>
            <a:ext cx="976796" cy="0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5" name="AutoShape 49"/>
          <p:cNvCxnSpPr>
            <a:cxnSpLocks noChangeShapeType="1"/>
          </p:cNvCxnSpPr>
          <p:nvPr/>
        </p:nvCxnSpPr>
        <p:spPr bwMode="auto">
          <a:xfrm>
            <a:off x="5976291" y="2318702"/>
            <a:ext cx="976796" cy="0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6" name="AutoShape 49"/>
          <p:cNvCxnSpPr>
            <a:cxnSpLocks noChangeShapeType="1"/>
          </p:cNvCxnSpPr>
          <p:nvPr/>
        </p:nvCxnSpPr>
        <p:spPr bwMode="auto">
          <a:xfrm>
            <a:off x="5976291" y="3043438"/>
            <a:ext cx="976796" cy="0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7" name="AutoShape 49"/>
          <p:cNvCxnSpPr>
            <a:cxnSpLocks noChangeShapeType="1"/>
          </p:cNvCxnSpPr>
          <p:nvPr/>
        </p:nvCxnSpPr>
        <p:spPr bwMode="auto">
          <a:xfrm>
            <a:off x="5976291" y="3768174"/>
            <a:ext cx="976796" cy="0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8" name="AutoShape 49"/>
          <p:cNvCxnSpPr>
            <a:cxnSpLocks noChangeShapeType="1"/>
          </p:cNvCxnSpPr>
          <p:nvPr/>
        </p:nvCxnSpPr>
        <p:spPr bwMode="auto">
          <a:xfrm>
            <a:off x="5976291" y="4492910"/>
            <a:ext cx="976796" cy="0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9" name="AutoShape 49"/>
          <p:cNvCxnSpPr>
            <a:cxnSpLocks noChangeShapeType="1"/>
          </p:cNvCxnSpPr>
          <p:nvPr/>
        </p:nvCxnSpPr>
        <p:spPr bwMode="auto">
          <a:xfrm>
            <a:off x="5976291" y="5217646"/>
            <a:ext cx="976796" cy="0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1" name="AutoShape 53"/>
          <p:cNvCxnSpPr>
            <a:cxnSpLocks noChangeShapeType="1"/>
            <a:stCxn id="44" idx="5"/>
            <a:endCxn id="78" idx="2"/>
          </p:cNvCxnSpPr>
          <p:nvPr/>
        </p:nvCxnSpPr>
        <p:spPr bwMode="auto">
          <a:xfrm>
            <a:off x="7151582" y="3125414"/>
            <a:ext cx="1013991" cy="1364721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" name="AutoShape 53"/>
          <p:cNvCxnSpPr>
            <a:cxnSpLocks noChangeShapeType="1"/>
            <a:stCxn id="71" idx="6"/>
            <a:endCxn id="76" idx="3"/>
          </p:cNvCxnSpPr>
          <p:nvPr/>
        </p:nvCxnSpPr>
        <p:spPr bwMode="auto">
          <a:xfrm flipV="1">
            <a:off x="7188779" y="3125414"/>
            <a:ext cx="1013991" cy="1364721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4" name="AutoShape 53"/>
          <p:cNvCxnSpPr>
            <a:cxnSpLocks noChangeShapeType="1"/>
            <a:stCxn id="43" idx="6"/>
            <a:endCxn id="76" idx="2"/>
          </p:cNvCxnSpPr>
          <p:nvPr/>
        </p:nvCxnSpPr>
        <p:spPr bwMode="auto">
          <a:xfrm>
            <a:off x="7188779" y="2315927"/>
            <a:ext cx="976794" cy="724736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8" name="AutoShape 53"/>
          <p:cNvCxnSpPr>
            <a:cxnSpLocks noChangeShapeType="1"/>
            <a:stCxn id="45" idx="7"/>
            <a:endCxn id="75" idx="3"/>
          </p:cNvCxnSpPr>
          <p:nvPr/>
        </p:nvCxnSpPr>
        <p:spPr bwMode="auto">
          <a:xfrm flipV="1">
            <a:off x="7151582" y="2400678"/>
            <a:ext cx="1051188" cy="1279970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102" name="Group 101"/>
          <p:cNvGrpSpPr/>
          <p:nvPr/>
        </p:nvGrpSpPr>
        <p:grpSpPr>
          <a:xfrm>
            <a:off x="1662546" y="5721411"/>
            <a:ext cx="2144684" cy="1182386"/>
            <a:chOff x="1662546" y="5593198"/>
            <a:chExt cx="2144684" cy="1182386"/>
          </a:xfrm>
        </p:grpSpPr>
        <p:sp>
          <p:nvSpPr>
            <p:cNvPr id="100" name="Left Brace 99"/>
            <p:cNvSpPr/>
            <p:nvPr/>
          </p:nvSpPr>
          <p:spPr bwMode="auto">
            <a:xfrm rot="16200000">
              <a:off x="2510444" y="5207150"/>
              <a:ext cx="448888" cy="1220983"/>
            </a:xfrm>
            <a:prstGeom prst="leftBrac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1662546" y="6168045"/>
              <a:ext cx="2144684" cy="607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Complete</a:t>
              </a:r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03" name="Group 102"/>
          <p:cNvGrpSpPr/>
          <p:nvPr/>
        </p:nvGrpSpPr>
        <p:grpSpPr>
          <a:xfrm>
            <a:off x="4133690" y="5721411"/>
            <a:ext cx="2144684" cy="1182386"/>
            <a:chOff x="1662546" y="5593198"/>
            <a:chExt cx="2144684" cy="1182386"/>
          </a:xfrm>
        </p:grpSpPr>
        <p:sp>
          <p:nvSpPr>
            <p:cNvPr id="104" name="Left Brace 103"/>
            <p:cNvSpPr/>
            <p:nvPr/>
          </p:nvSpPr>
          <p:spPr bwMode="auto">
            <a:xfrm rot="16200000">
              <a:off x="2510444" y="5207150"/>
              <a:ext cx="448888" cy="1220983"/>
            </a:xfrm>
            <a:prstGeom prst="leftBrac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1662546" y="6168045"/>
              <a:ext cx="2144684" cy="607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Complete</a:t>
              </a:r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06" name="Group 105"/>
          <p:cNvGrpSpPr/>
          <p:nvPr/>
        </p:nvGrpSpPr>
        <p:grpSpPr>
          <a:xfrm>
            <a:off x="6604834" y="5721411"/>
            <a:ext cx="2144684" cy="1182386"/>
            <a:chOff x="1662546" y="5593198"/>
            <a:chExt cx="2144684" cy="1182386"/>
          </a:xfrm>
        </p:grpSpPr>
        <p:sp>
          <p:nvSpPr>
            <p:cNvPr id="107" name="Left Brace 106"/>
            <p:cNvSpPr/>
            <p:nvPr/>
          </p:nvSpPr>
          <p:spPr bwMode="auto">
            <a:xfrm rot="16200000">
              <a:off x="2510444" y="5207150"/>
              <a:ext cx="448888" cy="1220983"/>
            </a:xfrm>
            <a:prstGeom prst="leftBrac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08" name="TextBox 107"/>
            <p:cNvSpPr txBox="1"/>
            <p:nvPr/>
          </p:nvSpPr>
          <p:spPr>
            <a:xfrm>
              <a:off x="1662546" y="6168045"/>
              <a:ext cx="2144684" cy="607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Complete</a:t>
              </a:r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09" name="TextBox 108"/>
          <p:cNvSpPr txBox="1"/>
          <p:nvPr/>
        </p:nvSpPr>
        <p:spPr>
          <a:xfrm>
            <a:off x="3657019" y="1714203"/>
            <a:ext cx="681644" cy="607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523442" y="2465103"/>
            <a:ext cx="948798" cy="607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</a:t>
            </a:r>
            <a:r>
              <a:rPr lang="en-US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3523442" y="4679003"/>
            <a:ext cx="948798" cy="607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6120294" y="1733603"/>
            <a:ext cx="681644" cy="607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986717" y="2484503"/>
            <a:ext cx="948798" cy="607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986717" y="4698403"/>
            <a:ext cx="948798" cy="607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5" name="AutoShape 51"/>
          <p:cNvCxnSpPr>
            <a:cxnSpLocks noChangeShapeType="1"/>
            <a:stCxn id="50" idx="7"/>
            <a:endCxn id="53" idx="3"/>
          </p:cNvCxnSpPr>
          <p:nvPr/>
        </p:nvCxnSpPr>
        <p:spPr bwMode="auto">
          <a:xfrm flipV="1">
            <a:off x="2228398" y="2400678"/>
            <a:ext cx="1051190" cy="2005103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8" name="AutoShape 49"/>
          <p:cNvCxnSpPr>
            <a:cxnSpLocks noChangeShapeType="1"/>
            <a:stCxn id="59" idx="6"/>
            <a:endCxn id="37" idx="2"/>
          </p:cNvCxnSpPr>
          <p:nvPr/>
        </p:nvCxnSpPr>
        <p:spPr bwMode="auto">
          <a:xfrm>
            <a:off x="4727187" y="2315927"/>
            <a:ext cx="976796" cy="0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1" name="AutoShape 51"/>
          <p:cNvCxnSpPr>
            <a:cxnSpLocks noChangeShapeType="1"/>
            <a:stCxn id="49" idx="7"/>
            <a:endCxn id="53" idx="2"/>
          </p:cNvCxnSpPr>
          <p:nvPr/>
        </p:nvCxnSpPr>
        <p:spPr bwMode="auto">
          <a:xfrm flipV="1">
            <a:off x="2228398" y="2315927"/>
            <a:ext cx="1013993" cy="1364721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4" name="AutoShape 53"/>
          <p:cNvCxnSpPr>
            <a:cxnSpLocks noChangeShapeType="1"/>
            <a:stCxn id="43" idx="5"/>
            <a:endCxn id="77" idx="2"/>
          </p:cNvCxnSpPr>
          <p:nvPr/>
        </p:nvCxnSpPr>
        <p:spPr bwMode="auto">
          <a:xfrm>
            <a:off x="7151582" y="2400678"/>
            <a:ext cx="1013991" cy="1364721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7" name="AutoShape 53"/>
          <p:cNvCxnSpPr>
            <a:cxnSpLocks noChangeShapeType="1"/>
            <a:stCxn id="43" idx="4"/>
            <a:endCxn id="78" idx="1"/>
          </p:cNvCxnSpPr>
          <p:nvPr/>
        </p:nvCxnSpPr>
        <p:spPr bwMode="auto">
          <a:xfrm>
            <a:off x="7061779" y="2435783"/>
            <a:ext cx="1140991" cy="1969601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1" name="AutoShape 53"/>
          <p:cNvCxnSpPr>
            <a:cxnSpLocks noChangeShapeType="1"/>
            <a:stCxn id="45" idx="5"/>
            <a:endCxn id="79" idx="1"/>
          </p:cNvCxnSpPr>
          <p:nvPr/>
        </p:nvCxnSpPr>
        <p:spPr bwMode="auto">
          <a:xfrm>
            <a:off x="7151582" y="3850150"/>
            <a:ext cx="1051188" cy="1279970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xmlns="" val="1861223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2011595" y="2195277"/>
            <a:ext cx="254000" cy="3140245"/>
            <a:chOff x="2011595" y="2166620"/>
            <a:chExt cx="254000" cy="3140245"/>
          </a:xfrm>
        </p:grpSpPr>
        <p:sp>
          <p:nvSpPr>
            <p:cNvPr id="47" name="Oval 28"/>
            <p:cNvSpPr>
              <a:spLocks noChangeAspect="1" noChangeArrowheads="1"/>
            </p:cNvSpPr>
            <p:nvPr/>
          </p:nvSpPr>
          <p:spPr bwMode="auto">
            <a:xfrm>
              <a:off x="2011595" y="2166620"/>
              <a:ext cx="254000" cy="23971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Oval 29"/>
            <p:cNvSpPr>
              <a:spLocks noChangeAspect="1" noChangeArrowheads="1"/>
            </p:cNvSpPr>
            <p:nvPr/>
          </p:nvSpPr>
          <p:spPr bwMode="auto">
            <a:xfrm>
              <a:off x="2011595" y="2891753"/>
              <a:ext cx="254000" cy="23971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Oval 30"/>
            <p:cNvSpPr>
              <a:spLocks noChangeAspect="1" noChangeArrowheads="1"/>
            </p:cNvSpPr>
            <p:nvPr/>
          </p:nvSpPr>
          <p:spPr bwMode="auto">
            <a:xfrm>
              <a:off x="2011595" y="3616886"/>
              <a:ext cx="254000" cy="23971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0" name="Oval 31"/>
            <p:cNvSpPr>
              <a:spLocks noChangeAspect="1" noChangeArrowheads="1"/>
            </p:cNvSpPr>
            <p:nvPr/>
          </p:nvSpPr>
          <p:spPr bwMode="auto">
            <a:xfrm>
              <a:off x="2011595" y="4342019"/>
              <a:ext cx="254000" cy="23971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Oval 32"/>
            <p:cNvSpPr>
              <a:spLocks noChangeAspect="1" noChangeArrowheads="1"/>
            </p:cNvSpPr>
            <p:nvPr/>
          </p:nvSpPr>
          <p:spPr bwMode="auto">
            <a:xfrm>
              <a:off x="2011595" y="5067152"/>
              <a:ext cx="254000" cy="23971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3242391" y="2196071"/>
            <a:ext cx="254000" cy="3138656"/>
            <a:chOff x="3496701" y="2168208"/>
            <a:chExt cx="254000" cy="3138656"/>
          </a:xfrm>
        </p:grpSpPr>
        <p:sp>
          <p:nvSpPr>
            <p:cNvPr id="53" name="Oval 36"/>
            <p:cNvSpPr>
              <a:spLocks noChangeAspect="1" noChangeArrowheads="1"/>
            </p:cNvSpPr>
            <p:nvPr/>
          </p:nvSpPr>
          <p:spPr bwMode="auto">
            <a:xfrm>
              <a:off x="3496701" y="2168208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Oval 37"/>
            <p:cNvSpPr>
              <a:spLocks noChangeAspect="1" noChangeArrowheads="1"/>
            </p:cNvSpPr>
            <p:nvPr/>
          </p:nvSpPr>
          <p:spPr bwMode="auto">
            <a:xfrm>
              <a:off x="3496701" y="2892944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Oval 38"/>
            <p:cNvSpPr>
              <a:spLocks noChangeAspect="1" noChangeArrowheads="1"/>
            </p:cNvSpPr>
            <p:nvPr/>
          </p:nvSpPr>
          <p:spPr bwMode="auto">
            <a:xfrm>
              <a:off x="3496701" y="3617680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Oval 39"/>
            <p:cNvSpPr>
              <a:spLocks noChangeAspect="1" noChangeArrowheads="1"/>
            </p:cNvSpPr>
            <p:nvPr/>
          </p:nvSpPr>
          <p:spPr bwMode="auto">
            <a:xfrm>
              <a:off x="3496701" y="4342416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7" name="Oval 40"/>
            <p:cNvSpPr>
              <a:spLocks noChangeAspect="1" noChangeArrowheads="1"/>
            </p:cNvSpPr>
            <p:nvPr/>
          </p:nvSpPr>
          <p:spPr bwMode="auto">
            <a:xfrm>
              <a:off x="3496701" y="5067152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473187" y="2196071"/>
            <a:ext cx="254000" cy="3138656"/>
            <a:chOff x="4981807" y="2168208"/>
            <a:chExt cx="254000" cy="3138656"/>
          </a:xfrm>
        </p:grpSpPr>
        <p:sp>
          <p:nvSpPr>
            <p:cNvPr id="59" name="Oval 42"/>
            <p:cNvSpPr>
              <a:spLocks noChangeAspect="1" noChangeArrowheads="1"/>
            </p:cNvSpPr>
            <p:nvPr/>
          </p:nvSpPr>
          <p:spPr bwMode="auto">
            <a:xfrm>
              <a:off x="4981807" y="2168208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" name="Oval 43"/>
            <p:cNvSpPr>
              <a:spLocks noChangeAspect="1" noChangeArrowheads="1"/>
            </p:cNvSpPr>
            <p:nvPr/>
          </p:nvSpPr>
          <p:spPr bwMode="auto">
            <a:xfrm>
              <a:off x="4981807" y="2892944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Oval 44"/>
            <p:cNvSpPr>
              <a:spLocks noChangeAspect="1" noChangeArrowheads="1"/>
            </p:cNvSpPr>
            <p:nvPr/>
          </p:nvSpPr>
          <p:spPr bwMode="auto">
            <a:xfrm>
              <a:off x="4981807" y="3617680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2" name="Oval 45"/>
            <p:cNvSpPr>
              <a:spLocks noChangeAspect="1" noChangeArrowheads="1"/>
            </p:cNvSpPr>
            <p:nvPr/>
          </p:nvSpPr>
          <p:spPr bwMode="auto">
            <a:xfrm>
              <a:off x="4981807" y="4342416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3" name="Oval 46"/>
            <p:cNvSpPr>
              <a:spLocks noChangeAspect="1" noChangeArrowheads="1"/>
            </p:cNvSpPr>
            <p:nvPr/>
          </p:nvSpPr>
          <p:spPr bwMode="auto">
            <a:xfrm>
              <a:off x="4981807" y="5067152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64" name="AutoShape 49"/>
          <p:cNvCxnSpPr>
            <a:cxnSpLocks noChangeShapeType="1"/>
            <a:stCxn id="47" idx="6"/>
            <a:endCxn id="54" idx="1"/>
          </p:cNvCxnSpPr>
          <p:nvPr/>
        </p:nvCxnSpPr>
        <p:spPr bwMode="auto">
          <a:xfrm>
            <a:off x="2265595" y="2315134"/>
            <a:ext cx="1013993" cy="640778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5" name="AutoShape 50"/>
          <p:cNvCxnSpPr>
            <a:cxnSpLocks noChangeShapeType="1"/>
            <a:stCxn id="48" idx="5"/>
            <a:endCxn id="56" idx="1"/>
          </p:cNvCxnSpPr>
          <p:nvPr/>
        </p:nvCxnSpPr>
        <p:spPr bwMode="auto">
          <a:xfrm>
            <a:off x="2228398" y="3125018"/>
            <a:ext cx="1051190" cy="1280366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6" name="AutoShape 51"/>
          <p:cNvCxnSpPr>
            <a:cxnSpLocks noChangeShapeType="1"/>
            <a:stCxn id="51" idx="7"/>
            <a:endCxn id="54" idx="3"/>
          </p:cNvCxnSpPr>
          <p:nvPr/>
        </p:nvCxnSpPr>
        <p:spPr bwMode="auto">
          <a:xfrm flipV="1">
            <a:off x="2228398" y="3125414"/>
            <a:ext cx="1051190" cy="2005500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7" name="AutoShape 52"/>
          <p:cNvCxnSpPr>
            <a:cxnSpLocks noChangeShapeType="1"/>
            <a:stCxn id="47" idx="5"/>
            <a:endCxn id="55" idx="1"/>
          </p:cNvCxnSpPr>
          <p:nvPr/>
        </p:nvCxnSpPr>
        <p:spPr bwMode="auto">
          <a:xfrm>
            <a:off x="2228398" y="2399885"/>
            <a:ext cx="1051190" cy="1280763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8" name="AutoShape 53"/>
          <p:cNvCxnSpPr>
            <a:cxnSpLocks noChangeShapeType="1"/>
            <a:stCxn id="59" idx="5"/>
            <a:endCxn id="41" idx="1"/>
          </p:cNvCxnSpPr>
          <p:nvPr/>
        </p:nvCxnSpPr>
        <p:spPr bwMode="auto">
          <a:xfrm>
            <a:off x="4689990" y="2400678"/>
            <a:ext cx="1051190" cy="2729442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" name="AutoShape 54"/>
          <p:cNvCxnSpPr>
            <a:cxnSpLocks noChangeShapeType="1"/>
            <a:stCxn id="62" idx="7"/>
            <a:endCxn id="38" idx="3"/>
          </p:cNvCxnSpPr>
          <p:nvPr/>
        </p:nvCxnSpPr>
        <p:spPr bwMode="auto">
          <a:xfrm flipV="1">
            <a:off x="4689990" y="3125414"/>
            <a:ext cx="1051190" cy="1279970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0" name="AutoShape 55"/>
          <p:cNvCxnSpPr>
            <a:cxnSpLocks noChangeShapeType="1"/>
            <a:stCxn id="60" idx="5"/>
            <a:endCxn id="39" idx="2"/>
          </p:cNvCxnSpPr>
          <p:nvPr/>
        </p:nvCxnSpPr>
        <p:spPr bwMode="auto">
          <a:xfrm>
            <a:off x="4689990" y="3125414"/>
            <a:ext cx="1013993" cy="639985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2" name="AutoShape 57"/>
          <p:cNvCxnSpPr>
            <a:cxnSpLocks noChangeShapeType="1"/>
            <a:stCxn id="60" idx="7"/>
            <a:endCxn id="37" idx="3"/>
          </p:cNvCxnSpPr>
          <p:nvPr/>
        </p:nvCxnSpPr>
        <p:spPr bwMode="auto">
          <a:xfrm flipV="1">
            <a:off x="4689990" y="2400678"/>
            <a:ext cx="1051190" cy="555234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3" name="AutoShape 54"/>
          <p:cNvCxnSpPr>
            <a:cxnSpLocks noChangeShapeType="1"/>
            <a:stCxn id="63" idx="6"/>
            <a:endCxn id="40" idx="3"/>
          </p:cNvCxnSpPr>
          <p:nvPr/>
        </p:nvCxnSpPr>
        <p:spPr bwMode="auto">
          <a:xfrm flipV="1">
            <a:off x="4727187" y="4574886"/>
            <a:ext cx="1013993" cy="639985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Left Brace 1"/>
          <p:cNvSpPr/>
          <p:nvPr/>
        </p:nvSpPr>
        <p:spPr bwMode="auto">
          <a:xfrm>
            <a:off x="997561" y="2216495"/>
            <a:ext cx="448888" cy="3140244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2536" y="3474989"/>
            <a:ext cx="681644" cy="607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5703983" y="2196071"/>
            <a:ext cx="254000" cy="3138656"/>
            <a:chOff x="4981807" y="2168208"/>
            <a:chExt cx="254000" cy="3138656"/>
          </a:xfrm>
        </p:grpSpPr>
        <p:sp>
          <p:nvSpPr>
            <p:cNvPr id="37" name="Oval 42"/>
            <p:cNvSpPr>
              <a:spLocks noChangeAspect="1" noChangeArrowheads="1"/>
            </p:cNvSpPr>
            <p:nvPr/>
          </p:nvSpPr>
          <p:spPr bwMode="auto">
            <a:xfrm>
              <a:off x="4981807" y="2168208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Oval 43"/>
            <p:cNvSpPr>
              <a:spLocks noChangeAspect="1" noChangeArrowheads="1"/>
            </p:cNvSpPr>
            <p:nvPr/>
          </p:nvSpPr>
          <p:spPr bwMode="auto">
            <a:xfrm>
              <a:off x="4981807" y="2892944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Oval 44"/>
            <p:cNvSpPr>
              <a:spLocks noChangeAspect="1" noChangeArrowheads="1"/>
            </p:cNvSpPr>
            <p:nvPr/>
          </p:nvSpPr>
          <p:spPr bwMode="auto">
            <a:xfrm>
              <a:off x="4981807" y="3617680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Oval 45"/>
            <p:cNvSpPr>
              <a:spLocks noChangeAspect="1" noChangeArrowheads="1"/>
            </p:cNvSpPr>
            <p:nvPr/>
          </p:nvSpPr>
          <p:spPr bwMode="auto">
            <a:xfrm>
              <a:off x="4981807" y="4342416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Oval 46"/>
            <p:cNvSpPr>
              <a:spLocks noChangeAspect="1" noChangeArrowheads="1"/>
            </p:cNvSpPr>
            <p:nvPr/>
          </p:nvSpPr>
          <p:spPr bwMode="auto">
            <a:xfrm>
              <a:off x="4981807" y="5067152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6934779" y="2196071"/>
            <a:ext cx="254000" cy="3138656"/>
            <a:chOff x="4981807" y="2168208"/>
            <a:chExt cx="254000" cy="3138656"/>
          </a:xfrm>
        </p:grpSpPr>
        <p:sp>
          <p:nvSpPr>
            <p:cNvPr id="43" name="Oval 42"/>
            <p:cNvSpPr>
              <a:spLocks noChangeAspect="1" noChangeArrowheads="1"/>
            </p:cNvSpPr>
            <p:nvPr/>
          </p:nvSpPr>
          <p:spPr bwMode="auto">
            <a:xfrm>
              <a:off x="4981807" y="2168208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Oval 43"/>
            <p:cNvSpPr>
              <a:spLocks noChangeAspect="1" noChangeArrowheads="1"/>
            </p:cNvSpPr>
            <p:nvPr/>
          </p:nvSpPr>
          <p:spPr bwMode="auto">
            <a:xfrm>
              <a:off x="4981807" y="2892944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Oval 44"/>
            <p:cNvSpPr>
              <a:spLocks noChangeAspect="1" noChangeArrowheads="1"/>
            </p:cNvSpPr>
            <p:nvPr/>
          </p:nvSpPr>
          <p:spPr bwMode="auto">
            <a:xfrm>
              <a:off x="4981807" y="3617680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1" name="Oval 45"/>
            <p:cNvSpPr>
              <a:spLocks noChangeAspect="1" noChangeArrowheads="1"/>
            </p:cNvSpPr>
            <p:nvPr/>
          </p:nvSpPr>
          <p:spPr bwMode="auto">
            <a:xfrm>
              <a:off x="4981807" y="4342416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3" name="Oval 46"/>
            <p:cNvSpPr>
              <a:spLocks noChangeAspect="1" noChangeArrowheads="1"/>
            </p:cNvSpPr>
            <p:nvPr/>
          </p:nvSpPr>
          <p:spPr bwMode="auto">
            <a:xfrm>
              <a:off x="4981807" y="5067152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4" name="Group 73"/>
          <p:cNvGrpSpPr/>
          <p:nvPr/>
        </p:nvGrpSpPr>
        <p:grpSpPr>
          <a:xfrm>
            <a:off x="8165573" y="2196071"/>
            <a:ext cx="254000" cy="3138656"/>
            <a:chOff x="4981807" y="2168208"/>
            <a:chExt cx="254000" cy="3138656"/>
          </a:xfrm>
        </p:grpSpPr>
        <p:sp>
          <p:nvSpPr>
            <p:cNvPr id="75" name="Oval 42"/>
            <p:cNvSpPr>
              <a:spLocks noChangeAspect="1" noChangeArrowheads="1"/>
            </p:cNvSpPr>
            <p:nvPr/>
          </p:nvSpPr>
          <p:spPr bwMode="auto">
            <a:xfrm>
              <a:off x="4981807" y="2168208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6" name="Oval 43"/>
            <p:cNvSpPr>
              <a:spLocks noChangeAspect="1" noChangeArrowheads="1"/>
            </p:cNvSpPr>
            <p:nvPr/>
          </p:nvSpPr>
          <p:spPr bwMode="auto">
            <a:xfrm>
              <a:off x="4981807" y="2892944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7" name="Oval 44"/>
            <p:cNvSpPr>
              <a:spLocks noChangeAspect="1" noChangeArrowheads="1"/>
            </p:cNvSpPr>
            <p:nvPr/>
          </p:nvSpPr>
          <p:spPr bwMode="auto">
            <a:xfrm>
              <a:off x="4981807" y="3617680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8" name="Oval 45"/>
            <p:cNvSpPr>
              <a:spLocks noChangeAspect="1" noChangeArrowheads="1"/>
            </p:cNvSpPr>
            <p:nvPr/>
          </p:nvSpPr>
          <p:spPr bwMode="auto">
            <a:xfrm>
              <a:off x="4981807" y="4342416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9" name="Oval 46"/>
            <p:cNvSpPr>
              <a:spLocks noChangeAspect="1" noChangeArrowheads="1"/>
            </p:cNvSpPr>
            <p:nvPr/>
          </p:nvSpPr>
          <p:spPr bwMode="auto">
            <a:xfrm>
              <a:off x="4981807" y="5067152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80" name="AutoShape 49"/>
          <p:cNvCxnSpPr>
            <a:cxnSpLocks noChangeShapeType="1"/>
            <a:stCxn id="53" idx="6"/>
            <a:endCxn id="59" idx="2"/>
          </p:cNvCxnSpPr>
          <p:nvPr/>
        </p:nvCxnSpPr>
        <p:spPr bwMode="auto">
          <a:xfrm>
            <a:off x="3496391" y="2315927"/>
            <a:ext cx="976796" cy="0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1" name="AutoShape 49"/>
          <p:cNvCxnSpPr>
            <a:cxnSpLocks noChangeShapeType="1"/>
            <a:stCxn id="54" idx="6"/>
            <a:endCxn id="60" idx="2"/>
          </p:cNvCxnSpPr>
          <p:nvPr/>
        </p:nvCxnSpPr>
        <p:spPr bwMode="auto">
          <a:xfrm>
            <a:off x="3496391" y="3040663"/>
            <a:ext cx="976796" cy="0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2" name="AutoShape 49"/>
          <p:cNvCxnSpPr>
            <a:cxnSpLocks noChangeShapeType="1"/>
            <a:stCxn id="55" idx="6"/>
            <a:endCxn id="61" idx="2"/>
          </p:cNvCxnSpPr>
          <p:nvPr/>
        </p:nvCxnSpPr>
        <p:spPr bwMode="auto">
          <a:xfrm>
            <a:off x="3496391" y="3765399"/>
            <a:ext cx="976796" cy="0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3" name="AutoShape 49"/>
          <p:cNvCxnSpPr>
            <a:cxnSpLocks noChangeShapeType="1"/>
            <a:stCxn id="56" idx="6"/>
            <a:endCxn id="62" idx="2"/>
          </p:cNvCxnSpPr>
          <p:nvPr/>
        </p:nvCxnSpPr>
        <p:spPr bwMode="auto">
          <a:xfrm>
            <a:off x="3496391" y="4490135"/>
            <a:ext cx="976796" cy="0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4" name="AutoShape 49"/>
          <p:cNvCxnSpPr>
            <a:cxnSpLocks noChangeShapeType="1"/>
            <a:stCxn id="57" idx="6"/>
            <a:endCxn id="63" idx="2"/>
          </p:cNvCxnSpPr>
          <p:nvPr/>
        </p:nvCxnSpPr>
        <p:spPr bwMode="auto">
          <a:xfrm>
            <a:off x="3496391" y="5214871"/>
            <a:ext cx="976796" cy="0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5" name="AutoShape 49"/>
          <p:cNvCxnSpPr>
            <a:cxnSpLocks noChangeShapeType="1"/>
          </p:cNvCxnSpPr>
          <p:nvPr/>
        </p:nvCxnSpPr>
        <p:spPr bwMode="auto">
          <a:xfrm>
            <a:off x="5976291" y="2318702"/>
            <a:ext cx="976796" cy="0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6" name="AutoShape 49"/>
          <p:cNvCxnSpPr>
            <a:cxnSpLocks noChangeShapeType="1"/>
          </p:cNvCxnSpPr>
          <p:nvPr/>
        </p:nvCxnSpPr>
        <p:spPr bwMode="auto">
          <a:xfrm>
            <a:off x="5976291" y="3043438"/>
            <a:ext cx="976796" cy="0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7" name="AutoShape 49"/>
          <p:cNvCxnSpPr>
            <a:cxnSpLocks noChangeShapeType="1"/>
          </p:cNvCxnSpPr>
          <p:nvPr/>
        </p:nvCxnSpPr>
        <p:spPr bwMode="auto">
          <a:xfrm>
            <a:off x="5976291" y="3768174"/>
            <a:ext cx="976796" cy="0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8" name="AutoShape 49"/>
          <p:cNvCxnSpPr>
            <a:cxnSpLocks noChangeShapeType="1"/>
          </p:cNvCxnSpPr>
          <p:nvPr/>
        </p:nvCxnSpPr>
        <p:spPr bwMode="auto">
          <a:xfrm>
            <a:off x="5976291" y="4492910"/>
            <a:ext cx="976796" cy="0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9" name="AutoShape 49"/>
          <p:cNvCxnSpPr>
            <a:cxnSpLocks noChangeShapeType="1"/>
          </p:cNvCxnSpPr>
          <p:nvPr/>
        </p:nvCxnSpPr>
        <p:spPr bwMode="auto">
          <a:xfrm>
            <a:off x="5976291" y="5217646"/>
            <a:ext cx="976796" cy="0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1" name="AutoShape 53"/>
          <p:cNvCxnSpPr>
            <a:cxnSpLocks noChangeShapeType="1"/>
            <a:stCxn id="44" idx="5"/>
            <a:endCxn id="78" idx="2"/>
          </p:cNvCxnSpPr>
          <p:nvPr/>
        </p:nvCxnSpPr>
        <p:spPr bwMode="auto">
          <a:xfrm>
            <a:off x="7151582" y="3125414"/>
            <a:ext cx="1013991" cy="1364721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" name="AutoShape 53"/>
          <p:cNvCxnSpPr>
            <a:cxnSpLocks noChangeShapeType="1"/>
            <a:stCxn id="71" idx="6"/>
            <a:endCxn id="76" idx="3"/>
          </p:cNvCxnSpPr>
          <p:nvPr/>
        </p:nvCxnSpPr>
        <p:spPr bwMode="auto">
          <a:xfrm flipV="1">
            <a:off x="7188779" y="3125414"/>
            <a:ext cx="1013991" cy="1364721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4" name="AutoShape 53"/>
          <p:cNvCxnSpPr>
            <a:cxnSpLocks noChangeShapeType="1"/>
            <a:stCxn id="43" idx="6"/>
            <a:endCxn id="76" idx="2"/>
          </p:cNvCxnSpPr>
          <p:nvPr/>
        </p:nvCxnSpPr>
        <p:spPr bwMode="auto">
          <a:xfrm>
            <a:off x="7188779" y="2315927"/>
            <a:ext cx="976794" cy="724736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8" name="AutoShape 53"/>
          <p:cNvCxnSpPr>
            <a:cxnSpLocks noChangeShapeType="1"/>
            <a:stCxn id="45" idx="7"/>
            <a:endCxn id="75" idx="3"/>
          </p:cNvCxnSpPr>
          <p:nvPr/>
        </p:nvCxnSpPr>
        <p:spPr bwMode="auto">
          <a:xfrm flipV="1">
            <a:off x="7151582" y="2400678"/>
            <a:ext cx="1051188" cy="1279970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102" name="Group 101"/>
          <p:cNvGrpSpPr/>
          <p:nvPr/>
        </p:nvGrpSpPr>
        <p:grpSpPr>
          <a:xfrm>
            <a:off x="1662546" y="5721411"/>
            <a:ext cx="2144684" cy="1182386"/>
            <a:chOff x="1662546" y="5593198"/>
            <a:chExt cx="2144684" cy="1182386"/>
          </a:xfrm>
        </p:grpSpPr>
        <p:sp>
          <p:nvSpPr>
            <p:cNvPr id="100" name="Left Brace 99"/>
            <p:cNvSpPr/>
            <p:nvPr/>
          </p:nvSpPr>
          <p:spPr bwMode="auto">
            <a:xfrm rot="16200000">
              <a:off x="2510444" y="5207150"/>
              <a:ext cx="448888" cy="1220983"/>
            </a:xfrm>
            <a:prstGeom prst="leftBrac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1662546" y="6168045"/>
              <a:ext cx="2144684" cy="607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Complete</a:t>
              </a:r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03" name="Group 102"/>
          <p:cNvGrpSpPr/>
          <p:nvPr/>
        </p:nvGrpSpPr>
        <p:grpSpPr>
          <a:xfrm>
            <a:off x="4133690" y="5721411"/>
            <a:ext cx="2144684" cy="1182386"/>
            <a:chOff x="1662546" y="5593198"/>
            <a:chExt cx="2144684" cy="1182386"/>
          </a:xfrm>
        </p:grpSpPr>
        <p:sp>
          <p:nvSpPr>
            <p:cNvPr id="104" name="Left Brace 103"/>
            <p:cNvSpPr/>
            <p:nvPr/>
          </p:nvSpPr>
          <p:spPr bwMode="auto">
            <a:xfrm rot="16200000">
              <a:off x="2510444" y="5207150"/>
              <a:ext cx="448888" cy="1220983"/>
            </a:xfrm>
            <a:prstGeom prst="leftBrac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1662546" y="6168045"/>
              <a:ext cx="2144684" cy="607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Complete</a:t>
              </a:r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06" name="Group 105"/>
          <p:cNvGrpSpPr/>
          <p:nvPr/>
        </p:nvGrpSpPr>
        <p:grpSpPr>
          <a:xfrm>
            <a:off x="6604834" y="5721411"/>
            <a:ext cx="2144684" cy="1182386"/>
            <a:chOff x="1662546" y="5593198"/>
            <a:chExt cx="2144684" cy="1182386"/>
          </a:xfrm>
        </p:grpSpPr>
        <p:sp>
          <p:nvSpPr>
            <p:cNvPr id="107" name="Left Brace 106"/>
            <p:cNvSpPr/>
            <p:nvPr/>
          </p:nvSpPr>
          <p:spPr bwMode="auto">
            <a:xfrm rot="16200000">
              <a:off x="2510444" y="5207150"/>
              <a:ext cx="448888" cy="1220983"/>
            </a:xfrm>
            <a:prstGeom prst="leftBrac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08" name="TextBox 107"/>
            <p:cNvSpPr txBox="1"/>
            <p:nvPr/>
          </p:nvSpPr>
          <p:spPr>
            <a:xfrm>
              <a:off x="1662546" y="6168045"/>
              <a:ext cx="2144684" cy="607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Complete</a:t>
              </a:r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09" name="TextBox 108"/>
          <p:cNvSpPr txBox="1"/>
          <p:nvPr/>
        </p:nvSpPr>
        <p:spPr>
          <a:xfrm>
            <a:off x="3657019" y="1714203"/>
            <a:ext cx="681644" cy="607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523442" y="2465103"/>
            <a:ext cx="948798" cy="607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</a:t>
            </a:r>
            <a:r>
              <a:rPr lang="en-US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3523442" y="4679003"/>
            <a:ext cx="948798" cy="607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6120294" y="1733603"/>
            <a:ext cx="681644" cy="607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lang="en-US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986717" y="2484503"/>
            <a:ext cx="948798" cy="607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n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1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986717" y="4698403"/>
            <a:ext cx="948798" cy="607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5" name="AutoShape 51"/>
          <p:cNvCxnSpPr>
            <a:cxnSpLocks noChangeShapeType="1"/>
            <a:stCxn id="50" idx="7"/>
            <a:endCxn id="53" idx="3"/>
          </p:cNvCxnSpPr>
          <p:nvPr/>
        </p:nvCxnSpPr>
        <p:spPr bwMode="auto">
          <a:xfrm flipV="1">
            <a:off x="2228398" y="2400678"/>
            <a:ext cx="1051190" cy="2005103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8" name="AutoShape 49"/>
          <p:cNvCxnSpPr>
            <a:cxnSpLocks noChangeShapeType="1"/>
            <a:stCxn id="59" idx="6"/>
            <a:endCxn id="37" idx="2"/>
          </p:cNvCxnSpPr>
          <p:nvPr/>
        </p:nvCxnSpPr>
        <p:spPr bwMode="auto">
          <a:xfrm>
            <a:off x="4727187" y="2315927"/>
            <a:ext cx="976796" cy="0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1" name="AutoShape 51"/>
          <p:cNvCxnSpPr>
            <a:cxnSpLocks noChangeShapeType="1"/>
            <a:stCxn id="49" idx="7"/>
            <a:endCxn id="53" idx="2"/>
          </p:cNvCxnSpPr>
          <p:nvPr/>
        </p:nvCxnSpPr>
        <p:spPr bwMode="auto">
          <a:xfrm flipV="1">
            <a:off x="2228398" y="2315927"/>
            <a:ext cx="1013993" cy="1364721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4" name="AutoShape 53"/>
          <p:cNvCxnSpPr>
            <a:cxnSpLocks noChangeShapeType="1"/>
            <a:stCxn id="43" idx="5"/>
            <a:endCxn id="77" idx="2"/>
          </p:cNvCxnSpPr>
          <p:nvPr/>
        </p:nvCxnSpPr>
        <p:spPr bwMode="auto">
          <a:xfrm>
            <a:off x="7151582" y="2400678"/>
            <a:ext cx="1013991" cy="1364721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7" name="AutoShape 53"/>
          <p:cNvCxnSpPr>
            <a:cxnSpLocks noChangeShapeType="1"/>
            <a:stCxn id="43" idx="4"/>
            <a:endCxn id="78" idx="1"/>
          </p:cNvCxnSpPr>
          <p:nvPr/>
        </p:nvCxnSpPr>
        <p:spPr bwMode="auto">
          <a:xfrm>
            <a:off x="7061779" y="2435783"/>
            <a:ext cx="1140991" cy="1969601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1" name="AutoShape 53"/>
          <p:cNvCxnSpPr>
            <a:cxnSpLocks noChangeShapeType="1"/>
            <a:stCxn id="45" idx="5"/>
            <a:endCxn id="79" idx="1"/>
          </p:cNvCxnSpPr>
          <p:nvPr/>
        </p:nvCxnSpPr>
        <p:spPr bwMode="auto">
          <a:xfrm>
            <a:off x="7151582" y="3850150"/>
            <a:ext cx="1051188" cy="1279970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5" name="Text Box 3"/>
          <p:cNvSpPr txBox="1">
            <a:spLocks noChangeArrowheads="1"/>
          </p:cNvSpPr>
          <p:nvPr/>
        </p:nvSpPr>
        <p:spPr bwMode="auto">
          <a:xfrm>
            <a:off x="-2445" y="722461"/>
            <a:ext cx="10080624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800" dirty="0" smtClean="0">
                <a:solidFill>
                  <a:srgbClr val="0033CC"/>
                </a:solidFill>
              </a:rPr>
              <a:t>Phase 2: Increase edge weights</a:t>
            </a:r>
            <a:endParaRPr lang="en-GB" sz="4800" dirty="0" smtClean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93657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-10440" y="805121"/>
            <a:ext cx="10080624" cy="62972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400" dirty="0" smtClean="0">
                <a:solidFill>
                  <a:srgbClr val="C00000"/>
                </a:solidFill>
              </a:rPr>
              <a:t>Shortest Path Extensions</a:t>
            </a:r>
            <a:endParaRPr lang="en-GB" sz="4400" dirty="0" smtClean="0">
              <a:solidFill>
                <a:srgbClr val="C00000"/>
              </a:solidFill>
            </a:endParaRPr>
          </a:p>
        </p:txBody>
      </p:sp>
      <p:sp>
        <p:nvSpPr>
          <p:cNvPr id="8" name="Oval 56"/>
          <p:cNvSpPr>
            <a:spLocks noChangeAspect="1" noChangeArrowheads="1"/>
          </p:cNvSpPr>
          <p:nvPr/>
        </p:nvSpPr>
        <p:spPr bwMode="auto">
          <a:xfrm>
            <a:off x="3101928" y="4062305"/>
            <a:ext cx="368939" cy="338932"/>
          </a:xfrm>
          <a:prstGeom prst="ellipse">
            <a:avLst/>
          </a:prstGeom>
          <a:solidFill>
            <a:srgbClr val="008000">
              <a:alpha val="75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grpSp>
        <p:nvGrpSpPr>
          <p:cNvPr id="28" name="Group 27"/>
          <p:cNvGrpSpPr/>
          <p:nvPr/>
        </p:nvGrpSpPr>
        <p:grpSpPr>
          <a:xfrm>
            <a:off x="1959496" y="4048322"/>
            <a:ext cx="1142432" cy="338932"/>
            <a:chOff x="1959496" y="4048322"/>
            <a:chExt cx="1142432" cy="338932"/>
          </a:xfrm>
        </p:grpSpPr>
        <p:sp>
          <p:nvSpPr>
            <p:cNvPr id="5" name="Oval 56"/>
            <p:cNvSpPr>
              <a:spLocks noChangeAspect="1" noChangeArrowheads="1"/>
            </p:cNvSpPr>
            <p:nvPr/>
          </p:nvSpPr>
          <p:spPr bwMode="auto">
            <a:xfrm>
              <a:off x="1959496" y="4048322"/>
              <a:ext cx="368939" cy="338932"/>
            </a:xfrm>
            <a:prstGeom prst="ellipse">
              <a:avLst/>
            </a:prstGeom>
            <a:solidFill>
              <a:srgbClr val="00B0F0">
                <a:alpha val="75000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cxnSp>
          <p:nvCxnSpPr>
            <p:cNvPr id="11" name="Straight Arrow Connector 10"/>
            <p:cNvCxnSpPr/>
            <p:nvPr/>
          </p:nvCxnSpPr>
          <p:spPr bwMode="auto">
            <a:xfrm>
              <a:off x="2328435" y="4230977"/>
              <a:ext cx="773493" cy="1588"/>
            </a:xfrm>
            <a:prstGeom prst="straightConnector1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18" name="Oval 56"/>
          <p:cNvSpPr>
            <a:spLocks noChangeAspect="1" noChangeArrowheads="1"/>
          </p:cNvSpPr>
          <p:nvPr/>
        </p:nvSpPr>
        <p:spPr bwMode="auto">
          <a:xfrm>
            <a:off x="6581181" y="4073434"/>
            <a:ext cx="368939" cy="338932"/>
          </a:xfrm>
          <a:prstGeom prst="ellipse">
            <a:avLst/>
          </a:prstGeom>
          <a:solidFill>
            <a:srgbClr val="008000">
              <a:alpha val="75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grpSp>
        <p:nvGrpSpPr>
          <p:cNvPr id="31" name="Group 30"/>
          <p:cNvGrpSpPr/>
          <p:nvPr/>
        </p:nvGrpSpPr>
        <p:grpSpPr>
          <a:xfrm>
            <a:off x="6896090" y="3551428"/>
            <a:ext cx="1196462" cy="571642"/>
            <a:chOff x="6896090" y="3551428"/>
            <a:chExt cx="1196462" cy="571642"/>
          </a:xfrm>
        </p:grpSpPr>
        <p:sp>
          <p:nvSpPr>
            <p:cNvPr id="19" name="Oval 56"/>
            <p:cNvSpPr>
              <a:spLocks noChangeAspect="1" noChangeArrowheads="1"/>
            </p:cNvSpPr>
            <p:nvPr/>
          </p:nvSpPr>
          <p:spPr bwMode="auto">
            <a:xfrm>
              <a:off x="7723613" y="3551428"/>
              <a:ext cx="368939" cy="338932"/>
            </a:xfrm>
            <a:prstGeom prst="ellipse">
              <a:avLst/>
            </a:prstGeom>
            <a:solidFill>
              <a:srgbClr val="0033CC">
                <a:alpha val="75000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cxnSp>
          <p:nvCxnSpPr>
            <p:cNvPr id="20" name="Straight Arrow Connector 19"/>
            <p:cNvCxnSpPr>
              <a:stCxn id="18" idx="7"/>
              <a:endCxn id="19" idx="2"/>
            </p:cNvCxnSpPr>
            <p:nvPr/>
          </p:nvCxnSpPr>
          <p:spPr bwMode="auto">
            <a:xfrm rot="5400000" flipH="1" flipV="1">
              <a:off x="7108764" y="3508221"/>
              <a:ext cx="402175" cy="827523"/>
            </a:xfrm>
            <a:prstGeom prst="straightConnector1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cxnSp>
        <p:nvCxnSpPr>
          <p:cNvPr id="22" name="Curved Connector 21"/>
          <p:cNvCxnSpPr>
            <a:stCxn id="8" idx="6"/>
            <a:endCxn id="18" idx="2"/>
          </p:cNvCxnSpPr>
          <p:nvPr/>
        </p:nvCxnSpPr>
        <p:spPr bwMode="auto">
          <a:xfrm>
            <a:off x="3470867" y="4231771"/>
            <a:ext cx="3110314" cy="11129"/>
          </a:xfrm>
          <a:prstGeom prst="curvedConnector3">
            <a:avLst>
              <a:gd name="adj1" fmla="val 50000"/>
            </a:avLst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ysDash"/>
            <a:round/>
            <a:headEnd type="none" w="med" len="med"/>
            <a:tailEnd type="arrow"/>
          </a:ln>
          <a:effectLst/>
        </p:spPr>
      </p:cxnSp>
      <p:sp>
        <p:nvSpPr>
          <p:cNvPr id="23" name="Left Brace 22"/>
          <p:cNvSpPr/>
          <p:nvPr/>
        </p:nvSpPr>
        <p:spPr bwMode="auto">
          <a:xfrm rot="16200000">
            <a:off x="5375115" y="2924183"/>
            <a:ext cx="472828" cy="4990622"/>
          </a:xfrm>
          <a:prstGeom prst="leftBrace">
            <a:avLst>
              <a:gd name="adj1" fmla="val 8333"/>
              <a:gd name="adj2" fmla="val 49615"/>
            </a:avLst>
          </a:prstGeom>
          <a:noFill/>
          <a:ln w="25400" cap="flat" cmpd="sng" algn="ctr">
            <a:solidFill>
              <a:srgbClr val="9933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376212" y="3623438"/>
            <a:ext cx="3290698" cy="55027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200" dirty="0" smtClean="0"/>
              <a:t>shortest path </a:t>
            </a:r>
            <a:r>
              <a:rPr lang="en-US" sz="3200" dirty="0" smtClean="0">
                <a:solidFill>
                  <a:srgbClr val="FF0000"/>
                </a:solidFill>
                <a:sym typeface="Symbol"/>
              </a:rPr>
              <a:t></a:t>
            </a:r>
            <a:endParaRPr lang="he-IL" sz="3200" dirty="0">
              <a:solidFill>
                <a:srgbClr val="FF0000"/>
              </a:solidFill>
            </a:endParaRPr>
          </a:p>
        </p:txBody>
      </p:sp>
      <p:sp>
        <p:nvSpPr>
          <p:cNvPr id="25" name="Left Brace 24"/>
          <p:cNvSpPr/>
          <p:nvPr/>
        </p:nvSpPr>
        <p:spPr bwMode="auto">
          <a:xfrm rot="5400000">
            <a:off x="4218393" y="324224"/>
            <a:ext cx="472829" cy="4990624"/>
          </a:xfrm>
          <a:prstGeom prst="leftBrace">
            <a:avLst>
              <a:gd name="adj1" fmla="val 8333"/>
              <a:gd name="adj2" fmla="val 49615"/>
            </a:avLst>
          </a:prstGeom>
          <a:noFill/>
          <a:ln w="25400" cap="flat" cmpd="sng" algn="ctr">
            <a:solidFill>
              <a:srgbClr val="9933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139861" y="1975997"/>
            <a:ext cx="4675715" cy="55027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L[</a:t>
            </a:r>
            <a:r>
              <a:rPr lang="en-US" sz="3200" dirty="0" smtClean="0">
                <a:solidFill>
                  <a:srgbClr val="FF0000"/>
                </a:solidFill>
                <a:sym typeface="Symbol"/>
              </a:rPr>
              <a:t>]</a:t>
            </a:r>
            <a:r>
              <a:rPr lang="en-US" sz="3200" dirty="0" smtClean="0">
                <a:solidFill>
                  <a:srgbClr val="FF9900"/>
                </a:solidFill>
                <a:sym typeface="Symbol"/>
              </a:rPr>
              <a:t> - </a:t>
            </a:r>
            <a:r>
              <a:rPr lang="en-US" sz="3200" dirty="0" smtClean="0">
                <a:solidFill>
                  <a:srgbClr val="FF9900"/>
                </a:solidFill>
              </a:rPr>
              <a:t>Left</a:t>
            </a:r>
            <a:r>
              <a:rPr lang="en-US" sz="3200" dirty="0" smtClean="0"/>
              <a:t> SP extensions</a:t>
            </a:r>
            <a:endParaRPr lang="he-IL" sz="3200" dirty="0"/>
          </a:p>
        </p:txBody>
      </p:sp>
      <p:grpSp>
        <p:nvGrpSpPr>
          <p:cNvPr id="27" name="Group 26"/>
          <p:cNvGrpSpPr/>
          <p:nvPr/>
        </p:nvGrpSpPr>
        <p:grpSpPr>
          <a:xfrm>
            <a:off x="1959496" y="3304657"/>
            <a:ext cx="1196461" cy="807283"/>
            <a:chOff x="1959496" y="3304657"/>
            <a:chExt cx="1196461" cy="807283"/>
          </a:xfrm>
        </p:grpSpPr>
        <p:sp>
          <p:nvSpPr>
            <p:cNvPr id="16" name="Oval 56"/>
            <p:cNvSpPr>
              <a:spLocks noChangeAspect="1" noChangeArrowheads="1"/>
            </p:cNvSpPr>
            <p:nvPr/>
          </p:nvSpPr>
          <p:spPr bwMode="auto">
            <a:xfrm>
              <a:off x="1959496" y="3304657"/>
              <a:ext cx="368939" cy="338932"/>
            </a:xfrm>
            <a:prstGeom prst="ellipse">
              <a:avLst/>
            </a:prstGeom>
            <a:solidFill>
              <a:srgbClr val="00B0F0">
                <a:alpha val="75000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cxnSp>
          <p:nvCxnSpPr>
            <p:cNvPr id="21" name="Straight Arrow Connector 20"/>
            <p:cNvCxnSpPr>
              <a:stCxn id="16" idx="5"/>
              <a:endCxn id="8" idx="1"/>
            </p:cNvCxnSpPr>
            <p:nvPr/>
          </p:nvCxnSpPr>
          <p:spPr bwMode="auto">
            <a:xfrm rot="16200000" flipH="1">
              <a:off x="2456188" y="3412170"/>
              <a:ext cx="517986" cy="881553"/>
            </a:xfrm>
            <a:prstGeom prst="straightConnector1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30" name="Group 29"/>
          <p:cNvGrpSpPr/>
          <p:nvPr/>
        </p:nvGrpSpPr>
        <p:grpSpPr>
          <a:xfrm>
            <a:off x="1959496" y="4351603"/>
            <a:ext cx="1196461" cy="779316"/>
            <a:chOff x="1959496" y="4351603"/>
            <a:chExt cx="1196461" cy="779316"/>
          </a:xfrm>
        </p:grpSpPr>
        <p:sp>
          <p:nvSpPr>
            <p:cNvPr id="15" name="Oval 56"/>
            <p:cNvSpPr>
              <a:spLocks noChangeAspect="1" noChangeArrowheads="1"/>
            </p:cNvSpPr>
            <p:nvPr/>
          </p:nvSpPr>
          <p:spPr bwMode="auto">
            <a:xfrm>
              <a:off x="1959496" y="4791987"/>
              <a:ext cx="368939" cy="338932"/>
            </a:xfrm>
            <a:prstGeom prst="ellipse">
              <a:avLst/>
            </a:prstGeom>
            <a:solidFill>
              <a:srgbClr val="00B0F0">
                <a:alpha val="75000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cxnSp>
          <p:nvCxnSpPr>
            <p:cNvPr id="29" name="Straight Arrow Connector 28"/>
            <p:cNvCxnSpPr>
              <a:stCxn id="15" idx="7"/>
              <a:endCxn id="8" idx="3"/>
            </p:cNvCxnSpPr>
            <p:nvPr/>
          </p:nvCxnSpPr>
          <p:spPr bwMode="auto">
            <a:xfrm rot="5400000" flipH="1" flipV="1">
              <a:off x="2470171" y="4155836"/>
              <a:ext cx="490020" cy="881553"/>
            </a:xfrm>
            <a:prstGeom prst="straightConnector1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32" name="Group 31"/>
          <p:cNvGrpSpPr/>
          <p:nvPr/>
        </p:nvGrpSpPr>
        <p:grpSpPr>
          <a:xfrm>
            <a:off x="6896089" y="4362731"/>
            <a:ext cx="1196463" cy="571641"/>
            <a:chOff x="6896089" y="4362731"/>
            <a:chExt cx="1196463" cy="571641"/>
          </a:xfrm>
        </p:grpSpPr>
        <p:sp>
          <p:nvSpPr>
            <p:cNvPr id="35" name="Oval 56"/>
            <p:cNvSpPr>
              <a:spLocks noChangeAspect="1" noChangeArrowheads="1"/>
            </p:cNvSpPr>
            <p:nvPr/>
          </p:nvSpPr>
          <p:spPr bwMode="auto">
            <a:xfrm>
              <a:off x="7723613" y="4595440"/>
              <a:ext cx="368939" cy="338932"/>
            </a:xfrm>
            <a:prstGeom prst="ellipse">
              <a:avLst/>
            </a:prstGeom>
            <a:solidFill>
              <a:srgbClr val="0033CC">
                <a:alpha val="75000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cxnSp>
          <p:nvCxnSpPr>
            <p:cNvPr id="36" name="Straight Arrow Connector 35"/>
            <p:cNvCxnSpPr>
              <a:stCxn id="18" idx="5"/>
            </p:cNvCxnSpPr>
            <p:nvPr/>
          </p:nvCxnSpPr>
          <p:spPr bwMode="auto">
            <a:xfrm rot="16200000" flipH="1">
              <a:off x="7108367" y="4150453"/>
              <a:ext cx="402968" cy="827523"/>
            </a:xfrm>
            <a:prstGeom prst="straightConnector1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40" name="TextBox 39"/>
          <p:cNvSpPr txBox="1"/>
          <p:nvPr/>
        </p:nvSpPr>
        <p:spPr>
          <a:xfrm>
            <a:off x="3130504" y="5738461"/>
            <a:ext cx="4936613" cy="55027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R[</a:t>
            </a:r>
            <a:r>
              <a:rPr lang="en-US" sz="3200" dirty="0" smtClean="0">
                <a:solidFill>
                  <a:srgbClr val="FF0000"/>
                </a:solidFill>
                <a:sym typeface="Symbol"/>
              </a:rPr>
              <a:t>]</a:t>
            </a:r>
            <a:r>
              <a:rPr lang="en-US" sz="3200" dirty="0" smtClean="0">
                <a:solidFill>
                  <a:srgbClr val="FF9900"/>
                </a:solidFill>
                <a:sym typeface="Symbol"/>
              </a:rPr>
              <a:t> - </a:t>
            </a:r>
            <a:r>
              <a:rPr lang="en-US" sz="3200" dirty="0" smtClean="0">
                <a:solidFill>
                  <a:srgbClr val="FF9900"/>
                </a:solidFill>
              </a:rPr>
              <a:t>Right</a:t>
            </a:r>
            <a:r>
              <a:rPr lang="en-US" sz="3200" dirty="0" smtClean="0"/>
              <a:t> SP extensions</a:t>
            </a:r>
            <a:endParaRPr lang="he-IL" sz="32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5" grpId="0" animBg="1"/>
      <p:bldP spid="26" grpId="0"/>
      <p:bldP spid="4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2011595" y="2195277"/>
            <a:ext cx="254000" cy="3140245"/>
            <a:chOff x="2011595" y="2166620"/>
            <a:chExt cx="254000" cy="3140245"/>
          </a:xfrm>
        </p:grpSpPr>
        <p:sp>
          <p:nvSpPr>
            <p:cNvPr id="47" name="Oval 28"/>
            <p:cNvSpPr>
              <a:spLocks noChangeAspect="1" noChangeArrowheads="1"/>
            </p:cNvSpPr>
            <p:nvPr/>
          </p:nvSpPr>
          <p:spPr bwMode="auto">
            <a:xfrm>
              <a:off x="2011595" y="2166620"/>
              <a:ext cx="254000" cy="23971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Oval 29"/>
            <p:cNvSpPr>
              <a:spLocks noChangeAspect="1" noChangeArrowheads="1"/>
            </p:cNvSpPr>
            <p:nvPr/>
          </p:nvSpPr>
          <p:spPr bwMode="auto">
            <a:xfrm>
              <a:off x="2011595" y="2891753"/>
              <a:ext cx="254000" cy="23971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Oval 30"/>
            <p:cNvSpPr>
              <a:spLocks noChangeAspect="1" noChangeArrowheads="1"/>
            </p:cNvSpPr>
            <p:nvPr/>
          </p:nvSpPr>
          <p:spPr bwMode="auto">
            <a:xfrm>
              <a:off x="2011595" y="3616886"/>
              <a:ext cx="254000" cy="23971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0" name="Oval 31"/>
            <p:cNvSpPr>
              <a:spLocks noChangeAspect="1" noChangeArrowheads="1"/>
            </p:cNvSpPr>
            <p:nvPr/>
          </p:nvSpPr>
          <p:spPr bwMode="auto">
            <a:xfrm>
              <a:off x="2011595" y="4342019"/>
              <a:ext cx="254000" cy="23971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Oval 32"/>
            <p:cNvSpPr>
              <a:spLocks noChangeAspect="1" noChangeArrowheads="1"/>
            </p:cNvSpPr>
            <p:nvPr/>
          </p:nvSpPr>
          <p:spPr bwMode="auto">
            <a:xfrm>
              <a:off x="2011595" y="5067152"/>
              <a:ext cx="254000" cy="23971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3242391" y="2196071"/>
            <a:ext cx="254000" cy="3138656"/>
            <a:chOff x="3496701" y="2168208"/>
            <a:chExt cx="254000" cy="3138656"/>
          </a:xfrm>
        </p:grpSpPr>
        <p:sp>
          <p:nvSpPr>
            <p:cNvPr id="53" name="Oval 36"/>
            <p:cNvSpPr>
              <a:spLocks noChangeAspect="1" noChangeArrowheads="1"/>
            </p:cNvSpPr>
            <p:nvPr/>
          </p:nvSpPr>
          <p:spPr bwMode="auto">
            <a:xfrm>
              <a:off x="3496701" y="2168208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Oval 37"/>
            <p:cNvSpPr>
              <a:spLocks noChangeAspect="1" noChangeArrowheads="1"/>
            </p:cNvSpPr>
            <p:nvPr/>
          </p:nvSpPr>
          <p:spPr bwMode="auto">
            <a:xfrm>
              <a:off x="3496701" y="2892944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Oval 38"/>
            <p:cNvSpPr>
              <a:spLocks noChangeAspect="1" noChangeArrowheads="1"/>
            </p:cNvSpPr>
            <p:nvPr/>
          </p:nvSpPr>
          <p:spPr bwMode="auto">
            <a:xfrm>
              <a:off x="3496701" y="3617680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Oval 39"/>
            <p:cNvSpPr>
              <a:spLocks noChangeAspect="1" noChangeArrowheads="1"/>
            </p:cNvSpPr>
            <p:nvPr/>
          </p:nvSpPr>
          <p:spPr bwMode="auto">
            <a:xfrm>
              <a:off x="3496701" y="4342416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7" name="Oval 40"/>
            <p:cNvSpPr>
              <a:spLocks noChangeAspect="1" noChangeArrowheads="1"/>
            </p:cNvSpPr>
            <p:nvPr/>
          </p:nvSpPr>
          <p:spPr bwMode="auto">
            <a:xfrm>
              <a:off x="3496701" y="5067152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473187" y="2196071"/>
            <a:ext cx="254000" cy="3138656"/>
            <a:chOff x="4981807" y="2168208"/>
            <a:chExt cx="254000" cy="3138656"/>
          </a:xfrm>
        </p:grpSpPr>
        <p:sp>
          <p:nvSpPr>
            <p:cNvPr id="59" name="Oval 42"/>
            <p:cNvSpPr>
              <a:spLocks noChangeAspect="1" noChangeArrowheads="1"/>
            </p:cNvSpPr>
            <p:nvPr/>
          </p:nvSpPr>
          <p:spPr bwMode="auto">
            <a:xfrm>
              <a:off x="4981807" y="2168208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" name="Oval 43"/>
            <p:cNvSpPr>
              <a:spLocks noChangeAspect="1" noChangeArrowheads="1"/>
            </p:cNvSpPr>
            <p:nvPr/>
          </p:nvSpPr>
          <p:spPr bwMode="auto">
            <a:xfrm>
              <a:off x="4981807" y="2892944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Oval 44"/>
            <p:cNvSpPr>
              <a:spLocks noChangeAspect="1" noChangeArrowheads="1"/>
            </p:cNvSpPr>
            <p:nvPr/>
          </p:nvSpPr>
          <p:spPr bwMode="auto">
            <a:xfrm>
              <a:off x="4981807" y="3617680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2" name="Oval 45"/>
            <p:cNvSpPr>
              <a:spLocks noChangeAspect="1" noChangeArrowheads="1"/>
            </p:cNvSpPr>
            <p:nvPr/>
          </p:nvSpPr>
          <p:spPr bwMode="auto">
            <a:xfrm>
              <a:off x="4981807" y="4342416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3" name="Oval 46"/>
            <p:cNvSpPr>
              <a:spLocks noChangeAspect="1" noChangeArrowheads="1"/>
            </p:cNvSpPr>
            <p:nvPr/>
          </p:nvSpPr>
          <p:spPr bwMode="auto">
            <a:xfrm>
              <a:off x="4981807" y="5067152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64" name="AutoShape 49"/>
          <p:cNvCxnSpPr>
            <a:cxnSpLocks noChangeShapeType="1"/>
            <a:stCxn id="47" idx="6"/>
            <a:endCxn id="54" idx="1"/>
          </p:cNvCxnSpPr>
          <p:nvPr/>
        </p:nvCxnSpPr>
        <p:spPr bwMode="auto">
          <a:xfrm>
            <a:off x="2265595" y="2315134"/>
            <a:ext cx="1013993" cy="640778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5" name="AutoShape 50"/>
          <p:cNvCxnSpPr>
            <a:cxnSpLocks noChangeShapeType="1"/>
            <a:stCxn id="48" idx="5"/>
            <a:endCxn id="56" idx="1"/>
          </p:cNvCxnSpPr>
          <p:nvPr/>
        </p:nvCxnSpPr>
        <p:spPr bwMode="auto">
          <a:xfrm>
            <a:off x="2228398" y="3125018"/>
            <a:ext cx="1051190" cy="1280366"/>
          </a:xfrm>
          <a:prstGeom prst="straightConnector1">
            <a:avLst/>
          </a:prstGeom>
          <a:noFill/>
          <a:ln w="50800">
            <a:solidFill>
              <a:srgbClr val="C0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6" name="AutoShape 51"/>
          <p:cNvCxnSpPr>
            <a:cxnSpLocks noChangeShapeType="1"/>
            <a:stCxn id="51" idx="7"/>
            <a:endCxn id="54" idx="3"/>
          </p:cNvCxnSpPr>
          <p:nvPr/>
        </p:nvCxnSpPr>
        <p:spPr bwMode="auto">
          <a:xfrm flipV="1">
            <a:off x="2228398" y="3125414"/>
            <a:ext cx="1051190" cy="2005500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7" name="AutoShape 52"/>
          <p:cNvCxnSpPr>
            <a:cxnSpLocks noChangeShapeType="1"/>
            <a:stCxn id="47" idx="5"/>
            <a:endCxn id="55" idx="1"/>
          </p:cNvCxnSpPr>
          <p:nvPr/>
        </p:nvCxnSpPr>
        <p:spPr bwMode="auto">
          <a:xfrm>
            <a:off x="2228398" y="2399885"/>
            <a:ext cx="1051190" cy="1280763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8" name="AutoShape 53"/>
          <p:cNvCxnSpPr>
            <a:cxnSpLocks noChangeShapeType="1"/>
            <a:stCxn id="59" idx="5"/>
            <a:endCxn id="41" idx="1"/>
          </p:cNvCxnSpPr>
          <p:nvPr/>
        </p:nvCxnSpPr>
        <p:spPr bwMode="auto">
          <a:xfrm>
            <a:off x="4689990" y="2400678"/>
            <a:ext cx="1051190" cy="2729442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" name="AutoShape 54"/>
          <p:cNvCxnSpPr>
            <a:cxnSpLocks noChangeShapeType="1"/>
            <a:stCxn id="62" idx="7"/>
            <a:endCxn id="38" idx="3"/>
          </p:cNvCxnSpPr>
          <p:nvPr/>
        </p:nvCxnSpPr>
        <p:spPr bwMode="auto">
          <a:xfrm flipV="1">
            <a:off x="4689990" y="3125414"/>
            <a:ext cx="1051190" cy="1279970"/>
          </a:xfrm>
          <a:prstGeom prst="straightConnector1">
            <a:avLst/>
          </a:prstGeom>
          <a:noFill/>
          <a:ln w="50800">
            <a:solidFill>
              <a:srgbClr val="C0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0" name="AutoShape 55"/>
          <p:cNvCxnSpPr>
            <a:cxnSpLocks noChangeShapeType="1"/>
            <a:stCxn id="60" idx="5"/>
            <a:endCxn id="39" idx="2"/>
          </p:cNvCxnSpPr>
          <p:nvPr/>
        </p:nvCxnSpPr>
        <p:spPr bwMode="auto">
          <a:xfrm>
            <a:off x="4689990" y="3125414"/>
            <a:ext cx="1013993" cy="639985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2" name="AutoShape 57"/>
          <p:cNvCxnSpPr>
            <a:cxnSpLocks noChangeShapeType="1"/>
            <a:stCxn id="60" idx="7"/>
            <a:endCxn id="37" idx="3"/>
          </p:cNvCxnSpPr>
          <p:nvPr/>
        </p:nvCxnSpPr>
        <p:spPr bwMode="auto">
          <a:xfrm flipV="1">
            <a:off x="4689990" y="2400678"/>
            <a:ext cx="1051190" cy="555234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3" name="AutoShape 54"/>
          <p:cNvCxnSpPr>
            <a:cxnSpLocks noChangeShapeType="1"/>
            <a:stCxn id="63" idx="6"/>
            <a:endCxn id="40" idx="3"/>
          </p:cNvCxnSpPr>
          <p:nvPr/>
        </p:nvCxnSpPr>
        <p:spPr bwMode="auto">
          <a:xfrm flipV="1">
            <a:off x="4727187" y="4574886"/>
            <a:ext cx="1013993" cy="639985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Left Brace 1"/>
          <p:cNvSpPr/>
          <p:nvPr/>
        </p:nvSpPr>
        <p:spPr bwMode="auto">
          <a:xfrm>
            <a:off x="997561" y="2216495"/>
            <a:ext cx="448888" cy="3140244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2536" y="3474989"/>
            <a:ext cx="681644" cy="607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5703983" y="2196071"/>
            <a:ext cx="254000" cy="3138656"/>
            <a:chOff x="4981807" y="2168208"/>
            <a:chExt cx="254000" cy="3138656"/>
          </a:xfrm>
        </p:grpSpPr>
        <p:sp>
          <p:nvSpPr>
            <p:cNvPr id="37" name="Oval 42"/>
            <p:cNvSpPr>
              <a:spLocks noChangeAspect="1" noChangeArrowheads="1"/>
            </p:cNvSpPr>
            <p:nvPr/>
          </p:nvSpPr>
          <p:spPr bwMode="auto">
            <a:xfrm>
              <a:off x="4981807" y="2168208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Oval 43"/>
            <p:cNvSpPr>
              <a:spLocks noChangeAspect="1" noChangeArrowheads="1"/>
            </p:cNvSpPr>
            <p:nvPr/>
          </p:nvSpPr>
          <p:spPr bwMode="auto">
            <a:xfrm>
              <a:off x="4981807" y="2892944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Oval 44"/>
            <p:cNvSpPr>
              <a:spLocks noChangeAspect="1" noChangeArrowheads="1"/>
            </p:cNvSpPr>
            <p:nvPr/>
          </p:nvSpPr>
          <p:spPr bwMode="auto">
            <a:xfrm>
              <a:off x="4981807" y="3617680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Oval 45"/>
            <p:cNvSpPr>
              <a:spLocks noChangeAspect="1" noChangeArrowheads="1"/>
            </p:cNvSpPr>
            <p:nvPr/>
          </p:nvSpPr>
          <p:spPr bwMode="auto">
            <a:xfrm>
              <a:off x="4981807" y="4342416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Oval 46"/>
            <p:cNvSpPr>
              <a:spLocks noChangeAspect="1" noChangeArrowheads="1"/>
            </p:cNvSpPr>
            <p:nvPr/>
          </p:nvSpPr>
          <p:spPr bwMode="auto">
            <a:xfrm>
              <a:off x="4981807" y="5067152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6934779" y="2196071"/>
            <a:ext cx="254000" cy="3138656"/>
            <a:chOff x="4981807" y="2168208"/>
            <a:chExt cx="254000" cy="3138656"/>
          </a:xfrm>
        </p:grpSpPr>
        <p:sp>
          <p:nvSpPr>
            <p:cNvPr id="43" name="Oval 42"/>
            <p:cNvSpPr>
              <a:spLocks noChangeAspect="1" noChangeArrowheads="1"/>
            </p:cNvSpPr>
            <p:nvPr/>
          </p:nvSpPr>
          <p:spPr bwMode="auto">
            <a:xfrm>
              <a:off x="4981807" y="2168208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Oval 43"/>
            <p:cNvSpPr>
              <a:spLocks noChangeAspect="1" noChangeArrowheads="1"/>
            </p:cNvSpPr>
            <p:nvPr/>
          </p:nvSpPr>
          <p:spPr bwMode="auto">
            <a:xfrm>
              <a:off x="4981807" y="2892944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Oval 44"/>
            <p:cNvSpPr>
              <a:spLocks noChangeAspect="1" noChangeArrowheads="1"/>
            </p:cNvSpPr>
            <p:nvPr/>
          </p:nvSpPr>
          <p:spPr bwMode="auto">
            <a:xfrm>
              <a:off x="4981807" y="3617680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1" name="Oval 45"/>
            <p:cNvSpPr>
              <a:spLocks noChangeAspect="1" noChangeArrowheads="1"/>
            </p:cNvSpPr>
            <p:nvPr/>
          </p:nvSpPr>
          <p:spPr bwMode="auto">
            <a:xfrm>
              <a:off x="4981807" y="4342416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3" name="Oval 46"/>
            <p:cNvSpPr>
              <a:spLocks noChangeAspect="1" noChangeArrowheads="1"/>
            </p:cNvSpPr>
            <p:nvPr/>
          </p:nvSpPr>
          <p:spPr bwMode="auto">
            <a:xfrm>
              <a:off x="4981807" y="5067152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4" name="Group 73"/>
          <p:cNvGrpSpPr/>
          <p:nvPr/>
        </p:nvGrpSpPr>
        <p:grpSpPr>
          <a:xfrm>
            <a:off x="8165573" y="2196071"/>
            <a:ext cx="254000" cy="3138656"/>
            <a:chOff x="4981807" y="2168208"/>
            <a:chExt cx="254000" cy="3138656"/>
          </a:xfrm>
        </p:grpSpPr>
        <p:sp>
          <p:nvSpPr>
            <p:cNvPr id="75" name="Oval 42"/>
            <p:cNvSpPr>
              <a:spLocks noChangeAspect="1" noChangeArrowheads="1"/>
            </p:cNvSpPr>
            <p:nvPr/>
          </p:nvSpPr>
          <p:spPr bwMode="auto">
            <a:xfrm>
              <a:off x="4981807" y="2168208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6" name="Oval 43"/>
            <p:cNvSpPr>
              <a:spLocks noChangeAspect="1" noChangeArrowheads="1"/>
            </p:cNvSpPr>
            <p:nvPr/>
          </p:nvSpPr>
          <p:spPr bwMode="auto">
            <a:xfrm>
              <a:off x="4981807" y="2892944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7" name="Oval 44"/>
            <p:cNvSpPr>
              <a:spLocks noChangeAspect="1" noChangeArrowheads="1"/>
            </p:cNvSpPr>
            <p:nvPr/>
          </p:nvSpPr>
          <p:spPr bwMode="auto">
            <a:xfrm>
              <a:off x="4981807" y="3617680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8" name="Oval 45"/>
            <p:cNvSpPr>
              <a:spLocks noChangeAspect="1" noChangeArrowheads="1"/>
            </p:cNvSpPr>
            <p:nvPr/>
          </p:nvSpPr>
          <p:spPr bwMode="auto">
            <a:xfrm>
              <a:off x="4981807" y="4342416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9" name="Oval 46"/>
            <p:cNvSpPr>
              <a:spLocks noChangeAspect="1" noChangeArrowheads="1"/>
            </p:cNvSpPr>
            <p:nvPr/>
          </p:nvSpPr>
          <p:spPr bwMode="auto">
            <a:xfrm>
              <a:off x="4981807" y="5067152"/>
              <a:ext cx="254000" cy="2397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80" name="AutoShape 49"/>
          <p:cNvCxnSpPr>
            <a:cxnSpLocks noChangeShapeType="1"/>
            <a:stCxn id="53" idx="6"/>
            <a:endCxn id="59" idx="2"/>
          </p:cNvCxnSpPr>
          <p:nvPr/>
        </p:nvCxnSpPr>
        <p:spPr bwMode="auto">
          <a:xfrm>
            <a:off x="3496391" y="2315927"/>
            <a:ext cx="976796" cy="0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1" name="AutoShape 49"/>
          <p:cNvCxnSpPr>
            <a:cxnSpLocks noChangeShapeType="1"/>
            <a:stCxn id="54" idx="6"/>
            <a:endCxn id="60" idx="2"/>
          </p:cNvCxnSpPr>
          <p:nvPr/>
        </p:nvCxnSpPr>
        <p:spPr bwMode="auto">
          <a:xfrm>
            <a:off x="3496391" y="3040663"/>
            <a:ext cx="976796" cy="0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2" name="AutoShape 49"/>
          <p:cNvCxnSpPr>
            <a:cxnSpLocks noChangeShapeType="1"/>
            <a:stCxn id="55" idx="6"/>
            <a:endCxn id="61" idx="2"/>
          </p:cNvCxnSpPr>
          <p:nvPr/>
        </p:nvCxnSpPr>
        <p:spPr bwMode="auto">
          <a:xfrm>
            <a:off x="3496391" y="3765399"/>
            <a:ext cx="976796" cy="0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3" name="AutoShape 49"/>
          <p:cNvCxnSpPr>
            <a:cxnSpLocks noChangeShapeType="1"/>
            <a:stCxn id="56" idx="6"/>
            <a:endCxn id="62" idx="2"/>
          </p:cNvCxnSpPr>
          <p:nvPr/>
        </p:nvCxnSpPr>
        <p:spPr bwMode="auto">
          <a:xfrm>
            <a:off x="3496391" y="4490135"/>
            <a:ext cx="976796" cy="0"/>
          </a:xfrm>
          <a:prstGeom prst="straightConnector1">
            <a:avLst/>
          </a:prstGeom>
          <a:noFill/>
          <a:ln w="50800">
            <a:solidFill>
              <a:srgbClr val="C0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4" name="AutoShape 49"/>
          <p:cNvCxnSpPr>
            <a:cxnSpLocks noChangeShapeType="1"/>
            <a:stCxn id="57" idx="6"/>
            <a:endCxn id="63" idx="2"/>
          </p:cNvCxnSpPr>
          <p:nvPr/>
        </p:nvCxnSpPr>
        <p:spPr bwMode="auto">
          <a:xfrm>
            <a:off x="3496391" y="5214871"/>
            <a:ext cx="976796" cy="0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5" name="AutoShape 49"/>
          <p:cNvCxnSpPr>
            <a:cxnSpLocks noChangeShapeType="1"/>
          </p:cNvCxnSpPr>
          <p:nvPr/>
        </p:nvCxnSpPr>
        <p:spPr bwMode="auto">
          <a:xfrm>
            <a:off x="5976291" y="2318702"/>
            <a:ext cx="976796" cy="0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6" name="AutoShape 49"/>
          <p:cNvCxnSpPr>
            <a:cxnSpLocks noChangeShapeType="1"/>
          </p:cNvCxnSpPr>
          <p:nvPr/>
        </p:nvCxnSpPr>
        <p:spPr bwMode="auto">
          <a:xfrm>
            <a:off x="5976291" y="3043438"/>
            <a:ext cx="976796" cy="0"/>
          </a:xfrm>
          <a:prstGeom prst="straightConnector1">
            <a:avLst/>
          </a:prstGeom>
          <a:noFill/>
          <a:ln w="50800">
            <a:solidFill>
              <a:srgbClr val="C0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7" name="AutoShape 49"/>
          <p:cNvCxnSpPr>
            <a:cxnSpLocks noChangeShapeType="1"/>
          </p:cNvCxnSpPr>
          <p:nvPr/>
        </p:nvCxnSpPr>
        <p:spPr bwMode="auto">
          <a:xfrm>
            <a:off x="5976291" y="3768174"/>
            <a:ext cx="976796" cy="0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8" name="AutoShape 49"/>
          <p:cNvCxnSpPr>
            <a:cxnSpLocks noChangeShapeType="1"/>
          </p:cNvCxnSpPr>
          <p:nvPr/>
        </p:nvCxnSpPr>
        <p:spPr bwMode="auto">
          <a:xfrm>
            <a:off x="5976291" y="4492910"/>
            <a:ext cx="976796" cy="0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9" name="AutoShape 49"/>
          <p:cNvCxnSpPr>
            <a:cxnSpLocks noChangeShapeType="1"/>
          </p:cNvCxnSpPr>
          <p:nvPr/>
        </p:nvCxnSpPr>
        <p:spPr bwMode="auto">
          <a:xfrm>
            <a:off x="5976291" y="5217646"/>
            <a:ext cx="976796" cy="0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1" name="AutoShape 53"/>
          <p:cNvCxnSpPr>
            <a:cxnSpLocks noChangeShapeType="1"/>
            <a:stCxn id="44" idx="5"/>
            <a:endCxn id="78" idx="2"/>
          </p:cNvCxnSpPr>
          <p:nvPr/>
        </p:nvCxnSpPr>
        <p:spPr bwMode="auto">
          <a:xfrm>
            <a:off x="7151582" y="3125414"/>
            <a:ext cx="1013991" cy="1364721"/>
          </a:xfrm>
          <a:prstGeom prst="straightConnector1">
            <a:avLst/>
          </a:prstGeom>
          <a:noFill/>
          <a:ln w="50800">
            <a:solidFill>
              <a:srgbClr val="C0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" name="AutoShape 53"/>
          <p:cNvCxnSpPr>
            <a:cxnSpLocks noChangeShapeType="1"/>
            <a:stCxn id="71" idx="6"/>
            <a:endCxn id="76" idx="3"/>
          </p:cNvCxnSpPr>
          <p:nvPr/>
        </p:nvCxnSpPr>
        <p:spPr bwMode="auto">
          <a:xfrm flipV="1">
            <a:off x="7188779" y="3125414"/>
            <a:ext cx="1013991" cy="1364721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4" name="AutoShape 53"/>
          <p:cNvCxnSpPr>
            <a:cxnSpLocks noChangeShapeType="1"/>
            <a:stCxn id="43" idx="6"/>
            <a:endCxn id="76" idx="2"/>
          </p:cNvCxnSpPr>
          <p:nvPr/>
        </p:nvCxnSpPr>
        <p:spPr bwMode="auto">
          <a:xfrm>
            <a:off x="7188779" y="2315927"/>
            <a:ext cx="976794" cy="724736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8" name="AutoShape 53"/>
          <p:cNvCxnSpPr>
            <a:cxnSpLocks noChangeShapeType="1"/>
            <a:stCxn id="45" idx="7"/>
            <a:endCxn id="75" idx="3"/>
          </p:cNvCxnSpPr>
          <p:nvPr/>
        </p:nvCxnSpPr>
        <p:spPr bwMode="auto">
          <a:xfrm flipV="1">
            <a:off x="7151582" y="2400678"/>
            <a:ext cx="1051188" cy="1279970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102" name="Group 101"/>
          <p:cNvGrpSpPr/>
          <p:nvPr/>
        </p:nvGrpSpPr>
        <p:grpSpPr>
          <a:xfrm>
            <a:off x="1662546" y="5721411"/>
            <a:ext cx="2144684" cy="1182386"/>
            <a:chOff x="1662546" y="5593198"/>
            <a:chExt cx="2144684" cy="1182386"/>
          </a:xfrm>
        </p:grpSpPr>
        <p:sp>
          <p:nvSpPr>
            <p:cNvPr id="100" name="Left Brace 99"/>
            <p:cNvSpPr/>
            <p:nvPr/>
          </p:nvSpPr>
          <p:spPr bwMode="auto">
            <a:xfrm rot="16200000">
              <a:off x="2510444" y="5207150"/>
              <a:ext cx="448888" cy="1220983"/>
            </a:xfrm>
            <a:prstGeom prst="leftBrac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1662546" y="6168045"/>
              <a:ext cx="2144684" cy="607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Complete</a:t>
              </a:r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03" name="Group 102"/>
          <p:cNvGrpSpPr/>
          <p:nvPr/>
        </p:nvGrpSpPr>
        <p:grpSpPr>
          <a:xfrm>
            <a:off x="4133690" y="5721411"/>
            <a:ext cx="2144684" cy="1182386"/>
            <a:chOff x="1662546" y="5593198"/>
            <a:chExt cx="2144684" cy="1182386"/>
          </a:xfrm>
        </p:grpSpPr>
        <p:sp>
          <p:nvSpPr>
            <p:cNvPr id="104" name="Left Brace 103"/>
            <p:cNvSpPr/>
            <p:nvPr/>
          </p:nvSpPr>
          <p:spPr bwMode="auto">
            <a:xfrm rot="16200000">
              <a:off x="2510444" y="5207150"/>
              <a:ext cx="448888" cy="1220983"/>
            </a:xfrm>
            <a:prstGeom prst="leftBrac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1662546" y="6168045"/>
              <a:ext cx="2144684" cy="607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Complete</a:t>
              </a:r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06" name="Group 105"/>
          <p:cNvGrpSpPr/>
          <p:nvPr/>
        </p:nvGrpSpPr>
        <p:grpSpPr>
          <a:xfrm>
            <a:off x="6604834" y="5721411"/>
            <a:ext cx="2144684" cy="1182386"/>
            <a:chOff x="1662546" y="5593198"/>
            <a:chExt cx="2144684" cy="1182386"/>
          </a:xfrm>
        </p:grpSpPr>
        <p:sp>
          <p:nvSpPr>
            <p:cNvPr id="107" name="Left Brace 106"/>
            <p:cNvSpPr/>
            <p:nvPr/>
          </p:nvSpPr>
          <p:spPr bwMode="auto">
            <a:xfrm rot="16200000">
              <a:off x="2510444" y="5207150"/>
              <a:ext cx="448888" cy="1220983"/>
            </a:xfrm>
            <a:prstGeom prst="leftBrac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08" name="TextBox 107"/>
            <p:cNvSpPr txBox="1"/>
            <p:nvPr/>
          </p:nvSpPr>
          <p:spPr>
            <a:xfrm>
              <a:off x="1662546" y="6168045"/>
              <a:ext cx="2144684" cy="607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Complete</a:t>
              </a:r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09" name="TextBox 108"/>
          <p:cNvSpPr txBox="1"/>
          <p:nvPr/>
        </p:nvSpPr>
        <p:spPr>
          <a:xfrm>
            <a:off x="3657019" y="1714203"/>
            <a:ext cx="681644" cy="607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523442" y="2465103"/>
            <a:ext cx="948798" cy="607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</a:t>
            </a:r>
            <a:r>
              <a:rPr lang="en-US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3523442" y="4679003"/>
            <a:ext cx="948798" cy="607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6120294" y="1733603"/>
            <a:ext cx="681644" cy="607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lang="en-US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986717" y="2484503"/>
            <a:ext cx="948798" cy="607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2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986717" y="4698403"/>
            <a:ext cx="948798" cy="607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5" name="AutoShape 51"/>
          <p:cNvCxnSpPr>
            <a:cxnSpLocks noChangeShapeType="1"/>
            <a:stCxn id="50" idx="7"/>
            <a:endCxn id="53" idx="3"/>
          </p:cNvCxnSpPr>
          <p:nvPr/>
        </p:nvCxnSpPr>
        <p:spPr bwMode="auto">
          <a:xfrm flipV="1">
            <a:off x="2228398" y="2400678"/>
            <a:ext cx="1051190" cy="2005103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8" name="AutoShape 49"/>
          <p:cNvCxnSpPr>
            <a:cxnSpLocks noChangeShapeType="1"/>
            <a:stCxn id="59" idx="6"/>
            <a:endCxn id="37" idx="2"/>
          </p:cNvCxnSpPr>
          <p:nvPr/>
        </p:nvCxnSpPr>
        <p:spPr bwMode="auto">
          <a:xfrm>
            <a:off x="4727187" y="2315927"/>
            <a:ext cx="976796" cy="0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1" name="AutoShape 51"/>
          <p:cNvCxnSpPr>
            <a:cxnSpLocks noChangeShapeType="1"/>
            <a:stCxn id="49" idx="7"/>
            <a:endCxn id="53" idx="2"/>
          </p:cNvCxnSpPr>
          <p:nvPr/>
        </p:nvCxnSpPr>
        <p:spPr bwMode="auto">
          <a:xfrm flipV="1">
            <a:off x="2228398" y="2315927"/>
            <a:ext cx="1013993" cy="1364721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4" name="AutoShape 53"/>
          <p:cNvCxnSpPr>
            <a:cxnSpLocks noChangeShapeType="1"/>
            <a:stCxn id="43" idx="5"/>
            <a:endCxn id="77" idx="2"/>
          </p:cNvCxnSpPr>
          <p:nvPr/>
        </p:nvCxnSpPr>
        <p:spPr bwMode="auto">
          <a:xfrm>
            <a:off x="7151582" y="2400678"/>
            <a:ext cx="1013991" cy="1364721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7" name="AutoShape 53"/>
          <p:cNvCxnSpPr>
            <a:cxnSpLocks noChangeShapeType="1"/>
            <a:stCxn id="43" idx="4"/>
            <a:endCxn id="78" idx="1"/>
          </p:cNvCxnSpPr>
          <p:nvPr/>
        </p:nvCxnSpPr>
        <p:spPr bwMode="auto">
          <a:xfrm>
            <a:off x="7061779" y="2435783"/>
            <a:ext cx="1140991" cy="1969601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1" name="AutoShape 53"/>
          <p:cNvCxnSpPr>
            <a:cxnSpLocks noChangeShapeType="1"/>
            <a:stCxn id="45" idx="5"/>
            <a:endCxn id="79" idx="1"/>
          </p:cNvCxnSpPr>
          <p:nvPr/>
        </p:nvCxnSpPr>
        <p:spPr bwMode="auto">
          <a:xfrm>
            <a:off x="7151582" y="3850150"/>
            <a:ext cx="1051188" cy="1279970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5" name="Text Box 3"/>
          <p:cNvSpPr txBox="1">
            <a:spLocks noChangeArrowheads="1"/>
          </p:cNvSpPr>
          <p:nvPr/>
        </p:nvSpPr>
        <p:spPr bwMode="auto">
          <a:xfrm>
            <a:off x="-5220" y="586686"/>
            <a:ext cx="10080624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800" i="1" dirty="0" smtClean="0">
                <a:solidFill>
                  <a:srgbClr val="0033CC"/>
                </a:solidFill>
              </a:rPr>
              <a:t>n</a:t>
            </a:r>
            <a:r>
              <a:rPr lang="en-US" sz="4800" baseline="30000" dirty="0" smtClean="0">
                <a:solidFill>
                  <a:srgbClr val="0033CC"/>
                </a:solidFill>
              </a:rPr>
              <a:t>3 </a:t>
            </a:r>
            <a:r>
              <a:rPr lang="en-US" sz="4800" dirty="0" smtClean="0">
                <a:solidFill>
                  <a:srgbClr val="0033CC"/>
                </a:solidFill>
              </a:rPr>
              <a:t>new LHPs created at each step</a:t>
            </a:r>
            <a:endParaRPr lang="en-GB" sz="4800" dirty="0" smtClean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17777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-1" y="2353450"/>
            <a:ext cx="10080625" cy="286232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514350" indent="-514350" algn="ctr">
              <a:lnSpc>
                <a:spcPct val="125000"/>
              </a:lnSpc>
            </a:pPr>
            <a:r>
              <a:rPr lang="en-US" dirty="0" smtClean="0"/>
              <a:t>Run </a:t>
            </a:r>
            <a:r>
              <a:rPr lang="en-US" dirty="0" err="1" smtClean="0"/>
              <a:t>Dijkstra</a:t>
            </a:r>
            <a:r>
              <a:rPr lang="en-US" dirty="0" smtClean="0"/>
              <a:t> “</a:t>
            </a:r>
            <a:r>
              <a:rPr lang="en-US" dirty="0" smtClean="0">
                <a:solidFill>
                  <a:srgbClr val="00B050"/>
                </a:solidFill>
              </a:rPr>
              <a:t>in parallel</a:t>
            </a:r>
            <a:r>
              <a:rPr lang="en-US" dirty="0" smtClean="0"/>
              <a:t>” from all vertices</a:t>
            </a:r>
          </a:p>
          <a:p>
            <a:pPr marL="514350" indent="-514350" algn="ctr">
              <a:lnSpc>
                <a:spcPct val="125000"/>
              </a:lnSpc>
            </a:pPr>
            <a:r>
              <a:rPr lang="en-US" dirty="0" smtClean="0">
                <a:solidFill>
                  <a:srgbClr val="0033CC"/>
                </a:solidFill>
              </a:rPr>
              <a:t>Consider only </a:t>
            </a:r>
            <a:r>
              <a:rPr lang="en-US" dirty="0" smtClean="0">
                <a:solidFill>
                  <a:srgbClr val="FF0000"/>
                </a:solidFill>
              </a:rPr>
              <a:t>LSP</a:t>
            </a:r>
            <a:r>
              <a:rPr lang="en-US" dirty="0" smtClean="0">
                <a:solidFill>
                  <a:srgbClr val="0033CC"/>
                </a:solidFill>
              </a:rPr>
              <a:t>s</a:t>
            </a:r>
          </a:p>
          <a:p>
            <a:pPr marL="514350" indent="-514350" algn="ctr">
              <a:lnSpc>
                <a:spcPct val="125000"/>
              </a:lnSpc>
            </a:pPr>
            <a:r>
              <a:rPr lang="en-US" dirty="0" smtClean="0"/>
              <a:t>Keep left and right extensions of </a:t>
            </a:r>
            <a:r>
              <a:rPr lang="en-US" dirty="0" smtClean="0">
                <a:solidFill>
                  <a:srgbClr val="FF0000"/>
                </a:solidFill>
              </a:rPr>
              <a:t>SP</a:t>
            </a:r>
            <a:r>
              <a:rPr lang="en-US" dirty="0" smtClean="0"/>
              <a:t>s found</a:t>
            </a:r>
          </a:p>
          <a:p>
            <a:pPr marL="514350" indent="-514350" algn="ctr">
              <a:lnSpc>
                <a:spcPct val="125000"/>
              </a:lnSpc>
            </a:pPr>
            <a:r>
              <a:rPr lang="en-US" dirty="0" smtClean="0"/>
              <a:t>Keep candidate </a:t>
            </a:r>
            <a:r>
              <a:rPr lang="en-US" dirty="0" smtClean="0">
                <a:solidFill>
                  <a:srgbClr val="FF0000"/>
                </a:solidFill>
              </a:rPr>
              <a:t>SP</a:t>
            </a:r>
            <a:r>
              <a:rPr lang="en-US" dirty="0" smtClean="0"/>
              <a:t>s in a </a:t>
            </a:r>
            <a:r>
              <a:rPr lang="en-US" dirty="0" smtClean="0">
                <a:solidFill>
                  <a:srgbClr val="00B050"/>
                </a:solidFill>
              </a:rPr>
              <a:t>priority queue</a:t>
            </a:r>
            <a:endParaRPr lang="he-IL" dirty="0">
              <a:solidFill>
                <a:srgbClr val="00B050"/>
              </a:solidFill>
            </a:endParaRPr>
          </a:p>
        </p:txBody>
      </p:sp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1" y="1286145"/>
            <a:ext cx="10080624" cy="62972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400" dirty="0" smtClean="0">
                <a:solidFill>
                  <a:srgbClr val="0033CC"/>
                </a:solidFill>
              </a:rPr>
              <a:t>(Static version)</a:t>
            </a:r>
            <a:endParaRPr lang="en-GB" sz="4400" dirty="0" smtClean="0">
              <a:solidFill>
                <a:srgbClr val="00B050"/>
              </a:solidFill>
            </a:endParaRPr>
          </a:p>
        </p:txBody>
      </p:sp>
      <p:sp>
        <p:nvSpPr>
          <p:cNvPr id="17" name="Text Box 3"/>
          <p:cNvSpPr txBox="1">
            <a:spLocks noChangeArrowheads="1"/>
          </p:cNvSpPr>
          <p:nvPr/>
        </p:nvSpPr>
        <p:spPr bwMode="auto">
          <a:xfrm>
            <a:off x="-10440" y="575854"/>
            <a:ext cx="10080624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800" dirty="0" err="1" smtClean="0">
                <a:solidFill>
                  <a:srgbClr val="CC6600"/>
                </a:solidFill>
              </a:rPr>
              <a:t>Demetrescu-Italiano</a:t>
            </a:r>
            <a:r>
              <a:rPr lang="en-US" sz="4800" dirty="0" smtClean="0">
                <a:solidFill>
                  <a:srgbClr val="CC6600"/>
                </a:solidFill>
              </a:rPr>
              <a:t> (2004)</a:t>
            </a:r>
            <a:endParaRPr lang="en-GB" sz="4800" dirty="0" smtClean="0">
              <a:solidFill>
                <a:srgbClr val="CC66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56"/>
          <p:cNvSpPr>
            <a:spLocks noChangeAspect="1" noChangeArrowheads="1"/>
          </p:cNvSpPr>
          <p:nvPr/>
        </p:nvSpPr>
        <p:spPr bwMode="auto">
          <a:xfrm>
            <a:off x="1649873" y="2686599"/>
            <a:ext cx="368939" cy="338932"/>
          </a:xfrm>
          <a:prstGeom prst="ellipse">
            <a:avLst/>
          </a:prstGeom>
          <a:solidFill>
            <a:srgbClr val="00B0F0">
              <a:alpha val="75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21" name="Straight Arrow Connector 20"/>
          <p:cNvCxnSpPr/>
          <p:nvPr/>
        </p:nvCxnSpPr>
        <p:spPr bwMode="auto">
          <a:xfrm>
            <a:off x="2018812" y="2889967"/>
            <a:ext cx="773493" cy="1588"/>
          </a:xfrm>
          <a:prstGeom prst="straightConnector1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" name="Oval 56"/>
          <p:cNvSpPr>
            <a:spLocks noChangeAspect="1" noChangeArrowheads="1"/>
          </p:cNvSpPr>
          <p:nvPr/>
        </p:nvSpPr>
        <p:spPr bwMode="auto">
          <a:xfrm>
            <a:off x="8017363" y="2686599"/>
            <a:ext cx="368939" cy="338932"/>
          </a:xfrm>
          <a:prstGeom prst="ellipse">
            <a:avLst/>
          </a:prstGeom>
          <a:solidFill>
            <a:srgbClr val="0033CC">
              <a:alpha val="75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29" name="Straight Arrow Connector 28"/>
          <p:cNvCxnSpPr>
            <a:stCxn id="42" idx="6"/>
            <a:endCxn id="28" idx="2"/>
          </p:cNvCxnSpPr>
          <p:nvPr/>
        </p:nvCxnSpPr>
        <p:spPr bwMode="auto">
          <a:xfrm>
            <a:off x="7191893" y="2856065"/>
            <a:ext cx="825470" cy="0"/>
          </a:xfrm>
          <a:prstGeom prst="straightConnector1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8" name="Oval 56"/>
          <p:cNvSpPr>
            <a:spLocks noChangeAspect="1" noChangeArrowheads="1"/>
          </p:cNvSpPr>
          <p:nvPr/>
        </p:nvSpPr>
        <p:spPr bwMode="auto">
          <a:xfrm>
            <a:off x="2786207" y="2686599"/>
            <a:ext cx="368939" cy="338932"/>
          </a:xfrm>
          <a:prstGeom prst="ellipse">
            <a:avLst/>
          </a:prstGeom>
          <a:solidFill>
            <a:srgbClr val="008000">
              <a:alpha val="75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39" name="Oval 56"/>
          <p:cNvSpPr>
            <a:spLocks noChangeAspect="1" noChangeArrowheads="1"/>
          </p:cNvSpPr>
          <p:nvPr/>
        </p:nvSpPr>
        <p:spPr bwMode="auto">
          <a:xfrm>
            <a:off x="3848005" y="2686599"/>
            <a:ext cx="368939" cy="338932"/>
          </a:xfrm>
          <a:prstGeom prst="ellipse">
            <a:avLst/>
          </a:prstGeom>
          <a:solidFill>
            <a:srgbClr val="008000">
              <a:alpha val="75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40" name="Straight Arrow Connector 39"/>
          <p:cNvCxnSpPr>
            <a:stCxn id="38" idx="6"/>
            <a:endCxn id="39" idx="2"/>
          </p:cNvCxnSpPr>
          <p:nvPr/>
        </p:nvCxnSpPr>
        <p:spPr bwMode="auto">
          <a:xfrm>
            <a:off x="3155146" y="2856065"/>
            <a:ext cx="692859" cy="0"/>
          </a:xfrm>
          <a:prstGeom prst="straightConnector1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1" name="Oval 56"/>
          <p:cNvSpPr>
            <a:spLocks noChangeAspect="1" noChangeArrowheads="1"/>
          </p:cNvSpPr>
          <p:nvPr/>
        </p:nvSpPr>
        <p:spPr bwMode="auto">
          <a:xfrm>
            <a:off x="5752985" y="2686599"/>
            <a:ext cx="368939" cy="338932"/>
          </a:xfrm>
          <a:prstGeom prst="ellipse">
            <a:avLst/>
          </a:prstGeom>
          <a:solidFill>
            <a:srgbClr val="008000">
              <a:alpha val="75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42" name="Oval 56"/>
          <p:cNvSpPr>
            <a:spLocks noChangeAspect="1" noChangeArrowheads="1"/>
          </p:cNvSpPr>
          <p:nvPr/>
        </p:nvSpPr>
        <p:spPr bwMode="auto">
          <a:xfrm>
            <a:off x="6822954" y="2686599"/>
            <a:ext cx="368939" cy="338932"/>
          </a:xfrm>
          <a:prstGeom prst="ellipse">
            <a:avLst/>
          </a:prstGeom>
          <a:solidFill>
            <a:srgbClr val="008000">
              <a:alpha val="75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43" name="Straight Arrow Connector 42"/>
          <p:cNvCxnSpPr>
            <a:stCxn id="41" idx="6"/>
            <a:endCxn id="42" idx="2"/>
          </p:cNvCxnSpPr>
          <p:nvPr/>
        </p:nvCxnSpPr>
        <p:spPr bwMode="auto">
          <a:xfrm>
            <a:off x="6121924" y="2856065"/>
            <a:ext cx="701030" cy="0"/>
          </a:xfrm>
          <a:prstGeom prst="straightConnector1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4" name="Curved Connector 43"/>
          <p:cNvCxnSpPr>
            <a:stCxn id="39" idx="6"/>
            <a:endCxn id="41" idx="2"/>
          </p:cNvCxnSpPr>
          <p:nvPr/>
        </p:nvCxnSpPr>
        <p:spPr bwMode="auto">
          <a:xfrm>
            <a:off x="4216944" y="2856065"/>
            <a:ext cx="1536041" cy="12700"/>
          </a:xfrm>
          <a:prstGeom prst="curvedConnector3">
            <a:avLst>
              <a:gd name="adj1" fmla="val 50000"/>
            </a:avLst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ysDash"/>
            <a:round/>
            <a:headEnd type="none" w="med" len="med"/>
            <a:tailEnd type="arrow"/>
          </a:ln>
          <a:effectLst/>
        </p:spPr>
      </p:cxnSp>
      <p:sp>
        <p:nvSpPr>
          <p:cNvPr id="48" name="Left Brace 47"/>
          <p:cNvSpPr/>
          <p:nvPr/>
        </p:nvSpPr>
        <p:spPr bwMode="auto">
          <a:xfrm rot="5400000">
            <a:off x="4185897" y="-400067"/>
            <a:ext cx="435126" cy="5274425"/>
          </a:xfrm>
          <a:prstGeom prst="leftBrace">
            <a:avLst>
              <a:gd name="adj1" fmla="val 8333"/>
              <a:gd name="adj2" fmla="val 47955"/>
            </a:avLst>
          </a:prstGeom>
          <a:noFill/>
          <a:ln w="25400" cap="flat" cmpd="sng" algn="ctr">
            <a:solidFill>
              <a:srgbClr val="9933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3" name="Picture 2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303191" y="1552560"/>
            <a:ext cx="442471" cy="309995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 xmlns="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 xmlns="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xmlns="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6" name="Left Brace 25"/>
          <p:cNvSpPr/>
          <p:nvPr/>
        </p:nvSpPr>
        <p:spPr bwMode="auto">
          <a:xfrm rot="16200000">
            <a:off x="5355375" y="684364"/>
            <a:ext cx="472828" cy="5389531"/>
          </a:xfrm>
          <a:prstGeom prst="leftBrace">
            <a:avLst>
              <a:gd name="adj1" fmla="val 8333"/>
              <a:gd name="adj2" fmla="val 49615"/>
            </a:avLst>
          </a:prstGeom>
          <a:noFill/>
          <a:ln w="25400" cap="flat" cmpd="sng" algn="ctr">
            <a:solidFill>
              <a:srgbClr val="9933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8" name="Picture 7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819319" y="5586301"/>
            <a:ext cx="2341214" cy="485211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 xmlns="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 xmlns="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xmlns="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50" name="Left Brace 49"/>
          <p:cNvSpPr/>
          <p:nvPr/>
        </p:nvSpPr>
        <p:spPr bwMode="auto">
          <a:xfrm rot="16200000">
            <a:off x="4773364" y="1046559"/>
            <a:ext cx="472828" cy="6520309"/>
          </a:xfrm>
          <a:prstGeom prst="leftBrace">
            <a:avLst>
              <a:gd name="adj1" fmla="val 8333"/>
              <a:gd name="adj2" fmla="val 49615"/>
            </a:avLst>
          </a:prstGeom>
          <a:noFill/>
          <a:ln w="25400" cap="flat" cmpd="sng" algn="ctr">
            <a:solidFill>
              <a:srgbClr val="9933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9" name="Picture 8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319662" y="4841960"/>
            <a:ext cx="1325450" cy="310154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 xmlns="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 xmlns="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xmlns="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47" name="Text Box 3"/>
          <p:cNvSpPr txBox="1">
            <a:spLocks noChangeArrowheads="1"/>
          </p:cNvSpPr>
          <p:nvPr/>
        </p:nvSpPr>
        <p:spPr bwMode="auto">
          <a:xfrm>
            <a:off x="-10440" y="572371"/>
            <a:ext cx="10080624" cy="62972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400" dirty="0" smtClean="0">
                <a:solidFill>
                  <a:srgbClr val="0033CC"/>
                </a:solidFill>
              </a:rPr>
              <a:t>Combining two paths</a:t>
            </a:r>
            <a:endParaRPr lang="en-GB" sz="4400" dirty="0" smtClean="0">
              <a:solidFill>
                <a:srgbClr val="0033CC"/>
              </a:solidFill>
            </a:endParaRPr>
          </a:p>
        </p:txBody>
      </p:sp>
      <p:pic>
        <p:nvPicPr>
          <p:cNvPr id="4" name="Picture 3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5343628" y="3815243"/>
            <a:ext cx="443356" cy="310615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 xmlns="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 xmlns="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xmlns="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1" name="Picture 10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673254" y="6287326"/>
            <a:ext cx="6672145" cy="485101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 xmlns="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 xmlns="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xmlns="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 xmlns=""/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9" name="Text Box 3"/>
          <p:cNvSpPr txBox="1">
            <a:spLocks noChangeArrowheads="1"/>
          </p:cNvSpPr>
          <p:nvPr/>
        </p:nvSpPr>
        <p:spPr bwMode="auto">
          <a:xfrm>
            <a:off x="1" y="981351"/>
            <a:ext cx="10080624" cy="62972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400" dirty="0" smtClean="0">
                <a:solidFill>
                  <a:srgbClr val="0033CC"/>
                </a:solidFill>
              </a:rPr>
              <a:t>(Static version)</a:t>
            </a:r>
            <a:endParaRPr lang="en-GB" sz="4400" dirty="0" smtClean="0">
              <a:solidFill>
                <a:srgbClr val="00B050"/>
              </a:solidFill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-10440" y="271060"/>
            <a:ext cx="10080624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800" dirty="0" err="1" smtClean="0">
                <a:solidFill>
                  <a:srgbClr val="CC6600"/>
                </a:solidFill>
              </a:rPr>
              <a:t>Demetrescu-Italiano</a:t>
            </a:r>
            <a:r>
              <a:rPr lang="en-US" sz="4800" dirty="0" smtClean="0">
                <a:solidFill>
                  <a:srgbClr val="CC6600"/>
                </a:solidFill>
              </a:rPr>
              <a:t> (2004)</a:t>
            </a:r>
            <a:endParaRPr lang="en-GB" sz="4800" dirty="0" smtClean="0">
              <a:solidFill>
                <a:srgbClr val="CC66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274142" y="2024012"/>
            <a:ext cx="3990906" cy="55027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200" dirty="0" smtClean="0"/>
              <a:t>New shortest path </a:t>
            </a:r>
            <a:r>
              <a:rPr lang="en-US" sz="3200" dirty="0" smtClean="0">
                <a:solidFill>
                  <a:srgbClr val="FF0000"/>
                </a:solidFill>
                <a:sym typeface="Symbol"/>
              </a:rPr>
              <a:t></a:t>
            </a:r>
            <a:endParaRPr lang="he-IL" sz="3200" dirty="0">
              <a:solidFill>
                <a:srgbClr val="FF0000"/>
              </a:solidFill>
            </a:endParaRPr>
          </a:p>
        </p:txBody>
      </p:sp>
      <p:grpSp>
        <p:nvGrpSpPr>
          <p:cNvPr id="45" name="Group 44"/>
          <p:cNvGrpSpPr/>
          <p:nvPr/>
        </p:nvGrpSpPr>
        <p:grpSpPr>
          <a:xfrm>
            <a:off x="1799498" y="3144022"/>
            <a:ext cx="1196461" cy="1826262"/>
            <a:chOff x="1799498" y="3156135"/>
            <a:chExt cx="1196461" cy="1826262"/>
          </a:xfrm>
        </p:grpSpPr>
        <p:sp>
          <p:nvSpPr>
            <p:cNvPr id="16" name="Oval 56"/>
            <p:cNvSpPr>
              <a:spLocks noChangeAspect="1" noChangeArrowheads="1"/>
            </p:cNvSpPr>
            <p:nvPr/>
          </p:nvSpPr>
          <p:spPr bwMode="auto">
            <a:xfrm>
              <a:off x="1799498" y="3899800"/>
              <a:ext cx="368939" cy="338932"/>
            </a:xfrm>
            <a:prstGeom prst="ellipse">
              <a:avLst/>
            </a:prstGeom>
            <a:solidFill>
              <a:srgbClr val="00B0F0">
                <a:alpha val="75000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cxnSp>
          <p:nvCxnSpPr>
            <p:cNvPr id="21" name="Straight Arrow Connector 20"/>
            <p:cNvCxnSpPr/>
            <p:nvPr/>
          </p:nvCxnSpPr>
          <p:spPr bwMode="auto">
            <a:xfrm>
              <a:off x="2168437" y="4082455"/>
              <a:ext cx="773493" cy="1588"/>
            </a:xfrm>
            <a:prstGeom prst="straightConnector1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32" name="Oval 56"/>
            <p:cNvSpPr>
              <a:spLocks noChangeAspect="1" noChangeArrowheads="1"/>
            </p:cNvSpPr>
            <p:nvPr/>
          </p:nvSpPr>
          <p:spPr bwMode="auto">
            <a:xfrm>
              <a:off x="1799498" y="4643465"/>
              <a:ext cx="368939" cy="338932"/>
            </a:xfrm>
            <a:prstGeom prst="ellipse">
              <a:avLst/>
            </a:prstGeom>
            <a:solidFill>
              <a:srgbClr val="00B0F0">
                <a:alpha val="75000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33" name="Oval 56"/>
            <p:cNvSpPr>
              <a:spLocks noChangeAspect="1" noChangeArrowheads="1"/>
            </p:cNvSpPr>
            <p:nvPr/>
          </p:nvSpPr>
          <p:spPr bwMode="auto">
            <a:xfrm>
              <a:off x="1799498" y="3156135"/>
              <a:ext cx="368939" cy="338932"/>
            </a:xfrm>
            <a:prstGeom prst="ellipse">
              <a:avLst/>
            </a:prstGeom>
            <a:solidFill>
              <a:srgbClr val="00B0F0">
                <a:alpha val="75000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cxnSp>
          <p:nvCxnSpPr>
            <p:cNvPr id="34" name="Straight Arrow Connector 33"/>
            <p:cNvCxnSpPr>
              <a:stCxn id="33" idx="5"/>
            </p:cNvCxnSpPr>
            <p:nvPr/>
          </p:nvCxnSpPr>
          <p:spPr bwMode="auto">
            <a:xfrm rot="16200000" flipH="1">
              <a:off x="2296190" y="3263648"/>
              <a:ext cx="517986" cy="881553"/>
            </a:xfrm>
            <a:prstGeom prst="straightConnector1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5" name="Straight Arrow Connector 34"/>
            <p:cNvCxnSpPr>
              <a:stCxn id="32" idx="7"/>
            </p:cNvCxnSpPr>
            <p:nvPr/>
          </p:nvCxnSpPr>
          <p:spPr bwMode="auto">
            <a:xfrm rot="5400000" flipH="1" flipV="1">
              <a:off x="2310173" y="4007314"/>
              <a:ext cx="490020" cy="881553"/>
            </a:xfrm>
            <a:prstGeom prst="straightConnector1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46" name="Group 45"/>
          <p:cNvGrpSpPr/>
          <p:nvPr/>
        </p:nvGrpSpPr>
        <p:grpSpPr>
          <a:xfrm>
            <a:off x="7339464" y="3378380"/>
            <a:ext cx="1196463" cy="1382944"/>
            <a:chOff x="7339464" y="3390493"/>
            <a:chExt cx="1196463" cy="1382944"/>
          </a:xfrm>
        </p:grpSpPr>
        <p:sp>
          <p:nvSpPr>
            <p:cNvPr id="28" name="Oval 56"/>
            <p:cNvSpPr>
              <a:spLocks noChangeAspect="1" noChangeArrowheads="1"/>
            </p:cNvSpPr>
            <p:nvPr/>
          </p:nvSpPr>
          <p:spPr bwMode="auto">
            <a:xfrm>
              <a:off x="8166988" y="3390493"/>
              <a:ext cx="368939" cy="338932"/>
            </a:xfrm>
            <a:prstGeom prst="ellipse">
              <a:avLst/>
            </a:prstGeom>
            <a:solidFill>
              <a:srgbClr val="0033CC">
                <a:alpha val="75000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cxnSp>
          <p:nvCxnSpPr>
            <p:cNvPr id="29" name="Straight Arrow Connector 28"/>
            <p:cNvCxnSpPr>
              <a:endCxn id="28" idx="2"/>
            </p:cNvCxnSpPr>
            <p:nvPr/>
          </p:nvCxnSpPr>
          <p:spPr bwMode="auto">
            <a:xfrm rot="5400000" flipH="1" flipV="1">
              <a:off x="7552139" y="3347286"/>
              <a:ext cx="402175" cy="827523"/>
            </a:xfrm>
            <a:prstGeom prst="straightConnector1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36" name="Oval 56"/>
            <p:cNvSpPr>
              <a:spLocks noChangeAspect="1" noChangeArrowheads="1"/>
            </p:cNvSpPr>
            <p:nvPr/>
          </p:nvSpPr>
          <p:spPr bwMode="auto">
            <a:xfrm>
              <a:off x="8166988" y="4434505"/>
              <a:ext cx="368939" cy="338932"/>
            </a:xfrm>
            <a:prstGeom prst="ellipse">
              <a:avLst/>
            </a:prstGeom>
            <a:solidFill>
              <a:srgbClr val="0033CC">
                <a:alpha val="75000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cxnSp>
          <p:nvCxnSpPr>
            <p:cNvPr id="37" name="Straight Arrow Connector 36"/>
            <p:cNvCxnSpPr/>
            <p:nvPr/>
          </p:nvCxnSpPr>
          <p:spPr bwMode="auto">
            <a:xfrm rot="16200000" flipH="1">
              <a:off x="7551742" y="3989518"/>
              <a:ext cx="402968" cy="827523"/>
            </a:xfrm>
            <a:prstGeom prst="straightConnector1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38" name="Oval 56"/>
          <p:cNvSpPr>
            <a:spLocks noChangeAspect="1" noChangeArrowheads="1"/>
          </p:cNvSpPr>
          <p:nvPr/>
        </p:nvSpPr>
        <p:spPr bwMode="auto">
          <a:xfrm>
            <a:off x="2935832" y="3887980"/>
            <a:ext cx="368939" cy="338932"/>
          </a:xfrm>
          <a:prstGeom prst="ellipse">
            <a:avLst/>
          </a:prstGeom>
          <a:solidFill>
            <a:srgbClr val="008000">
              <a:alpha val="75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39" name="Oval 56"/>
          <p:cNvSpPr>
            <a:spLocks noChangeAspect="1" noChangeArrowheads="1"/>
          </p:cNvSpPr>
          <p:nvPr/>
        </p:nvSpPr>
        <p:spPr bwMode="auto">
          <a:xfrm>
            <a:off x="3897880" y="3887980"/>
            <a:ext cx="368939" cy="338932"/>
          </a:xfrm>
          <a:prstGeom prst="ellipse">
            <a:avLst/>
          </a:prstGeom>
          <a:solidFill>
            <a:srgbClr val="008000">
              <a:alpha val="75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40" name="Straight Arrow Connector 39"/>
          <p:cNvCxnSpPr>
            <a:stCxn id="38" idx="6"/>
          </p:cNvCxnSpPr>
          <p:nvPr/>
        </p:nvCxnSpPr>
        <p:spPr bwMode="auto">
          <a:xfrm>
            <a:off x="3304771" y="4057446"/>
            <a:ext cx="593109" cy="794"/>
          </a:xfrm>
          <a:prstGeom prst="straightConnector1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1" name="Oval 56"/>
          <p:cNvSpPr>
            <a:spLocks noChangeAspect="1" noChangeArrowheads="1"/>
          </p:cNvSpPr>
          <p:nvPr/>
        </p:nvSpPr>
        <p:spPr bwMode="auto">
          <a:xfrm>
            <a:off x="6002360" y="3890069"/>
            <a:ext cx="368939" cy="338932"/>
          </a:xfrm>
          <a:prstGeom prst="ellipse">
            <a:avLst/>
          </a:prstGeom>
          <a:solidFill>
            <a:srgbClr val="008000">
              <a:alpha val="75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42" name="Oval 56"/>
          <p:cNvSpPr>
            <a:spLocks noChangeAspect="1" noChangeArrowheads="1"/>
          </p:cNvSpPr>
          <p:nvPr/>
        </p:nvSpPr>
        <p:spPr bwMode="auto">
          <a:xfrm>
            <a:off x="6972579" y="3890069"/>
            <a:ext cx="368939" cy="338932"/>
          </a:xfrm>
          <a:prstGeom prst="ellipse">
            <a:avLst/>
          </a:prstGeom>
          <a:solidFill>
            <a:srgbClr val="008000">
              <a:alpha val="75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43" name="Straight Arrow Connector 42"/>
          <p:cNvCxnSpPr>
            <a:endCxn id="42" idx="2"/>
          </p:cNvCxnSpPr>
          <p:nvPr/>
        </p:nvCxnSpPr>
        <p:spPr bwMode="auto">
          <a:xfrm>
            <a:off x="6371299" y="4058741"/>
            <a:ext cx="601280" cy="794"/>
          </a:xfrm>
          <a:prstGeom prst="straightConnector1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4" name="Curved Connector 43"/>
          <p:cNvCxnSpPr>
            <a:stCxn id="39" idx="6"/>
            <a:endCxn id="41" idx="2"/>
          </p:cNvCxnSpPr>
          <p:nvPr/>
        </p:nvCxnSpPr>
        <p:spPr bwMode="auto">
          <a:xfrm>
            <a:off x="4266819" y="4057446"/>
            <a:ext cx="1735541" cy="2089"/>
          </a:xfrm>
          <a:prstGeom prst="curvedConnector3">
            <a:avLst>
              <a:gd name="adj1" fmla="val 50000"/>
            </a:avLst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ysDash"/>
            <a:round/>
            <a:headEnd type="none" w="med" len="med"/>
            <a:tailEnd type="arrow"/>
          </a:ln>
          <a:effectLst/>
        </p:spPr>
      </p:cxnSp>
      <p:sp>
        <p:nvSpPr>
          <p:cNvPr id="48" name="Left Brace 47"/>
          <p:cNvSpPr/>
          <p:nvPr/>
        </p:nvSpPr>
        <p:spPr bwMode="auto">
          <a:xfrm rot="5400000">
            <a:off x="4401853" y="2070318"/>
            <a:ext cx="435126" cy="3126656"/>
          </a:xfrm>
          <a:prstGeom prst="leftBrace">
            <a:avLst>
              <a:gd name="adj1" fmla="val 8333"/>
              <a:gd name="adj2" fmla="val 47955"/>
            </a:avLst>
          </a:prstGeom>
          <a:noFill/>
          <a:ln w="25400" cap="flat" cmpd="sng" algn="ctr">
            <a:solidFill>
              <a:srgbClr val="9933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9" name="Left Brace 48"/>
          <p:cNvSpPr/>
          <p:nvPr/>
        </p:nvSpPr>
        <p:spPr bwMode="auto">
          <a:xfrm rot="5400000">
            <a:off x="4950149" y="620102"/>
            <a:ext cx="435126" cy="4343504"/>
          </a:xfrm>
          <a:prstGeom prst="leftBrace">
            <a:avLst>
              <a:gd name="adj1" fmla="val 8333"/>
              <a:gd name="adj2" fmla="val 47955"/>
            </a:avLst>
          </a:prstGeom>
          <a:noFill/>
          <a:ln w="25400" cap="flat" cmpd="sng" algn="ctr">
            <a:solidFill>
              <a:srgbClr val="9933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25" name="Picture 24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/>
          <a:stretch>
            <a:fillRect/>
          </a:stretch>
        </p:blipFill>
        <p:spPr bwMode="auto">
          <a:xfrm>
            <a:off x="4387281" y="2949060"/>
            <a:ext cx="706541" cy="484258"/>
          </a:xfrm>
          <a:prstGeom prst="rect">
            <a:avLst/>
          </a:prstGeom>
          <a:noFill/>
          <a:ln/>
          <a:effectLst/>
        </p:spPr>
      </p:pic>
      <p:sp>
        <p:nvSpPr>
          <p:cNvPr id="26" name="Left Brace 25"/>
          <p:cNvSpPr/>
          <p:nvPr/>
        </p:nvSpPr>
        <p:spPr bwMode="auto">
          <a:xfrm rot="16200000">
            <a:off x="3815872" y="3088367"/>
            <a:ext cx="472828" cy="4638027"/>
          </a:xfrm>
          <a:prstGeom prst="leftBrace">
            <a:avLst>
              <a:gd name="adj1" fmla="val 8333"/>
              <a:gd name="adj2" fmla="val 49615"/>
            </a:avLst>
          </a:prstGeom>
          <a:noFill/>
          <a:ln w="25400" cap="flat" cmpd="sng" algn="ctr">
            <a:solidFill>
              <a:srgbClr val="9933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30" name="Picture 29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/>
          <a:stretch>
            <a:fillRect/>
          </a:stretch>
        </p:blipFill>
        <p:spPr bwMode="auto">
          <a:xfrm>
            <a:off x="3391972" y="4726538"/>
            <a:ext cx="1237333" cy="484864"/>
          </a:xfrm>
          <a:prstGeom prst="rect">
            <a:avLst/>
          </a:prstGeom>
          <a:noFill/>
          <a:ln/>
          <a:effectLst/>
        </p:spPr>
      </p:pic>
      <p:sp>
        <p:nvSpPr>
          <p:cNvPr id="50" name="Left Brace 49"/>
          <p:cNvSpPr/>
          <p:nvPr/>
        </p:nvSpPr>
        <p:spPr bwMode="auto">
          <a:xfrm rot="16200000">
            <a:off x="4296897" y="2578873"/>
            <a:ext cx="472828" cy="5616419"/>
          </a:xfrm>
          <a:prstGeom prst="leftBrace">
            <a:avLst>
              <a:gd name="adj1" fmla="val 8333"/>
              <a:gd name="adj2" fmla="val 49615"/>
            </a:avLst>
          </a:prstGeom>
          <a:noFill/>
          <a:ln w="25400" cap="flat" cmpd="sng" algn="ctr">
            <a:solidFill>
              <a:srgbClr val="9933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52" name="Picture 51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/>
          <a:stretch>
            <a:fillRect/>
          </a:stretch>
        </p:blipFill>
        <p:spPr bwMode="auto">
          <a:xfrm>
            <a:off x="2634616" y="4725585"/>
            <a:ext cx="4329792" cy="485211"/>
          </a:xfrm>
          <a:prstGeom prst="rect">
            <a:avLst/>
          </a:prstGeom>
          <a:noFill/>
          <a:ln/>
          <a:effectLst/>
        </p:spPr>
      </p:pic>
      <p:sp>
        <p:nvSpPr>
          <p:cNvPr id="53" name="Left Brace 52"/>
          <p:cNvSpPr/>
          <p:nvPr/>
        </p:nvSpPr>
        <p:spPr bwMode="auto">
          <a:xfrm rot="16200000">
            <a:off x="5508819" y="3689197"/>
            <a:ext cx="472828" cy="5616419"/>
          </a:xfrm>
          <a:prstGeom prst="leftBrace">
            <a:avLst>
              <a:gd name="adj1" fmla="val 8333"/>
              <a:gd name="adj2" fmla="val 49615"/>
            </a:avLst>
          </a:prstGeom>
          <a:noFill/>
          <a:ln w="25400" cap="flat" cmpd="sng" algn="ctr">
            <a:solidFill>
              <a:srgbClr val="9933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55" name="Picture 54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 cstate="print"/>
          <a:stretch>
            <a:fillRect/>
          </a:stretch>
        </p:blipFill>
        <p:spPr bwMode="auto">
          <a:xfrm>
            <a:off x="3801909" y="5835909"/>
            <a:ext cx="4419048" cy="485113"/>
          </a:xfrm>
          <a:prstGeom prst="rect">
            <a:avLst/>
          </a:prstGeom>
          <a:noFill/>
          <a:ln/>
          <a:effectLst/>
        </p:spPr>
      </p:pic>
    </p:spTree>
    <p:extLst>
      <p:ext uri="{BB962C8B-B14F-4D97-AF65-F5344CB8AC3E}">
        <p14:creationId xmlns:p14="http://schemas.microsoft.com/office/powerpoint/2010/main" xmlns="" val="15990821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26" grpId="0" animBg="1"/>
      <p:bldP spid="26" grpId="1" animBg="1"/>
      <p:bldP spid="50" grpId="0" animBg="1"/>
      <p:bldP spid="5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ext Box 3"/>
          <p:cNvSpPr txBox="1">
            <a:spLocks noChangeArrowheads="1"/>
          </p:cNvSpPr>
          <p:nvPr/>
        </p:nvSpPr>
        <p:spPr bwMode="auto">
          <a:xfrm>
            <a:off x="-5220" y="1062832"/>
            <a:ext cx="10080624" cy="62972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400" dirty="0" smtClean="0">
                <a:solidFill>
                  <a:srgbClr val="0033CC"/>
                </a:solidFill>
              </a:rPr>
              <a:t>Static APSP algorithm</a:t>
            </a:r>
            <a:endParaRPr lang="en-GB" sz="4400" dirty="0" smtClean="0">
              <a:solidFill>
                <a:srgbClr val="00B050"/>
              </a:solidFill>
            </a:endParaRPr>
          </a:p>
        </p:txBody>
      </p:sp>
      <p:sp>
        <p:nvSpPr>
          <p:cNvPr id="56" name="Text Box 3"/>
          <p:cNvSpPr txBox="1">
            <a:spLocks noChangeArrowheads="1"/>
          </p:cNvSpPr>
          <p:nvPr/>
        </p:nvSpPr>
        <p:spPr bwMode="auto">
          <a:xfrm>
            <a:off x="-5220" y="352541"/>
            <a:ext cx="10080624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800" dirty="0" err="1" smtClean="0">
                <a:solidFill>
                  <a:srgbClr val="CC6600"/>
                </a:solidFill>
              </a:rPr>
              <a:t>Demetrescu-Italiano</a:t>
            </a:r>
            <a:r>
              <a:rPr lang="en-US" sz="4800" dirty="0" smtClean="0">
                <a:solidFill>
                  <a:srgbClr val="CC6600"/>
                </a:solidFill>
              </a:rPr>
              <a:t> (2004)</a:t>
            </a:r>
            <a:endParaRPr lang="en-GB" sz="4800" dirty="0" smtClean="0">
              <a:solidFill>
                <a:srgbClr val="CC66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 bwMode="auto">
          <a:xfrm>
            <a:off x="3039639" y="2108379"/>
            <a:ext cx="3990906" cy="55027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200" dirty="0" smtClean="0">
                <a:solidFill>
                  <a:srgbClr val="00B050"/>
                </a:solidFill>
              </a:rPr>
              <a:t>Running time:</a:t>
            </a:r>
            <a:endParaRPr lang="he-IL" sz="3200" dirty="0">
              <a:solidFill>
                <a:srgbClr val="00B050"/>
              </a:solidFill>
            </a:endParaRPr>
          </a:p>
        </p:txBody>
      </p:sp>
      <p:pic>
        <p:nvPicPr>
          <p:cNvPr id="14" name="Picture 13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/>
          <a:stretch>
            <a:fillRect/>
          </a:stretch>
        </p:blipFill>
        <p:spPr bwMode="auto">
          <a:xfrm>
            <a:off x="2824468" y="2854040"/>
            <a:ext cx="4421248" cy="609826"/>
          </a:xfrm>
          <a:prstGeom prst="rect">
            <a:avLst/>
          </a:prstGeom>
          <a:noFill/>
          <a:ln/>
          <a:effectLst/>
        </p:spPr>
      </p:pic>
      <p:pic>
        <p:nvPicPr>
          <p:cNvPr id="20" name="Picture 19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/>
          <a:stretch>
            <a:fillRect/>
          </a:stretch>
        </p:blipFill>
        <p:spPr bwMode="auto">
          <a:xfrm>
            <a:off x="2844511" y="3956967"/>
            <a:ext cx="4421256" cy="609827"/>
          </a:xfrm>
          <a:prstGeom prst="rect">
            <a:avLst/>
          </a:prstGeom>
          <a:noFill/>
          <a:ln/>
          <a:effectLst/>
        </p:spPr>
      </p:pic>
      <p:sp>
        <p:nvSpPr>
          <p:cNvPr id="21" name="TextBox 20"/>
          <p:cNvSpPr txBox="1"/>
          <p:nvPr/>
        </p:nvSpPr>
        <p:spPr>
          <a:xfrm>
            <a:off x="0" y="5065280"/>
            <a:ext cx="10080625" cy="10082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Uniqueness assumption:</a:t>
            </a:r>
          </a:p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All shortest paths are 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unique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0" y="6292501"/>
            <a:ext cx="10080625" cy="893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SP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 denotes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shortest path from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v</a:t>
            </a:r>
            <a:br>
              <a:rPr lang="en-US" sz="2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(Not explicitly maintained)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016" y="1605224"/>
            <a:ext cx="10080625" cy="893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] – The </a:t>
            </a:r>
            <a:r>
              <a:rPr lang="en-US" sz="2800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second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vertex on the </a:t>
            </a:r>
            <a:br>
              <a:rPr lang="en-US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shortest path from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found so far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8032" y="2737232"/>
            <a:ext cx="10080625" cy="893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] – The </a:t>
            </a:r>
            <a:r>
              <a:rPr lang="en-US" sz="2800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penultimate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vertex on the </a:t>
            </a:r>
            <a:br>
              <a:rPr lang="en-US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shortest path from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found so far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016" y="3869240"/>
            <a:ext cx="10080625" cy="893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] – A list of vertices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for which</a:t>
            </a:r>
            <a:br>
              <a:rPr lang="en-US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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SP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(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u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,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v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)  is known to be a shortest path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000" y="5001248"/>
            <a:ext cx="10080625" cy="893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] – A list of vertices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for which</a:t>
            </a:r>
            <a:br>
              <a:rPr lang="en-US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i="1" dirty="0" smtClean="0">
                <a:latin typeface="Times New Roman" pitchFamily="18" charset="0"/>
                <a:cs typeface="Times New Roman" pitchFamily="18" charset="0"/>
                <a:sym typeface="Symbol"/>
              </a:rPr>
              <a:t>SP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(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u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,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v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) 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w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 is known to be a shortest path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00" y="473216"/>
            <a:ext cx="10080625" cy="893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dist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] – The length of the </a:t>
            </a:r>
            <a:br>
              <a:rPr lang="en-US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shortest path from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found so far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TP_tmp.b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 bwMode="auto">
          <a:xfrm>
            <a:off x="2477489" y="1365259"/>
            <a:ext cx="4599440" cy="5690987"/>
          </a:xfrm>
          <a:prstGeom prst="rect">
            <a:avLst/>
          </a:prstGeom>
          <a:noFill/>
          <a:ln/>
          <a:effectLst/>
        </p:spPr>
      </p:pic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-5220" y="352541"/>
            <a:ext cx="10080624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800" dirty="0" smtClean="0">
                <a:solidFill>
                  <a:srgbClr val="0033CC"/>
                </a:solidFill>
              </a:rPr>
              <a:t>Static APSP algorithm</a:t>
            </a:r>
            <a:endParaRPr lang="en-GB" sz="4800" dirty="0" smtClean="0">
              <a:solidFill>
                <a:srgbClr val="0033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FONTSIZE" val="10"/>
  <p:tag name="DEFAULTWORDWRAP" val="0"/>
  <p:tag name="DEFAULTWIDTH" val="348"/>
  <p:tag name="DEFAULTHEIGHT" val="200"/>
  <p:tag name="DEFAULTDISPLAYSOURCE" val="\documentclass{article}\pagestyle{empty}&#10;\begin{document}&#10;&#10;\end{document}&#10;"/>
  <p:tag name="EMBEDFONTS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\color[rgb]{1,0,0}&#10;$$\ell[\pi_1\circ \pi_2]=\pi_1 \quad,\quad r[\pi_1\circ \pi_2]=\pi_2$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51"/>
  <p:tag name="PICTUREFILESIZE" val="701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\color[rgb]{1,0,0}&#10;$$\ell[\pi]$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6"/>
  <p:tag name="PICTUREFILESIZE" val="203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\color[rgb]{1,0,0}&#10;$$L[\ell[\pi]]$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28"/>
  <p:tag name="PICTUREFILESIZE" val="27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{\color[rgb]{1,0,0}&#10;$L[\ell[\pi]]\circ \pi$} -- new LSPs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98"/>
  <p:tag name="PICTUREFILESIZE" val="6409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{\color[rgb]{1,0,0}&#10;$\pi \circ R[r[\pi]]$} -- new LSPs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00"/>
  <p:tag name="PICTUREFILESIZE" val="660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newcommand{\LSP}{\mbox{$\cal LSP$}}&#10;$$&#10;\begin{array}{c}&#10;O( |\LSP| + n^2\log n)&#10;\end{array}$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87"/>
  <p:tag name="PICTUREFILESIZE" val="7487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newcommand{\LSP}{\mbox{$\cal LSP$}}&#10;$$&#10;\begin{array}{c}&#10;n^2 \;\le\; |\LSP| \;\le mn&#10;\end{array}$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87"/>
  <p:tag name="PICTUREFILESIZE" val="6059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[ruled,vlined]{algorithm2e}&#10;&#10;\begin{document}&#10;&#10;\newcommand{\weight}{c}&#10;&#10;% \newcommand{\apsp}{\mbox{{\tt apsp}}}&#10;% \newcommand{\apsp}{{{\tt apsp}}}&#10;\newcommand{\APSP}{apsp}&#10;&#10;\newcommand{\heap}{\mbox{{\tt heap}}}&#10;\newcommand{\extractmin}{\mbox{{\tt extract}-{\tt min}}}&#10;\newcommand{\decreasekey}{\mbox{{\tt decrease}-{\tt key}}}&#10;\newcommand{\findmin}{\mbox{{\tt find}-{\tt min}}}&#10;\newcommand{\INSERT}{\mbox{{\tt insert}}}&#10;\newcommand{\DELETE}{\mbox{{\tt delete}}}&#10;\newcommand{\heapinsert}{\mbox{{\tt heap}-{\tt insert}}}&#10;\newcommand{\heapdelete}{\mbox{{\tt heap}-{\tt delete}}}&#10;\newcommand{\makequeue}{\mbox{{\tt make}-{\tt queue}}}&#10;\newcommand{\makestack}{\mbox{{\tt make}-{\tt stack}}}&#10;\newcommand{\pop}{\mbox{{\tt pop}}}&#10;\newcommand{\push}{\mbox{{\tt push}}}&#10;\newcommand{\LIST}{\mbox{{\tt list}}}&#10;&#10;\newcommand{\EXAMINE}{\mbox{{\tt examine}}}&#10;\newcommand{\init}{\mbox{{\tt init}}}&#10;\newcommand{\dapspinit}{\mbox{{\tt dapsp}}-\mbox{{\tt init}}}&#10;&#10;\newcommand{\RandomFacet}{RF}&#10;&#10;\parbox{2.5in}{&#10;\SetAlgoFuncName{Algorithm}{anautorefname}&#10;\begin{function}[H]&#10;% \SetVline &#10;\DontPrintSemicolon&#10;\SetAlgoRefName{}&#10;&#10;\BlankLine&#10;$\init(G)$ \;&#10;$Q\gets \heap()$ \;&#10;&#10;\BlankLine&#10;\ForEach{$(u,v)\in E$}&#10;{&#10;    $dist[u,v] \gets \weight(u,v)$ \;&#10;%    $p[u,v] \gets v$ \;&#10;    $p[u,v] \gets v$ \;&#10;    $q[u,v] \gets u$ \;&#10;    $\heapinsert(Q,(u,v),dist[u,v])$&#10;}&#10;&#10;\BlankLine&#10;\While{$Q\ne\emptyset$} {&#10;    $(u,v) \gets \extractmin(Q)$ \;&#10;    $\INSERT(L[p[u,v],v],u)$ \;&#10;    $\INSERT(R[u,q[u,v]],v)$ \;&#10;    \ForEach{$w\in L[u,q[u,v]]$}&#10;    {&#10;        $\EXAMINE(w,u,v)$&#10;    }&#10;    \ForEach{$w\in R[p[u,v],v]$}&#10;    {&#10;        $\EXAMINE(u,v,w)$&#10;    }&#10;}&#10;&#10;% \caption{apsp($G=(V,E,c)$)}&#10;% \caption{\apsp($$)}&#10;\caption{\APSP($G$)}&#10;\end{function}&#10;} &#10;&#10;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181"/>
  <p:tag name="PICTUREFILESIZE" val="11274738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[ruled,vlined]{algorithm2e}&#10;&#10;\begin{document}&#10;&#10;\newcommand{\weight}{c}&#10;&#10;% \newcommand{\apsp}{\mbox{{\tt apsp}}}&#10;% \newcommand{\apsp}{{{\tt apsp}}}&#10;\newcommand{\APSP}{apsp}&#10;&#10;\newcommand{\heap}{\mbox{{\tt heap}}}&#10;\newcommand{\extractmin}{\mbox{{\tt extract}-{\tt min}}}&#10;\newcommand{\decreasekey}{\mbox{{\tt decrease}-{\tt key}}}&#10;\newcommand{\findmin}{\mbox{{\tt find}-{\tt min}}}&#10;\newcommand{\INSERT}{\mbox{{\tt insert}}}&#10;\newcommand{\DELETE}{\mbox{{\tt delete}}}&#10;\newcommand{\heapinsert}{\mbox{{\tt heap}-{\tt insert}}}&#10;\newcommand{\heapdelete}{\mbox{{\tt heap}-{\tt delete}}}&#10;\newcommand{\makequeue}{\mbox{{\tt make}-{\tt queue}}}&#10;\newcommand{\makestack}{\mbox{{\tt make}-{\tt stack}}}&#10;\newcommand{\pop}{\mbox{{\tt pop}}}&#10;\newcommand{\push}{\mbox{{\tt push}}}&#10;\newcommand{\LIST}{\mbox{{\tt list}}}&#10;&#10;\newcommand{\EXAMINE}{\mbox{{\tt examine}}}&#10;\newcommand{\init}{\mbox{{\tt init}}}&#10;\newcommand{\dapspinit}{\mbox{{\tt dapsp}}-\mbox{{\tt init}}}&#10;&#10;\newcommand{\NULL}{null}&#10;&#10;\parbox{2.0in}{&#10;%\SetAlgoFuncName{Algorithm}{anautorefname}&#10;\begin{function}[H]&#10;% \SetVline &#10;\DontPrintSemicolon&#10;% \SetAlgoRefName{}&#10;&#10;\BlankLine&#10;\ForEach{$u,v\in V$}&#10;{&#10;    $dist[u,v]\gets \infty$ \;&#10;    $p[u,v]\gets \NULL$ \;&#10;    $q[u,v]\gets \NULL$ \;&#10;    $L[u,v]\gets \emptyset$ \; %\LIST()$ \tcc*[r]{\rm empty list} \;&#10;    $R[u,v]\gets \emptyset$ \;&#10;}&#10;\ForEach{$u\in V$}&#10;{&#10;    $dist[u,u]\gets 0$ \;&#10;}&#10;&#10;% \caption{apsp($G=(V,E,c)$)}&#10;% \caption{\apsp($$)}&#10;\caption{init($G$)}&#10;\end{function}&#10;} &#10;&#10;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145"/>
  <p:tag name="PICTUREFILESIZE" val="5204078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[ruled,vlined]{algorithm2e}&#10;&#10;\begin{document}&#10;&#10;\newcommand{\weight}{c}&#10;&#10;% \newcommand{\apsp}{\mbox{{\tt apsp}}}&#10;% \newcommand{\apsp}{{{\tt apsp}}}&#10;\newcommand{\APSP}{apsp}&#10;&#10;\newcommand{\heap}{\mbox{{\tt heap}}}&#10;\newcommand{\extractmin}{\mbox{{\tt extract}-{\tt min}}}&#10;\newcommand{\decreasekey}{\mbox{{\tt decrease}-{\tt key}}}&#10;\newcommand{\findmin}{\mbox{{\tt find}-{\tt min}}}&#10;\newcommand{\INSERT}{\mbox{{\tt insert}}}&#10;\newcommand{\DELETE}{\mbox{{\tt delete}}}&#10;\newcommand{\heapinsert}{\mbox{{\tt heap}-{\tt insert}}}&#10;\newcommand{\heapdelete}{\mbox{{\tt heap}-{\tt delete}}}&#10;\newcommand{\makequeue}{\mbox{{\tt make}-{\tt queue}}}&#10;\newcommand{\makestack}{\mbox{{\tt make}-{\tt stack}}}&#10;\newcommand{\pop}{\mbox{{\tt pop}}}&#10;\newcommand{\push}{\mbox{{\tt push}}}&#10;\newcommand{\LIST}{\mbox{{\tt list}}}&#10;&#10;% \newcommand{\EXAMINE}{\mbox{{\tt examine}}}&#10;\newcommand{\EXAMINE}{examine}&#10;&#10;\newcommand{\init}{\mbox{{\tt init}}}&#10;\newcommand{\dapspinit}{\mbox{{\tt dapsp}}-\mbox{{\tt init}}}&#10;&#10;\newcommand{\NULL}{null}&#10;&#10;\parbox{3.0in}{&#10;% \SetAlgoFuncName{Algorithm}{anautorefname}&#10;\begin{function}[H]&#10;% \SetVline &#10;\DontPrintSemicolon&#10;% \SetAlgoRefName{}&#10;&#10;\If{$dist[u,v]+dist[v,w]&lt;dist[u,w]$}&#10; {&#10;     $dist[u,w] \gets dist[u,v]+dist[v,w]$ \;&#10;     \eIf{$p[u,w]=\NULL$} % (i.e., $(u,w)\not\in Q$)}&#10;         {$\heapinsert(Q,(u,w),dist[u,w])$}&#10;         {$\decreasekey(Q,(u,w),dist[u,w])$}&#10;     $p[u,w] \gets p[u,v]$ \;&#10;     $q[u,w] \gets q[v,w]$ \;&#10; }&#10;&#10;\caption{\EXAMINE($u,v,w$)}&#10;&#10;% \caption{apsp($G=(V,E,c)$)}&#10;% \caption{\apsp($$)}&#10;%\caption{init($G$)}&#10;\end{function}&#10;} &#10;&#10;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217"/>
  <p:tag name="PICTUREFILESIZE" val="736053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DENFONTSHAPE" val="tru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\color[rgb]{1,0,0}&#10;$$r[\pi]$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6"/>
  <p:tag name="PICTUREFILESIZE" val="1854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\color[rgb]{1,0,0}&#10;$$\ell[\pi]$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6"/>
  <p:tag name="PICTUREFILESIZE" val="2038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\color[rgb]{1,0,0}&#10;$\pi$ :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2"/>
  <p:tag name="PICTUREFILESIZE" val="1349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[ruled,vlined]{algorithm2e}&#10;&#10;\begin{document}&#10;&#10;\newcommand{\weight}{c}&#10;&#10;% \newcommand{\apsp}{\mbox{{\tt apsp}}}&#10;% \newcommand{\apsp}{{{\tt apsp}}}&#10;\newcommand{\APSP}{apsp}&#10;&#10;\newcommand{\heap}{\mbox{{\tt heap}}}&#10;\newcommand{\extractmin}{\mbox{{\tt extract}-{\tt min}}}&#10;\newcommand{\decreasekey}{\mbox{{\tt decrease}-{\tt key}}}&#10;\newcommand{\findmin}{\mbox{{\tt find}-{\tt min}}}&#10;\newcommand{\INSERT}{\mbox{{\tt insert}}}&#10;\newcommand{\DELETE}{\mbox{{\tt delete}}}&#10;\newcommand{\heapinsert}{\mbox{{\tt heap}-{\tt insert}}}&#10;\newcommand{\heapdelete}{\mbox{{\tt heap}-{\tt delete}}}&#10;\newcommand{\makequeue}{\mbox{{\tt make}-{\tt queue}}}&#10;\newcommand{\makestack}{\mbox{{\tt make}-{\tt stack}}}&#10;\newcommand{\pop}{\mbox{{\tt pop}}}&#10;\newcommand{\push}{\mbox{{\tt push}}}&#10;\newcommand{\LIST}{\mbox{{\tt list}}}&#10;&#10;\newcommand{\EXAMINE}{\mbox{{\tt examine}}}&#10;\newcommand{\init}{\mbox{{\tt init}}}&#10;\newcommand{\dapspinit}{\mbox{{\tt dapsp}}-\mbox{{\tt init}}}&#10;&#10;\newcommand{\PATH}{\mbox{{\tt path}}}&#10;\newcommand{\newpath}{\mbox{{\tt new}-{\tt path}}}&#10;&#10;\newcommand{\FALSE}{{\tt false}}&#10;\newcommand{\TRUE}{{\tt true}}&#10;&#10;\parbox{2.3in}{&#10;\begin{function}[H]&#10;% \SetVline &#10;\DontPrintSemicolon&#10;&#10; $\pi\gets \newpath()$ \;&#10; $l[\pi]\gets null$ \;&#10; $r[\pi]\gets null$ \;&#10; $start[\pi]\gets v$ \;&#10; $end[\pi] \gets v$ \;&#10; $first[\pi]\gets null$ \;&#10; $last[\pi] \gets null$ \;&#10; $cost[\pi] \gets 0$ \;&#10; $sel[\pi]\gets \TRUE$ \;&#10; $GL[\pi],GR[\pi]\gets \emptyset$ \;&#10; $SL[\pi],SR[\pi]\gets \emptyset$ \;&#10; % $\INSERT(GL[\pi[v]],\pi)$ \;&#10; % $\INSERT(GR[\pi[u]],\pi)$ \;&#10; \Return{$\pi$}&#10;&#10;\caption{path($v$)}&#10;\end{function}&#10;}&#10;&#10;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167"/>
  <p:tag name="PICTUREFILESIZE" val="7517878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[ruled,vlined]{algorithm2e}&#10;&#10;\begin{document}&#10;&#10;\newcommand{\weight}{c}&#10;&#10;% \newcommand{\apsp}{\mbox{{\tt apsp}}}&#10;% \newcommand{\apsp}{{{\tt apsp}}}&#10;\newcommand{\APSP}{apsp}&#10;&#10;\newcommand{\heap}{\mbox{{\tt heap}}}&#10;\newcommand{\extractmin}{\mbox{{\tt extract}-{\tt min}}}&#10;\newcommand{\decreasekey}{\mbox{{\tt decrease}-{\tt key}}}&#10;\newcommand{\findmin}{\mbox{{\tt find}-{\tt min}}}&#10;\newcommand{\INSERT}{\mbox{{\tt insert}}}&#10;\newcommand{\DELETE}{\mbox{{\tt delete}}}&#10;\newcommand{\heapinsert}{\mbox{{\tt heap}-{\tt insert}}}&#10;\newcommand{\heapdelete}{\mbox{{\tt heap}-{\tt delete}}}&#10;\newcommand{\makequeue}{\mbox{{\tt make}-{\tt queue}}}&#10;\newcommand{\makestack}{\mbox{{\tt make}-{\tt stack}}}&#10;\newcommand{\pop}{\mbox{{\tt pop}}}&#10;\newcommand{\push}{\mbox{{\tt push}}}&#10;\newcommand{\LIST}{\mbox{{\tt list}}}&#10;&#10;\newcommand{\EXAMINE}{\mbox{{\tt examine}}}&#10;\newcommand{\init}{\mbox{{\tt init}}}&#10;\newcommand{\dapspinit}{\mbox{{\tt dapsp}}-\mbox{{\tt init}}}&#10;&#10;\newcommand{\PATH}{\mbox{{\tt path}}}&#10;\newcommand{\newpath}{\mbox{{\tt new}-{\tt path}}}&#10;&#10;\newcommand{\FALSE}{{\tt false}}&#10;\newcommand{\TRUE}{{\tt true}}&#10;&#10;\parbox{2.3in}{&#10;\begin{function}[H]&#10;% \SetVline &#10;\DontPrintSemicolon&#10;&#10; $\pi\gets \newpath()$ \;&#10; $l[\pi]\gets \pi[u]$ \;&#10; $r[\pi]\gets \pi[v]$ \;&#10; $start[\pi]\gets u$ \;&#10; $end[\pi] \gets v$ \;&#10; $first[\pi]\gets e$ \;&#10; $last[\pi] \gets e$ \;&#10; $cost[\pi] \gets c[e]$ \;&#10; $sel[\pi]\gets \FALSE$ \;&#10; $GL[\pi],GR[\pi]\gets \emptyset$ \;&#10; $SL[\pi],SR[\pi]\gets \emptyset$ \;&#10; $\INSERT(GL[\pi[v]],\pi)$ \;&#10; $\INSERT(GR[\pi[u]],\pi)$ \;&#10; \Return{$\pi$}&#10;&#10;\caption{path($e=\mbox{$(u,v)$}$)}&#10;\end{function}&#10;}&#10;&#10;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167"/>
  <p:tag name="PICTUREFILESIZE" val="858415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[ruled,vlined]{algorithm2e}&#10;&#10;\begin{document}&#10;&#10;\newcommand{\weight}{c}&#10;&#10;% \newcommand{\apsp}{\mbox{{\tt apsp}}}&#10;% \newcommand{\apsp}{{{\tt apsp}}}&#10;\newcommand{\APSP}{apsp}&#10;&#10;\newcommand{\heap}{\mbox{{\tt heap}}}&#10;\newcommand{\extractmin}{\mbox{{\tt extract}-{\tt min}}}&#10;\newcommand{\decreasekey}{\mbox{{\tt decrease}-{\tt key}}}&#10;\newcommand{\findmin}{\mbox{{\tt find}-{\tt min}}}&#10;\newcommand{\INSERT}{\mbox{{\tt insert}}}&#10;\newcommand{\DELETE}{\mbox{{\tt delete}}}&#10;\newcommand{\heapinsert}{\mbox{{\tt heap}-{\tt insert}}}&#10;\newcommand{\heapdelete}{\mbox{{\tt heap}-{\tt delete}}}&#10;\newcommand{\makequeue}{\mbox{{\tt make}-{\tt queue}}}&#10;\newcommand{\makestack}{\mbox{{\tt make}-{\tt stack}}}&#10;\newcommand{\pop}{\mbox{{\tt pop}}}&#10;\newcommand{\push}{\mbox{{\tt push}}}&#10;\newcommand{\LIST}{\mbox{{\tt list}}}&#10;&#10;\newcommand{\EXAMINE}{\mbox{{\tt examine}}}&#10;\newcommand{\init}{\mbox{{\tt init}}}&#10;\newcommand{\dapspinit}{\mbox{{\tt dapsp}}-\mbox{{\tt init}}}&#10;&#10;\newcommand{\PATH}{\mbox{{\tt path}}}&#10;\newcommand{\newpath}{\mbox{{\tt new}-{\tt path}}}&#10;&#10;\newcommand{\FALSE}{{\tt false}}&#10;\newcommand{\TRUE}{{\tt true}}&#10;&#10;\parbox{2.3in}{&#10;\begin{function}[H]&#10;% \SetVline &#10;\DontPrintSemicolon&#10;&#10; \lIf{$r[\pi_1]\ne l[\pi_2]$}{error} \;&#10; $\pi\gets \newpath()$ \;&#10; $l[\pi]\gets \pi_1$ \;&#10; $r[\pi]\gets \pi_2$ \;&#10; $start[\pi]\gets start[\pi_1]$ \;&#10; $end[\pi] \gets end[\pi_2]$ \;&#10; $first[\pi]\gets first[\pi_1]$ \;&#10; $last[\pi] \gets last[\pi_2]$ \;&#10; $cost[\pi] \gets c[first[\pi]]+cost[\pi_2]$ \;&#10; $sel[\pi]\gets \FALSE$ \;&#10; $GL[\pi],GR[\pi]\gets \emptyset$ \;&#10; $SL[\pi],SR[\pi]\gets \emptyset$ \;&#10; $\INSERT(GL[\pi_2],\pi)$ \;&#10; $\INSERT(GR[\pi_1],\pi)$ \;&#10; \Return{$\pi$}&#10;&#10;\caption{path($\pi_1,\pi_2$)}&#10;\end{function}&#10;}&#10;&#10;&#10;\end{document}&#10;&#10;\parbox{2.5in}{&#10;\SetAlgoFuncName{Algorithm}{anautorefname}&#10;\begin{function}[H]&#10;% \SetVline &#10;\DontPrintSemicolon&#10;\SetAlgoRefName{}&#10;&#10;\BlankLine&#10;$\init(G)$ \;&#10;$Q\gets \heap()$ \;&#10;&#10;\BlankLine&#10;\ForEach{$(u,v)\in E$}&#10;{&#10;    $dist[u,v] \gets \weight(u,v)$ \;&#10;%    $p[u,v] \gets v$ \;&#10;    $p[u,v] \gets v$ \;&#10;    $q[u,v] \gets u$ \;&#10;    $\heapinsert(Q,(u,v),dist[u,v])$&#10;}&#10;&#10;\BlankLine&#10;\While{$Q\ne\emptyset$} {&#10;    $(u,v) \gets \extractmin(Q)$ \;&#10;    $\INSERT(L[p[u,v],v],u)$ \;&#10;    $\INSERT(R[u,q[u,v]],v)$ \;&#10;    \ForEach{$w\in L[u,q[u,v]]$}&#10;    {&#10;        $\EXAMINE(w,u,v)$&#10;    }&#10;    \ForEach{$w\in R[p[u,v],v]$}&#10;    {&#10;        $\EXAMINE(u,v,w)$&#10;    }&#10;}&#10;&#10;% \caption{apsp($G=(V,E,c)$)}&#10;% \caption{\apsp($$)}&#10;\caption{\APSP($G$)}&#10;\end{function}&#10;} &#10;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167"/>
  <p:tag name="PICTUREFILESIZE" val="9140950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[ruled,vlined]{algorithm2e}&#10;&#10;\begin{document}&#10;&#10;\newcommand{\weight}{c}&#10;&#10;% \newcommand{\apsp}{\mbox{{\tt apsp}}}&#10;% \newcommand{\apsp}{{{\tt apsp}}}&#10;\newcommand{\APSP}{apsp}&#10;&#10;\newcommand{\heap}{\mbox{{\tt heap}}}&#10;\newcommand{\extractmin}{\mbox{{\tt extract}-{\tt min}}}&#10;\newcommand{\decreasekey}{\mbox{{\tt decrease}-{\tt key}}}&#10;\newcommand{\findmin}{\mbox{{\tt find}-{\tt min}}}&#10;\newcommand{\INSERT}{\mbox{{\tt insert}}}&#10;\newcommand{\DELETE}{\mbox{{\tt delete}}}&#10;\newcommand{\heapinsert}{\mbox{{\tt heap}-{\tt insert}}}&#10;\newcommand{\heapdelete}{\mbox{{\tt heap}-{\tt delete}}}&#10;\newcommand{\makequeue}{\mbox{{\tt make}-{\tt queue}}}&#10;\newcommand{\makestack}{\mbox{{\tt make}-{\tt stack}}}&#10;\newcommand{\pop}{\mbox{{\tt pop}}}&#10;\newcommand{\push}{\mbox{{\tt push}}}&#10;\newcommand{\LIST}{\mbox{{\tt list}}}&#10;&#10;\newcommand{\EXAMINE}{\mbox{{\tt examine}}}&#10;\newcommand{\init}{\mbox{{\tt init}}}&#10;\newcommand{\dapspinit}{\mbox{{\tt dapsp}}-\mbox{{\tt init}}}&#10;&#10;\newcommand{\PATH}{\mbox{{\tt path}}}&#10;\newcommand{\newpath}{\mbox{{\tt new}-{\tt path}}}&#10;&#10;\newcommand{\apsp}{\mbox{{\tt apsp}}}&#10;\newcommand{\insertedges}{\mbox{{\tt insert}-{\tt edges}}}&#10;\newcommand{\deleteedges}{\mbox{{\tt delete}-{\tt edges}}}&#10;\newcommand{\insertinedges}{\mbox{{\tt insert}-{\tt in}-{\tt edges}}}&#10;\newcommand{\insertoutedges}{\mbox{{\tt insert}-{\tt out}-{\tt edges}}}&#10;\newcommand{\removepaths}{\mbox{{\tt remove}-{\tt paths}}}&#10;\newcommand{\removepath}{\mbox{{\tt remove}-{\tt path}}}&#10;\newcommand{\buildpaths}{\mbox{{\tt build}-{\tt paths}}}&#10;\newcommand{\initbuildpaths}{\mbox{{\tt init}-{\tt build}-{\tt paths}}}&#10;\newcommand{\newshortestpath}{\mbox{{\tt new}-{\tt shortest}-{\tt path}}}&#10;\newcommand{\update}{\mbox{{\tt update}}}&#10;\newcommand{\examine}{\mbox{{\tt examine}}}&#10;\newcommand{\fullupdate}{\mbox{{\tt full}-{\tt update}}}&#10;\newcommand{\vertexupdate}{\mbox{{\tt vertex}-{\tt update}}}&#10;\newcommand{\dummyupdate}{\mbox{{\tt dummy}-{\tt update}}}&#10;&#10;\parbox{2.5in}{&#10;\SetAlgoFuncName{Algorithm}{anautorefname}&#10;\begin{function}[H]&#10;% \SetVline &#10;\DontPrintSemicolon&#10;\SetAlgoRefName{}&#10;&#10;\BlankLine&#10;$t \gets 0$ \;&#10;&#10;\BlankLine&#10;\ForEach{$u\in V$}&#10;{&#10;    $E[u] \gets \emptyset$ \;&#10;    $\pi[u] \gets \PATH(u)$ \;&#10;    $d[u,u] \gets 0$ \;&#10;    $p[u,u] \gets \pi[u]$ \;&#10;}&#10;&#10;\BlankLine&#10;\ForEach{$u\ne v\in V$}&#10;{&#10;    $d[u,v]\gets \infty$ \;&#10;    $p[u,v]\gets null$ \;&#10;    $P[u,v]\gets \heap()$ \;&#10;    % $P^*[u,v]\gets \heap()$ \;&#10;}&#10;&#10;\BlankLine&#10;    $\insertedges(E)$&#10;% \ForEach{$v\in V$}&#10;% {&#10;%     $\insertinedges(G,v)$&#10;% }&#10;&#10;\BlankLine&#10;$\buildpaths()$&#10;\caption{apsp-init(\mbox{$G=(V,E,c)$})}&#10;\end{function}&#10;} &#10;&#10;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181"/>
  <p:tag name="PICTUREFILESIZE" val="9665078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[ruled,vlined]{algorithm2e}&#10;&#10;\begin{document}&#10;&#10;\newcommand{\weight}{c}&#10;&#10;% \newcommand{\apsp}{\mbox{{\tt apsp}}}&#10;% \newcommand{\apsp}{{{\tt apsp}}}&#10;\newcommand{\APSP}{apsp}&#10;&#10;\newcommand{\heap}{\mbox{{\tt heap}}}&#10;\newcommand{\extractmin}{\mbox{{\tt extract}-{\tt min}}}&#10;\newcommand{\decreasekey}{\mbox{{\tt decrease}-{\tt key}}}&#10;\newcommand{\findmin}{\mbox{{\tt find}-{\tt min}}}&#10;\newcommand{\INSERT}{\mbox{{\tt insert}}}&#10;\newcommand{\DELETE}{\mbox{{\tt delete}}}&#10;\newcommand{\heapinsert}{\mbox{{\tt heap}-{\tt insert}}}&#10;\newcommand{\heapdelete}{\mbox{{\tt heap}-{\tt delete}}}&#10;\newcommand{\makequeue}{\mbox{{\tt make}-{\tt queue}}}&#10;\newcommand{\makestack}{\mbox{{\tt make}-{\tt stack}}}&#10;\newcommand{\pop}{\mbox{{\tt pop}}}&#10;\newcommand{\push}{\mbox{{\tt push}}}&#10;\newcommand{\LIST}{\mbox{{\tt list}}}&#10;&#10;\newcommand{\EXAMINE}{\mbox{{\tt examine}}}&#10;\newcommand{\init}{\mbox{{\tt init}}}&#10;\newcommand{\dapspinit}{\mbox{{\tt dapsp}}-\mbox{{\tt init}}}&#10;&#10;\newcommand{\PATH}{\mbox{{\tt path}}}&#10;\newcommand{\newpath}{\mbox{{\tt new}-{\tt path}}}&#10;&#10;\newcommand{\apsp}{\mbox{{\tt apsp}}}&#10;\newcommand{\insertedges}{\mbox{{\tt insert}-{\tt edges}}}&#10;\newcommand{\deleteedges}{\mbox{{\tt delete}-{\tt edges}}}&#10;\newcommand{\insertinedges}{\mbox{{\tt insert}-{\tt in}-{\tt edges}}}&#10;\newcommand{\insertoutedges}{\mbox{{\tt insert}-{\tt out}-{\tt edges}}}&#10;\newcommand{\removepaths}{\mbox{{\tt remove}-{\tt paths}}}&#10;\newcommand{\removepath}{\mbox{{\tt remove}-{\tt path}}}&#10;\newcommand{\buildpaths}{\mbox{{\tt build}-{\tt paths}}}&#10;\newcommand{\initbuildpaths}{\mbox{{\tt init}-{\tt build}-{\tt paths}}}&#10;\newcommand{\newshortestpath}{\mbox{{\tt new}-{\tt shortest}-{\tt path}}}&#10;\newcommand{\update}{\mbox{{\tt update}}}&#10;\newcommand{\examine}{\mbox{{\tt examine}}}&#10;\newcommand{\fullupdate}{\mbox{{\tt full}-{\tt update}}}&#10;\newcommand{\vertexupdate}{\mbox{{\tt vertex}-{\tt update}}}&#10;\newcommand{\dummyupdate}{\mbox{{\tt dummy}-{\tt update}}}&#10;&#10;\parbox{2.5in}{&#10;% \SetAlgoFuncName{Algorithm}{anautorefname}&#10;\begin{function}[H]&#10;% \SetVline &#10;\DontPrintSemicolon&#10;\SetAlgoRefName{}&#10;&#10;\ForEach{$e=(u,v) \in E_{ins}$}&#10;{&#10;    $\DELETE(E[u],e)$ \;&#10;    $\DELETE(E[v],e)$ \;&#10;    $\removepath(\pi[e])$&#10;}&#10;&#10;\caption{delete-edges(\mbox{$E_{del}$})}&#10;\end{function}&#10;} &#10;&#10;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181"/>
  <p:tag name="PICTUREFILESIZE" val="3625078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[ruled,vlined]{algorithm2e}&#10;&#10;\begin{document}&#10;&#10;\newcommand{\weight}{c}&#10;&#10;% \newcommand{\apsp}{\mbox{{\tt apsp}}}&#10;% \newcommand{\apsp}{{{\tt apsp}}}&#10;\newcommand{\APSP}{apsp}&#10;&#10;\newcommand{\heap}{\mbox{{\tt heap}}}&#10;\newcommand{\extractmin}{\mbox{{\tt extract}-{\tt min}}}&#10;\newcommand{\decreasekey}{\mbox{{\tt decrease}-{\tt key}}}&#10;\newcommand{\findmin}{\mbox{{\tt find}-{\tt min}}}&#10;\newcommand{\INSERT}{\mbox{{\tt insert}}}&#10;\newcommand{\DELETE}{\mbox{{\tt delete}}}&#10;\newcommand{\heapinsert}{\mbox{{\tt heap}-{\tt insert}}}&#10;\newcommand{\heapdelete}{\mbox{{\tt heap}-{\tt delete}}}&#10;\newcommand{\makequeue}{\mbox{{\tt make}-{\tt queue}}}&#10;\newcommand{\makestack}{\mbox{{\tt make}-{\tt stack}}}&#10;\newcommand{\pop}{\mbox{{\tt pop}}}&#10;\newcommand{\push}{\mbox{{\tt push}}}&#10;\newcommand{\LIST}{\mbox{{\tt list}}}&#10;&#10;\newcommand{\EXAMINE}{\mbox{{\tt examine}}}&#10;\newcommand{\init}{\mbox{{\tt init}}}&#10;\newcommand{\dapspinit}{\mbox{{\tt dapsp}}-\mbox{{\tt init}}}&#10;&#10;\newcommand{\PATH}{\mbox{{\tt path}}}&#10;\newcommand{\newpath}{\mbox{{\tt new}-{\tt path}}}&#10;&#10;\newcommand{\apsp}{\mbox{{\tt apsp}}}&#10;\newcommand{\insertedges}{\mbox{{\tt insert}-{\tt edges}}}&#10;\newcommand{\deleteedges}{\mbox{{\tt delete}-{\tt edges}}}&#10;\newcommand{\insertinedges}{\mbox{{\tt insert}-{\tt in}-{\tt edges}}}&#10;\newcommand{\insertoutedges}{\mbox{{\tt insert}-{\tt out}-{\tt edges}}}&#10;\newcommand{\removepaths}{\mbox{{\tt remove}-{\tt paths}}}&#10;\newcommand{\removepath}{\mbox{{\tt remove}-{\tt path}}}&#10;\newcommand{\buildpaths}{\mbox{{\tt build}-{\tt paths}}}&#10;\newcommand{\initbuildpaths}{\mbox{{\tt init}-{\tt build}-{\tt paths}}}&#10;\newcommand{\newshortestpath}{\mbox{{\tt new}-{\tt shortest}-{\tt path}}}&#10;\newcommand{\update}{\mbox{{\tt update}}}&#10;\newcommand{\examine}{\mbox{{\tt examine}}}&#10;\newcommand{\fullupdate}{\mbox{{\tt full}-{\tt update}}}&#10;\newcommand{\vertexupdate}{\mbox{{\tt vertex}-{\tt update}}}&#10;\newcommand{\dummyupdate}{\mbox{{\tt dummy}-{\tt update}}}&#10;&#10;\parbox{2.5in}{&#10;% \SetAlgoFuncName{Algorithm}{anautorefname}&#10;\begin{function}[H]&#10;% \SetVline &#10;\DontPrintSemicolon&#10;\SetAlgoRefName{}&#10;&#10;\ForEach{$e=(u,v)\in E_{ins}$}&#10;{&#10;    $\INSERT(E[u],e)$ \;&#10;    $\INSERT(E[v],e)$ \;&#10;    $\pi[e] \gets \PATH(e)$ \;&#10;    % $\INSERT(GL[\pi[v]],\pi)$ \;&#10;    % $\INSERT(GR[\pi[u]],\pi)$ \;&#10;    $\heapinsert(P[u,v],\pi[e],cost[e])$&#10;}&#10;\caption{insert-edges(\mbox{$E_{ins}$})}&#10;\end{function}&#10;} &#10;&#10;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181"/>
  <p:tag name="PICTUREFILESIZE" val="4229078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[ruled,vlined]{algorithm2e}&#10;&#10;\begin{document}&#10;&#10;\newcommand{\weight}{c}&#10;&#10;% \newcommand{\apsp}{\mbox{{\tt apsp}}}&#10;% \newcommand{\apsp}{{{\tt apsp}}}&#10;\newcommand{\APSP}{apsp}&#10;&#10;\newcommand{\heap}{\mbox{{\tt heap}}}&#10;\newcommand{\extractmin}{\mbox{{\tt extract}-{\tt min}}}&#10;\newcommand{\decreasekey}{\mbox{{\tt decrease}-{\tt key}}}&#10;\newcommand{\findmin}{\mbox{{\tt find}-{\tt min}}}&#10;\newcommand{\INSERT}{\mbox{{\tt insert}}}&#10;\newcommand{\DELETE}{\mbox{{\tt delete}}}&#10;\newcommand{\heapinsert}{\mbox{{\tt heap}-{\tt insert}}}&#10;\newcommand{\heapdelete}{\mbox{{\tt heap}-{\tt delete}}}&#10;\newcommand{\makequeue}{\mbox{{\tt make}-{\tt queue}}}&#10;\newcommand{\makestack}{\mbox{{\tt make}-{\tt stack}}}&#10;\newcommand{\pop}{\mbox{{\tt pop}}}&#10;\newcommand{\push}{\mbox{{\tt push}}}&#10;\newcommand{\LIST}{\mbox{{\tt list}}}&#10;&#10;\newcommand{\EXAMINE}{\mbox{{\tt examine}}}&#10;\newcommand{\init}{\mbox{{\tt init}}}&#10;\newcommand{\dapspinit}{\mbox{{\tt dapsp}}-\mbox{{\tt init}}}&#10;&#10;\newcommand{\PATH}{\mbox{{\tt path}}}&#10;\newcommand{\newpath}{\mbox{{\tt new}-{\tt path}}}&#10;&#10;\newcommand{\apsp}{\mbox{{\tt apsp}}}&#10;\newcommand{\insertedges}{\mbox{{\tt insert}-{\tt edges}}}&#10;\newcommand{\deleteedges}{\mbox{{\tt delete}-{\tt edges}}}&#10;\newcommand{\insertinedges}{\mbox{{\tt insert}-{\tt in}-{\tt edges}}}&#10;\newcommand{\insertoutedges}{\mbox{{\tt insert}-{\tt out}-{\tt edges}}}&#10;\newcommand{\removepaths}{\mbox{{\tt remove}-{\tt paths}}}&#10;\newcommand{\removepath}{\mbox{{\tt remove}-{\tt path}}}&#10;\newcommand{\buildpaths}{\mbox{{\tt build}-{\tt paths}}}&#10;\newcommand{\initbuildpaths}{\mbox{{\tt init}-{\tt build}-{\tt paths}}}&#10;\newcommand{\newshortestpath}{\mbox{{\tt new}-{\tt shortest}-{\tt path}}}&#10;\newcommand{\update}{\mbox{{\tt update}}}&#10;\newcommand{\examine}{\mbox{{\tt examine}}}&#10;\newcommand{\fullupdate}{\mbox{{\tt full}-{\tt update}}}&#10;\newcommand{\vertexupdate}{\mbox{{\tt vertex}-{\tt update}}}&#10;\newcommand{\dummyupdate}{\mbox{{\tt dummy}-{\tt update}}}&#10;&#10;\parbox{2.5in}{&#10;% \SetAlgoFuncName{Algorithm}{anautorefname}&#10;\begin{function}[H]&#10;% \SetVline &#10;\DontPrintSemicolon&#10;\SetAlgoRefName{}&#10;&#10;$Q \gets \heap()$ \;&#10;$\initbuildpaths()$ \;&#10;&#10;\BlankLine&#10;\While{$Q\ne \phi$}&#10;{&#10;    $(u,v) \gets \extractmin(Q)$ \;&#10;    \If{$sel[p[u,v]]=\mbox{\tt false}$}&#10;    {$\newshortestpath(p[u,v])$}&#10;}&#10;&#10;\caption{build-paths($\,\!$)}&#10;&#10;\end{function}&#10;} &#10;&#10;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181"/>
  <p:tag name="PICTUREFILESIZE" val="518641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\color[rgb]{1,0,0}&#10;$$r[\pi]$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6"/>
  <p:tag name="PICTUREFILESIZE" val="1854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[ruled,vlined]{algorithm2e}&#10;&#10;\begin{document}&#10;&#10;\newcommand{\weight}{c}&#10;&#10;% \newcommand{\apsp}{\mbox{{\tt apsp}}}&#10;% \newcommand{\apsp}{{{\tt apsp}}}&#10;\newcommand{\APSP}{apsp}&#10;&#10;\newcommand{\heap}{\mbox{{\tt heap}}}&#10;\newcommand{\extractmin}{\mbox{{\tt extract}-{\tt min}}}&#10;\newcommand{\decreasekey}{\mbox{{\tt decrease}-{\tt key}}}&#10;\newcommand{\findmin}{\mbox{{\tt find}-{\tt min}}}&#10;\newcommand{\INSERT}{\mbox{{\tt insert}}}&#10;\newcommand{\DELETE}{\mbox{{\tt delete}}}&#10;\newcommand{\heapinsert}{\mbox{{\tt heap}-{\tt insert}}}&#10;\newcommand{\heapdelete}{\mbox{{\tt heap}-{\tt delete}}}&#10;\newcommand{\makequeue}{\mbox{{\tt make}-{\tt queue}}}&#10;\newcommand{\makestack}{\mbox{{\tt make}-{\tt stack}}}&#10;\newcommand{\pop}{\mbox{{\tt pop}}}&#10;\newcommand{\push}{\mbox{{\tt push}}}&#10;\newcommand{\LIST}{\mbox{{\tt list}}}&#10;&#10;\newcommand{\EXAMINE}{\mbox{{\tt examine}}}&#10;\newcommand{\init}{\mbox{{\tt init}}}&#10;\newcommand{\dapspinit}{\mbox{{\tt dapsp}}-\mbox{{\tt init}}}&#10;&#10;\newcommand{\PATH}{\mbox{{\tt path}}}&#10;\newcommand{\newpath}{\mbox{{\tt new}-{\tt path}}}&#10;&#10;\newcommand{\apsp}{\mbox{{\tt apsp}}}&#10;\newcommand{\insertedges}{\mbox{{\tt insert}-{\tt edges}}}&#10;\newcommand{\deleteedges}{\mbox{{\tt delete}-{\tt edges}}}&#10;\newcommand{\insertinedges}{\mbox{{\tt insert}-{\tt in}-{\tt edges}}}&#10;\newcommand{\insertoutedges}{\mbox{{\tt insert}-{\tt out}-{\tt edges}}}&#10;\newcommand{\removepaths}{\mbox{{\tt remove}-{\tt paths}}}&#10;\newcommand{\removepath}{\mbox{{\tt remove}-{\tt path}}}&#10;\newcommand{\buildpaths}{\mbox{{\tt build}-{\tt paths}}}&#10;\newcommand{\initbuildpaths}{\mbox{{\tt init}-{\tt build}-{\tt paths}}}&#10;\newcommand{\newshortestpath}{\mbox{{\tt new}-{\tt shortest}-{\tt path}}}&#10;\newcommand{\update}{\mbox{{\tt update}}}&#10;\newcommand{\examine}{\mbox{{\tt examine}}}&#10;\newcommand{\fullupdate}{\mbox{{\tt full}-{\tt update}}}&#10;\newcommand{\vertexupdate}{\mbox{{\tt vertex}-{\tt update}}}&#10;\newcommand{\dummyupdate}{\mbox{{\tt dummy}-{\tt update}}}&#10;&#10;\parbox{3in}{&#10;% \SetAlgoFuncName{Algorithm}{anautorefname}&#10;\begin{function}[H]&#10;% \SetVline &#10;\DontPrintSemicolon&#10;\SetAlgoRefName{}&#10;&#10;\ForEach{$u\ne v\in V$}&#10;{&#10;    % $sp[u,v]\gets null$ \;&#10;    \If{$p[u,v]=null$ {\bf and} $P[u,v]\ne\phi$}&#10;    {&#10;       $\pi\gets \findmin(P[u,v])$ \;&#10;       $d[u,v] \gets cost[\pi]$ \;&#10;       $p[u,v] \gets \pi$&#10;       $\heapinsert(Q,(u,v),d[u,v])$&#10;    }&#10;    % {&#10;    % $d[u,v] \gets \infty$ \;&#10;    % $p[u,v] \gets null$ \;&#10;    % }&#10;&#10;}&#10;\caption{init-build-paths($\,\!$)}&#10;\end{function}&#10;} &#10;&#10;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217"/>
  <p:tag name="PICTUREFILESIZE" val="6035618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[ruled,vlined]{algorithm2e}&#10;&#10;\begin{document}&#10;&#10;\newcommand{\weight}{c}&#10;&#10;% \newcommand{\apsp}{\mbox{{\tt apsp}}}&#10;% \newcommand{\apsp}{{{\tt apsp}}}&#10;\newcommand{\APSP}{apsp}&#10;&#10;\newcommand{\heap}{\mbox{{\tt heap}}}&#10;\newcommand{\extractmin}{\mbox{{\tt extract}-{\tt min}}}&#10;\newcommand{\decreasekey}{\mbox{{\tt decrease}-{\tt key}}}&#10;\newcommand{\findmin}{\mbox{{\tt find}-{\tt min}}}&#10;\newcommand{\INSERT}{\mbox{{\tt insert}}}&#10;\newcommand{\DELETE}{\mbox{{\tt delete}}}&#10;\newcommand{\heapinsert}{\mbox{{\tt heap}-{\tt insert}}}&#10;\newcommand{\heapdelete}{\mbox{{\tt heap}-{\tt delete}}}&#10;\newcommand{\makequeue}{\mbox{{\tt make}-{\tt queue}}}&#10;\newcommand{\makestack}{\mbox{{\tt make}-{\tt stack}}}&#10;\newcommand{\pop}{\mbox{{\tt pop}}}&#10;\newcommand{\push}{\mbox{{\tt push}}}&#10;\newcommand{\LIST}{\mbox{{\tt list}}}&#10;&#10;\newcommand{\EXAMINE}{\mbox{{\tt examine}}}&#10;\newcommand{\init}{\mbox{{\tt init}}}&#10;\newcommand{\dapspinit}{\mbox{{\tt dapsp}}-\mbox{{\tt init}}}&#10;&#10;\newcommand{\PATH}{\mbox{{\tt path}}}&#10;\newcommand{\newpath}{\mbox{{\tt new}-{\tt path}}}&#10;&#10;\newcommand{\apsp}{\mbox{{\tt apsp}}}&#10;\newcommand{\insertedges}{\mbox{{\tt insert}-{\tt edges}}}&#10;\newcommand{\deleteedges}{\mbox{{\tt delete}-{\tt edges}}}&#10;\newcommand{\insertinedges}{\mbox{{\tt insert}-{\tt in}-{\tt edges}}}&#10;\newcommand{\insertoutedges}{\mbox{{\tt insert}-{\tt out}-{\tt edges}}}&#10;\newcommand{\removepaths}{\mbox{{\tt remove}-{\tt paths}}}&#10;\newcommand{\removepath}{\mbox{{\tt remove}-{\tt path}}}&#10;\newcommand{\buildpaths}{\mbox{{\tt build}-{\tt paths}}}&#10;\newcommand{\initbuildpaths}{\mbox{{\tt init}-{\tt build}-{\tt paths}}}&#10;\newcommand{\newshortestpath}{\mbox{{\tt new}-{\tt shortest}-{\tt path}}}&#10;\newcommand{\update}{\mbox{{\tt update}}}&#10;\newcommand{\examine}{\mbox{{\tt examine}}}&#10;\newcommand{\fullupdate}{\mbox{{\tt full}-{\tt update}}}&#10;\newcommand{\vertexupdate}{\mbox{{\tt vertex}-{\tt update}}}&#10;\newcommand{\dummyupdate}{\mbox{{\tt dummy}-{\tt update}}}&#10;&#10;\newcommand{\FALSE}{{\tt false}}&#10;\newcommand{\TRUE}{{\tt true}}&#10;&#10;\parbox{2.5in}{&#10;% \SetAlgoFuncName{Algorithm}{anautorefname}&#10;\begin{function}[H]&#10;% \SetVline &#10;\DontPrintSemicolon&#10;\SetAlgoRefName{}&#10;&#10;% \If{$sel[\pi]=\FALSE$}&#10;{&#10;$sel[\pi]\gets \TRUE$ \;&#10;&#10;$\INSERT(SL[r[\pi]],\pi)$ \; $\INSERT(SR[l[\pi]],\pi)$ \;&#10;&#10;\ForEach{$\pi'\in SL[l[\pi]]$} {&#10;    $\pi'' \gets \PATH(\pi',\pi)$ \;&#10;    $\examine(\pi'')$&#10;    % $\INSERT(L[\pi],\pi'')$ \;&#10;    % $\INSERT(R[\pi'],\pi'')$ \;&#10;}&#10;&#10;\ForEach{$\pi'\in SR[r[\pi]]$} {&#10;    $\pi'' \gets \PATH(\pi,\pi')$ \;&#10;    $\examine(\pi'')$&#10;}&#10;}&#10;&#10;\caption{new-shortest-path(\mbox{$\pi$})}&#10;\end{function}&#10;} &#10;&#10;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181"/>
  <p:tag name="PICTUREFILESIZE" val="6796078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[ruled,vlined]{algorithm2e}&#10;&#10;\begin{document}&#10;&#10;\newcommand{\weight}{c}&#10;&#10;% \newcommand{\apsp}{\mbox{{\tt apsp}}}&#10;% \newcommand{\apsp}{{{\tt apsp}}}&#10;\newcommand{\APSP}{apsp}&#10;&#10;\newcommand{\heap}{\mbox{{\tt heap}}}&#10;\newcommand{\extractmin}{\mbox{{\tt extract}-{\tt min}}}&#10;\newcommand{\decreasekey}{\mbox{{\tt decrease}-{\tt key}}}&#10;\newcommand{\findmin}{\mbox{{\tt find}-{\tt min}}}&#10;\newcommand{\INSERT}{\mbox{{\tt insert}}}&#10;\newcommand{\DELETE}{\mbox{{\tt delete}}}&#10;\newcommand{\heapinsert}{\mbox{{\tt heap}-{\tt insert}}}&#10;\newcommand{\heapdelete}{\mbox{{\tt heap}-{\tt delete}}}&#10;\newcommand{\makequeue}{\mbox{{\tt make}-{\tt queue}}}&#10;\newcommand{\makestack}{\mbox{{\tt make}-{\tt stack}}}&#10;\newcommand{\pop}{\mbox{{\tt pop}}}&#10;\newcommand{\push}{\mbox{{\tt push}}}&#10;\newcommand{\LIST}{\mbox{{\tt list}}}&#10;&#10;\newcommand{\EXAMINE}{\mbox{{\tt examine}}}&#10;\newcommand{\init}{\mbox{{\tt init}}}&#10;\newcommand{\dapspinit}{\mbox{{\tt dapsp}}-\mbox{{\tt init}}}&#10;&#10;\newcommand{\PATH}{\mbox{{\tt path}}}&#10;\newcommand{\newpath}{\mbox{{\tt new}-{\tt path}}}&#10;&#10;\newcommand{\apsp}{\mbox{{\tt apsp}}}&#10;\newcommand{\insertedges}{\mbox{{\tt insert}-{\tt edges}}}&#10;\newcommand{\deleteedges}{\mbox{{\tt delete}-{\tt edges}}}&#10;\newcommand{\insertinedges}{\mbox{{\tt insert}-{\tt in}-{\tt edges}}}&#10;\newcommand{\insertoutedges}{\mbox{{\tt insert}-{\tt out}-{\tt edges}}}&#10;\newcommand{\removepaths}{\mbox{{\tt remove}-{\tt paths}}}&#10;\newcommand{\removepath}{\mbox{{\tt remove}-{\tt path}}}&#10;\newcommand{\buildpaths}{\mbox{{\tt build}-{\tt paths}}}&#10;\newcommand{\initbuildpaths}{\mbox{{\tt init}-{\tt build}-{\tt paths}}}&#10;\newcommand{\newshortestpath}{\mbox{{\tt new}-{\tt shortest}-{\tt path}}}&#10;\newcommand{\update}{\mbox{{\tt update}}}&#10;\newcommand{\examine}{\mbox{{\tt examine}}}&#10;\newcommand{\fullupdate}{\mbox{{\tt full}-{\tt update}}}&#10;\newcommand{\vertexupdate}{\mbox{{\tt vertex}-{\tt update}}}&#10;\newcommand{\dummyupdate}{\mbox{{\tt dummy}-{\tt update}}}&#10;&#10;\newcommand{\FALSE}{{\tt false}}&#10;\newcommand{\TRUE}{{\tt true}}&#10;&#10;\parbox{2.5in}{&#10;% \SetAlgoFuncName{Algorithm}{anautorefname}&#10;\begin{function}[H]&#10;% \SetVline &#10;\DontPrintSemicolon&#10;\SetAlgoRefName{}&#10;&#10;    $u \gets start[\pi]$ \; $v\gets end[\pi]$ \;&#10;\BlankLine&#10;    $\heapinsert(P[u,v],\pi,cost[\pi])$ \;&#10;    % $\heapinsert(P[start[\pi''],end[\pi'']],\pi'')$ \;&#10;\BlankLine&#10;    \If{$cost[\pi]&lt;d[u,v]$}&#10;    {&#10;        $d[u,v] \gets cost[\pi]$ \;&#10;        \eIf{$p[u,v]=null$}&#10;        { $\heapinsert(Q,(u,v),d[u,v])$ }&#10;        { $\decreasekey(Q,(u,v),d[u,v])$ }&#10;        $p[u,v] \gets \pi$&#10;    }&#10;&#10;\caption{examine(\mbox{$\pi$})}&#10;\end{function}&#10;} &#10;&#10;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181"/>
  <p:tag name="PICTUREFILESIZE" val="7702078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[ruled,vlined]{algorithm2e}&#10;&#10;\begin{document}&#10;&#10;\newcommand{\weight}{c}&#10;&#10;% \newcommand{\apsp}{\mbox{{\tt apsp}}}&#10;% \newcommand{\apsp}{{{\tt apsp}}}&#10;\newcommand{\APSP}{apsp}&#10;&#10;\newcommand{\heap}{\mbox{{\tt heap}}}&#10;\newcommand{\extractmin}{\mbox{{\tt extract}-{\tt min}}}&#10;\newcommand{\decreasekey}{\mbox{{\tt decrease}-{\tt key}}}&#10;\newcommand{\findmin}{\mbox{{\tt find}-{\tt min}}}&#10;\newcommand{\INSERT}{\mbox{{\tt insert}}}&#10;\newcommand{\DELETE}{\mbox{{\tt delete}}}&#10;\newcommand{\heapinsert}{\mbox{{\tt heap}-{\tt insert}}}&#10;\newcommand{\heapdelete}{\mbox{{\tt heap}-{\tt delete}}}&#10;\newcommand{\makequeue}{\mbox{{\tt make}-{\tt queue}}}&#10;\newcommand{\makestack}{\mbox{{\tt make}-{\tt stack}}}&#10;\newcommand{\pop}{\mbox{{\tt pop}}}&#10;\newcommand{\push}{\mbox{{\tt push}}}&#10;\newcommand{\LIST}{\mbox{{\tt list}}}&#10;&#10;\newcommand{\EXAMINE}{\mbox{{\tt examine}}}&#10;\newcommand{\init}{\mbox{{\tt init}}}&#10;\newcommand{\dapspinit}{\mbox{{\tt dapsp}}-\mbox{{\tt init}}}&#10;&#10;\newcommand{\PATH}{\mbox{{\tt path}}}&#10;\newcommand{\newpath}{\mbox{{\tt new}-{\tt path}}}&#10;&#10;\newcommand{\apsp}{\mbox{{\tt apsp}}}&#10;\newcommand{\insertedges}{\mbox{{\tt insert}-{\tt edges}}}&#10;\newcommand{\deleteedges}{\mbox{{\tt delete}-{\tt edges}}}&#10;\newcommand{\insertinedges}{\mbox{{\tt insert}-{\tt in}-{\tt edges}}}&#10;\newcommand{\insertoutedges}{\mbox{{\tt insert}-{\tt out}-{\tt edges}}}&#10;\newcommand{\removepaths}{\mbox{{\tt remove}-{\tt paths}}}&#10;\newcommand{\removepath}{\mbox{{\tt remove}-{\tt path}}}&#10;\newcommand{\buildpaths}{\mbox{{\tt build}-{\tt paths}}}&#10;\newcommand{\initbuildpaths}{\mbox{{\tt init}-{\tt build}-{\tt paths}}}&#10;\newcommand{\newshortestpath}{\mbox{{\tt new}-{\tt shortest}-{\tt path}}}&#10;\newcommand{\update}{\mbox{{\tt update}}}&#10;\newcommand{\examine}{\mbox{{\tt examine}}}&#10;\newcommand{\fullupdate}{\mbox{{\tt full}-{\tt update}}}&#10;\newcommand{\vertexupdate}{\mbox{{\tt vertex}-{\tt update}}}&#10;\newcommand{\dummyupdate}{\mbox{{\tt dummy}-{\tt update}}}&#10;&#10;\newcommand{\FALSE}{{\tt false}}&#10;\newcommand{\TRUE}{{\tt true}}&#10;&#10;\parbox{2.5in}{&#10;% \SetAlgoFuncName{Algorithm}{anautorefname}&#10;\begin{function}[H]&#10;% \SetVline &#10;\DontPrintSemicolon&#10;\SetAlgoRefName{}&#10;&#10;$u\gets start[\pi]$ ; $v\gets end[\pi]$ \;&#10;\If{$\pi=p[u,v]$}&#10;{&#10;    $p[u,v]\gets null$ \;&#10;    $d[u,v]\gets \infty$&#10;}&#10;&#10;$\heapdelete(P[u,v],\pi)$ \;&#10;&#10;\BlankLine&#10;\If{$l[\pi]\ne null$}&#10;{&#10;    $\DELETE(GR[l[\pi]],\pi)$ \;&#10;    $\DELETE(GL[r[\pi]],\pi)$ \;&#10;    \If{$sel[\pi]=\TRUE$}&#10;    {&#10;    $\DELETE(SR[l[\pi]],\pi)$ \;&#10;    $\DELETE(SL[r[\pi]],\pi)$ \;&#10;    }&#10;}&#10;&#10;&#10;\ForEach{$\pi'\in GL[\pi]\cup GR[\pi]$}&#10;{&#10;    $\removepath(\pi')$&#10;}&#10;% $S\gets \makestack()$ \;&#10;% $\push(S,\pi[v])$ \;&#10;%&#10;% \While{$S\ne\phi$}&#10;% {&#10;%     $\pi \gets \pop(S)$ \;&#10;%     \ForEach{$\pi'\in GL[\pi]\cup GR[\pi]$}&#10;%     {&#10;%         $\push(S,\pi')$ \;&#10;%         $\DELETE(GL[r[\pi']],\pi')$ \;&#10;%         $\DELETE(GR[l[\pi']],\pi')$ \;&#10;%&#10;%         %\BlankLine&#10;%         $u\gets start[\pi']$ ; $v\gets end[\pi']$ \;&#10;%         $\heapdelete(P[u,v],\pi')$ \;&#10;%         %\If{$\pi'\in P^*[u,v]$}&#10;%         \If{$sel[\pi']$}&#10;%         {&#10;%             $\DELETE(SL[r[\pi']],\pi')$ \;&#10;%             $\DELETE(SR[l[\pi']],\pi')$ \;&#10;%             % $\heapdelete(P^*[u,v],\pi')$ \;&#10;%         }&#10;%     }&#10;% }&#10;&#10;\caption{remove-path(\mbox{$\pi$})}&#10;\end{function}&#10;} &#10;&#10;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181"/>
  <p:tag name="PICTUREFILESIZE" val="9764738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[ruled,vlined]{algorithm2e}&#10;&#10;\begin{document}&#10;&#10;\newcommand{\weight}{c}&#10;&#10;% \newcommand{\apsp}{\mbox{{\tt apsp}}}&#10;% \newcommand{\apsp}{{{\tt apsp}}}&#10;\newcommand{\APSP}{apsp}&#10;&#10;\newcommand{\heap}{\mbox{{\tt heap}}}&#10;\newcommand{\extractmin}{\mbox{{\tt extract}-{\tt min}}}&#10;\newcommand{\decreasekey}{\mbox{{\tt decrease}-{\tt key}}}&#10;\newcommand{\findmin}{\mbox{{\tt find}-{\tt min}}}&#10;\newcommand{\INSERT}{\mbox{{\tt insert}}}&#10;\newcommand{\DELETE}{\mbox{{\tt delete}}}&#10;\newcommand{\heapinsert}{\mbox{{\tt heap}-{\tt insert}}}&#10;\newcommand{\heapdelete}{\mbox{{\tt heap}-{\tt delete}}}&#10;\newcommand{\makequeue}{\mbox{{\tt make}-{\tt queue}}}&#10;\newcommand{\makestack}{\mbox{{\tt make}-{\tt stack}}}&#10;\newcommand{\pop}{\mbox{{\tt pop}}}&#10;\newcommand{\push}{\mbox{{\tt push}}}&#10;\newcommand{\LIST}{\mbox{{\tt list}}}&#10;&#10;\newcommand{\EXAMINE}{\mbox{{\tt examine}}}&#10;\newcommand{\init}{\mbox{{\tt init}}}&#10;\newcommand{\dapspinit}{\mbox{{\tt dapsp}}-\mbox{{\tt init}}}&#10;&#10;\newcommand{\PATH}{\mbox{{\tt path}}}&#10;\newcommand{\newpath}{\mbox{{\tt new}-{\tt path}}}&#10;&#10;\newcommand{\apsp}{\mbox{{\tt apsp}}}&#10;\newcommand{\insertedges}{\mbox{{\tt insert}-{\tt edges}}}&#10;\newcommand{\deleteedges}{\mbox{{\tt delete}-{\tt edges}}}&#10;\newcommand{\insertinedges}{\mbox{{\tt insert}-{\tt in}-{\tt edges}}}&#10;\newcommand{\insertoutedges}{\mbox{{\tt insert}-{\tt out}-{\tt edges}}}&#10;\newcommand{\removepaths}{\mbox{{\tt remove}-{\tt paths}}}&#10;\newcommand{\removepath}{\mbox{{\tt remove}-{\tt path}}}&#10;\newcommand{\buildpaths}{\mbox{{\tt build}-{\tt paths}}}&#10;\newcommand{\initbuildpaths}{\mbox{{\tt init}-{\tt build}-{\tt paths}}}&#10;\newcommand{\newshortestpath}{\mbox{{\tt new}-{\tt shortest}-{\tt path}}}&#10;\newcommand{\update}{\mbox{{\tt update}}}&#10;\newcommand{\examine}{\mbox{{\tt examine}}}&#10;\newcommand{\fullupdate}{\mbox{{\tt full}-{\tt update}}}&#10;\newcommand{\vertexupdate}{\mbox{{\tt vertex}-{\tt update}}}&#10;\newcommand{\dummyupdate}{\mbox{{\tt dummy}-{\tt update}}}&#10;&#10;\newcommand{\FALSE}{{\tt false}}&#10;\newcommand{\TRUE}{{\tt true}}&#10;&#10;\parbox{2.7in}{&#10;% \SetAlgoFuncName{Algorithm}{anautorefname}&#10;\begin{function}[H]&#10;% \SetVline &#10;\DontPrintSemicolon&#10;\SetAlgoRefName{}&#10;&#10;$\deleteedges(E_{del})$ \;&#10;$\insertedges(E_{ins})$ \;&#10;% $\insertoutedges(G,v)$ \;&#10;$\buildpaths()$&#10;&#10;\caption{update(\mbox{$E_{del},E_{ins}$})}&#10;&#10;\end{function}&#10;} &#10;&#10;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196"/>
  <p:tag name="PICTUREFILESIZE" val="305012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[ruled,vlined]{algorithm2e}&#10;&#10;\begin{document}&#10;&#10;\newcommand{\weight}{c}&#10;&#10;% \newcommand{\apsp}{\mbox{{\tt apsp}}}&#10;% \newcommand{\apsp}{{{\tt apsp}}}&#10;\newcommand{\APSP}{apsp}&#10;&#10;\newcommand{\heap}{\mbox{{\tt heap}}}&#10;\newcommand{\extractmin}{\mbox{{\tt extract}-{\tt min}}}&#10;\newcommand{\decreasekey}{\mbox{{\tt decrease}-{\tt key}}}&#10;\newcommand{\findmin}{\mbox{{\tt find}-{\tt min}}}&#10;\newcommand{\INSERT}{\mbox{{\tt insert}}}&#10;\newcommand{\DELETE}{\mbox{{\tt delete}}}&#10;\newcommand{\heapinsert}{\mbox{{\tt heap}-{\tt insert}}}&#10;\newcommand{\heapdelete}{\mbox{{\tt heap}-{\tt delete}}}&#10;\newcommand{\makequeue}{\mbox{{\tt make}-{\tt queue}}}&#10;\newcommand{\makestack}{\mbox{{\tt make}-{\tt stack}}}&#10;\newcommand{\pop}{\mbox{{\tt pop}}}&#10;\newcommand{\push}{\mbox{{\tt push}}}&#10;\newcommand{\LIST}{\mbox{{\tt list}}}&#10;&#10;\newcommand{\EXAMINE}{\mbox{{\tt examine}}}&#10;\newcommand{\init}{\mbox{{\tt init}}}&#10;\newcommand{\dapspinit}{\mbox{{\tt dapsp}}-\mbox{{\tt init}}}&#10;&#10;\newcommand{\PATH}{\mbox{{\tt path}}}&#10;\newcommand{\newpath}{\mbox{{\tt new}-{\tt path}}}&#10;&#10;\newcommand{\apsp}{\mbox{{\tt apsp}}}&#10;\newcommand{\insertedges}{\mbox{{\tt insert}-{\tt edges}}}&#10;\newcommand{\deleteedges}{\mbox{{\tt delete}-{\tt edges}}}&#10;\newcommand{\insertinedges}{\mbox{{\tt insert}-{\tt in}-{\tt edges}}}&#10;\newcommand{\insertoutedges}{\mbox{{\tt insert}-{\tt out}-{\tt edges}}}&#10;\newcommand{\removepaths}{\mbox{{\tt remove}-{\tt paths}}}&#10;\newcommand{\removepath}{\mbox{{\tt remove}-{\tt path}}}&#10;\newcommand{\buildpaths}{\mbox{{\tt build}-{\tt paths}}}&#10;\newcommand{\initbuildpaths}{\mbox{{\tt init}-{\tt build}-{\tt paths}}}&#10;\newcommand{\newshortestpath}{\mbox{{\tt new}-{\tt shortest}-{\tt path}}}&#10;\newcommand{\update}{\mbox{{\tt update}}}&#10;\newcommand{\examine}{\mbox{{\tt examine}}}&#10;\newcommand{\fullupdate}{\mbox{{\tt full}-{\tt update}}}&#10;\newcommand{\vertexupdate}{\mbox{{\tt vertex}-{\tt update}}}&#10;\newcommand{\dummyupdate}{\mbox{{\tt dummy}-{\tt update}}}&#10;&#10;\newcommand{\FALSE}{{\tt false}}&#10;\newcommand{\TRUE}{{\tt true}}&#10;&#10;\parbox{2.7in}{&#10;% \SetAlgoFuncName{Algorithm}{anautorefname}&#10;\begin{function}[H]&#10;% \SetVline &#10;\DontPrintSemicolon&#10;\SetAlgoRefName{}&#10;&#10;\tcc{\rm All edges of $E_{del}\cup E_{ins}$ touch $v$}&#10;%\BlankLine&#10;$\update(E_{del},E_{ins})$ \;&#10;&#10;\caption{vertex-update(\mbox{$E_{del},E_{ins},v$})}&#10;\end{function}&#10;} &#10;&#10;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196"/>
  <p:tag name="PICTUREFILESIZE" val="2507634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[ruled,vlined]{algorithm2e}&#10;&#10;\begin{document}&#10;&#10;\newcommand{\weight}{c}&#10;&#10;% \newcommand{\apsp}{\mbox{{\tt apsp}}}&#10;% \newcommand{\apsp}{{{\tt apsp}}}&#10;\newcommand{\APSP}{apsp}&#10;&#10;\newcommand{\heap}{\mbox{{\tt heap}}}&#10;\newcommand{\extractmin}{\mbox{{\tt extract}-{\tt min}}}&#10;\newcommand{\decreasekey}{\mbox{{\tt decrease}-{\tt key}}}&#10;\newcommand{\findmin}{\mbox{{\tt find}-{\tt min}}}&#10;\newcommand{\INSERT}{\mbox{{\tt insert}}}&#10;\newcommand{\DELETE}{\mbox{{\tt delete}}}&#10;\newcommand{\heapinsert}{\mbox{{\tt heap}-{\tt insert}}}&#10;\newcommand{\heapdelete}{\mbox{{\tt heap}-{\tt delete}}}&#10;\newcommand{\makequeue}{\mbox{{\tt make}-{\tt queue}}}&#10;\newcommand{\makestack}{\mbox{{\tt make}-{\tt stack}}}&#10;\newcommand{\pop}{\mbox{{\tt pop}}}&#10;\newcommand{\push}{\mbox{{\tt push}}}&#10;\newcommand{\LIST}{\mbox{{\tt list}}}&#10;&#10;\newcommand{\EXAMINE}{\mbox{{\tt examine}}}&#10;\newcommand{\init}{\mbox{{\tt init}}}&#10;\newcommand{\dapspinit}{\mbox{{\tt dapsp}}-\mbox{{\tt init}}}&#10;&#10;\newcommand{\PATH}{\mbox{{\tt path}}}&#10;\newcommand{\newpath}{\mbox{{\tt new}-{\tt path}}}&#10;&#10;\newcommand{\apsp}{\mbox{{\tt apsp}}}&#10;\newcommand{\insertedges}{\mbox{{\tt insert}-{\tt edges}}}&#10;\newcommand{\deleteedges}{\mbox{{\tt delete}-{\tt edges}}}&#10;\newcommand{\insertinedges}{\mbox{{\tt insert}-{\tt in}-{\tt edges}}}&#10;\newcommand{\insertoutedges}{\mbox{{\tt insert}-{\tt out}-{\tt edges}}}&#10;\newcommand{\removepaths}{\mbox{{\tt remove}-{\tt paths}}}&#10;\newcommand{\removepath}{\mbox{{\tt remove}-{\tt path}}}&#10;\newcommand{\buildpaths}{\mbox{{\tt build}-{\tt paths}}}&#10;\newcommand{\initbuildpaths}{\mbox{{\tt init}-{\tt build}-{\tt paths}}}&#10;\newcommand{\newshortestpath}{\mbox{{\tt new}-{\tt shortest}-{\tt path}}}&#10;\newcommand{\update}{\mbox{{\tt update}}}&#10;\newcommand{\examine}{\mbox{{\tt examine}}}&#10;\newcommand{\fullupdate}{\mbox{{\tt full}-{\tt update}}}&#10;\newcommand{\vertexupdate}{\mbox{{\tt vertex}-{\tt update}}}&#10;\newcommand{\dummyupdate}{\mbox{{\tt dummy}-{\tt update}}}&#10;&#10;\newcommand{\FALSE}{{\tt false}}&#10;\newcommand{\TRUE}{{\tt true}}&#10;&#10;\parbox{2.7in}{&#10;% \SetAlgoFuncName{Algorithm}{anautorefname}&#10;\begin{function}[H]&#10;% \SetVline &#10;\DontPrintSemicolon&#10;\SetAlgoRefName{}&#10;&#10;$\vertexupdate(E[v],E[v],v)$&#10;\caption{dummy-update(\mbox{$v$})}&#10;\end{function}&#10;} &#10;&#10;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196"/>
  <p:tag name="PICTUREFILESIZE" val="174292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[ruled,vlined]{algorithm2e}&#10;&#10;\begin{document}&#10;&#10;\newcommand{\weight}{c}&#10;&#10;% \newcommand{\apsp}{\mbox{{\tt apsp}}}&#10;% \newcommand{\apsp}{{{\tt apsp}}}&#10;\newcommand{\APSP}{apsp}&#10;&#10;\newcommand{\heap}{\mbox{{\tt heap}}}&#10;\newcommand{\extractmin}{\mbox{{\tt extract}-{\tt min}}}&#10;\newcommand{\decreasekey}{\mbox{{\tt decrease}-{\tt key}}}&#10;\newcommand{\findmin}{\mbox{{\tt find}-{\tt min}}}&#10;\newcommand{\INSERT}{\mbox{{\tt insert}}}&#10;\newcommand{\DELETE}{\mbox{{\tt delete}}}&#10;\newcommand{\heapinsert}{\mbox{{\tt heap}-{\tt insert}}}&#10;\newcommand{\heapdelete}{\mbox{{\tt heap}-{\tt delete}}}&#10;\newcommand{\makequeue}{\mbox{{\tt make}-{\tt queue}}}&#10;\newcommand{\makestack}{\mbox{{\tt make}-{\tt stack}}}&#10;\newcommand{\pop}{\mbox{{\tt pop}}}&#10;\newcommand{\push}{\mbox{{\tt push}}}&#10;\newcommand{\LIST}{\mbox{{\tt list}}}&#10;&#10;\newcommand{\EXAMINE}{\mbox{{\tt examine}}}&#10;\newcommand{\init}{\mbox{{\tt init}}}&#10;\newcommand{\dapspinit}{\mbox{{\tt dapsp}}-\mbox{{\tt init}}}&#10;&#10;\newcommand{\PATH}{\mbox{{\tt path}}}&#10;\newcommand{\newpath}{\mbox{{\tt new}-{\tt path}}}&#10;&#10;\newcommand{\apsp}{\mbox{{\tt apsp}}}&#10;\newcommand{\insertedges}{\mbox{{\tt insert}-{\tt edges}}}&#10;\newcommand{\deleteedges}{\mbox{{\tt delete}-{\tt edges}}}&#10;\newcommand{\insertinedges}{\mbox{{\tt insert}-{\tt in}-{\tt edges}}}&#10;\newcommand{\insertoutedges}{\mbox{{\tt insert}-{\tt out}-{\tt edges}}}&#10;\newcommand{\removepaths}{\mbox{{\tt remove}-{\tt paths}}}&#10;\newcommand{\removepath}{\mbox{{\tt remove}-{\tt path}}}&#10;\newcommand{\buildpaths}{\mbox{{\tt build}-{\tt paths}}}&#10;\newcommand{\initbuildpaths}{\mbox{{\tt init}-{\tt build}-{\tt paths}}}&#10;\newcommand{\newshortestpath}{\mbox{{\tt new}-{\tt shortest}-{\tt path}}}&#10;\newcommand{\update}{\mbox{{\tt update}}}&#10;\newcommand{\examine}{\mbox{{\tt examine}}}&#10;\newcommand{\fullupdate}{\mbox{{\tt full}-{\tt update}}}&#10;\newcommand{\vertexupdate}{\mbox{{\tt vertex}-{\tt update}}}&#10;\newcommand{\dummyupdate}{\mbox{{\tt dummy}-{\tt update}}}&#10;&#10;\newcommand{\FALSE}{{\tt false}}&#10;\newcommand{\TRUE}{{\tt true}}&#10;&#10;\parbox{2.5in}{&#10;% \SetAlgoFuncName{Algorithm}{anautorefname}&#10;\begin{function}[H]&#10;% \SetVline &#10;\DontPrintSemicolon&#10;\SetAlgoRefName{}&#10;&#10;\BlankLine&#10;$t\gets t+1$ \;&#10;$v[t]\gets v$ \;&#10;&#10;\BlankLine&#10;$\vertexupdate(E_{del},E_{ins},v)$ \;&#10;&#10;\BlankLine&#10;$j\gets 1$\;&#10;\While{$j&lt; t$}&#10;{&#10;    $\dummyupdate(v[t-j])$ \;&#10;    $j\gets 2j$&#10;}&#10;\BlankLine&#10;&#10;\caption{full-update(\mbox{$E_{del},E_{ins},v$})}&#10;\end{function}&#10;} &#10;&#10;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181"/>
  <p:tag name="PICTUREFILESIZE" val="629173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\color[rgb]{1,0,0}&#10;$$\ell[\pi]$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6"/>
  <p:tag name="PICTUREFILESIZE" val="203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\color[rgb]{1,0,0}&#10;$\pi$ :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2"/>
  <p:tag name="PICTUREFILESIZE" val="134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\color[rgb]{1,0,0}&#10;$$\pi_1$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0"/>
  <p:tag name="PICTUREFILESIZE" val="135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\color[rgb]{1,0,0}&#10;$$r[\pi_1]=\ell[\pi_2]$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3"/>
  <p:tag name="PICTUREFILESIZE" val="386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{\color[rgb]{1,0,0}&#10;$\pi_1\circ \pi_2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30"/>
  <p:tag name="PICTUREFILESIZE" val="222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\color[rgb]{1,0,0}&#10;$$\pi_2$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0"/>
  <p:tag name="PICTUREFILESIZE" val="1509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"/>
        <a:ea typeface="Arial Unicode MS"/>
        <a:cs typeface="Arial Unicode MS"/>
      </a:majorFont>
      <a:minorFont>
        <a:latin typeface="Arial"/>
        <a:ea typeface="Arial Unicode MS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StarSymbol" charset="0"/>
          <a:buNone/>
          <a:tabLst/>
          <a:defRPr kumimoji="0" lang="en-GB" sz="3600" b="0" i="0" u="none" strike="noStrike" cap="none" normalizeH="0" baseline="0" smtClean="0">
            <a:ln>
              <a:noFill/>
            </a:ln>
            <a:effectLst/>
            <a:latin typeface="Arial" pitchFamily="34" charset="0"/>
            <a:ea typeface="Arial Unicode MS" pitchFamily="34" charset="-128"/>
            <a:cs typeface="Arial Unicode MS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StarSymbol" charset="0"/>
          <a:buNone/>
          <a:tabLst/>
          <a:defRPr kumimoji="0" lang="en-GB" sz="3600" b="0" i="0" u="none" strike="noStrike" cap="none" normalizeH="0" baseline="0" smtClean="0">
            <a:ln>
              <a:noFill/>
            </a:ln>
            <a:effectLst/>
            <a:latin typeface="Arial" pitchFamily="34" charset="0"/>
            <a:ea typeface="Arial Unicode MS" pitchFamily="34" charset="-128"/>
            <a:cs typeface="Arial Unicode MS" pitchFamily="34" charset="-128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56915</TotalTime>
  <Words>504</Words>
  <Application>Microsoft Office PowerPoint</Application>
  <PresentationFormat>Custom</PresentationFormat>
  <Paragraphs>128</Paragraphs>
  <Slides>30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3" baseType="lpstr">
      <vt:lpstr>Arial</vt:lpstr>
      <vt:lpstr>Times New Roman</vt:lpstr>
      <vt:lpstr>Arial Unicode MS</vt:lpstr>
      <vt:lpstr>StarSymbol</vt:lpstr>
      <vt:lpstr>ＭＳ Ｐゴシック</vt:lpstr>
      <vt:lpstr>CMMI10</vt:lpstr>
      <vt:lpstr>CMR10</vt:lpstr>
      <vt:lpstr>CMTI10</vt:lpstr>
      <vt:lpstr>CMSY10ORIG</vt:lpstr>
      <vt:lpstr>MSAM10</vt:lpstr>
      <vt:lpstr>Symbol</vt:lpstr>
      <vt:lpstr>cmmib9</vt:lpstr>
      <vt:lpstr>Default Design</vt:lpstr>
      <vt:lpstr>Analysis of Algorithms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Mike Paterson Uri Zwick</dc:title>
  <dc:creator>Uri Zwick</dc:creator>
  <cp:lastModifiedBy>Uri Zwick</cp:lastModifiedBy>
  <cp:revision>776</cp:revision>
  <dcterms:modified xsi:type="dcterms:W3CDTF">2014-04-02T07:51:08Z</dcterms:modified>
</cp:coreProperties>
</file>