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78"/>
  </p:notesMasterIdLst>
  <p:sldIdLst>
    <p:sldId id="695" r:id="rId2"/>
    <p:sldId id="635" r:id="rId3"/>
    <p:sldId id="671" r:id="rId4"/>
    <p:sldId id="672" r:id="rId5"/>
    <p:sldId id="673" r:id="rId6"/>
    <p:sldId id="674" r:id="rId7"/>
    <p:sldId id="688" r:id="rId8"/>
    <p:sldId id="697" r:id="rId9"/>
    <p:sldId id="696" r:id="rId10"/>
    <p:sldId id="698" r:id="rId11"/>
    <p:sldId id="676" r:id="rId12"/>
    <p:sldId id="677" r:id="rId13"/>
    <p:sldId id="689" r:id="rId14"/>
    <p:sldId id="699" r:id="rId15"/>
    <p:sldId id="700" r:id="rId16"/>
    <p:sldId id="701" r:id="rId17"/>
    <p:sldId id="702" r:id="rId18"/>
    <p:sldId id="703" r:id="rId19"/>
    <p:sldId id="705" r:id="rId20"/>
    <p:sldId id="704" r:id="rId21"/>
    <p:sldId id="706" r:id="rId22"/>
    <p:sldId id="681" r:id="rId23"/>
    <p:sldId id="686" r:id="rId24"/>
    <p:sldId id="683" r:id="rId25"/>
    <p:sldId id="753" r:id="rId26"/>
    <p:sldId id="687" r:id="rId27"/>
    <p:sldId id="690" r:id="rId28"/>
    <p:sldId id="691" r:id="rId29"/>
    <p:sldId id="692" r:id="rId30"/>
    <p:sldId id="755" r:id="rId31"/>
    <p:sldId id="693" r:id="rId32"/>
    <p:sldId id="732" r:id="rId33"/>
    <p:sldId id="756" r:id="rId34"/>
    <p:sldId id="733" r:id="rId35"/>
    <p:sldId id="710" r:id="rId36"/>
    <p:sldId id="714" r:id="rId37"/>
    <p:sldId id="715" r:id="rId38"/>
    <p:sldId id="719" r:id="rId39"/>
    <p:sldId id="735" r:id="rId40"/>
    <p:sldId id="716" r:id="rId41"/>
    <p:sldId id="717" r:id="rId42"/>
    <p:sldId id="720" r:id="rId43"/>
    <p:sldId id="709" r:id="rId44"/>
    <p:sldId id="708" r:id="rId45"/>
    <p:sldId id="721" r:id="rId46"/>
    <p:sldId id="711" r:id="rId47"/>
    <p:sldId id="712" r:id="rId48"/>
    <p:sldId id="713" r:id="rId49"/>
    <p:sldId id="718" r:id="rId50"/>
    <p:sldId id="736" r:id="rId51"/>
    <p:sldId id="722" r:id="rId52"/>
    <p:sldId id="723" r:id="rId53"/>
    <p:sldId id="724" r:id="rId54"/>
    <p:sldId id="752" r:id="rId55"/>
    <p:sldId id="725" r:id="rId56"/>
    <p:sldId id="726" r:id="rId57"/>
    <p:sldId id="727" r:id="rId58"/>
    <p:sldId id="728" r:id="rId59"/>
    <p:sldId id="729" r:id="rId60"/>
    <p:sldId id="737" r:id="rId61"/>
    <p:sldId id="738" r:id="rId62"/>
    <p:sldId id="740" r:id="rId63"/>
    <p:sldId id="742" r:id="rId64"/>
    <p:sldId id="744" r:id="rId65"/>
    <p:sldId id="745" r:id="rId66"/>
    <p:sldId id="746" r:id="rId67"/>
    <p:sldId id="747" r:id="rId68"/>
    <p:sldId id="748" r:id="rId69"/>
    <p:sldId id="751" r:id="rId70"/>
    <p:sldId id="741" r:id="rId71"/>
    <p:sldId id="739" r:id="rId72"/>
    <p:sldId id="731" r:id="rId73"/>
    <p:sldId id="743" r:id="rId74"/>
    <p:sldId id="749" r:id="rId75"/>
    <p:sldId id="750" r:id="rId76"/>
    <p:sldId id="670" r:id="rId77"/>
  </p:sldIdLst>
  <p:sldSz cx="10080625" cy="7559675"/>
  <p:notesSz cx="7556500" cy="10693400"/>
  <p:custDataLst>
    <p:tags r:id="rId79"/>
  </p:custDataLst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1pPr>
    <a:lvl2pPr marL="4318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2pPr>
    <a:lvl3pPr marL="6477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3pPr>
    <a:lvl4pPr marL="8636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4pPr>
    <a:lvl5pPr marL="10795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5pPr>
    <a:lvl6pPr marL="22860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6pPr>
    <a:lvl7pPr marL="27432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7pPr>
    <a:lvl8pPr marL="32004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8pPr>
    <a:lvl9pPr marL="3657600" algn="r" defTabSz="914400" rtl="1" eaLnBrk="1" latinLnBrk="0" hangingPunct="1">
      <a:defRPr sz="3600"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9900"/>
    <a:srgbClr val="990099"/>
    <a:srgbClr val="CC3300"/>
    <a:srgbClr val="0099FF"/>
    <a:srgbClr val="0033CC"/>
    <a:srgbClr val="006600"/>
    <a:srgbClr val="CC00CC"/>
    <a:srgbClr val="61D2FF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5568" autoAdjust="0"/>
  </p:normalViewPr>
  <p:slideViewPr>
    <p:cSldViewPr snapToGrid="0">
      <p:cViewPr varScale="1">
        <p:scale>
          <a:sx n="100" d="100"/>
          <a:sy n="100" d="100"/>
        </p:scale>
        <p:origin x="1044" y="96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60128" cy="6012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gs" Target="tags/tag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4900" y="812800"/>
            <a:ext cx="5345113" cy="4008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80000"/>
            <a:ext cx="6043613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6725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6725" y="10158413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87DD90F1-781E-48D9-A268-1E9E4CF80749}" type="slidenum">
              <a:rPr lang="he-IL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8688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3615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87DD90F1-781E-48D9-A268-1E9E4CF80749}" type="slidenum">
              <a:rPr lang="he-IL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362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378ECF1-E82F-4357-8CBC-D10861C9589F}" type="slidenum">
              <a:rPr lang="he-IL"/>
              <a:pPr/>
              <a:t>3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921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CEECF62-A09B-4978-9034-63EB653B1370}" type="slidenum">
              <a:rPr lang="he-IL"/>
              <a:pPr/>
              <a:t>4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15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9424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CBBD365-379B-4C0C-9D45-EB3203036BA3}" type="slidenum">
              <a:rPr lang="he-IL"/>
              <a:pPr/>
              <a:t>5</a:t>
            </a:fld>
            <a:endParaRPr lang="en-GB">
              <a:cs typeface="Arial Unicode MS" pitchFamily="34" charset="-128"/>
            </a:endParaRPr>
          </a:p>
        </p:txBody>
      </p:sp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877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3D212A0-33AB-49AF-AD12-E6603F6ADB4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5CB029B-FDDF-4478-82D0-E1F66FF1A89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7263" y="301625"/>
            <a:ext cx="2266950" cy="64547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825" y="301625"/>
            <a:ext cx="6650038" cy="64547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8451804-56E7-4A54-888B-59DB5537F2A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9069388" cy="1260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504825" y="6886575"/>
            <a:ext cx="2344738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4050" cy="5207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6325" cy="520700"/>
          </a:xfrm>
        </p:spPr>
        <p:txBody>
          <a:bodyPr/>
          <a:lstStyle>
            <a:lvl1pPr>
              <a:defRPr/>
            </a:lvl1pPr>
          </a:lstStyle>
          <a:p>
            <a:fld id="{B3B62FD1-9847-4183-A022-59E66F4BB3CF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BA8E946-F465-49CB-BC98-1AB064A4AF09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558CBC7-2C53-41C4-AB16-504CECE36C8B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825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59288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A3A7C3B-BA08-4D23-B15A-C18327D71144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27E7C34-8286-44E8-A5FB-6929FE70047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F311F2A-877A-446D-972A-471E3F93289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E54481A-9D47-4DC3-BD00-60714AF48142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23F7C4C-3F47-4652-BB6B-9968ADB4270E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8B3E442-5338-4F4D-AA16-D938BE13CA37}" type="slidenum">
              <a:rPr lang="he-IL"/>
              <a:pPr/>
              <a:t>‹#›</a:t>
            </a:fld>
            <a:endParaRPr lang="en-GB"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301625"/>
            <a:ext cx="9069388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768475"/>
            <a:ext cx="9069388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4825" y="6886575"/>
            <a:ext cx="2344738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fld id="{0E491FC0-88B1-48E7-A965-EDCF8BA5F483}" type="slidenum">
              <a:rPr lang="he-IL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4318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2pPr>
      <a:lvl3pPr marL="647700" indent="-215900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3pPr>
      <a:lvl4pPr marL="862013" indent="-214313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4pPr>
      <a:lvl5pPr marL="10795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5pPr>
      <a:lvl6pPr marL="15367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6pPr>
      <a:lvl7pPr marL="19939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7pPr>
      <a:lvl8pPr marL="24511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8pPr>
      <a:lvl9pPr marL="2908300" indent="-217488" algn="l" defTabSz="457200" rtl="0" fontAlgn="base" hangingPunct="0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pitchFamily="18" charset="0"/>
          <a:ea typeface="Arial Unicode MS" pitchFamily="34" charset="-128"/>
          <a:cs typeface="Arial Unicode MS" pitchFamily="34" charset="-128"/>
        </a:defRPr>
      </a:lvl9pPr>
    </p:titleStyle>
    <p:bodyStyle>
      <a:lvl1pPr marL="431800" indent="-32385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charset="0"/>
        <a:buChar char="●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862013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295400" indent="-2159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charset="0"/>
        <a:buChar char="●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727200" indent="-2159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1590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6162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30734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5306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987800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png"/><Relationship Id="rId13" Type="http://schemas.openxmlformats.org/officeDocument/2006/relationships/image" Target="../media/image360.png"/><Relationship Id="rId3" Type="http://schemas.openxmlformats.org/officeDocument/2006/relationships/image" Target="../media/image81.png"/><Relationship Id="rId7" Type="http://schemas.openxmlformats.org/officeDocument/2006/relationships/image" Target="../media/image300.png"/><Relationship Id="rId12" Type="http://schemas.openxmlformats.org/officeDocument/2006/relationships/image" Target="../media/image350.png"/><Relationship Id="rId17" Type="http://schemas.openxmlformats.org/officeDocument/2006/relationships/image" Target="../media/image400.png"/><Relationship Id="rId2" Type="http://schemas.openxmlformats.org/officeDocument/2006/relationships/image" Target="../media/image80.png"/><Relationship Id="rId16" Type="http://schemas.openxmlformats.org/officeDocument/2006/relationships/image" Target="../media/image3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1.png"/><Relationship Id="rId11" Type="http://schemas.openxmlformats.org/officeDocument/2006/relationships/image" Target="../media/image340.png"/><Relationship Id="rId5" Type="http://schemas.openxmlformats.org/officeDocument/2006/relationships/image" Target="../media/image280.png"/><Relationship Id="rId15" Type="http://schemas.openxmlformats.org/officeDocument/2006/relationships/image" Target="../media/image380.png"/><Relationship Id="rId10" Type="http://schemas.openxmlformats.org/officeDocument/2006/relationships/image" Target="../media/image330.png"/><Relationship Id="rId4" Type="http://schemas.openxmlformats.org/officeDocument/2006/relationships/image" Target="../media/image270.png"/><Relationship Id="rId9" Type="http://schemas.openxmlformats.org/officeDocument/2006/relationships/image" Target="../media/image790.png"/><Relationship Id="rId14" Type="http://schemas.openxmlformats.org/officeDocument/2006/relationships/image" Target="../media/image37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0.png"/><Relationship Id="rId13" Type="http://schemas.openxmlformats.org/officeDocument/2006/relationships/image" Target="../media/image520.png"/><Relationship Id="rId18" Type="http://schemas.openxmlformats.org/officeDocument/2006/relationships/image" Target="../media/image87.png"/><Relationship Id="rId3" Type="http://schemas.openxmlformats.org/officeDocument/2006/relationships/image" Target="../media/image83.png"/><Relationship Id="rId7" Type="http://schemas.openxmlformats.org/officeDocument/2006/relationships/image" Target="../media/image460.png"/><Relationship Id="rId12" Type="http://schemas.openxmlformats.org/officeDocument/2006/relationships/image" Target="../media/image510.png"/><Relationship Id="rId17" Type="http://schemas.openxmlformats.org/officeDocument/2006/relationships/image" Target="../media/image850.png"/><Relationship Id="rId2" Type="http://schemas.openxmlformats.org/officeDocument/2006/relationships/image" Target="../media/image82.png"/><Relationship Id="rId16" Type="http://schemas.openxmlformats.org/officeDocument/2006/relationships/image" Target="../media/image8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11" Type="http://schemas.openxmlformats.org/officeDocument/2006/relationships/image" Target="../media/image500.png"/><Relationship Id="rId5" Type="http://schemas.openxmlformats.org/officeDocument/2006/relationships/image" Target="../media/image85.png"/><Relationship Id="rId15" Type="http://schemas.openxmlformats.org/officeDocument/2006/relationships/image" Target="../media/image830.png"/><Relationship Id="rId10" Type="http://schemas.openxmlformats.org/officeDocument/2006/relationships/image" Target="../media/image490.png"/><Relationship Id="rId19" Type="http://schemas.openxmlformats.org/officeDocument/2006/relationships/image" Target="../media/image88.png"/><Relationship Id="rId4" Type="http://schemas.openxmlformats.org/officeDocument/2006/relationships/image" Target="../media/image84.png"/><Relationship Id="rId9" Type="http://schemas.openxmlformats.org/officeDocument/2006/relationships/image" Target="../media/image480.png"/><Relationship Id="rId14" Type="http://schemas.openxmlformats.org/officeDocument/2006/relationships/image" Target="../media/image53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680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12" Type="http://schemas.openxmlformats.org/officeDocument/2006/relationships/image" Target="../media/image670.png"/><Relationship Id="rId17" Type="http://schemas.openxmlformats.org/officeDocument/2006/relationships/image" Target="../media/image99.png"/><Relationship Id="rId2" Type="http://schemas.openxmlformats.org/officeDocument/2006/relationships/image" Target="../media/image89.png"/><Relationship Id="rId16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11" Type="http://schemas.openxmlformats.org/officeDocument/2006/relationships/image" Target="../media/image660.png"/><Relationship Id="rId5" Type="http://schemas.openxmlformats.org/officeDocument/2006/relationships/image" Target="../media/image92.png"/><Relationship Id="rId15" Type="http://schemas.openxmlformats.org/officeDocument/2006/relationships/image" Target="../media/image97.png"/><Relationship Id="rId10" Type="http://schemas.openxmlformats.org/officeDocument/2006/relationships/image" Target="../media/image650.png"/><Relationship Id="rId4" Type="http://schemas.openxmlformats.org/officeDocument/2006/relationships/image" Target="../media/image91.png"/><Relationship Id="rId9" Type="http://schemas.openxmlformats.org/officeDocument/2006/relationships/image" Target="../media/image640.png"/><Relationship Id="rId14" Type="http://schemas.openxmlformats.org/officeDocument/2006/relationships/image" Target="../media/image9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0.png"/><Relationship Id="rId2" Type="http://schemas.openxmlformats.org/officeDocument/2006/relationships/image" Target="../media/image10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3.png"/><Relationship Id="rId2" Type="http://schemas.openxmlformats.org/officeDocument/2006/relationships/image" Target="../media/image1071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235.png"/><Relationship Id="rId9" Type="http://schemas.openxmlformats.org/officeDocument/2006/relationships/image" Target="../media/image23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7.png"/><Relationship Id="rId18" Type="http://schemas.openxmlformats.org/officeDocument/2006/relationships/image" Target="../media/image242.png"/><Relationship Id="rId3" Type="http://schemas.openxmlformats.org/officeDocument/2006/relationships/image" Target="../media/image1081.png"/><Relationship Id="rId17" Type="http://schemas.openxmlformats.org/officeDocument/2006/relationships/image" Target="../media/image241.png"/><Relationship Id="rId2" Type="http://schemas.openxmlformats.org/officeDocument/2006/relationships/image" Target="../media/image1030.png"/><Relationship Id="rId16" Type="http://schemas.openxmlformats.org/officeDocument/2006/relationships/image" Target="../media/image240.png"/><Relationship Id="rId20" Type="http://schemas.openxmlformats.org/officeDocument/2006/relationships/image" Target="../media/image244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239.png"/><Relationship Id="rId19" Type="http://schemas.openxmlformats.org/officeDocument/2006/relationships/image" Target="../media/image243.png"/><Relationship Id="rId14" Type="http://schemas.openxmlformats.org/officeDocument/2006/relationships/image" Target="../media/image238.png"/></Relationships>
</file>

<file path=ppt/slides/_rels/slide3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8.png"/><Relationship Id="rId12" Type="http://schemas.openxmlformats.org/officeDocument/2006/relationships/image" Target="../media/image1090.png"/><Relationship Id="rId17" Type="http://schemas.openxmlformats.org/officeDocument/2006/relationships/image" Target="../media/image252.png"/><Relationship Id="rId16" Type="http://schemas.openxmlformats.org/officeDocument/2006/relationships/image" Target="../media/image25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46.png"/><Relationship Id="rId15" Type="http://schemas.openxmlformats.org/officeDocument/2006/relationships/image" Target="../media/image250.png"/><Relationship Id="rId10" Type="http://schemas.openxmlformats.org/officeDocument/2006/relationships/image" Target="../media/image245.png"/><Relationship Id="rId19" Type="http://schemas.openxmlformats.org/officeDocument/2006/relationships/image" Target="../media/image254.png"/><Relationship Id="rId14" Type="http://schemas.openxmlformats.org/officeDocument/2006/relationships/image" Target="../media/image249.png"/></Relationships>
</file>

<file path=ppt/slides/_rels/slide37.xml.rels><?xml version="1.0" encoding="UTF-8" standalone="yes"?>
<Relationships xmlns="http://schemas.openxmlformats.org/package/2006/relationships"><Relationship Id="rId18" Type="http://schemas.openxmlformats.org/officeDocument/2006/relationships/image" Target="../media/image267.png"/><Relationship Id="rId7" Type="http://schemas.openxmlformats.org/officeDocument/2006/relationships/image" Target="../media/image1101.png"/><Relationship Id="rId17" Type="http://schemas.openxmlformats.org/officeDocument/2006/relationships/image" Target="../media/image1111.png"/><Relationship Id="rId16" Type="http://schemas.openxmlformats.org/officeDocument/2006/relationships/image" Target="../media/image2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5.png"/><Relationship Id="rId15" Type="http://schemas.openxmlformats.org/officeDocument/2006/relationships/image" Target="../media/image264.png"/><Relationship Id="rId10" Type="http://schemas.openxmlformats.org/officeDocument/2006/relationships/image" Target="../media/image259.png"/></Relationships>
</file>

<file path=ppt/slides/_rels/slide38.xml.rels><?xml version="1.0" encoding="UTF-8" standalone="yes"?>
<Relationships xmlns="http://schemas.openxmlformats.org/package/2006/relationships"><Relationship Id="rId39" Type="http://schemas.openxmlformats.org/officeDocument/2006/relationships/image" Target="../media/image297.png"/><Relationship Id="rId3" Type="http://schemas.openxmlformats.org/officeDocument/2006/relationships/image" Target="../media/image1131.png"/><Relationship Id="rId34" Type="http://schemas.openxmlformats.org/officeDocument/2006/relationships/image" Target="../media/image292.png"/><Relationship Id="rId42" Type="http://schemas.openxmlformats.org/officeDocument/2006/relationships/image" Target="../media/image301.png"/><Relationship Id="rId33" Type="http://schemas.openxmlformats.org/officeDocument/2006/relationships/image" Target="../media/image291.png"/><Relationship Id="rId38" Type="http://schemas.openxmlformats.org/officeDocument/2006/relationships/image" Target="../media/image296.png"/><Relationship Id="rId2" Type="http://schemas.openxmlformats.org/officeDocument/2006/relationships/image" Target="../media/image1121.png"/><Relationship Id="rId41" Type="http://schemas.openxmlformats.org/officeDocument/2006/relationships/image" Target="../media/image299.png"/><Relationship Id="rId1" Type="http://schemas.openxmlformats.org/officeDocument/2006/relationships/slideLayout" Target="../slideLayouts/slideLayout7.xml"/><Relationship Id="rId32" Type="http://schemas.openxmlformats.org/officeDocument/2006/relationships/image" Target="../media/image290.png"/><Relationship Id="rId37" Type="http://schemas.openxmlformats.org/officeDocument/2006/relationships/image" Target="../media/image295.png"/><Relationship Id="rId40" Type="http://schemas.openxmlformats.org/officeDocument/2006/relationships/image" Target="../media/image298.png"/><Relationship Id="rId45" Type="http://schemas.openxmlformats.org/officeDocument/2006/relationships/image" Target="../media/image1172.png"/><Relationship Id="rId36" Type="http://schemas.openxmlformats.org/officeDocument/2006/relationships/image" Target="../media/image294.png"/><Relationship Id="rId44" Type="http://schemas.openxmlformats.org/officeDocument/2006/relationships/image" Target="../media/image1162.png"/><Relationship Id="rId4" Type="http://schemas.openxmlformats.org/officeDocument/2006/relationships/image" Target="../media/image1142.png"/><Relationship Id="rId35" Type="http://schemas.openxmlformats.org/officeDocument/2006/relationships/image" Target="../media/image293.png"/><Relationship Id="rId43" Type="http://schemas.openxmlformats.org/officeDocument/2006/relationships/image" Target="../media/image1152.png"/></Relationships>
</file>

<file path=ppt/slides/_rels/slide39.xml.rels><?xml version="1.0" encoding="UTF-8" standalone="yes"?>
<Relationships xmlns="http://schemas.openxmlformats.org/package/2006/relationships"><Relationship Id="rId39" Type="http://schemas.openxmlformats.org/officeDocument/2006/relationships/image" Target="../media/image297.png"/><Relationship Id="rId3" Type="http://schemas.openxmlformats.org/officeDocument/2006/relationships/image" Target="../media/image1060.png"/><Relationship Id="rId34" Type="http://schemas.openxmlformats.org/officeDocument/2006/relationships/image" Target="../media/image292.png"/><Relationship Id="rId42" Type="http://schemas.openxmlformats.org/officeDocument/2006/relationships/image" Target="../media/image301.png"/><Relationship Id="rId33" Type="http://schemas.openxmlformats.org/officeDocument/2006/relationships/image" Target="../media/image291.png"/><Relationship Id="rId38" Type="http://schemas.openxmlformats.org/officeDocument/2006/relationships/image" Target="../media/image296.png"/><Relationship Id="rId2" Type="http://schemas.openxmlformats.org/officeDocument/2006/relationships/image" Target="../media/image990.png"/><Relationship Id="rId41" Type="http://schemas.openxmlformats.org/officeDocument/2006/relationships/image" Target="../media/image299.png"/><Relationship Id="rId1" Type="http://schemas.openxmlformats.org/officeDocument/2006/relationships/slideLayout" Target="../slideLayouts/slideLayout7.xml"/><Relationship Id="rId32" Type="http://schemas.openxmlformats.org/officeDocument/2006/relationships/image" Target="../media/image290.png"/><Relationship Id="rId37" Type="http://schemas.openxmlformats.org/officeDocument/2006/relationships/image" Target="../media/image295.png"/><Relationship Id="rId40" Type="http://schemas.openxmlformats.org/officeDocument/2006/relationships/image" Target="../media/image298.png"/><Relationship Id="rId36" Type="http://schemas.openxmlformats.org/officeDocument/2006/relationships/image" Target="../media/image294.png"/><Relationship Id="rId4" Type="http://schemas.openxmlformats.org/officeDocument/2006/relationships/image" Target="../media/image1070.png"/><Relationship Id="rId35" Type="http://schemas.openxmlformats.org/officeDocument/2006/relationships/image" Target="../media/image293.png"/><Relationship Id="rId43" Type="http://schemas.openxmlformats.org/officeDocument/2006/relationships/image" Target="../media/image108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1.png"/><Relationship Id="rId3" Type="http://schemas.openxmlformats.org/officeDocument/2006/relationships/image" Target="../media/image1191.png"/><Relationship Id="rId7" Type="http://schemas.openxmlformats.org/officeDocument/2006/relationships/image" Target="../media/image1231.png"/><Relationship Id="rId2" Type="http://schemas.openxmlformats.org/officeDocument/2006/relationships/image" Target="../media/image11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22.png"/><Relationship Id="rId5" Type="http://schemas.openxmlformats.org/officeDocument/2006/relationships/image" Target="../media/image1212.png"/><Relationship Id="rId4" Type="http://schemas.openxmlformats.org/officeDocument/2006/relationships/image" Target="../media/image120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2" Type="http://schemas.openxmlformats.org/officeDocument/2006/relationships/image" Target="../media/image12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10" Type="http://schemas.openxmlformats.org/officeDocument/2006/relationships/image" Target="../media/image133.png"/><Relationship Id="rId4" Type="http://schemas.openxmlformats.org/officeDocument/2006/relationships/image" Target="../media/image127.png"/><Relationship Id="rId9" Type="http://schemas.openxmlformats.org/officeDocument/2006/relationships/image" Target="../media/image13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135.png"/><Relationship Id="rId7" Type="http://schemas.openxmlformats.org/officeDocument/2006/relationships/image" Target="../media/image139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1.png"/><Relationship Id="rId4" Type="http://schemas.openxmlformats.org/officeDocument/2006/relationships/image" Target="../media/image16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5.png"/><Relationship Id="rId5" Type="http://schemas.openxmlformats.org/officeDocument/2006/relationships/image" Target="../media/image168.png"/><Relationship Id="rId4" Type="http://schemas.openxmlformats.org/officeDocument/2006/relationships/image" Target="../media/image14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0.png"/><Relationship Id="rId2" Type="http://schemas.openxmlformats.org/officeDocument/2006/relationships/image" Target="../media/image1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0.png"/><Relationship Id="rId5" Type="http://schemas.openxmlformats.org/officeDocument/2006/relationships/image" Target="../media/image1130.png"/><Relationship Id="rId4" Type="http://schemas.openxmlformats.org/officeDocument/2006/relationships/image" Target="../media/image1120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0.png"/><Relationship Id="rId3" Type="http://schemas.openxmlformats.org/officeDocument/2006/relationships/image" Target="../media/image1160.png"/><Relationship Id="rId7" Type="http://schemas.openxmlformats.org/officeDocument/2006/relationships/image" Target="../media/image1200.png"/><Relationship Id="rId2" Type="http://schemas.openxmlformats.org/officeDocument/2006/relationships/image" Target="../media/image11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6.png"/><Relationship Id="rId5" Type="http://schemas.openxmlformats.org/officeDocument/2006/relationships/image" Target="../media/image1180.png"/><Relationship Id="rId4" Type="http://schemas.openxmlformats.org/officeDocument/2006/relationships/image" Target="../media/image1170.png"/><Relationship Id="rId9" Type="http://schemas.openxmlformats.org/officeDocument/2006/relationships/image" Target="../media/image122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1.png"/><Relationship Id="rId7" Type="http://schemas.openxmlformats.org/officeDocument/2006/relationships/image" Target="../media/image1190.png"/><Relationship Id="rId2" Type="http://schemas.openxmlformats.org/officeDocument/2006/relationships/image" Target="../media/image11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1.png"/><Relationship Id="rId5" Type="http://schemas.openxmlformats.org/officeDocument/2006/relationships/image" Target="../media/image1171.png"/><Relationship Id="rId4" Type="http://schemas.openxmlformats.org/officeDocument/2006/relationships/image" Target="../media/image116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1.png"/><Relationship Id="rId7" Type="http://schemas.openxmlformats.org/officeDocument/2006/relationships/image" Target="../media/image1250.png"/><Relationship Id="rId2" Type="http://schemas.openxmlformats.org/officeDocument/2006/relationships/image" Target="../media/image120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40.png"/><Relationship Id="rId5" Type="http://schemas.openxmlformats.org/officeDocument/2006/relationships/image" Target="../media/image1230.png"/><Relationship Id="rId4" Type="http://schemas.openxmlformats.org/officeDocument/2006/relationships/image" Target="../media/image12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4.xml"/><Relationship Id="rId7" Type="http://schemas.openxmlformats.org/officeDocument/2006/relationships/notesSlide" Target="../notesSlides/notesSlide5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6.xml"/><Relationship Id="rId10" Type="http://schemas.openxmlformats.org/officeDocument/2006/relationships/image" Target="../media/image3.png"/><Relationship Id="rId4" Type="http://schemas.openxmlformats.org/officeDocument/2006/relationships/tags" Target="../tags/tag5.xml"/><Relationship Id="rId9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2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10.png"/><Relationship Id="rId5" Type="http://schemas.openxmlformats.org/officeDocument/2006/relationships/image" Target="../media/image1300.png"/><Relationship Id="rId4" Type="http://schemas.openxmlformats.org/officeDocument/2006/relationships/image" Target="../media/image1290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png"/><Relationship Id="rId13" Type="http://schemas.openxmlformats.org/officeDocument/2006/relationships/image" Target="../media/image1370.png"/><Relationship Id="rId18" Type="http://schemas.openxmlformats.org/officeDocument/2006/relationships/image" Target="../media/image1480.png"/><Relationship Id="rId3" Type="http://schemas.openxmlformats.org/officeDocument/2006/relationships/image" Target="../media/image148.png"/><Relationship Id="rId12" Type="http://schemas.openxmlformats.org/officeDocument/2006/relationships/image" Target="../media/image1330.png"/><Relationship Id="rId17" Type="http://schemas.openxmlformats.org/officeDocument/2006/relationships/image" Target="../media/image156.png"/><Relationship Id="rId2" Type="http://schemas.openxmlformats.org/officeDocument/2006/relationships/image" Target="../media/image181.png"/><Relationship Id="rId16" Type="http://schemas.openxmlformats.org/officeDocument/2006/relationships/image" Target="../media/image15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91.png"/><Relationship Id="rId15" Type="http://schemas.openxmlformats.org/officeDocument/2006/relationships/image" Target="../media/image1440.png"/><Relationship Id="rId10" Type="http://schemas.openxmlformats.org/officeDocument/2006/relationships/image" Target="../media/image189.png"/><Relationship Id="rId9" Type="http://schemas.openxmlformats.org/officeDocument/2006/relationships/image" Target="../media/image1320.png"/><Relationship Id="rId14" Type="http://schemas.openxmlformats.org/officeDocument/2006/relationships/image" Target="../media/image1430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13" Type="http://schemas.openxmlformats.org/officeDocument/2006/relationships/image" Target="../media/image169.png"/><Relationship Id="rId3" Type="http://schemas.openxmlformats.org/officeDocument/2006/relationships/image" Target="../media/image151.png"/><Relationship Id="rId7" Type="http://schemas.openxmlformats.org/officeDocument/2006/relationships/image" Target="../media/image155.png"/><Relationship Id="rId12" Type="http://schemas.openxmlformats.org/officeDocument/2006/relationships/image" Target="../media/image167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.png"/><Relationship Id="rId11" Type="http://schemas.openxmlformats.org/officeDocument/2006/relationships/image" Target="../media/image166.png"/><Relationship Id="rId5" Type="http://schemas.openxmlformats.org/officeDocument/2006/relationships/image" Target="../media/image153.png"/><Relationship Id="rId10" Type="http://schemas.openxmlformats.org/officeDocument/2006/relationships/image" Target="../media/image165.png"/><Relationship Id="rId4" Type="http://schemas.openxmlformats.org/officeDocument/2006/relationships/image" Target="../media/image152.png"/><Relationship Id="rId9" Type="http://schemas.openxmlformats.org/officeDocument/2006/relationships/image" Target="../media/image159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png"/><Relationship Id="rId3" Type="http://schemas.openxmlformats.org/officeDocument/2006/relationships/image" Target="../media/image1491.png"/><Relationship Id="rId7" Type="http://schemas.openxmlformats.org/officeDocument/2006/relationships/image" Target="../media/image199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8.png"/><Relationship Id="rId11" Type="http://schemas.openxmlformats.org/officeDocument/2006/relationships/image" Target="../media/image203.png"/><Relationship Id="rId5" Type="http://schemas.openxmlformats.org/officeDocument/2006/relationships/image" Target="../media/image197.png"/><Relationship Id="rId10" Type="http://schemas.openxmlformats.org/officeDocument/2006/relationships/image" Target="../media/image202.png"/><Relationship Id="rId4" Type="http://schemas.openxmlformats.org/officeDocument/2006/relationships/image" Target="../media/image196.png"/><Relationship Id="rId9" Type="http://schemas.openxmlformats.org/officeDocument/2006/relationships/image" Target="../media/image1511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1.png"/><Relationship Id="rId3" Type="http://schemas.openxmlformats.org/officeDocument/2006/relationships/image" Target="../media/image172.png"/><Relationship Id="rId7" Type="http://schemas.openxmlformats.org/officeDocument/2006/relationships/image" Target="../media/image176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5.png"/><Relationship Id="rId5" Type="http://schemas.openxmlformats.org/officeDocument/2006/relationships/image" Target="../media/image174.png"/><Relationship Id="rId4" Type="http://schemas.openxmlformats.org/officeDocument/2006/relationships/image" Target="../media/image173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png"/><Relationship Id="rId3" Type="http://schemas.openxmlformats.org/officeDocument/2006/relationships/image" Target="../media/image177.png"/><Relationship Id="rId7" Type="http://schemas.openxmlformats.org/officeDocument/2006/relationships/image" Target="../media/image182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0.png"/><Relationship Id="rId5" Type="http://schemas.openxmlformats.org/officeDocument/2006/relationships/image" Target="../media/image179.png"/><Relationship Id="rId4" Type="http://schemas.openxmlformats.org/officeDocument/2006/relationships/image" Target="../media/image178.png"/><Relationship Id="rId9" Type="http://schemas.openxmlformats.org/officeDocument/2006/relationships/image" Target="../media/image18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3.png"/><Relationship Id="rId5" Type="http://schemas.openxmlformats.org/officeDocument/2006/relationships/image" Target="../media/image192.png"/><Relationship Id="rId4" Type="http://schemas.openxmlformats.org/officeDocument/2006/relationships/image" Target="../media/image188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png"/><Relationship Id="rId3" Type="http://schemas.openxmlformats.org/officeDocument/2006/relationships/image" Target="../media/image205.png"/><Relationship Id="rId7" Type="http://schemas.openxmlformats.org/officeDocument/2006/relationships/image" Target="../media/image209.png"/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4.png"/><Relationship Id="rId5" Type="http://schemas.openxmlformats.org/officeDocument/2006/relationships/image" Target="../media/image207.png"/><Relationship Id="rId4" Type="http://schemas.openxmlformats.org/officeDocument/2006/relationships/image" Target="../media/image20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png"/><Relationship Id="rId3" Type="http://schemas.openxmlformats.org/officeDocument/2006/relationships/image" Target="../media/image200.png"/><Relationship Id="rId7" Type="http://schemas.openxmlformats.org/officeDocument/2006/relationships/image" Target="../media/image216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5.png"/><Relationship Id="rId5" Type="http://schemas.openxmlformats.org/officeDocument/2006/relationships/image" Target="../media/image214.png"/><Relationship Id="rId4" Type="http://schemas.openxmlformats.org/officeDocument/2006/relationships/image" Target="../media/image21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png"/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7" Type="http://schemas.openxmlformats.org/officeDocument/2006/relationships/image" Target="../media/image221.png"/><Relationship Id="rId2" Type="http://schemas.openxmlformats.org/officeDocument/2006/relationships/image" Target="../media/image19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0.png"/><Relationship Id="rId5" Type="http://schemas.openxmlformats.org/officeDocument/2006/relationships/image" Target="../media/image2080.png"/><Relationship Id="rId4" Type="http://schemas.openxmlformats.org/officeDocument/2006/relationships/image" Target="../media/image201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png"/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2.png"/><Relationship Id="rId5" Type="http://schemas.openxmlformats.org/officeDocument/2006/relationships/image" Target="../media/image229.png"/><Relationship Id="rId4" Type="http://schemas.openxmlformats.org/officeDocument/2006/relationships/image" Target="../media/image21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pn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0.png"/><Relationship Id="rId5" Type="http://schemas.openxmlformats.org/officeDocument/2006/relationships/image" Target="../media/image258.png"/><Relationship Id="rId4" Type="http://schemas.openxmlformats.org/officeDocument/2006/relationships/image" Target="../media/image257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2.png"/><Relationship Id="rId3" Type="http://schemas.openxmlformats.org/officeDocument/2006/relationships/image" Target="../media/image253.png"/><Relationship Id="rId7" Type="http://schemas.openxmlformats.org/officeDocument/2006/relationships/image" Target="../media/image261.pn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0.png"/><Relationship Id="rId5" Type="http://schemas.openxmlformats.org/officeDocument/2006/relationships/image" Target="../media/image258.png"/><Relationship Id="rId4" Type="http://schemas.openxmlformats.org/officeDocument/2006/relationships/image" Target="../media/image257.png"/><Relationship Id="rId9" Type="http://schemas.openxmlformats.org/officeDocument/2006/relationships/image" Target="../media/image263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9.png"/><Relationship Id="rId3" Type="http://schemas.openxmlformats.org/officeDocument/2006/relationships/image" Target="../media/image253.png"/><Relationship Id="rId7" Type="http://schemas.openxmlformats.org/officeDocument/2006/relationships/image" Target="../media/image268.pn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0.png"/><Relationship Id="rId5" Type="http://schemas.openxmlformats.org/officeDocument/2006/relationships/image" Target="../media/image258.png"/><Relationship Id="rId4" Type="http://schemas.openxmlformats.org/officeDocument/2006/relationships/image" Target="../media/image257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2.png"/><Relationship Id="rId3" Type="http://schemas.openxmlformats.org/officeDocument/2006/relationships/image" Target="../media/image253.png"/><Relationship Id="rId7" Type="http://schemas.openxmlformats.org/officeDocument/2006/relationships/image" Target="../media/image271.pn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0.png"/><Relationship Id="rId5" Type="http://schemas.openxmlformats.org/officeDocument/2006/relationships/image" Target="../media/image258.png"/><Relationship Id="rId4" Type="http://schemas.openxmlformats.org/officeDocument/2006/relationships/image" Target="../media/image257.png"/><Relationship Id="rId9" Type="http://schemas.openxmlformats.org/officeDocument/2006/relationships/image" Target="../media/image273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5.png"/><Relationship Id="rId3" Type="http://schemas.openxmlformats.org/officeDocument/2006/relationships/image" Target="../media/image253.png"/><Relationship Id="rId7" Type="http://schemas.openxmlformats.org/officeDocument/2006/relationships/image" Target="../media/image274.pn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0.png"/><Relationship Id="rId5" Type="http://schemas.openxmlformats.org/officeDocument/2006/relationships/image" Target="../media/image258.png"/><Relationship Id="rId4" Type="http://schemas.openxmlformats.org/officeDocument/2006/relationships/image" Target="../media/image257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7.png"/><Relationship Id="rId2" Type="http://schemas.openxmlformats.org/officeDocument/2006/relationships/image" Target="../media/image2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3.png"/><Relationship Id="rId5" Type="http://schemas.openxmlformats.org/officeDocument/2006/relationships/image" Target="../media/image217.png"/><Relationship Id="rId4" Type="http://schemas.openxmlformats.org/officeDocument/2006/relationships/image" Target="../media/image2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png"/><Relationship Id="rId2" Type="http://schemas.openxmlformats.org/officeDocument/2006/relationships/image" Target="../media/image22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2.png"/><Relationship Id="rId5" Type="http://schemas.openxmlformats.org/officeDocument/2006/relationships/image" Target="../media/image230.png"/><Relationship Id="rId4" Type="http://schemas.openxmlformats.org/officeDocument/2006/relationships/image" Target="../media/image22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png"/><Relationship Id="rId2" Type="http://schemas.openxmlformats.org/officeDocument/2006/relationships/image" Target="../media/image2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6.png"/><Relationship Id="rId4" Type="http://schemas.openxmlformats.org/officeDocument/2006/relationships/image" Target="../media/image25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2.png"/><Relationship Id="rId7" Type="http://schemas.openxmlformats.org/officeDocument/2006/relationships/image" Target="../media/image286.png"/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5.png"/><Relationship Id="rId5" Type="http://schemas.openxmlformats.org/officeDocument/2006/relationships/image" Target="../media/image284.png"/><Relationship Id="rId4" Type="http://schemas.openxmlformats.org/officeDocument/2006/relationships/image" Target="../media/image228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8.png"/><Relationship Id="rId3" Type="http://schemas.openxmlformats.org/officeDocument/2006/relationships/image" Target="../media/image287.png"/><Relationship Id="rId7" Type="http://schemas.openxmlformats.org/officeDocument/2006/relationships/image" Target="../media/image289.png"/><Relationship Id="rId2" Type="http://schemas.openxmlformats.org/officeDocument/2006/relationships/image" Target="../media/image30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6.png"/><Relationship Id="rId11" Type="http://schemas.openxmlformats.org/officeDocument/2006/relationships/image" Target="../media/image312.png"/><Relationship Id="rId5" Type="http://schemas.openxmlformats.org/officeDocument/2006/relationships/image" Target="../media/image305.png"/><Relationship Id="rId10" Type="http://schemas.openxmlformats.org/officeDocument/2006/relationships/image" Target="../media/image278.png"/><Relationship Id="rId4" Type="http://schemas.openxmlformats.org/officeDocument/2006/relationships/image" Target="../media/image288.png"/><Relationship Id="rId9" Type="http://schemas.openxmlformats.org/officeDocument/2006/relationships/image" Target="../media/image309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9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5.png"/><Relationship Id="rId7" Type="http://schemas.openxmlformats.org/officeDocument/2006/relationships/image" Target="../media/image303.png"/><Relationship Id="rId2" Type="http://schemas.openxmlformats.org/officeDocument/2006/relationships/image" Target="../media/image3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8.png"/><Relationship Id="rId5" Type="http://schemas.openxmlformats.org/officeDocument/2006/relationships/image" Target="../media/image283.png"/><Relationship Id="rId4" Type="http://schemas.openxmlformats.org/officeDocument/2006/relationships/image" Target="../media/image316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03" y="665588"/>
            <a:ext cx="10080625" cy="772840"/>
          </a:xfrm>
        </p:spPr>
        <p:txBody>
          <a:bodyPr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Games on Graphs</a:t>
            </a:r>
            <a:endParaRPr lang="he-IL" sz="4000" b="1" dirty="0">
              <a:solidFill>
                <a:srgbClr val="0066FF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2403" y="2267135"/>
            <a:ext cx="10080625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 Zwick</a:t>
            </a:r>
            <a: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 </a:t>
            </a:r>
            <a:r>
              <a:rPr lang="en-GB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Aviv </a:t>
            </a: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endParaRPr lang="en-GB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2403" y="3669453"/>
            <a:ext cx="10080625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 8 – </a:t>
            </a:r>
            <a:br>
              <a:rPr lang="en-GB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4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Parity Games</a:t>
            </a:r>
            <a:endParaRPr lang="en-GB" sz="40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2403" y="6359450"/>
            <a:ext cx="10080625" cy="3693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Last modified </a:t>
            </a: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17/01/2021</a:t>
            </a:r>
            <a:endParaRPr lang="en-GB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2403" y="5892725"/>
            <a:ext cx="10080625" cy="36933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1813" algn="l"/>
                <a:tab pos="5065713" algn="l"/>
                <a:tab pos="5791200" algn="l"/>
                <a:tab pos="6507163" algn="l"/>
                <a:tab pos="7235825" algn="l"/>
              </a:tabLst>
            </a:pP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December 2019</a:t>
            </a:r>
            <a:endParaRPr lang="en-GB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5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240998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Tree Automata</a:t>
            </a:r>
            <a:endParaRPr lang="en-US" sz="32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-3420" y="979816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Σ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-labelled infinite binary tree is a mapping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Σ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420" y="979816"/>
                <a:ext cx="10080625" cy="523220"/>
              </a:xfrm>
              <a:prstGeom prst="rect">
                <a:avLst/>
              </a:prstGeom>
              <a:blipFill>
                <a:blip r:embed="rId2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Oval 6"/>
              <p:cNvSpPr>
                <a:spLocks noChangeArrowheads="1"/>
              </p:cNvSpPr>
              <p:nvPr/>
            </p:nvSpPr>
            <p:spPr bwMode="auto">
              <a:xfrm>
                <a:off x="1823164" y="1865650"/>
                <a:ext cx="479425" cy="463550"/>
              </a:xfrm>
              <a:prstGeom prst="ellips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lIns="91440" tIns="0" rIns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</a:rPr>
                  <a:t> </a:t>
                </a:r>
                <a:endParaRPr lang="en-US" sz="2800" dirty="0"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Oval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23164" y="1865650"/>
                <a:ext cx="479425" cy="463550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Oval 11"/>
              <p:cNvSpPr>
                <a:spLocks noChangeArrowheads="1"/>
              </p:cNvSpPr>
              <p:nvPr/>
            </p:nvSpPr>
            <p:spPr bwMode="auto">
              <a:xfrm>
                <a:off x="2707855" y="2857559"/>
                <a:ext cx="479425" cy="463550"/>
              </a:xfrm>
              <a:prstGeom prst="ellips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lIns="91440" tIns="0" rIns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2800" dirty="0"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2" name="Oval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07855" y="2857559"/>
                <a:ext cx="479425" cy="463550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AutoShape 14"/>
          <p:cNvCxnSpPr>
            <a:cxnSpLocks noChangeShapeType="1"/>
            <a:stCxn id="22" idx="0"/>
            <a:endCxn id="17" idx="5"/>
          </p:cNvCxnSpPr>
          <p:nvPr/>
        </p:nvCxnSpPr>
        <p:spPr bwMode="auto">
          <a:xfrm rot="16200000" flipV="1">
            <a:off x="2291852" y="2201842"/>
            <a:ext cx="596244" cy="715189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Oval 15"/>
              <p:cNvSpPr>
                <a:spLocks noChangeArrowheads="1"/>
              </p:cNvSpPr>
              <p:nvPr/>
            </p:nvSpPr>
            <p:spPr bwMode="auto">
              <a:xfrm>
                <a:off x="938473" y="2857559"/>
                <a:ext cx="479425" cy="463550"/>
              </a:xfrm>
              <a:prstGeom prst="ellips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lIns="91440" tIns="0" rIns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sz="2800" dirty="0"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6" name="Oval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38473" y="2857559"/>
                <a:ext cx="479425" cy="463550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AutoShape 16"/>
          <p:cNvCxnSpPr>
            <a:cxnSpLocks noChangeShapeType="1"/>
            <a:stCxn id="26" idx="7"/>
            <a:endCxn id="17" idx="3"/>
          </p:cNvCxnSpPr>
          <p:nvPr/>
        </p:nvCxnSpPr>
        <p:spPr bwMode="auto">
          <a:xfrm rot="5400000" flipH="1" flipV="1">
            <a:off x="1288467" y="2320537"/>
            <a:ext cx="664129" cy="545686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Oval 26"/>
              <p:cNvSpPr>
                <a:spLocks noChangeArrowheads="1"/>
              </p:cNvSpPr>
              <p:nvPr/>
            </p:nvSpPr>
            <p:spPr bwMode="auto">
              <a:xfrm>
                <a:off x="496128" y="3954002"/>
                <a:ext cx="479425" cy="463550"/>
              </a:xfrm>
              <a:prstGeom prst="ellips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lIns="91440" tIns="0" rIns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</a:rPr>
                  <a:t> </a:t>
                </a:r>
                <a:endParaRPr lang="en-US" sz="2800" dirty="0"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36" name="Oval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6128" y="3954002"/>
                <a:ext cx="479425" cy="463550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Oval 27"/>
              <p:cNvSpPr>
                <a:spLocks noChangeArrowheads="1"/>
              </p:cNvSpPr>
              <p:nvPr/>
            </p:nvSpPr>
            <p:spPr bwMode="auto">
              <a:xfrm>
                <a:off x="3150201" y="3954002"/>
                <a:ext cx="479425" cy="463550"/>
              </a:xfrm>
              <a:prstGeom prst="ellips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lIns="91440" tIns="0" rIns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sz="2800" dirty="0"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37" name="Oval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50201" y="3954002"/>
                <a:ext cx="479425" cy="463550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Oval 28"/>
              <p:cNvSpPr>
                <a:spLocks noChangeArrowheads="1"/>
              </p:cNvSpPr>
              <p:nvPr/>
            </p:nvSpPr>
            <p:spPr bwMode="auto">
              <a:xfrm>
                <a:off x="2265510" y="3954002"/>
                <a:ext cx="479425" cy="463550"/>
              </a:xfrm>
              <a:prstGeom prst="ellips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lIns="91440" tIns="0" rIns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2800" dirty="0"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38" name="Oval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65510" y="3954002"/>
                <a:ext cx="479425" cy="463550"/>
              </a:xfrm>
              <a:prstGeom prst="ellipse">
                <a:avLst/>
              </a:prstGeom>
              <a:blipFill>
                <a:blip r:embed="rId8"/>
                <a:stretch>
                  <a:fillRect/>
                </a:stretch>
              </a:blipFill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Oval 29"/>
              <p:cNvSpPr>
                <a:spLocks noChangeArrowheads="1"/>
              </p:cNvSpPr>
              <p:nvPr/>
            </p:nvSpPr>
            <p:spPr bwMode="auto">
              <a:xfrm>
                <a:off x="1380819" y="3954002"/>
                <a:ext cx="479425" cy="463550"/>
              </a:xfrm>
              <a:prstGeom prst="ellips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lIns="91440" tIns="0" rIns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sz="2800" dirty="0"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39" name="Oval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80819" y="3954002"/>
                <a:ext cx="479425" cy="463550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AutoShape 32"/>
          <p:cNvCxnSpPr>
            <a:cxnSpLocks noChangeShapeType="1"/>
            <a:stCxn id="22" idx="5"/>
            <a:endCxn id="37" idx="0"/>
          </p:cNvCxnSpPr>
          <p:nvPr/>
        </p:nvCxnSpPr>
        <p:spPr bwMode="auto">
          <a:xfrm rot="16200000" flipH="1">
            <a:off x="2903103" y="3467191"/>
            <a:ext cx="700778" cy="272844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43" name="AutoShape 33"/>
          <p:cNvCxnSpPr>
            <a:cxnSpLocks noChangeShapeType="1"/>
            <a:stCxn id="22" idx="3"/>
            <a:endCxn id="38" idx="0"/>
          </p:cNvCxnSpPr>
          <p:nvPr/>
        </p:nvCxnSpPr>
        <p:spPr bwMode="auto">
          <a:xfrm rot="5400000">
            <a:off x="2291255" y="3467192"/>
            <a:ext cx="700778" cy="272842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44" name="AutoShape 34"/>
          <p:cNvCxnSpPr>
            <a:cxnSpLocks noChangeShapeType="1"/>
            <a:stCxn id="26" idx="5"/>
            <a:endCxn id="39" idx="0"/>
          </p:cNvCxnSpPr>
          <p:nvPr/>
        </p:nvCxnSpPr>
        <p:spPr bwMode="auto">
          <a:xfrm rot="16200000" flipH="1">
            <a:off x="1133721" y="3467191"/>
            <a:ext cx="700778" cy="272844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45" name="AutoShape 35"/>
          <p:cNvCxnSpPr>
            <a:cxnSpLocks noChangeShapeType="1"/>
            <a:stCxn id="26" idx="3"/>
            <a:endCxn id="36" idx="0"/>
          </p:cNvCxnSpPr>
          <p:nvPr/>
        </p:nvCxnSpPr>
        <p:spPr bwMode="auto">
          <a:xfrm rot="5400000">
            <a:off x="521873" y="3467192"/>
            <a:ext cx="700778" cy="272842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 bwMode="auto">
              <a:xfrm>
                <a:off x="986321" y="4551460"/>
                <a:ext cx="490376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⋮</m:t>
                      </m:r>
                    </m:oMath>
                  </m:oMathPara>
                </a14:m>
                <a:endParaRPr lang="en-US" sz="3000" dirty="0" smtClean="0">
                  <a:latin typeface="Times New Roman" panose="02020603050405020304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6321" y="4551460"/>
                <a:ext cx="490376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 bwMode="auto">
              <a:xfrm>
                <a:off x="2741483" y="4560024"/>
                <a:ext cx="490376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⋮</m:t>
                      </m:r>
                    </m:oMath>
                  </m:oMathPara>
                </a14:m>
                <a:endParaRPr lang="en-US" sz="3000" dirty="0" smtClean="0">
                  <a:latin typeface="Times New Roman" panose="02020603050405020304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41483" y="4560024"/>
                <a:ext cx="490376" cy="55399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 Box 49"/>
          <p:cNvSpPr txBox="1">
            <a:spLocks noChangeArrowheads="1"/>
          </p:cNvSpPr>
          <p:nvPr/>
        </p:nvSpPr>
        <p:spPr bwMode="auto">
          <a:xfrm>
            <a:off x="3629626" y="1543185"/>
            <a:ext cx="645614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tree automata explores all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infinite paths in the input binary tree.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 Box 49"/>
          <p:cNvSpPr txBox="1">
            <a:spLocks noChangeArrowheads="1"/>
          </p:cNvSpPr>
          <p:nvPr/>
        </p:nvSpPr>
        <p:spPr bwMode="auto">
          <a:xfrm>
            <a:off x="3627916" y="2630529"/>
            <a:ext cx="6456143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accepts a tree if every infinite path satisfies an acceptance condition,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e.g., a parity condition.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 Box 49"/>
          <p:cNvSpPr txBox="1">
            <a:spLocks noChangeArrowheads="1"/>
          </p:cNvSpPr>
          <p:nvPr/>
        </p:nvSpPr>
        <p:spPr bwMode="auto">
          <a:xfrm>
            <a:off x="3615932" y="4128843"/>
            <a:ext cx="645614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transition rules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going left and right.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 Box 49"/>
              <p:cNvSpPr txBox="1">
                <a:spLocks noChangeArrowheads="1"/>
              </p:cNvSpPr>
              <p:nvPr/>
            </p:nvSpPr>
            <p:spPr bwMode="auto">
              <a:xfrm>
                <a:off x="0" y="5205912"/>
                <a:ext cx="10060091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Transition relation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𝛥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⊆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𝛴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205912"/>
                <a:ext cx="10060091" cy="523220"/>
              </a:xfrm>
              <a:prstGeom prst="rect">
                <a:avLst/>
              </a:prstGeom>
              <a:blipFill>
                <a:blip r:embed="rId12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 Box 49"/>
              <p:cNvSpPr txBox="1">
                <a:spLocks noChangeArrowheads="1"/>
              </p:cNvSpPr>
              <p:nvPr/>
            </p:nvSpPr>
            <p:spPr bwMode="auto">
              <a:xfrm>
                <a:off x="-1710" y="5800102"/>
                <a:ext cx="10060091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𝛥</m:t>
                    </m:r>
                  </m:oMath>
                </a14:m>
                <a:r>
                  <a:rPr lang="en-US" sz="2800" i="1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the automaton is in state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𝑞</m:t>
                    </m:r>
                  </m:oMath>
                </a14:m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reads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</m:oMath>
                </a14:m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 can move to left child with state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to right child with state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710" y="5800102"/>
                <a:ext cx="10060091" cy="954107"/>
              </a:xfrm>
              <a:prstGeom prst="rect">
                <a:avLst/>
              </a:prstGeom>
              <a:blipFill>
                <a:blip r:embed="rId13"/>
                <a:stretch>
                  <a:fillRect t="-6369" r="-121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 Box 49"/>
          <p:cNvSpPr txBox="1">
            <a:spLocks noChangeArrowheads="1"/>
          </p:cNvSpPr>
          <p:nvPr/>
        </p:nvSpPr>
        <p:spPr bwMode="auto">
          <a:xfrm>
            <a:off x="6854" y="6794979"/>
            <a:ext cx="100600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Applications in logic: </a:t>
            </a:r>
            <a:r>
              <a:rPr lang="en-US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Decidability of monadic second-order logic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24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7" grpId="0"/>
      <p:bldP spid="48" grpId="0"/>
      <p:bldP spid="49" grpId="0"/>
      <p:bldP spid="50" grpId="0"/>
      <p:bldP spid="51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552802"/>
            <a:ext cx="10080625" cy="114492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Alternating Turing Machines</a:t>
            </a:r>
            <a:r>
              <a:rPr lang="en-US" sz="4400" dirty="0" smtClean="0">
                <a:solidFill>
                  <a:srgbClr val="0033CC"/>
                </a:solidFill>
              </a:rPr>
              <a:t/>
            </a:r>
            <a:br>
              <a:rPr lang="en-US" sz="4400" dirty="0" smtClean="0">
                <a:solidFill>
                  <a:srgbClr val="0033CC"/>
                </a:solidFill>
              </a:rPr>
            </a:br>
            <a:r>
              <a:rPr lang="en-US" sz="3200" dirty="0" smtClean="0">
                <a:solidFill>
                  <a:srgbClr val="C00000"/>
                </a:solidFill>
              </a:rPr>
              <a:t>[ Chandra-</a:t>
            </a:r>
            <a:r>
              <a:rPr lang="en-US" sz="3200" dirty="0" err="1" smtClean="0">
                <a:solidFill>
                  <a:srgbClr val="C00000"/>
                </a:solidFill>
              </a:rPr>
              <a:t>Kozen</a:t>
            </a:r>
            <a:r>
              <a:rPr lang="en-US" sz="3200" dirty="0" smtClean="0">
                <a:solidFill>
                  <a:srgbClr val="C00000"/>
                </a:solidFill>
              </a:rPr>
              <a:t>-</a:t>
            </a:r>
            <a:r>
              <a:rPr lang="en-US" sz="3200" dirty="0" err="1" smtClean="0">
                <a:solidFill>
                  <a:srgbClr val="C00000"/>
                </a:solidFill>
              </a:rPr>
              <a:t>Stockmeyer</a:t>
            </a:r>
            <a:r>
              <a:rPr lang="en-US" sz="3200" dirty="0" smtClean="0">
                <a:solidFill>
                  <a:srgbClr val="C00000"/>
                </a:solidFill>
              </a:rPr>
              <a:t> (1981) ]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-1710" y="1998650"/>
            <a:ext cx="10080625" cy="1103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Alternating Turing Machine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ATM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is a non-deterministic Turing machine with 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existential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universal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states. 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5144" y="5714457"/>
                <a:ext cx="10080625" cy="11805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ATM that uses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space is equivalent to a </a:t>
                </a:r>
                <a:b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a Reachability/Safety game on about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  <m:d>
                          <m:d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states.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4" y="5714457"/>
                <a:ext cx="10080625" cy="1180580"/>
              </a:xfrm>
              <a:prstGeom prst="rect">
                <a:avLst/>
              </a:prstGeom>
              <a:blipFill>
                <a:blip r:embed="rId2"/>
                <a:stretch>
                  <a:fillRect t="-4639" b="-1082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49"/>
          <p:cNvSpPr txBox="1">
            <a:spLocks noChangeArrowheads="1"/>
          </p:cNvSpPr>
          <p:nvPr/>
        </p:nvSpPr>
        <p:spPr bwMode="auto">
          <a:xfrm>
            <a:off x="25692" y="3237252"/>
            <a:ext cx="10080625" cy="1629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configuration with an existential (universal) state is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accepting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iff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there exists (for all) a transition to an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accepting configuration. 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23982" y="5002152"/>
            <a:ext cx="10080625" cy="577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is actually a </a:t>
            </a:r>
            <a:r>
              <a:rPr lang="en-US" sz="3000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between two players.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597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463281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Reachability/Safety Games</a:t>
            </a:r>
            <a:endParaRPr lang="en-US" sz="32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5144" y="1502058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directed graph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⨃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No weights.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set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⊆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accepting vertices.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4" y="1502058"/>
                <a:ext cx="10080625" cy="954107"/>
              </a:xfrm>
              <a:prstGeom prst="rect">
                <a:avLst/>
              </a:prstGeom>
              <a:blipFill>
                <a:blip r:embed="rId2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20562" y="2643754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Player 0 wins, from a given starting vertex,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she can force reaching a vertex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(Reachability objective.)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562" y="2643754"/>
                <a:ext cx="10080625" cy="954107"/>
              </a:xfrm>
              <a:prstGeom prst="rect">
                <a:avLst/>
              </a:prstGeom>
              <a:blipFill>
                <a:blip r:embed="rId3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-1696" y="3803015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Player 1 wins, from a given starting vertex,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she can avoid reaching a vertex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(Safety objective.)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696" y="3803015"/>
                <a:ext cx="10080625" cy="954107"/>
              </a:xfrm>
              <a:prstGeom prst="rect">
                <a:avLst/>
              </a:prstGeom>
              <a:blipFill>
                <a:blip r:embed="rId4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-3406" y="5136941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Reachability/Safety games can be solved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time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using an alternating backward reachability algorithm.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406" y="5136941"/>
                <a:ext cx="10080625" cy="954107"/>
              </a:xfrm>
              <a:prstGeom prst="rect">
                <a:avLst/>
              </a:prstGeom>
              <a:blipFill>
                <a:blip r:embed="rId5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49"/>
          <p:cNvSpPr txBox="1">
            <a:spLocks noChangeArrowheads="1"/>
          </p:cNvSpPr>
          <p:nvPr/>
        </p:nvSpPr>
        <p:spPr bwMode="auto">
          <a:xfrm>
            <a:off x="-5116" y="6255109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Both players have optimal positional strategies.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332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555747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Solving Reachability/Safety Games</a:t>
            </a:r>
            <a:endParaRPr lang="en-US" sz="32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val 2"/>
              <p:cNvSpPr/>
              <p:nvPr/>
            </p:nvSpPr>
            <p:spPr bwMode="auto">
              <a:xfrm>
                <a:off x="4756932" y="2291137"/>
                <a:ext cx="2434975" cy="2845942"/>
              </a:xfrm>
              <a:prstGeom prst="ellipse">
                <a:avLst/>
              </a:prstGeom>
              <a:solidFill>
                <a:srgbClr val="61D2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r>
                  <a:rPr kumimoji="0" lang="en-US" sz="36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Accept</a:t>
                </a:r>
              </a:p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</m:oMath>
                  </m:oMathPara>
                </a14:m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Oval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56932" y="2291137"/>
                <a:ext cx="2434975" cy="2845942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Group 34"/>
          <p:cNvGrpSpPr/>
          <p:nvPr/>
        </p:nvGrpSpPr>
        <p:grpSpPr>
          <a:xfrm>
            <a:off x="3544578" y="2085654"/>
            <a:ext cx="2065109" cy="1469205"/>
            <a:chOff x="3544578" y="2085654"/>
            <a:chExt cx="2065109" cy="146920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Oval 3"/>
                <p:cNvSpPr>
                  <a:spLocks noChangeAspect="1"/>
                </p:cNvSpPr>
                <p:nvPr/>
              </p:nvSpPr>
              <p:spPr bwMode="auto">
                <a:xfrm>
                  <a:off x="3544578" y="2085654"/>
                  <a:ext cx="777240" cy="777240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0" tIns="0" rIns="0" bIns="91440" numCol="1" rtlCol="0" anchor="ctr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457200" rtl="0" eaLnBrk="1" fontAlgn="base" latinLnBrk="0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3600" b="0" i="1" u="none" strike="noStrike" cap="none" normalizeH="0" baseline="0" smtClean="0">
                            <a:ln>
                              <a:noFill/>
                            </a:ln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∃</m:t>
                        </m:r>
                      </m:oMath>
                    </m:oMathPara>
                  </a14:m>
                  <a:endParaRPr kumimoji="0" lang="en-US" sz="36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" name="Oval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544578" y="2085654"/>
                  <a:ext cx="777240" cy="777240"/>
                </a:xfrm>
                <a:prstGeom prst="ellipse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Straight Arrow Connector 7"/>
            <p:cNvCxnSpPr>
              <a:stCxn id="4" idx="5"/>
            </p:cNvCxnSpPr>
            <p:nvPr/>
          </p:nvCxnSpPr>
          <p:spPr bwMode="auto">
            <a:xfrm>
              <a:off x="4207994" y="2749070"/>
              <a:ext cx="1401693" cy="805789"/>
            </a:xfrm>
            <a:prstGeom prst="straightConnector1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</p:grpSp>
      <p:grpSp>
        <p:nvGrpSpPr>
          <p:cNvPr id="36" name="Group 35"/>
          <p:cNvGrpSpPr/>
          <p:nvPr/>
        </p:nvGrpSpPr>
        <p:grpSpPr>
          <a:xfrm>
            <a:off x="2980480" y="2862894"/>
            <a:ext cx="2629207" cy="2411127"/>
            <a:chOff x="3093494" y="2862894"/>
            <a:chExt cx="2629207" cy="24111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Oval 14"/>
                <p:cNvSpPr>
                  <a:spLocks noChangeAspect="1"/>
                </p:cNvSpPr>
                <p:nvPr/>
              </p:nvSpPr>
              <p:spPr bwMode="auto">
                <a:xfrm>
                  <a:off x="3093494" y="4496781"/>
                  <a:ext cx="777240" cy="777240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0" tIns="0" rIns="0" bIns="91440" numCol="1" rtlCol="0" anchor="ctr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457200" rtl="0" eaLnBrk="1" fontAlgn="base" latinLnBrk="0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3600" b="0" i="1" u="none" strike="noStrike" cap="none" normalizeH="0" baseline="0" smtClean="0">
                            <a:ln>
                              <a:noFill/>
                            </a:ln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∀</m:t>
                        </m:r>
                      </m:oMath>
                    </m:oMathPara>
                  </a14:m>
                  <a:endParaRPr kumimoji="0" lang="en-US" sz="36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5" name="Oval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093494" y="4496781"/>
                  <a:ext cx="777240" cy="777240"/>
                </a:xfrm>
                <a:prstGeom prst="ellipse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Straight Arrow Connector 15"/>
            <p:cNvCxnSpPr>
              <a:stCxn id="15" idx="0"/>
              <a:endCxn id="4" idx="4"/>
            </p:cNvCxnSpPr>
            <p:nvPr/>
          </p:nvCxnSpPr>
          <p:spPr bwMode="auto">
            <a:xfrm flipV="1">
              <a:off x="3482114" y="2862894"/>
              <a:ext cx="564098" cy="1633887"/>
            </a:xfrm>
            <a:prstGeom prst="straightConnector1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18" name="Straight Arrow Connector 17"/>
            <p:cNvCxnSpPr>
              <a:stCxn id="15" idx="7"/>
            </p:cNvCxnSpPr>
            <p:nvPr/>
          </p:nvCxnSpPr>
          <p:spPr bwMode="auto">
            <a:xfrm flipV="1">
              <a:off x="3756910" y="4012792"/>
              <a:ext cx="1483275" cy="597813"/>
            </a:xfrm>
            <a:prstGeom prst="straightConnector1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21" name="Straight Arrow Connector 20"/>
            <p:cNvCxnSpPr>
              <a:stCxn id="15" idx="6"/>
            </p:cNvCxnSpPr>
            <p:nvPr/>
          </p:nvCxnSpPr>
          <p:spPr bwMode="auto">
            <a:xfrm flipV="1">
              <a:off x="3870734" y="4536589"/>
              <a:ext cx="1851967" cy="348812"/>
            </a:xfrm>
            <a:prstGeom prst="straightConnector1">
              <a:avLst/>
            </a:prstGeom>
            <a:solidFill>
              <a:srgbClr val="00B8FF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 Box 49"/>
              <p:cNvSpPr txBox="1">
                <a:spLocks noChangeArrowheads="1"/>
              </p:cNvSpPr>
              <p:nvPr/>
            </p:nvSpPr>
            <p:spPr bwMode="auto">
              <a:xfrm>
                <a:off x="1" y="6006307"/>
                <a:ext cx="10080624" cy="11449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Can be easily solved in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time, where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using </a:t>
                </a:r>
                <a:r>
                  <a:rPr lang="en-US" sz="3000" i="1" dirty="0" smtClean="0">
                    <a:solidFill>
                      <a:srgbClr val="0066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backward alternating reachability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" y="6006307"/>
                <a:ext cx="10080624" cy="1144929"/>
              </a:xfrm>
              <a:prstGeom prst="rect">
                <a:avLst/>
              </a:prstGeom>
              <a:blipFill>
                <a:blip r:embed="rId5"/>
                <a:stretch>
                  <a:fillRect t="-4787" b="-1223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val 6"/>
          <p:cNvSpPr/>
          <p:nvPr/>
        </p:nvSpPr>
        <p:spPr bwMode="auto">
          <a:xfrm rot="1708453">
            <a:off x="2678108" y="1945858"/>
            <a:ext cx="5573849" cy="311468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233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335608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</a:rPr>
              <a:t>Quasipolynomial time algorithms for PGs</a:t>
            </a:r>
            <a:endParaRPr lang="en-US" sz="40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6854" y="1092829"/>
                <a:ext cx="10080625" cy="10469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Parity games can be solved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  <m:d>
                          <m:d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300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30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𝑑</m:t>
                                </m:r>
                              </m:e>
                            </m:func>
                          </m:e>
                        </m:d>
                      </m:sup>
                    </m:sSup>
                  </m:oMath>
                </a14:m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time, where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number of vertices and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number of priorities.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4" y="1092829"/>
                <a:ext cx="10080625" cy="1046953"/>
              </a:xfrm>
              <a:prstGeom prst="rect">
                <a:avLst/>
              </a:prstGeom>
              <a:blipFill>
                <a:blip r:embed="rId2"/>
                <a:stretch>
                  <a:fillRect t="-4070" b="-1686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22272" y="2221883"/>
                <a:ext cx="10080625" cy="10802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Running time is also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O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sup>
                        </m:sSup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i.e., </a:t>
                </a:r>
                <a:r>
                  <a:rPr lang="en-US" sz="30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FPT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func>
                      <m:func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00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running time is </a:t>
                </a:r>
                <a14:m>
                  <m:oMath xmlns:m="http://schemas.openxmlformats.org/officeDocument/2006/math">
                    <m:r>
                      <a:rPr lang="en-US" sz="30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30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sz="30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272" y="2221883"/>
                <a:ext cx="10080625" cy="1080296"/>
              </a:xfrm>
              <a:prstGeom prst="rect">
                <a:avLst/>
              </a:prstGeom>
              <a:blipFill>
                <a:blip r:embed="rId3"/>
                <a:stretch>
                  <a:fillRect t="-4494" b="-1629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49"/>
          <p:cNvSpPr txBox="1">
            <a:spLocks noChangeArrowheads="1"/>
          </p:cNvSpPr>
          <p:nvPr/>
        </p:nvSpPr>
        <p:spPr bwMode="auto">
          <a:xfrm>
            <a:off x="24" y="6092351"/>
            <a:ext cx="10080625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600" dirty="0">
                <a:solidFill>
                  <a:srgbClr val="C00000"/>
                </a:solidFill>
              </a:rPr>
              <a:t>[ </a:t>
            </a:r>
            <a:r>
              <a:rPr lang="en-US" sz="2600" dirty="0" err="1">
                <a:solidFill>
                  <a:srgbClr val="C00000"/>
                </a:solidFill>
              </a:rPr>
              <a:t>Bojańczyk</a:t>
            </a:r>
            <a:r>
              <a:rPr lang="en-US" sz="2600" dirty="0">
                <a:solidFill>
                  <a:srgbClr val="C00000"/>
                </a:solidFill>
              </a:rPr>
              <a:t> and </a:t>
            </a:r>
            <a:r>
              <a:rPr lang="en-US" sz="2600" dirty="0" err="1">
                <a:solidFill>
                  <a:srgbClr val="C00000"/>
                </a:solidFill>
              </a:rPr>
              <a:t>Czerwiński</a:t>
            </a:r>
            <a:r>
              <a:rPr lang="en-US" sz="2600" dirty="0">
                <a:solidFill>
                  <a:srgbClr val="C00000"/>
                </a:solidFill>
              </a:rPr>
              <a:t> (2018) ]</a:t>
            </a:r>
            <a:br>
              <a:rPr lang="en-US" sz="2600" dirty="0">
                <a:solidFill>
                  <a:srgbClr val="C00000"/>
                </a:solidFill>
              </a:rPr>
            </a:br>
            <a:r>
              <a:rPr lang="en-US" sz="2600" dirty="0">
                <a:solidFill>
                  <a:srgbClr val="C00000"/>
                </a:solidFill>
              </a:rPr>
              <a:t>[ </a:t>
            </a:r>
            <a:r>
              <a:rPr lang="en-US" sz="2600" dirty="0" err="1">
                <a:solidFill>
                  <a:srgbClr val="C00000"/>
                </a:solidFill>
              </a:rPr>
              <a:t>Czerwiński</a:t>
            </a:r>
            <a:r>
              <a:rPr lang="en-US" altLang="zh-CN" sz="2600" dirty="0">
                <a:solidFill>
                  <a:srgbClr val="C00000"/>
                </a:solidFill>
              </a:rPr>
              <a:t>-</a:t>
            </a:r>
            <a:r>
              <a:rPr lang="en-US" sz="2600" dirty="0" err="1">
                <a:solidFill>
                  <a:srgbClr val="C00000"/>
                </a:solidFill>
              </a:rPr>
              <a:t>Daviaud</a:t>
            </a:r>
            <a:r>
              <a:rPr lang="en-US" altLang="zh-CN" sz="2600" dirty="0">
                <a:solidFill>
                  <a:srgbClr val="C00000"/>
                </a:solidFill>
              </a:rPr>
              <a:t>-</a:t>
            </a:r>
            <a:r>
              <a:rPr lang="en-US" sz="2600" dirty="0" err="1">
                <a:solidFill>
                  <a:srgbClr val="C00000"/>
                </a:solidFill>
              </a:rPr>
              <a:t>Fijalkow</a:t>
            </a:r>
            <a:r>
              <a:rPr lang="en-US" altLang="zh-CN" sz="2600" dirty="0">
                <a:solidFill>
                  <a:srgbClr val="C00000"/>
                </a:solidFill>
              </a:rPr>
              <a:t>-</a:t>
            </a:r>
            <a:r>
              <a:rPr lang="en-US" sz="2600" dirty="0" err="1">
                <a:solidFill>
                  <a:srgbClr val="C00000"/>
                </a:solidFill>
              </a:rPr>
              <a:t>Jurdziński</a:t>
            </a:r>
            <a:r>
              <a:rPr lang="en-US" altLang="zh-CN" sz="2600" dirty="0">
                <a:solidFill>
                  <a:srgbClr val="C00000"/>
                </a:solidFill>
              </a:rPr>
              <a:t>-</a:t>
            </a:r>
            <a:r>
              <a:rPr lang="en-US" altLang="zh-CN" sz="2600" dirty="0" err="1">
                <a:solidFill>
                  <a:srgbClr val="C00000"/>
                </a:solidFill>
              </a:rPr>
              <a:t>L</a:t>
            </a:r>
            <a:r>
              <a:rPr lang="en-US" sz="2600" dirty="0" err="1">
                <a:solidFill>
                  <a:srgbClr val="C00000"/>
                </a:solidFill>
              </a:rPr>
              <a:t>azić</a:t>
            </a:r>
            <a:r>
              <a:rPr lang="en-US" sz="2600" dirty="0">
                <a:solidFill>
                  <a:srgbClr val="C00000"/>
                </a:solidFill>
              </a:rPr>
              <a:t>-Parys (2019) ]</a:t>
            </a:r>
            <a:br>
              <a:rPr lang="en-US" sz="2600" dirty="0">
                <a:solidFill>
                  <a:srgbClr val="C00000"/>
                </a:solidFill>
              </a:rPr>
            </a:br>
            <a:r>
              <a:rPr lang="en-US" sz="2600" dirty="0">
                <a:solidFill>
                  <a:srgbClr val="C00000"/>
                </a:solidFill>
              </a:rPr>
              <a:t>[ </a:t>
            </a:r>
            <a:r>
              <a:rPr lang="en-US" sz="2600" dirty="0" err="1">
                <a:solidFill>
                  <a:srgbClr val="C00000"/>
                </a:solidFill>
              </a:rPr>
              <a:t>Colcombet-Fijalkow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smtClean="0">
                <a:solidFill>
                  <a:srgbClr val="C00000"/>
                </a:solidFill>
              </a:rPr>
              <a:t>(2018) (2019</a:t>
            </a:r>
            <a:r>
              <a:rPr lang="en-US" sz="2600" dirty="0">
                <a:solidFill>
                  <a:srgbClr val="C00000"/>
                </a:solidFill>
              </a:rPr>
              <a:t>) </a:t>
            </a:r>
            <a:r>
              <a:rPr lang="en-US" sz="2600" dirty="0" smtClean="0">
                <a:solidFill>
                  <a:srgbClr val="C00000"/>
                </a:solidFill>
              </a:rPr>
              <a:t>]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49"/>
          <p:cNvSpPr txBox="1">
            <a:spLocks noChangeArrowheads="1"/>
          </p:cNvSpPr>
          <p:nvPr/>
        </p:nvSpPr>
        <p:spPr bwMode="auto">
          <a:xfrm>
            <a:off x="-1710" y="3909639"/>
            <a:ext cx="10080625" cy="51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600" dirty="0" smtClean="0">
                <a:solidFill>
                  <a:srgbClr val="C00000"/>
                </a:solidFill>
              </a:rPr>
              <a:t>[ </a:t>
            </a:r>
            <a:r>
              <a:rPr lang="en-US" sz="2600" dirty="0" err="1" smtClean="0">
                <a:solidFill>
                  <a:srgbClr val="C00000"/>
                </a:solidFill>
              </a:rPr>
              <a:t>Calude</a:t>
            </a:r>
            <a:r>
              <a:rPr lang="en-US" sz="2600" dirty="0" smtClean="0">
                <a:solidFill>
                  <a:srgbClr val="C00000"/>
                </a:solidFill>
              </a:rPr>
              <a:t>-Jain-</a:t>
            </a:r>
            <a:r>
              <a:rPr lang="en-US" sz="2600" dirty="0" err="1" smtClean="0">
                <a:solidFill>
                  <a:srgbClr val="C00000"/>
                </a:solidFill>
              </a:rPr>
              <a:t>Khoussainov</a:t>
            </a:r>
            <a:r>
              <a:rPr lang="en-US" sz="2600" dirty="0" smtClean="0">
                <a:solidFill>
                  <a:srgbClr val="C00000"/>
                </a:solidFill>
              </a:rPr>
              <a:t>-Li-Stephan </a:t>
            </a:r>
            <a:r>
              <a:rPr lang="en-US" sz="2600" dirty="0">
                <a:solidFill>
                  <a:srgbClr val="C00000"/>
                </a:solidFill>
              </a:rPr>
              <a:t>(</a:t>
            </a:r>
            <a:r>
              <a:rPr lang="en-US" sz="2600" dirty="0" smtClean="0">
                <a:solidFill>
                  <a:srgbClr val="C00000"/>
                </a:solidFill>
              </a:rPr>
              <a:t>2017) ]</a:t>
            </a:r>
            <a:endParaRPr lang="en-US" sz="2600" dirty="0">
              <a:solidFill>
                <a:srgbClr val="C00000"/>
              </a:solidFill>
            </a:endParaRPr>
          </a:p>
        </p:txBody>
      </p:sp>
      <p:sp>
        <p:nvSpPr>
          <p:cNvPr id="10" name="Text Box 49"/>
          <p:cNvSpPr txBox="1">
            <a:spLocks noChangeArrowheads="1"/>
          </p:cNvSpPr>
          <p:nvPr/>
        </p:nvSpPr>
        <p:spPr bwMode="auto">
          <a:xfrm>
            <a:off x="10288" y="3350326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Original version stated in terms of ATMs.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49"/>
          <p:cNvSpPr txBox="1">
            <a:spLocks noChangeArrowheads="1"/>
          </p:cNvSpPr>
          <p:nvPr/>
        </p:nvSpPr>
        <p:spPr bwMode="auto">
          <a:xfrm>
            <a:off x="8578" y="4530138"/>
            <a:ext cx="100806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Subsequent equivalent versions in terms of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separating automata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trees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3000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graphs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20562" y="5534659"/>
            <a:ext cx="100806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Quasipolynomial time and </a:t>
            </a:r>
            <a:r>
              <a:rPr lang="en-US" sz="3000" i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quasilinear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space.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88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9" grpId="0"/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339993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Watching a Parity Game</a:t>
            </a:r>
            <a:endParaRPr lang="en-US" sz="32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6854" y="1267483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Suppose we are watching an intense parity game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played on 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-vertex graph.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4" y="1267483"/>
                <a:ext cx="10080625" cy="954107"/>
              </a:xfrm>
              <a:prstGeom prst="rect">
                <a:avLst/>
              </a:prstGeom>
              <a:blipFill>
                <a:blip r:embed="rId2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 Box 49"/>
          <p:cNvSpPr txBox="1">
            <a:spLocks noChangeArrowheads="1"/>
          </p:cNvSpPr>
          <p:nvPr/>
        </p:nvSpPr>
        <p:spPr bwMode="auto">
          <a:xfrm>
            <a:off x="6854" y="5938793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we use much less memory?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49"/>
          <p:cNvSpPr txBox="1">
            <a:spLocks noChangeArrowheads="1"/>
          </p:cNvSpPr>
          <p:nvPr/>
        </p:nvSpPr>
        <p:spPr bwMode="auto">
          <a:xfrm>
            <a:off x="5144" y="2261478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we decide who is winning?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49"/>
          <p:cNvSpPr txBox="1">
            <a:spLocks noChangeArrowheads="1"/>
          </p:cNvSpPr>
          <p:nvPr/>
        </p:nvSpPr>
        <p:spPr bwMode="auto">
          <a:xfrm>
            <a:off x="13708" y="2824586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Suppose the winner is using a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positional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winning strategy.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49"/>
          <p:cNvSpPr txBox="1">
            <a:spLocks noChangeArrowheads="1"/>
          </p:cNvSpPr>
          <p:nvPr/>
        </p:nvSpPr>
        <p:spPr bwMode="auto">
          <a:xfrm>
            <a:off x="1724" y="3387694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particular, all cycles are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or all cycles are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odd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49"/>
              <p:cNvSpPr txBox="1">
                <a:spLocks noChangeArrowheads="1"/>
              </p:cNvSpPr>
              <p:nvPr/>
            </p:nvSpPr>
            <p:spPr bwMode="auto">
              <a:xfrm>
                <a:off x="10288" y="5375685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This requires about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func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bits of memory.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288" y="5375685"/>
                <a:ext cx="10080625" cy="523220"/>
              </a:xfrm>
              <a:prstGeom prst="rect">
                <a:avLst/>
              </a:prstGeom>
              <a:blipFill>
                <a:blip r:embed="rId3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 Box 49"/>
          <p:cNvSpPr txBox="1">
            <a:spLocks noChangeArrowheads="1"/>
          </p:cNvSpPr>
          <p:nvPr/>
        </p:nvSpPr>
        <p:spPr bwMode="auto">
          <a:xfrm>
            <a:off x="-1696" y="6501901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if we only see the priorities and not the vertices visited?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49"/>
          <p:cNvSpPr txBox="1">
            <a:spLocks noChangeArrowheads="1"/>
          </p:cNvSpPr>
          <p:nvPr/>
        </p:nvSpPr>
        <p:spPr bwMode="auto">
          <a:xfrm>
            <a:off x="10288" y="3950802"/>
            <a:ext cx="1008062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each vertex we can record the highest priority seen after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visiting the vertex. When a cycle is formed we know its parity.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(Alternatively, we just remember what happened so far.)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314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411911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Separating automata</a:t>
            </a:r>
            <a:endParaRPr lang="en-US" sz="32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862" y="2279949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finite automaton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700" i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separating automaton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if: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2" y="2279949"/>
                <a:ext cx="10080625" cy="523220"/>
              </a:xfrm>
              <a:prstGeom prst="rect">
                <a:avLst/>
              </a:prstGeom>
              <a:blipFill>
                <a:blip r:embed="rId2"/>
                <a:stretch>
                  <a:fillRect t="-11628" b="-267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862" y="2832422"/>
                <a:ext cx="10080625" cy="13388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infinite sequence of priorities that occurs in an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-parity game won by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using a </a:t>
                </a:r>
                <a:r>
                  <a:rPr lang="en-US" sz="27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winning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positional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strategy,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should enter an accepting state after a finite number of steps.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2" y="2832422"/>
                <a:ext cx="10080625" cy="1338828"/>
              </a:xfrm>
              <a:prstGeom prst="rect">
                <a:avLst/>
              </a:prstGeom>
              <a:blipFill>
                <a:blip r:embed="rId3"/>
                <a:stretch>
                  <a:fillRect t="-4566" r="-484" b="-1095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862" y="5660918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This is a very special case of an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-automaton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known as a </a:t>
                </a:r>
                <a:r>
                  <a:rPr lang="en-US" sz="27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reachability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automaton.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2" y="5660918"/>
                <a:ext cx="10080625" cy="954107"/>
              </a:xfrm>
              <a:prstGeom prst="rect">
                <a:avLst/>
              </a:prstGeom>
              <a:blipFill>
                <a:blip r:embed="rId4"/>
                <a:stretch>
                  <a:fillRect t="-6410" b="-1282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862" y="1296589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-parity game is a parity game played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 an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-vertex graph with priorities in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2" y="1296589"/>
                <a:ext cx="10080625" cy="954107"/>
              </a:xfrm>
              <a:prstGeom prst="rect">
                <a:avLst/>
              </a:prstGeom>
              <a:blipFill>
                <a:blip r:embed="rId5"/>
                <a:stretch>
                  <a:fillRect t="-6410" b="-1282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Box 49"/>
          <p:cNvSpPr txBox="1">
            <a:spLocks noChangeArrowheads="1"/>
          </p:cNvSpPr>
          <p:nvPr/>
        </p:nvSpPr>
        <p:spPr bwMode="auto">
          <a:xfrm>
            <a:off x="862" y="6644279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can of course reverse the roles of </a:t>
            </a:r>
            <a:r>
              <a:rPr lang="en-US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7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ODD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862" y="4246670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infinite sequence of priorities that occurs in an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-parity game won by </a:t>
                </a:r>
                <a:r>
                  <a:rPr lang="en-US" sz="2700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using a </a:t>
                </a:r>
                <a:r>
                  <a:rPr lang="en-US" sz="27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winning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positional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strategy,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should never enter an accepting state.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2" y="4246670"/>
                <a:ext cx="10080625" cy="1384995"/>
              </a:xfrm>
              <a:prstGeom prst="rect">
                <a:avLst/>
              </a:prstGeom>
              <a:blipFill>
                <a:blip r:embed="rId6"/>
                <a:stretch>
                  <a:fillRect t="-4405" b="-704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382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7" grpId="0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309171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Separating automata</a:t>
            </a:r>
            <a:endParaRPr lang="en-US" sz="3200" dirty="0">
              <a:solidFill>
                <a:srgbClr val="0033CC"/>
              </a:solidFill>
            </a:endParaRPr>
          </a:p>
        </p:txBody>
      </p:sp>
      <p:sp>
        <p:nvSpPr>
          <p:cNvPr id="4" name="Text Box 49"/>
          <p:cNvSpPr txBox="1">
            <a:spLocks noChangeArrowheads="1"/>
          </p:cNvSpPr>
          <p:nvPr/>
        </p:nvSpPr>
        <p:spPr bwMode="auto">
          <a:xfrm>
            <a:off x="-5130" y="6644279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a figure from </a:t>
            </a:r>
            <a:r>
              <a:rPr lang="en-US" sz="2800" dirty="0">
                <a:solidFill>
                  <a:srgbClr val="C00000"/>
                </a:solidFill>
              </a:rPr>
              <a:t>[CDFJLP (2018)]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44531" y="2321960"/>
            <a:ext cx="8897420" cy="3585681"/>
            <a:chOff x="544531" y="1982918"/>
            <a:chExt cx="8897420" cy="3585681"/>
          </a:xfrm>
        </p:grpSpPr>
        <p:sp>
          <p:nvSpPr>
            <p:cNvPr id="10" name="Chord 9"/>
            <p:cNvSpPr/>
            <p:nvPr/>
          </p:nvSpPr>
          <p:spPr bwMode="auto">
            <a:xfrm>
              <a:off x="544531" y="1982918"/>
              <a:ext cx="8897420" cy="3585681"/>
            </a:xfrm>
            <a:prstGeom prst="chord">
              <a:avLst>
                <a:gd name="adj1" fmla="val 5293156"/>
                <a:gd name="adj2" fmla="val 16308965"/>
              </a:avLst>
            </a:prstGeom>
            <a:solidFill>
              <a:srgbClr val="FF0000">
                <a:alpha val="33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Oval 2"/>
            <p:cNvSpPr/>
            <p:nvPr/>
          </p:nvSpPr>
          <p:spPr bwMode="auto">
            <a:xfrm>
              <a:off x="1202076" y="2876764"/>
              <a:ext cx="3318553" cy="1818528"/>
            </a:xfrm>
            <a:prstGeom prst="ellipse">
              <a:avLst/>
            </a:prstGeom>
            <a:solidFill>
              <a:srgbClr val="FF0000">
                <a:alpha val="21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1457218" y="3195268"/>
              <a:ext cx="2066818" cy="1160979"/>
            </a:xfrm>
            <a:prstGeom prst="ellipse">
              <a:avLst/>
            </a:prstGeom>
            <a:solidFill>
              <a:srgbClr val="FF0000">
                <a:alpha val="63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 flipH="1">
            <a:off x="655835" y="2320250"/>
            <a:ext cx="8897420" cy="3585681"/>
            <a:chOff x="544531" y="1982918"/>
            <a:chExt cx="8897420" cy="3585681"/>
          </a:xfrm>
        </p:grpSpPr>
        <p:sp>
          <p:nvSpPr>
            <p:cNvPr id="11" name="Chord 10"/>
            <p:cNvSpPr/>
            <p:nvPr/>
          </p:nvSpPr>
          <p:spPr bwMode="auto">
            <a:xfrm>
              <a:off x="544531" y="1982918"/>
              <a:ext cx="8897420" cy="3585681"/>
            </a:xfrm>
            <a:prstGeom prst="chord">
              <a:avLst>
                <a:gd name="adj1" fmla="val 5293156"/>
                <a:gd name="adj2" fmla="val 16308965"/>
              </a:avLst>
            </a:prstGeom>
            <a:solidFill>
              <a:srgbClr val="00B050">
                <a:alpha val="33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>
              <a:off x="1202076" y="2876764"/>
              <a:ext cx="3318553" cy="1818528"/>
            </a:xfrm>
            <a:prstGeom prst="ellipse">
              <a:avLst/>
            </a:prstGeom>
            <a:solidFill>
              <a:srgbClr val="00B050">
                <a:alpha val="21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1457218" y="3195268"/>
              <a:ext cx="2066818" cy="1160979"/>
            </a:xfrm>
            <a:prstGeom prst="ellipse">
              <a:avLst/>
            </a:prstGeom>
            <a:solidFill>
              <a:srgbClr val="00B050">
                <a:alpha val="63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2222651" y="2615151"/>
                <a:ext cx="3099364" cy="542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LimsupEven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22651" y="2615151"/>
                <a:ext cx="3099364" cy="5421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/>
          <p:cNvGrpSpPr/>
          <p:nvPr/>
        </p:nvGrpSpPr>
        <p:grpSpPr>
          <a:xfrm>
            <a:off x="-119006" y="2137029"/>
            <a:ext cx="3099364" cy="3847621"/>
            <a:chOff x="-119006" y="1797987"/>
            <a:chExt cx="3099364" cy="38476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-119006" y="1797987"/>
                  <a:ext cx="3099364" cy="542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AllCycEven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sub>
                        </m:sSub>
                      </m:oMath>
                    </m:oMathPara>
                  </a14:m>
                  <a:endPara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5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19006" y="1797987"/>
                  <a:ext cx="3099364" cy="54213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-119006" y="5103472"/>
                  <a:ext cx="3099364" cy="542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PosCycEven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sub>
                        </m:sSub>
                      </m:oMath>
                    </m:oMathPara>
                  </a14:m>
                  <a:endPara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6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119006" y="5103472"/>
                  <a:ext cx="3099364" cy="54213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Straight Arrow Connector 16"/>
            <p:cNvCxnSpPr>
              <a:stCxn id="15" idx="2"/>
            </p:cNvCxnSpPr>
            <p:nvPr/>
          </p:nvCxnSpPr>
          <p:spPr bwMode="auto">
            <a:xfrm>
              <a:off x="1430676" y="2340123"/>
              <a:ext cx="1549682" cy="752397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18" name="Straight Arrow Connector 17"/>
            <p:cNvCxnSpPr>
              <a:stCxn id="16" idx="0"/>
            </p:cNvCxnSpPr>
            <p:nvPr/>
          </p:nvCxnSpPr>
          <p:spPr bwMode="auto">
            <a:xfrm flipV="1">
              <a:off x="1430676" y="3816916"/>
              <a:ext cx="971762" cy="1286556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 Box 49"/>
              <p:cNvSpPr txBox="1">
                <a:spLocks noChangeArrowheads="1"/>
              </p:cNvSpPr>
              <p:nvPr/>
            </p:nvSpPr>
            <p:spPr bwMode="auto">
              <a:xfrm>
                <a:off x="3649046" y="1571154"/>
                <a:ext cx="309936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𝑑</m:t>
                              </m:r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𝜔</m:t>
                          </m:r>
                        </m:sup>
                      </m:sSup>
                    </m:oMath>
                  </m:oMathPara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49046" y="1571154"/>
                <a:ext cx="3099364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 Box 49"/>
              <p:cNvSpPr txBox="1">
                <a:spLocks noChangeArrowheads="1"/>
              </p:cNvSpPr>
              <p:nvPr/>
            </p:nvSpPr>
            <p:spPr bwMode="auto">
              <a:xfrm>
                <a:off x="4892217" y="2603167"/>
                <a:ext cx="3099364" cy="542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LimsupOdd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92217" y="2603167"/>
                <a:ext cx="3099364" cy="54213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/>
          <p:cNvGrpSpPr/>
          <p:nvPr/>
        </p:nvGrpSpPr>
        <p:grpSpPr>
          <a:xfrm flipH="1">
            <a:off x="7441065" y="2145592"/>
            <a:ext cx="3166144" cy="3847622"/>
            <a:chOff x="-370719" y="1797986"/>
            <a:chExt cx="3166144" cy="384762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-370719" y="1797986"/>
                  <a:ext cx="3099364" cy="542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AllCycOdd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sub>
                        </m:sSub>
                      </m:oMath>
                    </m:oMathPara>
                  </a14:m>
                  <a:endPara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5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370719" y="1797986"/>
                  <a:ext cx="3099364" cy="542136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-370719" y="5103472"/>
                  <a:ext cx="3099364" cy="5421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PosCycOdd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sub>
                        </m:sSub>
                      </m:oMath>
                    </m:oMathPara>
                  </a14:m>
                  <a:endPara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6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-370719" y="5103472"/>
                  <a:ext cx="3099364" cy="542136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7" name="Straight Arrow Connector 26"/>
            <p:cNvCxnSpPr>
              <a:stCxn id="25" idx="2"/>
            </p:cNvCxnSpPr>
            <p:nvPr/>
          </p:nvCxnSpPr>
          <p:spPr bwMode="auto">
            <a:xfrm>
              <a:off x="1178963" y="2340122"/>
              <a:ext cx="1616462" cy="752398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28" name="Straight Arrow Connector 27"/>
            <p:cNvCxnSpPr>
              <a:stCxn id="26" idx="0"/>
            </p:cNvCxnSpPr>
            <p:nvPr/>
          </p:nvCxnSpPr>
          <p:spPr bwMode="auto">
            <a:xfrm flipV="1">
              <a:off x="1178963" y="3816916"/>
              <a:ext cx="904980" cy="1286556"/>
            </a:xfrm>
            <a:prstGeom prst="straightConnector1">
              <a:avLst/>
            </a:prstGeom>
            <a:solidFill>
              <a:srgbClr val="00B8FF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</p:grpSp>
      <p:sp>
        <p:nvSpPr>
          <p:cNvPr id="32" name="Freeform 31"/>
          <p:cNvSpPr/>
          <p:nvPr/>
        </p:nvSpPr>
        <p:spPr bwMode="auto">
          <a:xfrm>
            <a:off x="3332908" y="1294544"/>
            <a:ext cx="3879345" cy="4907947"/>
          </a:xfrm>
          <a:custGeom>
            <a:avLst/>
            <a:gdLst>
              <a:gd name="connsiteX0" fmla="*/ 0 w 3524036"/>
              <a:gd name="connsiteY0" fmla="*/ 0 h 4869950"/>
              <a:gd name="connsiteX1" fmla="*/ 1356189 w 3524036"/>
              <a:gd name="connsiteY1" fmla="*/ 2116476 h 4869950"/>
              <a:gd name="connsiteX2" fmla="*/ 1387011 w 3524036"/>
              <a:gd name="connsiteY2" fmla="*/ 3616503 h 4869950"/>
              <a:gd name="connsiteX3" fmla="*/ 3524036 w 3524036"/>
              <a:gd name="connsiteY3" fmla="*/ 4869950 h 486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4036" h="4869950">
                <a:moveTo>
                  <a:pt x="0" y="0"/>
                </a:moveTo>
                <a:cubicBezTo>
                  <a:pt x="562510" y="756863"/>
                  <a:pt x="1125021" y="1513726"/>
                  <a:pt x="1356189" y="2116476"/>
                </a:cubicBezTo>
                <a:cubicBezTo>
                  <a:pt x="1587357" y="2719226"/>
                  <a:pt x="1025703" y="3157591"/>
                  <a:pt x="1387011" y="3616503"/>
                </a:cubicBezTo>
                <a:cubicBezTo>
                  <a:pt x="1748319" y="4075415"/>
                  <a:pt x="2636177" y="4472682"/>
                  <a:pt x="3524036" y="4869950"/>
                </a:cubicBezTo>
              </a:path>
            </a:pathLst>
          </a:custGeom>
          <a:noFill/>
          <a:ln w="539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9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8999" y="193794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A simple separating automaton</a:t>
            </a:r>
            <a:endParaRPr lang="en-US" sz="48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8999" y="2051557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State 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99" y="2051557"/>
                <a:ext cx="10080625" cy="523220"/>
              </a:xfrm>
              <a:prstGeom prst="rect">
                <a:avLst/>
              </a:prstGeom>
              <a:blipFill>
                <a:blip r:embed="rId2"/>
                <a:stretch>
                  <a:fillRect t="-12941" b="-3294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8999" y="1016827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every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priority, count the number of times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priority is seen before seeing a higher priority.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999" y="3128014"/>
            <a:ext cx="10080625" cy="1475810"/>
            <a:chOff x="8999" y="3366680"/>
            <a:chExt cx="10080625" cy="14758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8999" y="3366680"/>
                  <a:ext cx="10080625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When a new </a:t>
                  </a:r>
                  <a:r>
                    <a:rPr lang="en-US" sz="2800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even</a:t>
                  </a:r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priority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𝑝</m:t>
                      </m:r>
                    </m:oMath>
                  </a14:m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arrives:</a:t>
                  </a:r>
                  <a:endPara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999" y="3366680"/>
                  <a:ext cx="10080625" cy="523220"/>
                </a:xfrm>
                <a:prstGeom prst="rect">
                  <a:avLst/>
                </a:prstGeom>
                <a:blipFill>
                  <a:blip r:embed="rId3"/>
                  <a:stretch>
                    <a:fillRect t="-12941" b="-32941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8999" y="3804885"/>
                  <a:ext cx="10080625" cy="55643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←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800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999" y="3804885"/>
                  <a:ext cx="10080625" cy="55643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8999" y="4286056"/>
                  <a:ext cx="10080625" cy="55643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←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800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999" y="4286056"/>
                  <a:ext cx="10080625" cy="55643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Group 4"/>
          <p:cNvGrpSpPr/>
          <p:nvPr/>
        </p:nvGrpSpPr>
        <p:grpSpPr>
          <a:xfrm>
            <a:off x="8999" y="4646880"/>
            <a:ext cx="10080625" cy="1003203"/>
            <a:chOff x="8999" y="4978012"/>
            <a:chExt cx="10080625" cy="100320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8999" y="4978012"/>
                  <a:ext cx="10080625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When a new </a:t>
                  </a:r>
                  <a:r>
                    <a:rPr lang="en-US" sz="2800" dirty="0" smtClean="0">
                      <a:solidFill>
                        <a:srgbClr val="00B05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odd</a:t>
                  </a:r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priority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𝑝</m:t>
                      </m:r>
                    </m:oMath>
                  </a14:m>
                  <a:r>
                    <a:rPr lang="en-US" sz="28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arrives:</a:t>
                  </a:r>
                  <a:endPara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999" y="4978012"/>
                  <a:ext cx="10080625" cy="523220"/>
                </a:xfrm>
                <a:prstGeom prst="rect">
                  <a:avLst/>
                </a:prstGeom>
                <a:blipFill>
                  <a:blip r:embed="rId6"/>
                  <a:stretch>
                    <a:fillRect t="-12791" b="-31395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8999" y="5424781"/>
                  <a:ext cx="10080625" cy="55643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←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800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3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999" y="5424781"/>
                  <a:ext cx="10080625" cy="556434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49"/>
              <p:cNvSpPr txBox="1">
                <a:spLocks noChangeArrowheads="1"/>
              </p:cNvSpPr>
              <p:nvPr/>
            </p:nvSpPr>
            <p:spPr bwMode="auto">
              <a:xfrm>
                <a:off x="8999" y="2587010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Initial State 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</m:d>
                  </m:oMath>
                </a14:m>
                <a:endParaRPr lang="en-US" sz="28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99" y="2587010"/>
                <a:ext cx="10080625" cy="523220"/>
              </a:xfrm>
              <a:prstGeom prst="rect">
                <a:avLst/>
              </a:prstGeom>
              <a:blipFill>
                <a:blip r:embed="rId8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49"/>
              <p:cNvSpPr txBox="1">
                <a:spLocks noChangeArrowheads="1"/>
              </p:cNvSpPr>
              <p:nvPr/>
            </p:nvSpPr>
            <p:spPr bwMode="auto">
              <a:xfrm>
                <a:off x="17563" y="5728929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Accept if one of the counters reaches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563" y="5728929"/>
                <a:ext cx="10080625" cy="523220"/>
              </a:xfrm>
              <a:prstGeom prst="rect">
                <a:avLst/>
              </a:prstGeom>
              <a:blipFill>
                <a:blip r:embed="rId9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49"/>
              <p:cNvSpPr txBox="1">
                <a:spLocks noChangeArrowheads="1"/>
              </p:cNvSpPr>
              <p:nvPr/>
            </p:nvSpPr>
            <p:spPr bwMode="auto">
              <a:xfrm>
                <a:off x="15853" y="6240924"/>
                <a:ext cx="10080625" cy="5393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Number of states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Huge!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853" y="6240924"/>
                <a:ext cx="10080625" cy="539315"/>
              </a:xfrm>
              <a:prstGeom prst="rect">
                <a:avLst/>
              </a:prstGeom>
              <a:blipFill>
                <a:blip r:embed="rId10"/>
                <a:stretch>
                  <a:fillRect t="-9091" b="-3181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 Box 49"/>
          <p:cNvSpPr txBox="1">
            <a:spLocks noChangeArrowheads="1"/>
          </p:cNvSpPr>
          <p:nvPr/>
        </p:nvSpPr>
        <p:spPr bwMode="auto">
          <a:xfrm>
            <a:off x="14143" y="6794013"/>
            <a:ext cx="10080625" cy="539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shall see that we can do much better.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53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5" grpId="0"/>
      <p:bldP spid="16" grpId="0"/>
      <p:bldP spid="17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8999" y="275859"/>
            <a:ext cx="10080625" cy="137396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The </a:t>
            </a:r>
            <a:r>
              <a:rPr lang="en-US" sz="4800" dirty="0" smtClean="0">
                <a:solidFill>
                  <a:srgbClr val="00B050"/>
                </a:solidFill>
              </a:rPr>
              <a:t>Product</a:t>
            </a:r>
            <a:r>
              <a:rPr lang="en-US" sz="4800" dirty="0" smtClean="0">
                <a:solidFill>
                  <a:srgbClr val="0033CC"/>
                </a:solidFill>
              </a:rPr>
              <a:t> of a Parity Game </a:t>
            </a:r>
            <a:br>
              <a:rPr lang="en-US" sz="4800" dirty="0" smtClean="0">
                <a:solidFill>
                  <a:srgbClr val="0033CC"/>
                </a:solidFill>
              </a:rPr>
            </a:br>
            <a:r>
              <a:rPr lang="en-US" sz="4800" dirty="0" smtClean="0">
                <a:solidFill>
                  <a:srgbClr val="0033CC"/>
                </a:solidFill>
              </a:rPr>
              <a:t>and a Separating Automaton</a:t>
            </a:r>
            <a:endParaRPr lang="en-US" sz="48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8999" y="1928552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⨃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𝑝𝑟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𝑝𝑟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→[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be a parity game.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99" y="1928552"/>
                <a:ext cx="10080625" cy="523220"/>
              </a:xfrm>
              <a:prstGeom prst="rect">
                <a:avLst/>
              </a:prstGeom>
              <a:blipFill>
                <a:blip r:embed="rId2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49"/>
              <p:cNvSpPr txBox="1">
                <a:spLocks noChangeArrowheads="1"/>
              </p:cNvSpPr>
              <p:nvPr/>
            </p:nvSpPr>
            <p:spPr bwMode="auto">
              <a:xfrm>
                <a:off x="17563" y="2608463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d>
                      <m:dPr>
                        <m:begChr m:val="["/>
                        <m:endChr m:val="]"/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 deterministic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-separating automaton, 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⊆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8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the set of accepting states.</a:t>
                </a:r>
              </a:p>
            </p:txBody>
          </p:sp>
        </mc:Choice>
        <mc:Fallback xmlns="">
          <p:sp>
            <p:nvSpPr>
              <p:cNvPr id="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563" y="2608463"/>
                <a:ext cx="10080625" cy="954107"/>
              </a:xfrm>
              <a:prstGeom prst="rect">
                <a:avLst/>
              </a:prstGeom>
              <a:blipFill>
                <a:blip r:embed="rId3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36401" y="3719261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Define a product reachability game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 follows.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401" y="3719261"/>
                <a:ext cx="10080625" cy="523220"/>
              </a:xfrm>
              <a:prstGeom prst="rect">
                <a:avLst/>
              </a:prstGeom>
              <a:blipFill>
                <a:blip r:embed="rId4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24417" y="4399172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states are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States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belong to player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417" y="4399172"/>
                <a:ext cx="10080625" cy="523220"/>
              </a:xfrm>
              <a:prstGeom prst="rect">
                <a:avLst/>
              </a:prstGeom>
              <a:blipFill>
                <a:blip r:embed="rId5"/>
                <a:stretch>
                  <a:fillRect t="-12941" b="-3294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22707" y="5079083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accepting states are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707" y="5079083"/>
                <a:ext cx="10080625" cy="523220"/>
              </a:xfrm>
              <a:prstGeom prst="rect">
                <a:avLst/>
              </a:prstGeom>
              <a:blipFill>
                <a:blip r:embed="rId6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0" y="5758992"/>
                <a:ext cx="10080625" cy="1113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𝑝𝑟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</m:d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, 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𝛿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𝑞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</m:e>
                            </m:d>
                          </m:e>
                        </m:d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edge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𝑞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758992"/>
                <a:ext cx="10080625" cy="1113766"/>
              </a:xfrm>
              <a:prstGeom prst="rect">
                <a:avLst/>
              </a:prstGeom>
              <a:blipFill>
                <a:blip r:embed="rId7"/>
                <a:stretch>
                  <a:fillRect t="-3846" b="-1208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1453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-4356" y="1719457"/>
            <a:ext cx="10080625" cy="56521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Parity Games (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s)</a:t>
            </a:r>
          </a:p>
        </p:txBody>
      </p:sp>
      <p:sp>
        <p:nvSpPr>
          <p:cNvPr id="4" name="Rectangle 61"/>
          <p:cNvSpPr>
            <a:spLocks noChangeArrowheads="1"/>
          </p:cNvSpPr>
          <p:nvPr/>
        </p:nvSpPr>
        <p:spPr bwMode="auto">
          <a:xfrm>
            <a:off x="21772" y="510835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800" dirty="0" smtClean="0">
                <a:solidFill>
                  <a:srgbClr val="0033CC"/>
                </a:solidFill>
                <a:latin typeface="+mj-lt"/>
                <a:cs typeface="Times New Roman" panose="02020603050405020304" pitchFamily="18" charset="0"/>
              </a:rPr>
              <a:t>Lecture 8</a:t>
            </a:r>
            <a:endParaRPr lang="en-US" sz="4800" dirty="0">
              <a:solidFill>
                <a:srgbClr val="99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24756" y="2574683"/>
            <a:ext cx="10080625" cy="56521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Reduction from 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to 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MPG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23046" y="3429909"/>
            <a:ext cx="10080625" cy="56521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3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Quasipolynomial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time algorithms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2160" y="5140361"/>
            <a:ext cx="10080625" cy="56521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Separating automata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23043" y="4285135"/>
            <a:ext cx="10080625" cy="56521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trees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2156" y="5995585"/>
            <a:ext cx="10080625" cy="56521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3pPr>
            <a:lvl4pPr marL="862013" indent="-214313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4pPr>
            <a:lvl5pPr marL="10795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5pPr>
            <a:lvl6pPr marL="15367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6pPr>
            <a:lvl7pPr marL="19939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7pPr>
            <a:lvl8pPr marL="24511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8pPr>
            <a:lvl9pPr marL="2908300" indent="-217488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graphs</a:t>
            </a:r>
          </a:p>
        </p:txBody>
      </p:sp>
    </p:spTree>
    <p:extLst>
      <p:ext uri="{BB962C8B-B14F-4D97-AF65-F5344CB8AC3E}">
        <p14:creationId xmlns:p14="http://schemas.microsoft.com/office/powerpoint/2010/main" val="97021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8999" y="263637"/>
            <a:ext cx="10080625" cy="137396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Reducing Parity Games to Reachability Games</a:t>
            </a:r>
            <a:endParaRPr lang="en-US" sz="48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49"/>
              <p:cNvSpPr txBox="1">
                <a:spLocks noChangeArrowheads="1"/>
              </p:cNvSpPr>
              <p:nvPr/>
            </p:nvSpPr>
            <p:spPr bwMode="auto">
              <a:xfrm>
                <a:off x="8999" y="1830852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-parity game and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-separating automaton, then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win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and only if player 0 can win from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99" y="1830852"/>
                <a:ext cx="10080625" cy="1384995"/>
              </a:xfrm>
              <a:prstGeom prst="rect">
                <a:avLst/>
              </a:prstGeom>
              <a:blipFill>
                <a:blip r:embed="rId2"/>
                <a:stretch>
                  <a:fillRect t="-4386" b="-109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 bwMode="auto">
          <a:xfrm>
            <a:off x="0" y="3441848"/>
            <a:ext cx="10089624" cy="20549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49"/>
              <p:cNvSpPr txBox="1">
                <a:spLocks noChangeArrowheads="1"/>
              </p:cNvSpPr>
              <p:nvPr/>
            </p:nvSpPr>
            <p:spPr bwMode="auto">
              <a:xfrm>
                <a:off x="9861" y="3657937"/>
                <a:ext cx="10080625" cy="8925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:r>
                  <a:rPr lang="en-US" sz="26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win from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the parity game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:r>
                  <a:rPr lang="en-US" sz="26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has a positional winning strategy from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61" y="3657937"/>
                <a:ext cx="10080625" cy="892552"/>
              </a:xfrm>
              <a:prstGeom prst="rect">
                <a:avLst/>
              </a:prstGeom>
              <a:blipFill>
                <a:blip r:embed="rId3"/>
                <a:stretch>
                  <a:fillRect t="-6164" b="-1712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 Box 49"/>
          <p:cNvSpPr txBox="1">
            <a:spLocks noChangeArrowheads="1"/>
          </p:cNvSpPr>
          <p:nvPr/>
        </p:nvSpPr>
        <p:spPr bwMode="auto">
          <a:xfrm>
            <a:off x="9861" y="4606870"/>
            <a:ext cx="10080625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positional winning strategy ensures that all cycles formed are 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Thus, if </a:t>
            </a:r>
            <a:r>
              <a:rPr lang="en-US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keeps playing according to this strategy, 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 eventually wins the reachability game.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 Box 49"/>
              <p:cNvSpPr txBox="1">
                <a:spLocks noChangeArrowheads="1"/>
              </p:cNvSpPr>
              <p:nvPr/>
            </p:nvSpPr>
            <p:spPr bwMode="auto">
              <a:xfrm>
                <a:off x="9861" y="5955912"/>
                <a:ext cx="10080625" cy="12926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:r>
                  <a:rPr lang="en-US" sz="26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cannot win from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</a:t>
                </a:r>
                <a:r>
                  <a:rPr lang="en-US" sz="26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win, again using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positional strategy that ensures that are cycles are </a:t>
                </a:r>
                <a:r>
                  <a:rPr lang="en-US" sz="26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:r>
                  <a:rPr lang="en-US" sz="26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uses this strategy she wins the reachability game.</a:t>
                </a:r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61" y="5955912"/>
                <a:ext cx="10080625" cy="1292662"/>
              </a:xfrm>
              <a:prstGeom prst="rect">
                <a:avLst/>
              </a:prstGeom>
              <a:blipFill>
                <a:blip r:embed="rId4"/>
                <a:stretch>
                  <a:fillRect t="-4245" b="-1132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58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8999" y="263637"/>
            <a:ext cx="10080625" cy="137396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Reducing Parity Games to Reachability Games</a:t>
            </a:r>
            <a:endParaRPr lang="en-US" sz="48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49"/>
              <p:cNvSpPr txBox="1">
                <a:spLocks noChangeArrowheads="1"/>
              </p:cNvSpPr>
              <p:nvPr/>
            </p:nvSpPr>
            <p:spPr bwMode="auto">
              <a:xfrm>
                <a:off x="8999" y="1830852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-parity game and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-separating automaton, then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win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and only if player 0 can win from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99" y="1830852"/>
                <a:ext cx="10080625" cy="1384995"/>
              </a:xfrm>
              <a:prstGeom prst="rect">
                <a:avLst/>
              </a:prstGeom>
              <a:blipFill>
                <a:blip r:embed="rId2"/>
                <a:stretch>
                  <a:fillRect t="-4386" b="-109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7289" y="3411358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 a reachability game can be solved in linear time,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parity game can be solved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d>
                      <m:dPr>
                        <m:begChr m:val="|"/>
                        <m:endChr m:val="|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time, 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|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the number of states in the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-separating automaton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89" y="3411358"/>
                <a:ext cx="10080625" cy="1384995"/>
              </a:xfrm>
              <a:prstGeom prst="rect">
                <a:avLst/>
              </a:prstGeom>
              <a:blipFill>
                <a:blip r:embed="rId3"/>
                <a:stretch>
                  <a:fillRect t="-4846" b="-1145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5579" y="5022684"/>
                <a:ext cx="10080625" cy="983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a breakthrough result, </a:t>
                </a:r>
                <a:r>
                  <a:rPr lang="en-US" sz="2800" dirty="0">
                    <a:solidFill>
                      <a:srgbClr val="C00000"/>
                    </a:solidFill>
                  </a:rPr>
                  <a:t>[ </a:t>
                </a:r>
                <a:r>
                  <a:rPr lang="en-US" sz="2800" dirty="0" smtClean="0">
                    <a:solidFill>
                      <a:srgbClr val="C00000"/>
                    </a:solidFill>
                  </a:rPr>
                  <a:t>CJKLS (2017</a:t>
                </a:r>
                <a:r>
                  <a:rPr lang="en-US" sz="2800" dirty="0">
                    <a:solidFill>
                      <a:srgbClr val="C00000"/>
                    </a:solidFill>
                  </a:rPr>
                  <a:t>) </a:t>
                </a:r>
                <a:r>
                  <a:rPr lang="en-US" sz="2800" dirty="0" smtClean="0">
                    <a:solidFill>
                      <a:srgbClr val="C00000"/>
                    </a:solidFill>
                  </a:rPr>
                  <a:t>]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constructed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-separating automaton of size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𝑑</m:t>
                                </m:r>
                              </m:e>
                            </m:func>
                          </m:e>
                        </m:d>
                      </m:sup>
                    </m:sSup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79" y="5022684"/>
                <a:ext cx="10080625" cy="983154"/>
              </a:xfrm>
              <a:prstGeom prst="rect">
                <a:avLst/>
              </a:prstGeom>
              <a:blipFill>
                <a:blip r:embed="rId4"/>
                <a:stretch>
                  <a:fillRect t="-7453" b="-1677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49"/>
          <p:cNvSpPr txBox="1">
            <a:spLocks noChangeArrowheads="1"/>
          </p:cNvSpPr>
          <p:nvPr/>
        </p:nvSpPr>
        <p:spPr bwMode="auto">
          <a:xfrm>
            <a:off x="14143" y="6151127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next describe the construction of this separation automaton.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22707" y="6765864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C00000"/>
                </a:solidFill>
              </a:rPr>
              <a:t>[ CJKLS (2017) ]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described their result in terms of ATMs. 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69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8" grpId="0"/>
      <p:bldP spid="10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249683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𝑖</a:t>
            </a:r>
            <a:r>
              <a:rPr lang="en-US" sz="4800" dirty="0">
                <a:solidFill>
                  <a:srgbClr val="0033CC"/>
                </a:solidFill>
              </a:rPr>
              <a:t>-</a:t>
            </a:r>
            <a:r>
              <a:rPr lang="en-US" sz="4800" dirty="0" smtClean="0">
                <a:solidFill>
                  <a:srgbClr val="00B050"/>
                </a:solidFill>
              </a:rPr>
              <a:t>sequences </a:t>
            </a:r>
            <a:r>
              <a:rPr lang="en-US" sz="3200" dirty="0">
                <a:solidFill>
                  <a:srgbClr val="C00000"/>
                </a:solidFill>
              </a:rPr>
              <a:t>[ CJKLS (2017) ] </a:t>
            </a:r>
            <a:endParaRPr lang="en-US" sz="3200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49"/>
              <p:cNvSpPr txBox="1">
                <a:spLocks noChangeArrowheads="1"/>
              </p:cNvSpPr>
              <p:nvPr/>
            </p:nvSpPr>
            <p:spPr bwMode="auto">
              <a:xfrm>
                <a:off x="5144" y="1835525"/>
                <a:ext cx="10080625" cy="21726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-sequence is a sequence of indices </a:t>
                </a:r>
                <a:b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30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&lt;…&lt;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ℓ</m:t>
                    </m:r>
                  </m:oMath>
                </a14:m>
                <a: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30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 that for every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maximum priority among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4" y="1835525"/>
                <a:ext cx="10080625" cy="2172646"/>
              </a:xfrm>
              <a:prstGeom prst="rect">
                <a:avLst/>
              </a:prstGeom>
              <a:blipFill>
                <a:blip r:embed="rId2"/>
                <a:stretch>
                  <a:fillRect t="-3922" b="-33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8576" y="1076780"/>
                <a:ext cx="10080625" cy="6186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ℓ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the priorities seen so far.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76" y="1076780"/>
                <a:ext cx="10080625" cy="618631"/>
              </a:xfrm>
              <a:prstGeom prst="rect">
                <a:avLst/>
              </a:prstGeom>
              <a:blipFill>
                <a:blip r:embed="rId3"/>
                <a:stretch>
                  <a:fillRect t="-8911" b="-2376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6866" y="4148285"/>
                <a:ext cx="10080625" cy="10465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the play contains an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-sequence, 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p>
                    </m:sSup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the play contains an </a:t>
                </a:r>
                <a:r>
                  <a:rPr lang="en-US" sz="3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cycle.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66" y="4148285"/>
                <a:ext cx="10080625" cy="1046505"/>
              </a:xfrm>
              <a:prstGeom prst="rect">
                <a:avLst/>
              </a:prstGeom>
              <a:blipFill>
                <a:blip r:embed="rId4"/>
                <a:stretch>
                  <a:fillRect t="-6977" b="-1686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5156" y="5334904"/>
            <a:ext cx="10080625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 vertex must appear twice, hence the cycle, and </a:t>
            </a:r>
            <a:b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maximum priority in the cycle must be 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3446" y="6536845"/>
                <a:ext cx="10080625" cy="577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Keeping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-sequences explicitly takes too much space.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46" y="6536845"/>
                <a:ext cx="10080625" cy="577209"/>
              </a:xfrm>
              <a:prstGeom prst="rect">
                <a:avLst/>
              </a:prstGeom>
              <a:blipFill>
                <a:blip r:embed="rId5"/>
                <a:stretch>
                  <a:fillRect t="-9474" b="-3157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6257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3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14703" y="400226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Summaries / Sketches </a:t>
            </a:r>
            <a:r>
              <a:rPr lang="en-US" sz="3200" dirty="0">
                <a:solidFill>
                  <a:srgbClr val="C00000"/>
                </a:solidFill>
              </a:rPr>
              <a:t>[ CJKLS (2017) ] </a:t>
            </a:r>
            <a:endParaRPr lang="en-US" sz="3200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8576" y="1361646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automaton keeps a vector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⌈"/>
                        <m:endChr m:val="⌉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</m:func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≤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number of priorities.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76" y="1361646"/>
                <a:ext cx="10080625" cy="954107"/>
              </a:xfrm>
              <a:prstGeom prst="rect">
                <a:avLst/>
              </a:prstGeom>
              <a:blipFill>
                <a:blip r:embed="rId2"/>
                <a:stretch>
                  <a:fillRect t="-6369" r="-302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6866" y="3728956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there is 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-sequence such that the highest priority appearing at the end or after the sequence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66" y="3728956"/>
                <a:ext cx="10080625" cy="954107"/>
              </a:xfrm>
              <a:prstGeom prst="rect">
                <a:avLst/>
              </a:prstGeom>
              <a:blipFill>
                <a:blip r:embed="rId3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15430" y="4912611"/>
                <a:ext cx="10080625" cy="1023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the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-sequence appears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after an appearance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after the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-sequence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30" y="4912611"/>
                <a:ext cx="10080625" cy="1023485"/>
              </a:xfrm>
              <a:prstGeom prst="rect">
                <a:avLst/>
              </a:prstGeom>
              <a:blipFill>
                <a:blip r:embed="rId4"/>
                <a:stretch>
                  <a:fillRect t="-6548" b="-1190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 Box 49"/>
              <p:cNvSpPr txBox="1">
                <a:spLocks noChangeArrowheads="1"/>
              </p:cNvSpPr>
              <p:nvPr/>
            </p:nvSpPr>
            <p:spPr bwMode="auto">
              <a:xfrm>
                <a:off x="6866" y="2545301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Total number of bits needed is </a:t>
                </a:r>
                <a14:m>
                  <m:oMath xmlns:m="http://schemas.openxmlformats.org/officeDocument/2006/math">
                    <m:d>
                      <m:dPr>
                        <m:begChr m:val="⌈"/>
                        <m:endChr m:val="⌉"/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</m:func>
                      </m:e>
                    </m:d>
                    <m:d>
                      <m:dPr>
                        <m:begChr m:val="⌈"/>
                        <m:endChr m:val="⌉"/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𝑑</m:t>
                                </m:r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</m:func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(Can be slightly improved, as not all summaries are possible.)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66" y="2545301"/>
                <a:ext cx="10080625" cy="954107"/>
              </a:xfrm>
              <a:prstGeom prst="rect">
                <a:avLst/>
              </a:prstGeom>
              <a:blipFill>
                <a:blip r:embed="rId5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0" y="6165643"/>
                <a:ext cx="10080625" cy="9239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Only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kept. </a:t>
                </a:r>
              </a:p>
              <a:p>
                <a:pPr algn="ctr"/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sequences themselves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 </a:t>
                </a: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kept.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165643"/>
                <a:ext cx="10080625" cy="923971"/>
              </a:xfrm>
              <a:prstGeom prst="rect">
                <a:avLst/>
              </a:prstGeom>
              <a:blipFill>
                <a:blip r:embed="rId6"/>
                <a:stretch>
                  <a:fillRect t="-6579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543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8" grpId="0"/>
      <p:bldP spid="36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14703" y="449233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Summaries – in more detail</a:t>
            </a:r>
            <a:endParaRPr lang="en-US" sz="48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6866" y="1371839"/>
                <a:ext cx="10080625" cy="18158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there is 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-sequence between some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maximum priority appearing at or after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first such appearance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66" y="1371839"/>
                <a:ext cx="10080625" cy="1815882"/>
              </a:xfrm>
              <a:prstGeom prst="rect">
                <a:avLst/>
              </a:prstGeom>
              <a:blipFill>
                <a:blip r:embed="rId2"/>
                <a:stretch>
                  <a:fillRect t="-3356" b="-838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15430" y="3399397"/>
                <a:ext cx="10080625" cy="14890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particular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30" y="3399397"/>
                <a:ext cx="10080625" cy="1489062"/>
              </a:xfrm>
              <a:prstGeom prst="rect">
                <a:avLst/>
              </a:prstGeom>
              <a:blipFill>
                <a:blip r:embed="rId3"/>
                <a:stretch>
                  <a:fillRect t="-4508" b="-819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508578" y="5100136"/>
            <a:ext cx="9092874" cy="1989581"/>
            <a:chOff x="513708" y="5459726"/>
            <a:chExt cx="9092874" cy="1989581"/>
          </a:xfrm>
        </p:grpSpPr>
        <p:sp>
          <p:nvSpPr>
            <p:cNvPr id="9" name="Rectangle 8"/>
            <p:cNvSpPr>
              <a:spLocks noChangeAspect="1"/>
            </p:cNvSpPr>
            <p:nvPr/>
          </p:nvSpPr>
          <p:spPr bwMode="auto">
            <a:xfrm>
              <a:off x="729469" y="6290748"/>
              <a:ext cx="421241" cy="421241"/>
            </a:xfrm>
            <a:prstGeom prst="rect">
              <a:avLst/>
            </a:prstGeom>
            <a:solidFill>
              <a:srgbClr val="CC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9"/>
            <p:cNvSpPr>
              <a:spLocks noChangeAspect="1"/>
            </p:cNvSpPr>
            <p:nvPr/>
          </p:nvSpPr>
          <p:spPr bwMode="auto">
            <a:xfrm>
              <a:off x="6738122" y="6290748"/>
              <a:ext cx="421241" cy="421241"/>
            </a:xfrm>
            <a:prstGeom prst="rect">
              <a:avLst/>
            </a:prstGeom>
            <a:solidFill>
              <a:srgbClr val="CC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Rectangle 14"/>
            <p:cNvSpPr>
              <a:spLocks noChangeAspect="1"/>
            </p:cNvSpPr>
            <p:nvPr/>
          </p:nvSpPr>
          <p:spPr bwMode="auto">
            <a:xfrm>
              <a:off x="1449515" y="6290748"/>
              <a:ext cx="421241" cy="421241"/>
            </a:xfrm>
            <a:prstGeom prst="rect">
              <a:avLst/>
            </a:prstGeom>
            <a:solidFill>
              <a:srgbClr val="CC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15"/>
            <p:cNvSpPr>
              <a:spLocks noChangeAspect="1"/>
            </p:cNvSpPr>
            <p:nvPr/>
          </p:nvSpPr>
          <p:spPr bwMode="auto">
            <a:xfrm>
              <a:off x="2840808" y="6290748"/>
              <a:ext cx="421241" cy="421241"/>
            </a:xfrm>
            <a:prstGeom prst="rect">
              <a:avLst/>
            </a:prstGeom>
            <a:solidFill>
              <a:srgbClr val="CC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16"/>
            <p:cNvSpPr>
              <a:spLocks noChangeAspect="1"/>
            </p:cNvSpPr>
            <p:nvPr/>
          </p:nvSpPr>
          <p:spPr bwMode="auto">
            <a:xfrm>
              <a:off x="3568562" y="6290748"/>
              <a:ext cx="421241" cy="421241"/>
            </a:xfrm>
            <a:prstGeom prst="rect">
              <a:avLst/>
            </a:prstGeom>
            <a:solidFill>
              <a:srgbClr val="CC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ectangle 17"/>
            <p:cNvSpPr>
              <a:spLocks noChangeAspect="1"/>
            </p:cNvSpPr>
            <p:nvPr/>
          </p:nvSpPr>
          <p:spPr bwMode="auto">
            <a:xfrm>
              <a:off x="7866571" y="6290748"/>
              <a:ext cx="421241" cy="421241"/>
            </a:xfrm>
            <a:prstGeom prst="rect">
              <a:avLst/>
            </a:prstGeom>
            <a:solidFill>
              <a:srgbClr val="CC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 bwMode="auto">
                <a:xfrm>
                  <a:off x="2107921" y="6224369"/>
                  <a:ext cx="732887" cy="553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…</m:t>
                        </m:r>
                      </m:oMath>
                    </m:oMathPara>
                  </a14:m>
                  <a:endParaRPr lang="en-US" sz="3000" dirty="0" smtClean="0">
                    <a:latin typeface="Times New Roman" panose="02020603050405020304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107921" y="6224369"/>
                  <a:ext cx="732887" cy="553998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 bwMode="auto">
                <a:xfrm>
                  <a:off x="7187620" y="6224369"/>
                  <a:ext cx="732887" cy="553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…</m:t>
                        </m:r>
                      </m:oMath>
                    </m:oMathPara>
                  </a14:m>
                  <a:endParaRPr lang="en-US" sz="3000" dirty="0" smtClean="0">
                    <a:latin typeface="Times New Roman" panose="02020603050405020304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187620" y="6224369"/>
                  <a:ext cx="732887" cy="553998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Oval 20"/>
                <p:cNvSpPr>
                  <a:spLocks noChangeAspect="1"/>
                </p:cNvSpPr>
                <p:nvPr/>
              </p:nvSpPr>
              <p:spPr bwMode="auto">
                <a:xfrm>
                  <a:off x="5034333" y="6133556"/>
                  <a:ext cx="658060" cy="658060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182880" tIns="0" rIns="0" bIns="0" numCol="1" rtlCol="0" anchor="ctr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457200" rtl="0" eaLnBrk="1" fontAlgn="base" latinLnBrk="0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sz="36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0033CC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sz="36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0033CC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kumimoji="0" lang="en-US" sz="36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0033CC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kumimoji="0" lang="en-US" sz="36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1" name="Oval 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034333" y="6133556"/>
                  <a:ext cx="658060" cy="658060"/>
                </a:xfrm>
                <a:prstGeom prst="ellipse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Rectangle 21"/>
            <p:cNvSpPr/>
            <p:nvPr/>
          </p:nvSpPr>
          <p:spPr bwMode="auto">
            <a:xfrm>
              <a:off x="513708" y="6092567"/>
              <a:ext cx="3721474" cy="780835"/>
            </a:xfrm>
            <a:prstGeom prst="rect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6575461" y="6092566"/>
              <a:ext cx="1921267" cy="780835"/>
            </a:xfrm>
            <a:prstGeom prst="rect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371619" y="6863534"/>
                  <a:ext cx="1998305" cy="57720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</m:oMath>
                  </a14:m>
                  <a:r>
                    <a:rPr lang="en-US" sz="30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</a:t>
                  </a:r>
                  <a:r>
                    <a:rPr lang="en-US" sz="30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seq</a:t>
                  </a:r>
                  <a:endPara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4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371619" y="6863534"/>
                  <a:ext cx="1998305" cy="577209"/>
                </a:xfrm>
                <a:prstGeom prst="rect">
                  <a:avLst/>
                </a:prstGeom>
                <a:blipFill>
                  <a:blip r:embed="rId7"/>
                  <a:stretch>
                    <a:fillRect t="-9474" b="-31579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6548075" y="6872098"/>
                  <a:ext cx="1998305" cy="57720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a14:m>
                  <a:r>
                    <a:rPr lang="en-US" sz="30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</a:t>
                  </a:r>
                  <a:r>
                    <a:rPr lang="en-US" sz="30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seq</a:t>
                  </a:r>
                  <a:endPara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5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548075" y="6872098"/>
                  <a:ext cx="1998305" cy="577209"/>
                </a:xfrm>
                <a:prstGeom prst="rect">
                  <a:avLst/>
                </a:prstGeom>
                <a:blipFill>
                  <a:blip r:embed="rId8"/>
                  <a:stretch>
                    <a:fillRect t="-9474" b="-31579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Oval 25"/>
                <p:cNvSpPr>
                  <a:spLocks noChangeAspect="1"/>
                </p:cNvSpPr>
                <p:nvPr/>
              </p:nvSpPr>
              <p:spPr bwMode="auto">
                <a:xfrm>
                  <a:off x="8916255" y="6133556"/>
                  <a:ext cx="658060" cy="658060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182880" tIns="0" rIns="0" bIns="0" numCol="1" rtlCol="0" anchor="ctr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indent="0" algn="ctr" defTabSz="457200" rtl="0" eaLnBrk="1" fontAlgn="base" latinLnBrk="0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45000"/>
                    <a:buFont typeface="StarSymbol" charset="0"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sz="36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0033CC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sz="36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0033CC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kumimoji="0" lang="en-US" sz="36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rgbClr val="0033CC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kumimoji="0" lang="en-US" sz="3600" b="0" i="0" u="none" strike="noStrike" cap="none" normalizeH="0" baseline="0" dirty="0" smtClean="0">
                    <a:ln>
                      <a:noFill/>
                    </a:ln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6" name="Oval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916255" y="6133556"/>
                  <a:ext cx="658060" cy="658060"/>
                </a:xfrm>
                <a:prstGeom prst="ellipse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630162" y="5459726"/>
                  <a:ext cx="619853" cy="6609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7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30162" y="5459726"/>
                  <a:ext cx="619853" cy="66095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3566888" y="5459726"/>
                  <a:ext cx="619853" cy="6609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8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566888" y="5459726"/>
                  <a:ext cx="619853" cy="66095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5094533" y="5459726"/>
                  <a:ext cx="619853" cy="6609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9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094533" y="5459726"/>
                  <a:ext cx="619853" cy="660950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6679913" y="5480886"/>
                  <a:ext cx="619853" cy="6186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0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679913" y="5480886"/>
                  <a:ext cx="619853" cy="618631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7767264" y="5480886"/>
                  <a:ext cx="619853" cy="6186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1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767264" y="5480886"/>
                  <a:ext cx="619853" cy="618631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8986729" y="5480886"/>
                  <a:ext cx="619853" cy="6186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2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986729" y="5480886"/>
                  <a:ext cx="619853" cy="618631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 bwMode="auto">
                <a:xfrm>
                  <a:off x="4294599" y="6232933"/>
                  <a:ext cx="732887" cy="553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…</m:t>
                        </m:r>
                      </m:oMath>
                    </m:oMathPara>
                  </a14:m>
                  <a:endParaRPr lang="en-US" sz="3000" dirty="0" smtClean="0">
                    <a:latin typeface="Times New Roman" panose="02020603050405020304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294599" y="6232933"/>
                  <a:ext cx="732887" cy="553998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 bwMode="auto">
                <a:xfrm>
                  <a:off x="5803184" y="6231223"/>
                  <a:ext cx="732887" cy="553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…</m:t>
                        </m:r>
                      </m:oMath>
                    </m:oMathPara>
                  </a14:m>
                  <a:endParaRPr lang="en-US" sz="3000" dirty="0" smtClean="0">
                    <a:latin typeface="Times New Roman" panose="02020603050405020304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5803184" y="6231223"/>
                  <a:ext cx="732887" cy="553998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127419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179250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Updating summaries I</a:t>
            </a:r>
            <a:endParaRPr lang="en-US" sz="48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 Box 49"/>
              <p:cNvSpPr txBox="1">
                <a:spLocks noChangeArrowheads="1"/>
              </p:cNvSpPr>
              <p:nvPr/>
            </p:nvSpPr>
            <p:spPr bwMode="auto">
              <a:xfrm>
                <a:off x="6866" y="952074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new item of priority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arrives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Assume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66" y="952074"/>
                <a:ext cx="10080625" cy="544893"/>
              </a:xfrm>
              <a:prstGeom prst="rect">
                <a:avLst/>
              </a:prstGeom>
              <a:blipFill>
                <a:blip r:embed="rId2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 Box 49"/>
              <p:cNvSpPr txBox="1">
                <a:spLocks noChangeArrowheads="1"/>
              </p:cNvSpPr>
              <p:nvPr/>
            </p:nvSpPr>
            <p:spPr bwMode="auto">
              <a:xfrm>
                <a:off x="15430" y="2547895"/>
                <a:ext cx="10080625" cy="5093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3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 new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-sequence is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created:</a:t>
                </a:r>
                <a:endParaRPr lang="en-US" sz="28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30" y="2547895"/>
                <a:ext cx="10080625" cy="509370"/>
              </a:xfrm>
              <a:prstGeom prst="rect">
                <a:avLst/>
              </a:prstGeom>
              <a:blipFill>
                <a:blip r:embed="rId3"/>
                <a:stretch>
                  <a:fillRect t="-15476" b="-3214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 Box 49"/>
              <p:cNvSpPr txBox="1">
                <a:spLocks noChangeArrowheads="1"/>
              </p:cNvSpPr>
              <p:nvPr/>
            </p:nvSpPr>
            <p:spPr bwMode="auto">
              <a:xfrm>
                <a:off x="11904" y="5640218"/>
                <a:ext cx="10080625" cy="5811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(Hope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that there is no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with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See below.)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904" y="5640218"/>
                <a:ext cx="10080625" cy="581185"/>
              </a:xfrm>
              <a:prstGeom prst="rect">
                <a:avLst/>
              </a:prstGeom>
              <a:blipFill>
                <a:blip r:embed="rId4"/>
                <a:stretch>
                  <a:fillRect t="-7292" b="-2083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 Box 49"/>
              <p:cNvSpPr txBox="1">
                <a:spLocks noChangeArrowheads="1"/>
              </p:cNvSpPr>
              <p:nvPr/>
            </p:nvSpPr>
            <p:spPr bwMode="auto">
              <a:xfrm>
                <a:off x="11904" y="6195720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Update: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904" y="6195720"/>
                <a:ext cx="10080625" cy="544893"/>
              </a:xfrm>
              <a:prstGeom prst="rect">
                <a:avLst/>
              </a:prstGeom>
              <a:blipFill>
                <a:blip r:embed="rId5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 Box 49"/>
              <p:cNvSpPr txBox="1">
                <a:spLocks noChangeArrowheads="1"/>
              </p:cNvSpPr>
              <p:nvPr/>
            </p:nvSpPr>
            <p:spPr bwMode="auto">
              <a:xfrm>
                <a:off x="11904" y="6714930"/>
                <a:ext cx="10080625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there is always such an update.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904" y="6714930"/>
                <a:ext cx="10080625" cy="583558"/>
              </a:xfrm>
              <a:prstGeom prst="rect">
                <a:avLst/>
              </a:prstGeom>
              <a:blipFill>
                <a:blip r:embed="rId6"/>
                <a:stretch>
                  <a:fillRect t="-7368" b="-2315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" name="Group 48"/>
          <p:cNvGrpSpPr/>
          <p:nvPr/>
        </p:nvGrpSpPr>
        <p:grpSpPr>
          <a:xfrm>
            <a:off x="404103" y="3373284"/>
            <a:ext cx="9149321" cy="2225573"/>
            <a:chOff x="404103" y="2837979"/>
            <a:chExt cx="9149321" cy="2225573"/>
          </a:xfrm>
        </p:grpSpPr>
        <p:sp>
          <p:nvSpPr>
            <p:cNvPr id="41" name="Rectangle 40"/>
            <p:cNvSpPr/>
            <p:nvPr/>
          </p:nvSpPr>
          <p:spPr bwMode="auto">
            <a:xfrm>
              <a:off x="404103" y="2837979"/>
              <a:ext cx="9149321" cy="1759113"/>
            </a:xfrm>
            <a:prstGeom prst="rect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4041160" y="4550911"/>
                  <a:ext cx="1998305" cy="51264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</m:oMath>
                  </a14:m>
                  <a:r>
                    <a:rPr lang="en-US" sz="2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</a:t>
                  </a:r>
                  <a:r>
                    <a:rPr lang="en-US" sz="26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seq</a:t>
                  </a:r>
                  <a:endPara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8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041160" y="4550911"/>
                  <a:ext cx="1998305" cy="512641"/>
                </a:xfrm>
                <a:prstGeom prst="rect">
                  <a:avLst/>
                </a:prstGeom>
                <a:blipFill>
                  <a:blip r:embed="rId7"/>
                  <a:stretch>
                    <a:fillRect t="-7143" b="-2976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1" name="Group 50"/>
          <p:cNvGrpSpPr/>
          <p:nvPr/>
        </p:nvGrpSpPr>
        <p:grpSpPr>
          <a:xfrm>
            <a:off x="513708" y="3333128"/>
            <a:ext cx="8984934" cy="1771285"/>
            <a:chOff x="513708" y="2759723"/>
            <a:chExt cx="8984934" cy="177128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138988" y="4018367"/>
                  <a:ext cx="1998305" cy="51264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a14:m>
                  <a:r>
                    <a:rPr lang="en-US" sz="2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</a:t>
                  </a:r>
                  <a:r>
                    <a:rPr lang="en-US" sz="26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seq</a:t>
                  </a:r>
                  <a:endPara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8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138988" y="4018367"/>
                  <a:ext cx="1998305" cy="512641"/>
                </a:xfrm>
                <a:prstGeom prst="rect">
                  <a:avLst/>
                </a:prstGeom>
                <a:blipFill>
                  <a:blip r:embed="rId8"/>
                  <a:stretch>
                    <a:fillRect t="-5952" b="-3095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4278359" y="4018367"/>
                  <a:ext cx="1998305" cy="51264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a14:m>
                  <a:r>
                    <a:rPr lang="en-US" sz="2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</a:t>
                  </a:r>
                  <a:r>
                    <a:rPr lang="en-US" sz="26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seq</a:t>
                  </a:r>
                  <a:endPara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9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278359" y="4018367"/>
                  <a:ext cx="1998305" cy="512641"/>
                </a:xfrm>
                <a:prstGeom prst="rect">
                  <a:avLst/>
                </a:prstGeom>
                <a:blipFill>
                  <a:blip r:embed="rId9"/>
                  <a:stretch>
                    <a:fillRect t="-5952" b="-3095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Oval 14"/>
            <p:cNvSpPr>
              <a:spLocks noChangeAspect="1"/>
            </p:cNvSpPr>
            <p:nvPr/>
          </p:nvSpPr>
          <p:spPr bwMode="auto">
            <a:xfrm>
              <a:off x="3897938" y="3511930"/>
              <a:ext cx="363328" cy="363328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88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513708" y="3356944"/>
              <a:ext cx="3208963" cy="673301"/>
              <a:chOff x="513708" y="2915039"/>
              <a:chExt cx="3208963" cy="673301"/>
            </a:xfrm>
          </p:grpSpPr>
          <p:sp>
            <p:nvSpPr>
              <p:cNvPr id="5" name="Rectangle 4"/>
              <p:cNvSpPr>
                <a:spLocks noChangeAspect="1"/>
              </p:cNvSpPr>
              <p:nvPr/>
            </p:nvSpPr>
            <p:spPr bwMode="auto">
              <a:xfrm>
                <a:off x="699755" y="3085927"/>
                <a:ext cx="363229" cy="363229"/>
              </a:xfrm>
              <a:prstGeom prst="rect">
                <a:avLst/>
              </a:prstGeom>
              <a:solidFill>
                <a:srgbClr val="CC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/>
              <p:cNvSpPr>
                <a:spLocks noChangeAspect="1"/>
              </p:cNvSpPr>
              <p:nvPr/>
            </p:nvSpPr>
            <p:spPr bwMode="auto">
              <a:xfrm>
                <a:off x="1320638" y="3085927"/>
                <a:ext cx="363229" cy="363229"/>
              </a:xfrm>
              <a:prstGeom prst="rect">
                <a:avLst/>
              </a:prstGeom>
              <a:solidFill>
                <a:srgbClr val="CC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" name="Rectangle 7"/>
              <p:cNvSpPr>
                <a:spLocks noChangeAspect="1"/>
              </p:cNvSpPr>
              <p:nvPr/>
            </p:nvSpPr>
            <p:spPr bwMode="auto">
              <a:xfrm>
                <a:off x="2520326" y="3085927"/>
                <a:ext cx="363229" cy="363229"/>
              </a:xfrm>
              <a:prstGeom prst="rect">
                <a:avLst/>
              </a:prstGeom>
              <a:solidFill>
                <a:srgbClr val="CC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Rectangle 8"/>
              <p:cNvSpPr>
                <a:spLocks noChangeAspect="1"/>
              </p:cNvSpPr>
              <p:nvPr/>
            </p:nvSpPr>
            <p:spPr bwMode="auto">
              <a:xfrm>
                <a:off x="3147856" y="3085927"/>
                <a:ext cx="363229" cy="363229"/>
              </a:xfrm>
              <a:prstGeom prst="rect">
                <a:avLst/>
              </a:prstGeom>
              <a:solidFill>
                <a:srgbClr val="CC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/>
                  <p:cNvSpPr txBox="1"/>
                  <p:nvPr/>
                </p:nvSpPr>
                <p:spPr bwMode="auto">
                  <a:xfrm>
                    <a:off x="1888370" y="3028690"/>
                    <a:ext cx="631956" cy="47770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100000"/>
                      </a:lnSpc>
                      <a:spcBef>
                        <a:spcPct val="50000"/>
                      </a:spcBef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…</m:t>
                          </m:r>
                        </m:oMath>
                      </m:oMathPara>
                    </a14:m>
                    <a:endParaRPr lang="en-US" sz="3000" dirty="0" smtClean="0">
                      <a:latin typeface="Times New Roman" panose="02020603050405020304" pitchFamily="18" charset="0"/>
                      <a:cs typeface="Times New Roman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3" name="TextBox 1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1888370" y="3028690"/>
                    <a:ext cx="631956" cy="477703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6" name="Rectangle 15"/>
              <p:cNvSpPr/>
              <p:nvPr/>
            </p:nvSpPr>
            <p:spPr bwMode="auto">
              <a:xfrm>
                <a:off x="513708" y="2915039"/>
                <a:ext cx="3208963" cy="673301"/>
              </a:xfrm>
              <a:prstGeom prst="rect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3" name="Group 32"/>
            <p:cNvGrpSpPr/>
            <p:nvPr/>
          </p:nvGrpSpPr>
          <p:grpSpPr>
            <a:xfrm>
              <a:off x="4475275" y="3356944"/>
              <a:ext cx="1656676" cy="673301"/>
              <a:chOff x="4475275" y="2915038"/>
              <a:chExt cx="1656676" cy="673301"/>
            </a:xfrm>
          </p:grpSpPr>
          <p:sp>
            <p:nvSpPr>
              <p:cNvPr id="6" name="Rectangle 5"/>
              <p:cNvSpPr>
                <a:spLocks noChangeAspect="1"/>
              </p:cNvSpPr>
              <p:nvPr/>
            </p:nvSpPr>
            <p:spPr bwMode="auto">
              <a:xfrm>
                <a:off x="4615535" y="3085927"/>
                <a:ext cx="363229" cy="363229"/>
              </a:xfrm>
              <a:prstGeom prst="rect">
                <a:avLst/>
              </a:prstGeom>
              <a:solidFill>
                <a:srgbClr val="CC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Rectangle 9"/>
              <p:cNvSpPr>
                <a:spLocks noChangeAspect="1"/>
              </p:cNvSpPr>
              <p:nvPr/>
            </p:nvSpPr>
            <p:spPr bwMode="auto">
              <a:xfrm>
                <a:off x="5588577" y="3085927"/>
                <a:ext cx="363229" cy="363229"/>
              </a:xfrm>
              <a:prstGeom prst="rect">
                <a:avLst/>
              </a:prstGeom>
              <a:solidFill>
                <a:srgbClr val="CC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TextBox 13"/>
                  <p:cNvSpPr txBox="1"/>
                  <p:nvPr/>
                </p:nvSpPr>
                <p:spPr bwMode="auto">
                  <a:xfrm>
                    <a:off x="5003129" y="3028690"/>
                    <a:ext cx="631956" cy="47770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100000"/>
                      </a:lnSpc>
                      <a:spcBef>
                        <a:spcPct val="50000"/>
                      </a:spcBef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…</m:t>
                          </m:r>
                        </m:oMath>
                      </m:oMathPara>
                    </a14:m>
                    <a:endParaRPr lang="en-US" sz="3000" dirty="0" smtClean="0">
                      <a:latin typeface="Times New Roman" panose="02020603050405020304" pitchFamily="18" charset="0"/>
                      <a:cs typeface="Times New Roman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4" name="TextBox 1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5003129" y="3028690"/>
                    <a:ext cx="631956" cy="477703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7" name="Rectangle 16"/>
              <p:cNvSpPr/>
              <p:nvPr/>
            </p:nvSpPr>
            <p:spPr bwMode="auto">
              <a:xfrm>
                <a:off x="4475275" y="2915038"/>
                <a:ext cx="1656676" cy="673301"/>
              </a:xfrm>
              <a:prstGeom prst="rect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3" name="Oval 22"/>
            <p:cNvSpPr>
              <a:spLocks noChangeAspect="1"/>
            </p:cNvSpPr>
            <p:nvPr/>
          </p:nvSpPr>
          <p:spPr bwMode="auto">
            <a:xfrm>
              <a:off x="6355590" y="3511930"/>
              <a:ext cx="363328" cy="363328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88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558447" y="3356944"/>
              <a:ext cx="558132" cy="673301"/>
              <a:chOff x="7096115" y="2833092"/>
              <a:chExt cx="558132" cy="673301"/>
            </a:xfrm>
          </p:grpSpPr>
          <p:sp>
            <p:nvSpPr>
              <p:cNvPr id="25" name="Rectangle 24"/>
              <p:cNvSpPr>
                <a:spLocks noChangeAspect="1"/>
              </p:cNvSpPr>
              <p:nvPr/>
            </p:nvSpPr>
            <p:spPr bwMode="auto">
              <a:xfrm>
                <a:off x="7189984" y="3003981"/>
                <a:ext cx="380707" cy="363229"/>
              </a:xfrm>
              <a:prstGeom prst="rect">
                <a:avLst/>
              </a:prstGeom>
              <a:solidFill>
                <a:srgbClr val="CC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 bwMode="auto">
              <a:xfrm>
                <a:off x="7096115" y="2833092"/>
                <a:ext cx="558132" cy="673301"/>
              </a:xfrm>
              <a:prstGeom prst="rect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 bwMode="auto">
                <a:xfrm>
                  <a:off x="6753235" y="3362111"/>
                  <a:ext cx="631956" cy="4777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…</m:t>
                        </m:r>
                      </m:oMath>
                    </m:oMathPara>
                  </a14:m>
                  <a:endParaRPr lang="en-US" sz="3000" dirty="0" smtClean="0">
                    <a:latin typeface="Times New Roman" panose="02020603050405020304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753235" y="3362111"/>
                  <a:ext cx="631956" cy="477703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Rectangle 33"/>
            <p:cNvSpPr>
              <a:spLocks noChangeAspect="1"/>
            </p:cNvSpPr>
            <p:nvPr/>
          </p:nvSpPr>
          <p:spPr bwMode="auto">
            <a:xfrm>
              <a:off x="9006786" y="3526123"/>
              <a:ext cx="380707" cy="363229"/>
            </a:xfrm>
            <a:prstGeom prst="rect">
              <a:avLst/>
            </a:prstGeom>
            <a:solidFill>
              <a:srgbClr val="0033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Oval 34"/>
            <p:cNvSpPr>
              <a:spLocks noChangeAspect="1"/>
            </p:cNvSpPr>
            <p:nvPr/>
          </p:nvSpPr>
          <p:spPr bwMode="auto">
            <a:xfrm>
              <a:off x="8326514" y="3510220"/>
              <a:ext cx="363328" cy="363328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88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6838360" y="4018367"/>
                  <a:ext cx="1998305" cy="51264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a14:m>
                  <a:r>
                    <a:rPr lang="en-US" sz="2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</a:t>
                  </a:r>
                  <a:r>
                    <a:rPr lang="en-US" sz="26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seq</a:t>
                  </a:r>
                  <a:endPara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6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838360" y="4018367"/>
                  <a:ext cx="1998305" cy="512641"/>
                </a:xfrm>
                <a:prstGeom prst="rect">
                  <a:avLst/>
                </a:prstGeom>
                <a:blipFill>
                  <a:blip r:embed="rId13"/>
                  <a:stretch>
                    <a:fillRect t="-5952" b="-3095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9006786" y="2771707"/>
                  <a:ext cx="491856" cy="5835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0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9006786" y="2771707"/>
                  <a:ext cx="491856" cy="583558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3919357" y="2771707"/>
                  <a:ext cx="491856" cy="5835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5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919357" y="2771707"/>
                  <a:ext cx="491856" cy="583558"/>
                </a:xfrm>
                <a:prstGeom prst="rect">
                  <a:avLst/>
                </a:prstGeom>
                <a:blipFill>
                  <a:blip r:embed="rId15"/>
                  <a:stretch>
                    <a:fillRect l="-20988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6342345" y="2771707"/>
                  <a:ext cx="491856" cy="5835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6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342345" y="2771707"/>
                  <a:ext cx="491856" cy="583558"/>
                </a:xfrm>
                <a:prstGeom prst="rect">
                  <a:avLst/>
                </a:prstGeom>
                <a:blipFill>
                  <a:blip r:embed="rId16"/>
                  <a:stretch>
                    <a:fillRect l="-19753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8347527" y="2759723"/>
                  <a:ext cx="491856" cy="5835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0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347527" y="2759723"/>
                  <a:ext cx="491856" cy="583558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 Box 49"/>
              <p:cNvSpPr txBox="1">
                <a:spLocks noChangeArrowheads="1"/>
              </p:cNvSpPr>
              <p:nvPr/>
            </p:nvSpPr>
            <p:spPr bwMode="auto">
              <a:xfrm>
                <a:off x="-3620" y="1498463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the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smallest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such that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620" y="1498463"/>
                <a:ext cx="10080625" cy="523220"/>
              </a:xfrm>
              <a:prstGeom prst="rect">
                <a:avLst/>
              </a:prstGeom>
              <a:blipFill>
                <a:blip r:embed="rId18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 Box 49"/>
              <p:cNvSpPr txBox="1">
                <a:spLocks noChangeArrowheads="1"/>
              </p:cNvSpPr>
              <p:nvPr/>
            </p:nvSpPr>
            <p:spPr bwMode="auto">
              <a:xfrm>
                <a:off x="5905" y="2023179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there is no such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accept!</a:t>
                </a:r>
                <a:endParaRPr lang="en-US" sz="28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05" y="2023179"/>
                <a:ext cx="10080625" cy="523220"/>
              </a:xfrm>
              <a:prstGeom prst="rect">
                <a:avLst/>
              </a:prstGeom>
              <a:blipFill>
                <a:blip r:embed="rId19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0475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2" grpId="0"/>
      <p:bldP spid="43" grpId="0"/>
      <p:bldP spid="44" grpId="0"/>
      <p:bldP spid="5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323402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Updating summaries II</a:t>
            </a:r>
            <a:endParaRPr lang="en-US" sz="48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 Box 49"/>
              <p:cNvSpPr txBox="1">
                <a:spLocks noChangeArrowheads="1"/>
              </p:cNvSpPr>
              <p:nvPr/>
            </p:nvSpPr>
            <p:spPr bwMode="auto">
              <a:xfrm>
                <a:off x="6866" y="1131923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new item of priority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arrives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(May be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or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.)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66" y="1131923"/>
                <a:ext cx="10080625" cy="544893"/>
              </a:xfrm>
              <a:prstGeom prst="rect">
                <a:avLst/>
              </a:prstGeom>
              <a:blipFill>
                <a:blip r:embed="rId2"/>
                <a:stretch>
                  <a:fillRect t="-7865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 Box 49"/>
              <p:cNvSpPr txBox="1">
                <a:spLocks noChangeArrowheads="1"/>
              </p:cNvSpPr>
              <p:nvPr/>
            </p:nvSpPr>
            <p:spPr bwMode="auto">
              <a:xfrm>
                <a:off x="15430" y="1623580"/>
                <a:ext cx="10080625" cy="6068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the largest such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30" y="1623580"/>
                <a:ext cx="10080625" cy="606833"/>
              </a:xfrm>
              <a:prstGeom prst="rect">
                <a:avLst/>
              </a:prstGeom>
              <a:blipFill>
                <a:blip r:embed="rId3"/>
                <a:stretch>
                  <a:fillRect t="-2000" b="-21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 Box 49"/>
              <p:cNvSpPr txBox="1">
                <a:spLocks noChangeArrowheads="1"/>
              </p:cNvSpPr>
              <p:nvPr/>
            </p:nvSpPr>
            <p:spPr bwMode="auto">
              <a:xfrm>
                <a:off x="13720" y="4418151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now the highest priority after the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-sequence.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720" y="4418151"/>
                <a:ext cx="10080625" cy="544893"/>
              </a:xfrm>
              <a:prstGeom prst="rect">
                <a:avLst/>
              </a:prstGeom>
              <a:blipFill>
                <a:blip r:embed="rId4"/>
                <a:stretch>
                  <a:fillRect t="-7865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 Box 49"/>
              <p:cNvSpPr txBox="1">
                <a:spLocks noChangeArrowheads="1"/>
              </p:cNvSpPr>
              <p:nvPr/>
            </p:nvSpPr>
            <p:spPr bwMode="auto">
              <a:xfrm>
                <a:off x="12010" y="5517339"/>
                <a:ext cx="10080625" cy="6068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Update: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010" y="5517339"/>
                <a:ext cx="10080625" cy="606833"/>
              </a:xfrm>
              <a:prstGeom prst="rect">
                <a:avLst/>
              </a:prstGeom>
              <a:blipFill>
                <a:blip r:embed="rId5"/>
                <a:stretch>
                  <a:fillRect t="-2000" b="-21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 Box 49"/>
              <p:cNvSpPr txBox="1">
                <a:spLocks noChangeArrowheads="1"/>
              </p:cNvSpPr>
              <p:nvPr/>
            </p:nvSpPr>
            <p:spPr bwMode="auto">
              <a:xfrm>
                <a:off x="42832" y="4967745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All sequences after the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-sequence are destroyed…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832" y="4967745"/>
                <a:ext cx="10080625" cy="544893"/>
              </a:xfrm>
              <a:prstGeom prst="rect">
                <a:avLst/>
              </a:prstGeom>
              <a:blipFill>
                <a:blip r:embed="rId6"/>
                <a:stretch>
                  <a:fillRect t="-7865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513708" y="2348533"/>
            <a:ext cx="8984934" cy="1901427"/>
            <a:chOff x="513708" y="2824783"/>
            <a:chExt cx="8984934" cy="1901427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138988" y="4213569"/>
                  <a:ext cx="1998305" cy="51264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</m:oMath>
                  </a14:m>
                  <a:r>
                    <a:rPr lang="en-US" sz="2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</a:t>
                  </a:r>
                  <a:r>
                    <a:rPr lang="en-US" sz="26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seq</a:t>
                  </a:r>
                  <a:endPara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8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138988" y="4213569"/>
                  <a:ext cx="1998305" cy="512641"/>
                </a:xfrm>
                <a:prstGeom prst="rect">
                  <a:avLst/>
                </a:prstGeom>
                <a:blipFill>
                  <a:blip r:embed="rId7"/>
                  <a:stretch>
                    <a:fillRect t="-5952" b="-3095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4278359" y="4213569"/>
                  <a:ext cx="1998305" cy="51264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a14:m>
                  <a:r>
                    <a:rPr lang="en-US" sz="2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</a:t>
                  </a:r>
                  <a:r>
                    <a:rPr lang="en-US" sz="26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seq</a:t>
                  </a:r>
                  <a:endPara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9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278359" y="4213569"/>
                  <a:ext cx="1998305" cy="512641"/>
                </a:xfrm>
                <a:prstGeom prst="rect">
                  <a:avLst/>
                </a:prstGeom>
                <a:blipFill>
                  <a:blip r:embed="rId8"/>
                  <a:stretch>
                    <a:fillRect t="-5952" b="-3095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Oval 14"/>
            <p:cNvSpPr>
              <a:spLocks noChangeAspect="1"/>
            </p:cNvSpPr>
            <p:nvPr/>
          </p:nvSpPr>
          <p:spPr bwMode="auto">
            <a:xfrm>
              <a:off x="3897938" y="3594118"/>
              <a:ext cx="363328" cy="363328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88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513708" y="3439132"/>
              <a:ext cx="3208963" cy="673301"/>
              <a:chOff x="513708" y="2915039"/>
              <a:chExt cx="3208963" cy="673301"/>
            </a:xfrm>
          </p:grpSpPr>
          <p:sp>
            <p:nvSpPr>
              <p:cNvPr id="5" name="Rectangle 4"/>
              <p:cNvSpPr>
                <a:spLocks noChangeAspect="1"/>
              </p:cNvSpPr>
              <p:nvPr/>
            </p:nvSpPr>
            <p:spPr bwMode="auto">
              <a:xfrm>
                <a:off x="699755" y="3085927"/>
                <a:ext cx="363229" cy="363229"/>
              </a:xfrm>
              <a:prstGeom prst="rect">
                <a:avLst/>
              </a:prstGeom>
              <a:solidFill>
                <a:srgbClr val="CC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/>
              <p:cNvSpPr>
                <a:spLocks noChangeAspect="1"/>
              </p:cNvSpPr>
              <p:nvPr/>
            </p:nvSpPr>
            <p:spPr bwMode="auto">
              <a:xfrm>
                <a:off x="1320638" y="3085927"/>
                <a:ext cx="363229" cy="363229"/>
              </a:xfrm>
              <a:prstGeom prst="rect">
                <a:avLst/>
              </a:prstGeom>
              <a:solidFill>
                <a:srgbClr val="CC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" name="Rectangle 7"/>
              <p:cNvSpPr>
                <a:spLocks noChangeAspect="1"/>
              </p:cNvSpPr>
              <p:nvPr/>
            </p:nvSpPr>
            <p:spPr bwMode="auto">
              <a:xfrm>
                <a:off x="2520326" y="3085927"/>
                <a:ext cx="363229" cy="363229"/>
              </a:xfrm>
              <a:prstGeom prst="rect">
                <a:avLst/>
              </a:prstGeom>
              <a:solidFill>
                <a:srgbClr val="CC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Rectangle 8"/>
              <p:cNvSpPr>
                <a:spLocks noChangeAspect="1"/>
              </p:cNvSpPr>
              <p:nvPr/>
            </p:nvSpPr>
            <p:spPr bwMode="auto">
              <a:xfrm>
                <a:off x="3147856" y="3085927"/>
                <a:ext cx="363229" cy="363229"/>
              </a:xfrm>
              <a:prstGeom prst="rect">
                <a:avLst/>
              </a:prstGeom>
              <a:solidFill>
                <a:srgbClr val="CC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/>
                  <p:cNvSpPr txBox="1"/>
                  <p:nvPr/>
                </p:nvSpPr>
                <p:spPr bwMode="auto">
                  <a:xfrm>
                    <a:off x="1888370" y="3028690"/>
                    <a:ext cx="631956" cy="47770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100000"/>
                      </a:lnSpc>
                      <a:spcBef>
                        <a:spcPct val="50000"/>
                      </a:spcBef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…</m:t>
                          </m:r>
                        </m:oMath>
                      </m:oMathPara>
                    </a14:m>
                    <a:endParaRPr lang="en-US" sz="3000" dirty="0" smtClean="0">
                      <a:latin typeface="Times New Roman" panose="02020603050405020304" pitchFamily="18" charset="0"/>
                      <a:cs typeface="Times New Roman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3" name="TextBox 1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1888370" y="3028690"/>
                    <a:ext cx="631956" cy="477703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6" name="Rectangle 15"/>
              <p:cNvSpPr/>
              <p:nvPr/>
            </p:nvSpPr>
            <p:spPr bwMode="auto">
              <a:xfrm>
                <a:off x="513708" y="2915039"/>
                <a:ext cx="3208963" cy="673301"/>
              </a:xfrm>
              <a:prstGeom prst="rect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3" name="Group 32"/>
            <p:cNvGrpSpPr/>
            <p:nvPr/>
          </p:nvGrpSpPr>
          <p:grpSpPr>
            <a:xfrm>
              <a:off x="4475275" y="3439132"/>
              <a:ext cx="1656676" cy="673301"/>
              <a:chOff x="4475275" y="2915038"/>
              <a:chExt cx="1656676" cy="673301"/>
            </a:xfrm>
          </p:grpSpPr>
          <p:sp>
            <p:nvSpPr>
              <p:cNvPr id="6" name="Rectangle 5"/>
              <p:cNvSpPr>
                <a:spLocks noChangeAspect="1"/>
              </p:cNvSpPr>
              <p:nvPr/>
            </p:nvSpPr>
            <p:spPr bwMode="auto">
              <a:xfrm>
                <a:off x="4615535" y="3085927"/>
                <a:ext cx="363229" cy="363229"/>
              </a:xfrm>
              <a:prstGeom prst="rect">
                <a:avLst/>
              </a:prstGeom>
              <a:solidFill>
                <a:srgbClr val="CC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Rectangle 9"/>
              <p:cNvSpPr>
                <a:spLocks noChangeAspect="1"/>
              </p:cNvSpPr>
              <p:nvPr/>
            </p:nvSpPr>
            <p:spPr bwMode="auto">
              <a:xfrm>
                <a:off x="5588577" y="3085927"/>
                <a:ext cx="363229" cy="363229"/>
              </a:xfrm>
              <a:prstGeom prst="rect">
                <a:avLst/>
              </a:prstGeom>
              <a:solidFill>
                <a:srgbClr val="CC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TextBox 13"/>
                  <p:cNvSpPr txBox="1"/>
                  <p:nvPr/>
                </p:nvSpPr>
                <p:spPr bwMode="auto">
                  <a:xfrm>
                    <a:off x="5003129" y="3028690"/>
                    <a:ext cx="631956" cy="47770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100000"/>
                      </a:lnSpc>
                      <a:spcBef>
                        <a:spcPct val="50000"/>
                      </a:spcBef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0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…</m:t>
                          </m:r>
                        </m:oMath>
                      </m:oMathPara>
                    </a14:m>
                    <a:endParaRPr lang="en-US" sz="3000" dirty="0" smtClean="0">
                      <a:latin typeface="Times New Roman" panose="02020603050405020304" pitchFamily="18" charset="0"/>
                      <a:cs typeface="Times New Roman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4" name="TextBox 1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5003129" y="3028690"/>
                    <a:ext cx="631956" cy="477703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7" name="Rectangle 16"/>
              <p:cNvSpPr/>
              <p:nvPr/>
            </p:nvSpPr>
            <p:spPr bwMode="auto">
              <a:xfrm>
                <a:off x="4475275" y="2915038"/>
                <a:ext cx="1656676" cy="673301"/>
              </a:xfrm>
              <a:prstGeom prst="rect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3" name="Oval 22"/>
            <p:cNvSpPr>
              <a:spLocks noChangeAspect="1"/>
            </p:cNvSpPr>
            <p:nvPr/>
          </p:nvSpPr>
          <p:spPr bwMode="auto">
            <a:xfrm>
              <a:off x="6355590" y="3594118"/>
              <a:ext cx="363328" cy="363328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88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558447" y="3439132"/>
              <a:ext cx="558132" cy="673301"/>
              <a:chOff x="7096115" y="2833092"/>
              <a:chExt cx="558132" cy="673301"/>
            </a:xfrm>
          </p:grpSpPr>
          <p:sp>
            <p:nvSpPr>
              <p:cNvPr id="25" name="Rectangle 24"/>
              <p:cNvSpPr>
                <a:spLocks noChangeAspect="1"/>
              </p:cNvSpPr>
              <p:nvPr/>
            </p:nvSpPr>
            <p:spPr bwMode="auto">
              <a:xfrm>
                <a:off x="7189984" y="3003981"/>
                <a:ext cx="380707" cy="363229"/>
              </a:xfrm>
              <a:prstGeom prst="rect">
                <a:avLst/>
              </a:prstGeom>
              <a:solidFill>
                <a:srgbClr val="CC66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 bwMode="auto">
              <a:xfrm>
                <a:off x="7096115" y="2833092"/>
                <a:ext cx="558132" cy="673301"/>
              </a:xfrm>
              <a:prstGeom prst="rect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 bwMode="auto">
                <a:xfrm>
                  <a:off x="6753235" y="3444299"/>
                  <a:ext cx="631956" cy="4777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00000"/>
                    </a:lnSpc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…</m:t>
                        </m:r>
                      </m:oMath>
                    </m:oMathPara>
                  </a14:m>
                  <a:endParaRPr lang="en-US" sz="3000" dirty="0" smtClean="0">
                    <a:latin typeface="Times New Roman" panose="02020603050405020304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753235" y="3444299"/>
                  <a:ext cx="631956" cy="477703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Rectangle 33"/>
            <p:cNvSpPr>
              <a:spLocks noChangeAspect="1"/>
            </p:cNvSpPr>
            <p:nvPr/>
          </p:nvSpPr>
          <p:spPr bwMode="auto">
            <a:xfrm>
              <a:off x="9006786" y="3608311"/>
              <a:ext cx="380707" cy="363229"/>
            </a:xfrm>
            <a:prstGeom prst="rect">
              <a:avLst/>
            </a:prstGeom>
            <a:solidFill>
              <a:srgbClr val="0033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Oval 34"/>
            <p:cNvSpPr>
              <a:spLocks noChangeAspect="1"/>
            </p:cNvSpPr>
            <p:nvPr/>
          </p:nvSpPr>
          <p:spPr bwMode="auto">
            <a:xfrm>
              <a:off x="8326514" y="3592408"/>
              <a:ext cx="363328" cy="363328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88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6838360" y="4213569"/>
                  <a:ext cx="1998305" cy="51264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a14:m>
                  <a:r>
                    <a:rPr lang="en-US" sz="2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</a:t>
                  </a:r>
                  <a:r>
                    <a:rPr lang="en-US" sz="26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seq</a:t>
                  </a:r>
                  <a:endPara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6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838360" y="4213569"/>
                  <a:ext cx="1998305" cy="512641"/>
                </a:xfrm>
                <a:prstGeom prst="rect">
                  <a:avLst/>
                </a:prstGeom>
                <a:blipFill>
                  <a:blip r:embed="rId12"/>
                  <a:stretch>
                    <a:fillRect t="-5952" b="-30952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9006786" y="2824783"/>
                  <a:ext cx="491856" cy="5835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0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9006786" y="2824783"/>
                  <a:ext cx="491856" cy="583558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3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3898811" y="2824783"/>
                  <a:ext cx="491856" cy="623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43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898811" y="2824783"/>
                  <a:ext cx="491856" cy="623119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5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6373167" y="2824783"/>
                  <a:ext cx="491856" cy="62311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14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45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373167" y="2824783"/>
                  <a:ext cx="491856" cy="623119"/>
                </a:xfrm>
                <a:prstGeom prst="rect">
                  <a:avLst/>
                </a:prstGeom>
                <a:blipFill>
                  <a:blip r:embed="rId15"/>
                  <a:stretch>
                    <a:fillRect l="-23457" r="-2469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6" name="Group 47"/>
          <p:cNvGrpSpPr>
            <a:grpSpLocks noChangeAspect="1"/>
          </p:cNvGrpSpPr>
          <p:nvPr/>
        </p:nvGrpSpPr>
        <p:grpSpPr bwMode="auto">
          <a:xfrm>
            <a:off x="4921215" y="2832535"/>
            <a:ext cx="771776" cy="885273"/>
            <a:chOff x="-601" y="4819"/>
            <a:chExt cx="320" cy="367"/>
          </a:xfrm>
        </p:grpSpPr>
        <p:sp>
          <p:nvSpPr>
            <p:cNvPr id="47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48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p:grpSp>
        <p:nvGrpSpPr>
          <p:cNvPr id="49" name="Group 47"/>
          <p:cNvGrpSpPr>
            <a:grpSpLocks noChangeAspect="1"/>
          </p:cNvGrpSpPr>
          <p:nvPr/>
        </p:nvGrpSpPr>
        <p:grpSpPr bwMode="auto">
          <a:xfrm>
            <a:off x="7456781" y="2832535"/>
            <a:ext cx="771776" cy="885273"/>
            <a:chOff x="-601" y="4819"/>
            <a:chExt cx="320" cy="367"/>
          </a:xfrm>
        </p:grpSpPr>
        <p:sp>
          <p:nvSpPr>
            <p:cNvPr id="50" name="Line 45"/>
            <p:cNvSpPr>
              <a:spLocks noChangeAspect="1" noChangeShapeType="1"/>
            </p:cNvSpPr>
            <p:nvPr/>
          </p:nvSpPr>
          <p:spPr bwMode="auto">
            <a:xfrm>
              <a:off x="-601" y="4819"/>
              <a:ext cx="320" cy="367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  <p:sp>
          <p:nvSpPr>
            <p:cNvPr id="51" name="Line 46"/>
            <p:cNvSpPr>
              <a:spLocks noChangeAspect="1" noChangeShapeType="1"/>
            </p:cNvSpPr>
            <p:nvPr/>
          </p:nvSpPr>
          <p:spPr bwMode="auto">
            <a:xfrm flipH="1">
              <a:off x="-601" y="4819"/>
              <a:ext cx="320" cy="367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he-IL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 Box 49"/>
              <p:cNvSpPr txBox="1">
                <a:spLocks noChangeArrowheads="1"/>
              </p:cNvSpPr>
              <p:nvPr/>
            </p:nvSpPr>
            <p:spPr bwMode="auto">
              <a:xfrm>
                <a:off x="4732" y="6128873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sequence just created is destroyed.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32" y="6128873"/>
                <a:ext cx="10080625" cy="544893"/>
              </a:xfrm>
              <a:prstGeom prst="rect">
                <a:avLst/>
              </a:prstGeom>
              <a:blipFill>
                <a:blip r:embed="rId16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 Box 49"/>
              <p:cNvSpPr txBox="1">
                <a:spLocks noChangeArrowheads="1"/>
              </p:cNvSpPr>
              <p:nvPr/>
            </p:nvSpPr>
            <p:spPr bwMode="auto">
              <a:xfrm>
                <a:off x="4732" y="6678466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Still true that 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then some update is performed.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32" y="6678466"/>
                <a:ext cx="10080625" cy="544893"/>
              </a:xfrm>
              <a:prstGeom prst="rect">
                <a:avLst/>
              </a:prstGeom>
              <a:blipFill>
                <a:blip r:embed="rId17"/>
                <a:stretch>
                  <a:fillRect t="-7865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2778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2" grpId="0"/>
      <p:bldP spid="44" grpId="0"/>
      <p:bldP spid="41" grpId="0"/>
      <p:bldP spid="5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286588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Correctness I</a:t>
            </a:r>
            <a:endParaRPr lang="en-US" sz="48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6866" y="1136742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at some stage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the play contains a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-sequence.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66" y="1136742"/>
                <a:ext cx="10080625" cy="544893"/>
              </a:xfrm>
              <a:prstGeom prst="rect">
                <a:avLst/>
              </a:prstGeom>
              <a:blipFill>
                <a:blip r:embed="rId2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 Box 49"/>
              <p:cNvSpPr txBox="1">
                <a:spLocks noChangeArrowheads="1"/>
              </p:cNvSpPr>
              <p:nvPr/>
            </p:nvSpPr>
            <p:spPr bwMode="auto">
              <a:xfrm>
                <a:off x="15430" y="1851697"/>
                <a:ext cx="10080625" cy="9762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-sequence is of length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and therefore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contains a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repeated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vertex, i.e., a cycle.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30" y="1851697"/>
                <a:ext cx="10080625" cy="976293"/>
              </a:xfrm>
              <a:prstGeom prst="rect">
                <a:avLst/>
              </a:prstGeom>
              <a:blipFill>
                <a:blip r:embed="rId3"/>
                <a:stretch>
                  <a:fillRect t="-6875" b="-1687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13720" y="2998052"/>
                <a:ext cx="10080625" cy="9682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cycle 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as the maximum priority between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any two consecutive vertices in the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-sequence 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720" y="2998052"/>
                <a:ext cx="10080625" cy="968214"/>
              </a:xfrm>
              <a:prstGeom prst="rect">
                <a:avLst/>
              </a:prstGeom>
              <a:blipFill>
                <a:blip r:embed="rId4"/>
                <a:stretch>
                  <a:fillRect t="-7547" b="-1698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Box 49"/>
          <p:cNvSpPr txBox="1">
            <a:spLocks noChangeArrowheads="1"/>
          </p:cNvSpPr>
          <p:nvPr/>
        </p:nvSpPr>
        <p:spPr bwMode="auto">
          <a:xfrm>
            <a:off x="1736" y="4851283"/>
            <a:ext cx="10080625" cy="968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ODD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uses a positional winning strategy, there are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cycles in the play, and the automaton never accepts.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12010" y="4136328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 automaton accepts.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010" y="4136328"/>
                <a:ext cx="10080625" cy="544893"/>
              </a:xfrm>
              <a:prstGeom prst="rect">
                <a:avLst/>
              </a:prstGeom>
              <a:blipFill>
                <a:blip r:embed="rId5"/>
                <a:stretch>
                  <a:fillRect t="-7865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10300" y="5989559"/>
            <a:ext cx="10080625" cy="99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need to show that if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uses a positional winning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strategy, then the automaton eventually accepts.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904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339993"/>
                <a:ext cx="10080625" cy="68698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800" dirty="0" smtClean="0">
                    <a:solidFill>
                      <a:srgbClr val="0033CC"/>
                    </a:solidFill>
                  </a:rPr>
                  <a:t>Correctness II – </a:t>
                </a:r>
                <a:r>
                  <a:rPr lang="en-US" sz="4000" dirty="0" smtClean="0">
                    <a:solidFill>
                      <a:srgbClr val="0033CC"/>
                    </a:solidFill>
                  </a:rPr>
                  <a:t>Introducing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40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4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4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4000" dirty="0">
                  <a:solidFill>
                    <a:srgbClr val="0033CC"/>
                  </a:solidFill>
                </a:endParaRPr>
              </a:p>
            </p:txBody>
          </p:sp>
        </mc:Choice>
        <mc:Fallback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339993"/>
                <a:ext cx="10080625" cy="686983"/>
              </a:xfrm>
              <a:prstGeom prst="rect">
                <a:avLst/>
              </a:prstGeom>
              <a:blipFill>
                <a:blip r:embed="rId2"/>
                <a:stretch>
                  <a:fillRect t="-39286" b="-4910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Box 49"/>
          <p:cNvSpPr txBox="1">
            <a:spLocks noChangeArrowheads="1"/>
          </p:cNvSpPr>
          <p:nvPr/>
        </p:nvSpPr>
        <p:spPr bwMode="auto">
          <a:xfrm>
            <a:off x="15430" y="1220969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Suppose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uses a positional winning strategy.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49"/>
          <p:cNvSpPr txBox="1">
            <a:spLocks noChangeArrowheads="1"/>
          </p:cNvSpPr>
          <p:nvPr/>
        </p:nvSpPr>
        <p:spPr bwMode="auto">
          <a:xfrm>
            <a:off x="15430" y="1915257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a resulting play.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ODD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plays arbitrarily.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15430" y="3342498"/>
                <a:ext cx="1008062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after time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i.e., after seeing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30" y="3342498"/>
                <a:ext cx="10080625" cy="544893"/>
              </a:xfrm>
              <a:prstGeom prst="rect">
                <a:avLst/>
              </a:prstGeom>
              <a:blipFill>
                <a:blip r:embed="rId3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15430" y="2609545"/>
                <a:ext cx="10080625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largest priority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seen infinitely often 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30" y="2609545"/>
                <a:ext cx="10080625" cy="583558"/>
              </a:xfrm>
              <a:prstGeom prst="rect">
                <a:avLst/>
              </a:prstGeom>
              <a:blipFill>
                <a:blip r:embed="rId4"/>
                <a:stretch>
                  <a:fillRect t="-6250" b="-2187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15430" y="4036786"/>
                <a:ext cx="10080625" cy="10631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 </a:t>
                </a:r>
                <a:r>
                  <a:rPr lang="en-US" sz="2800" b="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m:rPr>
                                  <m:brk m:alnAt="7"/>
                                </m:r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≥ 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even</m:t>
                              </m:r>
                            </m:e>
                          </m:mr>
                        </m:m>
                      </m:sub>
                      <m:sup/>
                      <m:e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</m:e>
                    </m:nary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30" y="4036786"/>
                <a:ext cx="10080625" cy="10631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15430" y="5249293"/>
                <a:ext cx="10080625" cy="11126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Claim: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consecutive times in which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appears, without a higher priority in between,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30" y="5249293"/>
                <a:ext cx="10080625" cy="1112612"/>
              </a:xfrm>
              <a:prstGeom prst="rect">
                <a:avLst/>
              </a:prstGeom>
              <a:blipFill>
                <a:blip r:embed="rId6"/>
                <a:stretch>
                  <a:fillRect t="-3279" b="-929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15430" y="6511302"/>
                <a:ext cx="10080625" cy="6369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eventually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and hence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30" y="6511302"/>
                <a:ext cx="10080625" cy="636969"/>
              </a:xfrm>
              <a:prstGeom prst="rect">
                <a:avLst/>
              </a:prstGeom>
              <a:blipFill>
                <a:blip r:embed="rId7"/>
                <a:stretch>
                  <a:fillRect b="-180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9584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  <p:bldP spid="9" grpId="0"/>
      <p:bldP spid="10" grpId="0"/>
      <p:bldP spid="11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19719" y="896161"/>
                <a:ext cx="10080625" cy="10631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b="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)=</m:t>
                    </m:r>
                    <m:nary>
                      <m:naryPr>
                        <m:chr m:val="∑"/>
                        <m:supHide m:val="on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m:rPr>
                                  <m:brk m:alnAt="7"/>
                                </m:r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≥ 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even</m:t>
                              </m:r>
                            </m:e>
                          </m:mr>
                        </m:m>
                      </m:sub>
                      <m:sup/>
                      <m:e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p>
                        </m:sSup>
                      </m:e>
                    </m:nary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719" y="896161"/>
                <a:ext cx="10080625" cy="106311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12010" y="3531089"/>
                <a:ext cx="10080625" cy="9682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there is an update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the largest index updated in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010" y="3531089"/>
                <a:ext cx="10080625" cy="968214"/>
              </a:xfrm>
              <a:prstGeom prst="rect">
                <a:avLst/>
              </a:prstGeom>
              <a:blipFill>
                <a:blip r:embed="rId3"/>
                <a:stretch>
                  <a:fillRect t="-6289" b="-1509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 Box 49"/>
              <p:cNvSpPr txBox="1">
                <a:spLocks noChangeArrowheads="1"/>
              </p:cNvSpPr>
              <p:nvPr/>
            </p:nvSpPr>
            <p:spPr bwMode="auto">
              <a:xfrm>
                <a:off x="5170" y="4529089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Claim 2: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(ii)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70" y="4529089"/>
                <a:ext cx="10080625" cy="954107"/>
              </a:xfrm>
              <a:prstGeom prst="rect">
                <a:avLst/>
              </a:prstGeom>
              <a:blipFill>
                <a:blip r:embed="rId4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 Box 49"/>
              <p:cNvSpPr txBox="1">
                <a:spLocks noChangeArrowheads="1"/>
              </p:cNvSpPr>
              <p:nvPr/>
            </p:nvSpPr>
            <p:spPr bwMode="auto">
              <a:xfrm>
                <a:off x="12024" y="6099202"/>
                <a:ext cx="10080625" cy="5564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does contribute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024" y="6099202"/>
                <a:ext cx="10080625" cy="556434"/>
              </a:xfrm>
              <a:prstGeom prst="rect">
                <a:avLst/>
              </a:prstGeom>
              <a:blipFill>
                <a:blip r:embed="rId5"/>
                <a:stretch>
                  <a:fillRect t="-12088" b="-2417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 Box 49"/>
              <p:cNvSpPr txBox="1">
                <a:spLocks noChangeArrowheads="1"/>
              </p:cNvSpPr>
              <p:nvPr/>
            </p:nvSpPr>
            <p:spPr bwMode="auto">
              <a:xfrm>
                <a:off x="32572" y="6685422"/>
                <a:ext cx="10080625" cy="6565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−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≥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p>
                      </m:sSup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−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+…+</m:t>
                          </m:r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p>
                          </m:sSup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572" y="6685422"/>
                <a:ext cx="10080625" cy="65659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15430" y="2513981"/>
                <a:ext cx="10080625" cy="9873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Claim 1: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consecutive times in which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appears, without a higher priority in between,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30" y="2513981"/>
                <a:ext cx="10080625" cy="987322"/>
              </a:xfrm>
              <a:prstGeom prst="rect">
                <a:avLst/>
              </a:prstGeom>
              <a:blipFill>
                <a:blip r:embed="rId7"/>
                <a:stretch>
                  <a:fillRect t="-6173" b="-1296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15430" y="1900637"/>
                <a:ext cx="10080625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the largest priority seen infinitely.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30" y="1900637"/>
                <a:ext cx="10080625" cy="583558"/>
              </a:xfrm>
              <a:prstGeom prst="rect">
                <a:avLst/>
              </a:prstGeom>
              <a:blipFill>
                <a:blip r:embed="rId8"/>
                <a:stretch>
                  <a:fillRect t="-7292" b="-2187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-4355" y="5512982"/>
                <a:ext cx="10080625" cy="5564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does not contribute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5" y="5512982"/>
                <a:ext cx="10080625" cy="556434"/>
              </a:xfrm>
              <a:prstGeom prst="rect">
                <a:avLst/>
              </a:prstGeom>
              <a:blipFill>
                <a:blip r:embed="rId9"/>
                <a:stretch>
                  <a:fillRect t="-10870" b="-2282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61"/>
          <p:cNvSpPr>
            <a:spLocks noChangeArrowheads="1"/>
          </p:cNvSpPr>
          <p:nvPr/>
        </p:nvSpPr>
        <p:spPr bwMode="auto">
          <a:xfrm>
            <a:off x="0" y="175609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Correctness </a:t>
            </a:r>
            <a:r>
              <a:rPr lang="en-US" sz="4800" dirty="0" smtClean="0">
                <a:solidFill>
                  <a:srgbClr val="0033CC"/>
                </a:solidFill>
              </a:rPr>
              <a:t>III – </a:t>
            </a:r>
            <a:r>
              <a:rPr lang="en-US" sz="4000" dirty="0" smtClean="0">
                <a:solidFill>
                  <a:srgbClr val="0033CC"/>
                </a:solidFill>
              </a:rPr>
              <a:t>Proof of Claim 1</a:t>
            </a:r>
            <a:endParaRPr lang="en-US" sz="4000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52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5" grpId="0"/>
      <p:bldP spid="17" grpId="0"/>
      <p:bldP spid="18" grpId="0"/>
      <p:bldP spid="13" grpId="0"/>
      <p:bldP spid="11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7080"/>
            <a:ext cx="10080625" cy="1144929"/>
          </a:xfr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accent2"/>
                </a:solidFill>
                <a:cs typeface="Times New Roman" panose="02020603050405020304" pitchFamily="18" charset="0"/>
              </a:rPr>
              <a:t>Parity Games (</a:t>
            </a:r>
            <a:r>
              <a:rPr lang="en-US" sz="4000" dirty="0">
                <a:solidFill>
                  <a:srgbClr val="FF0000"/>
                </a:solidFill>
                <a:cs typeface="Times New Roman" panose="02020603050405020304" pitchFamily="18" charset="0"/>
              </a:rPr>
              <a:t>PG</a:t>
            </a:r>
            <a:r>
              <a:rPr lang="en-US" sz="4000" dirty="0">
                <a:solidFill>
                  <a:schemeClr val="accent2"/>
                </a:solidFill>
                <a:cs typeface="Times New Roman" panose="02020603050405020304" pitchFamily="18" charset="0"/>
              </a:rPr>
              <a:t>s) </a:t>
            </a:r>
            <a:br>
              <a:rPr lang="en-US" sz="4000" dirty="0">
                <a:solidFill>
                  <a:schemeClr val="accent2"/>
                </a:solidFill>
                <a:cs typeface="Times New Roman" panose="02020603050405020304" pitchFamily="18" charset="0"/>
              </a:rPr>
            </a:br>
            <a:r>
              <a:rPr lang="en-US" sz="4000" dirty="0">
                <a:solidFill>
                  <a:schemeClr val="accent2"/>
                </a:solidFill>
                <a:cs typeface="Times New Roman" panose="02020603050405020304" pitchFamily="18" charset="0"/>
              </a:rPr>
              <a:t>A simple example</a:t>
            </a:r>
            <a:endParaRPr lang="en-US" sz="4000" dirty="0">
              <a:solidFill>
                <a:srgbClr val="336600"/>
              </a:solidFill>
              <a:cs typeface="Times New Roman" panose="02020603050405020304" pitchFamily="18" charset="0"/>
            </a:endParaRPr>
          </a:p>
        </p:txBody>
      </p:sp>
      <p:sp>
        <p:nvSpPr>
          <p:cNvPr id="233475" name="Rectangle 3"/>
          <p:cNvSpPr>
            <a:spLocks noChangeArrowheads="1"/>
          </p:cNvSpPr>
          <p:nvPr/>
        </p:nvSpPr>
        <p:spPr bwMode="auto">
          <a:xfrm>
            <a:off x="2568575" y="2345934"/>
            <a:ext cx="595313" cy="565150"/>
          </a:xfrm>
          <a:prstGeom prst="rect">
            <a:avLst/>
          </a:prstGeom>
          <a:solidFill>
            <a:srgbClr val="FF0000">
              <a:alpha val="50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/>
              <a:t>2</a:t>
            </a:r>
          </a:p>
        </p:txBody>
      </p:sp>
      <p:sp>
        <p:nvSpPr>
          <p:cNvPr id="233476" name="AutoShape 4"/>
          <p:cNvSpPr>
            <a:spLocks noChangeArrowheads="1"/>
          </p:cNvSpPr>
          <p:nvPr/>
        </p:nvSpPr>
        <p:spPr bwMode="auto">
          <a:xfrm>
            <a:off x="2481263" y="3962009"/>
            <a:ext cx="768350" cy="841375"/>
          </a:xfrm>
          <a:prstGeom prst="triangle">
            <a:avLst>
              <a:gd name="adj" fmla="val 50000"/>
            </a:avLst>
          </a:prstGeom>
          <a:solidFill>
            <a:srgbClr val="00FF00">
              <a:alpha val="50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/>
              <a:t>1</a:t>
            </a:r>
          </a:p>
        </p:txBody>
      </p:sp>
      <p:sp>
        <p:nvSpPr>
          <p:cNvPr id="233477" name="AutoShape 5"/>
          <p:cNvSpPr>
            <a:spLocks noChangeArrowheads="1"/>
          </p:cNvSpPr>
          <p:nvPr/>
        </p:nvSpPr>
        <p:spPr bwMode="auto">
          <a:xfrm>
            <a:off x="4621213" y="3962009"/>
            <a:ext cx="768350" cy="841375"/>
          </a:xfrm>
          <a:prstGeom prst="triangle">
            <a:avLst>
              <a:gd name="adj" fmla="val 50000"/>
            </a:avLst>
          </a:prstGeom>
          <a:solidFill>
            <a:srgbClr val="00FF00">
              <a:alpha val="50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/>
              <a:t>4</a:t>
            </a:r>
          </a:p>
        </p:txBody>
      </p:sp>
      <p:sp>
        <p:nvSpPr>
          <p:cNvPr id="233478" name="AutoShape 6"/>
          <p:cNvSpPr>
            <a:spLocks noChangeArrowheads="1"/>
          </p:cNvSpPr>
          <p:nvPr/>
        </p:nvSpPr>
        <p:spPr bwMode="auto">
          <a:xfrm>
            <a:off x="6761163" y="3962009"/>
            <a:ext cx="768350" cy="841375"/>
          </a:xfrm>
          <a:prstGeom prst="triangle">
            <a:avLst>
              <a:gd name="adj" fmla="val 50000"/>
            </a:avLst>
          </a:prstGeom>
          <a:solidFill>
            <a:srgbClr val="00FF00">
              <a:alpha val="50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/>
              <a:t>1</a:t>
            </a:r>
          </a:p>
        </p:txBody>
      </p:sp>
      <p:sp>
        <p:nvSpPr>
          <p:cNvPr id="233479" name="Rectangle 7"/>
          <p:cNvSpPr>
            <a:spLocks noChangeArrowheads="1"/>
          </p:cNvSpPr>
          <p:nvPr/>
        </p:nvSpPr>
        <p:spPr bwMode="auto">
          <a:xfrm>
            <a:off x="4706938" y="2347522"/>
            <a:ext cx="595312" cy="565150"/>
          </a:xfrm>
          <a:prstGeom prst="rect">
            <a:avLst/>
          </a:prstGeom>
          <a:solidFill>
            <a:srgbClr val="FF0000">
              <a:alpha val="50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/>
              <a:t>3</a:t>
            </a:r>
          </a:p>
        </p:txBody>
      </p:sp>
      <p:sp>
        <p:nvSpPr>
          <p:cNvPr id="233480" name="Rectangle 8"/>
          <p:cNvSpPr>
            <a:spLocks noChangeArrowheads="1"/>
          </p:cNvSpPr>
          <p:nvPr/>
        </p:nvSpPr>
        <p:spPr bwMode="auto">
          <a:xfrm>
            <a:off x="6846888" y="2347522"/>
            <a:ext cx="595312" cy="565150"/>
          </a:xfrm>
          <a:prstGeom prst="rect">
            <a:avLst/>
          </a:prstGeom>
          <a:solidFill>
            <a:srgbClr val="FF0000">
              <a:alpha val="50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/>
              <a:t>2</a:t>
            </a:r>
          </a:p>
        </p:txBody>
      </p:sp>
      <p:cxnSp>
        <p:nvCxnSpPr>
          <p:cNvPr id="233481" name="AutoShape 9"/>
          <p:cNvCxnSpPr>
            <a:cxnSpLocks noChangeShapeType="1"/>
            <a:stCxn id="233476" idx="1"/>
            <a:endCxn id="233475" idx="1"/>
          </p:cNvCxnSpPr>
          <p:nvPr/>
        </p:nvCxnSpPr>
        <p:spPr bwMode="auto">
          <a:xfrm rot="10800000">
            <a:off x="2568575" y="2628509"/>
            <a:ext cx="104775" cy="1754188"/>
          </a:xfrm>
          <a:prstGeom prst="curvedConnector3">
            <a:avLst>
              <a:gd name="adj1" fmla="val 401514"/>
            </a:avLst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233482" name="AutoShape 10"/>
          <p:cNvCxnSpPr>
            <a:cxnSpLocks noChangeShapeType="1"/>
            <a:stCxn id="233475" idx="2"/>
            <a:endCxn id="233476" idx="0"/>
          </p:cNvCxnSpPr>
          <p:nvPr/>
        </p:nvCxnSpPr>
        <p:spPr bwMode="auto">
          <a:xfrm rot="5400000">
            <a:off x="2340769" y="3435753"/>
            <a:ext cx="1050925" cy="1587"/>
          </a:xfrm>
          <a:prstGeom prst="curvedConnector3">
            <a:avLst>
              <a:gd name="adj1" fmla="val 50000"/>
            </a:avLst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233483" name="AutoShape 11"/>
          <p:cNvCxnSpPr>
            <a:cxnSpLocks noChangeShapeType="1"/>
            <a:stCxn id="233480" idx="3"/>
            <a:endCxn id="233478" idx="5"/>
          </p:cNvCxnSpPr>
          <p:nvPr/>
        </p:nvCxnSpPr>
        <p:spPr bwMode="auto">
          <a:xfrm flipH="1">
            <a:off x="7337425" y="2630097"/>
            <a:ext cx="104775" cy="1752600"/>
          </a:xfrm>
          <a:prstGeom prst="curvedConnector3">
            <a:avLst>
              <a:gd name="adj1" fmla="val -301514"/>
            </a:avLst>
          </a:prstGeom>
          <a:noFill/>
          <a:ln w="31750">
            <a:solidFill>
              <a:schemeClr val="tx1"/>
            </a:solidFill>
            <a:round/>
            <a:headEnd type="triangle" w="lg" len="lg"/>
            <a:tailEnd type="none" w="lg" len="lg"/>
          </a:ln>
          <a:effectLst/>
        </p:spPr>
      </p:cxnSp>
      <p:cxnSp>
        <p:nvCxnSpPr>
          <p:cNvPr id="233484" name="AutoShape 12"/>
          <p:cNvCxnSpPr>
            <a:cxnSpLocks noChangeShapeType="1"/>
            <a:stCxn id="233478" idx="0"/>
            <a:endCxn id="233480" idx="2"/>
          </p:cNvCxnSpPr>
          <p:nvPr/>
        </p:nvCxnSpPr>
        <p:spPr bwMode="auto">
          <a:xfrm rot="16200000">
            <a:off x="6620669" y="3437341"/>
            <a:ext cx="1049337" cy="0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 type="triangle" w="lg" len="lg"/>
            <a:tailEnd type="none" w="lg" len="lg"/>
          </a:ln>
          <a:effectLst/>
        </p:spPr>
      </p:cxnSp>
      <p:cxnSp>
        <p:nvCxnSpPr>
          <p:cNvPr id="233485" name="AutoShape 13"/>
          <p:cNvCxnSpPr>
            <a:cxnSpLocks noChangeShapeType="1"/>
            <a:stCxn id="233479" idx="2"/>
            <a:endCxn id="233477" idx="0"/>
          </p:cNvCxnSpPr>
          <p:nvPr/>
        </p:nvCxnSpPr>
        <p:spPr bwMode="auto">
          <a:xfrm>
            <a:off x="5005388" y="2912672"/>
            <a:ext cx="0" cy="1049337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233486" name="AutoShape 14"/>
          <p:cNvCxnSpPr>
            <a:cxnSpLocks noChangeShapeType="1"/>
            <a:stCxn id="233477" idx="1"/>
            <a:endCxn id="233476" idx="5"/>
          </p:cNvCxnSpPr>
          <p:nvPr/>
        </p:nvCxnSpPr>
        <p:spPr bwMode="auto">
          <a:xfrm flipH="1">
            <a:off x="3057525" y="4382697"/>
            <a:ext cx="1755775" cy="0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233487" name="AutoShape 15"/>
          <p:cNvCxnSpPr>
            <a:cxnSpLocks noChangeShapeType="1"/>
            <a:stCxn id="233477" idx="5"/>
            <a:endCxn id="233478" idx="1"/>
          </p:cNvCxnSpPr>
          <p:nvPr/>
        </p:nvCxnSpPr>
        <p:spPr bwMode="auto">
          <a:xfrm>
            <a:off x="5197475" y="4382697"/>
            <a:ext cx="1755775" cy="0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233488" name="AutoShape 16"/>
          <p:cNvCxnSpPr>
            <a:cxnSpLocks noChangeShapeType="1"/>
            <a:stCxn id="233478" idx="3"/>
            <a:endCxn id="233477" idx="3"/>
          </p:cNvCxnSpPr>
          <p:nvPr/>
        </p:nvCxnSpPr>
        <p:spPr bwMode="auto">
          <a:xfrm rot="5400000">
            <a:off x="6074569" y="3734203"/>
            <a:ext cx="1588" cy="2139950"/>
          </a:xfrm>
          <a:prstGeom prst="curvedConnector3">
            <a:avLst>
              <a:gd name="adj1" fmla="val 14400000"/>
            </a:avLst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sp>
        <p:nvSpPr>
          <p:cNvPr id="233489" name="Line 17"/>
          <p:cNvSpPr>
            <a:spLocks noChangeShapeType="1"/>
          </p:cNvSpPr>
          <p:nvPr/>
        </p:nvSpPr>
        <p:spPr bwMode="auto">
          <a:xfrm flipV="1">
            <a:off x="2973388" y="2890447"/>
            <a:ext cx="1741487" cy="13208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he-IL"/>
          </a:p>
        </p:txBody>
      </p:sp>
      <p:cxnSp>
        <p:nvCxnSpPr>
          <p:cNvPr id="233490" name="AutoShape 18"/>
          <p:cNvCxnSpPr>
            <a:cxnSpLocks noChangeShapeType="1"/>
            <a:stCxn id="233479" idx="1"/>
            <a:endCxn id="233475" idx="3"/>
          </p:cNvCxnSpPr>
          <p:nvPr/>
        </p:nvCxnSpPr>
        <p:spPr bwMode="auto">
          <a:xfrm flipH="1" flipV="1">
            <a:off x="3163888" y="2628509"/>
            <a:ext cx="1543050" cy="1588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sp>
        <p:nvSpPr>
          <p:cNvPr id="233491" name="Text Box 19"/>
          <p:cNvSpPr txBox="1">
            <a:spLocks noChangeArrowheads="1"/>
          </p:cNvSpPr>
          <p:nvPr/>
        </p:nvSpPr>
        <p:spPr bwMode="auto">
          <a:xfrm>
            <a:off x="-1" y="5339625"/>
            <a:ext cx="10080625" cy="10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wins if largest priority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seen </a:t>
            </a:r>
            <a:r>
              <a:rPr lang="en-US" sz="32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infinitely often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</a:p>
        </p:txBody>
      </p:sp>
      <p:sp>
        <p:nvSpPr>
          <p:cNvPr id="233492" name="AutoShape 20"/>
          <p:cNvSpPr>
            <a:spLocks noChangeArrowheads="1"/>
          </p:cNvSpPr>
          <p:nvPr/>
        </p:nvSpPr>
        <p:spPr bwMode="auto">
          <a:xfrm>
            <a:off x="7445375" y="1406134"/>
            <a:ext cx="2224088" cy="660400"/>
          </a:xfrm>
          <a:prstGeom prst="wedgeRoundRectCallout">
            <a:avLst>
              <a:gd name="adj1" fmla="val -61991"/>
              <a:gd name="adj2" fmla="val 99519"/>
              <a:gd name="adj3" fmla="val 16667"/>
            </a:avLst>
          </a:prstGeom>
          <a:solidFill>
            <a:srgbClr val="00B8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Priorities</a:t>
            </a:r>
          </a:p>
        </p:txBody>
      </p:sp>
      <p:cxnSp>
        <p:nvCxnSpPr>
          <p:cNvPr id="23" name="AutoShape 18"/>
          <p:cNvCxnSpPr>
            <a:cxnSpLocks noChangeShapeType="1"/>
            <a:stCxn id="233480" idx="1"/>
            <a:endCxn id="233479" idx="3"/>
          </p:cNvCxnSpPr>
          <p:nvPr/>
        </p:nvCxnSpPr>
        <p:spPr bwMode="auto">
          <a:xfrm flipH="1">
            <a:off x="5302250" y="2630097"/>
            <a:ext cx="1544638" cy="0"/>
          </a:xfrm>
          <a:prstGeom prst="straightConnector1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sp>
        <p:nvSpPr>
          <p:cNvPr id="22" name="Text Box 19"/>
          <p:cNvSpPr txBox="1">
            <a:spLocks noChangeArrowheads="1"/>
          </p:cNvSpPr>
          <p:nvPr/>
        </p:nvSpPr>
        <p:spPr bwMode="auto">
          <a:xfrm>
            <a:off x="-1" y="6601631"/>
            <a:ext cx="10080625" cy="55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Priorities can also be placed on edges instead on vertices.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0083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2334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2334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23348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23348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2334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23348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91" grpId="0"/>
      <p:bldP spid="233492" grpId="0" animBg="1"/>
      <p:bldP spid="2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175609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Correctness </a:t>
            </a:r>
            <a:r>
              <a:rPr lang="en-US" sz="4800" dirty="0" smtClean="0">
                <a:solidFill>
                  <a:srgbClr val="0033CC"/>
                </a:solidFill>
              </a:rPr>
              <a:t>IV – </a:t>
            </a:r>
            <a:r>
              <a:rPr lang="en-US" sz="4000" dirty="0" smtClean="0">
                <a:solidFill>
                  <a:srgbClr val="0033CC"/>
                </a:solidFill>
              </a:rPr>
              <a:t>Proof of Claim 2</a:t>
            </a:r>
            <a:endParaRPr lang="en-US" sz="40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12010" y="2592557"/>
                <a:ext cx="10080625" cy="9682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there is an update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the largest index updated in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010" y="2592557"/>
                <a:ext cx="10080625" cy="968214"/>
              </a:xfrm>
              <a:prstGeom prst="rect">
                <a:avLst/>
              </a:prstGeom>
              <a:blipFill>
                <a:blip r:embed="rId2"/>
                <a:stretch>
                  <a:fillRect t="-6289" b="-1509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 Box 49"/>
              <p:cNvSpPr txBox="1">
                <a:spLocks noChangeArrowheads="1"/>
              </p:cNvSpPr>
              <p:nvPr/>
            </p:nvSpPr>
            <p:spPr bwMode="auto">
              <a:xfrm>
                <a:off x="5170" y="3597541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Claim 2: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(ii)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70" y="3597541"/>
                <a:ext cx="10080625" cy="954107"/>
              </a:xfrm>
              <a:prstGeom prst="rect">
                <a:avLst/>
              </a:prstGeom>
              <a:blipFill>
                <a:blip r:embed="rId3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 Box 49"/>
              <p:cNvSpPr txBox="1">
                <a:spLocks noChangeArrowheads="1"/>
              </p:cNvSpPr>
              <p:nvPr/>
            </p:nvSpPr>
            <p:spPr bwMode="auto">
              <a:xfrm>
                <a:off x="12024" y="6139285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Also,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024" y="6139285"/>
                <a:ext cx="10080625" cy="523220"/>
              </a:xfrm>
              <a:prstGeom prst="rect">
                <a:avLst/>
              </a:prstGeom>
              <a:blipFill>
                <a:blip r:embed="rId4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15430" y="1568465"/>
                <a:ext cx="10080625" cy="9873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two consecutive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times in which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appears,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without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higher priority in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between.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30" y="1568465"/>
                <a:ext cx="10080625" cy="987322"/>
              </a:xfrm>
              <a:prstGeom prst="rect">
                <a:avLst/>
              </a:prstGeom>
              <a:blipFill>
                <a:blip r:embed="rId5"/>
                <a:stretch>
                  <a:fillRect t="-6173" b="-1296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15430" y="948137"/>
                <a:ext cx="10080625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the largest priority seen infinitely.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30" y="948137"/>
                <a:ext cx="10080625" cy="583558"/>
              </a:xfrm>
              <a:prstGeom prst="rect">
                <a:avLst/>
              </a:prstGeom>
              <a:blipFill>
                <a:blip r:embed="rId6"/>
                <a:stretch>
                  <a:fillRect t="-7368" b="-2315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-4355" y="4588418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updated at time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∈(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then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 </a:t>
                </a:r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355" y="4588418"/>
                <a:ext cx="10080625" cy="954107"/>
              </a:xfrm>
              <a:prstGeom prst="rect">
                <a:avLst/>
              </a:prstGeom>
              <a:blipFill>
                <a:blip r:embed="rId7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 Box 49"/>
              <p:cNvSpPr txBox="1">
                <a:spLocks noChangeArrowheads="1"/>
              </p:cNvSpPr>
              <p:nvPr/>
            </p:nvSpPr>
            <p:spPr bwMode="auto">
              <a:xfrm>
                <a:off x="2499" y="5579295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Looking at the first such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we get (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99" y="5579295"/>
                <a:ext cx="10080625" cy="523220"/>
              </a:xfrm>
              <a:prstGeom prst="rect">
                <a:avLst/>
              </a:prstGeom>
              <a:blipFill>
                <a:blip r:embed="rId8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 Box 49"/>
              <p:cNvSpPr txBox="1">
                <a:spLocks noChangeArrowheads="1"/>
              </p:cNvSpPr>
              <p:nvPr/>
            </p:nvSpPr>
            <p:spPr bwMode="auto">
              <a:xfrm>
                <a:off x="2499" y="6699277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the update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sets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←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proving (ii).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99" y="6699277"/>
                <a:ext cx="10080625" cy="523220"/>
              </a:xfrm>
              <a:prstGeom prst="rect">
                <a:avLst/>
              </a:prstGeom>
              <a:blipFill>
                <a:blip r:embed="rId9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5724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7" grpId="0"/>
      <p:bldP spid="13" grpId="0"/>
      <p:bldP spid="11" grpId="0"/>
      <p:bldP spid="14" grpId="0"/>
      <p:bldP spid="16" grpId="0"/>
      <p:bldP spid="1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318211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B050"/>
                </a:solidFill>
              </a:rPr>
              <a:t>Size</a:t>
            </a:r>
            <a:r>
              <a:rPr lang="en-US" sz="4800" dirty="0" smtClean="0">
                <a:solidFill>
                  <a:srgbClr val="0033CC"/>
                </a:solidFill>
              </a:rPr>
              <a:t> of separating automata</a:t>
            </a:r>
            <a:endParaRPr lang="en-US" sz="4800" dirty="0">
              <a:solidFill>
                <a:srgbClr val="0033CC"/>
              </a:solidFill>
            </a:endParaRPr>
          </a:p>
        </p:txBody>
      </p:sp>
      <p:sp>
        <p:nvSpPr>
          <p:cNvPr id="5" name="Text Box 49"/>
          <p:cNvSpPr txBox="1">
            <a:spLocks noChangeArrowheads="1"/>
          </p:cNvSpPr>
          <p:nvPr/>
        </p:nvSpPr>
        <p:spPr bwMode="auto">
          <a:xfrm>
            <a:off x="12010" y="2519117"/>
            <a:ext cx="10080625" cy="99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states is the separating automata is the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possible summaries, plus 1 (an accepting state).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8576" y="3670813"/>
                <a:ext cx="10080625" cy="9887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summary is vector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⌈"/>
                        <m:endChr m:val="⌉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</m:func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≤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76" y="3670813"/>
                <a:ext cx="10080625" cy="988797"/>
              </a:xfrm>
              <a:prstGeom prst="rect">
                <a:avLst/>
              </a:prstGeom>
              <a:blipFill>
                <a:blip r:embed="rId2"/>
                <a:stretch>
                  <a:fillRect t="-6173" b="-1296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15418" y="1233618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number of vertices/states in the parity game.</a:t>
                </a:r>
                <a:b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number of priorities in the parity game.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18" y="1233618"/>
                <a:ext cx="10080625" cy="1015663"/>
              </a:xfrm>
              <a:prstGeom prst="rect">
                <a:avLst/>
              </a:prstGeom>
              <a:blipFill>
                <a:blip r:embed="rId3"/>
                <a:stretch>
                  <a:fillRect t="-7784" b="-173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49"/>
          <p:cNvSpPr txBox="1">
            <a:spLocks noChangeArrowheads="1"/>
          </p:cNvSpPr>
          <p:nvPr/>
        </p:nvSpPr>
        <p:spPr bwMode="auto">
          <a:xfrm>
            <a:off x="23994" y="4814110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summaries is a at most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5156" y="5491830"/>
                <a:ext cx="10080625" cy="5522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d>
                          <m:dPr>
                            <m:begChr m:val="⌈"/>
                            <m:endChr m:val="⌉"/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8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e>
                                </m:d>
                              </m:e>
                            </m:func>
                          </m:e>
                        </m:d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≈  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  <m:sup>
                        <m:func>
                          <m:func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func>
                          <m:func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e>
                        </m:func>
                      </m:sup>
                    </m:sSup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56" y="5491830"/>
                <a:ext cx="10080625" cy="5522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23994" y="6198598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Quasipolynomial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28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826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537667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chemeClr val="accent2"/>
                </a:solidFill>
              </a:rPr>
              <a:t>Exact number of summaries</a:t>
            </a:r>
            <a:endParaRPr lang="en-US" sz="48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8576" y="1928367"/>
                <a:ext cx="10080625" cy="9887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summary is vector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⌈"/>
                        <m:endChr m:val="⌉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d>
                          </m:e>
                        </m:func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≤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76" y="1928367"/>
                <a:ext cx="10080625" cy="988797"/>
              </a:xfrm>
              <a:prstGeom prst="rect">
                <a:avLst/>
              </a:prstGeom>
              <a:blipFill>
                <a:blip r:embed="rId2"/>
                <a:stretch>
                  <a:fillRect t="-6135" b="-1227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23994" y="3156519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a summary is a </a:t>
                </a:r>
                <a:r>
                  <a:rPr lang="en-US" sz="2800" i="1" dirty="0" smtClean="0">
                    <a:solidFill>
                      <a:srgbClr val="0066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partial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i="1" dirty="0" smtClean="0">
                    <a:solidFill>
                      <a:srgbClr val="CC66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non-decreasing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function from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994" y="3156519"/>
                <a:ext cx="10080625" cy="954107"/>
              </a:xfrm>
              <a:prstGeom prst="rect">
                <a:avLst/>
              </a:prstGeom>
              <a:blipFill>
                <a:blip r:embed="rId8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5156" y="4349981"/>
                <a:ext cx="10080625" cy="6217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Number of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total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i="1" dirty="0" smtClean="0">
                    <a:solidFill>
                      <a:srgbClr val="CC66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non-decreasing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functions –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sz="280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num>
                          <m:den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den>
                        </m:f>
                      </m:e>
                    </m:d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56" y="4349981"/>
                <a:ext cx="10080625" cy="621709"/>
              </a:xfrm>
              <a:prstGeom prst="rect">
                <a:avLst/>
              </a:prstGeom>
              <a:blipFill>
                <a:blip r:embed="rId9"/>
                <a:stretch>
                  <a:fillRect t="-2941" b="-1862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23994" y="5211046"/>
                <a:ext cx="10080625" cy="7371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Number of </a:t>
                </a:r>
                <a:r>
                  <a:rPr lang="en-US" sz="2800" i="1" dirty="0">
                    <a:solidFill>
                      <a:srgbClr val="0066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partial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i="1" dirty="0" smtClean="0">
                    <a:solidFill>
                      <a:srgbClr val="CC66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non-decreasing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functions –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d>
                          <m:d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𝑑</m:t>
                                </m:r>
                                <m:r>
                                  <a:rPr lang="en-US" sz="28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𝑗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8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𝑗</m:t>
                                </m:r>
                              </m:den>
                            </m:f>
                          </m:e>
                        </m:d>
                      </m:e>
                    </m:nary>
                  </m:oMath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994" y="5211046"/>
                <a:ext cx="10080625" cy="737189"/>
              </a:xfrm>
              <a:prstGeom prst="rect">
                <a:avLst/>
              </a:prstGeom>
              <a:blipFill>
                <a:blip r:embed="rId10"/>
                <a:stretch>
                  <a:fillRect b="-743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620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36435"/>
            <a:ext cx="10080625" cy="42139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7200" dirty="0" smtClean="0"/>
              <a:t>THE REST OF THE MATERIAL WAS </a:t>
            </a:r>
            <a:br>
              <a:rPr lang="en-US" sz="7200" dirty="0" smtClean="0"/>
            </a:br>
            <a:r>
              <a:rPr lang="en-US" sz="7200" dirty="0" smtClean="0"/>
              <a:t>NOT COVERED </a:t>
            </a:r>
            <a:br>
              <a:rPr lang="en-US" sz="7200" dirty="0" smtClean="0"/>
            </a:br>
            <a:r>
              <a:rPr lang="en-US" sz="7200" dirty="0" smtClean="0"/>
              <a:t>THIS TERM</a:t>
            </a:r>
            <a:endParaRPr lang="he-IL" sz="7200" dirty="0"/>
          </a:p>
        </p:txBody>
      </p:sp>
    </p:spTree>
    <p:extLst>
      <p:ext uri="{BB962C8B-B14F-4D97-AF65-F5344CB8AC3E}">
        <p14:creationId xmlns:p14="http://schemas.microsoft.com/office/powerpoint/2010/main" val="84124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345643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chemeClr val="accent2"/>
                </a:solidFill>
              </a:rPr>
              <a:t>What next?</a:t>
            </a:r>
            <a:endParaRPr lang="en-US" sz="4800" dirty="0">
              <a:solidFill>
                <a:schemeClr val="accent2"/>
              </a:solidFill>
            </a:endParaRPr>
          </a:p>
        </p:txBody>
      </p:sp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8576" y="1169415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there a simpler way to obtain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separating automata of quasipolynomial size?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49"/>
          <p:cNvSpPr txBox="1">
            <a:spLocks noChangeArrowheads="1"/>
          </p:cNvSpPr>
          <p:nvPr/>
        </p:nvSpPr>
        <p:spPr bwMode="auto">
          <a:xfrm>
            <a:off x="5156" y="3158531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Unfortunately, the size of the separating automaton constructed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essentially optimal, at least if we want a </a:t>
            </a:r>
            <a:r>
              <a:rPr lang="en-US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separation.</a:t>
            </a:r>
            <a:endParaRPr lang="en-US" sz="28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49"/>
          <p:cNvSpPr txBox="1">
            <a:spLocks noChangeArrowheads="1"/>
          </p:cNvSpPr>
          <p:nvPr/>
        </p:nvSpPr>
        <p:spPr bwMode="auto">
          <a:xfrm>
            <a:off x="5528" y="2163973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there even smaller separating automata,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perhaps of polynomial size?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49"/>
          <p:cNvSpPr txBox="1">
            <a:spLocks noChangeArrowheads="1"/>
          </p:cNvSpPr>
          <p:nvPr/>
        </p:nvSpPr>
        <p:spPr bwMode="auto">
          <a:xfrm>
            <a:off x="2108" y="4153089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prove the lower bound on the size of strong separating automata, we introduce the notions of </a:t>
            </a:r>
            <a:r>
              <a:rPr lang="en-US" sz="2800" i="1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trees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800" i="1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graphs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-940" y="5147647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2800" i="1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trees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get a different, perhaps simpler, construction of strong separating automata of quasipolynomial size.</a:t>
            </a:r>
            <a:endParaRPr lang="en-US" sz="28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49"/>
          <p:cNvSpPr txBox="1">
            <a:spLocks noChangeArrowheads="1"/>
          </p:cNvSpPr>
          <p:nvPr/>
        </p:nvSpPr>
        <p:spPr bwMode="auto">
          <a:xfrm>
            <a:off x="-3988" y="6142205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first digress and describe an older exponential time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algorithm for parity games based on </a:t>
            </a:r>
            <a:r>
              <a:rPr lang="en-US" sz="2800" i="1" dirty="0" smtClean="0">
                <a:solidFill>
                  <a:srgbClr val="00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progress measures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041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7" grpId="0"/>
      <p:bldP spid="9" grpId="0"/>
      <p:bldP spid="13" grpId="0"/>
      <p:bldP spid="1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146007"/>
            <a:ext cx="10080625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</a:rPr>
              <a:t>Progress measures </a:t>
            </a:r>
            <a:r>
              <a:rPr lang="en-US" sz="3200" dirty="0" smtClean="0">
                <a:solidFill>
                  <a:srgbClr val="C00000"/>
                </a:solidFill>
              </a:rPr>
              <a:t>[</a:t>
            </a:r>
            <a:r>
              <a:rPr lang="en-US" sz="3200" dirty="0" err="1">
                <a:solidFill>
                  <a:srgbClr val="C00000"/>
                </a:solidFill>
              </a:rPr>
              <a:t>Jurdziński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>
                <a:solidFill>
                  <a:srgbClr val="C00000"/>
                </a:solidFill>
              </a:rPr>
              <a:t>(</a:t>
            </a:r>
            <a:r>
              <a:rPr lang="en-US" sz="3200" dirty="0" smtClean="0">
                <a:solidFill>
                  <a:srgbClr val="C00000"/>
                </a:solidFill>
              </a:rPr>
              <a:t>2000) </a:t>
            </a:r>
            <a:r>
              <a:rPr lang="en-US" sz="3200" dirty="0">
                <a:solidFill>
                  <a:srgbClr val="C00000"/>
                </a:solidFill>
              </a:rPr>
              <a:t>] </a:t>
            </a:r>
            <a:endParaRPr lang="en-US" sz="3200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8999" y="971239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⨃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→[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 parity game.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99" y="971239"/>
                <a:ext cx="10080625" cy="523220"/>
              </a:xfrm>
              <a:prstGeom prst="rect">
                <a:avLst/>
              </a:prstGeom>
              <a:blipFill>
                <a:blip r:embed="rId2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7289" y="2097315"/>
                <a:ext cx="10080625" cy="5393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progress measure is a function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s.t.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89" y="2097315"/>
                <a:ext cx="10080625" cy="539315"/>
              </a:xfrm>
              <a:prstGeom prst="rect">
                <a:avLst/>
              </a:prstGeom>
              <a:blipFill>
                <a:blip r:embed="rId3"/>
                <a:stretch>
                  <a:fillRect t="-7865" b="-3033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5579" y="2682724"/>
                <a:ext cx="10080625" cy="5564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∃ 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79" y="2682724"/>
                <a:ext cx="10080625" cy="556434"/>
              </a:xfrm>
              <a:prstGeom prst="rect">
                <a:avLst/>
              </a:prstGeom>
              <a:blipFill>
                <a:blip r:embed="rId13"/>
                <a:stretch>
                  <a:fillRect t="-10989" b="-2417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14143" y="3285252"/>
                <a:ext cx="10080625" cy="5564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∀ 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143" y="3285252"/>
                <a:ext cx="10080625" cy="556434"/>
              </a:xfrm>
              <a:prstGeom prst="rect">
                <a:avLst/>
              </a:prstGeom>
              <a:blipFill>
                <a:blip r:embed="rId14"/>
                <a:stretch>
                  <a:fillRect t="-12088" b="-2417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22707" y="3887779"/>
                <a:ext cx="10080625" cy="9873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both cases, 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condition is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707" y="3887779"/>
                <a:ext cx="10080625" cy="987322"/>
              </a:xfrm>
              <a:prstGeom prst="rect">
                <a:avLst/>
              </a:prstGeom>
              <a:blipFill>
                <a:blip r:embed="rId15"/>
                <a:stretch>
                  <a:fillRect t="-6790" b="-1296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20997" y="4985602"/>
                <a:ext cx="10080625" cy="5393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d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997" y="4985602"/>
                <a:ext cx="10080625" cy="539315"/>
              </a:xfrm>
              <a:prstGeom prst="rect">
                <a:avLst/>
              </a:prstGeom>
              <a:blipFill>
                <a:blip r:embed="rId16"/>
                <a:stretch>
                  <a:fillRect t="-9091" b="-3181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29561" y="5550837"/>
                <a:ext cx="10080625" cy="587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|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or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|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561" y="5550837"/>
                <a:ext cx="10080625" cy="587277"/>
              </a:xfrm>
              <a:prstGeom prst="rect">
                <a:avLst/>
              </a:prstGeom>
              <a:blipFill>
                <a:blip r:embed="rId17"/>
                <a:stretch>
                  <a:fillRect t="-7292" b="-2187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17577" y="6164034"/>
                <a:ext cx="10080625" cy="5564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  <m:t>​</m:t>
                            </m:r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lex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  <m:t>​</m:t>
                            </m:r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(lexicographic order.)  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577" y="6164034"/>
                <a:ext cx="10080625" cy="556434"/>
              </a:xfrm>
              <a:prstGeom prst="rect">
                <a:avLst/>
              </a:prstGeom>
              <a:blipFill>
                <a:blip r:embed="rId18"/>
                <a:stretch>
                  <a:fillRect t="-10989" b="-2417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-13259" y="1472856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assume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and that priorities are now on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edges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3259" y="1472856"/>
                <a:ext cx="10080625" cy="523220"/>
              </a:xfrm>
              <a:prstGeom prst="rect">
                <a:avLst/>
              </a:prstGeom>
              <a:blipFill>
                <a:blip r:embed="rId19"/>
                <a:stretch>
                  <a:fillRect t="-12941" b="-3294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49"/>
              <p:cNvSpPr txBox="1">
                <a:spLocks noChangeArrowheads="1"/>
              </p:cNvSpPr>
              <p:nvPr/>
            </p:nvSpPr>
            <p:spPr bwMode="auto">
              <a:xfrm>
                <a:off x="6689" y="6746387"/>
                <a:ext cx="10080625" cy="5564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89" y="6746387"/>
                <a:ext cx="10080625" cy="556434"/>
              </a:xfrm>
              <a:prstGeom prst="rect">
                <a:avLst/>
              </a:prstGeom>
              <a:blipFill>
                <a:blip r:embed="rId20"/>
                <a:stretch>
                  <a:fillRect t="-12088" b="-2417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217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/>
      <p:bldP spid="1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212660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Progress measures </a:t>
                </a:r>
                <a14:m>
                  <m:oMath xmlns:m="http://schemas.openxmlformats.org/officeDocument/2006/math">
                    <m:r>
                      <a:rPr lang="en-US" sz="4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⇔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 Winning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12660"/>
                <a:ext cx="10080625" cy="629724"/>
              </a:xfrm>
              <a:prstGeom prst="rect">
                <a:avLst/>
              </a:prstGeom>
              <a:blipFill>
                <a:blip r:embed="rId10"/>
                <a:stretch>
                  <a:fillRect t="-35922" b="-5242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8999" y="969821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⨃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→[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 parity game.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99" y="969821"/>
                <a:ext cx="10080625" cy="523220"/>
              </a:xfrm>
              <a:prstGeom prst="rect">
                <a:avLst/>
              </a:prstGeom>
              <a:blipFill>
                <a:blip r:embed="rId11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7289" y="1557561"/>
                <a:ext cx="10080625" cy="9702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There is a progress measure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 that 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win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89" y="1557561"/>
                <a:ext cx="10080625" cy="970202"/>
              </a:xfrm>
              <a:prstGeom prst="rect">
                <a:avLst/>
              </a:prstGeom>
              <a:blipFill>
                <a:blip r:embed="rId12"/>
                <a:stretch>
                  <a:fillRect t="-5031" b="-1698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22707" y="2592283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First direction: Suppose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707" y="2592283"/>
                <a:ext cx="10080625" cy="523220"/>
              </a:xfrm>
              <a:prstGeom prst="rect">
                <a:avLst/>
              </a:prstGeom>
              <a:blipFill>
                <a:blip r:embed="rId13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449" y="3180023"/>
                <a:ext cx="10080625" cy="9873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 every vertex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chooses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edge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 that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sub>
                    </m:sSub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9" y="3180023"/>
                <a:ext cx="10080625" cy="987322"/>
              </a:xfrm>
              <a:prstGeom prst="rect">
                <a:avLst/>
              </a:prstGeom>
              <a:blipFill>
                <a:blip r:embed="rId14"/>
                <a:stretch>
                  <a:fillRect t="-6790" b="-1296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-1261" y="4231865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condition is also satisfied by any edge chosen by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ODD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17577" y="4819605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Suppose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cycle.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577" y="4819605"/>
                <a:ext cx="10080625" cy="523220"/>
              </a:xfrm>
              <a:prstGeom prst="rect">
                <a:avLst/>
              </a:prstGeom>
              <a:blipFill>
                <a:blip r:embed="rId15"/>
                <a:stretch>
                  <a:fillRect t="-12941" b="-3294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5593" y="5407345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Suppose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largest priority on the cycle.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93" y="5407345"/>
                <a:ext cx="10080625" cy="523220"/>
              </a:xfrm>
              <a:prstGeom prst="rect">
                <a:avLst/>
              </a:prstGeom>
              <a:blipFill>
                <a:blip r:embed="rId16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14157" y="5995085"/>
                <a:ext cx="10080625" cy="5647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&gt;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≥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≥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sub>
                              </m:sSub>
                            </m:e>
                          </m:d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…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≥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157" y="5995085"/>
                <a:ext cx="10080625" cy="56470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11109" y="6624313"/>
                <a:ext cx="8236779" cy="5564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&gt;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≥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≥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…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≥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109" y="6624313"/>
                <a:ext cx="8236779" cy="556434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 Box 49"/>
          <p:cNvSpPr txBox="1">
            <a:spLocks noChangeArrowheads="1"/>
          </p:cNvSpPr>
          <p:nvPr/>
        </p:nvSpPr>
        <p:spPr bwMode="auto">
          <a:xfrm>
            <a:off x="7580376" y="6641746"/>
            <a:ext cx="24989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Contradiction!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48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7" grpId="0"/>
      <p:bldP spid="8" grpId="0"/>
      <p:bldP spid="10" grpId="0"/>
      <p:bldP spid="11" grpId="0"/>
      <p:bldP spid="12" grpId="0"/>
      <p:bldP spid="13" grpId="0"/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266186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Progress measures </a:t>
                </a:r>
                <a14:m>
                  <m:oMath xmlns:m="http://schemas.openxmlformats.org/officeDocument/2006/math">
                    <m:r>
                      <a:rPr lang="en-US" sz="4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⇐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 Winning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66186"/>
                <a:ext cx="10080625" cy="629724"/>
              </a:xfrm>
              <a:prstGeom prst="rect">
                <a:avLst/>
              </a:prstGeom>
              <a:blipFill>
                <a:blip r:embed="rId6"/>
                <a:stretch>
                  <a:fillRect t="-35922" b="-5242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7289" y="1662759"/>
                <a:ext cx="10080625" cy="9702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There is a progress measure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 that 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win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89" y="1662759"/>
                <a:ext cx="10080625" cy="970202"/>
              </a:xfrm>
              <a:prstGeom prst="rect">
                <a:avLst/>
              </a:prstGeom>
              <a:blipFill>
                <a:blip r:embed="rId7"/>
                <a:stretch>
                  <a:fillRect t="-5031" b="-1698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22707" y="2730903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Second direction: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the set of vertices from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which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win. There is a positional strategy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using which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wins from all the vertices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707" y="2730903"/>
                <a:ext cx="10080625" cy="1384995"/>
              </a:xfrm>
              <a:prstGeom prst="rect">
                <a:avLst/>
              </a:prstGeom>
              <a:blipFill>
                <a:blip r:embed="rId15"/>
                <a:stretch>
                  <a:fillRect t="-4846" b="-1145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22704" y="4154127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8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the induced graph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which all edges emanating from vertices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that are not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𝜎</m:t>
                    </m:r>
                  </m:oMath>
                </a14:m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removed.</a:t>
                </a: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704" y="4154127"/>
                <a:ext cx="10080625" cy="954107"/>
              </a:xfrm>
              <a:prstGeom prst="rect">
                <a:avLst/>
              </a:prstGeom>
              <a:blipFill>
                <a:blip r:embed="rId16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930" y="5707912"/>
                <a:ext cx="10080625" cy="9702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Enough to prove that 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an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graph, there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exists a progress measure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all values finite.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30" y="5707912"/>
                <a:ext cx="10080625" cy="970202"/>
              </a:xfrm>
              <a:prstGeom prst="rect">
                <a:avLst/>
              </a:prstGeom>
              <a:blipFill>
                <a:blip r:embed="rId17"/>
                <a:stretch>
                  <a:fillRect l="-423" t="-6289" r="-363" b="-1698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49"/>
          <p:cNvSpPr txBox="1">
            <a:spLocks noChangeArrowheads="1"/>
          </p:cNvSpPr>
          <p:nvPr/>
        </p:nvSpPr>
        <p:spPr bwMode="auto">
          <a:xfrm>
            <a:off x="4241" y="6716343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Exercise: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Prove that this is indeed enough.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8999" y="1052117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⨃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→[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 parity game.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99" y="1052117"/>
                <a:ext cx="10080625" cy="523220"/>
              </a:xfrm>
              <a:prstGeom prst="rect">
                <a:avLst/>
              </a:prstGeom>
              <a:blipFill>
                <a:blip r:embed="rId10"/>
                <a:stretch>
                  <a:fillRect t="-12941" b="-3294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1368" y="5146463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graph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𝜎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800" b="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i.e., all cycles in it are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b="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68" y="5146463"/>
                <a:ext cx="10080625" cy="523220"/>
              </a:xfrm>
              <a:prstGeom prst="rect">
                <a:avLst/>
              </a:prstGeom>
              <a:blipFill>
                <a:blip r:embed="rId18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7430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  <p:bldP spid="8" grpId="0"/>
      <p:bldP spid="10" grpId="0"/>
      <p:bldP spid="1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234769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Even graph </a:t>
                </a:r>
                <a14:m>
                  <m:oMath xmlns:m="http://schemas.openxmlformats.org/officeDocument/2006/math">
                    <m:r>
                      <a:rPr lang="en-US" sz="4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 Progress measure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34769"/>
                <a:ext cx="10080625" cy="629724"/>
              </a:xfrm>
              <a:prstGeom prst="rect">
                <a:avLst/>
              </a:prstGeom>
              <a:blipFill>
                <a:blip r:embed="rId2"/>
                <a:stretch>
                  <a:fillRect t="-35922" b="-5242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7289" y="985160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graph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→[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all cycles in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(Assume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even.)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89" y="985160"/>
                <a:ext cx="10080625" cy="954107"/>
              </a:xfrm>
              <a:prstGeom prst="rect">
                <a:avLst/>
              </a:prstGeom>
              <a:blipFill>
                <a:blip r:embed="rId3"/>
                <a:stretch>
                  <a:fillRect t="-6410" b="-1282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22704" y="1920547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the set of vertices from which there is a path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containing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edges of priority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no edge of priority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but there is no such path with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edges of priority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704" y="1920547"/>
                <a:ext cx="10080625" cy="1384995"/>
              </a:xfrm>
              <a:prstGeom prst="rect">
                <a:avLst/>
              </a:prstGeom>
              <a:blipFill>
                <a:blip r:embed="rId4"/>
                <a:stretch>
                  <a:fillRect t="-4405" b="-748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7" name="Group 96"/>
          <p:cNvGrpSpPr/>
          <p:nvPr/>
        </p:nvGrpSpPr>
        <p:grpSpPr>
          <a:xfrm>
            <a:off x="1135616" y="4851911"/>
            <a:ext cx="7809392" cy="2640556"/>
            <a:chOff x="1211261" y="4658765"/>
            <a:chExt cx="7809392" cy="2640556"/>
          </a:xfrm>
        </p:grpSpPr>
        <p:sp>
          <p:nvSpPr>
            <p:cNvPr id="3" name="Oval 2"/>
            <p:cNvSpPr/>
            <p:nvPr/>
          </p:nvSpPr>
          <p:spPr bwMode="auto">
            <a:xfrm>
              <a:off x="8133685" y="4925540"/>
              <a:ext cx="886968" cy="189280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76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Oval 48"/>
            <p:cNvSpPr/>
            <p:nvPr/>
          </p:nvSpPr>
          <p:spPr bwMode="auto">
            <a:xfrm>
              <a:off x="6879433" y="4925540"/>
              <a:ext cx="886968" cy="189280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76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Oval 49"/>
            <p:cNvSpPr/>
            <p:nvPr/>
          </p:nvSpPr>
          <p:spPr bwMode="auto">
            <a:xfrm>
              <a:off x="5009523" y="4925540"/>
              <a:ext cx="886968" cy="189280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76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Oval 50"/>
            <p:cNvSpPr/>
            <p:nvPr/>
          </p:nvSpPr>
          <p:spPr bwMode="auto">
            <a:xfrm>
              <a:off x="2857597" y="4925540"/>
              <a:ext cx="886968" cy="189280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76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/>
                <p:cNvSpPr txBox="1"/>
                <p:nvPr/>
              </p:nvSpPr>
              <p:spPr>
                <a:xfrm>
                  <a:off x="8266536" y="6806878"/>
                  <a:ext cx="621267" cy="49244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2" name="Text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66536" y="6806878"/>
                  <a:ext cx="621267" cy="492443"/>
                </a:xfrm>
                <a:prstGeom prst="rect">
                  <a:avLst/>
                </a:prstGeom>
                <a:blipFill>
                  <a:blip r:embed="rId32"/>
                  <a:stretch>
                    <a:fillRect l="-196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5142374" y="6820888"/>
                  <a:ext cx="621267" cy="46442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6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42374" y="6820888"/>
                  <a:ext cx="621267" cy="464423"/>
                </a:xfrm>
                <a:prstGeom prst="rect">
                  <a:avLst/>
                </a:prstGeom>
                <a:blipFill>
                  <a:blip r:embed="rId33"/>
                  <a:stretch>
                    <a:fillRect b="-6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/>
                <p:cNvSpPr txBox="1"/>
                <p:nvPr/>
              </p:nvSpPr>
              <p:spPr>
                <a:xfrm>
                  <a:off x="7012284" y="6806878"/>
                  <a:ext cx="621267" cy="49244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6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4" name="TextBox 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12284" y="6806878"/>
                  <a:ext cx="621267" cy="492443"/>
                </a:xfrm>
                <a:prstGeom prst="rect">
                  <a:avLst/>
                </a:prstGeom>
                <a:blipFill>
                  <a:blip r:embed="rId34"/>
                  <a:stretch>
                    <a:fillRect l="-98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/>
                <p:cNvSpPr txBox="1"/>
                <p:nvPr/>
              </p:nvSpPr>
              <p:spPr>
                <a:xfrm>
                  <a:off x="2990448" y="6806878"/>
                  <a:ext cx="621267" cy="49244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6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0448" y="6806878"/>
                  <a:ext cx="621267" cy="492443"/>
                </a:xfrm>
                <a:prstGeom prst="rect">
                  <a:avLst/>
                </a:prstGeom>
                <a:blipFill>
                  <a:blip r:embed="rId35"/>
                  <a:stretch>
                    <a:fillRect b="-1358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6" name="Oval 56"/>
            <p:cNvSpPr>
              <a:spLocks noChangeAspect="1" noChangeArrowheads="1"/>
            </p:cNvSpPr>
            <p:nvPr/>
          </p:nvSpPr>
          <p:spPr bwMode="auto">
            <a:xfrm flipH="1">
              <a:off x="8506105" y="5254329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sp>
          <p:nvSpPr>
            <p:cNvPr id="57" name="Oval 56"/>
            <p:cNvSpPr>
              <a:spLocks noChangeAspect="1" noChangeArrowheads="1"/>
            </p:cNvSpPr>
            <p:nvPr/>
          </p:nvSpPr>
          <p:spPr bwMode="auto">
            <a:xfrm flipH="1">
              <a:off x="7322917" y="5254328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sp>
          <p:nvSpPr>
            <p:cNvPr id="58" name="Oval 57"/>
            <p:cNvSpPr>
              <a:spLocks noChangeAspect="1" noChangeArrowheads="1"/>
            </p:cNvSpPr>
            <p:nvPr/>
          </p:nvSpPr>
          <p:spPr bwMode="auto">
            <a:xfrm flipH="1">
              <a:off x="7024289" y="5512449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sp>
          <p:nvSpPr>
            <p:cNvPr id="59" name="Oval 58"/>
            <p:cNvSpPr>
              <a:spLocks noChangeAspect="1" noChangeArrowheads="1"/>
            </p:cNvSpPr>
            <p:nvPr/>
          </p:nvSpPr>
          <p:spPr bwMode="auto">
            <a:xfrm flipH="1">
              <a:off x="7313849" y="6409520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60" name="Curved Connector 59"/>
            <p:cNvCxnSpPr>
              <a:stCxn id="57" idx="2"/>
              <a:endCxn id="56" idx="6"/>
            </p:cNvCxnSpPr>
            <p:nvPr/>
          </p:nvCxnSpPr>
          <p:spPr bwMode="auto">
            <a:xfrm>
              <a:off x="7465044" y="5325392"/>
              <a:ext cx="1041061" cy="1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317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61" name="Oval 60"/>
            <p:cNvSpPr>
              <a:spLocks noChangeAspect="1" noChangeArrowheads="1"/>
            </p:cNvSpPr>
            <p:nvPr/>
          </p:nvSpPr>
          <p:spPr bwMode="auto">
            <a:xfrm flipH="1">
              <a:off x="5218311" y="5447481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sp>
          <p:nvSpPr>
            <p:cNvPr id="62" name="Oval 61"/>
            <p:cNvSpPr>
              <a:spLocks noChangeAspect="1" noChangeArrowheads="1"/>
            </p:cNvSpPr>
            <p:nvPr/>
          </p:nvSpPr>
          <p:spPr bwMode="auto">
            <a:xfrm flipH="1">
              <a:off x="3301081" y="5447481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63" name="Curved Connector 62"/>
            <p:cNvCxnSpPr>
              <a:stCxn id="61" idx="0"/>
              <a:endCxn id="62" idx="0"/>
            </p:cNvCxnSpPr>
            <p:nvPr/>
          </p:nvCxnSpPr>
          <p:spPr bwMode="auto">
            <a:xfrm rot="16200000" flipV="1">
              <a:off x="4330759" y="4488866"/>
              <a:ext cx="12700" cy="1917230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317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67" name="Oval 66"/>
            <p:cNvSpPr>
              <a:spLocks noChangeAspect="1" noChangeArrowheads="1"/>
            </p:cNvSpPr>
            <p:nvPr/>
          </p:nvSpPr>
          <p:spPr bwMode="auto">
            <a:xfrm flipH="1">
              <a:off x="5463713" y="6123008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68" name="Curved Connector 67"/>
            <p:cNvCxnSpPr>
              <a:stCxn id="59" idx="4"/>
              <a:endCxn id="67" idx="4"/>
            </p:cNvCxnSpPr>
            <p:nvPr/>
          </p:nvCxnSpPr>
          <p:spPr bwMode="auto">
            <a:xfrm rot="5400000" flipH="1">
              <a:off x="6316588" y="5483323"/>
              <a:ext cx="286512" cy="1850136"/>
            </a:xfrm>
            <a:prstGeom prst="curvedConnector3">
              <a:avLst>
                <a:gd name="adj1" fmla="val -79787"/>
              </a:avLst>
            </a:prstGeom>
            <a:solidFill>
              <a:schemeClr val="accent1"/>
            </a:solidFill>
            <a:ln w="317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72" name="Oval 71"/>
            <p:cNvSpPr>
              <a:spLocks noChangeAspect="1" noChangeArrowheads="1"/>
            </p:cNvSpPr>
            <p:nvPr/>
          </p:nvSpPr>
          <p:spPr bwMode="auto">
            <a:xfrm flipH="1">
              <a:off x="7455976" y="6096816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73" name="Curved Connector 72"/>
            <p:cNvCxnSpPr>
              <a:stCxn id="72" idx="7"/>
              <a:endCxn id="58" idx="4"/>
            </p:cNvCxnSpPr>
            <p:nvPr/>
          </p:nvCxnSpPr>
          <p:spPr bwMode="auto">
            <a:xfrm rot="16200000" flipV="1">
              <a:off x="7054544" y="5695384"/>
              <a:ext cx="463054" cy="381438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317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/>
                <p:cNvSpPr txBox="1"/>
                <p:nvPr/>
              </p:nvSpPr>
              <p:spPr>
                <a:xfrm>
                  <a:off x="7451799" y="4794709"/>
                  <a:ext cx="1068417" cy="43582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6" name="TextBox 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51799" y="4794709"/>
                  <a:ext cx="1068417" cy="435825"/>
                </a:xfrm>
                <a:prstGeom prst="rect">
                  <a:avLst/>
                </a:prstGeom>
                <a:blipFill>
                  <a:blip r:embed="rId3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/>
                <p:cNvSpPr txBox="1"/>
                <p:nvPr/>
              </p:nvSpPr>
              <p:spPr>
                <a:xfrm>
                  <a:off x="3956412" y="4723764"/>
                  <a:ext cx="1068417" cy="43582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oMath>
                    </m:oMathPara>
                  </a14:m>
                  <a:endPara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7" name="TextBox 7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6412" y="4723764"/>
                  <a:ext cx="1068417" cy="435825"/>
                </a:xfrm>
                <a:prstGeom prst="rect">
                  <a:avLst/>
                </a:prstGeom>
                <a:blipFill>
                  <a:blip r:embed="rId3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Box 77"/>
                <p:cNvSpPr txBox="1"/>
                <p:nvPr/>
              </p:nvSpPr>
              <p:spPr>
                <a:xfrm>
                  <a:off x="5995267" y="6813380"/>
                  <a:ext cx="1068417" cy="43582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oMath>
                    </m:oMathPara>
                  </a14:m>
                  <a:endPara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8" name="TextBox 7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5267" y="6813380"/>
                  <a:ext cx="1068417" cy="435825"/>
                </a:xfrm>
                <a:prstGeom prst="rect">
                  <a:avLst/>
                </a:prstGeom>
                <a:blipFill>
                  <a:blip r:embed="rId3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TextBox 78"/>
                <p:cNvSpPr txBox="1"/>
                <p:nvPr/>
              </p:nvSpPr>
              <p:spPr>
                <a:xfrm>
                  <a:off x="6307708" y="5724192"/>
                  <a:ext cx="1068417" cy="43582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9" name="TextBox 7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07708" y="5724192"/>
                  <a:ext cx="1068417" cy="435825"/>
                </a:xfrm>
                <a:prstGeom prst="rect">
                  <a:avLst/>
                </a:prstGeom>
                <a:blipFill>
                  <a:blip r:embed="rId3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0" name="Multiply 79"/>
            <p:cNvSpPr/>
            <p:nvPr/>
          </p:nvSpPr>
          <p:spPr bwMode="auto">
            <a:xfrm>
              <a:off x="7215036" y="5728576"/>
              <a:ext cx="261316" cy="368086"/>
            </a:xfrm>
            <a:prstGeom prst="mathMultiply">
              <a:avLst/>
            </a:prstGeom>
            <a:solidFill>
              <a:srgbClr val="FF0000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81" name="Oval 80"/>
            <p:cNvSpPr>
              <a:spLocks noChangeAspect="1" noChangeArrowheads="1"/>
            </p:cNvSpPr>
            <p:nvPr/>
          </p:nvSpPr>
          <p:spPr bwMode="auto">
            <a:xfrm flipH="1">
              <a:off x="5617599" y="5512449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82" name="Curved Connector 81"/>
            <p:cNvCxnSpPr>
              <a:stCxn id="58" idx="0"/>
              <a:endCxn id="81" idx="0"/>
            </p:cNvCxnSpPr>
            <p:nvPr/>
          </p:nvCxnSpPr>
          <p:spPr bwMode="auto">
            <a:xfrm rot="16200000" flipV="1">
              <a:off x="6392007" y="4809104"/>
              <a:ext cx="12700" cy="1406690"/>
            </a:xfrm>
            <a:prstGeom prst="curvedConnector3">
              <a:avLst>
                <a:gd name="adj1" fmla="val 2736000"/>
              </a:avLst>
            </a:prstGeom>
            <a:solidFill>
              <a:schemeClr val="accent1"/>
            </a:solidFill>
            <a:ln w="317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86" name="Multiply 85"/>
            <p:cNvSpPr/>
            <p:nvPr/>
          </p:nvSpPr>
          <p:spPr bwMode="auto">
            <a:xfrm>
              <a:off x="6297588" y="4994008"/>
              <a:ext cx="261316" cy="368086"/>
            </a:xfrm>
            <a:prstGeom prst="mathMultiply">
              <a:avLst/>
            </a:prstGeom>
            <a:solidFill>
              <a:srgbClr val="FF0000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TextBox 86"/>
                <p:cNvSpPr txBox="1"/>
                <p:nvPr/>
              </p:nvSpPr>
              <p:spPr>
                <a:xfrm>
                  <a:off x="5946756" y="4658765"/>
                  <a:ext cx="1068417" cy="43582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&lt;</m:t>
                        </m:r>
                        <m: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oMath>
                    </m:oMathPara>
                  </a14:m>
                  <a:endPara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7" name="TextBox 8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46756" y="4658765"/>
                  <a:ext cx="1068417" cy="435825"/>
                </a:xfrm>
                <a:prstGeom prst="rect">
                  <a:avLst/>
                </a:prstGeom>
                <a:blipFill>
                  <a:blip r:embed="rId40"/>
                  <a:stretch>
                    <a:fillRect b="-125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8" name="Oval 56"/>
            <p:cNvSpPr>
              <a:spLocks noChangeAspect="1" noChangeArrowheads="1"/>
            </p:cNvSpPr>
            <p:nvPr/>
          </p:nvSpPr>
          <p:spPr bwMode="auto">
            <a:xfrm flipH="1">
              <a:off x="5256937" y="5873073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sp>
          <p:nvSpPr>
            <p:cNvPr id="89" name="Oval 88"/>
            <p:cNvSpPr>
              <a:spLocks noChangeAspect="1" noChangeArrowheads="1"/>
            </p:cNvSpPr>
            <p:nvPr/>
          </p:nvSpPr>
          <p:spPr bwMode="auto">
            <a:xfrm flipH="1">
              <a:off x="3314797" y="5873072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90" name="Curved Connector 89"/>
            <p:cNvCxnSpPr>
              <a:stCxn id="89" idx="2"/>
              <a:endCxn id="88" idx="6"/>
            </p:cNvCxnSpPr>
            <p:nvPr/>
          </p:nvCxnSpPr>
          <p:spPr bwMode="auto">
            <a:xfrm>
              <a:off x="3456924" y="5944136"/>
              <a:ext cx="1800013" cy="1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317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3900879" y="5504893"/>
                  <a:ext cx="1068417" cy="43582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00879" y="5504893"/>
                  <a:ext cx="1068417" cy="435825"/>
                </a:xfrm>
                <a:prstGeom prst="rect">
                  <a:avLst/>
                </a:prstGeom>
                <a:blipFill>
                  <a:blip r:embed="rId4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2" name="Oval 91"/>
            <p:cNvSpPr/>
            <p:nvPr/>
          </p:nvSpPr>
          <p:spPr bwMode="auto">
            <a:xfrm>
              <a:off x="1211261" y="4920572"/>
              <a:ext cx="886968" cy="189280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76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TextBox 92"/>
                <p:cNvSpPr txBox="1"/>
                <p:nvPr/>
              </p:nvSpPr>
              <p:spPr>
                <a:xfrm>
                  <a:off x="1344112" y="6812974"/>
                  <a:ext cx="621267" cy="46442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6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3" name="TextBox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44112" y="6812974"/>
                  <a:ext cx="621267" cy="464423"/>
                </a:xfrm>
                <a:prstGeom prst="rect">
                  <a:avLst/>
                </a:prstGeom>
                <a:blipFill>
                  <a:blip r:embed="rId42"/>
                  <a:stretch>
                    <a:fillRect l="-29412" r="-5882" b="-3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 Box 49"/>
              <p:cNvSpPr txBox="1">
                <a:spLocks noChangeArrowheads="1"/>
              </p:cNvSpPr>
              <p:nvPr/>
            </p:nvSpPr>
            <p:spPr bwMode="auto">
              <a:xfrm>
                <a:off x="2734419" y="3343162"/>
                <a:ext cx="3939696" cy="5482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b="1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Lemma: </a:t>
                </a:r>
                <a:r>
                  <a:rPr lang="en-US" sz="27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(1) </a:t>
                </a:r>
                <a:r>
                  <a:rPr lang="en-US" sz="27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∪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</m:sSubSup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34419" y="3343162"/>
                <a:ext cx="3939696" cy="548292"/>
              </a:xfrm>
              <a:prstGeom prst="rect">
                <a:avLst/>
              </a:prstGeom>
              <a:blipFill>
                <a:blip r:embed="rId43"/>
                <a:stretch>
                  <a:fillRect l="-929" t="-6667" b="-244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 Box 49"/>
              <p:cNvSpPr txBox="1">
                <a:spLocks noChangeArrowheads="1"/>
              </p:cNvSpPr>
              <p:nvPr/>
            </p:nvSpPr>
            <p:spPr bwMode="auto">
              <a:xfrm>
                <a:off x="-2184" y="3786878"/>
                <a:ext cx="10080625" cy="5579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(2)  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2184" y="3786878"/>
                <a:ext cx="10080625" cy="557910"/>
              </a:xfrm>
              <a:prstGeom prst="rect">
                <a:avLst/>
              </a:prstGeom>
              <a:blipFill>
                <a:blip r:embed="rId44"/>
                <a:stretch>
                  <a:fillRect t="-10870" b="-1847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 Box 49"/>
              <p:cNvSpPr txBox="1">
                <a:spLocks noChangeArrowheads="1"/>
              </p:cNvSpPr>
              <p:nvPr/>
            </p:nvSpPr>
            <p:spPr bwMode="auto">
              <a:xfrm>
                <a:off x="10255" y="4240213"/>
                <a:ext cx="10080625" cy="5579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(3)  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7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255" y="4240213"/>
                <a:ext cx="10080625" cy="557910"/>
              </a:xfrm>
              <a:prstGeom prst="rect">
                <a:avLst/>
              </a:prstGeom>
              <a:blipFill>
                <a:blip r:embed="rId45"/>
                <a:stretch>
                  <a:fillRect t="-10989" b="-1868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604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4" grpId="0"/>
      <p:bldP spid="95" grpId="0"/>
      <p:bldP spid="9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146379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Even graph </a:t>
                </a:r>
                <a14:m>
                  <m:oMath xmlns:m="http://schemas.openxmlformats.org/officeDocument/2006/math">
                    <m:r>
                      <a:rPr lang="en-US" sz="44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 Progress measure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46379"/>
                <a:ext cx="10080625" cy="629724"/>
              </a:xfrm>
              <a:prstGeom prst="rect">
                <a:avLst/>
              </a:prstGeom>
              <a:blipFill>
                <a:blip r:embed="rId2"/>
                <a:stretch>
                  <a:fillRect t="-34951" b="-5242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7289" y="867156"/>
                <a:ext cx="10080625" cy="923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an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graph with only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priorities,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after edges of priority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replaced with edges of priority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89" y="867156"/>
                <a:ext cx="10080625" cy="923330"/>
              </a:xfrm>
              <a:prstGeom prst="rect">
                <a:avLst/>
              </a:prstGeom>
              <a:blipFill>
                <a:blip r:embed="rId3"/>
                <a:stretch>
                  <a:fillRect t="-5921" b="-1644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22704" y="1854915"/>
                <a:ext cx="10080625" cy="923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induction, we have finite progress measures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 each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only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coordinates.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704" y="1854915"/>
                <a:ext cx="10080625" cy="923330"/>
              </a:xfrm>
              <a:prstGeom prst="rect">
                <a:avLst/>
              </a:prstGeom>
              <a:blipFill>
                <a:blip r:embed="rId4"/>
                <a:stretch>
                  <a:fillRect t="-5921" b="-1644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7" name="Group 96"/>
          <p:cNvGrpSpPr/>
          <p:nvPr/>
        </p:nvGrpSpPr>
        <p:grpSpPr>
          <a:xfrm>
            <a:off x="1135616" y="4851911"/>
            <a:ext cx="7809392" cy="2640556"/>
            <a:chOff x="1211261" y="4658765"/>
            <a:chExt cx="7809392" cy="2640556"/>
          </a:xfrm>
        </p:grpSpPr>
        <p:sp>
          <p:nvSpPr>
            <p:cNvPr id="3" name="Oval 2"/>
            <p:cNvSpPr/>
            <p:nvPr/>
          </p:nvSpPr>
          <p:spPr bwMode="auto">
            <a:xfrm>
              <a:off x="8133685" y="4925540"/>
              <a:ext cx="886968" cy="189280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76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Oval 48"/>
            <p:cNvSpPr/>
            <p:nvPr/>
          </p:nvSpPr>
          <p:spPr bwMode="auto">
            <a:xfrm>
              <a:off x="6879433" y="4925540"/>
              <a:ext cx="886968" cy="189280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76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Oval 49"/>
            <p:cNvSpPr/>
            <p:nvPr/>
          </p:nvSpPr>
          <p:spPr bwMode="auto">
            <a:xfrm>
              <a:off x="5009523" y="4925540"/>
              <a:ext cx="886968" cy="189280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76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Oval 50"/>
            <p:cNvSpPr/>
            <p:nvPr/>
          </p:nvSpPr>
          <p:spPr bwMode="auto">
            <a:xfrm>
              <a:off x="2857597" y="4925540"/>
              <a:ext cx="886968" cy="189280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76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/>
                <p:cNvSpPr txBox="1"/>
                <p:nvPr/>
              </p:nvSpPr>
              <p:spPr>
                <a:xfrm>
                  <a:off x="8266536" y="6806878"/>
                  <a:ext cx="621267" cy="49244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2" name="Text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66536" y="6806878"/>
                  <a:ext cx="621267" cy="492443"/>
                </a:xfrm>
                <a:prstGeom prst="rect">
                  <a:avLst/>
                </a:prstGeom>
                <a:blipFill>
                  <a:blip r:embed="rId32"/>
                  <a:stretch>
                    <a:fillRect l="-196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5142374" y="6820888"/>
                  <a:ext cx="621267" cy="46442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6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42374" y="6820888"/>
                  <a:ext cx="621267" cy="464423"/>
                </a:xfrm>
                <a:prstGeom prst="rect">
                  <a:avLst/>
                </a:prstGeom>
                <a:blipFill>
                  <a:blip r:embed="rId33"/>
                  <a:stretch>
                    <a:fillRect b="-6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/>
                <p:cNvSpPr txBox="1"/>
                <p:nvPr/>
              </p:nvSpPr>
              <p:spPr>
                <a:xfrm>
                  <a:off x="7012284" y="6806878"/>
                  <a:ext cx="621267" cy="49244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6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4" name="TextBox 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12284" y="6806878"/>
                  <a:ext cx="621267" cy="492443"/>
                </a:xfrm>
                <a:prstGeom prst="rect">
                  <a:avLst/>
                </a:prstGeom>
                <a:blipFill>
                  <a:blip r:embed="rId34"/>
                  <a:stretch>
                    <a:fillRect l="-98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/>
                <p:cNvSpPr txBox="1"/>
                <p:nvPr/>
              </p:nvSpPr>
              <p:spPr>
                <a:xfrm>
                  <a:off x="2990448" y="6806878"/>
                  <a:ext cx="621267" cy="49244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6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0448" y="6806878"/>
                  <a:ext cx="621267" cy="492443"/>
                </a:xfrm>
                <a:prstGeom prst="rect">
                  <a:avLst/>
                </a:prstGeom>
                <a:blipFill>
                  <a:blip r:embed="rId35"/>
                  <a:stretch>
                    <a:fillRect b="-1358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6" name="Oval 56"/>
            <p:cNvSpPr>
              <a:spLocks noChangeAspect="1" noChangeArrowheads="1"/>
            </p:cNvSpPr>
            <p:nvPr/>
          </p:nvSpPr>
          <p:spPr bwMode="auto">
            <a:xfrm flipH="1">
              <a:off x="8506105" y="5254329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sp>
          <p:nvSpPr>
            <p:cNvPr id="57" name="Oval 56"/>
            <p:cNvSpPr>
              <a:spLocks noChangeAspect="1" noChangeArrowheads="1"/>
            </p:cNvSpPr>
            <p:nvPr/>
          </p:nvSpPr>
          <p:spPr bwMode="auto">
            <a:xfrm flipH="1">
              <a:off x="7322917" y="5254328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sp>
          <p:nvSpPr>
            <p:cNvPr id="58" name="Oval 57"/>
            <p:cNvSpPr>
              <a:spLocks noChangeAspect="1" noChangeArrowheads="1"/>
            </p:cNvSpPr>
            <p:nvPr/>
          </p:nvSpPr>
          <p:spPr bwMode="auto">
            <a:xfrm flipH="1">
              <a:off x="7024289" y="5512449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sp>
          <p:nvSpPr>
            <p:cNvPr id="59" name="Oval 58"/>
            <p:cNvSpPr>
              <a:spLocks noChangeAspect="1" noChangeArrowheads="1"/>
            </p:cNvSpPr>
            <p:nvPr/>
          </p:nvSpPr>
          <p:spPr bwMode="auto">
            <a:xfrm flipH="1">
              <a:off x="7313849" y="6409520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60" name="Curved Connector 59"/>
            <p:cNvCxnSpPr>
              <a:stCxn id="57" idx="2"/>
              <a:endCxn id="56" idx="6"/>
            </p:cNvCxnSpPr>
            <p:nvPr/>
          </p:nvCxnSpPr>
          <p:spPr bwMode="auto">
            <a:xfrm>
              <a:off x="7465044" y="5325392"/>
              <a:ext cx="1041061" cy="1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317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61" name="Oval 60"/>
            <p:cNvSpPr>
              <a:spLocks noChangeAspect="1" noChangeArrowheads="1"/>
            </p:cNvSpPr>
            <p:nvPr/>
          </p:nvSpPr>
          <p:spPr bwMode="auto">
            <a:xfrm flipH="1">
              <a:off x="5218311" y="5447481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sp>
          <p:nvSpPr>
            <p:cNvPr id="62" name="Oval 61"/>
            <p:cNvSpPr>
              <a:spLocks noChangeAspect="1" noChangeArrowheads="1"/>
            </p:cNvSpPr>
            <p:nvPr/>
          </p:nvSpPr>
          <p:spPr bwMode="auto">
            <a:xfrm flipH="1">
              <a:off x="3301081" y="5447481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63" name="Curved Connector 62"/>
            <p:cNvCxnSpPr>
              <a:stCxn id="61" idx="0"/>
              <a:endCxn id="62" idx="0"/>
            </p:cNvCxnSpPr>
            <p:nvPr/>
          </p:nvCxnSpPr>
          <p:spPr bwMode="auto">
            <a:xfrm rot="16200000" flipV="1">
              <a:off x="4330759" y="4488866"/>
              <a:ext cx="12700" cy="1917230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317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67" name="Oval 66"/>
            <p:cNvSpPr>
              <a:spLocks noChangeAspect="1" noChangeArrowheads="1"/>
            </p:cNvSpPr>
            <p:nvPr/>
          </p:nvSpPr>
          <p:spPr bwMode="auto">
            <a:xfrm flipH="1">
              <a:off x="5463713" y="6123008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68" name="Curved Connector 67"/>
            <p:cNvCxnSpPr>
              <a:stCxn id="59" idx="4"/>
              <a:endCxn id="67" idx="4"/>
            </p:cNvCxnSpPr>
            <p:nvPr/>
          </p:nvCxnSpPr>
          <p:spPr bwMode="auto">
            <a:xfrm rot="5400000" flipH="1">
              <a:off x="6316588" y="5483323"/>
              <a:ext cx="286512" cy="1850136"/>
            </a:xfrm>
            <a:prstGeom prst="curvedConnector3">
              <a:avLst>
                <a:gd name="adj1" fmla="val -79787"/>
              </a:avLst>
            </a:prstGeom>
            <a:solidFill>
              <a:schemeClr val="accent1"/>
            </a:solidFill>
            <a:ln w="317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72" name="Oval 71"/>
            <p:cNvSpPr>
              <a:spLocks noChangeAspect="1" noChangeArrowheads="1"/>
            </p:cNvSpPr>
            <p:nvPr/>
          </p:nvSpPr>
          <p:spPr bwMode="auto">
            <a:xfrm flipH="1">
              <a:off x="7455976" y="6096816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73" name="Curved Connector 72"/>
            <p:cNvCxnSpPr>
              <a:stCxn id="72" idx="7"/>
              <a:endCxn id="58" idx="4"/>
            </p:cNvCxnSpPr>
            <p:nvPr/>
          </p:nvCxnSpPr>
          <p:spPr bwMode="auto">
            <a:xfrm rot="16200000" flipV="1">
              <a:off x="7054544" y="5695384"/>
              <a:ext cx="463054" cy="381438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317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/>
                <p:cNvSpPr txBox="1"/>
                <p:nvPr/>
              </p:nvSpPr>
              <p:spPr>
                <a:xfrm>
                  <a:off x="7451799" y="4794709"/>
                  <a:ext cx="1068417" cy="43582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6" name="TextBox 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51799" y="4794709"/>
                  <a:ext cx="1068417" cy="435825"/>
                </a:xfrm>
                <a:prstGeom prst="rect">
                  <a:avLst/>
                </a:prstGeom>
                <a:blipFill>
                  <a:blip r:embed="rId3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/>
                <p:cNvSpPr txBox="1"/>
                <p:nvPr/>
              </p:nvSpPr>
              <p:spPr>
                <a:xfrm>
                  <a:off x="3956412" y="4723764"/>
                  <a:ext cx="1068417" cy="43582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oMath>
                    </m:oMathPara>
                  </a14:m>
                  <a:endPara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7" name="TextBox 7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6412" y="4723764"/>
                  <a:ext cx="1068417" cy="435825"/>
                </a:xfrm>
                <a:prstGeom prst="rect">
                  <a:avLst/>
                </a:prstGeom>
                <a:blipFill>
                  <a:blip r:embed="rId3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Box 77"/>
                <p:cNvSpPr txBox="1"/>
                <p:nvPr/>
              </p:nvSpPr>
              <p:spPr>
                <a:xfrm>
                  <a:off x="5995267" y="6813380"/>
                  <a:ext cx="1068417" cy="43582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oMath>
                    </m:oMathPara>
                  </a14:m>
                  <a:endPara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8" name="TextBox 7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5267" y="6813380"/>
                  <a:ext cx="1068417" cy="435825"/>
                </a:xfrm>
                <a:prstGeom prst="rect">
                  <a:avLst/>
                </a:prstGeom>
                <a:blipFill>
                  <a:blip r:embed="rId3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TextBox 78"/>
                <p:cNvSpPr txBox="1"/>
                <p:nvPr/>
              </p:nvSpPr>
              <p:spPr>
                <a:xfrm>
                  <a:off x="6307708" y="5724192"/>
                  <a:ext cx="1068417" cy="43582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9" name="TextBox 7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07708" y="5724192"/>
                  <a:ext cx="1068417" cy="435825"/>
                </a:xfrm>
                <a:prstGeom prst="rect">
                  <a:avLst/>
                </a:prstGeom>
                <a:blipFill>
                  <a:blip r:embed="rId3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0" name="Multiply 79"/>
            <p:cNvSpPr/>
            <p:nvPr/>
          </p:nvSpPr>
          <p:spPr bwMode="auto">
            <a:xfrm>
              <a:off x="7215036" y="5728576"/>
              <a:ext cx="261316" cy="368086"/>
            </a:xfrm>
            <a:prstGeom prst="mathMultiply">
              <a:avLst/>
            </a:prstGeom>
            <a:solidFill>
              <a:srgbClr val="FF0000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81" name="Oval 80"/>
            <p:cNvSpPr>
              <a:spLocks noChangeAspect="1" noChangeArrowheads="1"/>
            </p:cNvSpPr>
            <p:nvPr/>
          </p:nvSpPr>
          <p:spPr bwMode="auto">
            <a:xfrm flipH="1">
              <a:off x="5617599" y="5512449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82" name="Curved Connector 81"/>
            <p:cNvCxnSpPr>
              <a:stCxn id="58" idx="0"/>
              <a:endCxn id="81" idx="0"/>
            </p:cNvCxnSpPr>
            <p:nvPr/>
          </p:nvCxnSpPr>
          <p:spPr bwMode="auto">
            <a:xfrm rot="16200000" flipV="1">
              <a:off x="6392007" y="4809104"/>
              <a:ext cx="12700" cy="1406690"/>
            </a:xfrm>
            <a:prstGeom prst="curvedConnector3">
              <a:avLst>
                <a:gd name="adj1" fmla="val 2736000"/>
              </a:avLst>
            </a:prstGeom>
            <a:solidFill>
              <a:schemeClr val="accent1"/>
            </a:solidFill>
            <a:ln w="317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86" name="Multiply 85"/>
            <p:cNvSpPr/>
            <p:nvPr/>
          </p:nvSpPr>
          <p:spPr bwMode="auto">
            <a:xfrm>
              <a:off x="6297588" y="4994008"/>
              <a:ext cx="261316" cy="368086"/>
            </a:xfrm>
            <a:prstGeom prst="mathMultiply">
              <a:avLst/>
            </a:prstGeom>
            <a:solidFill>
              <a:srgbClr val="FF0000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TextBox 86"/>
                <p:cNvSpPr txBox="1"/>
                <p:nvPr/>
              </p:nvSpPr>
              <p:spPr>
                <a:xfrm>
                  <a:off x="5946756" y="4658765"/>
                  <a:ext cx="1068417" cy="43582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&lt;</m:t>
                        </m:r>
                        <m: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oMath>
                    </m:oMathPara>
                  </a14:m>
                  <a:endPara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7" name="TextBox 8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46756" y="4658765"/>
                  <a:ext cx="1068417" cy="435825"/>
                </a:xfrm>
                <a:prstGeom prst="rect">
                  <a:avLst/>
                </a:prstGeom>
                <a:blipFill>
                  <a:blip r:embed="rId40"/>
                  <a:stretch>
                    <a:fillRect b="-125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8" name="Oval 56"/>
            <p:cNvSpPr>
              <a:spLocks noChangeAspect="1" noChangeArrowheads="1"/>
            </p:cNvSpPr>
            <p:nvPr/>
          </p:nvSpPr>
          <p:spPr bwMode="auto">
            <a:xfrm flipH="1">
              <a:off x="5256937" y="5873073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sp>
          <p:nvSpPr>
            <p:cNvPr id="89" name="Oval 88"/>
            <p:cNvSpPr>
              <a:spLocks noChangeAspect="1" noChangeArrowheads="1"/>
            </p:cNvSpPr>
            <p:nvPr/>
          </p:nvSpPr>
          <p:spPr bwMode="auto">
            <a:xfrm flipH="1">
              <a:off x="3314797" y="5873072"/>
              <a:ext cx="142127" cy="142127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 i="1" dirty="0"/>
            </a:p>
          </p:txBody>
        </p:sp>
        <p:cxnSp>
          <p:nvCxnSpPr>
            <p:cNvPr id="90" name="Curved Connector 89"/>
            <p:cNvCxnSpPr>
              <a:stCxn id="89" idx="2"/>
              <a:endCxn id="88" idx="6"/>
            </p:cNvCxnSpPr>
            <p:nvPr/>
          </p:nvCxnSpPr>
          <p:spPr bwMode="auto">
            <a:xfrm>
              <a:off x="3456924" y="5944136"/>
              <a:ext cx="1800013" cy="1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317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3900879" y="5504893"/>
                  <a:ext cx="1068417" cy="43582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00879" y="5504893"/>
                  <a:ext cx="1068417" cy="435825"/>
                </a:xfrm>
                <a:prstGeom prst="rect">
                  <a:avLst/>
                </a:prstGeom>
                <a:blipFill>
                  <a:blip r:embed="rId4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2" name="Oval 91"/>
            <p:cNvSpPr/>
            <p:nvPr/>
          </p:nvSpPr>
          <p:spPr bwMode="auto">
            <a:xfrm>
              <a:off x="1211261" y="4920572"/>
              <a:ext cx="886968" cy="189280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76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TextBox 92"/>
                <p:cNvSpPr txBox="1"/>
                <p:nvPr/>
              </p:nvSpPr>
              <p:spPr>
                <a:xfrm>
                  <a:off x="1344112" y="6812974"/>
                  <a:ext cx="621267" cy="46442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6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3" name="TextBox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44112" y="6812974"/>
                  <a:ext cx="621267" cy="464423"/>
                </a:xfrm>
                <a:prstGeom prst="rect">
                  <a:avLst/>
                </a:prstGeom>
                <a:blipFill>
                  <a:blip r:embed="rId42"/>
                  <a:stretch>
                    <a:fillRect l="-29412" r="-5882" b="-3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 Box 49"/>
              <p:cNvSpPr txBox="1">
                <a:spLocks noChangeArrowheads="1"/>
              </p:cNvSpPr>
              <p:nvPr/>
            </p:nvSpPr>
            <p:spPr bwMode="auto">
              <a:xfrm>
                <a:off x="1368" y="2842674"/>
                <a:ext cx="10080625" cy="507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each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add a leading coordinate of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68" y="2842674"/>
                <a:ext cx="10080625" cy="507831"/>
              </a:xfrm>
              <a:prstGeom prst="rect">
                <a:avLst/>
              </a:prstGeom>
              <a:blipFill>
                <a:blip r:embed="rId43"/>
                <a:stretch>
                  <a:fillRect t="-10714" b="-2976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 Box 49"/>
          <p:cNvSpPr txBox="1">
            <a:spLocks noChangeArrowheads="1"/>
          </p:cNvSpPr>
          <p:nvPr/>
        </p:nvSpPr>
        <p:spPr bwMode="auto">
          <a:xfrm>
            <a:off x="7464" y="3414935"/>
            <a:ext cx="10080625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Exercise: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Complete the details of the proof. </a:t>
            </a:r>
            <a:b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(In particular, prove the lemma on the previous slide.)</a:t>
            </a:r>
            <a:b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complexity of finding a progress measure for </a:t>
            </a:r>
            <a:r>
              <a:rPr lang="en-US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graphs?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19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44" grpId="0"/>
      <p:bldP spid="4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92125" y="353744"/>
            <a:ext cx="9069388" cy="736600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  <a:cs typeface="Times New Roman" panose="02020603050405020304" pitchFamily="18" charset="0"/>
              </a:rPr>
              <a:t>Parity Games (</a:t>
            </a:r>
            <a:r>
              <a:rPr lang="en-US" dirty="0">
                <a:solidFill>
                  <a:srgbClr val="FF0000"/>
                </a:solidFill>
                <a:cs typeface="Times New Roman" panose="02020603050405020304" pitchFamily="18" charset="0"/>
              </a:rPr>
              <a:t>PG</a:t>
            </a:r>
            <a:r>
              <a:rPr lang="en-US" dirty="0">
                <a:solidFill>
                  <a:schemeClr val="accent2"/>
                </a:solidFill>
                <a:cs typeface="Times New Roman" panose="02020603050405020304" pitchFamily="18" charset="0"/>
              </a:rPr>
              <a:t>s)</a:t>
            </a:r>
            <a:endParaRPr lang="en-US" dirty="0">
              <a:solidFill>
                <a:srgbClr val="336600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2274888" y="1636355"/>
            <a:ext cx="2343150" cy="1598612"/>
            <a:chOff x="768" y="1235"/>
            <a:chExt cx="1476" cy="1007"/>
          </a:xfrm>
        </p:grpSpPr>
        <p:cxnSp>
          <p:nvCxnSpPr>
            <p:cNvPr id="142371" name="AutoShape 35"/>
            <p:cNvCxnSpPr>
              <a:cxnSpLocks noChangeShapeType="1"/>
              <a:stCxn id="142386" idx="0"/>
            </p:cNvCxnSpPr>
            <p:nvPr/>
          </p:nvCxnSpPr>
          <p:spPr bwMode="auto">
            <a:xfrm rot="16200000">
              <a:off x="1732" y="1035"/>
              <a:ext cx="219" cy="619"/>
            </a:xfrm>
            <a:prstGeom prst="curvedConnector2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42372" name="AutoShape 36"/>
            <p:cNvCxnSpPr>
              <a:cxnSpLocks noChangeShapeType="1"/>
              <a:stCxn id="142386" idx="1"/>
            </p:cNvCxnSpPr>
            <p:nvPr/>
          </p:nvCxnSpPr>
          <p:spPr bwMode="auto">
            <a:xfrm rot="10800000" flipV="1">
              <a:off x="768" y="1632"/>
              <a:ext cx="576" cy="1"/>
            </a:xfrm>
            <a:prstGeom prst="curvedConnector3">
              <a:avLst>
                <a:gd name="adj1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42373" name="Text Box 37"/>
            <p:cNvSpPr txBox="1">
              <a:spLocks noChangeArrowheads="1"/>
            </p:cNvSpPr>
            <p:nvPr/>
          </p:nvSpPr>
          <p:spPr bwMode="auto">
            <a:xfrm>
              <a:off x="1014" y="1898"/>
              <a:ext cx="1008" cy="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EVEN</a:t>
              </a:r>
            </a:p>
          </p:txBody>
        </p:sp>
        <p:cxnSp>
          <p:nvCxnSpPr>
            <p:cNvPr id="142375" name="AutoShape 39"/>
            <p:cNvCxnSpPr>
              <a:cxnSpLocks noChangeShapeType="1"/>
              <a:stCxn id="142386" idx="3"/>
            </p:cNvCxnSpPr>
            <p:nvPr/>
          </p:nvCxnSpPr>
          <p:spPr bwMode="auto">
            <a:xfrm>
              <a:off x="1719" y="1632"/>
              <a:ext cx="525" cy="1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42386" name="Rectangle 50"/>
            <p:cNvSpPr>
              <a:spLocks noChangeArrowheads="1"/>
            </p:cNvSpPr>
            <p:nvPr/>
          </p:nvSpPr>
          <p:spPr bwMode="auto">
            <a:xfrm>
              <a:off x="1344" y="1454"/>
              <a:ext cx="375" cy="356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3" name="Group 53"/>
          <p:cNvGrpSpPr>
            <a:grpSpLocks/>
          </p:cNvGrpSpPr>
          <p:nvPr/>
        </p:nvGrpSpPr>
        <p:grpSpPr bwMode="auto">
          <a:xfrm>
            <a:off x="5581650" y="1275992"/>
            <a:ext cx="1657350" cy="2076450"/>
            <a:chOff x="2754" y="911"/>
            <a:chExt cx="1044" cy="1308"/>
          </a:xfrm>
        </p:grpSpPr>
        <p:sp>
          <p:nvSpPr>
            <p:cNvPr id="142379" name="Text Box 43"/>
            <p:cNvSpPr txBox="1">
              <a:spLocks noChangeArrowheads="1"/>
            </p:cNvSpPr>
            <p:nvPr/>
          </p:nvSpPr>
          <p:spPr bwMode="auto">
            <a:xfrm>
              <a:off x="2754" y="1875"/>
              <a:ext cx="1008" cy="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>
                  <a:solidFill>
                    <a:srgbClr val="00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ODD</a:t>
              </a:r>
            </a:p>
          </p:txBody>
        </p:sp>
        <p:cxnSp>
          <p:nvCxnSpPr>
            <p:cNvPr id="142382" name="AutoShape 46"/>
            <p:cNvCxnSpPr>
              <a:cxnSpLocks noChangeShapeType="1"/>
              <a:stCxn id="142387" idx="0"/>
            </p:cNvCxnSpPr>
            <p:nvPr/>
          </p:nvCxnSpPr>
          <p:spPr bwMode="auto">
            <a:xfrm rot="16200000">
              <a:off x="3083" y="1095"/>
              <a:ext cx="369" cy="2"/>
            </a:xfrm>
            <a:prstGeom prst="curvedConnector3">
              <a:avLst>
                <a:gd name="adj1" fmla="val 49866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42383" name="AutoShape 47"/>
            <p:cNvCxnSpPr>
              <a:cxnSpLocks noChangeShapeType="1"/>
              <a:stCxn id="142387" idx="5"/>
            </p:cNvCxnSpPr>
            <p:nvPr/>
          </p:nvCxnSpPr>
          <p:spPr bwMode="auto">
            <a:xfrm flipV="1">
              <a:off x="3388" y="1544"/>
              <a:ext cx="410" cy="1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42387" name="AutoShape 51"/>
            <p:cNvSpPr>
              <a:spLocks noChangeArrowheads="1"/>
            </p:cNvSpPr>
            <p:nvPr/>
          </p:nvSpPr>
          <p:spPr bwMode="auto">
            <a:xfrm>
              <a:off x="3025" y="1280"/>
              <a:ext cx="484" cy="530"/>
            </a:xfrm>
            <a:prstGeom prst="triangle">
              <a:avLst>
                <a:gd name="adj" fmla="val 50000"/>
              </a:avLst>
            </a:prstGeom>
            <a:solidFill>
              <a:srgbClr val="00FF00">
                <a:alpha val="50000"/>
              </a:srgb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</p:txBody>
        </p:sp>
      </p:grpSp>
      <p:sp>
        <p:nvSpPr>
          <p:cNvPr id="142390" name="Text Box 54"/>
          <p:cNvSpPr txBox="1">
            <a:spLocks noChangeArrowheads="1"/>
          </p:cNvSpPr>
          <p:nvPr/>
        </p:nvSpPr>
        <p:spPr bwMode="auto">
          <a:xfrm>
            <a:off x="1657350" y="3491874"/>
            <a:ext cx="6719888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wins if largest priority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seen </a:t>
            </a:r>
            <a:r>
              <a:rPr lang="en-US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infinitely often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</a:p>
        </p:txBody>
      </p:sp>
      <p:sp>
        <p:nvSpPr>
          <p:cNvPr id="142391" name="Text Box 55"/>
          <p:cNvSpPr txBox="1">
            <a:spLocks noChangeArrowheads="1"/>
          </p:cNvSpPr>
          <p:nvPr/>
        </p:nvSpPr>
        <p:spPr bwMode="auto">
          <a:xfrm>
            <a:off x="358775" y="4826391"/>
            <a:ext cx="9317038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Equivalent to many interesting problems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automata and verification:</a:t>
            </a:r>
          </a:p>
        </p:txBody>
      </p:sp>
      <p:sp>
        <p:nvSpPr>
          <p:cNvPr id="142392" name="Text Box 56"/>
          <p:cNvSpPr txBox="1">
            <a:spLocks noChangeArrowheads="1"/>
          </p:cNvSpPr>
          <p:nvPr/>
        </p:nvSpPr>
        <p:spPr bwMode="auto">
          <a:xfrm>
            <a:off x="939800" y="5968732"/>
            <a:ext cx="8154988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en-US" sz="3200" b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Non-emptyness of </a:t>
            </a:r>
            <a:r>
              <a:rPr lang="en-US" sz="3200" b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-tree automata</a:t>
            </a:r>
          </a:p>
        </p:txBody>
      </p:sp>
      <p:sp>
        <p:nvSpPr>
          <p:cNvPr id="142393" name="Text Box 57"/>
          <p:cNvSpPr txBox="1">
            <a:spLocks noChangeArrowheads="1"/>
          </p:cNvSpPr>
          <p:nvPr/>
        </p:nvSpPr>
        <p:spPr bwMode="auto">
          <a:xfrm>
            <a:off x="939800" y="6497638"/>
            <a:ext cx="8154988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en-US" sz="3200" b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modal -calculus model checking</a:t>
            </a:r>
          </a:p>
        </p:txBody>
      </p:sp>
    </p:spTree>
    <p:extLst>
      <p:ext uri="{BB962C8B-B14F-4D97-AF65-F5344CB8AC3E}">
        <p14:creationId xmlns:p14="http://schemas.microsoft.com/office/powerpoint/2010/main" val="34755673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90" grpId="0"/>
      <p:bldP spid="142391" grpId="0"/>
      <p:bldP spid="142392" grpId="0"/>
      <p:bldP spid="14239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242268"/>
            <a:ext cx="10080625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</a:rPr>
              <a:t>Progress measures Lifting</a:t>
            </a:r>
            <a:endParaRPr lang="en-US" sz="4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49"/>
              <p:cNvSpPr txBox="1">
                <a:spLocks noChangeArrowheads="1"/>
              </p:cNvSpPr>
              <p:nvPr/>
            </p:nvSpPr>
            <p:spPr bwMode="auto">
              <a:xfrm>
                <a:off x="8999" y="1073983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⨃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→[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 parity game.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99" y="1073983"/>
                <a:ext cx="10080625" cy="523220"/>
              </a:xfrm>
              <a:prstGeom prst="rect">
                <a:avLst/>
              </a:prstGeom>
              <a:blipFill>
                <a:blip r:embed="rId2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7289" y="1626932"/>
                <a:ext cx="10080625" cy="9702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solve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by computing the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i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smallest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progress measure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89" y="1626932"/>
                <a:ext cx="10080625" cy="970202"/>
              </a:xfrm>
              <a:prstGeom prst="rect">
                <a:avLst/>
              </a:prstGeom>
              <a:blipFill>
                <a:blip r:embed="rId3"/>
                <a:stretch>
                  <a:fillRect t="-6918" b="-1698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-4695" y="2626863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start with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695" y="2626863"/>
                <a:ext cx="10080625" cy="523220"/>
              </a:xfrm>
              <a:prstGeom prst="rect">
                <a:avLst/>
              </a:prstGeom>
              <a:blipFill>
                <a:blip r:embed="rId4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3869" y="3179812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8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Lift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69" y="3179812"/>
                <a:ext cx="10080625" cy="523220"/>
              </a:xfrm>
              <a:prstGeom prst="rect">
                <a:avLst/>
              </a:prstGeom>
              <a:blipFill>
                <a:blip r:embed="rId5"/>
                <a:stretch>
                  <a:fillRect t="-12941" b="-3294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22707" y="3732761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endParaRPr lang="en-US" sz="28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707" y="3732761"/>
                <a:ext cx="10080625" cy="523220"/>
              </a:xfrm>
              <a:prstGeom prst="rect">
                <a:avLst/>
              </a:prstGeom>
              <a:blipFill>
                <a:blip r:embed="rId6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10723" y="4285710"/>
                <a:ext cx="10080625" cy="14675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the smallest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which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∃ 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 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∧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∃ </m:t>
                    </m:r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∧</m:t>
                    </m:r>
                  </m:oMath>
                </a14:m>
                <a:r>
                  <a:rPr lang="en-US" sz="2800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23" y="4285710"/>
                <a:ext cx="10080625" cy="1467518"/>
              </a:xfrm>
              <a:prstGeom prst="rect">
                <a:avLst/>
              </a:prstGeom>
              <a:blipFill>
                <a:blip r:embed="rId7"/>
                <a:stretch>
                  <a:fillRect t="-2905" b="-829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-1261" y="5782955"/>
                <a:ext cx="10080625" cy="14675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the smallest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which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∀ 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 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⟶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∧</m:t>
                    </m:r>
                    <m:r>
                      <a:rPr lang="en-US" sz="28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⟶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261" y="5782955"/>
                <a:ext cx="10080625" cy="1467518"/>
              </a:xfrm>
              <a:prstGeom prst="rect">
                <a:avLst/>
              </a:prstGeom>
              <a:blipFill>
                <a:blip r:embed="rId8"/>
                <a:stretch>
                  <a:fillRect t="-3333" b="-875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686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303847"/>
            <a:ext cx="10080625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>
                <a:solidFill>
                  <a:schemeClr val="accent2"/>
                </a:solidFill>
              </a:rPr>
              <a:t>P</a:t>
            </a:r>
            <a:r>
              <a:rPr lang="en-US" sz="4400" dirty="0" smtClean="0">
                <a:solidFill>
                  <a:schemeClr val="accent2"/>
                </a:solidFill>
              </a:rPr>
              <a:t>rogress measures and trees </a:t>
            </a:r>
            <a:r>
              <a:rPr lang="en-US" sz="3200" dirty="0">
                <a:solidFill>
                  <a:srgbClr val="C00000"/>
                </a:solidFill>
              </a:rPr>
              <a:t>[</a:t>
            </a:r>
            <a:r>
              <a:rPr lang="en-US" sz="3200" dirty="0" smtClean="0">
                <a:solidFill>
                  <a:srgbClr val="C00000"/>
                </a:solidFill>
              </a:rPr>
              <a:t>JL </a:t>
            </a:r>
            <a:r>
              <a:rPr lang="en-US" sz="3200" dirty="0">
                <a:solidFill>
                  <a:srgbClr val="C00000"/>
                </a:solidFill>
              </a:rPr>
              <a:t>(</a:t>
            </a:r>
            <a:r>
              <a:rPr lang="en-US" sz="3200" dirty="0" smtClean="0">
                <a:solidFill>
                  <a:srgbClr val="C00000"/>
                </a:solidFill>
              </a:rPr>
              <a:t>2017) </a:t>
            </a:r>
            <a:r>
              <a:rPr lang="en-US" sz="3200" dirty="0">
                <a:solidFill>
                  <a:srgbClr val="C00000"/>
                </a:solidFill>
              </a:rPr>
              <a:t>] </a:t>
            </a:r>
            <a:endParaRPr lang="en-US" sz="3200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7289" y="1170172"/>
                <a:ext cx="10080625" cy="14010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progress measure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be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seen as a mapping from each vertex to a leaf in a complete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ary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tree of depth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or 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(not part of the tree).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89" y="1170172"/>
                <a:ext cx="10080625" cy="1401089"/>
              </a:xfrm>
              <a:prstGeom prst="rect">
                <a:avLst/>
              </a:prstGeom>
              <a:blipFill>
                <a:blip r:embed="rId2"/>
                <a:stretch>
                  <a:fillRect t="-3478" b="-1130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49"/>
              <p:cNvSpPr txBox="1">
                <a:spLocks noChangeArrowheads="1"/>
              </p:cNvSpPr>
              <p:nvPr/>
            </p:nvSpPr>
            <p:spPr bwMode="auto">
              <a:xfrm>
                <a:off x="18175" y="2634488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to reach the leaf, go to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child of the root, then to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child, and so on.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175" y="2634488"/>
                <a:ext cx="10080625" cy="954107"/>
              </a:xfrm>
              <a:prstGeom prst="rect">
                <a:avLst/>
              </a:prstGeom>
              <a:blipFill>
                <a:blip r:embed="rId3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4099389" y="4738963"/>
                <a:ext cx="5987427" cy="18490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ancestor of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 level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equal or to the right of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ancestor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 level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099389" y="4738963"/>
                <a:ext cx="5987427" cy="1849096"/>
              </a:xfrm>
              <a:prstGeom prst="rect">
                <a:avLst/>
              </a:prstGeom>
              <a:blipFill>
                <a:blip r:embed="rId4"/>
                <a:stretch>
                  <a:fillRect t="-3289" b="-822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989951" y="5816886"/>
            <a:ext cx="1041668" cy="1012518"/>
            <a:chOff x="597882" y="5541079"/>
            <a:chExt cx="1041668" cy="1012518"/>
          </a:xfrm>
        </p:grpSpPr>
        <p:sp>
          <p:nvSpPr>
            <p:cNvPr id="62" name="Oval 61"/>
            <p:cNvSpPr>
              <a:spLocks noChangeAspect="1"/>
            </p:cNvSpPr>
            <p:nvPr/>
          </p:nvSpPr>
          <p:spPr bwMode="auto">
            <a:xfrm>
              <a:off x="1051934" y="5541079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Oval 62"/>
            <p:cNvSpPr>
              <a:spLocks noChangeAspect="1"/>
            </p:cNvSpPr>
            <p:nvPr/>
          </p:nvSpPr>
          <p:spPr bwMode="auto">
            <a:xfrm>
              <a:off x="597882" y="641643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Oval 63"/>
            <p:cNvSpPr>
              <a:spLocks noChangeAspect="1"/>
            </p:cNvSpPr>
            <p:nvPr/>
          </p:nvSpPr>
          <p:spPr bwMode="auto">
            <a:xfrm>
              <a:off x="824908" y="641643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Oval 64"/>
            <p:cNvSpPr>
              <a:spLocks noChangeAspect="1"/>
            </p:cNvSpPr>
            <p:nvPr/>
          </p:nvSpPr>
          <p:spPr bwMode="auto">
            <a:xfrm>
              <a:off x="1051934" y="641643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6" name="Straight Connector 65"/>
            <p:cNvCxnSpPr>
              <a:stCxn id="62" idx="2"/>
              <a:endCxn id="63" idx="0"/>
            </p:cNvCxnSpPr>
            <p:nvPr/>
          </p:nvCxnSpPr>
          <p:spPr bwMode="auto">
            <a:xfrm flipH="1">
              <a:off x="664664" y="5609659"/>
              <a:ext cx="387270" cy="806778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67" name="Straight Connector 66"/>
            <p:cNvCxnSpPr>
              <a:stCxn id="62" idx="3"/>
              <a:endCxn id="64" idx="0"/>
            </p:cNvCxnSpPr>
            <p:nvPr/>
          </p:nvCxnSpPr>
          <p:spPr bwMode="auto">
            <a:xfrm flipH="1">
              <a:off x="891690" y="5658152"/>
              <a:ext cx="179804" cy="758285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68" name="Straight Connector 67"/>
            <p:cNvCxnSpPr>
              <a:stCxn id="62" idx="4"/>
              <a:endCxn id="65" idx="0"/>
            </p:cNvCxnSpPr>
            <p:nvPr/>
          </p:nvCxnSpPr>
          <p:spPr bwMode="auto">
            <a:xfrm>
              <a:off x="1118716" y="5678239"/>
              <a:ext cx="0" cy="738198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sp>
          <p:nvSpPr>
            <p:cNvPr id="69" name="Oval 68"/>
            <p:cNvSpPr>
              <a:spLocks noChangeAspect="1"/>
            </p:cNvSpPr>
            <p:nvPr/>
          </p:nvSpPr>
          <p:spPr bwMode="auto">
            <a:xfrm>
              <a:off x="1278960" y="641643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0" name="Straight Connector 69"/>
            <p:cNvCxnSpPr>
              <a:stCxn id="62" idx="5"/>
              <a:endCxn id="69" idx="0"/>
            </p:cNvCxnSpPr>
            <p:nvPr/>
          </p:nvCxnSpPr>
          <p:spPr bwMode="auto">
            <a:xfrm>
              <a:off x="1165938" y="5658152"/>
              <a:ext cx="179804" cy="758285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sp>
          <p:nvSpPr>
            <p:cNvPr id="71" name="Oval 70"/>
            <p:cNvSpPr>
              <a:spLocks noChangeAspect="1"/>
            </p:cNvSpPr>
            <p:nvPr/>
          </p:nvSpPr>
          <p:spPr bwMode="auto">
            <a:xfrm>
              <a:off x="1505986" y="641643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2" name="Straight Connector 71"/>
            <p:cNvCxnSpPr>
              <a:stCxn id="62" idx="6"/>
              <a:endCxn id="71" idx="0"/>
            </p:cNvCxnSpPr>
            <p:nvPr/>
          </p:nvCxnSpPr>
          <p:spPr bwMode="auto">
            <a:xfrm>
              <a:off x="1185498" y="5609659"/>
              <a:ext cx="387270" cy="806778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</p:grpSp>
      <p:grpSp>
        <p:nvGrpSpPr>
          <p:cNvPr id="8" name="Group 7"/>
          <p:cNvGrpSpPr/>
          <p:nvPr/>
        </p:nvGrpSpPr>
        <p:grpSpPr>
          <a:xfrm>
            <a:off x="2134276" y="5816886"/>
            <a:ext cx="1041668" cy="1012518"/>
            <a:chOff x="597882" y="5541079"/>
            <a:chExt cx="1041668" cy="1012518"/>
          </a:xfrm>
        </p:grpSpPr>
        <p:sp>
          <p:nvSpPr>
            <p:cNvPr id="51" name="Oval 50"/>
            <p:cNvSpPr>
              <a:spLocks noChangeAspect="1"/>
            </p:cNvSpPr>
            <p:nvPr/>
          </p:nvSpPr>
          <p:spPr bwMode="auto">
            <a:xfrm>
              <a:off x="1051934" y="5541079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 bwMode="auto">
            <a:xfrm>
              <a:off x="597882" y="641643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Oval 52"/>
            <p:cNvSpPr>
              <a:spLocks noChangeAspect="1"/>
            </p:cNvSpPr>
            <p:nvPr/>
          </p:nvSpPr>
          <p:spPr bwMode="auto">
            <a:xfrm>
              <a:off x="824908" y="641643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Oval 53"/>
            <p:cNvSpPr>
              <a:spLocks noChangeAspect="1"/>
            </p:cNvSpPr>
            <p:nvPr/>
          </p:nvSpPr>
          <p:spPr bwMode="auto">
            <a:xfrm>
              <a:off x="1051934" y="641643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5" name="Straight Connector 54"/>
            <p:cNvCxnSpPr>
              <a:stCxn id="51" idx="2"/>
              <a:endCxn id="52" idx="0"/>
            </p:cNvCxnSpPr>
            <p:nvPr/>
          </p:nvCxnSpPr>
          <p:spPr bwMode="auto">
            <a:xfrm flipH="1">
              <a:off x="664664" y="5609659"/>
              <a:ext cx="387270" cy="806778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56" name="Straight Connector 55"/>
            <p:cNvCxnSpPr>
              <a:stCxn id="51" idx="3"/>
              <a:endCxn id="53" idx="0"/>
            </p:cNvCxnSpPr>
            <p:nvPr/>
          </p:nvCxnSpPr>
          <p:spPr bwMode="auto">
            <a:xfrm flipH="1">
              <a:off x="891690" y="5658152"/>
              <a:ext cx="179804" cy="758285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57" name="Straight Connector 56"/>
            <p:cNvCxnSpPr>
              <a:stCxn id="51" idx="4"/>
              <a:endCxn id="54" idx="0"/>
            </p:cNvCxnSpPr>
            <p:nvPr/>
          </p:nvCxnSpPr>
          <p:spPr bwMode="auto">
            <a:xfrm>
              <a:off x="1118716" y="5678239"/>
              <a:ext cx="0" cy="738198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sp>
          <p:nvSpPr>
            <p:cNvPr id="58" name="Oval 57"/>
            <p:cNvSpPr>
              <a:spLocks noChangeAspect="1"/>
            </p:cNvSpPr>
            <p:nvPr/>
          </p:nvSpPr>
          <p:spPr bwMode="auto">
            <a:xfrm>
              <a:off x="1278960" y="641643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9" name="Straight Connector 58"/>
            <p:cNvCxnSpPr>
              <a:stCxn id="51" idx="5"/>
              <a:endCxn id="58" idx="0"/>
            </p:cNvCxnSpPr>
            <p:nvPr/>
          </p:nvCxnSpPr>
          <p:spPr bwMode="auto">
            <a:xfrm>
              <a:off x="1165938" y="5658152"/>
              <a:ext cx="179804" cy="758285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sp>
          <p:nvSpPr>
            <p:cNvPr id="60" name="Oval 59"/>
            <p:cNvSpPr>
              <a:spLocks noChangeAspect="1"/>
            </p:cNvSpPr>
            <p:nvPr/>
          </p:nvSpPr>
          <p:spPr bwMode="auto">
            <a:xfrm>
              <a:off x="1505986" y="641643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1" name="Straight Connector 60"/>
            <p:cNvCxnSpPr>
              <a:stCxn id="51" idx="6"/>
              <a:endCxn id="60" idx="0"/>
            </p:cNvCxnSpPr>
            <p:nvPr/>
          </p:nvCxnSpPr>
          <p:spPr bwMode="auto">
            <a:xfrm>
              <a:off x="1185498" y="5609659"/>
              <a:ext cx="387270" cy="806778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</p:grpSp>
      <p:sp>
        <p:nvSpPr>
          <p:cNvPr id="12" name="Oval 11"/>
          <p:cNvSpPr>
            <a:spLocks noChangeAspect="1"/>
          </p:cNvSpPr>
          <p:nvPr/>
        </p:nvSpPr>
        <p:spPr bwMode="auto">
          <a:xfrm>
            <a:off x="2016165" y="4963459"/>
            <a:ext cx="133564" cy="137160"/>
          </a:xfrm>
          <a:prstGeom prst="ellipse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Connector 12"/>
          <p:cNvCxnSpPr>
            <a:stCxn id="12" idx="3"/>
            <a:endCxn id="62" idx="0"/>
          </p:cNvCxnSpPr>
          <p:nvPr/>
        </p:nvCxnSpPr>
        <p:spPr bwMode="auto">
          <a:xfrm flipH="1">
            <a:off x="1510785" y="5080532"/>
            <a:ext cx="524940" cy="73635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14" name="Straight Connector 13"/>
          <p:cNvCxnSpPr>
            <a:stCxn id="12" idx="5"/>
            <a:endCxn id="51" idx="0"/>
          </p:cNvCxnSpPr>
          <p:nvPr/>
        </p:nvCxnSpPr>
        <p:spPr bwMode="auto">
          <a:xfrm>
            <a:off x="2130169" y="5080532"/>
            <a:ext cx="524941" cy="73635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sp>
        <p:nvSpPr>
          <p:cNvPr id="82" name="Oval 81"/>
          <p:cNvSpPr>
            <a:spLocks noChangeAspect="1"/>
          </p:cNvSpPr>
          <p:nvPr/>
        </p:nvSpPr>
        <p:spPr bwMode="auto">
          <a:xfrm>
            <a:off x="2733643" y="4150092"/>
            <a:ext cx="133564" cy="137160"/>
          </a:xfrm>
          <a:prstGeom prst="ellipse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3" name="Straight Connector 82"/>
          <p:cNvCxnSpPr>
            <a:endCxn id="12" idx="7"/>
          </p:cNvCxnSpPr>
          <p:nvPr/>
        </p:nvCxnSpPr>
        <p:spPr bwMode="auto">
          <a:xfrm flipH="1">
            <a:off x="2130169" y="4283958"/>
            <a:ext cx="603474" cy="699588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335293" y="6542911"/>
                <a:ext cx="621267" cy="43582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93" y="6542911"/>
                <a:ext cx="621267" cy="4358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898654" y="5647349"/>
                <a:ext cx="621267" cy="43582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</m:oMath>
                  </m:oMathPara>
                </a14:m>
                <a:endParaRPr lang="en-US" sz="240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654" y="5647349"/>
                <a:ext cx="621267" cy="43582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1472864" y="4820366"/>
                <a:ext cx="621267" cy="43582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2864" y="4820366"/>
                <a:ext cx="621267" cy="43582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/>
              <p:cNvSpPr txBox="1"/>
              <p:nvPr/>
            </p:nvSpPr>
            <p:spPr>
              <a:xfrm rot="18844586">
                <a:off x="2193288" y="4232350"/>
                <a:ext cx="428604" cy="55027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…</m:t>
                      </m:r>
                    </m:oMath>
                  </m:oMathPara>
                </a14:m>
                <a:endParaRPr lang="en-US" sz="32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2" name="Text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844586">
                <a:off x="2193288" y="4232350"/>
                <a:ext cx="428604" cy="55027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/>
              <p:cNvSpPr txBox="1"/>
              <p:nvPr/>
            </p:nvSpPr>
            <p:spPr>
              <a:xfrm>
                <a:off x="1737811" y="3996724"/>
                <a:ext cx="1001879" cy="43582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24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1" name="Text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7811" y="3996724"/>
                <a:ext cx="1001879" cy="435825"/>
              </a:xfrm>
              <a:prstGeom prst="rect">
                <a:avLst/>
              </a:prstGeom>
              <a:blipFill>
                <a:blip r:embed="rId9"/>
                <a:stretch>
                  <a:fillRect l="-12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3" name="Text Box 49"/>
          <p:cNvSpPr txBox="1">
            <a:spLocks noChangeArrowheads="1"/>
          </p:cNvSpPr>
          <p:nvPr/>
        </p:nvSpPr>
        <p:spPr bwMode="auto">
          <a:xfrm>
            <a:off x="4097679" y="3699564"/>
            <a:ext cx="598742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Index the levels from bottom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top by the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odd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priorities.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 Box 49"/>
              <p:cNvSpPr txBox="1">
                <a:spLocks noChangeArrowheads="1"/>
              </p:cNvSpPr>
              <p:nvPr/>
            </p:nvSpPr>
            <p:spPr bwMode="auto">
              <a:xfrm>
                <a:off x="4107953" y="6596871"/>
                <a:ext cx="5987427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Similar definition 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07953" y="6596871"/>
                <a:ext cx="5987427" cy="523220"/>
              </a:xfrm>
              <a:prstGeom prst="rect">
                <a:avLst/>
              </a:prstGeom>
              <a:blipFill>
                <a:blip r:embed="rId10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386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8" grpId="0"/>
      <p:bldP spid="89" grpId="0"/>
      <p:bldP spid="90" grpId="0"/>
      <p:bldP spid="91" grpId="0"/>
      <p:bldP spid="93" grpId="0"/>
      <p:bldP spid="9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150096"/>
            <a:ext cx="10080625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</a:rPr>
              <a:t>Tree progress measures </a:t>
            </a:r>
            <a:r>
              <a:rPr lang="en-US" sz="3200" dirty="0">
                <a:solidFill>
                  <a:srgbClr val="C00000"/>
                </a:solidFill>
              </a:rPr>
              <a:t>[JL (2017) ] </a:t>
            </a:r>
            <a:endParaRPr lang="en-US" sz="32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7289" y="1793778"/>
                <a:ext cx="10080625" cy="1418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-progress measure is a function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)∪</m:t>
                    </m:r>
                    <m:d>
                      <m:dPr>
                        <m:begChr m:val="{"/>
                        <m:endChr m:val="}"/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that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satisfies the same conditions as a standard progress measure,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the relations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defined on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89" y="1793778"/>
                <a:ext cx="10080625" cy="1418209"/>
              </a:xfrm>
              <a:prstGeom prst="rect">
                <a:avLst/>
              </a:prstGeom>
              <a:blipFill>
                <a:blip r:embed="rId2"/>
                <a:stretch>
                  <a:fillRect t="-3863" b="-472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49"/>
              <p:cNvSpPr txBox="1">
                <a:spLocks noChangeArrowheads="1"/>
              </p:cNvSpPr>
              <p:nvPr/>
            </p:nvSpPr>
            <p:spPr bwMode="auto">
              <a:xfrm>
                <a:off x="18175" y="877255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an arbitrary tree of depth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the leaves of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175" y="877255"/>
                <a:ext cx="10080625" cy="954107"/>
              </a:xfrm>
              <a:prstGeom prst="rect">
                <a:avLst/>
              </a:prstGeom>
              <a:blipFill>
                <a:blip r:embed="rId3"/>
                <a:stretch>
                  <a:fillRect t="-6410" b="-1282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 Box 49"/>
              <p:cNvSpPr txBox="1">
                <a:spLocks noChangeArrowheads="1"/>
              </p:cNvSpPr>
              <p:nvPr/>
            </p:nvSpPr>
            <p:spPr bwMode="auto">
              <a:xfrm>
                <a:off x="-4695" y="3174403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)∪</m:t>
                    </m:r>
                    <m:d>
                      <m:dPr>
                        <m:begChr m:val="{"/>
                        <m:endChr m:val="}"/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∞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progress measure, then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can win from each vertex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which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695" y="3174403"/>
                <a:ext cx="10080625" cy="954107"/>
              </a:xfrm>
              <a:prstGeom prst="rect">
                <a:avLst/>
              </a:prstGeom>
              <a:blipFill>
                <a:blip r:embed="rId4"/>
                <a:stretch>
                  <a:fillRect t="-6410" b="-1282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 Box 49"/>
              <p:cNvSpPr txBox="1">
                <a:spLocks noChangeArrowheads="1"/>
              </p:cNvSpPr>
              <p:nvPr/>
            </p:nvSpPr>
            <p:spPr bwMode="auto">
              <a:xfrm>
                <a:off x="14143" y="4090926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arbitrary, the converse does not necessarily hold.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143" y="4090926"/>
                <a:ext cx="10080625" cy="523220"/>
              </a:xfrm>
              <a:prstGeom prst="rect">
                <a:avLst/>
              </a:prstGeom>
              <a:blipFill>
                <a:blip r:embed="rId5"/>
                <a:stretch>
                  <a:fillRect t="-11628" b="-267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 Box 49"/>
              <p:cNvSpPr txBox="1">
                <a:spLocks noChangeArrowheads="1"/>
              </p:cNvSpPr>
              <p:nvPr/>
            </p:nvSpPr>
            <p:spPr bwMode="auto">
              <a:xfrm>
                <a:off x="10723" y="4576562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Every standard PM yields a PM on a tree with at most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leaves. Unfortunately, we do not know this tree in advance.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23" y="4576562"/>
                <a:ext cx="10080625" cy="954107"/>
              </a:xfrm>
              <a:prstGeom prst="rect">
                <a:avLst/>
              </a:prstGeom>
              <a:blipFill>
                <a:blip r:embed="rId6"/>
                <a:stretch>
                  <a:fillRect t="-6410" b="-1282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 Box 49"/>
              <p:cNvSpPr txBox="1">
                <a:spLocks noChangeArrowheads="1"/>
              </p:cNvSpPr>
              <p:nvPr/>
            </p:nvSpPr>
            <p:spPr bwMode="auto">
              <a:xfrm>
                <a:off x="-11535" y="5493085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there is a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-PM, we can find it using a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lifting algorithm on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  <m:d>
                              <m:dPr>
                                <m:ctrlP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7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</m:d>
                          </m:e>
                        </m:d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time.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1535" y="5493085"/>
                <a:ext cx="10080625" cy="954107"/>
              </a:xfrm>
              <a:prstGeom prst="rect">
                <a:avLst/>
              </a:prstGeom>
              <a:blipFill>
                <a:blip r:embed="rId7"/>
                <a:stretch>
                  <a:fillRect t="-6369" b="-1273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 Box 49"/>
              <p:cNvSpPr txBox="1">
                <a:spLocks noChangeArrowheads="1"/>
              </p:cNvSpPr>
              <p:nvPr/>
            </p:nvSpPr>
            <p:spPr bwMode="auto">
              <a:xfrm>
                <a:off x="17577" y="6409608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there is a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-PM then there is also a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-PM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tree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that contains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as a subtree.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577" y="6409608"/>
                <a:ext cx="10080625" cy="954107"/>
              </a:xfrm>
              <a:prstGeom prst="rect">
                <a:avLst/>
              </a:prstGeom>
              <a:blipFill>
                <a:blip r:embed="rId8"/>
                <a:stretch>
                  <a:fillRect t="-5732" b="-1273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560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2" grpId="0"/>
      <p:bldP spid="43" grpId="0"/>
      <p:bldP spid="45" grpId="0"/>
      <p:bldP spid="46" grpId="0"/>
      <p:bldP spid="4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512459"/>
            <a:ext cx="10080625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rgbClr val="0033CC"/>
                </a:solidFill>
              </a:rPr>
              <a:t>Ordered trees and subtrees</a:t>
            </a:r>
            <a:endParaRPr lang="en-US" sz="44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13708" y="1563046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-tree is an ordered tree with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leaves at depth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708" y="1563046"/>
                <a:ext cx="10080625" cy="553998"/>
              </a:xfrm>
              <a:prstGeom prst="rect">
                <a:avLst/>
              </a:prstGeom>
              <a:blipFill>
                <a:blip r:embed="rId2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32546" y="2249698"/>
                <a:ext cx="10080625" cy="14773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ordered tree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subtree of an ordered tree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 it is possible to embed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a way that </a:t>
                </a:r>
                <a:b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preserves the order of the children of each node. 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546" y="2249698"/>
                <a:ext cx="10080625" cy="1477328"/>
              </a:xfrm>
              <a:prstGeom prst="rect">
                <a:avLst/>
              </a:prstGeom>
              <a:blipFill>
                <a:blip r:embed="rId3"/>
                <a:stretch>
                  <a:fillRect t="-5372" b="-1198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8" name="Group 67"/>
          <p:cNvGrpSpPr/>
          <p:nvPr/>
        </p:nvGrpSpPr>
        <p:grpSpPr>
          <a:xfrm>
            <a:off x="1566817" y="4335698"/>
            <a:ext cx="1760294" cy="1959963"/>
            <a:chOff x="1566817" y="4592548"/>
            <a:chExt cx="1760294" cy="1959963"/>
          </a:xfrm>
        </p:grpSpPr>
        <p:sp>
          <p:nvSpPr>
            <p:cNvPr id="3" name="Oval 2"/>
            <p:cNvSpPr>
              <a:spLocks noChangeAspect="1"/>
            </p:cNvSpPr>
            <p:nvPr/>
          </p:nvSpPr>
          <p:spPr bwMode="auto">
            <a:xfrm>
              <a:off x="2362503" y="4592548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val 6"/>
            <p:cNvSpPr>
              <a:spLocks noChangeAspect="1"/>
            </p:cNvSpPr>
            <p:nvPr/>
          </p:nvSpPr>
          <p:spPr bwMode="auto">
            <a:xfrm>
              <a:off x="1858773" y="5523214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Oval 7"/>
            <p:cNvSpPr>
              <a:spLocks noChangeAspect="1"/>
            </p:cNvSpPr>
            <p:nvPr/>
          </p:nvSpPr>
          <p:spPr bwMode="auto">
            <a:xfrm>
              <a:off x="2876763" y="5523214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Oval 8"/>
            <p:cNvSpPr>
              <a:spLocks noChangeAspect="1"/>
            </p:cNvSpPr>
            <p:nvPr/>
          </p:nvSpPr>
          <p:spPr bwMode="auto">
            <a:xfrm>
              <a:off x="1566817" y="6415351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val 9"/>
            <p:cNvSpPr>
              <a:spLocks noChangeAspect="1"/>
            </p:cNvSpPr>
            <p:nvPr/>
          </p:nvSpPr>
          <p:spPr bwMode="auto">
            <a:xfrm>
              <a:off x="2150728" y="6415351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Oval 10"/>
            <p:cNvSpPr>
              <a:spLocks noChangeAspect="1"/>
            </p:cNvSpPr>
            <p:nvPr/>
          </p:nvSpPr>
          <p:spPr bwMode="auto">
            <a:xfrm>
              <a:off x="2559979" y="6415351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Oval 11"/>
            <p:cNvSpPr>
              <a:spLocks noChangeAspect="1"/>
            </p:cNvSpPr>
            <p:nvPr/>
          </p:nvSpPr>
          <p:spPr bwMode="auto">
            <a:xfrm>
              <a:off x="2876763" y="6415351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 bwMode="auto">
            <a:xfrm>
              <a:off x="3193547" y="6415351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5" name="Straight Connector 14"/>
            <p:cNvCxnSpPr>
              <a:stCxn id="3" idx="3"/>
              <a:endCxn id="7" idx="7"/>
            </p:cNvCxnSpPr>
            <p:nvPr/>
          </p:nvCxnSpPr>
          <p:spPr bwMode="auto">
            <a:xfrm flipH="1">
              <a:off x="1972777" y="4709621"/>
              <a:ext cx="409286" cy="833680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16" name="Straight Connector 15"/>
            <p:cNvCxnSpPr>
              <a:stCxn id="3" idx="5"/>
              <a:endCxn id="8" idx="1"/>
            </p:cNvCxnSpPr>
            <p:nvPr/>
          </p:nvCxnSpPr>
          <p:spPr bwMode="auto">
            <a:xfrm>
              <a:off x="2476507" y="4709621"/>
              <a:ext cx="419816" cy="833680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19" name="Straight Connector 18"/>
            <p:cNvCxnSpPr>
              <a:stCxn id="7" idx="3"/>
              <a:endCxn id="9" idx="0"/>
            </p:cNvCxnSpPr>
            <p:nvPr/>
          </p:nvCxnSpPr>
          <p:spPr bwMode="auto">
            <a:xfrm flipH="1">
              <a:off x="1633599" y="5640287"/>
              <a:ext cx="244734" cy="775064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24" name="Straight Connector 23"/>
            <p:cNvCxnSpPr>
              <a:stCxn id="7" idx="5"/>
              <a:endCxn id="10" idx="0"/>
            </p:cNvCxnSpPr>
            <p:nvPr/>
          </p:nvCxnSpPr>
          <p:spPr bwMode="auto">
            <a:xfrm>
              <a:off x="1972777" y="5640287"/>
              <a:ext cx="244733" cy="775064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27" name="Straight Connector 26"/>
            <p:cNvCxnSpPr>
              <a:stCxn id="8" idx="3"/>
              <a:endCxn id="11" idx="0"/>
            </p:cNvCxnSpPr>
            <p:nvPr/>
          </p:nvCxnSpPr>
          <p:spPr bwMode="auto">
            <a:xfrm flipH="1">
              <a:off x="2626761" y="5640287"/>
              <a:ext cx="269562" cy="775064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30" name="Straight Connector 29"/>
            <p:cNvCxnSpPr>
              <a:stCxn id="8" idx="4"/>
              <a:endCxn id="12" idx="0"/>
            </p:cNvCxnSpPr>
            <p:nvPr/>
          </p:nvCxnSpPr>
          <p:spPr bwMode="auto">
            <a:xfrm>
              <a:off x="2943545" y="5660374"/>
              <a:ext cx="0" cy="754977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33" name="Straight Connector 32"/>
            <p:cNvCxnSpPr>
              <a:stCxn id="8" idx="5"/>
              <a:endCxn id="14" idx="0"/>
            </p:cNvCxnSpPr>
            <p:nvPr/>
          </p:nvCxnSpPr>
          <p:spPr bwMode="auto">
            <a:xfrm>
              <a:off x="2990767" y="5640287"/>
              <a:ext cx="269562" cy="775064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 Box 49"/>
              <p:cNvSpPr txBox="1">
                <a:spLocks noChangeArrowheads="1"/>
              </p:cNvSpPr>
              <p:nvPr/>
            </p:nvSpPr>
            <p:spPr bwMode="auto">
              <a:xfrm>
                <a:off x="238027" y="6451946"/>
                <a:ext cx="4395617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5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-tree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8027" y="6451946"/>
                <a:ext cx="4395617" cy="553998"/>
              </a:xfrm>
              <a:prstGeom prst="rect">
                <a:avLst/>
              </a:prstGeom>
              <a:blipFill>
                <a:blip r:embed="rId4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5" name="Group 94"/>
          <p:cNvGrpSpPr/>
          <p:nvPr/>
        </p:nvGrpSpPr>
        <p:grpSpPr>
          <a:xfrm>
            <a:off x="6712461" y="4323714"/>
            <a:ext cx="2323657" cy="1972801"/>
            <a:chOff x="6712461" y="4580564"/>
            <a:chExt cx="2323657" cy="1972801"/>
          </a:xfrm>
        </p:grpSpPr>
        <p:sp>
          <p:nvSpPr>
            <p:cNvPr id="37" name="Oval 36"/>
            <p:cNvSpPr>
              <a:spLocks noChangeAspect="1"/>
            </p:cNvSpPr>
            <p:nvPr/>
          </p:nvSpPr>
          <p:spPr bwMode="auto">
            <a:xfrm>
              <a:off x="7680795" y="4580564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Oval 37"/>
            <p:cNvSpPr>
              <a:spLocks noChangeAspect="1"/>
            </p:cNvSpPr>
            <p:nvPr/>
          </p:nvSpPr>
          <p:spPr bwMode="auto">
            <a:xfrm>
              <a:off x="7004417" y="5511230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/>
            <p:cNvSpPr>
              <a:spLocks noChangeAspect="1"/>
            </p:cNvSpPr>
            <p:nvPr/>
          </p:nvSpPr>
          <p:spPr bwMode="auto">
            <a:xfrm>
              <a:off x="8468474" y="5511230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Oval 39"/>
            <p:cNvSpPr>
              <a:spLocks noChangeAspect="1"/>
            </p:cNvSpPr>
            <p:nvPr/>
          </p:nvSpPr>
          <p:spPr bwMode="auto">
            <a:xfrm>
              <a:off x="6712461" y="640336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Oval 40"/>
            <p:cNvSpPr>
              <a:spLocks noChangeAspect="1"/>
            </p:cNvSpPr>
            <p:nvPr/>
          </p:nvSpPr>
          <p:spPr bwMode="auto">
            <a:xfrm>
              <a:off x="7296372" y="640336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Oval 41"/>
            <p:cNvSpPr>
              <a:spLocks noChangeAspect="1"/>
            </p:cNvSpPr>
            <p:nvPr/>
          </p:nvSpPr>
          <p:spPr bwMode="auto">
            <a:xfrm>
              <a:off x="8034394" y="6407649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Oval 42"/>
            <p:cNvSpPr>
              <a:spLocks noChangeAspect="1"/>
            </p:cNvSpPr>
            <p:nvPr/>
          </p:nvSpPr>
          <p:spPr bwMode="auto">
            <a:xfrm>
              <a:off x="8323781" y="6407649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Oval 43"/>
            <p:cNvSpPr>
              <a:spLocks noChangeAspect="1"/>
            </p:cNvSpPr>
            <p:nvPr/>
          </p:nvSpPr>
          <p:spPr bwMode="auto">
            <a:xfrm>
              <a:off x="8613168" y="6407649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5" name="Straight Connector 44"/>
            <p:cNvCxnSpPr>
              <a:stCxn id="37" idx="3"/>
              <a:endCxn id="38" idx="7"/>
            </p:cNvCxnSpPr>
            <p:nvPr/>
          </p:nvCxnSpPr>
          <p:spPr bwMode="auto">
            <a:xfrm flipH="1">
              <a:off x="7118421" y="4697637"/>
              <a:ext cx="581934" cy="833680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6" name="Straight Connector 45"/>
            <p:cNvCxnSpPr>
              <a:stCxn id="37" idx="5"/>
              <a:endCxn id="39" idx="1"/>
            </p:cNvCxnSpPr>
            <p:nvPr/>
          </p:nvCxnSpPr>
          <p:spPr bwMode="auto">
            <a:xfrm>
              <a:off x="7794799" y="4697637"/>
              <a:ext cx="693235" cy="833680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7" name="Straight Connector 46"/>
            <p:cNvCxnSpPr>
              <a:stCxn id="38" idx="3"/>
              <a:endCxn id="40" idx="0"/>
            </p:cNvCxnSpPr>
            <p:nvPr/>
          </p:nvCxnSpPr>
          <p:spPr bwMode="auto">
            <a:xfrm flipH="1">
              <a:off x="6779243" y="5628303"/>
              <a:ext cx="244734" cy="775064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8" name="Straight Connector 47"/>
            <p:cNvCxnSpPr>
              <a:stCxn id="38" idx="5"/>
              <a:endCxn id="41" idx="0"/>
            </p:cNvCxnSpPr>
            <p:nvPr/>
          </p:nvCxnSpPr>
          <p:spPr bwMode="auto">
            <a:xfrm>
              <a:off x="7118421" y="5628303"/>
              <a:ext cx="244733" cy="775064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9" name="Straight Connector 48"/>
            <p:cNvCxnSpPr>
              <a:stCxn id="39" idx="3"/>
              <a:endCxn id="42" idx="0"/>
            </p:cNvCxnSpPr>
            <p:nvPr/>
          </p:nvCxnSpPr>
          <p:spPr bwMode="auto">
            <a:xfrm flipH="1">
              <a:off x="8101176" y="5628303"/>
              <a:ext cx="386858" cy="779346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50" name="Straight Connector 49"/>
            <p:cNvCxnSpPr>
              <a:stCxn id="39" idx="4"/>
              <a:endCxn id="43" idx="0"/>
            </p:cNvCxnSpPr>
            <p:nvPr/>
          </p:nvCxnSpPr>
          <p:spPr bwMode="auto">
            <a:xfrm flipH="1">
              <a:off x="8390563" y="5648390"/>
              <a:ext cx="144693" cy="759259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51" name="Straight Connector 50"/>
            <p:cNvCxnSpPr>
              <a:stCxn id="39" idx="4"/>
              <a:endCxn id="44" idx="0"/>
            </p:cNvCxnSpPr>
            <p:nvPr/>
          </p:nvCxnSpPr>
          <p:spPr bwMode="auto">
            <a:xfrm>
              <a:off x="8535256" y="5648390"/>
              <a:ext cx="144694" cy="759259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sp>
          <p:nvSpPr>
            <p:cNvPr id="52" name="Oval 51"/>
            <p:cNvSpPr>
              <a:spLocks noChangeAspect="1"/>
            </p:cNvSpPr>
            <p:nvPr/>
          </p:nvSpPr>
          <p:spPr bwMode="auto">
            <a:xfrm>
              <a:off x="7680795" y="5503522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Oval 52"/>
            <p:cNvSpPr>
              <a:spLocks noChangeAspect="1"/>
            </p:cNvSpPr>
            <p:nvPr/>
          </p:nvSpPr>
          <p:spPr bwMode="auto">
            <a:xfrm>
              <a:off x="7680795" y="6416205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4" name="Straight Connector 53"/>
            <p:cNvCxnSpPr>
              <a:stCxn id="37" idx="4"/>
              <a:endCxn id="52" idx="0"/>
            </p:cNvCxnSpPr>
            <p:nvPr/>
          </p:nvCxnSpPr>
          <p:spPr bwMode="auto">
            <a:xfrm>
              <a:off x="7747577" y="4717724"/>
              <a:ext cx="0" cy="785798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57" name="Straight Connector 56"/>
            <p:cNvCxnSpPr>
              <a:stCxn id="52" idx="4"/>
              <a:endCxn id="53" idx="0"/>
            </p:cNvCxnSpPr>
            <p:nvPr/>
          </p:nvCxnSpPr>
          <p:spPr bwMode="auto">
            <a:xfrm>
              <a:off x="7747577" y="5640682"/>
              <a:ext cx="0" cy="775523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sp>
          <p:nvSpPr>
            <p:cNvPr id="60" name="Oval 59"/>
            <p:cNvSpPr>
              <a:spLocks noChangeAspect="1"/>
            </p:cNvSpPr>
            <p:nvPr/>
          </p:nvSpPr>
          <p:spPr bwMode="auto">
            <a:xfrm>
              <a:off x="8902554" y="6407649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1" name="Straight Connector 60"/>
            <p:cNvCxnSpPr>
              <a:stCxn id="39" idx="5"/>
              <a:endCxn id="60" idx="0"/>
            </p:cNvCxnSpPr>
            <p:nvPr/>
          </p:nvCxnSpPr>
          <p:spPr bwMode="auto">
            <a:xfrm>
              <a:off x="8582478" y="5628303"/>
              <a:ext cx="386858" cy="779346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</p:grpSp>
      <p:grpSp>
        <p:nvGrpSpPr>
          <p:cNvPr id="69" name="Group 68"/>
          <p:cNvGrpSpPr/>
          <p:nvPr/>
        </p:nvGrpSpPr>
        <p:grpSpPr>
          <a:xfrm flipH="1">
            <a:off x="4071989" y="4333988"/>
            <a:ext cx="1760294" cy="1959963"/>
            <a:chOff x="1566817" y="4592548"/>
            <a:chExt cx="1760294" cy="1959963"/>
          </a:xfrm>
        </p:grpSpPr>
        <p:sp>
          <p:nvSpPr>
            <p:cNvPr id="70" name="Oval 69"/>
            <p:cNvSpPr>
              <a:spLocks noChangeAspect="1"/>
            </p:cNvSpPr>
            <p:nvPr/>
          </p:nvSpPr>
          <p:spPr bwMode="auto">
            <a:xfrm>
              <a:off x="2338011" y="4592548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Oval 70"/>
            <p:cNvSpPr>
              <a:spLocks noChangeAspect="1"/>
            </p:cNvSpPr>
            <p:nvPr/>
          </p:nvSpPr>
          <p:spPr bwMode="auto">
            <a:xfrm>
              <a:off x="1858773" y="5523214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2" name="Oval 71"/>
            <p:cNvSpPr>
              <a:spLocks noChangeAspect="1"/>
            </p:cNvSpPr>
            <p:nvPr/>
          </p:nvSpPr>
          <p:spPr bwMode="auto">
            <a:xfrm>
              <a:off x="2876763" y="5523214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3" name="Oval 72"/>
            <p:cNvSpPr>
              <a:spLocks noChangeAspect="1"/>
            </p:cNvSpPr>
            <p:nvPr/>
          </p:nvSpPr>
          <p:spPr bwMode="auto">
            <a:xfrm>
              <a:off x="1566817" y="6415351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4" name="Oval 73"/>
            <p:cNvSpPr>
              <a:spLocks noChangeAspect="1"/>
            </p:cNvSpPr>
            <p:nvPr/>
          </p:nvSpPr>
          <p:spPr bwMode="auto">
            <a:xfrm>
              <a:off x="2150728" y="6415351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5" name="Oval 74"/>
            <p:cNvSpPr>
              <a:spLocks noChangeAspect="1"/>
            </p:cNvSpPr>
            <p:nvPr/>
          </p:nvSpPr>
          <p:spPr bwMode="auto">
            <a:xfrm>
              <a:off x="2559979" y="6415351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6" name="Oval 75"/>
            <p:cNvSpPr>
              <a:spLocks noChangeAspect="1"/>
            </p:cNvSpPr>
            <p:nvPr/>
          </p:nvSpPr>
          <p:spPr bwMode="auto">
            <a:xfrm>
              <a:off x="2876763" y="6415351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Oval 76"/>
            <p:cNvSpPr>
              <a:spLocks noChangeAspect="1"/>
            </p:cNvSpPr>
            <p:nvPr/>
          </p:nvSpPr>
          <p:spPr bwMode="auto">
            <a:xfrm>
              <a:off x="3193547" y="6415351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8" name="Straight Connector 77"/>
            <p:cNvCxnSpPr>
              <a:stCxn id="70" idx="3"/>
              <a:endCxn id="71" idx="7"/>
            </p:cNvCxnSpPr>
            <p:nvPr/>
          </p:nvCxnSpPr>
          <p:spPr bwMode="auto">
            <a:xfrm flipH="1">
              <a:off x="1972777" y="4709621"/>
              <a:ext cx="384794" cy="833680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79" name="Straight Connector 78"/>
            <p:cNvCxnSpPr>
              <a:stCxn id="70" idx="5"/>
              <a:endCxn id="72" idx="1"/>
            </p:cNvCxnSpPr>
            <p:nvPr/>
          </p:nvCxnSpPr>
          <p:spPr bwMode="auto">
            <a:xfrm>
              <a:off x="2452015" y="4709621"/>
              <a:ext cx="444308" cy="833680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0" name="Straight Connector 79"/>
            <p:cNvCxnSpPr>
              <a:stCxn id="71" idx="3"/>
              <a:endCxn id="73" idx="7"/>
            </p:cNvCxnSpPr>
            <p:nvPr/>
          </p:nvCxnSpPr>
          <p:spPr bwMode="auto">
            <a:xfrm flipH="1">
              <a:off x="1680821" y="5640287"/>
              <a:ext cx="197512" cy="795151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1" name="Straight Connector 80"/>
            <p:cNvCxnSpPr>
              <a:stCxn id="71" idx="5"/>
              <a:endCxn id="74" idx="0"/>
            </p:cNvCxnSpPr>
            <p:nvPr/>
          </p:nvCxnSpPr>
          <p:spPr bwMode="auto">
            <a:xfrm>
              <a:off x="1972777" y="5640287"/>
              <a:ext cx="244733" cy="775064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2" name="Straight Connector 81"/>
            <p:cNvCxnSpPr>
              <a:stCxn id="72" idx="3"/>
              <a:endCxn id="75" idx="0"/>
            </p:cNvCxnSpPr>
            <p:nvPr/>
          </p:nvCxnSpPr>
          <p:spPr bwMode="auto">
            <a:xfrm flipH="1">
              <a:off x="2626761" y="5640287"/>
              <a:ext cx="269562" cy="775064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3" name="Straight Connector 82"/>
            <p:cNvCxnSpPr>
              <a:stCxn id="72" idx="4"/>
              <a:endCxn id="76" idx="0"/>
            </p:cNvCxnSpPr>
            <p:nvPr/>
          </p:nvCxnSpPr>
          <p:spPr bwMode="auto">
            <a:xfrm>
              <a:off x="2943545" y="5660374"/>
              <a:ext cx="0" cy="754977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4" name="Straight Connector 83"/>
            <p:cNvCxnSpPr>
              <a:stCxn id="72" idx="5"/>
              <a:endCxn id="77" idx="0"/>
            </p:cNvCxnSpPr>
            <p:nvPr/>
          </p:nvCxnSpPr>
          <p:spPr bwMode="auto">
            <a:xfrm>
              <a:off x="2990767" y="5640287"/>
              <a:ext cx="269562" cy="775064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 Box 49"/>
              <p:cNvSpPr txBox="1">
                <a:spLocks noChangeArrowheads="1"/>
              </p:cNvSpPr>
              <p:nvPr/>
            </p:nvSpPr>
            <p:spPr bwMode="auto">
              <a:xfrm>
                <a:off x="1561679" y="5001580"/>
                <a:ext cx="4395617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≠</m:t>
                      </m:r>
                    </m:oMath>
                  </m:oMathPara>
                </a14:m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61679" y="5001580"/>
                <a:ext cx="4395617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4" name="Group 93"/>
          <p:cNvGrpSpPr/>
          <p:nvPr/>
        </p:nvGrpSpPr>
        <p:grpSpPr>
          <a:xfrm>
            <a:off x="6779243" y="4430513"/>
            <a:ext cx="2190093" cy="1710012"/>
            <a:chOff x="6931752" y="4843072"/>
            <a:chExt cx="2190093" cy="1710012"/>
          </a:xfrm>
        </p:grpSpPr>
        <p:cxnSp>
          <p:nvCxnSpPr>
            <p:cNvPr id="86" name="Straight Connector 85"/>
            <p:cNvCxnSpPr>
              <a:stCxn id="37" idx="3"/>
              <a:endCxn id="38" idx="7"/>
            </p:cNvCxnSpPr>
            <p:nvPr/>
          </p:nvCxnSpPr>
          <p:spPr bwMode="auto">
            <a:xfrm flipH="1">
              <a:off x="7270930" y="4843072"/>
              <a:ext cx="581934" cy="83368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7" name="Straight Connector 86"/>
            <p:cNvCxnSpPr>
              <a:stCxn id="37" idx="5"/>
              <a:endCxn id="39" idx="1"/>
            </p:cNvCxnSpPr>
            <p:nvPr/>
          </p:nvCxnSpPr>
          <p:spPr bwMode="auto">
            <a:xfrm>
              <a:off x="7947308" y="4843072"/>
              <a:ext cx="693235" cy="83368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8" name="Straight Connector 87"/>
            <p:cNvCxnSpPr>
              <a:stCxn id="38" idx="3"/>
              <a:endCxn id="40" idx="0"/>
            </p:cNvCxnSpPr>
            <p:nvPr/>
          </p:nvCxnSpPr>
          <p:spPr bwMode="auto">
            <a:xfrm flipH="1">
              <a:off x="6931752" y="5773738"/>
              <a:ext cx="244734" cy="775064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9" name="Straight Connector 88"/>
            <p:cNvCxnSpPr>
              <a:stCxn id="38" idx="5"/>
              <a:endCxn id="41" idx="0"/>
            </p:cNvCxnSpPr>
            <p:nvPr/>
          </p:nvCxnSpPr>
          <p:spPr bwMode="auto">
            <a:xfrm>
              <a:off x="7270930" y="5773738"/>
              <a:ext cx="244733" cy="775064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90" name="Straight Connector 89"/>
            <p:cNvCxnSpPr>
              <a:stCxn id="39" idx="3"/>
              <a:endCxn id="42" idx="0"/>
            </p:cNvCxnSpPr>
            <p:nvPr/>
          </p:nvCxnSpPr>
          <p:spPr bwMode="auto">
            <a:xfrm flipH="1">
              <a:off x="8253685" y="5773738"/>
              <a:ext cx="386858" cy="779346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91" name="Straight Connector 90"/>
            <p:cNvCxnSpPr>
              <a:stCxn id="39" idx="4"/>
              <a:endCxn id="43" idx="0"/>
            </p:cNvCxnSpPr>
            <p:nvPr/>
          </p:nvCxnSpPr>
          <p:spPr bwMode="auto">
            <a:xfrm flipH="1">
              <a:off x="8543072" y="5793825"/>
              <a:ext cx="144693" cy="759259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92" name="Straight Connector 91"/>
            <p:cNvCxnSpPr>
              <a:stCxn id="39" idx="5"/>
              <a:endCxn id="60" idx="0"/>
            </p:cNvCxnSpPr>
            <p:nvPr/>
          </p:nvCxnSpPr>
          <p:spPr bwMode="auto">
            <a:xfrm>
              <a:off x="8734987" y="5773738"/>
              <a:ext cx="386858" cy="779346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15637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" grpId="0"/>
      <p:bldP spid="36" grpId="0"/>
      <p:bldP spid="8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491193"/>
            <a:ext cx="10080625" cy="103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</a:rPr>
              <a:t>Universal trees</a:t>
            </a:r>
            <a:r>
              <a:rPr lang="en-US" sz="4400" dirty="0" smtClean="0">
                <a:solidFill>
                  <a:srgbClr val="00B050"/>
                </a:solidFill>
              </a:rPr>
              <a:t/>
            </a:r>
            <a:br>
              <a:rPr lang="en-US" sz="4400" dirty="0" smtClean="0">
                <a:solidFill>
                  <a:srgbClr val="00B050"/>
                </a:solidFill>
              </a:rPr>
            </a:br>
            <a:r>
              <a:rPr lang="en-US" sz="2600" dirty="0">
                <a:solidFill>
                  <a:srgbClr val="C00000"/>
                </a:solidFill>
              </a:rPr>
              <a:t>[ </a:t>
            </a:r>
            <a:r>
              <a:rPr lang="en-US" sz="2600" dirty="0" err="1">
                <a:solidFill>
                  <a:srgbClr val="C00000"/>
                </a:solidFill>
              </a:rPr>
              <a:t>Czerwiński</a:t>
            </a:r>
            <a:r>
              <a:rPr lang="en-US" altLang="zh-CN" sz="2600" dirty="0">
                <a:solidFill>
                  <a:srgbClr val="C00000"/>
                </a:solidFill>
              </a:rPr>
              <a:t>-</a:t>
            </a:r>
            <a:r>
              <a:rPr lang="en-US" sz="2600" dirty="0" err="1">
                <a:solidFill>
                  <a:srgbClr val="C00000"/>
                </a:solidFill>
              </a:rPr>
              <a:t>Daviaud</a:t>
            </a:r>
            <a:r>
              <a:rPr lang="en-US" altLang="zh-CN" sz="2600" dirty="0">
                <a:solidFill>
                  <a:srgbClr val="C00000"/>
                </a:solidFill>
              </a:rPr>
              <a:t>-</a:t>
            </a:r>
            <a:r>
              <a:rPr lang="en-US" sz="2600" dirty="0" err="1">
                <a:solidFill>
                  <a:srgbClr val="C00000"/>
                </a:solidFill>
              </a:rPr>
              <a:t>Fijalkow</a:t>
            </a:r>
            <a:r>
              <a:rPr lang="en-US" altLang="zh-CN" sz="2600" dirty="0">
                <a:solidFill>
                  <a:srgbClr val="C00000"/>
                </a:solidFill>
              </a:rPr>
              <a:t>-</a:t>
            </a:r>
            <a:r>
              <a:rPr lang="en-US" sz="2600" dirty="0" err="1">
                <a:solidFill>
                  <a:srgbClr val="C00000"/>
                </a:solidFill>
              </a:rPr>
              <a:t>Jurdziński</a:t>
            </a:r>
            <a:r>
              <a:rPr lang="en-US" altLang="zh-CN" sz="2600" dirty="0">
                <a:solidFill>
                  <a:srgbClr val="C00000"/>
                </a:solidFill>
              </a:rPr>
              <a:t>-</a:t>
            </a:r>
            <a:r>
              <a:rPr lang="en-US" altLang="zh-CN" sz="2600" dirty="0" err="1">
                <a:solidFill>
                  <a:srgbClr val="C00000"/>
                </a:solidFill>
              </a:rPr>
              <a:t>L</a:t>
            </a:r>
            <a:r>
              <a:rPr lang="en-US" sz="2600" dirty="0" err="1">
                <a:solidFill>
                  <a:srgbClr val="C00000"/>
                </a:solidFill>
              </a:rPr>
              <a:t>azić</a:t>
            </a:r>
            <a:r>
              <a:rPr lang="en-US" sz="2600" dirty="0">
                <a:solidFill>
                  <a:srgbClr val="C00000"/>
                </a:solidFill>
              </a:rPr>
              <a:t>-Parys (2019) </a:t>
            </a:r>
            <a:r>
              <a:rPr lang="en-US" sz="2600" dirty="0" smtClean="0">
                <a:solidFill>
                  <a:srgbClr val="C00000"/>
                </a:solidFill>
              </a:rPr>
              <a:t>]</a:t>
            </a:r>
            <a:endParaRPr lang="en-US" sz="26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32546" y="1803691"/>
                <a:ext cx="10080625" cy="1015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tree is a tree that </a:t>
                </a:r>
                <a:b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contains each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e>
                    </m:d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-tree as an ordered subtree. 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546" y="1803691"/>
                <a:ext cx="10080625" cy="1015663"/>
              </a:xfrm>
              <a:prstGeom prst="rect">
                <a:avLst/>
              </a:prstGeom>
              <a:blipFill>
                <a:blip r:embed="rId2"/>
                <a:stretch>
                  <a:fillRect t="-7831" b="-1807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7" name="Group 236"/>
          <p:cNvGrpSpPr/>
          <p:nvPr/>
        </p:nvGrpSpPr>
        <p:grpSpPr>
          <a:xfrm>
            <a:off x="352955" y="3268692"/>
            <a:ext cx="5618967" cy="1929637"/>
            <a:chOff x="352955" y="3268692"/>
            <a:chExt cx="5618967" cy="1929637"/>
          </a:xfrm>
        </p:grpSpPr>
        <p:grpSp>
          <p:nvGrpSpPr>
            <p:cNvPr id="101" name="Group 100"/>
            <p:cNvGrpSpPr/>
            <p:nvPr/>
          </p:nvGrpSpPr>
          <p:grpSpPr>
            <a:xfrm>
              <a:off x="352955" y="4185811"/>
              <a:ext cx="1041668" cy="1012518"/>
              <a:chOff x="597882" y="5541079"/>
              <a:chExt cx="1041668" cy="1012518"/>
            </a:xfrm>
          </p:grpSpPr>
          <p:sp>
            <p:nvSpPr>
              <p:cNvPr id="38" name="Oval 37"/>
              <p:cNvSpPr>
                <a:spLocks noChangeAspect="1"/>
              </p:cNvSpPr>
              <p:nvPr/>
            </p:nvSpPr>
            <p:spPr bwMode="auto">
              <a:xfrm>
                <a:off x="1051934" y="5541079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Oval 38"/>
              <p:cNvSpPr>
                <a:spLocks noChangeAspect="1"/>
              </p:cNvSpPr>
              <p:nvPr/>
            </p:nvSpPr>
            <p:spPr bwMode="auto">
              <a:xfrm>
                <a:off x="597882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Oval 39"/>
              <p:cNvSpPr>
                <a:spLocks noChangeAspect="1"/>
              </p:cNvSpPr>
              <p:nvPr/>
            </p:nvSpPr>
            <p:spPr bwMode="auto">
              <a:xfrm>
                <a:off x="824908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Oval 40"/>
              <p:cNvSpPr>
                <a:spLocks noChangeAspect="1"/>
              </p:cNvSpPr>
              <p:nvPr/>
            </p:nvSpPr>
            <p:spPr bwMode="auto">
              <a:xfrm>
                <a:off x="1051934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2" name="Straight Connector 41"/>
              <p:cNvCxnSpPr>
                <a:stCxn id="38" idx="2"/>
                <a:endCxn id="39" idx="0"/>
              </p:cNvCxnSpPr>
              <p:nvPr/>
            </p:nvCxnSpPr>
            <p:spPr bwMode="auto">
              <a:xfrm flipH="1">
                <a:off x="664664" y="5609659"/>
                <a:ext cx="387270" cy="80677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43" name="Straight Connector 42"/>
              <p:cNvCxnSpPr>
                <a:stCxn id="38" idx="3"/>
                <a:endCxn id="40" idx="0"/>
              </p:cNvCxnSpPr>
              <p:nvPr/>
            </p:nvCxnSpPr>
            <p:spPr bwMode="auto">
              <a:xfrm flipH="1">
                <a:off x="891690" y="5658152"/>
                <a:ext cx="17980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44" name="Straight Connector 43"/>
              <p:cNvCxnSpPr>
                <a:stCxn id="38" idx="4"/>
                <a:endCxn id="41" idx="0"/>
              </p:cNvCxnSpPr>
              <p:nvPr/>
            </p:nvCxnSpPr>
            <p:spPr bwMode="auto">
              <a:xfrm>
                <a:off x="1118716" y="5678239"/>
                <a:ext cx="0" cy="73819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45" name="Oval 44"/>
              <p:cNvSpPr>
                <a:spLocks noChangeAspect="1"/>
              </p:cNvSpPr>
              <p:nvPr/>
            </p:nvSpPr>
            <p:spPr bwMode="auto">
              <a:xfrm>
                <a:off x="1278960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6" name="Straight Connector 45"/>
              <p:cNvCxnSpPr>
                <a:stCxn id="38" idx="5"/>
                <a:endCxn id="45" idx="0"/>
              </p:cNvCxnSpPr>
              <p:nvPr/>
            </p:nvCxnSpPr>
            <p:spPr bwMode="auto">
              <a:xfrm>
                <a:off x="1165938" y="5658152"/>
                <a:ext cx="17980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47" name="Oval 46"/>
              <p:cNvSpPr>
                <a:spLocks noChangeAspect="1"/>
              </p:cNvSpPr>
              <p:nvPr/>
            </p:nvSpPr>
            <p:spPr bwMode="auto">
              <a:xfrm>
                <a:off x="1505986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8" name="Straight Connector 47"/>
              <p:cNvCxnSpPr>
                <a:stCxn id="38" idx="6"/>
                <a:endCxn id="47" idx="0"/>
              </p:cNvCxnSpPr>
              <p:nvPr/>
            </p:nvCxnSpPr>
            <p:spPr bwMode="auto">
              <a:xfrm>
                <a:off x="1185498" y="5609659"/>
                <a:ext cx="387270" cy="80677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</p:grpSp>
        <p:grpSp>
          <p:nvGrpSpPr>
            <p:cNvPr id="102" name="Group 101"/>
            <p:cNvGrpSpPr/>
            <p:nvPr/>
          </p:nvGrpSpPr>
          <p:grpSpPr>
            <a:xfrm>
              <a:off x="1497280" y="4185811"/>
              <a:ext cx="1041668" cy="1012518"/>
              <a:chOff x="597882" y="5541079"/>
              <a:chExt cx="1041668" cy="1012518"/>
            </a:xfrm>
          </p:grpSpPr>
          <p:sp>
            <p:nvSpPr>
              <p:cNvPr id="103" name="Oval 102"/>
              <p:cNvSpPr>
                <a:spLocks noChangeAspect="1"/>
              </p:cNvSpPr>
              <p:nvPr/>
            </p:nvSpPr>
            <p:spPr bwMode="auto">
              <a:xfrm>
                <a:off x="1051934" y="5541079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4" name="Oval 103"/>
              <p:cNvSpPr>
                <a:spLocks noChangeAspect="1"/>
              </p:cNvSpPr>
              <p:nvPr/>
            </p:nvSpPr>
            <p:spPr bwMode="auto">
              <a:xfrm>
                <a:off x="597882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5" name="Oval 104"/>
              <p:cNvSpPr>
                <a:spLocks noChangeAspect="1"/>
              </p:cNvSpPr>
              <p:nvPr/>
            </p:nvSpPr>
            <p:spPr bwMode="auto">
              <a:xfrm>
                <a:off x="824908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6" name="Oval 105"/>
              <p:cNvSpPr>
                <a:spLocks noChangeAspect="1"/>
              </p:cNvSpPr>
              <p:nvPr/>
            </p:nvSpPr>
            <p:spPr bwMode="auto">
              <a:xfrm>
                <a:off x="1051934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7" name="Straight Connector 106"/>
              <p:cNvCxnSpPr>
                <a:stCxn id="103" idx="2"/>
                <a:endCxn id="104" idx="0"/>
              </p:cNvCxnSpPr>
              <p:nvPr/>
            </p:nvCxnSpPr>
            <p:spPr bwMode="auto">
              <a:xfrm flipH="1">
                <a:off x="664664" y="5609659"/>
                <a:ext cx="387270" cy="80677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08" name="Straight Connector 107"/>
              <p:cNvCxnSpPr>
                <a:stCxn id="103" idx="3"/>
                <a:endCxn id="105" idx="0"/>
              </p:cNvCxnSpPr>
              <p:nvPr/>
            </p:nvCxnSpPr>
            <p:spPr bwMode="auto">
              <a:xfrm flipH="1">
                <a:off x="891690" y="5658152"/>
                <a:ext cx="17980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09" name="Straight Connector 108"/>
              <p:cNvCxnSpPr>
                <a:stCxn id="103" idx="4"/>
                <a:endCxn id="106" idx="0"/>
              </p:cNvCxnSpPr>
              <p:nvPr/>
            </p:nvCxnSpPr>
            <p:spPr bwMode="auto">
              <a:xfrm>
                <a:off x="1118716" y="5678239"/>
                <a:ext cx="0" cy="73819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110" name="Oval 109"/>
              <p:cNvSpPr>
                <a:spLocks noChangeAspect="1"/>
              </p:cNvSpPr>
              <p:nvPr/>
            </p:nvSpPr>
            <p:spPr bwMode="auto">
              <a:xfrm>
                <a:off x="1278960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11" name="Straight Connector 110"/>
              <p:cNvCxnSpPr>
                <a:stCxn id="103" idx="5"/>
                <a:endCxn id="110" idx="0"/>
              </p:cNvCxnSpPr>
              <p:nvPr/>
            </p:nvCxnSpPr>
            <p:spPr bwMode="auto">
              <a:xfrm>
                <a:off x="1165938" y="5658152"/>
                <a:ext cx="17980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112" name="Oval 111"/>
              <p:cNvSpPr>
                <a:spLocks noChangeAspect="1"/>
              </p:cNvSpPr>
              <p:nvPr/>
            </p:nvSpPr>
            <p:spPr bwMode="auto">
              <a:xfrm>
                <a:off x="1505986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13" name="Straight Connector 112"/>
              <p:cNvCxnSpPr>
                <a:stCxn id="103" idx="6"/>
                <a:endCxn id="112" idx="0"/>
              </p:cNvCxnSpPr>
              <p:nvPr/>
            </p:nvCxnSpPr>
            <p:spPr bwMode="auto">
              <a:xfrm>
                <a:off x="1185498" y="5609659"/>
                <a:ext cx="387270" cy="80677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</p:grpSp>
        <p:grpSp>
          <p:nvGrpSpPr>
            <p:cNvPr id="114" name="Group 113"/>
            <p:cNvGrpSpPr/>
            <p:nvPr/>
          </p:nvGrpSpPr>
          <p:grpSpPr>
            <a:xfrm>
              <a:off x="2641605" y="4185811"/>
              <a:ext cx="1041668" cy="1012518"/>
              <a:chOff x="597882" y="5541079"/>
              <a:chExt cx="1041668" cy="1012518"/>
            </a:xfrm>
          </p:grpSpPr>
          <p:sp>
            <p:nvSpPr>
              <p:cNvPr id="115" name="Oval 114"/>
              <p:cNvSpPr>
                <a:spLocks noChangeAspect="1"/>
              </p:cNvSpPr>
              <p:nvPr/>
            </p:nvSpPr>
            <p:spPr bwMode="auto">
              <a:xfrm>
                <a:off x="1051934" y="5541079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6" name="Oval 115"/>
              <p:cNvSpPr>
                <a:spLocks noChangeAspect="1"/>
              </p:cNvSpPr>
              <p:nvPr/>
            </p:nvSpPr>
            <p:spPr bwMode="auto">
              <a:xfrm>
                <a:off x="597882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7" name="Oval 116"/>
              <p:cNvSpPr>
                <a:spLocks noChangeAspect="1"/>
              </p:cNvSpPr>
              <p:nvPr/>
            </p:nvSpPr>
            <p:spPr bwMode="auto">
              <a:xfrm>
                <a:off x="824908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8" name="Oval 117"/>
              <p:cNvSpPr>
                <a:spLocks noChangeAspect="1"/>
              </p:cNvSpPr>
              <p:nvPr/>
            </p:nvSpPr>
            <p:spPr bwMode="auto">
              <a:xfrm>
                <a:off x="1051934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19" name="Straight Connector 118"/>
              <p:cNvCxnSpPr>
                <a:stCxn id="115" idx="2"/>
                <a:endCxn id="116" idx="0"/>
              </p:cNvCxnSpPr>
              <p:nvPr/>
            </p:nvCxnSpPr>
            <p:spPr bwMode="auto">
              <a:xfrm flipH="1">
                <a:off x="664664" y="5609659"/>
                <a:ext cx="387270" cy="80677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20" name="Straight Connector 119"/>
              <p:cNvCxnSpPr>
                <a:stCxn id="115" idx="3"/>
                <a:endCxn id="117" idx="0"/>
              </p:cNvCxnSpPr>
              <p:nvPr/>
            </p:nvCxnSpPr>
            <p:spPr bwMode="auto">
              <a:xfrm flipH="1">
                <a:off x="891690" y="5658152"/>
                <a:ext cx="17980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21" name="Straight Connector 120"/>
              <p:cNvCxnSpPr>
                <a:stCxn id="115" idx="4"/>
                <a:endCxn id="118" idx="0"/>
              </p:cNvCxnSpPr>
              <p:nvPr/>
            </p:nvCxnSpPr>
            <p:spPr bwMode="auto">
              <a:xfrm>
                <a:off x="1118716" y="5678239"/>
                <a:ext cx="0" cy="73819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122" name="Oval 121"/>
              <p:cNvSpPr>
                <a:spLocks noChangeAspect="1"/>
              </p:cNvSpPr>
              <p:nvPr/>
            </p:nvSpPr>
            <p:spPr bwMode="auto">
              <a:xfrm>
                <a:off x="1278960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23" name="Straight Connector 122"/>
              <p:cNvCxnSpPr>
                <a:stCxn id="115" idx="5"/>
                <a:endCxn id="122" idx="0"/>
              </p:cNvCxnSpPr>
              <p:nvPr/>
            </p:nvCxnSpPr>
            <p:spPr bwMode="auto">
              <a:xfrm>
                <a:off x="1165938" y="5658152"/>
                <a:ext cx="17980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124" name="Oval 123"/>
              <p:cNvSpPr>
                <a:spLocks noChangeAspect="1"/>
              </p:cNvSpPr>
              <p:nvPr/>
            </p:nvSpPr>
            <p:spPr bwMode="auto">
              <a:xfrm>
                <a:off x="1505986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25" name="Straight Connector 124"/>
              <p:cNvCxnSpPr>
                <a:stCxn id="115" idx="6"/>
                <a:endCxn id="124" idx="0"/>
              </p:cNvCxnSpPr>
              <p:nvPr/>
            </p:nvCxnSpPr>
            <p:spPr bwMode="auto">
              <a:xfrm>
                <a:off x="1185498" y="5609659"/>
                <a:ext cx="387270" cy="80677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</p:grpSp>
        <p:grpSp>
          <p:nvGrpSpPr>
            <p:cNvPr id="126" name="Group 125"/>
            <p:cNvGrpSpPr/>
            <p:nvPr/>
          </p:nvGrpSpPr>
          <p:grpSpPr>
            <a:xfrm>
              <a:off x="3785930" y="4185811"/>
              <a:ext cx="1041668" cy="1012518"/>
              <a:chOff x="597882" y="5541079"/>
              <a:chExt cx="1041668" cy="1012518"/>
            </a:xfrm>
          </p:grpSpPr>
          <p:sp>
            <p:nvSpPr>
              <p:cNvPr id="127" name="Oval 126"/>
              <p:cNvSpPr>
                <a:spLocks noChangeAspect="1"/>
              </p:cNvSpPr>
              <p:nvPr/>
            </p:nvSpPr>
            <p:spPr bwMode="auto">
              <a:xfrm>
                <a:off x="1051934" y="5541079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8" name="Oval 127"/>
              <p:cNvSpPr>
                <a:spLocks noChangeAspect="1"/>
              </p:cNvSpPr>
              <p:nvPr/>
            </p:nvSpPr>
            <p:spPr bwMode="auto">
              <a:xfrm>
                <a:off x="597882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9" name="Oval 128"/>
              <p:cNvSpPr>
                <a:spLocks noChangeAspect="1"/>
              </p:cNvSpPr>
              <p:nvPr/>
            </p:nvSpPr>
            <p:spPr bwMode="auto">
              <a:xfrm>
                <a:off x="824908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0" name="Oval 129"/>
              <p:cNvSpPr>
                <a:spLocks noChangeAspect="1"/>
              </p:cNvSpPr>
              <p:nvPr/>
            </p:nvSpPr>
            <p:spPr bwMode="auto">
              <a:xfrm>
                <a:off x="1051934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31" name="Straight Connector 130"/>
              <p:cNvCxnSpPr>
                <a:stCxn id="127" idx="2"/>
                <a:endCxn id="128" idx="0"/>
              </p:cNvCxnSpPr>
              <p:nvPr/>
            </p:nvCxnSpPr>
            <p:spPr bwMode="auto">
              <a:xfrm flipH="1">
                <a:off x="664664" y="5609659"/>
                <a:ext cx="387270" cy="80677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32" name="Straight Connector 131"/>
              <p:cNvCxnSpPr>
                <a:stCxn id="127" idx="3"/>
                <a:endCxn id="129" idx="0"/>
              </p:cNvCxnSpPr>
              <p:nvPr/>
            </p:nvCxnSpPr>
            <p:spPr bwMode="auto">
              <a:xfrm flipH="1">
                <a:off x="891690" y="5658152"/>
                <a:ext cx="17980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33" name="Straight Connector 132"/>
              <p:cNvCxnSpPr>
                <a:stCxn id="127" idx="4"/>
                <a:endCxn id="130" idx="0"/>
              </p:cNvCxnSpPr>
              <p:nvPr/>
            </p:nvCxnSpPr>
            <p:spPr bwMode="auto">
              <a:xfrm>
                <a:off x="1118716" y="5678239"/>
                <a:ext cx="0" cy="73819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134" name="Oval 133"/>
              <p:cNvSpPr>
                <a:spLocks noChangeAspect="1"/>
              </p:cNvSpPr>
              <p:nvPr/>
            </p:nvSpPr>
            <p:spPr bwMode="auto">
              <a:xfrm>
                <a:off x="1278960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35" name="Straight Connector 134"/>
              <p:cNvCxnSpPr>
                <a:stCxn id="127" idx="5"/>
                <a:endCxn id="134" idx="0"/>
              </p:cNvCxnSpPr>
              <p:nvPr/>
            </p:nvCxnSpPr>
            <p:spPr bwMode="auto">
              <a:xfrm>
                <a:off x="1165938" y="5658152"/>
                <a:ext cx="17980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136" name="Oval 135"/>
              <p:cNvSpPr>
                <a:spLocks noChangeAspect="1"/>
              </p:cNvSpPr>
              <p:nvPr/>
            </p:nvSpPr>
            <p:spPr bwMode="auto">
              <a:xfrm>
                <a:off x="1505986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37" name="Straight Connector 136"/>
              <p:cNvCxnSpPr>
                <a:stCxn id="127" idx="6"/>
                <a:endCxn id="136" idx="0"/>
              </p:cNvCxnSpPr>
              <p:nvPr/>
            </p:nvCxnSpPr>
            <p:spPr bwMode="auto">
              <a:xfrm>
                <a:off x="1185498" y="5609659"/>
                <a:ext cx="387270" cy="80677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</p:grpSp>
        <p:grpSp>
          <p:nvGrpSpPr>
            <p:cNvPr id="138" name="Group 137"/>
            <p:cNvGrpSpPr/>
            <p:nvPr/>
          </p:nvGrpSpPr>
          <p:grpSpPr>
            <a:xfrm>
              <a:off x="4930254" y="4185811"/>
              <a:ext cx="1041668" cy="1012518"/>
              <a:chOff x="597882" y="5541079"/>
              <a:chExt cx="1041668" cy="1012518"/>
            </a:xfrm>
          </p:grpSpPr>
          <p:sp>
            <p:nvSpPr>
              <p:cNvPr id="139" name="Oval 138"/>
              <p:cNvSpPr>
                <a:spLocks noChangeAspect="1"/>
              </p:cNvSpPr>
              <p:nvPr/>
            </p:nvSpPr>
            <p:spPr bwMode="auto">
              <a:xfrm>
                <a:off x="1051934" y="5541079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0" name="Oval 139"/>
              <p:cNvSpPr>
                <a:spLocks noChangeAspect="1"/>
              </p:cNvSpPr>
              <p:nvPr/>
            </p:nvSpPr>
            <p:spPr bwMode="auto">
              <a:xfrm>
                <a:off x="597882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1" name="Oval 140"/>
              <p:cNvSpPr>
                <a:spLocks noChangeAspect="1"/>
              </p:cNvSpPr>
              <p:nvPr/>
            </p:nvSpPr>
            <p:spPr bwMode="auto">
              <a:xfrm>
                <a:off x="824908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2" name="Oval 141"/>
              <p:cNvSpPr>
                <a:spLocks noChangeAspect="1"/>
              </p:cNvSpPr>
              <p:nvPr/>
            </p:nvSpPr>
            <p:spPr bwMode="auto">
              <a:xfrm>
                <a:off x="1051934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43" name="Straight Connector 142"/>
              <p:cNvCxnSpPr>
                <a:stCxn id="139" idx="2"/>
                <a:endCxn id="140" idx="0"/>
              </p:cNvCxnSpPr>
              <p:nvPr/>
            </p:nvCxnSpPr>
            <p:spPr bwMode="auto">
              <a:xfrm flipH="1">
                <a:off x="664664" y="5609659"/>
                <a:ext cx="387270" cy="80677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44" name="Straight Connector 143"/>
              <p:cNvCxnSpPr>
                <a:stCxn id="139" idx="3"/>
                <a:endCxn id="141" idx="0"/>
              </p:cNvCxnSpPr>
              <p:nvPr/>
            </p:nvCxnSpPr>
            <p:spPr bwMode="auto">
              <a:xfrm flipH="1">
                <a:off x="891690" y="5658152"/>
                <a:ext cx="17980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45" name="Straight Connector 144"/>
              <p:cNvCxnSpPr>
                <a:stCxn id="139" idx="4"/>
                <a:endCxn id="142" idx="0"/>
              </p:cNvCxnSpPr>
              <p:nvPr/>
            </p:nvCxnSpPr>
            <p:spPr bwMode="auto">
              <a:xfrm>
                <a:off x="1118716" y="5678239"/>
                <a:ext cx="0" cy="73819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146" name="Oval 145"/>
              <p:cNvSpPr>
                <a:spLocks noChangeAspect="1"/>
              </p:cNvSpPr>
              <p:nvPr/>
            </p:nvSpPr>
            <p:spPr bwMode="auto">
              <a:xfrm>
                <a:off x="1278960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47" name="Straight Connector 146"/>
              <p:cNvCxnSpPr>
                <a:stCxn id="139" idx="5"/>
                <a:endCxn id="146" idx="0"/>
              </p:cNvCxnSpPr>
              <p:nvPr/>
            </p:nvCxnSpPr>
            <p:spPr bwMode="auto">
              <a:xfrm>
                <a:off x="1165938" y="5658152"/>
                <a:ext cx="17980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148" name="Oval 147"/>
              <p:cNvSpPr>
                <a:spLocks noChangeAspect="1"/>
              </p:cNvSpPr>
              <p:nvPr/>
            </p:nvSpPr>
            <p:spPr bwMode="auto">
              <a:xfrm>
                <a:off x="1505986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49" name="Straight Connector 148"/>
              <p:cNvCxnSpPr>
                <a:stCxn id="139" idx="6"/>
                <a:endCxn id="148" idx="0"/>
              </p:cNvCxnSpPr>
              <p:nvPr/>
            </p:nvCxnSpPr>
            <p:spPr bwMode="auto">
              <a:xfrm>
                <a:off x="1185498" y="5609659"/>
                <a:ext cx="387270" cy="80677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</p:grpSp>
        <p:sp>
          <p:nvSpPr>
            <p:cNvPr id="150" name="Oval 149"/>
            <p:cNvSpPr>
              <a:spLocks noChangeAspect="1"/>
            </p:cNvSpPr>
            <p:nvPr/>
          </p:nvSpPr>
          <p:spPr bwMode="auto">
            <a:xfrm>
              <a:off x="3095656" y="3268692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51" name="Straight Connector 150"/>
            <p:cNvCxnSpPr>
              <a:stCxn id="150" idx="2"/>
              <a:endCxn id="38" idx="0"/>
            </p:cNvCxnSpPr>
            <p:nvPr/>
          </p:nvCxnSpPr>
          <p:spPr bwMode="auto">
            <a:xfrm flipH="1">
              <a:off x="873789" y="3337272"/>
              <a:ext cx="2221867" cy="848539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154" name="Straight Connector 153"/>
            <p:cNvCxnSpPr>
              <a:stCxn id="150" idx="3"/>
              <a:endCxn id="103" idx="7"/>
            </p:cNvCxnSpPr>
            <p:nvPr/>
          </p:nvCxnSpPr>
          <p:spPr bwMode="auto">
            <a:xfrm flipH="1">
              <a:off x="2065336" y="3385765"/>
              <a:ext cx="1049880" cy="820133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157" name="Straight Connector 156"/>
            <p:cNvCxnSpPr>
              <a:stCxn id="150" idx="4"/>
              <a:endCxn id="115" idx="0"/>
            </p:cNvCxnSpPr>
            <p:nvPr/>
          </p:nvCxnSpPr>
          <p:spPr bwMode="auto">
            <a:xfrm>
              <a:off x="3162438" y="3405852"/>
              <a:ext cx="1" cy="779959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158" name="Straight Connector 157"/>
            <p:cNvCxnSpPr>
              <a:stCxn id="150" idx="5"/>
              <a:endCxn id="127" idx="0"/>
            </p:cNvCxnSpPr>
            <p:nvPr/>
          </p:nvCxnSpPr>
          <p:spPr bwMode="auto">
            <a:xfrm>
              <a:off x="3209660" y="3385765"/>
              <a:ext cx="1097104" cy="800046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159" name="Straight Connector 158"/>
            <p:cNvCxnSpPr>
              <a:stCxn id="150" idx="6"/>
              <a:endCxn id="139" idx="0"/>
            </p:cNvCxnSpPr>
            <p:nvPr/>
          </p:nvCxnSpPr>
          <p:spPr bwMode="auto">
            <a:xfrm>
              <a:off x="3229220" y="3337272"/>
              <a:ext cx="2221868" cy="848539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6" name="Text Box 49"/>
              <p:cNvSpPr txBox="1">
                <a:spLocks noChangeArrowheads="1"/>
              </p:cNvSpPr>
              <p:nvPr/>
            </p:nvSpPr>
            <p:spPr bwMode="auto">
              <a:xfrm>
                <a:off x="713653" y="5533143"/>
                <a:ext cx="4924198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trivial </a:t>
                </a:r>
                <a:b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5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tree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25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leaves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3653" y="5533143"/>
                <a:ext cx="4924198" cy="1384995"/>
              </a:xfrm>
              <a:prstGeom prst="rect">
                <a:avLst/>
              </a:prstGeom>
              <a:blipFill>
                <a:blip r:embed="rId3"/>
                <a:stretch>
                  <a:fillRect t="-4846" b="-1145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8" name="Group 237"/>
          <p:cNvGrpSpPr/>
          <p:nvPr/>
        </p:nvGrpSpPr>
        <p:grpSpPr>
          <a:xfrm>
            <a:off x="6393381" y="3274133"/>
            <a:ext cx="3249603" cy="1920116"/>
            <a:chOff x="6393381" y="3274133"/>
            <a:chExt cx="3249603" cy="1920116"/>
          </a:xfrm>
        </p:grpSpPr>
        <p:grpSp>
          <p:nvGrpSpPr>
            <p:cNvPr id="167" name="Group 166"/>
            <p:cNvGrpSpPr/>
            <p:nvPr/>
          </p:nvGrpSpPr>
          <p:grpSpPr>
            <a:xfrm>
              <a:off x="7497349" y="4181731"/>
              <a:ext cx="1041668" cy="1012518"/>
              <a:chOff x="597882" y="5541079"/>
              <a:chExt cx="1041668" cy="1012518"/>
            </a:xfrm>
          </p:grpSpPr>
          <p:sp>
            <p:nvSpPr>
              <p:cNvPr id="168" name="Oval 167"/>
              <p:cNvSpPr>
                <a:spLocks noChangeAspect="1"/>
              </p:cNvSpPr>
              <p:nvPr/>
            </p:nvSpPr>
            <p:spPr bwMode="auto">
              <a:xfrm>
                <a:off x="1051934" y="5541079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9" name="Oval 168"/>
              <p:cNvSpPr>
                <a:spLocks noChangeAspect="1"/>
              </p:cNvSpPr>
              <p:nvPr/>
            </p:nvSpPr>
            <p:spPr bwMode="auto">
              <a:xfrm>
                <a:off x="597882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0" name="Oval 169"/>
              <p:cNvSpPr>
                <a:spLocks noChangeAspect="1"/>
              </p:cNvSpPr>
              <p:nvPr/>
            </p:nvSpPr>
            <p:spPr bwMode="auto">
              <a:xfrm>
                <a:off x="824908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1" name="Oval 170"/>
              <p:cNvSpPr>
                <a:spLocks noChangeAspect="1"/>
              </p:cNvSpPr>
              <p:nvPr/>
            </p:nvSpPr>
            <p:spPr bwMode="auto">
              <a:xfrm>
                <a:off x="1051934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72" name="Straight Connector 171"/>
              <p:cNvCxnSpPr>
                <a:stCxn id="168" idx="2"/>
                <a:endCxn id="169" idx="0"/>
              </p:cNvCxnSpPr>
              <p:nvPr/>
            </p:nvCxnSpPr>
            <p:spPr bwMode="auto">
              <a:xfrm flipH="1">
                <a:off x="664664" y="5609659"/>
                <a:ext cx="387270" cy="80677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73" name="Straight Connector 172"/>
              <p:cNvCxnSpPr>
                <a:stCxn id="168" idx="3"/>
                <a:endCxn id="170" idx="0"/>
              </p:cNvCxnSpPr>
              <p:nvPr/>
            </p:nvCxnSpPr>
            <p:spPr bwMode="auto">
              <a:xfrm flipH="1">
                <a:off x="891690" y="5658152"/>
                <a:ext cx="17980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cxnSp>
            <p:nvCxnSpPr>
              <p:cNvPr id="174" name="Straight Connector 173"/>
              <p:cNvCxnSpPr>
                <a:stCxn id="168" idx="4"/>
                <a:endCxn id="171" idx="0"/>
              </p:cNvCxnSpPr>
              <p:nvPr/>
            </p:nvCxnSpPr>
            <p:spPr bwMode="auto">
              <a:xfrm>
                <a:off x="1118716" y="5678239"/>
                <a:ext cx="0" cy="73819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175" name="Oval 174"/>
              <p:cNvSpPr>
                <a:spLocks noChangeAspect="1"/>
              </p:cNvSpPr>
              <p:nvPr/>
            </p:nvSpPr>
            <p:spPr bwMode="auto">
              <a:xfrm>
                <a:off x="1278960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76" name="Straight Connector 175"/>
              <p:cNvCxnSpPr>
                <a:stCxn id="168" idx="5"/>
                <a:endCxn id="175" idx="0"/>
              </p:cNvCxnSpPr>
              <p:nvPr/>
            </p:nvCxnSpPr>
            <p:spPr bwMode="auto">
              <a:xfrm>
                <a:off x="1165938" y="5658152"/>
                <a:ext cx="17980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177" name="Oval 176"/>
              <p:cNvSpPr>
                <a:spLocks noChangeAspect="1"/>
              </p:cNvSpPr>
              <p:nvPr/>
            </p:nvSpPr>
            <p:spPr bwMode="auto">
              <a:xfrm>
                <a:off x="1505986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78" name="Straight Connector 177"/>
              <p:cNvCxnSpPr>
                <a:stCxn id="168" idx="6"/>
                <a:endCxn id="177" idx="0"/>
              </p:cNvCxnSpPr>
              <p:nvPr/>
            </p:nvCxnSpPr>
            <p:spPr bwMode="auto">
              <a:xfrm>
                <a:off x="1185498" y="5609659"/>
                <a:ext cx="387270" cy="80677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</p:grpSp>
        <p:grpSp>
          <p:nvGrpSpPr>
            <p:cNvPr id="195" name="Group 194"/>
            <p:cNvGrpSpPr/>
            <p:nvPr/>
          </p:nvGrpSpPr>
          <p:grpSpPr>
            <a:xfrm>
              <a:off x="6759159" y="4181731"/>
              <a:ext cx="505976" cy="1012518"/>
              <a:chOff x="865728" y="5541079"/>
              <a:chExt cx="505976" cy="1012518"/>
            </a:xfrm>
          </p:grpSpPr>
          <p:sp>
            <p:nvSpPr>
              <p:cNvPr id="196" name="Oval 195"/>
              <p:cNvSpPr>
                <a:spLocks noChangeAspect="1"/>
              </p:cNvSpPr>
              <p:nvPr/>
            </p:nvSpPr>
            <p:spPr bwMode="auto">
              <a:xfrm>
                <a:off x="1051934" y="5541079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8" name="Oval 197"/>
              <p:cNvSpPr>
                <a:spLocks noChangeAspect="1"/>
              </p:cNvSpPr>
              <p:nvPr/>
            </p:nvSpPr>
            <p:spPr bwMode="auto">
              <a:xfrm>
                <a:off x="865728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01" name="Straight Connector 200"/>
              <p:cNvCxnSpPr>
                <a:stCxn id="196" idx="3"/>
                <a:endCxn id="198" idx="0"/>
              </p:cNvCxnSpPr>
              <p:nvPr/>
            </p:nvCxnSpPr>
            <p:spPr bwMode="auto">
              <a:xfrm flipH="1">
                <a:off x="932510" y="5658152"/>
                <a:ext cx="13898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203" name="Oval 202"/>
              <p:cNvSpPr>
                <a:spLocks noChangeAspect="1"/>
              </p:cNvSpPr>
              <p:nvPr/>
            </p:nvSpPr>
            <p:spPr bwMode="auto">
              <a:xfrm>
                <a:off x="1238140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04" name="Straight Connector 203"/>
              <p:cNvCxnSpPr>
                <a:stCxn id="196" idx="5"/>
                <a:endCxn id="203" idx="0"/>
              </p:cNvCxnSpPr>
              <p:nvPr/>
            </p:nvCxnSpPr>
            <p:spPr bwMode="auto">
              <a:xfrm>
                <a:off x="1165938" y="5658152"/>
                <a:ext cx="13898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</p:grpSp>
        <p:grpSp>
          <p:nvGrpSpPr>
            <p:cNvPr id="207" name="Group 206"/>
            <p:cNvGrpSpPr/>
            <p:nvPr/>
          </p:nvGrpSpPr>
          <p:grpSpPr>
            <a:xfrm>
              <a:off x="8771231" y="4181731"/>
              <a:ext cx="505976" cy="1012518"/>
              <a:chOff x="865728" y="5541079"/>
              <a:chExt cx="505976" cy="1012518"/>
            </a:xfrm>
          </p:grpSpPr>
          <p:sp>
            <p:nvSpPr>
              <p:cNvPr id="208" name="Oval 207"/>
              <p:cNvSpPr>
                <a:spLocks noChangeAspect="1"/>
              </p:cNvSpPr>
              <p:nvPr/>
            </p:nvSpPr>
            <p:spPr bwMode="auto">
              <a:xfrm>
                <a:off x="1051934" y="5541079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Oval 208"/>
              <p:cNvSpPr>
                <a:spLocks noChangeAspect="1"/>
              </p:cNvSpPr>
              <p:nvPr/>
            </p:nvSpPr>
            <p:spPr bwMode="auto">
              <a:xfrm>
                <a:off x="865728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10" name="Straight Connector 209"/>
              <p:cNvCxnSpPr>
                <a:stCxn id="208" idx="3"/>
                <a:endCxn id="209" idx="0"/>
              </p:cNvCxnSpPr>
              <p:nvPr/>
            </p:nvCxnSpPr>
            <p:spPr bwMode="auto">
              <a:xfrm flipH="1">
                <a:off x="932510" y="5658152"/>
                <a:ext cx="13898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  <p:sp>
            <p:nvSpPr>
              <p:cNvPr id="211" name="Oval 210"/>
              <p:cNvSpPr>
                <a:spLocks noChangeAspect="1"/>
              </p:cNvSpPr>
              <p:nvPr/>
            </p:nvSpPr>
            <p:spPr bwMode="auto">
              <a:xfrm>
                <a:off x="1238140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12" name="Straight Connector 211"/>
              <p:cNvCxnSpPr>
                <a:stCxn id="208" idx="5"/>
                <a:endCxn id="211" idx="0"/>
              </p:cNvCxnSpPr>
              <p:nvPr/>
            </p:nvCxnSpPr>
            <p:spPr bwMode="auto">
              <a:xfrm>
                <a:off x="1165938" y="5658152"/>
                <a:ext cx="138984" cy="758285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</p:grpSp>
        <p:grpSp>
          <p:nvGrpSpPr>
            <p:cNvPr id="213" name="Group 212"/>
            <p:cNvGrpSpPr/>
            <p:nvPr/>
          </p:nvGrpSpPr>
          <p:grpSpPr>
            <a:xfrm>
              <a:off x="6393381" y="4181731"/>
              <a:ext cx="133564" cy="1012518"/>
              <a:chOff x="958831" y="5541079"/>
              <a:chExt cx="133564" cy="1012518"/>
            </a:xfrm>
          </p:grpSpPr>
          <p:sp>
            <p:nvSpPr>
              <p:cNvPr id="214" name="Oval 213"/>
              <p:cNvSpPr>
                <a:spLocks noChangeAspect="1"/>
              </p:cNvSpPr>
              <p:nvPr/>
            </p:nvSpPr>
            <p:spPr bwMode="auto">
              <a:xfrm>
                <a:off x="958831" y="5541079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5" name="Oval 214"/>
              <p:cNvSpPr>
                <a:spLocks noChangeAspect="1"/>
              </p:cNvSpPr>
              <p:nvPr/>
            </p:nvSpPr>
            <p:spPr bwMode="auto">
              <a:xfrm>
                <a:off x="958831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16" name="Straight Connector 215"/>
              <p:cNvCxnSpPr>
                <a:stCxn id="214" idx="4"/>
                <a:endCxn id="215" idx="0"/>
              </p:cNvCxnSpPr>
              <p:nvPr/>
            </p:nvCxnSpPr>
            <p:spPr bwMode="auto">
              <a:xfrm>
                <a:off x="1025613" y="5678239"/>
                <a:ext cx="0" cy="73819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</p:grpSp>
        <p:grpSp>
          <p:nvGrpSpPr>
            <p:cNvPr id="220" name="Group 219"/>
            <p:cNvGrpSpPr/>
            <p:nvPr/>
          </p:nvGrpSpPr>
          <p:grpSpPr>
            <a:xfrm>
              <a:off x="9509420" y="4181731"/>
              <a:ext cx="133564" cy="1012518"/>
              <a:chOff x="958831" y="5541079"/>
              <a:chExt cx="133564" cy="1012518"/>
            </a:xfrm>
          </p:grpSpPr>
          <p:sp>
            <p:nvSpPr>
              <p:cNvPr id="221" name="Oval 220"/>
              <p:cNvSpPr>
                <a:spLocks noChangeAspect="1"/>
              </p:cNvSpPr>
              <p:nvPr/>
            </p:nvSpPr>
            <p:spPr bwMode="auto">
              <a:xfrm>
                <a:off x="958831" y="5541079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2" name="Oval 221"/>
              <p:cNvSpPr>
                <a:spLocks noChangeAspect="1"/>
              </p:cNvSpPr>
              <p:nvPr/>
            </p:nvSpPr>
            <p:spPr bwMode="auto">
              <a:xfrm>
                <a:off x="958831" y="6416437"/>
                <a:ext cx="133564" cy="137160"/>
              </a:xfrm>
              <a:prstGeom prst="ellipse">
                <a:avLst/>
              </a:prstGeom>
              <a:solidFill>
                <a:schemeClr val="bg2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457200" rtl="0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45000"/>
                  <a:buFont typeface="StarSymbol" charset="0"/>
                  <a:buNone/>
                  <a:tabLst/>
                </a:pPr>
                <a:endParaRPr kumimoji="0" lang="en-US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23" name="Straight Connector 222"/>
              <p:cNvCxnSpPr>
                <a:stCxn id="221" idx="4"/>
                <a:endCxn id="222" idx="0"/>
              </p:cNvCxnSpPr>
              <p:nvPr/>
            </p:nvCxnSpPr>
            <p:spPr bwMode="auto">
              <a:xfrm>
                <a:off x="1025613" y="5678239"/>
                <a:ext cx="0" cy="738198"/>
              </a:xfrm>
              <a:prstGeom prst="line">
                <a:avLst/>
              </a:prstGeom>
              <a:solidFill>
                <a:srgbClr val="00B8FF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</p:spPr>
          </p:cxnSp>
        </p:grpSp>
        <p:sp>
          <p:nvSpPr>
            <p:cNvPr id="224" name="Oval 223"/>
            <p:cNvSpPr>
              <a:spLocks noChangeAspect="1"/>
            </p:cNvSpPr>
            <p:nvPr/>
          </p:nvSpPr>
          <p:spPr bwMode="auto">
            <a:xfrm>
              <a:off x="7950687" y="3274133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25" name="Straight Connector 224"/>
            <p:cNvCxnSpPr>
              <a:stCxn id="224" idx="2"/>
              <a:endCxn id="214" idx="0"/>
            </p:cNvCxnSpPr>
            <p:nvPr/>
          </p:nvCxnSpPr>
          <p:spPr bwMode="auto">
            <a:xfrm flipH="1">
              <a:off x="6460163" y="3342713"/>
              <a:ext cx="1490524" cy="839018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226" name="Straight Connector 225"/>
            <p:cNvCxnSpPr>
              <a:stCxn id="224" idx="3"/>
              <a:endCxn id="196" idx="0"/>
            </p:cNvCxnSpPr>
            <p:nvPr/>
          </p:nvCxnSpPr>
          <p:spPr bwMode="auto">
            <a:xfrm flipH="1">
              <a:off x="7012147" y="3391206"/>
              <a:ext cx="958100" cy="790525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227" name="Straight Connector 226"/>
            <p:cNvCxnSpPr>
              <a:stCxn id="224" idx="4"/>
              <a:endCxn id="168" idx="0"/>
            </p:cNvCxnSpPr>
            <p:nvPr/>
          </p:nvCxnSpPr>
          <p:spPr bwMode="auto">
            <a:xfrm>
              <a:off x="8017469" y="3411293"/>
              <a:ext cx="714" cy="770438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228" name="Straight Connector 227"/>
            <p:cNvCxnSpPr>
              <a:stCxn id="224" idx="5"/>
              <a:endCxn id="208" idx="1"/>
            </p:cNvCxnSpPr>
            <p:nvPr/>
          </p:nvCxnSpPr>
          <p:spPr bwMode="auto">
            <a:xfrm>
              <a:off x="8064691" y="3391206"/>
              <a:ext cx="912306" cy="810612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229" name="Straight Connector 228"/>
            <p:cNvCxnSpPr>
              <a:stCxn id="224" idx="6"/>
              <a:endCxn id="221" idx="0"/>
            </p:cNvCxnSpPr>
            <p:nvPr/>
          </p:nvCxnSpPr>
          <p:spPr bwMode="auto">
            <a:xfrm>
              <a:off x="8084251" y="3342713"/>
              <a:ext cx="1491951" cy="839018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6" name="Text Box 49"/>
              <p:cNvSpPr txBox="1">
                <a:spLocks noChangeArrowheads="1"/>
              </p:cNvSpPr>
              <p:nvPr/>
            </p:nvSpPr>
            <p:spPr bwMode="auto">
              <a:xfrm>
                <a:off x="5576853" y="5530420"/>
                <a:ext cx="4924198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optimal</a:t>
                </a:r>
                <a:b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5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tree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leaves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76853" y="5530420"/>
                <a:ext cx="4924198" cy="1384995"/>
              </a:xfrm>
              <a:prstGeom prst="rect">
                <a:avLst/>
              </a:prstGeom>
              <a:blipFill>
                <a:blip r:embed="rId4"/>
                <a:stretch>
                  <a:fillRect t="-4405" b="-1145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992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6" grpId="0"/>
      <p:bldP spid="23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397749"/>
            <a:ext cx="10080625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</a:rPr>
              <a:t>PMs on a Universal tree</a:t>
            </a:r>
            <a:endParaRPr lang="en-US" sz="4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7289" y="1259886"/>
                <a:ext cx="10080625" cy="7371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tree.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89" y="1259886"/>
                <a:ext cx="10080625" cy="737189"/>
              </a:xfrm>
              <a:prstGeom prst="rect">
                <a:avLst/>
              </a:prstGeom>
              <a:blipFill>
                <a:blip r:embed="rId2"/>
                <a:stretch>
                  <a:fillRect b="-743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 Box 49"/>
              <p:cNvSpPr txBox="1">
                <a:spLocks noChangeArrowheads="1"/>
              </p:cNvSpPr>
              <p:nvPr/>
            </p:nvSpPr>
            <p:spPr bwMode="auto">
              <a:xfrm>
                <a:off x="-4695" y="2137076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-parity game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if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the smallest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-PM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can win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695" y="2137076"/>
                <a:ext cx="10080625" cy="954107"/>
              </a:xfrm>
              <a:prstGeom prst="rect">
                <a:avLst/>
              </a:prstGeom>
              <a:blipFill>
                <a:blip r:embed="rId3"/>
                <a:stretch>
                  <a:fillRect l="-484" t="-7051" r="-484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 Box 49"/>
          <p:cNvSpPr txBox="1">
            <a:spLocks noChangeArrowheads="1"/>
          </p:cNvSpPr>
          <p:nvPr/>
        </p:nvSpPr>
        <p:spPr bwMode="auto">
          <a:xfrm>
            <a:off x="14143" y="3602433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know that there is a “standard” PM that satisfies the condition.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 Box 49"/>
              <p:cNvSpPr txBox="1">
                <a:spLocks noChangeArrowheads="1"/>
              </p:cNvSpPr>
              <p:nvPr/>
            </p:nvSpPr>
            <p:spPr bwMode="auto">
              <a:xfrm>
                <a:off x="-11535" y="4682508"/>
                <a:ext cx="10080625" cy="7371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tree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contained in the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tree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1535" y="4682508"/>
                <a:ext cx="10080625" cy="737189"/>
              </a:xfrm>
              <a:prstGeom prst="rect">
                <a:avLst/>
              </a:prstGeom>
              <a:blipFill>
                <a:blip r:embed="rId4"/>
                <a:stretch>
                  <a:fillRect b="-743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 Box 49"/>
              <p:cNvSpPr txBox="1">
                <a:spLocks noChangeArrowheads="1"/>
              </p:cNvSpPr>
              <p:nvPr/>
            </p:nvSpPr>
            <p:spPr bwMode="auto">
              <a:xfrm>
                <a:off x="17577" y="5970694"/>
                <a:ext cx="10080625" cy="11680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if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universal, we get an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𝐿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</m:d>
                          </m:e>
                        </m:d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algorithm for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-parity games!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577" y="5970694"/>
                <a:ext cx="10080625" cy="1168077"/>
              </a:xfrm>
              <a:prstGeom prst="rect">
                <a:avLst/>
              </a:prstGeom>
              <a:blipFill>
                <a:blip r:embed="rId5"/>
                <a:stretch>
                  <a:fillRect b="-1354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32981" y="4040712"/>
                <a:ext cx="10080625" cy="7371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This PM corresponds to progress measure on some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-tree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981" y="4040712"/>
                <a:ext cx="10080625" cy="737189"/>
              </a:xfrm>
              <a:prstGeom prst="rect">
                <a:avLst/>
              </a:prstGeom>
              <a:blipFill>
                <a:blip r:embed="rId6"/>
                <a:stretch>
                  <a:fillRect b="-743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/>
          <p:cNvCxnSpPr/>
          <p:nvPr/>
        </p:nvCxnSpPr>
        <p:spPr bwMode="auto">
          <a:xfrm>
            <a:off x="-11535" y="3367259"/>
            <a:ext cx="10080625" cy="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-13245" y="5666952"/>
            <a:ext cx="10080625" cy="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4076142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2" grpId="0"/>
      <p:bldP spid="43" grpId="0"/>
      <p:bldP spid="46" grpId="0"/>
      <p:bldP spid="47" grpId="0"/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1" name="Straight Connector 160"/>
          <p:cNvCxnSpPr>
            <a:stCxn id="155" idx="4"/>
            <a:endCxn id="163" idx="0"/>
          </p:cNvCxnSpPr>
          <p:nvPr/>
        </p:nvCxnSpPr>
        <p:spPr bwMode="auto">
          <a:xfrm flipH="1">
            <a:off x="2466830" y="3933090"/>
            <a:ext cx="1237" cy="6432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236207"/>
            <a:ext cx="10080625" cy="94455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2"/>
                </a:solidFill>
              </a:rPr>
              <a:t>Recursive construction of Universal trees</a:t>
            </a:r>
            <a:r>
              <a:rPr lang="en-US" sz="4400" dirty="0" smtClean="0">
                <a:solidFill>
                  <a:srgbClr val="00B050"/>
                </a:solidFill>
              </a:rPr>
              <a:t/>
            </a:r>
            <a:br>
              <a:rPr lang="en-US" sz="4400" dirty="0" smtClean="0">
                <a:solidFill>
                  <a:srgbClr val="00B050"/>
                </a:solidFill>
              </a:rPr>
            </a:br>
            <a:r>
              <a:rPr lang="en-US" sz="2600" dirty="0">
                <a:solidFill>
                  <a:srgbClr val="C00000"/>
                </a:solidFill>
              </a:rPr>
              <a:t>[ </a:t>
            </a:r>
            <a:r>
              <a:rPr lang="en-US" sz="2600" dirty="0" err="1" smtClean="0">
                <a:solidFill>
                  <a:srgbClr val="C00000"/>
                </a:solidFill>
              </a:rPr>
              <a:t>Fijalkow</a:t>
            </a:r>
            <a:r>
              <a:rPr lang="en-US" sz="2600" dirty="0" smtClean="0">
                <a:solidFill>
                  <a:srgbClr val="C00000"/>
                </a:solidFill>
              </a:rPr>
              <a:t> (2018) ]</a:t>
            </a:r>
            <a:endParaRPr lang="en-US" sz="26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32546" y="1347963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There are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trees with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leaves, where </a:t>
                </a:r>
                <a:endParaRPr lang="en-US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546" y="1347963"/>
                <a:ext cx="10080625" cy="553998"/>
              </a:xfrm>
              <a:prstGeom prst="rect">
                <a:avLst/>
              </a:prstGeom>
              <a:blipFill>
                <a:blip r:embed="rId2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2" name="Text Box 49"/>
              <p:cNvSpPr txBox="1">
                <a:spLocks noChangeArrowheads="1"/>
              </p:cNvSpPr>
              <p:nvPr/>
            </p:nvSpPr>
            <p:spPr bwMode="auto">
              <a:xfrm>
                <a:off x="14" y="1921602"/>
                <a:ext cx="10080625" cy="9140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⌊"/>
                              <m:endChr m:val="⌋"/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30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⌈"/>
                              <m:endChr m:val="⌉"/>
                              <m:ctrlPr>
                                <a:rPr lang="en-US" sz="3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lang="en-US" sz="30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3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</m:oMath>
                  </m:oMathPara>
                </a14:m>
                <a:endParaRPr lang="en-US" sz="30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" y="1921602"/>
                <a:ext cx="10080625" cy="9140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" name="Text Box 49"/>
              <p:cNvSpPr txBox="1">
                <a:spLocks noChangeArrowheads="1"/>
              </p:cNvSpPr>
              <p:nvPr/>
            </p:nvSpPr>
            <p:spPr bwMode="auto">
              <a:xfrm>
                <a:off x="8578" y="2957577"/>
                <a:ext cx="10080625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3000" i="1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sz="3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d>
                      <m:dPr>
                        <m:ctrlP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e>
                    </m:d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78" y="2957577"/>
                <a:ext cx="10080625" cy="553998"/>
              </a:xfrm>
              <a:prstGeom prst="rect">
                <a:avLst/>
              </a:prstGeom>
              <a:blipFill>
                <a:blip r:embed="rId4"/>
                <a:stretch>
                  <a:fillRect t="-14286" b="-329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reeform 3"/>
          <p:cNvSpPr/>
          <p:nvPr/>
        </p:nvSpPr>
        <p:spPr bwMode="auto">
          <a:xfrm>
            <a:off x="293515" y="3872006"/>
            <a:ext cx="2167848" cy="2424702"/>
          </a:xfrm>
          <a:custGeom>
            <a:avLst/>
            <a:gdLst>
              <a:gd name="connsiteX0" fmla="*/ 2167848 w 2167848"/>
              <a:gd name="connsiteY0" fmla="*/ 0 h 2424702"/>
              <a:gd name="connsiteX1" fmla="*/ 0 w 2167848"/>
              <a:gd name="connsiteY1" fmla="*/ 2424702 h 2424702"/>
              <a:gd name="connsiteX2" fmla="*/ 1099335 w 2167848"/>
              <a:gd name="connsiteY2" fmla="*/ 2424702 h 2424702"/>
              <a:gd name="connsiteX3" fmla="*/ 2167848 w 2167848"/>
              <a:gd name="connsiteY3" fmla="*/ 0 h 2424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7848" h="2424702">
                <a:moveTo>
                  <a:pt x="2167848" y="0"/>
                </a:moveTo>
                <a:lnTo>
                  <a:pt x="0" y="2424702"/>
                </a:lnTo>
                <a:lnTo>
                  <a:pt x="1099335" y="2424702"/>
                </a:lnTo>
                <a:lnTo>
                  <a:pt x="2167848" y="0"/>
                </a:lnTo>
                <a:close/>
              </a:path>
            </a:pathLst>
          </a:cu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0" name="Freeform 159"/>
          <p:cNvSpPr/>
          <p:nvPr/>
        </p:nvSpPr>
        <p:spPr bwMode="auto">
          <a:xfrm flipH="1">
            <a:off x="2472681" y="3873575"/>
            <a:ext cx="2167848" cy="2424702"/>
          </a:xfrm>
          <a:custGeom>
            <a:avLst/>
            <a:gdLst>
              <a:gd name="connsiteX0" fmla="*/ 2167848 w 2167848"/>
              <a:gd name="connsiteY0" fmla="*/ 0 h 2424702"/>
              <a:gd name="connsiteX1" fmla="*/ 0 w 2167848"/>
              <a:gd name="connsiteY1" fmla="*/ 2424702 h 2424702"/>
              <a:gd name="connsiteX2" fmla="*/ 1099335 w 2167848"/>
              <a:gd name="connsiteY2" fmla="*/ 2424702 h 2424702"/>
              <a:gd name="connsiteX3" fmla="*/ 2167848 w 2167848"/>
              <a:gd name="connsiteY3" fmla="*/ 0 h 2424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7848" h="2424702">
                <a:moveTo>
                  <a:pt x="2167848" y="0"/>
                </a:moveTo>
                <a:lnTo>
                  <a:pt x="0" y="2424702"/>
                </a:lnTo>
                <a:lnTo>
                  <a:pt x="1099335" y="2424702"/>
                </a:lnTo>
                <a:lnTo>
                  <a:pt x="2167848" y="0"/>
                </a:lnTo>
                <a:close/>
              </a:path>
            </a:pathLst>
          </a:cu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5" name="Oval 154"/>
          <p:cNvSpPr>
            <a:spLocks noChangeAspect="1"/>
          </p:cNvSpPr>
          <p:nvPr/>
        </p:nvSpPr>
        <p:spPr bwMode="auto">
          <a:xfrm>
            <a:off x="2401285" y="3795930"/>
            <a:ext cx="133564" cy="137160"/>
          </a:xfrm>
          <a:prstGeom prst="ellipse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947655" y="4576364"/>
            <a:ext cx="1037690" cy="1699799"/>
            <a:chOff x="2198670" y="4783198"/>
            <a:chExt cx="1037690" cy="1699799"/>
          </a:xfrm>
        </p:grpSpPr>
        <p:sp>
          <p:nvSpPr>
            <p:cNvPr id="3" name="Isosceles Triangle 2"/>
            <p:cNvSpPr/>
            <p:nvPr/>
          </p:nvSpPr>
          <p:spPr bwMode="auto">
            <a:xfrm>
              <a:off x="2198670" y="4828856"/>
              <a:ext cx="1037690" cy="1654141"/>
            </a:xfrm>
            <a:prstGeom prst="triangle">
              <a:avLst/>
            </a:prstGeom>
            <a:solidFill>
              <a:srgbClr val="61D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3" name="Oval 162"/>
            <p:cNvSpPr>
              <a:spLocks noChangeAspect="1"/>
            </p:cNvSpPr>
            <p:nvPr/>
          </p:nvSpPr>
          <p:spPr bwMode="auto">
            <a:xfrm>
              <a:off x="2651063" y="4783198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952454" y="4586637"/>
            <a:ext cx="585957" cy="1699799"/>
            <a:chOff x="7091763" y="4784676"/>
            <a:chExt cx="585957" cy="1699799"/>
          </a:xfrm>
        </p:grpSpPr>
        <p:sp>
          <p:nvSpPr>
            <p:cNvPr id="165" name="Isosceles Triangle 164"/>
            <p:cNvSpPr/>
            <p:nvPr/>
          </p:nvSpPr>
          <p:spPr bwMode="auto">
            <a:xfrm>
              <a:off x="7091763" y="4830334"/>
              <a:ext cx="585957" cy="1654141"/>
            </a:xfrm>
            <a:prstGeom prst="triangle">
              <a:avLst/>
            </a:prstGeom>
            <a:solidFill>
              <a:srgbClr val="61D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9" name="Oval 178"/>
            <p:cNvSpPr>
              <a:spLocks noChangeAspect="1"/>
            </p:cNvSpPr>
            <p:nvPr/>
          </p:nvSpPr>
          <p:spPr bwMode="auto">
            <a:xfrm>
              <a:off x="7321149" y="4784676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0" name="Group 179"/>
          <p:cNvGrpSpPr/>
          <p:nvPr/>
        </p:nvGrpSpPr>
        <p:grpSpPr>
          <a:xfrm>
            <a:off x="6215735" y="4586637"/>
            <a:ext cx="585957" cy="1699799"/>
            <a:chOff x="7091763" y="4784676"/>
            <a:chExt cx="585957" cy="1699799"/>
          </a:xfrm>
        </p:grpSpPr>
        <p:sp>
          <p:nvSpPr>
            <p:cNvPr id="181" name="Isosceles Triangle 180"/>
            <p:cNvSpPr/>
            <p:nvPr/>
          </p:nvSpPr>
          <p:spPr bwMode="auto">
            <a:xfrm>
              <a:off x="7091763" y="4830334"/>
              <a:ext cx="585957" cy="1654141"/>
            </a:xfrm>
            <a:prstGeom prst="triangle">
              <a:avLst/>
            </a:prstGeom>
            <a:solidFill>
              <a:srgbClr val="61D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2" name="Oval 181"/>
            <p:cNvSpPr>
              <a:spLocks noChangeAspect="1"/>
            </p:cNvSpPr>
            <p:nvPr/>
          </p:nvSpPr>
          <p:spPr bwMode="auto">
            <a:xfrm>
              <a:off x="7321149" y="4784676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3" name="Group 182"/>
          <p:cNvGrpSpPr/>
          <p:nvPr/>
        </p:nvGrpSpPr>
        <p:grpSpPr>
          <a:xfrm>
            <a:off x="7689173" y="4586637"/>
            <a:ext cx="585957" cy="1699799"/>
            <a:chOff x="7091763" y="4784676"/>
            <a:chExt cx="585957" cy="1699799"/>
          </a:xfrm>
        </p:grpSpPr>
        <p:sp>
          <p:nvSpPr>
            <p:cNvPr id="184" name="Isosceles Triangle 183"/>
            <p:cNvSpPr/>
            <p:nvPr/>
          </p:nvSpPr>
          <p:spPr bwMode="auto">
            <a:xfrm>
              <a:off x="7091763" y="4830334"/>
              <a:ext cx="585957" cy="1654141"/>
            </a:xfrm>
            <a:prstGeom prst="triangle">
              <a:avLst/>
            </a:prstGeom>
            <a:solidFill>
              <a:srgbClr val="61D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5" name="Oval 184"/>
            <p:cNvSpPr>
              <a:spLocks noChangeAspect="1"/>
            </p:cNvSpPr>
            <p:nvPr/>
          </p:nvSpPr>
          <p:spPr bwMode="auto">
            <a:xfrm>
              <a:off x="7321149" y="4784676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6" name="Group 185"/>
          <p:cNvGrpSpPr/>
          <p:nvPr/>
        </p:nvGrpSpPr>
        <p:grpSpPr>
          <a:xfrm>
            <a:off x="8425892" y="4586637"/>
            <a:ext cx="585957" cy="1699799"/>
            <a:chOff x="7091763" y="4784676"/>
            <a:chExt cx="585957" cy="1699799"/>
          </a:xfrm>
        </p:grpSpPr>
        <p:sp>
          <p:nvSpPr>
            <p:cNvPr id="187" name="Isosceles Triangle 186"/>
            <p:cNvSpPr/>
            <p:nvPr/>
          </p:nvSpPr>
          <p:spPr bwMode="auto">
            <a:xfrm>
              <a:off x="7091763" y="4830334"/>
              <a:ext cx="585957" cy="1654141"/>
            </a:xfrm>
            <a:prstGeom prst="triangle">
              <a:avLst/>
            </a:prstGeom>
            <a:solidFill>
              <a:srgbClr val="61D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8" name="Oval 187"/>
            <p:cNvSpPr>
              <a:spLocks noChangeAspect="1"/>
            </p:cNvSpPr>
            <p:nvPr/>
          </p:nvSpPr>
          <p:spPr bwMode="auto">
            <a:xfrm>
              <a:off x="7321149" y="4784676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9" name="Group 188"/>
          <p:cNvGrpSpPr/>
          <p:nvPr/>
        </p:nvGrpSpPr>
        <p:grpSpPr>
          <a:xfrm>
            <a:off x="5479016" y="4586637"/>
            <a:ext cx="585957" cy="1699799"/>
            <a:chOff x="7091763" y="4784676"/>
            <a:chExt cx="585957" cy="1699799"/>
          </a:xfrm>
        </p:grpSpPr>
        <p:sp>
          <p:nvSpPr>
            <p:cNvPr id="190" name="Isosceles Triangle 189"/>
            <p:cNvSpPr/>
            <p:nvPr/>
          </p:nvSpPr>
          <p:spPr bwMode="auto">
            <a:xfrm>
              <a:off x="7091763" y="4830334"/>
              <a:ext cx="585957" cy="1654141"/>
            </a:xfrm>
            <a:prstGeom prst="triangle">
              <a:avLst/>
            </a:prstGeom>
            <a:solidFill>
              <a:srgbClr val="61D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1" name="Oval 190"/>
            <p:cNvSpPr>
              <a:spLocks noChangeAspect="1"/>
            </p:cNvSpPr>
            <p:nvPr/>
          </p:nvSpPr>
          <p:spPr bwMode="auto">
            <a:xfrm>
              <a:off x="7321149" y="4784676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2" name="Group 191"/>
          <p:cNvGrpSpPr/>
          <p:nvPr/>
        </p:nvGrpSpPr>
        <p:grpSpPr>
          <a:xfrm>
            <a:off x="9162610" y="4586637"/>
            <a:ext cx="585957" cy="1699799"/>
            <a:chOff x="7091763" y="4784676"/>
            <a:chExt cx="585957" cy="1699799"/>
          </a:xfrm>
        </p:grpSpPr>
        <p:sp>
          <p:nvSpPr>
            <p:cNvPr id="193" name="Isosceles Triangle 192"/>
            <p:cNvSpPr/>
            <p:nvPr/>
          </p:nvSpPr>
          <p:spPr bwMode="auto">
            <a:xfrm>
              <a:off x="7091763" y="4830334"/>
              <a:ext cx="585957" cy="1654141"/>
            </a:xfrm>
            <a:prstGeom prst="triangle">
              <a:avLst/>
            </a:prstGeom>
            <a:solidFill>
              <a:srgbClr val="61D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" name="Oval 193"/>
            <p:cNvSpPr>
              <a:spLocks noChangeAspect="1"/>
            </p:cNvSpPr>
            <p:nvPr/>
          </p:nvSpPr>
          <p:spPr bwMode="auto">
            <a:xfrm>
              <a:off x="7321149" y="4784676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7" name="Oval 196"/>
          <p:cNvSpPr>
            <a:spLocks noChangeAspect="1"/>
          </p:cNvSpPr>
          <p:nvPr/>
        </p:nvSpPr>
        <p:spPr bwMode="auto">
          <a:xfrm>
            <a:off x="7547009" y="3770844"/>
            <a:ext cx="133564" cy="137160"/>
          </a:xfrm>
          <a:prstGeom prst="ellipse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9" name="Straight Connector 198"/>
          <p:cNvCxnSpPr>
            <a:stCxn id="197" idx="2"/>
            <a:endCxn id="191" idx="0"/>
          </p:cNvCxnSpPr>
          <p:nvPr/>
        </p:nvCxnSpPr>
        <p:spPr bwMode="auto">
          <a:xfrm flipH="1">
            <a:off x="5775184" y="3839424"/>
            <a:ext cx="1771825" cy="747213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00" name="Straight Connector 199"/>
          <p:cNvCxnSpPr>
            <a:stCxn id="197" idx="3"/>
            <a:endCxn id="182" idx="0"/>
          </p:cNvCxnSpPr>
          <p:nvPr/>
        </p:nvCxnSpPr>
        <p:spPr bwMode="auto">
          <a:xfrm flipH="1">
            <a:off x="6511903" y="3887917"/>
            <a:ext cx="1054666" cy="69872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02" name="Straight Connector 201"/>
          <p:cNvCxnSpPr>
            <a:stCxn id="179" idx="0"/>
            <a:endCxn id="197" idx="4"/>
          </p:cNvCxnSpPr>
          <p:nvPr/>
        </p:nvCxnSpPr>
        <p:spPr bwMode="auto">
          <a:xfrm flipV="1">
            <a:off x="7248622" y="3908004"/>
            <a:ext cx="365169" cy="678633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05" name="Straight Connector 204"/>
          <p:cNvCxnSpPr>
            <a:stCxn id="185" idx="0"/>
            <a:endCxn id="197" idx="4"/>
          </p:cNvCxnSpPr>
          <p:nvPr/>
        </p:nvCxnSpPr>
        <p:spPr bwMode="auto">
          <a:xfrm flipH="1" flipV="1">
            <a:off x="7613791" y="3908004"/>
            <a:ext cx="371550" cy="678633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06" name="Straight Connector 205"/>
          <p:cNvCxnSpPr>
            <a:stCxn id="188" idx="0"/>
            <a:endCxn id="197" idx="5"/>
          </p:cNvCxnSpPr>
          <p:nvPr/>
        </p:nvCxnSpPr>
        <p:spPr bwMode="auto">
          <a:xfrm flipH="1" flipV="1">
            <a:off x="7661013" y="3887917"/>
            <a:ext cx="1061047" cy="69872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17" name="Straight Connector 216"/>
          <p:cNvCxnSpPr>
            <a:stCxn id="194" idx="0"/>
            <a:endCxn id="197" idx="6"/>
          </p:cNvCxnSpPr>
          <p:nvPr/>
        </p:nvCxnSpPr>
        <p:spPr bwMode="auto">
          <a:xfrm flipH="1" flipV="1">
            <a:off x="7680573" y="3839424"/>
            <a:ext cx="1778205" cy="747213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sp>
        <p:nvSpPr>
          <p:cNvPr id="30" name="Left Brace 29"/>
          <p:cNvSpPr/>
          <p:nvPr/>
        </p:nvSpPr>
        <p:spPr bwMode="auto">
          <a:xfrm rot="16200000">
            <a:off x="6369145" y="5441967"/>
            <a:ext cx="279141" cy="2059394"/>
          </a:xfrm>
          <a:prstGeom prst="leftBrac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8" name="Text Box 49"/>
              <p:cNvSpPr txBox="1">
                <a:spLocks noChangeArrowheads="1"/>
              </p:cNvSpPr>
              <p:nvPr/>
            </p:nvSpPr>
            <p:spPr bwMode="auto">
              <a:xfrm>
                <a:off x="5675386" y="6566410"/>
                <a:ext cx="1614034" cy="779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d>
                      <m:dPr>
                        <m:begChr m:val="⌊"/>
                        <m:endChr m:val="⌋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3000" i="1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75386" y="6566410"/>
                <a:ext cx="1614034" cy="77989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9" name="Left Brace 218"/>
          <p:cNvSpPr/>
          <p:nvPr/>
        </p:nvSpPr>
        <p:spPr bwMode="auto">
          <a:xfrm rot="16200000">
            <a:off x="8972588" y="5785398"/>
            <a:ext cx="234316" cy="1327708"/>
          </a:xfrm>
          <a:prstGeom prst="leftBrac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0" name="Text Box 49"/>
              <p:cNvSpPr txBox="1">
                <a:spLocks noChangeArrowheads="1"/>
              </p:cNvSpPr>
              <p:nvPr/>
            </p:nvSpPr>
            <p:spPr bwMode="auto">
              <a:xfrm>
                <a:off x="8104823" y="6566410"/>
                <a:ext cx="1953577" cy="779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d>
                      <m:dPr>
                        <m:begChr m:val="⌈"/>
                        <m:endChr m:val="⌉"/>
                        <m:ctrlPr>
                          <a:rPr lang="en-US" sz="3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sz="30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3000" i="1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04823" y="6566410"/>
                <a:ext cx="1953577" cy="77989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455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2" grpId="0"/>
      <p:bldP spid="153" grpId="0"/>
      <p:bldP spid="218" grpId="0"/>
      <p:bldP spid="23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269848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2"/>
                </a:solidFill>
              </a:rPr>
              <a:t>Upper bound recurrence </a:t>
            </a:r>
            <a:r>
              <a:rPr lang="en-US" sz="2800" dirty="0" smtClean="0">
                <a:solidFill>
                  <a:srgbClr val="C00000"/>
                </a:solidFill>
              </a:rPr>
              <a:t>[ </a:t>
            </a:r>
            <a:r>
              <a:rPr lang="en-US" sz="2800" dirty="0" err="1" smtClean="0">
                <a:solidFill>
                  <a:srgbClr val="C00000"/>
                </a:solidFill>
              </a:rPr>
              <a:t>Fijalkow</a:t>
            </a:r>
            <a:r>
              <a:rPr lang="en-US" sz="2800" dirty="0" smtClean="0">
                <a:solidFill>
                  <a:srgbClr val="C00000"/>
                </a:solidFill>
              </a:rPr>
              <a:t> (2018) ]</a:t>
            </a:r>
            <a:endParaRPr lang="en-US" sz="28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2" name="Text Box 49"/>
              <p:cNvSpPr txBox="1">
                <a:spLocks noChangeArrowheads="1"/>
              </p:cNvSpPr>
              <p:nvPr/>
            </p:nvSpPr>
            <p:spPr bwMode="auto">
              <a:xfrm>
                <a:off x="14" y="1094277"/>
                <a:ext cx="10080625" cy="8592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⌊"/>
                              <m:endChr m:val="⌋"/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8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⌈"/>
                              <m:endChr m:val="⌉"/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num>
                                <m:den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</m:oMath>
                  </m:oMathPara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" y="1094277"/>
                <a:ext cx="10080625" cy="8592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 Box 49"/>
              <p:cNvSpPr txBox="1">
                <a:spLocks noChangeArrowheads="1"/>
              </p:cNvSpPr>
              <p:nvPr/>
            </p:nvSpPr>
            <p:spPr bwMode="auto">
              <a:xfrm>
                <a:off x="10899" y="2150191"/>
                <a:ext cx="10080625" cy="5786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𝑡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≤ 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𝑡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8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h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99" y="2150191"/>
                <a:ext cx="10080625" cy="5786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 Box 49"/>
              <p:cNvSpPr txBox="1">
                <a:spLocks noChangeArrowheads="1"/>
              </p:cNvSpPr>
              <p:nvPr/>
            </p:nvSpPr>
            <p:spPr bwMode="auto">
              <a:xfrm>
                <a:off x="4539343" y="4142280"/>
                <a:ext cx="5541282" cy="10604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𝑡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≤ 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p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39343" y="4142280"/>
                <a:ext cx="5541282" cy="10604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 Box 49"/>
              <p:cNvSpPr txBox="1">
                <a:spLocks noChangeArrowheads="1"/>
              </p:cNvSpPr>
              <p:nvPr/>
            </p:nvSpPr>
            <p:spPr bwMode="auto">
              <a:xfrm>
                <a:off x="0" y="2933969"/>
                <a:ext cx="10080625" cy="10604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 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p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den>
                          </m:f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+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⋅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</m:sSup>
                      <m:d>
                        <m:d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den>
                          </m:f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p>
                      <m:d>
                        <m:d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933969"/>
                <a:ext cx="10080625" cy="10604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 Box 49"/>
          <p:cNvSpPr txBox="1">
            <a:spLocks noChangeArrowheads="1"/>
          </p:cNvSpPr>
          <p:nvPr/>
        </p:nvSpPr>
        <p:spPr bwMode="auto">
          <a:xfrm>
            <a:off x="10899" y="4411976"/>
            <a:ext cx="560613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induction: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ular Callout 5"/>
              <p:cNvSpPr/>
              <p:nvPr/>
            </p:nvSpPr>
            <p:spPr bwMode="auto">
              <a:xfrm>
                <a:off x="304797" y="4365315"/>
                <a:ext cx="4452257" cy="1098315"/>
              </a:xfrm>
              <a:prstGeom prst="wedgeRoundRectCallout">
                <a:avLst>
                  <a:gd name="adj1" fmla="val 20732"/>
                  <a:gd name="adj2" fmla="val -89142"/>
                  <a:gd name="adj3" fmla="val 16667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US" sz="2800" b="0" i="1" u="none" strike="noStrike" cap="none" normalizeH="0" baseline="0" smtClean="0">
                              <a:ln>
                                <a:noFill/>
                              </a:ln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kumimoji="0" 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kumimoji="0" 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kumimoji="0" 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den>
                          </m:f>
                        </m:e>
                      </m:d>
                      <m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den>
                          </m:f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kumimoji="0" lang="en-US" sz="2800" b="0" i="0" u="none" strike="noStrike" cap="none" normalizeH="0" baseline="0" dirty="0" smtClean="0">
                  <a:ln>
                    <a:noFill/>
                  </a:ln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ounded Rectangular Callout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4797" y="4365315"/>
                <a:ext cx="4452257" cy="1098315"/>
              </a:xfrm>
              <a:prstGeom prst="wedgeRoundRectCallout">
                <a:avLst>
                  <a:gd name="adj1" fmla="val 20732"/>
                  <a:gd name="adj2" fmla="val -89142"/>
                  <a:gd name="adj3" fmla="val 16667"/>
                </a:avLst>
              </a:prstGeom>
              <a:blipFill>
                <a:blip r:embed="rId6"/>
                <a:stretch>
                  <a:fillRect/>
                </a:stretch>
              </a:blip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 Box 49"/>
              <p:cNvSpPr txBox="1">
                <a:spLocks noChangeArrowheads="1"/>
              </p:cNvSpPr>
              <p:nvPr/>
            </p:nvSpPr>
            <p:spPr bwMode="auto">
              <a:xfrm>
                <a:off x="1" y="5154654"/>
                <a:ext cx="10091524" cy="10604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≤ 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d>
                            <m:dPr>
                              <m:begChr m:val="⌈"/>
                              <m:endChr m:val="⌉"/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800" b="0" i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e>
                              </m:func>
                            </m:e>
                          </m:d>
                        </m:sup>
                      </m:sSup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⌈"/>
                                  <m:endChr m:val="⌉"/>
                                  <m:ctrlP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e>
                                  </m:func>
                                </m:e>
                              </m:d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d>
                                <m:dPr>
                                  <m:begChr m:val="⌈"/>
                                  <m:endChr m:val="⌉"/>
                                  <m:ctrlP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e>
                                  </m:func>
                                </m:e>
                              </m:d>
                            </m:den>
                          </m:f>
                        </m:e>
                      </m:d>
                    </m:oMath>
                  </m:oMathPara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" y="5154654"/>
                <a:ext cx="10091524" cy="106048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 Box 49"/>
              <p:cNvSpPr txBox="1">
                <a:spLocks noChangeArrowheads="1"/>
              </p:cNvSpPr>
              <p:nvPr/>
            </p:nvSpPr>
            <p:spPr bwMode="auto">
              <a:xfrm>
                <a:off x="10886" y="6199688"/>
                <a:ext cx="10091524" cy="7425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Rough bound 1: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</m:func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h</m:t>
                            </m:r>
                          </m:num>
                          <m:den>
                            <m:func>
                              <m:funcPr>
                                <m:ctrlP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</m:func>
                          </m:den>
                        </m:f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 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</m:func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h</m:t>
                            </m:r>
                          </m:e>
                        </m:d>
                      </m:e>
                      <m:sup>
                        <m:func>
                          <m:func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sup>
                    </m:sSup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func>
                          <m:func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h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func>
                              <m:funcPr>
                                <m:ctrlP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</m:func>
                          </m:e>
                        </m:func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sup>
                    </m:sSup>
                  </m:oMath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86" y="6199688"/>
                <a:ext cx="10091524" cy="742511"/>
              </a:xfrm>
              <a:prstGeom prst="rect">
                <a:avLst/>
              </a:prstGeom>
              <a:blipFill>
                <a:blip r:embed="rId8"/>
                <a:stretch>
                  <a:fillRect b="-655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 Box 49"/>
              <p:cNvSpPr txBox="1">
                <a:spLocks noChangeArrowheads="1"/>
              </p:cNvSpPr>
              <p:nvPr/>
            </p:nvSpPr>
            <p:spPr bwMode="auto">
              <a:xfrm>
                <a:off x="10885" y="6841945"/>
                <a:ext cx="10091524" cy="7425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Rough bound 2: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func>
                          <m:func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func>
                              <m:funcPr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</m:func>
                          </m:num>
                          <m:den>
                            <m:func>
                              <m:funcPr>
                                <m:ctrlP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</m:func>
                          </m:den>
                        </m:f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85" y="6841945"/>
                <a:ext cx="10091524" cy="742511"/>
              </a:xfrm>
              <a:prstGeom prst="rect">
                <a:avLst/>
              </a:prstGeom>
              <a:blipFill>
                <a:blip r:embed="rId9"/>
                <a:stretch>
                  <a:fillRect b="-655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203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/>
      <p:bldP spid="42" grpId="0"/>
      <p:bldP spid="43" grpId="0"/>
      <p:bldP spid="44" grpId="0"/>
      <p:bldP spid="45" grpId="0"/>
      <p:bldP spid="6" grpId="0" animBg="1"/>
      <p:bldP spid="6" grpId="1" animBg="1"/>
      <p:bldP spid="48" grpId="0"/>
      <p:bldP spid="49" grpId="0"/>
      <p:bldP spid="5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316813"/>
            <a:ext cx="10080625" cy="94455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2"/>
                </a:solidFill>
              </a:rPr>
              <a:t>Lower bound on the size of universal trees</a:t>
            </a:r>
            <a:br>
              <a:rPr lang="en-US" sz="4000" dirty="0" smtClean="0">
                <a:solidFill>
                  <a:schemeClr val="accent2"/>
                </a:solidFill>
              </a:rPr>
            </a:br>
            <a:r>
              <a:rPr lang="en-US" sz="2600" dirty="0" smtClean="0">
                <a:solidFill>
                  <a:srgbClr val="C00000"/>
                </a:solidFill>
              </a:rPr>
              <a:t>[ </a:t>
            </a:r>
            <a:r>
              <a:rPr lang="en-US" sz="2600" dirty="0" err="1" smtClean="0">
                <a:solidFill>
                  <a:srgbClr val="C00000"/>
                </a:solidFill>
              </a:rPr>
              <a:t>Fijalkow</a:t>
            </a:r>
            <a:r>
              <a:rPr lang="en-US" sz="2600" dirty="0" smtClean="0">
                <a:solidFill>
                  <a:srgbClr val="C00000"/>
                </a:solidFill>
              </a:rPr>
              <a:t> (2018) ]</a:t>
            </a:r>
            <a:endParaRPr lang="en-US" sz="26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49"/>
              <p:cNvSpPr txBox="1">
                <a:spLocks noChangeArrowheads="1"/>
              </p:cNvSpPr>
              <p:nvPr/>
            </p:nvSpPr>
            <p:spPr bwMode="auto">
              <a:xfrm>
                <a:off x="32546" y="1378787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trees has at least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leaves, where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546" y="1378787"/>
                <a:ext cx="10080625" cy="523220"/>
              </a:xfrm>
              <a:prstGeom prst="rect">
                <a:avLst/>
              </a:prstGeom>
              <a:blipFill>
                <a:blip r:embed="rId2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49"/>
              <p:cNvSpPr txBox="1">
                <a:spLocks noChangeArrowheads="1"/>
              </p:cNvSpPr>
              <p:nvPr/>
            </p:nvSpPr>
            <p:spPr bwMode="auto">
              <a:xfrm>
                <a:off x="14" y="1942156"/>
                <a:ext cx="10080625" cy="12685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⌊"/>
                                  <m:endChr m:val="⌋"/>
                                  <m:ctrlP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num>
                                    <m:den>
                                      <m: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𝑑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e>
                      </m:nary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" y="1942156"/>
                <a:ext cx="10080625" cy="1268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8578" y="3193891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800" i="1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endParaRPr lang="en-US" sz="28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78" y="3193891"/>
                <a:ext cx="10080625" cy="523220"/>
              </a:xfrm>
              <a:prstGeom prst="rect">
                <a:avLst/>
              </a:prstGeom>
              <a:blipFill>
                <a:blip r:embed="rId4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14" y="3832608"/>
                <a:ext cx="10080625" cy="11680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trees contains at least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⌊"/>
                            <m:endChr m:val="⌋"/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𝑑</m:t>
                                </m:r>
                              </m:den>
                            </m:f>
                          </m:e>
                        </m:d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nodes of degree at least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 depth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" y="3832608"/>
                <a:ext cx="10080625" cy="1168077"/>
              </a:xfrm>
              <a:prstGeom prst="rect">
                <a:avLst/>
              </a:prstGeom>
              <a:blipFill>
                <a:blip r:embed="rId5"/>
                <a:stretch>
                  <a:fillRect b="-1413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8578" y="5002142"/>
                <a:ext cx="10080625" cy="11680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-universal, then the subtree of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containing all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nodes at depth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degree at least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⌊"/>
                            <m:endChr m:val="⌋"/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𝑑</m:t>
                                </m:r>
                              </m:den>
                            </m:f>
                          </m:e>
                        </m:d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78" y="5002142"/>
                <a:ext cx="10080625" cy="1168077"/>
              </a:xfrm>
              <a:prstGeom prst="rect">
                <a:avLst/>
              </a:prstGeom>
              <a:blipFill>
                <a:blip r:embed="rId6"/>
                <a:stretch>
                  <a:fillRect t="-5759" r="-302" b="-471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6868" y="6171677"/>
                <a:ext cx="10080625" cy="11680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induction, the number of leaves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at least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  <m:d>
                          <m:dPr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⌊"/>
                                <m:endChr m:val="⌋"/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8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𝑛</m:t>
                                    </m:r>
                                  </m:num>
                                  <m:den>
                                    <m:r>
                                      <a:rPr lang="en-US" sz="28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𝑑</m:t>
                                    </m:r>
                                  </m:den>
                                </m:f>
                              </m:e>
                            </m:d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h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</m:nary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68" y="6171677"/>
                <a:ext cx="10080625" cy="1168077"/>
              </a:xfrm>
              <a:prstGeom prst="rect">
                <a:avLst/>
              </a:prstGeom>
              <a:blipFill>
                <a:blip r:embed="rId7"/>
                <a:stretch>
                  <a:fillRect t="-5208" b="-416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1830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382862"/>
            <a:ext cx="10080625" cy="5724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2"/>
                </a:solidFill>
              </a:rPr>
              <a:t>Lower bound recurrence </a:t>
            </a:r>
            <a:r>
              <a:rPr lang="en-US" sz="2800" dirty="0" smtClean="0">
                <a:solidFill>
                  <a:srgbClr val="C00000"/>
                </a:solidFill>
              </a:rPr>
              <a:t>[ </a:t>
            </a:r>
            <a:r>
              <a:rPr lang="en-US" sz="2800" dirty="0" err="1" smtClean="0">
                <a:solidFill>
                  <a:srgbClr val="C00000"/>
                </a:solidFill>
              </a:rPr>
              <a:t>Fijalkow</a:t>
            </a:r>
            <a:r>
              <a:rPr lang="en-US" sz="2800" dirty="0" smtClean="0">
                <a:solidFill>
                  <a:srgbClr val="C00000"/>
                </a:solidFill>
              </a:rPr>
              <a:t> (2018) ]</a:t>
            </a:r>
            <a:endParaRPr lang="en-US" sz="28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14" y="1109956"/>
                <a:ext cx="10080611" cy="12685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⌊"/>
                                  <m:endChr m:val="⌋"/>
                                  <m:ctrlP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num>
                                    <m:den>
                                      <m: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𝑑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e>
                      </m:nary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" y="1109956"/>
                <a:ext cx="10080611" cy="12685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49"/>
              <p:cNvSpPr txBox="1">
                <a:spLocks noChangeArrowheads="1"/>
              </p:cNvSpPr>
              <p:nvPr/>
            </p:nvSpPr>
            <p:spPr bwMode="auto">
              <a:xfrm>
                <a:off x="8578" y="2176759"/>
                <a:ext cx="10080625" cy="13129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ℓ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e>
                      </m:nary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</m:oMath>
                  </m:oMathPara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78" y="2176759"/>
                <a:ext cx="10080625" cy="13129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6868" y="3520957"/>
                <a:ext cx="10080625" cy="5786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induction 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p>
                        </m:sSup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≥ 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e>
                    </m:d>
                  </m:oMath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68" y="3520957"/>
                <a:ext cx="10080625" cy="578685"/>
              </a:xfrm>
              <a:prstGeom prst="rect">
                <a:avLst/>
              </a:prstGeom>
              <a:blipFill>
                <a:blip r:embed="rId4"/>
                <a:stretch>
                  <a:fillRect t="-7368" b="-2315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18852" y="4118577"/>
                <a:ext cx="10080611" cy="13129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≥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p>
                              </m:sSup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e>
                      </m:nary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≥</m:t>
                      </m:r>
                      <m:nary>
                        <m:naryPr>
                          <m:chr m:val="∑"/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ℓ</m:t>
                          </m:r>
                          <m:d>
                            <m:dPr>
                              <m:ctrlP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e>
                      </m:nary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ℓ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h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852" y="4118577"/>
                <a:ext cx="10080611" cy="131298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17143" y="5555241"/>
                <a:ext cx="5048018" cy="10604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≥ </m:t>
                      </m:r>
                      <m:d>
                        <m:d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143" y="5555241"/>
                <a:ext cx="5048018" cy="106048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5029222" y="5553531"/>
                <a:ext cx="5048018" cy="10604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≥ </m:t>
                      </m:r>
                      <m:d>
                        <m:d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⌊"/>
                                  <m:endChr m:val="⌋"/>
                                  <m:ctrlPr>
                                    <a:rPr lang="en-US" sz="28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sz="28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 b="0" i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r>
                                        <a:rPr lang="en-US" sz="28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e>
                                  </m:func>
                                </m:e>
                              </m:d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d>
                                <m:dPr>
                                  <m:begChr m:val="⌊"/>
                                  <m:endChr m:val="⌋"/>
                                  <m:ctrlP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e>
                                  </m:func>
                                </m:e>
                              </m:d>
                            </m:den>
                          </m:f>
                        </m:e>
                      </m:d>
                    </m:oMath>
                  </m:oMathPara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29222" y="5553531"/>
                <a:ext cx="5048018" cy="106048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49"/>
          <p:cNvSpPr txBox="1">
            <a:spLocks noChangeArrowheads="1"/>
          </p:cNvSpPr>
          <p:nvPr/>
        </p:nvSpPr>
        <p:spPr bwMode="auto">
          <a:xfrm>
            <a:off x="15432" y="6765872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Define and check initial conditions…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49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/>
      <p:bldP spid="6" grpId="0"/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92125" y="194782"/>
            <a:ext cx="5449888" cy="873125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  <a:cs typeface="Times New Roman" panose="02020603050405020304" pitchFamily="18" charset="0"/>
              </a:rPr>
              <a:t>Parity Games (</a:t>
            </a:r>
            <a:r>
              <a:rPr lang="en-US" dirty="0">
                <a:solidFill>
                  <a:srgbClr val="FF0000"/>
                </a:solidFill>
                <a:cs typeface="Times New Roman" panose="02020603050405020304" pitchFamily="18" charset="0"/>
              </a:rPr>
              <a:t>PG</a:t>
            </a:r>
            <a:r>
              <a:rPr lang="en-US" dirty="0">
                <a:solidFill>
                  <a:schemeClr val="accent2"/>
                </a:solidFill>
                <a:cs typeface="Times New Roman" panose="02020603050405020304" pitchFamily="18" charset="0"/>
              </a:rPr>
              <a:t>s)</a:t>
            </a:r>
            <a:endParaRPr lang="en-US" dirty="0">
              <a:solidFill>
                <a:srgbClr val="336600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514600" y="3209836"/>
            <a:ext cx="2343150" cy="1598612"/>
            <a:chOff x="768" y="1235"/>
            <a:chExt cx="1476" cy="1007"/>
          </a:xfrm>
        </p:grpSpPr>
        <p:cxnSp>
          <p:nvCxnSpPr>
            <p:cNvPr id="145412" name="AutoShape 4"/>
            <p:cNvCxnSpPr>
              <a:cxnSpLocks noChangeShapeType="1"/>
              <a:stCxn id="145416" idx="0"/>
            </p:cNvCxnSpPr>
            <p:nvPr/>
          </p:nvCxnSpPr>
          <p:spPr bwMode="auto">
            <a:xfrm rot="16200000">
              <a:off x="1732" y="1035"/>
              <a:ext cx="219" cy="619"/>
            </a:xfrm>
            <a:prstGeom prst="curvedConnector2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45413" name="AutoShape 5"/>
            <p:cNvCxnSpPr>
              <a:cxnSpLocks noChangeShapeType="1"/>
              <a:stCxn id="145416" idx="1"/>
            </p:cNvCxnSpPr>
            <p:nvPr/>
          </p:nvCxnSpPr>
          <p:spPr bwMode="auto">
            <a:xfrm rot="10800000" flipV="1">
              <a:off x="768" y="1632"/>
              <a:ext cx="576" cy="1"/>
            </a:xfrm>
            <a:prstGeom prst="curvedConnector3">
              <a:avLst>
                <a:gd name="adj1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45414" name="Text Box 6"/>
            <p:cNvSpPr txBox="1">
              <a:spLocks noChangeArrowheads="1"/>
            </p:cNvSpPr>
            <p:nvPr/>
          </p:nvSpPr>
          <p:spPr bwMode="auto">
            <a:xfrm>
              <a:off x="1014" y="1898"/>
              <a:ext cx="1008" cy="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EVEN</a:t>
              </a:r>
            </a:p>
          </p:txBody>
        </p:sp>
        <p:cxnSp>
          <p:nvCxnSpPr>
            <p:cNvPr id="145415" name="AutoShape 7"/>
            <p:cNvCxnSpPr>
              <a:cxnSpLocks noChangeShapeType="1"/>
              <a:stCxn id="145416" idx="3"/>
            </p:cNvCxnSpPr>
            <p:nvPr/>
          </p:nvCxnSpPr>
          <p:spPr bwMode="auto">
            <a:xfrm>
              <a:off x="1719" y="1632"/>
              <a:ext cx="525" cy="1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45416" name="Rectangle 8"/>
            <p:cNvSpPr>
              <a:spLocks noChangeArrowheads="1"/>
            </p:cNvSpPr>
            <p:nvPr/>
          </p:nvSpPr>
          <p:spPr bwMode="auto">
            <a:xfrm>
              <a:off x="1344" y="1454"/>
              <a:ext cx="375" cy="356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5667375" y="2695486"/>
            <a:ext cx="1657350" cy="2076450"/>
            <a:chOff x="2754" y="911"/>
            <a:chExt cx="1044" cy="1308"/>
          </a:xfrm>
        </p:grpSpPr>
        <p:sp>
          <p:nvSpPr>
            <p:cNvPr id="145418" name="Text Box 10"/>
            <p:cNvSpPr txBox="1">
              <a:spLocks noChangeArrowheads="1"/>
            </p:cNvSpPr>
            <p:nvPr/>
          </p:nvSpPr>
          <p:spPr bwMode="auto">
            <a:xfrm>
              <a:off x="2754" y="1875"/>
              <a:ext cx="1008" cy="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200">
                  <a:solidFill>
                    <a:srgbClr val="00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ODD</a:t>
              </a:r>
            </a:p>
          </p:txBody>
        </p:sp>
        <p:cxnSp>
          <p:nvCxnSpPr>
            <p:cNvPr id="145419" name="AutoShape 11"/>
            <p:cNvCxnSpPr>
              <a:cxnSpLocks noChangeShapeType="1"/>
              <a:stCxn id="145421" idx="0"/>
            </p:cNvCxnSpPr>
            <p:nvPr/>
          </p:nvCxnSpPr>
          <p:spPr bwMode="auto">
            <a:xfrm rot="16200000">
              <a:off x="3083" y="1095"/>
              <a:ext cx="369" cy="2"/>
            </a:xfrm>
            <a:prstGeom prst="curvedConnector3">
              <a:avLst>
                <a:gd name="adj1" fmla="val 49866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145420" name="AutoShape 12"/>
            <p:cNvCxnSpPr>
              <a:cxnSpLocks noChangeShapeType="1"/>
              <a:stCxn id="145421" idx="5"/>
            </p:cNvCxnSpPr>
            <p:nvPr/>
          </p:nvCxnSpPr>
          <p:spPr bwMode="auto">
            <a:xfrm flipV="1">
              <a:off x="3388" y="1544"/>
              <a:ext cx="410" cy="1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45421" name="AutoShape 13"/>
            <p:cNvSpPr>
              <a:spLocks noChangeArrowheads="1"/>
            </p:cNvSpPr>
            <p:nvPr/>
          </p:nvSpPr>
          <p:spPr bwMode="auto">
            <a:xfrm>
              <a:off x="3025" y="1280"/>
              <a:ext cx="484" cy="530"/>
            </a:xfrm>
            <a:prstGeom prst="triangle">
              <a:avLst>
                <a:gd name="adj" fmla="val 50000"/>
              </a:avLst>
            </a:prstGeom>
            <a:solidFill>
              <a:srgbClr val="00FF00">
                <a:alpha val="50000"/>
              </a:srgb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5425" name="Text Box 17"/>
              <p:cNvSpPr txBox="1">
                <a:spLocks noChangeArrowheads="1"/>
              </p:cNvSpPr>
              <p:nvPr/>
            </p:nvSpPr>
            <p:spPr bwMode="auto">
              <a:xfrm>
                <a:off x="1131888" y="5018356"/>
                <a:ext cx="7696200" cy="5585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Replace priority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𝑘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by 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payoff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2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d>
                      </m:e>
                      <m:sup>
                        <m:r>
                          <a:rPr lang="en-US" sz="32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200" i="1" baseline="30000" dirty="0">
                  <a:solidFill>
                    <a:schemeClr val="accent2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mc:Choice>
        <mc:Fallback xmlns="">
          <p:sp>
            <p:nvSpPr>
              <p:cNvPr id="145425" name="Text 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31888" y="5018356"/>
                <a:ext cx="7696200" cy="558551"/>
              </a:xfrm>
              <a:prstGeom prst="rect">
                <a:avLst/>
              </a:prstGeom>
              <a:blipFill>
                <a:blip r:embed="rId8"/>
                <a:stretch>
                  <a:fillRect t="-19565" b="-3369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5426" name="AutoShape 18"/>
          <p:cNvSpPr>
            <a:spLocks noChangeArrowheads="1"/>
          </p:cNvSpPr>
          <p:nvPr/>
        </p:nvSpPr>
        <p:spPr bwMode="auto">
          <a:xfrm>
            <a:off x="1398588" y="1052032"/>
            <a:ext cx="755650" cy="361950"/>
          </a:xfrm>
          <a:prstGeom prst="rightArrow">
            <a:avLst>
              <a:gd name="adj1" fmla="val 50000"/>
              <a:gd name="adj2" fmla="val 52193"/>
            </a:avLst>
          </a:prstGeom>
          <a:solidFill>
            <a:srgbClr val="00B8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145427" name="Rectangle 19"/>
          <p:cNvSpPr>
            <a:spLocks noChangeArrowheads="1"/>
          </p:cNvSpPr>
          <p:nvPr/>
        </p:nvSpPr>
        <p:spPr bwMode="auto">
          <a:xfrm>
            <a:off x="2024063" y="796445"/>
            <a:ext cx="8056562" cy="873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Mean Payoff Games (</a:t>
            </a:r>
            <a:r>
              <a:rPr lang="en-US" sz="44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MPG</a:t>
            </a:r>
            <a:r>
              <a:rPr lang="en-US" sz="4400" dirty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s)</a:t>
            </a:r>
            <a:endParaRPr lang="en-US" sz="4400" dirty="0">
              <a:solidFill>
                <a:srgbClr val="3366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5428" name="Text Box 20"/>
          <p:cNvSpPr txBox="1">
            <a:spLocks noChangeArrowheads="1"/>
          </p:cNvSpPr>
          <p:nvPr/>
        </p:nvSpPr>
        <p:spPr bwMode="auto">
          <a:xfrm>
            <a:off x="1131888" y="5678756"/>
            <a:ext cx="76962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Move payoffs to outgoing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edges.</a:t>
            </a:r>
            <a:endParaRPr lang="en-US" sz="3200" i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</p:txBody>
      </p:sp>
      <p:sp>
        <p:nvSpPr>
          <p:cNvPr id="145429" name="Text Box 21"/>
          <p:cNvSpPr txBox="1">
            <a:spLocks noChangeArrowheads="1"/>
          </p:cNvSpPr>
          <p:nvPr/>
        </p:nvSpPr>
        <p:spPr bwMode="auto">
          <a:xfrm>
            <a:off x="2755900" y="1571804"/>
            <a:ext cx="6253163" cy="52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dirty="0">
                <a:solidFill>
                  <a:srgbClr val="C00000"/>
                </a:solidFill>
              </a:rPr>
              <a:t>[</a:t>
            </a:r>
            <a:r>
              <a:rPr lang="en-US" sz="3000" dirty="0" err="1">
                <a:solidFill>
                  <a:srgbClr val="C00000"/>
                </a:solidFill>
              </a:rPr>
              <a:t>Stirling</a:t>
            </a:r>
            <a:r>
              <a:rPr lang="en-US" sz="3000" dirty="0">
                <a:solidFill>
                  <a:srgbClr val="C00000"/>
                </a:solidFill>
              </a:rPr>
              <a:t> (1993)]   [</a:t>
            </a:r>
            <a:r>
              <a:rPr lang="en-US" sz="3000" dirty="0" err="1">
                <a:solidFill>
                  <a:srgbClr val="C00000"/>
                </a:solidFill>
              </a:rPr>
              <a:t>Puri</a:t>
            </a:r>
            <a:r>
              <a:rPr lang="en-US" sz="3000" dirty="0">
                <a:solidFill>
                  <a:srgbClr val="C00000"/>
                </a:solidFill>
              </a:rPr>
              <a:t> (1995)]</a:t>
            </a:r>
          </a:p>
        </p:txBody>
      </p:sp>
      <p:pic>
        <p:nvPicPr>
          <p:cNvPr id="145431" name="Picture 23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08400" y="2754223"/>
            <a:ext cx="669925" cy="393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45432" name="Picture 24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35250" y="3355886"/>
            <a:ext cx="669925" cy="393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45433" name="Picture 25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198938" y="3355886"/>
            <a:ext cx="669925" cy="393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45435" name="Picture 27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04000" y="2754223"/>
            <a:ext cx="393700" cy="393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45436" name="Picture 28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85013" y="3836898"/>
            <a:ext cx="393700" cy="393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4" name="Text Box 20"/>
          <p:cNvSpPr txBox="1">
            <a:spLocks noChangeArrowheads="1"/>
          </p:cNvSpPr>
          <p:nvPr/>
        </p:nvSpPr>
        <p:spPr bwMode="auto">
          <a:xfrm>
            <a:off x="-1" y="6457878"/>
            <a:ext cx="10080625" cy="55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cycle is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positive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iff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its highest priority is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i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8047618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25" grpId="0"/>
      <p:bldP spid="145428" grpId="0"/>
      <p:bldP spid="2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552355"/>
            <a:ext cx="10080625" cy="97321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2"/>
                </a:solidFill>
              </a:rPr>
              <a:t>Bounds on the size of Universal Trees</a:t>
            </a:r>
            <a:br>
              <a:rPr lang="en-US" sz="4000" dirty="0" smtClean="0">
                <a:solidFill>
                  <a:schemeClr val="accent2"/>
                </a:solidFill>
              </a:rPr>
            </a:br>
            <a:r>
              <a:rPr lang="en-US" sz="2800" dirty="0" smtClean="0">
                <a:solidFill>
                  <a:srgbClr val="C00000"/>
                </a:solidFill>
              </a:rPr>
              <a:t>[ </a:t>
            </a:r>
            <a:r>
              <a:rPr lang="en-US" sz="2800" dirty="0" err="1" smtClean="0">
                <a:solidFill>
                  <a:srgbClr val="C00000"/>
                </a:solidFill>
              </a:rPr>
              <a:t>Fijalkow</a:t>
            </a:r>
            <a:r>
              <a:rPr lang="en-US" sz="2800" dirty="0" smtClean="0">
                <a:solidFill>
                  <a:srgbClr val="C00000"/>
                </a:solidFill>
              </a:rPr>
              <a:t> (2018) ]</a:t>
            </a:r>
            <a:endParaRPr lang="en-US" sz="2800" dirty="0">
              <a:solidFill>
                <a:srgbClr val="0033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0" y="1967855"/>
                <a:ext cx="10077240" cy="10604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⌊"/>
                                  <m:endChr m:val="⌋"/>
                                  <m:ctrlPr>
                                    <a:rPr lang="en-US" sz="28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sz="28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 b="0" i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r>
                                        <a:rPr lang="en-US" sz="28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e>
                                  </m:func>
                                </m:e>
                              </m:d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d>
                                <m:dPr>
                                  <m:begChr m:val="⌊"/>
                                  <m:endChr m:val="⌋"/>
                                  <m:ctrlP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e>
                                  </m:func>
                                </m:e>
                              </m:d>
                            </m:den>
                          </m:f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≤ 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≤ 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  <m:sup>
                          <m:d>
                            <m:dPr>
                              <m:begChr m:val="⌈"/>
                              <m:endChr m:val="⌉"/>
                              <m:ctrlP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e>
                              </m:func>
                            </m:e>
                          </m:d>
                        </m:sup>
                      </m:sSup>
                      <m:d>
                        <m:d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⌈"/>
                                  <m:endChr m:val="⌉"/>
                                  <m:ctrlP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e>
                                  </m:func>
                                </m:e>
                              </m:d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d>
                                <m:dPr>
                                  <m:begChr m:val="⌈"/>
                                  <m:endChr m:val="⌉"/>
                                  <m:ctrlPr>
                                    <a:rPr lang="en-US" sz="28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𝑛</m:t>
                                      </m:r>
                                    </m:e>
                                  </m:func>
                                </m:e>
                              </m:d>
                            </m:den>
                          </m:f>
                        </m:e>
                      </m:d>
                    </m:oMath>
                  </m:oMathPara>
                </a14:m>
                <a:endPara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967855"/>
                <a:ext cx="10077240" cy="10604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49"/>
          <p:cNvSpPr txBox="1">
            <a:spLocks noChangeArrowheads="1"/>
          </p:cNvSpPr>
          <p:nvPr/>
        </p:nvSpPr>
        <p:spPr bwMode="auto">
          <a:xfrm>
            <a:off x="15432" y="3416496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Upper and lower bounds are almost tight.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49"/>
          <p:cNvSpPr txBox="1">
            <a:spLocks noChangeArrowheads="1"/>
          </p:cNvSpPr>
          <p:nvPr/>
        </p:nvSpPr>
        <p:spPr bwMode="auto">
          <a:xfrm>
            <a:off x="15432" y="4133971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differ by only a polynomial factor.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13722" y="4851445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Upper bound is perhaps tighter.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16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268899"/>
            <a:ext cx="10080625" cy="125944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</a:rPr>
              <a:t>Separating Automata </a:t>
            </a:r>
            <a:br>
              <a:rPr lang="en-US" sz="4400" dirty="0" smtClean="0">
                <a:solidFill>
                  <a:schemeClr val="accent2"/>
                </a:solidFill>
              </a:rPr>
            </a:br>
            <a:r>
              <a:rPr lang="en-US" sz="4400" dirty="0" smtClean="0">
                <a:solidFill>
                  <a:schemeClr val="accent2"/>
                </a:solidFill>
              </a:rPr>
              <a:t>vs. Universal Trees (and Graphs)</a:t>
            </a:r>
            <a:endParaRPr lang="en-US" sz="4400" dirty="0">
              <a:solidFill>
                <a:schemeClr val="accent2"/>
              </a:solidFill>
            </a:endParaRPr>
          </a:p>
        </p:txBody>
      </p:sp>
      <p:sp>
        <p:nvSpPr>
          <p:cNvPr id="43" name="Text Box 49"/>
          <p:cNvSpPr txBox="1">
            <a:spLocks noChangeArrowheads="1"/>
          </p:cNvSpPr>
          <p:nvPr/>
        </p:nvSpPr>
        <p:spPr bwMode="auto">
          <a:xfrm>
            <a:off x="14143" y="1710199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saw two quasipolynomial-time algorithms for parity games,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 using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separating automata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one using </a:t>
            </a:r>
            <a:r>
              <a:rPr lang="en-US" sz="2800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trees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49"/>
          <p:cNvSpPr txBox="1">
            <a:spLocks noChangeArrowheads="1"/>
          </p:cNvSpPr>
          <p:nvPr/>
        </p:nvSpPr>
        <p:spPr bwMode="auto">
          <a:xfrm>
            <a:off x="32981" y="3936577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there smaller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separating automata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e.g., of polynomial size?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49"/>
          <p:cNvSpPr txBox="1">
            <a:spLocks noChangeArrowheads="1"/>
          </p:cNvSpPr>
          <p:nvPr/>
        </p:nvSpPr>
        <p:spPr bwMode="auto">
          <a:xfrm>
            <a:off x="32981" y="2739583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there a relation between the two algorithms?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3869" y="3338080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constructed essentially optimal </a:t>
            </a:r>
            <a:r>
              <a:rPr lang="en-US" sz="2800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trees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49"/>
          <p:cNvSpPr txBox="1">
            <a:spLocks noChangeArrowheads="1"/>
          </p:cNvSpPr>
          <p:nvPr/>
        </p:nvSpPr>
        <p:spPr bwMode="auto">
          <a:xfrm>
            <a:off x="20997" y="4535074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next show that </a:t>
            </a:r>
            <a:r>
              <a:rPr lang="en-US" sz="28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separating automata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trees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essentially equivalent notions.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49"/>
          <p:cNvSpPr txBox="1">
            <a:spLocks noChangeArrowheads="1"/>
          </p:cNvSpPr>
          <p:nvPr/>
        </p:nvSpPr>
        <p:spPr bwMode="auto">
          <a:xfrm>
            <a:off x="9013" y="5564458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size of the smallest </a:t>
            </a:r>
            <a:r>
              <a:rPr lang="en-US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separating automata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equal to the size of the smallest </a:t>
            </a:r>
            <a:r>
              <a:rPr lang="en-US" sz="2800" dirty="0" smtClean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trees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49"/>
          <p:cNvSpPr txBox="1">
            <a:spLocks noChangeArrowheads="1"/>
          </p:cNvSpPr>
          <p:nvPr/>
        </p:nvSpPr>
        <p:spPr bwMode="auto">
          <a:xfrm>
            <a:off x="-2971" y="6593841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also introduce a third equivalent notion: 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graphs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021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10" grpId="0"/>
      <p:bldP spid="11" grpId="0"/>
      <p:bldP spid="12" grpId="0"/>
      <p:bldP spid="14" grpId="0"/>
      <p:bldP spid="15" grpId="0"/>
      <p:bldP spid="1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275540"/>
            <a:ext cx="10080625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</a:rPr>
              <a:t>Strong Safety Separating Automata </a:t>
            </a:r>
            <a:endParaRPr lang="en-US" sz="4400" dirty="0">
              <a:solidFill>
                <a:schemeClr val="accent2"/>
              </a:solidFill>
            </a:endParaRPr>
          </a:p>
        </p:txBody>
      </p:sp>
      <p:sp>
        <p:nvSpPr>
          <p:cNvPr id="43" name="Text Box 49"/>
          <p:cNvSpPr txBox="1">
            <a:spLocks noChangeArrowheads="1"/>
          </p:cNvSpPr>
          <p:nvPr/>
        </p:nvSpPr>
        <p:spPr bwMode="auto">
          <a:xfrm>
            <a:off x="19287" y="1011567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the description of the algorithm of </a:t>
            </a:r>
            <a:r>
              <a:rPr lang="en-US" sz="2700" dirty="0">
                <a:solidFill>
                  <a:srgbClr val="C00000"/>
                </a:solidFill>
              </a:rPr>
              <a:t>[ </a:t>
            </a:r>
            <a:r>
              <a:rPr lang="en-US" sz="2700" dirty="0" smtClean="0">
                <a:solidFill>
                  <a:srgbClr val="C00000"/>
                </a:solidFill>
              </a:rPr>
              <a:t>CJKLS </a:t>
            </a:r>
            <a:r>
              <a:rPr lang="en-US" sz="2700" dirty="0">
                <a:solidFill>
                  <a:srgbClr val="C00000"/>
                </a:solidFill>
              </a:rPr>
              <a:t>(2017) ]</a:t>
            </a:r>
          </a:p>
          <a:p>
            <a:pPr algn="ctr">
              <a:lnSpc>
                <a:spcPct val="100000"/>
              </a:lnSpc>
            </a:pP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used </a:t>
            </a:r>
            <a:r>
              <a:rPr lang="en-US" sz="27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reachability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separating automata.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49"/>
          <p:cNvSpPr txBox="1">
            <a:spLocks noChangeArrowheads="1"/>
          </p:cNvSpPr>
          <p:nvPr/>
        </p:nvSpPr>
        <p:spPr bwMode="auto">
          <a:xfrm>
            <a:off x="19287" y="2040095"/>
            <a:ext cx="1008062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conform to the definition of progress measures given,</a:t>
            </a:r>
            <a:b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switch to the equivalent notion of </a:t>
            </a:r>
            <a:r>
              <a:rPr lang="en-US" sz="27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safety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automata.</a:t>
            </a:r>
            <a:b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(This corresponds to switching the roles of </a:t>
            </a:r>
            <a:r>
              <a:rPr lang="en-US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7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ODD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19287" y="3499511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strong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safety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-separating automaton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reads a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e>
                        </m:d>
                      </m:e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sup>
                    </m:sSup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287" y="3499511"/>
                <a:ext cx="10080625" cy="523220"/>
              </a:xfrm>
              <a:prstGeom prst="rect">
                <a:avLst/>
              </a:prstGeom>
              <a:blipFill>
                <a:blip r:embed="rId2"/>
                <a:stretch>
                  <a:fillRect t="-11628" b="-267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49"/>
              <p:cNvSpPr txBox="1">
                <a:spLocks noChangeArrowheads="1"/>
              </p:cNvSpPr>
              <p:nvPr/>
            </p:nvSpPr>
            <p:spPr bwMode="auto">
              <a:xfrm>
                <a:off x="19287" y="4097152"/>
                <a:ext cx="10080625" cy="9415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AllCycEven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i.e.,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sequence of priorities on an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infinite path in an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-graph,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never reaches a rejecting state.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287" y="4097152"/>
                <a:ext cx="10080625" cy="941540"/>
              </a:xfrm>
              <a:prstGeom prst="rect">
                <a:avLst/>
              </a:prstGeom>
              <a:blipFill>
                <a:blip r:embed="rId3"/>
                <a:stretch>
                  <a:fillRect t="-6452" r="-665" b="-1612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49"/>
              <p:cNvSpPr txBox="1">
                <a:spLocks noChangeArrowheads="1"/>
              </p:cNvSpPr>
              <p:nvPr/>
            </p:nvSpPr>
            <p:spPr bwMode="auto">
              <a:xfrm>
                <a:off x="19287" y="5113113"/>
                <a:ext cx="10080625" cy="923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7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LimsupOdd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i.e., the largest priority seen infinitely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often in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7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reaches a rejecting state.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287" y="5113113"/>
                <a:ext cx="10080625" cy="923330"/>
              </a:xfrm>
              <a:prstGeom prst="rect">
                <a:avLst/>
              </a:prstGeom>
              <a:blipFill>
                <a:blip r:embed="rId4"/>
                <a:stretch>
                  <a:fillRect t="-6623" b="-165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49"/>
              <p:cNvSpPr txBox="1">
                <a:spLocks noChangeArrowheads="1"/>
              </p:cNvSpPr>
              <p:nvPr/>
            </p:nvSpPr>
            <p:spPr bwMode="auto">
              <a:xfrm>
                <a:off x="19287" y="6110864"/>
                <a:ext cx="10080625" cy="542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</a:t>
                </a:r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strong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as it separates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700" i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AllCycEven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70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LimsupOdd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287" y="6110864"/>
                <a:ext cx="10080625" cy="542136"/>
              </a:xfrm>
              <a:prstGeom prst="rect">
                <a:avLst/>
              </a:prstGeom>
              <a:blipFill>
                <a:blip r:embed="rId5"/>
                <a:stretch>
                  <a:fillRect t="-10112" b="-2247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 Box 49"/>
              <p:cNvSpPr txBox="1">
                <a:spLocks noChangeArrowheads="1"/>
              </p:cNvSpPr>
              <p:nvPr/>
            </p:nvSpPr>
            <p:spPr bwMode="auto">
              <a:xfrm>
                <a:off x="19287" y="6727422"/>
                <a:ext cx="10080625" cy="5260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an algorithm, enough to separate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700" i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AllCycEven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70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AllCyc</m:t>
                        </m:r>
                        <m:r>
                          <m:rPr>
                            <m:sty m:val="p"/>
                          </m:rPr>
                          <a:rPr lang="en-US" sz="27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Odd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287" y="6727422"/>
                <a:ext cx="10080625" cy="526041"/>
              </a:xfrm>
              <a:prstGeom prst="rect">
                <a:avLst/>
              </a:prstGeom>
              <a:blipFill>
                <a:blip r:embed="rId6"/>
                <a:stretch>
                  <a:fillRect l="-786" t="-11628" r="-665" b="-2558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976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11" grpId="0"/>
      <p:bldP spid="13" grpId="0"/>
      <p:bldP spid="17" grpId="0"/>
      <p:bldP spid="19" grpId="0"/>
      <p:bldP spid="20" grpId="0"/>
      <p:bldP spid="21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275540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300" dirty="0" smtClean="0">
                    <a:solidFill>
                      <a:schemeClr val="accent2"/>
                    </a:solidFill>
                  </a:rPr>
                  <a:t>Universal Tree </a:t>
                </a:r>
                <a14:m>
                  <m:oMath xmlns:m="http://schemas.openxmlformats.org/officeDocument/2006/math">
                    <m:r>
                      <a:rPr lang="en-US" sz="43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300" dirty="0" smtClean="0">
                    <a:solidFill>
                      <a:schemeClr val="accent2"/>
                    </a:solidFill>
                  </a:rPr>
                  <a:t> Separating Automaton </a:t>
                </a:r>
                <a:endParaRPr lang="en-US" sz="43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75540"/>
                <a:ext cx="10080625" cy="629724"/>
              </a:xfrm>
              <a:prstGeom prst="rect">
                <a:avLst/>
              </a:prstGeom>
              <a:blipFill>
                <a:blip r:embed="rId2"/>
                <a:stretch>
                  <a:fillRect l="-1391" t="-31731" r="-2721" b="-5096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 Box 49"/>
              <p:cNvSpPr txBox="1">
                <a:spLocks noChangeArrowheads="1"/>
              </p:cNvSpPr>
              <p:nvPr/>
            </p:nvSpPr>
            <p:spPr bwMode="auto">
              <a:xfrm>
                <a:off x="15005" y="1073109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tree.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005" y="1073109"/>
                <a:ext cx="10080625" cy="523220"/>
              </a:xfrm>
              <a:prstGeom prst="rect">
                <a:avLst/>
              </a:prstGeom>
              <a:blipFill>
                <a:blip r:embed="rId3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 Box 49"/>
              <p:cNvSpPr txBox="1">
                <a:spLocks noChangeArrowheads="1"/>
              </p:cNvSpPr>
              <p:nvPr/>
            </p:nvSpPr>
            <p:spPr bwMode="auto">
              <a:xfrm>
                <a:off x="11957" y="1609557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Construct an automaton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whose states are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∪{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𝑅𝑒𝑗𝑒𝑐𝑡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957" y="1609557"/>
                <a:ext cx="10080625" cy="523220"/>
              </a:xfrm>
              <a:prstGeom prst="rect">
                <a:avLst/>
              </a:prstGeom>
              <a:blipFill>
                <a:blip r:embed="rId8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 Box 49"/>
              <p:cNvSpPr txBox="1">
                <a:spLocks noChangeArrowheads="1"/>
              </p:cNvSpPr>
              <p:nvPr/>
            </p:nvSpPr>
            <p:spPr bwMode="auto">
              <a:xfrm>
                <a:off x="5033913" y="2338875"/>
                <a:ext cx="5055621" cy="14846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→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:r>
                  <a:rPr lang="en-US" sz="2800" b="0" i="1" dirty="0" smtClean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b="0" i="1" dirty="0" smtClean="0">
                    <a:latin typeface="Cambria Math" panose="020405030504060302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33913" y="2338875"/>
                <a:ext cx="5055621" cy="1484637"/>
              </a:xfrm>
              <a:prstGeom prst="rect">
                <a:avLst/>
              </a:prstGeom>
              <a:blipFill>
                <a:blip r:embed="rId9"/>
                <a:stretch>
                  <a:fillRect t="-4527" b="-823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 Box 49"/>
              <p:cNvSpPr txBox="1">
                <a:spLocks noChangeArrowheads="1"/>
              </p:cNvSpPr>
              <p:nvPr/>
            </p:nvSpPr>
            <p:spPr bwMode="auto">
              <a:xfrm>
                <a:off x="5033913" y="3964593"/>
                <a:ext cx="5043430" cy="5862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𝛿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max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| 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𝑢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→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28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33913" y="3964593"/>
                <a:ext cx="5043430" cy="58625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 Box 49"/>
              <p:cNvSpPr txBox="1">
                <a:spLocks noChangeArrowheads="1"/>
              </p:cNvSpPr>
              <p:nvPr/>
            </p:nvSpPr>
            <p:spPr bwMode="auto">
              <a:xfrm>
                <a:off x="5033913" y="4691925"/>
                <a:ext cx="5053589" cy="14182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ther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no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→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33913" y="4691925"/>
                <a:ext cx="5053589" cy="1418209"/>
              </a:xfrm>
              <a:prstGeom prst="rect">
                <a:avLst/>
              </a:prstGeom>
              <a:blipFill>
                <a:blip r:embed="rId11"/>
                <a:stretch>
                  <a:fillRect t="-4741" b="-1163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122939" y="2402166"/>
            <a:ext cx="5522866" cy="5162471"/>
            <a:chOff x="122939" y="2402166"/>
            <a:chExt cx="5522866" cy="5162471"/>
          </a:xfrm>
        </p:grpSpPr>
        <p:cxnSp>
          <p:nvCxnSpPr>
            <p:cNvPr id="10" name="Straight Connector 9"/>
            <p:cNvCxnSpPr>
              <a:stCxn id="15" idx="3"/>
              <a:endCxn id="22" idx="7"/>
            </p:cNvCxnSpPr>
            <p:nvPr/>
          </p:nvCxnSpPr>
          <p:spPr bwMode="auto">
            <a:xfrm flipH="1">
              <a:off x="1764044" y="4077934"/>
              <a:ext cx="420498" cy="700576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sp>
          <p:nvSpPr>
            <p:cNvPr id="15" name="Oval 14"/>
            <p:cNvSpPr>
              <a:spLocks noChangeAspect="1"/>
            </p:cNvSpPr>
            <p:nvPr/>
          </p:nvSpPr>
          <p:spPr bwMode="auto">
            <a:xfrm>
              <a:off x="2164982" y="3960861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Isosceles Triangle 17"/>
            <p:cNvSpPr/>
            <p:nvPr/>
          </p:nvSpPr>
          <p:spPr bwMode="auto">
            <a:xfrm>
              <a:off x="1197647" y="4804081"/>
              <a:ext cx="1037690" cy="1654141"/>
            </a:xfrm>
            <a:prstGeom prst="triangle">
              <a:avLst/>
            </a:prstGeom>
            <a:solidFill>
              <a:srgbClr val="61D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Oval 21"/>
            <p:cNvSpPr>
              <a:spLocks noChangeAspect="1"/>
            </p:cNvSpPr>
            <p:nvPr/>
          </p:nvSpPr>
          <p:spPr bwMode="auto">
            <a:xfrm>
              <a:off x="1650040" y="4758423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Isosceles Triangle 23"/>
            <p:cNvSpPr/>
            <p:nvPr/>
          </p:nvSpPr>
          <p:spPr bwMode="auto">
            <a:xfrm>
              <a:off x="3024729" y="4804081"/>
              <a:ext cx="1037690" cy="1654141"/>
            </a:xfrm>
            <a:prstGeom prst="triangle">
              <a:avLst/>
            </a:prstGeom>
            <a:solidFill>
              <a:srgbClr val="61D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Oval 24"/>
            <p:cNvSpPr>
              <a:spLocks noChangeAspect="1"/>
            </p:cNvSpPr>
            <p:nvPr/>
          </p:nvSpPr>
          <p:spPr bwMode="auto">
            <a:xfrm>
              <a:off x="3477122" y="4758423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Isosceles Triangle 26"/>
            <p:cNvSpPr/>
            <p:nvPr/>
          </p:nvSpPr>
          <p:spPr bwMode="auto">
            <a:xfrm>
              <a:off x="4255916" y="4804081"/>
              <a:ext cx="1037690" cy="1654141"/>
            </a:xfrm>
            <a:prstGeom prst="triangle">
              <a:avLst/>
            </a:prstGeom>
            <a:solidFill>
              <a:srgbClr val="61D2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 bwMode="auto">
            <a:xfrm>
              <a:off x="4708309" y="4758423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Oval 28"/>
            <p:cNvSpPr>
              <a:spLocks noChangeAspect="1"/>
            </p:cNvSpPr>
            <p:nvPr/>
          </p:nvSpPr>
          <p:spPr bwMode="auto">
            <a:xfrm>
              <a:off x="4074265" y="3969425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0" name="Straight Connector 29"/>
            <p:cNvCxnSpPr>
              <a:stCxn id="29" idx="3"/>
              <a:endCxn id="25" idx="7"/>
            </p:cNvCxnSpPr>
            <p:nvPr/>
          </p:nvCxnSpPr>
          <p:spPr bwMode="auto">
            <a:xfrm flipH="1">
              <a:off x="3591126" y="4086498"/>
              <a:ext cx="502699" cy="692012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31" name="Straight Connector 30"/>
            <p:cNvCxnSpPr>
              <a:stCxn id="29" idx="5"/>
              <a:endCxn id="28" idx="1"/>
            </p:cNvCxnSpPr>
            <p:nvPr/>
          </p:nvCxnSpPr>
          <p:spPr bwMode="auto">
            <a:xfrm>
              <a:off x="4188269" y="4086498"/>
              <a:ext cx="539600" cy="692012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sp>
          <p:nvSpPr>
            <p:cNvPr id="32" name="Oval 31"/>
            <p:cNvSpPr>
              <a:spLocks noChangeAspect="1"/>
            </p:cNvSpPr>
            <p:nvPr/>
          </p:nvSpPr>
          <p:spPr bwMode="auto">
            <a:xfrm>
              <a:off x="3313975" y="2613239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3" name="Straight Connector 32"/>
            <p:cNvCxnSpPr>
              <a:stCxn id="32" idx="3"/>
              <a:endCxn id="15" idx="7"/>
            </p:cNvCxnSpPr>
            <p:nvPr/>
          </p:nvCxnSpPr>
          <p:spPr bwMode="auto">
            <a:xfrm flipH="1">
              <a:off x="2278986" y="2730312"/>
              <a:ext cx="1054549" cy="1250636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lg" len="lg"/>
            </a:ln>
            <a:effectLst/>
          </p:spPr>
        </p:cxnSp>
        <p:sp>
          <p:nvSpPr>
            <p:cNvPr id="35" name="Freeform 34"/>
            <p:cNvSpPr/>
            <p:nvPr/>
          </p:nvSpPr>
          <p:spPr bwMode="auto">
            <a:xfrm>
              <a:off x="3429000" y="2745584"/>
              <a:ext cx="707571" cy="1230086"/>
            </a:xfrm>
            <a:custGeom>
              <a:avLst/>
              <a:gdLst>
                <a:gd name="connsiteX0" fmla="*/ 0 w 707571"/>
                <a:gd name="connsiteY0" fmla="*/ 0 h 1230086"/>
                <a:gd name="connsiteX1" fmla="*/ 43543 w 707571"/>
                <a:gd name="connsiteY1" fmla="*/ 54429 h 1230086"/>
                <a:gd name="connsiteX2" fmla="*/ 76200 w 707571"/>
                <a:gd name="connsiteY2" fmla="*/ 76200 h 1230086"/>
                <a:gd name="connsiteX3" fmla="*/ 97971 w 707571"/>
                <a:gd name="connsiteY3" fmla="*/ 108857 h 1230086"/>
                <a:gd name="connsiteX4" fmla="*/ 119743 w 707571"/>
                <a:gd name="connsiteY4" fmla="*/ 130629 h 1230086"/>
                <a:gd name="connsiteX5" fmla="*/ 130629 w 707571"/>
                <a:gd name="connsiteY5" fmla="*/ 163286 h 1230086"/>
                <a:gd name="connsiteX6" fmla="*/ 108857 w 707571"/>
                <a:gd name="connsiteY6" fmla="*/ 293914 h 1230086"/>
                <a:gd name="connsiteX7" fmla="*/ 87086 w 707571"/>
                <a:gd name="connsiteY7" fmla="*/ 326572 h 1230086"/>
                <a:gd name="connsiteX8" fmla="*/ 76200 w 707571"/>
                <a:gd name="connsiteY8" fmla="*/ 359229 h 1230086"/>
                <a:gd name="connsiteX9" fmla="*/ 54429 w 707571"/>
                <a:gd name="connsiteY9" fmla="*/ 413657 h 1230086"/>
                <a:gd name="connsiteX10" fmla="*/ 32657 w 707571"/>
                <a:gd name="connsiteY10" fmla="*/ 446314 h 1230086"/>
                <a:gd name="connsiteX11" fmla="*/ 43543 w 707571"/>
                <a:gd name="connsiteY11" fmla="*/ 533400 h 1230086"/>
                <a:gd name="connsiteX12" fmla="*/ 65314 w 707571"/>
                <a:gd name="connsiteY12" fmla="*/ 555172 h 1230086"/>
                <a:gd name="connsiteX13" fmla="*/ 141514 w 707571"/>
                <a:gd name="connsiteY13" fmla="*/ 587829 h 1230086"/>
                <a:gd name="connsiteX14" fmla="*/ 206829 w 707571"/>
                <a:gd name="connsiteY14" fmla="*/ 609600 h 1230086"/>
                <a:gd name="connsiteX15" fmla="*/ 315686 w 707571"/>
                <a:gd name="connsiteY15" fmla="*/ 642257 h 1230086"/>
                <a:gd name="connsiteX16" fmla="*/ 326571 w 707571"/>
                <a:gd name="connsiteY16" fmla="*/ 674914 h 1230086"/>
                <a:gd name="connsiteX17" fmla="*/ 348343 w 707571"/>
                <a:gd name="connsiteY17" fmla="*/ 696686 h 1230086"/>
                <a:gd name="connsiteX18" fmla="*/ 326571 w 707571"/>
                <a:gd name="connsiteY18" fmla="*/ 925286 h 1230086"/>
                <a:gd name="connsiteX19" fmla="*/ 370114 w 707571"/>
                <a:gd name="connsiteY19" fmla="*/ 968829 h 1230086"/>
                <a:gd name="connsiteX20" fmla="*/ 446314 w 707571"/>
                <a:gd name="connsiteY20" fmla="*/ 990600 h 1230086"/>
                <a:gd name="connsiteX21" fmla="*/ 489857 w 707571"/>
                <a:gd name="connsiteY21" fmla="*/ 1001486 h 1230086"/>
                <a:gd name="connsiteX22" fmla="*/ 522514 w 707571"/>
                <a:gd name="connsiteY22" fmla="*/ 1012372 h 1230086"/>
                <a:gd name="connsiteX23" fmla="*/ 598714 w 707571"/>
                <a:gd name="connsiteY23" fmla="*/ 1034143 h 1230086"/>
                <a:gd name="connsiteX24" fmla="*/ 620486 w 707571"/>
                <a:gd name="connsiteY24" fmla="*/ 1055914 h 1230086"/>
                <a:gd name="connsiteX25" fmla="*/ 664029 w 707571"/>
                <a:gd name="connsiteY25" fmla="*/ 1110343 h 1230086"/>
                <a:gd name="connsiteX26" fmla="*/ 685800 w 707571"/>
                <a:gd name="connsiteY26" fmla="*/ 1197429 h 1230086"/>
                <a:gd name="connsiteX27" fmla="*/ 707571 w 707571"/>
                <a:gd name="connsiteY27" fmla="*/ 1230086 h 123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07571" h="1230086">
                  <a:moveTo>
                    <a:pt x="0" y="0"/>
                  </a:moveTo>
                  <a:cubicBezTo>
                    <a:pt x="14514" y="18143"/>
                    <a:pt x="27114" y="38000"/>
                    <a:pt x="43543" y="54429"/>
                  </a:cubicBezTo>
                  <a:cubicBezTo>
                    <a:pt x="52794" y="63680"/>
                    <a:pt x="66949" y="66949"/>
                    <a:pt x="76200" y="76200"/>
                  </a:cubicBezTo>
                  <a:cubicBezTo>
                    <a:pt x="85451" y="85451"/>
                    <a:pt x="89798" y="98641"/>
                    <a:pt x="97971" y="108857"/>
                  </a:cubicBezTo>
                  <a:cubicBezTo>
                    <a:pt x="104382" y="116871"/>
                    <a:pt x="112486" y="123372"/>
                    <a:pt x="119743" y="130629"/>
                  </a:cubicBezTo>
                  <a:cubicBezTo>
                    <a:pt x="123372" y="141515"/>
                    <a:pt x="130629" y="151811"/>
                    <a:pt x="130629" y="163286"/>
                  </a:cubicBezTo>
                  <a:cubicBezTo>
                    <a:pt x="130629" y="187434"/>
                    <a:pt x="125890" y="259848"/>
                    <a:pt x="108857" y="293914"/>
                  </a:cubicBezTo>
                  <a:cubicBezTo>
                    <a:pt x="103006" y="305616"/>
                    <a:pt x="92937" y="314870"/>
                    <a:pt x="87086" y="326572"/>
                  </a:cubicBezTo>
                  <a:cubicBezTo>
                    <a:pt x="81954" y="336835"/>
                    <a:pt x="80229" y="348485"/>
                    <a:pt x="76200" y="359229"/>
                  </a:cubicBezTo>
                  <a:cubicBezTo>
                    <a:pt x="69339" y="377525"/>
                    <a:pt x="63168" y="396180"/>
                    <a:pt x="54429" y="413657"/>
                  </a:cubicBezTo>
                  <a:cubicBezTo>
                    <a:pt x="48578" y="425359"/>
                    <a:pt x="39914" y="435428"/>
                    <a:pt x="32657" y="446314"/>
                  </a:cubicBezTo>
                  <a:cubicBezTo>
                    <a:pt x="36286" y="475343"/>
                    <a:pt x="35137" y="505379"/>
                    <a:pt x="43543" y="533400"/>
                  </a:cubicBezTo>
                  <a:cubicBezTo>
                    <a:pt x="46492" y="543230"/>
                    <a:pt x="57300" y="548761"/>
                    <a:pt x="65314" y="555172"/>
                  </a:cubicBezTo>
                  <a:cubicBezTo>
                    <a:pt x="103306" y="585566"/>
                    <a:pt x="93413" y="573399"/>
                    <a:pt x="141514" y="587829"/>
                  </a:cubicBezTo>
                  <a:cubicBezTo>
                    <a:pt x="163495" y="594423"/>
                    <a:pt x="184325" y="605099"/>
                    <a:pt x="206829" y="609600"/>
                  </a:cubicBezTo>
                  <a:cubicBezTo>
                    <a:pt x="280418" y="624318"/>
                    <a:pt x="244078" y="613615"/>
                    <a:pt x="315686" y="642257"/>
                  </a:cubicBezTo>
                  <a:cubicBezTo>
                    <a:pt x="319314" y="653143"/>
                    <a:pt x="320668" y="665075"/>
                    <a:pt x="326571" y="674914"/>
                  </a:cubicBezTo>
                  <a:cubicBezTo>
                    <a:pt x="331851" y="683715"/>
                    <a:pt x="347830" y="686435"/>
                    <a:pt x="348343" y="696686"/>
                  </a:cubicBezTo>
                  <a:cubicBezTo>
                    <a:pt x="355858" y="846976"/>
                    <a:pt x="354804" y="840589"/>
                    <a:pt x="326571" y="925286"/>
                  </a:cubicBezTo>
                  <a:cubicBezTo>
                    <a:pt x="341085" y="939800"/>
                    <a:pt x="350200" y="963851"/>
                    <a:pt x="370114" y="968829"/>
                  </a:cubicBezTo>
                  <a:cubicBezTo>
                    <a:pt x="506184" y="1002844"/>
                    <a:pt x="337037" y="959377"/>
                    <a:pt x="446314" y="990600"/>
                  </a:cubicBezTo>
                  <a:cubicBezTo>
                    <a:pt x="460699" y="994710"/>
                    <a:pt x="475472" y="997376"/>
                    <a:pt x="489857" y="1001486"/>
                  </a:cubicBezTo>
                  <a:cubicBezTo>
                    <a:pt x="500890" y="1004638"/>
                    <a:pt x="511481" y="1009220"/>
                    <a:pt x="522514" y="1012372"/>
                  </a:cubicBezTo>
                  <a:cubicBezTo>
                    <a:pt x="618195" y="1039709"/>
                    <a:pt x="520414" y="1008042"/>
                    <a:pt x="598714" y="1034143"/>
                  </a:cubicBezTo>
                  <a:cubicBezTo>
                    <a:pt x="605971" y="1041400"/>
                    <a:pt x="614075" y="1047900"/>
                    <a:pt x="620486" y="1055914"/>
                  </a:cubicBezTo>
                  <a:cubicBezTo>
                    <a:pt x="675415" y="1124575"/>
                    <a:pt x="611460" y="1057777"/>
                    <a:pt x="664029" y="1110343"/>
                  </a:cubicBezTo>
                  <a:cubicBezTo>
                    <a:pt x="668170" y="1131050"/>
                    <a:pt x="674641" y="1175110"/>
                    <a:pt x="685800" y="1197429"/>
                  </a:cubicBezTo>
                  <a:cubicBezTo>
                    <a:pt x="691651" y="1209131"/>
                    <a:pt x="707571" y="1230086"/>
                    <a:pt x="707571" y="1230086"/>
                  </a:cubicBezTo>
                </a:path>
              </a:pathLst>
            </a:custGeom>
            <a:noFill/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8" name="Straight Connector 37"/>
            <p:cNvCxnSpPr/>
            <p:nvPr/>
          </p:nvCxnSpPr>
          <p:spPr bwMode="auto">
            <a:xfrm>
              <a:off x="1221402" y="4828747"/>
              <a:ext cx="4088021" cy="3175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384202" y="4534169"/>
                  <a:ext cx="453271" cy="553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3000" i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0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84202" y="4534169"/>
                  <a:ext cx="453271" cy="553998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1" name="Straight Connector 40"/>
            <p:cNvCxnSpPr/>
            <p:nvPr/>
          </p:nvCxnSpPr>
          <p:spPr bwMode="auto">
            <a:xfrm>
              <a:off x="1617362" y="4022297"/>
              <a:ext cx="3090947" cy="18925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22939" y="3739512"/>
                  <a:ext cx="1143172" cy="553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3000" i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2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22939" y="3739512"/>
                  <a:ext cx="1143172" cy="553998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4" name="Straight Connector 43"/>
            <p:cNvCxnSpPr/>
            <p:nvPr/>
          </p:nvCxnSpPr>
          <p:spPr bwMode="auto">
            <a:xfrm>
              <a:off x="2928135" y="2699490"/>
              <a:ext cx="883577" cy="0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734263" y="2402166"/>
                  <a:ext cx="1143172" cy="553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3000" i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5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734263" y="2402166"/>
                  <a:ext cx="1143172" cy="553998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Oval 56"/>
                <p:cNvSpPr>
                  <a:spLocks noChangeAspect="1" noChangeArrowheads="1"/>
                </p:cNvSpPr>
                <p:nvPr/>
              </p:nvSpPr>
              <p:spPr bwMode="auto">
                <a:xfrm>
                  <a:off x="384202" y="6278222"/>
                  <a:ext cx="360000" cy="360000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lIns="18288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US" sz="2400" i="1" dirty="0"/>
                </a:p>
              </p:txBody>
            </p:sp>
          </mc:Choice>
          <mc:Fallback xmlns="">
            <p:sp>
              <p:nvSpPr>
                <p:cNvPr id="48" name="Oval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84202" y="6278222"/>
                  <a:ext cx="360000" cy="360000"/>
                </a:xfrm>
                <a:prstGeom prst="ellipse">
                  <a:avLst/>
                </a:prstGeom>
                <a:blipFill>
                  <a:blip r:embed="rId15"/>
                  <a:stretch>
                    <a:fillRect l="-1538" r="-1538" b="-1538"/>
                  </a:stretch>
                </a:blipFill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0" name="Oval 49"/>
            <p:cNvSpPr>
              <a:spLocks noChangeAspect="1"/>
            </p:cNvSpPr>
            <p:nvPr/>
          </p:nvSpPr>
          <p:spPr bwMode="auto">
            <a:xfrm>
              <a:off x="1617362" y="638533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Oval 50"/>
            <p:cNvSpPr>
              <a:spLocks noChangeAspect="1"/>
            </p:cNvSpPr>
            <p:nvPr/>
          </p:nvSpPr>
          <p:spPr bwMode="auto">
            <a:xfrm>
              <a:off x="5223939" y="638533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 bwMode="auto">
            <a:xfrm>
              <a:off x="4594305" y="638533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Oval 52"/>
            <p:cNvSpPr>
              <a:spLocks noChangeAspect="1"/>
            </p:cNvSpPr>
            <p:nvPr/>
          </p:nvSpPr>
          <p:spPr bwMode="auto">
            <a:xfrm>
              <a:off x="3964671" y="6385337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5" name="Curved Connector 54"/>
            <p:cNvCxnSpPr>
              <a:stCxn id="52" idx="4"/>
              <a:endCxn id="53" idx="4"/>
            </p:cNvCxnSpPr>
            <p:nvPr/>
          </p:nvCxnSpPr>
          <p:spPr bwMode="auto">
            <a:xfrm rot="5400000">
              <a:off x="4346270" y="6207680"/>
              <a:ext cx="12700" cy="629634"/>
            </a:xfrm>
            <a:prstGeom prst="curvedConnector3">
              <a:avLst>
                <a:gd name="adj1" fmla="val 1800000"/>
              </a:avLst>
            </a:prstGeom>
            <a:solidFill>
              <a:srgbClr val="00B8FF"/>
            </a:solidFill>
            <a:ln w="254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57" name="Curved Connector 56"/>
            <p:cNvCxnSpPr>
              <a:stCxn id="52" idx="0"/>
              <a:endCxn id="51" idx="0"/>
            </p:cNvCxnSpPr>
            <p:nvPr/>
          </p:nvCxnSpPr>
          <p:spPr bwMode="auto">
            <a:xfrm rot="5400000" flipH="1" flipV="1">
              <a:off x="4975904" y="6070520"/>
              <a:ext cx="12700" cy="629634"/>
            </a:xfrm>
            <a:prstGeom prst="curvedConnector3">
              <a:avLst>
                <a:gd name="adj1" fmla="val 1800000"/>
              </a:avLst>
            </a:prstGeom>
            <a:solidFill>
              <a:srgbClr val="00B8FF"/>
            </a:solidFill>
            <a:ln w="254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cxnSp>
          <p:nvCxnSpPr>
            <p:cNvPr id="60" name="Curved Connector 59"/>
            <p:cNvCxnSpPr>
              <a:stCxn id="50" idx="4"/>
              <a:endCxn id="48" idx="5"/>
            </p:cNvCxnSpPr>
            <p:nvPr/>
          </p:nvCxnSpPr>
          <p:spPr bwMode="auto">
            <a:xfrm rot="5400000">
              <a:off x="1156311" y="6057668"/>
              <a:ext cx="63004" cy="992663"/>
            </a:xfrm>
            <a:prstGeom prst="curvedConnector3">
              <a:avLst>
                <a:gd name="adj1" fmla="val 546513"/>
              </a:avLst>
            </a:prstGeom>
            <a:solidFill>
              <a:srgbClr val="00B8FF"/>
            </a:solidFill>
            <a:ln w="254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3679653" y="6641307"/>
                  <a:ext cx="1089975" cy="9233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oMath>
                    </m:oMathPara>
                  </a14:m>
                  <a:r>
                    <a:rPr lang="en-US" sz="3000" b="0" i="1" dirty="0" smtClean="0">
                      <a:solidFill>
                        <a:schemeClr val="accent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/>
                  </a:r>
                  <a:br>
                    <a:rPr lang="en-US" sz="3000" b="0" i="1" dirty="0" smtClean="0">
                      <a:solidFill>
                        <a:schemeClr val="accent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</a:br>
                  <a:r>
                    <a:rPr lang="en-US" sz="3000" b="0" dirty="0" smtClean="0">
                      <a:solidFill>
                        <a:srgbClr val="00B05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odd</a:t>
                  </a:r>
                  <a:endParaRPr lang="en-US" sz="3000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3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679653" y="6641307"/>
                  <a:ext cx="1089975" cy="923330"/>
                </a:xfrm>
                <a:prstGeom prst="rect">
                  <a:avLst/>
                </a:prstGeom>
                <a:blipFill>
                  <a:blip r:embed="rId16"/>
                  <a:stretch>
                    <a:fillRect r="-10112" b="-19079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4458733" y="5631184"/>
                  <a:ext cx="1187072" cy="553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3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3000" i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4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458733" y="5631184"/>
                  <a:ext cx="1187072" cy="553998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 Box 49"/>
              <p:cNvSpPr txBox="1">
                <a:spLocks noChangeArrowheads="1"/>
              </p:cNvSpPr>
              <p:nvPr/>
            </p:nvSpPr>
            <p:spPr bwMode="auto">
              <a:xfrm>
                <a:off x="5016627" y="6251216"/>
                <a:ext cx="5053589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initial state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maximum, i.e., rightmost, leaf.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16627" y="6251216"/>
                <a:ext cx="5053589" cy="954107"/>
              </a:xfrm>
              <a:prstGeom prst="rect">
                <a:avLst/>
              </a:prstGeom>
              <a:blipFill>
                <a:blip r:embed="rId18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900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63" grpId="0"/>
      <p:bldP spid="64" grpId="0"/>
      <p:bldP spid="65" grpId="0"/>
      <p:bldP spid="66" grpId="0"/>
      <p:bldP spid="7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435798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Tree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Automaton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435798"/>
                <a:ext cx="10080625" cy="629724"/>
              </a:xfrm>
              <a:prstGeom prst="rect">
                <a:avLst/>
              </a:prstGeom>
              <a:blipFill>
                <a:blip r:embed="rId2"/>
                <a:stretch>
                  <a:fillRect t="-34615" b="-5096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Straight Connector 47"/>
          <p:cNvCxnSpPr>
            <a:stCxn id="43" idx="3"/>
            <a:endCxn id="45" idx="7"/>
          </p:cNvCxnSpPr>
          <p:nvPr/>
        </p:nvCxnSpPr>
        <p:spPr bwMode="auto">
          <a:xfrm flipH="1">
            <a:off x="3279303" y="4163973"/>
            <a:ext cx="890727" cy="101402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9" name="Straight Connector 48"/>
          <p:cNvCxnSpPr>
            <a:stCxn id="43" idx="4"/>
            <a:endCxn id="46" idx="0"/>
          </p:cNvCxnSpPr>
          <p:nvPr/>
        </p:nvCxnSpPr>
        <p:spPr bwMode="auto">
          <a:xfrm flipH="1">
            <a:off x="3904602" y="4204146"/>
            <a:ext cx="359872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1" name="Straight Connector 50"/>
          <p:cNvCxnSpPr>
            <a:stCxn id="43" idx="4"/>
            <a:endCxn id="50" idx="0"/>
          </p:cNvCxnSpPr>
          <p:nvPr/>
        </p:nvCxnSpPr>
        <p:spPr bwMode="auto">
          <a:xfrm>
            <a:off x="4264474" y="4204146"/>
            <a:ext cx="359871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3" name="Straight Connector 52"/>
          <p:cNvCxnSpPr>
            <a:stCxn id="43" idx="5"/>
            <a:endCxn id="52" idx="1"/>
          </p:cNvCxnSpPr>
          <p:nvPr/>
        </p:nvCxnSpPr>
        <p:spPr bwMode="auto">
          <a:xfrm>
            <a:off x="4358918" y="4163973"/>
            <a:ext cx="890727" cy="101402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0" name="Straight Connector 39"/>
          <p:cNvCxnSpPr>
            <a:stCxn id="38" idx="3"/>
            <a:endCxn id="39" idx="0"/>
          </p:cNvCxnSpPr>
          <p:nvPr/>
        </p:nvCxnSpPr>
        <p:spPr bwMode="auto">
          <a:xfrm flipH="1">
            <a:off x="1745373" y="4163973"/>
            <a:ext cx="265427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2" name="Straight Connector 41"/>
          <p:cNvCxnSpPr>
            <a:stCxn id="38" idx="5"/>
            <a:endCxn id="41" idx="0"/>
          </p:cNvCxnSpPr>
          <p:nvPr/>
        </p:nvCxnSpPr>
        <p:spPr bwMode="auto">
          <a:xfrm>
            <a:off x="2199688" y="4163973"/>
            <a:ext cx="265428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35" name="Straight Connector 34"/>
          <p:cNvCxnSpPr>
            <a:stCxn id="33" idx="3"/>
            <a:endCxn id="34" idx="0"/>
          </p:cNvCxnSpPr>
          <p:nvPr/>
        </p:nvCxnSpPr>
        <p:spPr bwMode="auto">
          <a:xfrm flipH="1">
            <a:off x="6063833" y="4163973"/>
            <a:ext cx="625300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37" name="Straight Connector 36"/>
          <p:cNvCxnSpPr>
            <a:stCxn id="33" idx="4"/>
            <a:endCxn id="36" idx="0"/>
          </p:cNvCxnSpPr>
          <p:nvPr/>
        </p:nvCxnSpPr>
        <p:spPr bwMode="auto">
          <a:xfrm>
            <a:off x="6783577" y="4204146"/>
            <a:ext cx="0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9" name="Straight Connector 28"/>
          <p:cNvCxnSpPr>
            <a:stCxn id="33" idx="5"/>
            <a:endCxn id="28" idx="0"/>
          </p:cNvCxnSpPr>
          <p:nvPr/>
        </p:nvCxnSpPr>
        <p:spPr bwMode="auto">
          <a:xfrm>
            <a:off x="6878021" y="4163973"/>
            <a:ext cx="625300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2" name="Straight Connector 21"/>
          <p:cNvCxnSpPr>
            <a:stCxn id="20" idx="3"/>
            <a:endCxn id="38" idx="0"/>
          </p:cNvCxnSpPr>
          <p:nvPr/>
        </p:nvCxnSpPr>
        <p:spPr bwMode="auto">
          <a:xfrm flipH="1">
            <a:off x="2105244" y="2937142"/>
            <a:ext cx="985171" cy="99268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3" name="Straight Connector 22"/>
          <p:cNvCxnSpPr>
            <a:stCxn id="20" idx="5"/>
            <a:endCxn id="43" idx="0"/>
          </p:cNvCxnSpPr>
          <p:nvPr/>
        </p:nvCxnSpPr>
        <p:spPr bwMode="auto">
          <a:xfrm>
            <a:off x="3279303" y="2937142"/>
            <a:ext cx="985171" cy="99268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5" name="Straight Connector 24"/>
          <p:cNvCxnSpPr>
            <a:stCxn id="54" idx="3"/>
            <a:endCxn id="33" idx="0"/>
          </p:cNvCxnSpPr>
          <p:nvPr/>
        </p:nvCxnSpPr>
        <p:spPr bwMode="auto">
          <a:xfrm flipH="1">
            <a:off x="6783577" y="2955980"/>
            <a:ext cx="805236" cy="973846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6" name="Straight Connector 25"/>
          <p:cNvCxnSpPr>
            <a:stCxn id="54" idx="5"/>
            <a:endCxn id="27" idx="0"/>
          </p:cNvCxnSpPr>
          <p:nvPr/>
        </p:nvCxnSpPr>
        <p:spPr bwMode="auto">
          <a:xfrm>
            <a:off x="7777701" y="2955980"/>
            <a:ext cx="805235" cy="973846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6" name="Straight Connector 55"/>
          <p:cNvCxnSpPr>
            <a:stCxn id="55" idx="3"/>
            <a:endCxn id="20" idx="7"/>
          </p:cNvCxnSpPr>
          <p:nvPr/>
        </p:nvCxnSpPr>
        <p:spPr bwMode="auto">
          <a:xfrm flipH="1">
            <a:off x="3279303" y="1729149"/>
            <a:ext cx="2060311" cy="1014019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64" name="Straight Connector 63"/>
          <p:cNvCxnSpPr>
            <a:stCxn id="55" idx="5"/>
            <a:endCxn id="54" idx="1"/>
          </p:cNvCxnSpPr>
          <p:nvPr/>
        </p:nvCxnSpPr>
        <p:spPr bwMode="auto">
          <a:xfrm>
            <a:off x="5528502" y="1729149"/>
            <a:ext cx="2060311" cy="103285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67" name="Straight Connector 66"/>
          <p:cNvCxnSpPr>
            <a:stCxn id="27" idx="5"/>
            <a:endCxn id="30" idx="0"/>
          </p:cNvCxnSpPr>
          <p:nvPr/>
        </p:nvCxnSpPr>
        <p:spPr bwMode="auto">
          <a:xfrm>
            <a:off x="8677380" y="4163973"/>
            <a:ext cx="265428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70" name="Straight Connector 69"/>
          <p:cNvCxnSpPr>
            <a:stCxn id="27" idx="3"/>
            <a:endCxn id="31" idx="0"/>
          </p:cNvCxnSpPr>
          <p:nvPr/>
        </p:nvCxnSpPr>
        <p:spPr bwMode="auto">
          <a:xfrm flipH="1">
            <a:off x="8223065" y="4163973"/>
            <a:ext cx="265427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79" name="Straight Connector 78"/>
          <p:cNvCxnSpPr/>
          <p:nvPr/>
        </p:nvCxnSpPr>
        <p:spPr bwMode="auto">
          <a:xfrm flipV="1">
            <a:off x="1221402" y="2855311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4986232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4986232"/>
                <a:ext cx="453271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6" name="Group 75"/>
          <p:cNvGrpSpPr/>
          <p:nvPr/>
        </p:nvGrpSpPr>
        <p:grpSpPr>
          <a:xfrm>
            <a:off x="1971680" y="3929826"/>
            <a:ext cx="6744820" cy="274320"/>
            <a:chOff x="1663458" y="4582423"/>
            <a:chExt cx="6744820" cy="274320"/>
          </a:xfrm>
          <a:solidFill>
            <a:schemeClr val="bg1"/>
          </a:solidFill>
        </p:grpSpPr>
        <p:sp>
          <p:nvSpPr>
            <p:cNvPr id="43" name="Oval 42"/>
            <p:cNvSpPr>
              <a:spLocks noChangeAspect="1"/>
            </p:cNvSpPr>
            <p:nvPr/>
          </p:nvSpPr>
          <p:spPr bwMode="auto">
            <a:xfrm>
              <a:off x="3822688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Oval 37"/>
            <p:cNvSpPr>
              <a:spLocks noChangeAspect="1"/>
            </p:cNvSpPr>
            <p:nvPr/>
          </p:nvSpPr>
          <p:spPr bwMode="auto">
            <a:xfrm>
              <a:off x="1663458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 bwMode="auto">
            <a:xfrm>
              <a:off x="6341791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/>
            <p:cNvSpPr>
              <a:spLocks noChangeAspect="1"/>
            </p:cNvSpPr>
            <p:nvPr/>
          </p:nvSpPr>
          <p:spPr bwMode="auto">
            <a:xfrm>
              <a:off x="8141150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1611809" y="5137820"/>
            <a:ext cx="7464563" cy="274320"/>
            <a:chOff x="1303587" y="5476862"/>
            <a:chExt cx="7464563" cy="274320"/>
          </a:xfrm>
          <a:solidFill>
            <a:schemeClr val="bg1"/>
          </a:solidFill>
        </p:grpSpPr>
        <p:sp>
          <p:nvSpPr>
            <p:cNvPr id="45" name="Oval 44"/>
            <p:cNvSpPr>
              <a:spLocks noChangeAspect="1"/>
            </p:cNvSpPr>
            <p:nvPr/>
          </p:nvSpPr>
          <p:spPr bwMode="auto">
            <a:xfrm>
              <a:off x="2743073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Oval 45"/>
            <p:cNvSpPr>
              <a:spLocks noChangeAspect="1"/>
            </p:cNvSpPr>
            <p:nvPr/>
          </p:nvSpPr>
          <p:spPr bwMode="auto">
            <a:xfrm>
              <a:off x="3462816" y="5476862"/>
              <a:ext cx="267128" cy="274320"/>
            </a:xfrm>
            <a:prstGeom prst="ellipse">
              <a:avLst/>
            </a:prstGeom>
            <a:solidFill>
              <a:schemeClr val="bg2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Oval 49"/>
            <p:cNvSpPr>
              <a:spLocks noChangeAspect="1"/>
            </p:cNvSpPr>
            <p:nvPr/>
          </p:nvSpPr>
          <p:spPr bwMode="auto">
            <a:xfrm>
              <a:off x="4182559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 bwMode="auto">
            <a:xfrm>
              <a:off x="4902303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/>
            <p:cNvSpPr>
              <a:spLocks noChangeAspect="1"/>
            </p:cNvSpPr>
            <p:nvPr/>
          </p:nvSpPr>
          <p:spPr bwMode="auto">
            <a:xfrm>
              <a:off x="1303587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Oval 40"/>
            <p:cNvSpPr>
              <a:spLocks noChangeAspect="1"/>
            </p:cNvSpPr>
            <p:nvPr/>
          </p:nvSpPr>
          <p:spPr bwMode="auto">
            <a:xfrm>
              <a:off x="2023330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Oval 33"/>
            <p:cNvSpPr>
              <a:spLocks noChangeAspect="1"/>
            </p:cNvSpPr>
            <p:nvPr/>
          </p:nvSpPr>
          <p:spPr bwMode="auto">
            <a:xfrm>
              <a:off x="5622047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Oval 35"/>
            <p:cNvSpPr>
              <a:spLocks noChangeAspect="1"/>
            </p:cNvSpPr>
            <p:nvPr/>
          </p:nvSpPr>
          <p:spPr bwMode="auto">
            <a:xfrm>
              <a:off x="6341791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Oval 29"/>
            <p:cNvSpPr>
              <a:spLocks noChangeAspect="1"/>
            </p:cNvSpPr>
            <p:nvPr/>
          </p:nvSpPr>
          <p:spPr bwMode="auto">
            <a:xfrm>
              <a:off x="8501022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/>
            <p:cNvSpPr>
              <a:spLocks noChangeAspect="1"/>
            </p:cNvSpPr>
            <p:nvPr/>
          </p:nvSpPr>
          <p:spPr bwMode="auto">
            <a:xfrm>
              <a:off x="7781279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 bwMode="auto">
            <a:xfrm>
              <a:off x="7061535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3051295" y="2702995"/>
            <a:ext cx="4765526" cy="293158"/>
            <a:chOff x="2743073" y="3294688"/>
            <a:chExt cx="4765526" cy="293158"/>
          </a:xfrm>
          <a:solidFill>
            <a:schemeClr val="bg1"/>
          </a:solidFill>
        </p:grpSpPr>
        <p:sp>
          <p:nvSpPr>
            <p:cNvPr id="20" name="Oval 19"/>
            <p:cNvSpPr>
              <a:spLocks noChangeAspect="1"/>
            </p:cNvSpPr>
            <p:nvPr/>
          </p:nvSpPr>
          <p:spPr bwMode="auto">
            <a:xfrm>
              <a:off x="2743073" y="3294688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Oval 53"/>
            <p:cNvSpPr>
              <a:spLocks noChangeAspect="1"/>
            </p:cNvSpPr>
            <p:nvPr/>
          </p:nvSpPr>
          <p:spPr bwMode="auto">
            <a:xfrm>
              <a:off x="7241471" y="3313526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Oval 54"/>
          <p:cNvSpPr>
            <a:spLocks noChangeAspect="1"/>
          </p:cNvSpPr>
          <p:nvPr/>
        </p:nvSpPr>
        <p:spPr bwMode="auto">
          <a:xfrm>
            <a:off x="5300494" y="1495002"/>
            <a:ext cx="267128" cy="274320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2" name="Straight Connector 81"/>
          <p:cNvCxnSpPr/>
          <p:nvPr/>
        </p:nvCxnSpPr>
        <p:spPr bwMode="auto">
          <a:xfrm flipV="1">
            <a:off x="1204777" y="4055114"/>
            <a:ext cx="8346606" cy="18837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p:cxnSp>
        <p:nvCxnSpPr>
          <p:cNvPr id="83" name="Straight Connector 82"/>
          <p:cNvCxnSpPr/>
          <p:nvPr/>
        </p:nvCxnSpPr>
        <p:spPr bwMode="auto">
          <a:xfrm flipV="1">
            <a:off x="1212431" y="5271544"/>
            <a:ext cx="8350036" cy="10401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p:cxnSp>
        <p:nvCxnSpPr>
          <p:cNvPr id="84" name="Straight Connector 83"/>
          <p:cNvCxnSpPr/>
          <p:nvPr/>
        </p:nvCxnSpPr>
        <p:spPr bwMode="auto">
          <a:xfrm flipV="1">
            <a:off x="1204777" y="1625036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3791610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3791610"/>
                <a:ext cx="453271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2647147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2647147"/>
                <a:ext cx="453271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1378747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7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1378747"/>
                <a:ext cx="453271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4" name="Group 43"/>
          <p:cNvGrpSpPr/>
          <p:nvPr/>
        </p:nvGrpSpPr>
        <p:grpSpPr>
          <a:xfrm>
            <a:off x="4005395" y="5355343"/>
            <a:ext cx="1250599" cy="772379"/>
            <a:chOff x="4005395" y="5694385"/>
            <a:chExt cx="1250599" cy="772379"/>
          </a:xfrm>
        </p:grpSpPr>
        <p:cxnSp>
          <p:nvCxnSpPr>
            <p:cNvPr id="58" name="Curved Connector 57"/>
            <p:cNvCxnSpPr>
              <a:stCxn id="46" idx="5"/>
              <a:endCxn id="52" idx="3"/>
            </p:cNvCxnSpPr>
            <p:nvPr/>
          </p:nvCxnSpPr>
          <p:spPr bwMode="auto">
            <a:xfrm rot="16200000" flipH="1">
              <a:off x="4624345" y="5075435"/>
              <a:ext cx="12700" cy="1250599"/>
            </a:xfrm>
            <a:prstGeom prst="curvedConnector3">
              <a:avLst>
                <a:gd name="adj1" fmla="val 2116323"/>
              </a:avLst>
            </a:prstGeom>
            <a:solidFill>
              <a:srgbClr val="00B8FF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4324351" y="5974321"/>
                  <a:ext cx="675087" cy="4924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2600" i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8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324351" y="5974321"/>
                  <a:ext cx="675087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2" name="Group 31"/>
          <p:cNvGrpSpPr/>
          <p:nvPr/>
        </p:nvGrpSpPr>
        <p:grpSpPr>
          <a:xfrm>
            <a:off x="3285653" y="5160564"/>
            <a:ext cx="549320" cy="464442"/>
            <a:chOff x="3285653" y="5437961"/>
            <a:chExt cx="549320" cy="492443"/>
          </a:xfrm>
        </p:grpSpPr>
        <p:cxnSp>
          <p:nvCxnSpPr>
            <p:cNvPr id="59" name="Curved Connector 58"/>
            <p:cNvCxnSpPr>
              <a:stCxn id="46" idx="3"/>
              <a:endCxn id="45" idx="5"/>
            </p:cNvCxnSpPr>
            <p:nvPr/>
          </p:nvCxnSpPr>
          <p:spPr bwMode="auto">
            <a:xfrm rot="5400000">
              <a:off x="3544348" y="5396682"/>
              <a:ext cx="13466" cy="530855"/>
            </a:xfrm>
            <a:prstGeom prst="curvedConnector3">
              <a:avLst>
                <a:gd name="adj1" fmla="val 2116323"/>
              </a:avLst>
            </a:prstGeom>
            <a:solidFill>
              <a:srgbClr val="00B8FF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3381702" y="5437961"/>
                  <a:ext cx="453271" cy="4924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600" i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1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381702" y="5437961"/>
                  <a:ext cx="453271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7" name="Group 46"/>
          <p:cNvGrpSpPr/>
          <p:nvPr/>
        </p:nvGrpSpPr>
        <p:grpSpPr>
          <a:xfrm>
            <a:off x="2471466" y="5395516"/>
            <a:ext cx="1439486" cy="877328"/>
            <a:chOff x="2471466" y="5734558"/>
            <a:chExt cx="1439486" cy="877328"/>
          </a:xfrm>
        </p:grpSpPr>
        <p:cxnSp>
          <p:nvCxnSpPr>
            <p:cNvPr id="57" name="Curved Connector 56"/>
            <p:cNvCxnSpPr>
              <a:stCxn id="46" idx="4"/>
              <a:endCxn id="41" idx="4"/>
            </p:cNvCxnSpPr>
            <p:nvPr/>
          </p:nvCxnSpPr>
          <p:spPr bwMode="auto">
            <a:xfrm rot="5400000">
              <a:off x="3184859" y="5021165"/>
              <a:ext cx="12700" cy="1439486"/>
            </a:xfrm>
            <a:prstGeom prst="curvedConnector3">
              <a:avLst>
                <a:gd name="adj1" fmla="val 3741575"/>
              </a:avLst>
            </a:prstGeom>
            <a:solidFill>
              <a:srgbClr val="00B8FF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3006497" y="6119443"/>
                  <a:ext cx="453271" cy="4924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2600" i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4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006497" y="6119443"/>
                  <a:ext cx="453271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Oval 56"/>
              <p:cNvSpPr>
                <a:spLocks noChangeAspect="1" noChangeArrowheads="1"/>
              </p:cNvSpPr>
              <p:nvPr/>
            </p:nvSpPr>
            <p:spPr bwMode="auto">
              <a:xfrm>
                <a:off x="384202" y="5939180"/>
                <a:ext cx="360000" cy="360000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lIns="18288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i="1" dirty="0"/>
              </a:p>
            </p:txBody>
          </p:sp>
        </mc:Choice>
        <mc:Fallback xmlns="">
          <p:sp>
            <p:nvSpPr>
              <p:cNvPr id="97" name="Oval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4202" y="5939180"/>
                <a:ext cx="360000" cy="360000"/>
              </a:xfrm>
              <a:prstGeom prst="ellipse">
                <a:avLst/>
              </a:prstGeom>
              <a:blipFill>
                <a:blip r:embed="rId10"/>
                <a:stretch>
                  <a:fillRect l="-1538" r="-1538" b="-1538"/>
                </a:stretch>
              </a:blip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5" name="Group 64"/>
          <p:cNvGrpSpPr/>
          <p:nvPr/>
        </p:nvGrpSpPr>
        <p:grpSpPr>
          <a:xfrm>
            <a:off x="564202" y="5401866"/>
            <a:ext cx="3340400" cy="1307630"/>
            <a:chOff x="564202" y="5740908"/>
            <a:chExt cx="3340400" cy="1307630"/>
          </a:xfrm>
        </p:grpSpPr>
        <p:cxnSp>
          <p:nvCxnSpPr>
            <p:cNvPr id="98" name="Curved Connector 97"/>
            <p:cNvCxnSpPr>
              <a:stCxn id="46" idx="4"/>
              <a:endCxn id="97" idx="4"/>
            </p:cNvCxnSpPr>
            <p:nvPr/>
          </p:nvCxnSpPr>
          <p:spPr bwMode="auto">
            <a:xfrm rot="5400000">
              <a:off x="1790882" y="4514228"/>
              <a:ext cx="887040" cy="3340400"/>
            </a:xfrm>
            <a:prstGeom prst="curvedConnector3">
              <a:avLst>
                <a:gd name="adj1" fmla="val 146619"/>
              </a:avLst>
            </a:prstGeom>
            <a:solidFill>
              <a:srgbClr val="00B8FF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2073047" y="6556095"/>
                  <a:ext cx="453271" cy="4924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oMath>
                    </m:oMathPara>
                  </a14:m>
                  <a:endParaRPr lang="en-US" sz="2600" i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2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073047" y="6556095"/>
                  <a:ext cx="453271" cy="492443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6" name="Group 65"/>
          <p:cNvGrpSpPr/>
          <p:nvPr/>
        </p:nvGrpSpPr>
        <p:grpSpPr>
          <a:xfrm>
            <a:off x="3910952" y="5395511"/>
            <a:ext cx="5038206" cy="1238614"/>
            <a:chOff x="3910952" y="5734558"/>
            <a:chExt cx="5038206" cy="1021347"/>
          </a:xfrm>
        </p:grpSpPr>
        <p:cxnSp>
          <p:nvCxnSpPr>
            <p:cNvPr id="103" name="Curved Connector 102"/>
            <p:cNvCxnSpPr>
              <a:stCxn id="46" idx="4"/>
              <a:endCxn id="30" idx="4"/>
            </p:cNvCxnSpPr>
            <p:nvPr/>
          </p:nvCxnSpPr>
          <p:spPr bwMode="auto">
            <a:xfrm rot="16200000" flipH="1">
              <a:off x="6423705" y="3221805"/>
              <a:ext cx="12700" cy="5038206"/>
            </a:xfrm>
            <a:prstGeom prst="curvedConnector3">
              <a:avLst>
                <a:gd name="adj1" fmla="val 7301126"/>
              </a:avLst>
            </a:prstGeom>
            <a:solidFill>
              <a:srgbClr val="00B8FF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4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6268662" y="6263462"/>
                  <a:ext cx="453271" cy="4924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0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oMath>
                    </m:oMathPara>
                  </a14:m>
                  <a:endParaRPr lang="en-US" sz="2600" i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4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268662" y="6263462"/>
                  <a:ext cx="453271" cy="492443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 Box 49"/>
              <p:cNvSpPr txBox="1">
                <a:spLocks noChangeArrowheads="1"/>
              </p:cNvSpPr>
              <p:nvPr/>
            </p:nvSpPr>
            <p:spPr bwMode="auto">
              <a:xfrm>
                <a:off x="4608603" y="5625005"/>
                <a:ext cx="675087" cy="492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 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4</m:t>
                      </m:r>
                    </m:oMath>
                  </m:oMathPara>
                </a14:m>
                <a:endParaRPr lang="en-US" sz="26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08603" y="5625005"/>
                <a:ext cx="675087" cy="49244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9645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275540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300" dirty="0" smtClean="0">
                    <a:solidFill>
                      <a:schemeClr val="accent2"/>
                    </a:solidFill>
                  </a:rPr>
                  <a:t>Universal Tree </a:t>
                </a:r>
                <a14:m>
                  <m:oMath xmlns:m="http://schemas.openxmlformats.org/officeDocument/2006/math">
                    <m:r>
                      <a:rPr lang="en-US" sz="43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300" dirty="0" smtClean="0">
                    <a:solidFill>
                      <a:schemeClr val="accent2"/>
                    </a:solidFill>
                  </a:rPr>
                  <a:t> Separating Automaton </a:t>
                </a:r>
                <a:endParaRPr lang="en-US" sz="43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75540"/>
                <a:ext cx="10080625" cy="629724"/>
              </a:xfrm>
              <a:prstGeom prst="rect">
                <a:avLst/>
              </a:prstGeom>
              <a:blipFill>
                <a:blip r:embed="rId2"/>
                <a:stretch>
                  <a:fillRect l="-1391" t="-31731" r="-2721" b="-5096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 Box 49"/>
              <p:cNvSpPr txBox="1">
                <a:spLocks noChangeArrowheads="1"/>
              </p:cNvSpPr>
              <p:nvPr/>
            </p:nvSpPr>
            <p:spPr bwMode="auto">
              <a:xfrm>
                <a:off x="15005" y="1073109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tree,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a strong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separating automaton.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005" y="1073109"/>
                <a:ext cx="10080625" cy="954107"/>
              </a:xfrm>
              <a:prstGeom prst="rect">
                <a:avLst/>
              </a:prstGeom>
              <a:blipFill>
                <a:blip r:embed="rId3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Straight Connector 45"/>
          <p:cNvCxnSpPr/>
          <p:nvPr/>
        </p:nvCxnSpPr>
        <p:spPr bwMode="auto">
          <a:xfrm>
            <a:off x="-11535" y="2368012"/>
            <a:ext cx="10080625" cy="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 Box 49"/>
              <p:cNvSpPr txBox="1">
                <a:spLocks noChangeArrowheads="1"/>
              </p:cNvSpPr>
              <p:nvPr/>
            </p:nvSpPr>
            <p:spPr bwMode="auto">
              <a:xfrm>
                <a:off x="15005" y="3311428"/>
                <a:ext cx="10080625" cy="9730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Suppose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AllCycEven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an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-graph in which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occurs on the infinite path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005" y="3311428"/>
                <a:ext cx="10080625" cy="973023"/>
              </a:xfrm>
              <a:prstGeom prst="rect">
                <a:avLst/>
              </a:prstGeom>
              <a:blipFill>
                <a:blip r:embed="rId4"/>
                <a:stretch>
                  <a:fillRect t="-6250" b="-1625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 Box 49"/>
              <p:cNvSpPr txBox="1">
                <a:spLocks noChangeArrowheads="1"/>
              </p:cNvSpPr>
              <p:nvPr/>
            </p:nvSpPr>
            <p:spPr bwMode="auto">
              <a:xfrm>
                <a:off x="7147" y="4425365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-progress measure. (Without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∞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’s.)</a:t>
                </a:r>
                <a:endParaRPr lang="en-US" sz="28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47" y="4425365"/>
                <a:ext cx="10080625" cy="523220"/>
              </a:xfrm>
              <a:prstGeom prst="rect">
                <a:avLst/>
              </a:prstGeom>
              <a:blipFill>
                <a:blip r:embed="rId5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 Box 49"/>
              <p:cNvSpPr txBox="1">
                <a:spLocks noChangeArrowheads="1"/>
              </p:cNvSpPr>
              <p:nvPr/>
            </p:nvSpPr>
            <p:spPr bwMode="auto">
              <a:xfrm>
                <a:off x="8716" y="5020825"/>
                <a:ext cx="10080625" cy="5626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𝑓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→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→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→</m:t>
                          </m:r>
                        </m:e>
                        <m:sub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b>
                          </m:sSub>
                        </m:sub>
                      </m:sSub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…</m:t>
                      </m:r>
                    </m:oMath>
                  </m:oMathPara>
                </a14:m>
                <a:endParaRPr lang="en-US" sz="28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716" y="5020825"/>
                <a:ext cx="10080625" cy="56265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 Box 49"/>
              <p:cNvSpPr txBox="1">
                <a:spLocks noChangeArrowheads="1"/>
              </p:cNvSpPr>
              <p:nvPr/>
            </p:nvSpPr>
            <p:spPr bwMode="auto">
              <a:xfrm>
                <a:off x="8715" y="5633572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the states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visited when reading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715" y="5633572"/>
                <a:ext cx="10080625" cy="523220"/>
              </a:xfrm>
              <a:prstGeom prst="rect">
                <a:avLst/>
              </a:prstGeom>
              <a:blipFill>
                <a:blip r:embed="rId7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 Box 49"/>
              <p:cNvSpPr txBox="1">
                <a:spLocks noChangeArrowheads="1"/>
              </p:cNvSpPr>
              <p:nvPr/>
            </p:nvSpPr>
            <p:spPr bwMode="auto">
              <a:xfrm>
                <a:off x="7147" y="2653129"/>
                <a:ext cx="10080625" cy="542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First direction: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accepts all words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AllCycEven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47" y="2653129"/>
                <a:ext cx="10080625" cy="542136"/>
              </a:xfrm>
              <a:prstGeom prst="rect">
                <a:avLst/>
              </a:prstGeom>
              <a:blipFill>
                <a:blip r:embed="rId8"/>
                <a:stretch>
                  <a:fillRect t="-11236" b="-2696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 Box 49"/>
              <p:cNvSpPr txBox="1">
                <a:spLocks noChangeArrowheads="1"/>
              </p:cNvSpPr>
              <p:nvPr/>
            </p:nvSpPr>
            <p:spPr bwMode="auto">
              <a:xfrm>
                <a:off x="10283" y="6134764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prove by induction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283" y="6134764"/>
                <a:ext cx="10080625" cy="523220"/>
              </a:xfrm>
              <a:prstGeom prst="rect">
                <a:avLst/>
              </a:prstGeom>
              <a:blipFill>
                <a:blip r:embed="rId9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 Box 49"/>
              <p:cNvSpPr txBox="1">
                <a:spLocks noChangeArrowheads="1"/>
              </p:cNvSpPr>
              <p:nvPr/>
            </p:nvSpPr>
            <p:spPr bwMode="auto">
              <a:xfrm>
                <a:off x="-6999" y="6734246"/>
                <a:ext cx="278790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 </a:t>
                </a:r>
                <a:endParaRPr lang="en-US" sz="28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999" y="6734246"/>
                <a:ext cx="2787906" cy="523220"/>
              </a:xfrm>
              <a:prstGeom prst="rect">
                <a:avLst/>
              </a:prstGeom>
              <a:blipFill>
                <a:blip r:embed="rId10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 Box 49"/>
              <p:cNvSpPr txBox="1">
                <a:spLocks noChangeArrowheads="1"/>
              </p:cNvSpPr>
              <p:nvPr/>
            </p:nvSpPr>
            <p:spPr bwMode="auto">
              <a:xfrm>
                <a:off x="2432115" y="6702731"/>
                <a:ext cx="7636975" cy="5950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max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| </m:t>
                            </m:r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→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e>
                    </m:func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32115" y="6702731"/>
                <a:ext cx="7636975" cy="595099"/>
              </a:xfrm>
              <a:prstGeom prst="rect">
                <a:avLst/>
              </a:prstGeom>
              <a:blipFill>
                <a:blip r:embed="rId11"/>
                <a:stretch>
                  <a:fillRect t="-7216" r="-798" b="-2061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116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7" grpId="0"/>
      <p:bldP spid="49" grpId="0"/>
      <p:bldP spid="54" grpId="0"/>
      <p:bldP spid="56" grpId="0"/>
      <p:bldP spid="58" grpId="0"/>
      <p:bldP spid="59" grpId="0"/>
      <p:bldP spid="61" grpId="0"/>
      <p:bldP spid="6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275540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300" dirty="0" smtClean="0">
                    <a:solidFill>
                      <a:schemeClr val="accent2"/>
                    </a:solidFill>
                  </a:rPr>
                  <a:t>Universal Tree </a:t>
                </a:r>
                <a14:m>
                  <m:oMath xmlns:m="http://schemas.openxmlformats.org/officeDocument/2006/math">
                    <m:r>
                      <a:rPr lang="en-US" sz="43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300" dirty="0" smtClean="0">
                    <a:solidFill>
                      <a:schemeClr val="accent2"/>
                    </a:solidFill>
                  </a:rPr>
                  <a:t> Separating Automaton </a:t>
                </a:r>
                <a:endParaRPr lang="en-US" sz="43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75540"/>
                <a:ext cx="10080625" cy="629724"/>
              </a:xfrm>
              <a:prstGeom prst="rect">
                <a:avLst/>
              </a:prstGeom>
              <a:blipFill>
                <a:blip r:embed="rId2"/>
                <a:stretch>
                  <a:fillRect l="-1391" t="-31731" r="-2721" b="-5096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Straight Connector 45"/>
          <p:cNvCxnSpPr/>
          <p:nvPr/>
        </p:nvCxnSpPr>
        <p:spPr bwMode="auto">
          <a:xfrm>
            <a:off x="-11535" y="2368012"/>
            <a:ext cx="10080625" cy="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 Box 49"/>
              <p:cNvSpPr txBox="1">
                <a:spLocks noChangeArrowheads="1"/>
              </p:cNvSpPr>
              <p:nvPr/>
            </p:nvSpPr>
            <p:spPr bwMode="auto">
              <a:xfrm>
                <a:off x="15005" y="3267330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Suppose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LimsupOdd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There is a suffix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which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priority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appears an infinite number of times,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no priority larger than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appears.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005" y="3267330"/>
                <a:ext cx="10080625" cy="1384995"/>
              </a:xfrm>
              <a:prstGeom prst="rect">
                <a:avLst/>
              </a:prstGeom>
              <a:blipFill>
                <a:blip r:embed="rId3"/>
                <a:stretch>
                  <a:fillRect t="-4846" b="-1145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 Box 49"/>
              <p:cNvSpPr txBox="1">
                <a:spLocks noChangeArrowheads="1"/>
              </p:cNvSpPr>
              <p:nvPr/>
            </p:nvSpPr>
            <p:spPr bwMode="auto">
              <a:xfrm>
                <a:off x="7147" y="2653129"/>
                <a:ext cx="10080625" cy="542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Second direction: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rejects all words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LimsupOdd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47" y="2653129"/>
                <a:ext cx="10080625" cy="542136"/>
              </a:xfrm>
              <a:prstGeom prst="rect">
                <a:avLst/>
              </a:prstGeom>
              <a:blipFill>
                <a:blip r:embed="rId4"/>
                <a:stretch>
                  <a:fillRect t="-11236" b="-2696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16573" y="4724390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this suffix, upon reading each one of these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’s,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automaton jumps left to a new subtree of level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 there are no priorities greater than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it can never jump back. 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573" y="4724390"/>
                <a:ext cx="10080625" cy="1384995"/>
              </a:xfrm>
              <a:prstGeom prst="rect">
                <a:avLst/>
              </a:prstGeom>
              <a:blipFill>
                <a:blip r:embed="rId5"/>
                <a:stretch>
                  <a:fillRect t="-4846" b="-1145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8715" y="6181450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More formally,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the states after reading these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’s.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715" y="6181450"/>
                <a:ext cx="10080625" cy="523220"/>
              </a:xfrm>
              <a:prstGeom prst="rect">
                <a:avLst/>
              </a:prstGeom>
              <a:blipFill>
                <a:blip r:embed="rId6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49"/>
              <p:cNvSpPr txBox="1">
                <a:spLocks noChangeArrowheads="1"/>
              </p:cNvSpPr>
              <p:nvPr/>
            </p:nvSpPr>
            <p:spPr bwMode="auto">
              <a:xfrm>
                <a:off x="19710" y="6776734"/>
                <a:ext cx="10080625" cy="5564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Thus, after a finite number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’s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reached.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710" y="6776734"/>
                <a:ext cx="10080625" cy="556434"/>
              </a:xfrm>
              <a:prstGeom prst="rect">
                <a:avLst/>
              </a:prstGeom>
              <a:blipFill>
                <a:blip r:embed="rId7"/>
                <a:stretch>
                  <a:fillRect t="-12088" b="-2417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15005" y="1073109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tree,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a strong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separating automaton.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005" y="1073109"/>
                <a:ext cx="10080625" cy="954107"/>
              </a:xfrm>
              <a:prstGeom prst="rect">
                <a:avLst/>
              </a:prstGeom>
              <a:blipFill>
                <a:blip r:embed="rId8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847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58" grpId="0"/>
      <p:bldP spid="13" grpId="0"/>
      <p:bldP spid="14" grpId="0"/>
      <p:bldP spid="15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226151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Separating Automaton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 </a:t>
                </a:r>
                <a:r>
                  <a:rPr lang="en-US" sz="4400" dirty="0" smtClean="0">
                    <a:solidFill>
                      <a:srgbClr val="FF0000"/>
                    </a:solidFill>
                  </a:rPr>
                  <a:t>Even</a:t>
                </a:r>
                <a:r>
                  <a:rPr lang="en-US" sz="4400" dirty="0" smtClean="0">
                    <a:solidFill>
                      <a:schemeClr val="accent2"/>
                    </a:solidFill>
                  </a:rPr>
                  <a:t> Graph  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26151"/>
                <a:ext cx="10080625" cy="629724"/>
              </a:xfrm>
              <a:prstGeom prst="rect">
                <a:avLst/>
              </a:prstGeom>
              <a:blipFill>
                <a:blip r:embed="rId2"/>
                <a:stretch>
                  <a:fillRect t="-34951" r="-2539" b="-5242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 Box 49"/>
              <p:cNvSpPr txBox="1">
                <a:spLocks noChangeArrowheads="1"/>
              </p:cNvSpPr>
              <p:nvPr/>
            </p:nvSpPr>
            <p:spPr bwMode="auto">
              <a:xfrm>
                <a:off x="8917" y="2789690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an automaton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define a multigraph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∖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</m:d>
                    <m:r>
                      <a:rPr lang="en-US" sz="28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</m:oMath>
                </a14:m>
                <a:r>
                  <a:rPr lang="en-US" sz="2800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17" y="2789690"/>
                <a:ext cx="10080625" cy="954107"/>
              </a:xfrm>
              <a:prstGeom prst="rect">
                <a:avLst/>
              </a:prstGeom>
              <a:blipFill>
                <a:blip r:embed="rId3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 Box 49"/>
              <p:cNvSpPr txBox="1">
                <a:spLocks noChangeArrowheads="1"/>
              </p:cNvSpPr>
              <p:nvPr/>
            </p:nvSpPr>
            <p:spPr bwMode="auto">
              <a:xfrm>
                <a:off x="8917" y="4489599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Claim: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strong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separating automaton in which all states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 reachable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G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(i.e., all cycles are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17" y="4489599"/>
                <a:ext cx="10080625" cy="954107"/>
              </a:xfrm>
              <a:prstGeom prst="rect">
                <a:avLst/>
              </a:prstGeom>
              <a:blipFill>
                <a:blip r:embed="rId4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8917" y="5554997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cycle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⟹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 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accepts a word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LimsupOdd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17" y="5554997"/>
                <a:ext cx="10080625" cy="523220"/>
              </a:xfrm>
              <a:prstGeom prst="rect">
                <a:avLst/>
              </a:prstGeom>
              <a:blipFill>
                <a:blip r:embed="rId5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8917" y="3855088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17" y="3855088"/>
                <a:ext cx="10080625" cy="523220"/>
              </a:xfrm>
              <a:prstGeom prst="rect">
                <a:avLst/>
              </a:prstGeom>
              <a:blipFill>
                <a:blip r:embed="rId6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8917" y="1089781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-multigraph is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⊆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d>
                      <m:dPr>
                        <m:begChr m:val="["/>
                        <m:endChr m:val="]"/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17" y="1089781"/>
                <a:ext cx="10080625" cy="954107"/>
              </a:xfrm>
              <a:prstGeom prst="rect">
                <a:avLst/>
              </a:prstGeom>
              <a:blipFill>
                <a:blip r:embed="rId7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49"/>
              <p:cNvSpPr txBox="1">
                <a:spLocks noChangeArrowheads="1"/>
              </p:cNvSpPr>
              <p:nvPr/>
            </p:nvSpPr>
            <p:spPr bwMode="auto">
              <a:xfrm>
                <a:off x="8917" y="2155179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means that there is an edge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priority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17" y="2155179"/>
                <a:ext cx="10080625" cy="523220"/>
              </a:xfrm>
              <a:prstGeom prst="rect">
                <a:avLst/>
              </a:prstGeom>
              <a:blipFill>
                <a:blip r:embed="rId8"/>
                <a:stretch>
                  <a:fillRect t="-12941" b="-3294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49"/>
              <p:cNvSpPr txBox="1">
                <a:spLocks noChangeArrowheads="1"/>
              </p:cNvSpPr>
              <p:nvPr/>
            </p:nvSpPr>
            <p:spPr bwMode="auto">
              <a:xfrm>
                <a:off x="8917" y="6189507"/>
                <a:ext cx="10080625" cy="9730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Note: This is where we use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strong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separation.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do not know whether the word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above is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AllCyc</m:t>
                        </m:r>
                        <m:r>
                          <m:rPr>
                            <m:sty m:val="p"/>
                          </m:rPr>
                          <a:rPr lang="en-US" sz="280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Odd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917" y="6189507"/>
                <a:ext cx="10080625" cy="973023"/>
              </a:xfrm>
              <a:prstGeom prst="rect">
                <a:avLst/>
              </a:prstGeom>
              <a:blipFill>
                <a:blip r:embed="rId9"/>
                <a:stretch>
                  <a:fillRect t="-6250" b="-1437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065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58" grpId="0"/>
      <p:bldP spid="13" grpId="0"/>
      <p:bldP spid="10" grpId="0"/>
      <p:bldP spid="12" grpId="0"/>
      <p:bldP spid="16" grpId="0"/>
      <p:bldP spid="17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378942"/>
            <a:ext cx="10080625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</a:rPr>
              <a:t>Maximal </a:t>
            </a:r>
            <a:r>
              <a:rPr lang="en-US" sz="4400" dirty="0" smtClean="0">
                <a:solidFill>
                  <a:srgbClr val="FF0000"/>
                </a:solidFill>
              </a:rPr>
              <a:t>Even</a:t>
            </a:r>
            <a:r>
              <a:rPr lang="en-US" sz="4400" dirty="0" smtClean="0">
                <a:solidFill>
                  <a:schemeClr val="accent2"/>
                </a:solidFill>
              </a:rPr>
              <a:t> Graphs  </a:t>
            </a:r>
            <a:r>
              <a:rPr lang="en-US" dirty="0" smtClean="0">
                <a:solidFill>
                  <a:srgbClr val="C00000"/>
                </a:solidFill>
              </a:rPr>
              <a:t>[ CF </a:t>
            </a:r>
            <a:r>
              <a:rPr lang="en-US" dirty="0">
                <a:solidFill>
                  <a:srgbClr val="C00000"/>
                </a:solidFill>
              </a:rPr>
              <a:t>(2018) </a:t>
            </a:r>
            <a:r>
              <a:rPr lang="en-US" dirty="0" smtClean="0">
                <a:solidFill>
                  <a:srgbClr val="C00000"/>
                </a:solidFill>
              </a:rPr>
              <a:t>]</a:t>
            </a:r>
            <a:r>
              <a:rPr lang="en-US" dirty="0" smtClean="0">
                <a:solidFill>
                  <a:schemeClr val="accent2"/>
                </a:solidFill>
              </a:rPr>
              <a:t>   </a:t>
            </a:r>
            <a:endParaRPr lang="en-US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 Box 49"/>
              <p:cNvSpPr txBox="1">
                <a:spLocks noChangeArrowheads="1"/>
              </p:cNvSpPr>
              <p:nvPr/>
            </p:nvSpPr>
            <p:spPr bwMode="auto">
              <a:xfrm>
                <a:off x="15005" y="1278835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multigraph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i="1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maximal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if adding any edge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d>
                      <m:dPr>
                        <m:begChr m:val="["/>
                        <m:endChr m:val="]"/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)∖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</a:t>
                </a:r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creates an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cycle.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005" y="1278835"/>
                <a:ext cx="10080625" cy="954107"/>
              </a:xfrm>
              <a:prstGeom prst="rect">
                <a:avLst/>
              </a:prstGeom>
              <a:blipFill>
                <a:blip r:embed="rId2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8715" y="3630839"/>
                <a:ext cx="10080625" cy="9921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Any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-multigraph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contained in a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i="1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maximal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-multigraph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</m:acc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715" y="3630839"/>
                <a:ext cx="10080625" cy="992195"/>
              </a:xfrm>
              <a:prstGeom prst="rect">
                <a:avLst/>
              </a:prstGeom>
              <a:blipFill>
                <a:blip r:embed="rId3"/>
                <a:stretch>
                  <a:fillRect t="-6790" b="-1358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8715" y="4844929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dd edges 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any order, until it is not possible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add an additional edge without creating an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cycle.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715" y="4844929"/>
                <a:ext cx="10080625" cy="954107"/>
              </a:xfrm>
              <a:prstGeom prst="rect">
                <a:avLst/>
              </a:prstGeom>
              <a:blipFill>
                <a:blip r:embed="rId4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8715" y="6020932"/>
                <a:ext cx="10080625" cy="9550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sz="2800" i="1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maximal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multigraph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</m:acc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obtained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usually depends on the order in which edges are added.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715" y="6020932"/>
                <a:ext cx="10080625" cy="955005"/>
              </a:xfrm>
              <a:prstGeom prst="rect">
                <a:avLst/>
              </a:prstGeom>
              <a:blipFill>
                <a:blip r:embed="rId5"/>
                <a:stretch>
                  <a:fillRect t="-6410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3021" y="2454837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Note: We also add, if possible, edges of (dummy) priority 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 now on such edges are allowed in any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-multigraph.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21" y="2454837"/>
                <a:ext cx="10080625" cy="954107"/>
              </a:xfrm>
              <a:prstGeom prst="rect">
                <a:avLst/>
              </a:prstGeom>
              <a:blipFill>
                <a:blip r:embed="rId6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114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13" grpId="0"/>
      <p:bldP spid="9" grpId="0"/>
      <p:bldP spid="12" grpId="0"/>
      <p:bldP spid="7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18531" y="240592"/>
            <a:ext cx="10080625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</a:rPr>
              <a:t>Tree-like (hierarchical) graphs</a:t>
            </a:r>
            <a:endParaRPr lang="en-US" sz="4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18531" y="1029571"/>
                <a:ext cx="10080625" cy="9873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an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multigraph, </a:t>
                </a:r>
                <a: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7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531" y="1029571"/>
                <a:ext cx="10080625" cy="987322"/>
              </a:xfrm>
              <a:prstGeom prst="rect">
                <a:avLst/>
              </a:prstGeom>
              <a:blipFill>
                <a:blip r:embed="rId2"/>
                <a:stretch>
                  <a:fillRect t="-6173" b="-802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18531" y="2002948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multigraph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700" i="1" dirty="0" smtClean="0">
                    <a:solidFill>
                      <a:srgbClr val="CC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tree-like</a:t>
                </a:r>
                <a:r>
                  <a:rPr lang="en-US" sz="2700" i="1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531" y="2002948"/>
                <a:ext cx="10080625" cy="523220"/>
              </a:xfrm>
              <a:prstGeom prst="rect">
                <a:avLst/>
              </a:prstGeom>
              <a:blipFill>
                <a:blip r:embed="rId3"/>
                <a:stretch>
                  <a:fillRect t="-11765" b="-2705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18531" y="4904260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Lemma: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en-US" sz="2700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maximal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multigraph is </a:t>
                </a:r>
                <a:r>
                  <a:rPr lang="en-US" sz="2700" dirty="0" smtClean="0">
                    <a:solidFill>
                      <a:srgbClr val="CC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tree-like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531" y="4904260"/>
                <a:ext cx="10080625" cy="523220"/>
              </a:xfrm>
              <a:prstGeom prst="rect">
                <a:avLst/>
              </a:prstGeom>
              <a:blipFill>
                <a:blip r:embed="rId4"/>
                <a:stretch>
                  <a:fillRect t="-11765" b="-2705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18531" y="2512223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(1) 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</m:d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7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func>
                          <m:funcPr>
                            <m:ctrlPr>
                              <a:rPr lang="en-US" sz="27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7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max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7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7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7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27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7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7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7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27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</m:d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531" y="2512223"/>
                <a:ext cx="10080625" cy="523220"/>
              </a:xfrm>
              <a:prstGeom prst="rect">
                <a:avLst/>
              </a:prstGeom>
              <a:blipFill>
                <a:blip r:embed="rId5"/>
                <a:stretch>
                  <a:fillRect t="-11628" b="-267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18531" y="3021498"/>
                <a:ext cx="10080625" cy="9873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(2) If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7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total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i.e., for every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7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7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(or both</a:t>
                </a:r>
                <a:r>
                  <a:rPr lang="en-US" sz="27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531" y="3021498"/>
                <a:ext cx="10080625" cy="987322"/>
              </a:xfrm>
              <a:prstGeom prst="rect">
                <a:avLst/>
              </a:prstGeom>
              <a:blipFill>
                <a:blip r:embed="rId6"/>
                <a:stretch>
                  <a:fillRect t="-6173" b="-1172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49"/>
              <p:cNvSpPr txBox="1">
                <a:spLocks noChangeArrowheads="1"/>
              </p:cNvSpPr>
              <p:nvPr/>
            </p:nvSpPr>
            <p:spPr bwMode="auto">
              <a:xfrm>
                <a:off x="18531" y="3994875"/>
                <a:ext cx="10080625" cy="923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(3) If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7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for every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7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7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but</a:t>
                </a:r>
                <a:r>
                  <a:rPr lang="en-US" sz="27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7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7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∉</m:t>
                    </m:r>
                    <m:r>
                      <a:rPr lang="en-US" sz="27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7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531" y="3994875"/>
                <a:ext cx="10080625" cy="923330"/>
              </a:xfrm>
              <a:prstGeom prst="rect">
                <a:avLst/>
              </a:prstGeom>
              <a:blipFill>
                <a:blip r:embed="rId7"/>
                <a:stretch>
                  <a:fillRect t="-5921" b="-1644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 Box 49"/>
          <p:cNvSpPr txBox="1">
            <a:spLocks noChangeArrowheads="1"/>
          </p:cNvSpPr>
          <p:nvPr/>
        </p:nvSpPr>
        <p:spPr bwMode="auto">
          <a:xfrm>
            <a:off x="18531" y="5413535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Exercise 1: 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Prove the lemma.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-3727" y="5922807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Exercise 2: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Prove that if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700" dirty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maximal</a:t>
                </a:r>
                <a: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then: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(1) For every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7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7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(2) </a:t>
                </a:r>
                <a: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:r>
                  <a:rPr lang="en-US" sz="27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70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70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70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700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727" y="5922807"/>
                <a:ext cx="10080625" cy="1384995"/>
              </a:xfrm>
              <a:prstGeom prst="rect">
                <a:avLst/>
              </a:prstGeom>
              <a:blipFill>
                <a:blip r:embed="rId8"/>
                <a:stretch>
                  <a:fillRect t="-4405" b="-704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ounded Rectangular Callout 12"/>
          <p:cNvSpPr/>
          <p:nvPr/>
        </p:nvSpPr>
        <p:spPr bwMode="auto">
          <a:xfrm>
            <a:off x="7126840" y="1425769"/>
            <a:ext cx="2664434" cy="577179"/>
          </a:xfrm>
          <a:prstGeom prst="wedgeRoundRectCallout">
            <a:avLst>
              <a:gd name="adj1" fmla="val -36870"/>
              <a:gd name="adj2" fmla="val 14736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ransitivity</a:t>
            </a:r>
          </a:p>
        </p:txBody>
      </p:sp>
    </p:spTree>
    <p:extLst>
      <p:ext uri="{BB962C8B-B14F-4D97-AF65-F5344CB8AC3E}">
        <p14:creationId xmlns:p14="http://schemas.microsoft.com/office/powerpoint/2010/main" val="106606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4" grpId="0"/>
      <p:bldP spid="15" grpId="0"/>
      <p:bldP spid="16" grpId="0"/>
      <p:bldP spid="12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375717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 smtClean="0">
                <a:solidFill>
                  <a:srgbClr val="0033CC"/>
                </a:solidFill>
              </a:rPr>
              <a:t>Algorithms for Parity Games (PGs)</a:t>
            </a:r>
            <a:endParaRPr lang="en-US" sz="4400" dirty="0">
              <a:solidFill>
                <a:srgbClr val="0033CC"/>
              </a:solidFill>
            </a:endParaRPr>
          </a:p>
        </p:txBody>
      </p:sp>
      <p:sp>
        <p:nvSpPr>
          <p:cNvPr id="3" name="Text Box 49"/>
          <p:cNvSpPr txBox="1">
            <a:spLocks noChangeArrowheads="1"/>
          </p:cNvSpPr>
          <p:nvPr/>
        </p:nvSpPr>
        <p:spPr bwMode="auto">
          <a:xfrm>
            <a:off x="-1710" y="1484936"/>
            <a:ext cx="10080625" cy="1215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Recursive algorithms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C00000"/>
                </a:solidFill>
              </a:rPr>
              <a:t>[ McNaughton (1993) ] [ </a:t>
            </a:r>
            <a:r>
              <a:rPr lang="en-US" sz="2800" dirty="0" err="1">
                <a:solidFill>
                  <a:srgbClr val="C00000"/>
                </a:solidFill>
              </a:rPr>
              <a:t>Zielonka</a:t>
            </a:r>
            <a:r>
              <a:rPr lang="en-US" sz="2800" dirty="0">
                <a:solidFill>
                  <a:srgbClr val="C00000"/>
                </a:solidFill>
              </a:rPr>
              <a:t> (1998) ]</a:t>
            </a:r>
          </a:p>
        </p:txBody>
      </p:sp>
      <p:sp>
        <p:nvSpPr>
          <p:cNvPr id="4" name="Text Box 49"/>
          <p:cNvSpPr txBox="1">
            <a:spLocks noChangeArrowheads="1"/>
          </p:cNvSpPr>
          <p:nvPr/>
        </p:nvSpPr>
        <p:spPr bwMode="auto">
          <a:xfrm>
            <a:off x="17128" y="2767489"/>
            <a:ext cx="10080625" cy="1215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Strategy improvement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C00000"/>
                </a:solidFill>
              </a:rPr>
              <a:t>[ </a:t>
            </a:r>
            <a:r>
              <a:rPr lang="en-US" sz="2800" dirty="0" err="1">
                <a:solidFill>
                  <a:srgbClr val="C00000"/>
                </a:solidFill>
              </a:rPr>
              <a:t>Vöge-Jurdziński</a:t>
            </a:r>
            <a:r>
              <a:rPr lang="en-US" sz="2800" dirty="0">
                <a:solidFill>
                  <a:srgbClr val="C00000"/>
                </a:solidFill>
              </a:rPr>
              <a:t>  (2000) ]</a:t>
            </a:r>
          </a:p>
        </p:txBody>
      </p:sp>
      <p:sp>
        <p:nvSpPr>
          <p:cNvPr id="5" name="Text Box 49"/>
          <p:cNvSpPr txBox="1">
            <a:spLocks noChangeArrowheads="1"/>
          </p:cNvSpPr>
          <p:nvPr/>
        </p:nvSpPr>
        <p:spPr bwMode="auto">
          <a:xfrm>
            <a:off x="-77049" y="3982630"/>
            <a:ext cx="10080625" cy="1215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Progress measure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C00000"/>
                </a:solidFill>
              </a:rPr>
              <a:t>[ </a:t>
            </a:r>
            <a:r>
              <a:rPr lang="en-US" sz="2800" dirty="0" err="1">
                <a:solidFill>
                  <a:srgbClr val="C00000"/>
                </a:solidFill>
              </a:rPr>
              <a:t>Jurdziński</a:t>
            </a:r>
            <a:r>
              <a:rPr lang="en-US" sz="2800" dirty="0">
                <a:solidFill>
                  <a:srgbClr val="C00000"/>
                </a:solidFill>
              </a:rPr>
              <a:t>  (2000) ]</a:t>
            </a:r>
          </a:p>
        </p:txBody>
      </p:sp>
      <p:sp>
        <p:nvSpPr>
          <p:cNvPr id="7" name="Text Box 49"/>
          <p:cNvSpPr txBox="1">
            <a:spLocks noChangeArrowheads="1"/>
          </p:cNvSpPr>
          <p:nvPr/>
        </p:nvSpPr>
        <p:spPr bwMode="auto">
          <a:xfrm>
            <a:off x="32546" y="5279508"/>
            <a:ext cx="10080625" cy="1706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Subexponential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time algorithms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dirty="0" smtClean="0">
                <a:solidFill>
                  <a:srgbClr val="C00000"/>
                </a:solidFill>
              </a:rPr>
              <a:t>[ </a:t>
            </a:r>
            <a:r>
              <a:rPr lang="en-GB" sz="2800" dirty="0" err="1">
                <a:solidFill>
                  <a:srgbClr val="C00000"/>
                </a:solidFill>
              </a:rPr>
              <a:t>Björklund</a:t>
            </a:r>
            <a:r>
              <a:rPr lang="en-GB" sz="2800" dirty="0">
                <a:solidFill>
                  <a:srgbClr val="C00000"/>
                </a:solidFill>
              </a:rPr>
              <a:t>-Sandberg-</a:t>
            </a:r>
            <a:r>
              <a:rPr lang="en-GB" sz="2800" dirty="0" err="1">
                <a:solidFill>
                  <a:srgbClr val="C00000"/>
                </a:solidFill>
              </a:rPr>
              <a:t>Vorobyov</a:t>
            </a:r>
            <a:r>
              <a:rPr lang="en-GB" sz="2800" dirty="0">
                <a:solidFill>
                  <a:srgbClr val="C00000"/>
                </a:solidFill>
              </a:rPr>
              <a:t> (2003) ]</a:t>
            </a:r>
          </a:p>
          <a:p>
            <a:pPr algn="ctr">
              <a:lnSpc>
                <a:spcPct val="114000"/>
              </a:lnSpc>
            </a:pPr>
            <a:r>
              <a:rPr lang="en-US" sz="2800" dirty="0">
                <a:solidFill>
                  <a:srgbClr val="C00000"/>
                </a:solidFill>
              </a:rPr>
              <a:t>[ </a:t>
            </a:r>
            <a:r>
              <a:rPr lang="en-US" sz="2800" dirty="0" err="1">
                <a:solidFill>
                  <a:srgbClr val="C00000"/>
                </a:solidFill>
              </a:rPr>
              <a:t>Jurdziński</a:t>
            </a:r>
            <a:r>
              <a:rPr lang="en-US" sz="2800" dirty="0">
                <a:solidFill>
                  <a:srgbClr val="C00000"/>
                </a:solidFill>
              </a:rPr>
              <a:t>-Paterson-Z  (2006) </a:t>
            </a:r>
            <a:r>
              <a:rPr lang="en-US" sz="2800" dirty="0" smtClean="0">
                <a:solidFill>
                  <a:srgbClr val="C00000"/>
                </a:solidFill>
              </a:rPr>
              <a:t>]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0" name="Curved Right Arrow 9"/>
          <p:cNvSpPr/>
          <p:nvPr/>
        </p:nvSpPr>
        <p:spPr bwMode="auto">
          <a:xfrm>
            <a:off x="842483" y="3195263"/>
            <a:ext cx="667821" cy="3164440"/>
          </a:xfrm>
          <a:prstGeom prst="curvedRightArrow">
            <a:avLst/>
          </a:prstGeom>
          <a:solidFill>
            <a:srgbClr val="61D2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urved Right Arrow 10"/>
          <p:cNvSpPr/>
          <p:nvPr/>
        </p:nvSpPr>
        <p:spPr bwMode="auto">
          <a:xfrm flipH="1">
            <a:off x="8659402" y="2299699"/>
            <a:ext cx="667821" cy="4573712"/>
          </a:xfrm>
          <a:prstGeom prst="curvedRightArrow">
            <a:avLst/>
          </a:prstGeom>
          <a:solidFill>
            <a:srgbClr val="61D2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042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10" grpId="0" animBg="1"/>
      <p:bldP spid="11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38745"/>
                <a:ext cx="10080625" cy="125944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Tree-like graph 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  </a:t>
                </a:r>
                <a:br>
                  <a:rPr lang="en-US" sz="4400" dirty="0" smtClean="0">
                    <a:solidFill>
                      <a:schemeClr val="accent2"/>
                    </a:solidFill>
                  </a:rPr>
                </a:br>
                <a:r>
                  <a:rPr lang="en-US" sz="4400" dirty="0" smtClean="0">
                    <a:solidFill>
                      <a:schemeClr val="accent2"/>
                    </a:solidFill>
                  </a:rPr>
                  <a:t>Hierarchical decomposition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38745"/>
                <a:ext cx="10080625" cy="1259447"/>
              </a:xfrm>
              <a:prstGeom prst="rect">
                <a:avLst/>
              </a:prstGeom>
              <a:blipFill>
                <a:blip r:embed="rId2"/>
                <a:stretch>
                  <a:fillRect t="-17391" b="-2608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6298" y="1461079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 </a:t>
                </a:r>
                <a:r>
                  <a:rPr lang="en-US" sz="2700" dirty="0">
                    <a:solidFill>
                      <a:srgbClr val="CC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tree-like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multigraph.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98" y="1461079"/>
                <a:ext cx="10080625" cy="523220"/>
              </a:xfrm>
              <a:prstGeom prst="rect">
                <a:avLst/>
              </a:prstGeom>
              <a:blipFill>
                <a:blip r:embed="rId3"/>
                <a:stretch>
                  <a:fillRect t="-11628" b="-2558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6298" y="1948432"/>
                <a:ext cx="10080625" cy="9873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defines a total relation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that partitions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into </a:t>
                </a:r>
                <a:r>
                  <a:rPr lang="en-US" sz="2700" i="1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equivalence classes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98" y="1948432"/>
                <a:ext cx="10080625" cy="987322"/>
              </a:xfrm>
              <a:prstGeom prst="rect">
                <a:avLst/>
              </a:prstGeom>
              <a:blipFill>
                <a:blip r:embed="rId4"/>
                <a:stretch>
                  <a:fillRect t="-6173" b="-1172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49"/>
              <p:cNvSpPr txBox="1">
                <a:spLocks noChangeArrowheads="1"/>
              </p:cNvSpPr>
              <p:nvPr/>
            </p:nvSpPr>
            <p:spPr bwMode="auto">
              <a:xfrm>
                <a:off x="6298" y="2899887"/>
                <a:ext cx="10080625" cy="10205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</a:t>
                </a:r>
                <a:r>
                  <a:rPr lang="en-US" sz="2700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equivalence class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maximal subset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such that for every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have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98" y="2899887"/>
                <a:ext cx="10080625" cy="1020536"/>
              </a:xfrm>
              <a:prstGeom prst="rect">
                <a:avLst/>
              </a:prstGeom>
              <a:blipFill>
                <a:blip r:embed="rId5"/>
                <a:stretch>
                  <a:fillRect t="-5988" b="-778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49"/>
              <p:cNvSpPr txBox="1">
                <a:spLocks noChangeArrowheads="1"/>
              </p:cNvSpPr>
              <p:nvPr/>
            </p:nvSpPr>
            <p:spPr bwMode="auto">
              <a:xfrm>
                <a:off x="6298" y="4900067"/>
                <a:ext cx="10080625" cy="18825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two distinct equivalence classes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then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there exists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such that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iff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have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this is the case, we say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98" y="4900067"/>
                <a:ext cx="10080625" cy="1882567"/>
              </a:xfrm>
              <a:prstGeom prst="rect">
                <a:avLst/>
              </a:prstGeom>
              <a:blipFill>
                <a:blip r:embed="rId6"/>
                <a:stretch>
                  <a:fillRect t="-3236" b="-550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49"/>
              <p:cNvSpPr txBox="1">
                <a:spLocks noChangeArrowheads="1"/>
              </p:cNvSpPr>
              <p:nvPr/>
            </p:nvSpPr>
            <p:spPr bwMode="auto">
              <a:xfrm>
                <a:off x="6298" y="3884556"/>
                <a:ext cx="10080625" cy="10513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equivalence class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</a:t>
                </a:r>
                <a:r>
                  <a:rPr lang="en-US" sz="27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strongly connected component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Each such component is a directed clique.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98" y="3884556"/>
                <a:ext cx="10080625" cy="1051378"/>
              </a:xfrm>
              <a:prstGeom prst="rect">
                <a:avLst/>
              </a:prstGeom>
              <a:blipFill>
                <a:blip r:embed="rId7"/>
                <a:stretch>
                  <a:fillRect t="-5780" b="-751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49"/>
              <p:cNvSpPr txBox="1">
                <a:spLocks noChangeArrowheads="1"/>
              </p:cNvSpPr>
              <p:nvPr/>
            </p:nvSpPr>
            <p:spPr bwMode="auto">
              <a:xfrm>
                <a:off x="4588" y="6779726"/>
                <a:ext cx="10080625" cy="5398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 relation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for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is a total order on the components.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88" y="6779726"/>
                <a:ext cx="10080625" cy="539891"/>
              </a:xfrm>
              <a:prstGeom prst="rect">
                <a:avLst/>
              </a:prstGeom>
              <a:blipFill>
                <a:blip r:embed="rId8"/>
                <a:stretch>
                  <a:fillRect t="-11236" b="-2247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350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7" grpId="0"/>
      <p:bldP spid="18" grpId="0"/>
      <p:bldP spid="19" grpId="0"/>
      <p:bldP spid="20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408609"/>
                <a:ext cx="10080625" cy="125944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Tree-like graph 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  </a:t>
                </a:r>
                <a:br>
                  <a:rPr lang="en-US" sz="4400" dirty="0" smtClean="0">
                    <a:solidFill>
                      <a:schemeClr val="accent2"/>
                    </a:solidFill>
                  </a:rPr>
                </a:br>
                <a:r>
                  <a:rPr lang="en-US" sz="4400" dirty="0" smtClean="0">
                    <a:solidFill>
                      <a:schemeClr val="accent2"/>
                    </a:solidFill>
                  </a:rPr>
                  <a:t>Hierarchical decomposition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408609"/>
                <a:ext cx="10080625" cy="1259447"/>
              </a:xfrm>
              <a:prstGeom prst="rect">
                <a:avLst/>
              </a:prstGeom>
              <a:blipFill>
                <a:blip r:embed="rId2"/>
                <a:stretch>
                  <a:fillRect t="-17391" b="-2608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49"/>
              <p:cNvSpPr txBox="1">
                <a:spLocks noChangeArrowheads="1"/>
              </p:cNvSpPr>
              <p:nvPr/>
            </p:nvSpPr>
            <p:spPr bwMode="auto">
              <a:xfrm>
                <a:off x="6298" y="2047133"/>
                <a:ext cx="10080625" cy="987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Lemma: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Each </a:t>
                </a:r>
                <a:r>
                  <a:rPr lang="en-US" sz="2700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equivalence class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composed of a disjoint union of equivalence classes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98" y="2047133"/>
                <a:ext cx="10080625" cy="987450"/>
              </a:xfrm>
              <a:prstGeom prst="rect">
                <a:avLst/>
              </a:prstGeom>
              <a:blipFill>
                <a:blip r:embed="rId3"/>
                <a:stretch>
                  <a:fillRect t="-6173" b="-1111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Text Box 49"/>
          <p:cNvSpPr txBox="1">
            <a:spLocks noChangeArrowheads="1"/>
          </p:cNvSpPr>
          <p:nvPr/>
        </p:nvSpPr>
        <p:spPr bwMode="auto">
          <a:xfrm>
            <a:off x="18531" y="3235409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Exercise: 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Prove the lemma.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57368" y="4207070"/>
            <a:ext cx="6649611" cy="2448272"/>
            <a:chOff x="1559440" y="3518707"/>
            <a:chExt cx="6649611" cy="2448272"/>
          </a:xfrm>
        </p:grpSpPr>
        <p:sp>
          <p:nvSpPr>
            <p:cNvPr id="21" name="Oval 20"/>
            <p:cNvSpPr/>
            <p:nvPr/>
          </p:nvSpPr>
          <p:spPr>
            <a:xfrm flipH="1">
              <a:off x="1559440" y="3518707"/>
              <a:ext cx="6649611" cy="244827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6" name="Oval 25"/>
            <p:cNvSpPr/>
            <p:nvPr/>
          </p:nvSpPr>
          <p:spPr>
            <a:xfrm flipH="1">
              <a:off x="2061367" y="4189664"/>
              <a:ext cx="1296144" cy="108012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42" name="Oval 41"/>
            <p:cNvSpPr/>
            <p:nvPr/>
          </p:nvSpPr>
          <p:spPr>
            <a:xfrm flipH="1">
              <a:off x="3573535" y="4189664"/>
              <a:ext cx="1872208" cy="108012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7" name="Oval 56"/>
            <p:cNvSpPr/>
            <p:nvPr/>
          </p:nvSpPr>
          <p:spPr>
            <a:xfrm flipH="1">
              <a:off x="5927605" y="4222013"/>
              <a:ext cx="1872208" cy="1080120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4" name="Oval 63"/>
            <p:cNvSpPr/>
            <p:nvPr/>
          </p:nvSpPr>
          <p:spPr>
            <a:xfrm flipH="1">
              <a:off x="1845343" y="3786191"/>
              <a:ext cx="3816424" cy="1872208"/>
            </a:xfrm>
            <a:prstGeom prst="ellipse">
              <a:avLst/>
            </a:prstGeom>
            <a:noFill/>
            <a:ln w="19050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2" name="Oval 71"/>
            <p:cNvSpPr/>
            <p:nvPr/>
          </p:nvSpPr>
          <p:spPr>
            <a:xfrm flipH="1">
              <a:off x="5764946" y="4078842"/>
              <a:ext cx="2197526" cy="1366463"/>
            </a:xfrm>
            <a:prstGeom prst="ellipse">
              <a:avLst/>
            </a:prstGeom>
            <a:noFill/>
            <a:ln w="19050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7659043" y="4448705"/>
            <a:ext cx="1443510" cy="1959963"/>
            <a:chOff x="1566817" y="4592548"/>
            <a:chExt cx="1443510" cy="1959963"/>
          </a:xfrm>
        </p:grpSpPr>
        <p:sp>
          <p:nvSpPr>
            <p:cNvPr id="74" name="Oval 73"/>
            <p:cNvSpPr>
              <a:spLocks noChangeAspect="1"/>
            </p:cNvSpPr>
            <p:nvPr/>
          </p:nvSpPr>
          <p:spPr bwMode="auto">
            <a:xfrm>
              <a:off x="2362503" y="4592548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5" name="Oval 74"/>
            <p:cNvSpPr>
              <a:spLocks noChangeAspect="1"/>
            </p:cNvSpPr>
            <p:nvPr/>
          </p:nvSpPr>
          <p:spPr bwMode="auto">
            <a:xfrm>
              <a:off x="1858773" y="5523214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6" name="Oval 75"/>
            <p:cNvSpPr>
              <a:spLocks noChangeAspect="1"/>
            </p:cNvSpPr>
            <p:nvPr/>
          </p:nvSpPr>
          <p:spPr bwMode="auto">
            <a:xfrm>
              <a:off x="2876763" y="5523214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Oval 76"/>
            <p:cNvSpPr>
              <a:spLocks noChangeAspect="1"/>
            </p:cNvSpPr>
            <p:nvPr/>
          </p:nvSpPr>
          <p:spPr bwMode="auto">
            <a:xfrm>
              <a:off x="1566817" y="6415351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8" name="Oval 77"/>
            <p:cNvSpPr>
              <a:spLocks noChangeAspect="1"/>
            </p:cNvSpPr>
            <p:nvPr/>
          </p:nvSpPr>
          <p:spPr bwMode="auto">
            <a:xfrm>
              <a:off x="2150728" y="6415351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Oval 79"/>
            <p:cNvSpPr>
              <a:spLocks noChangeAspect="1"/>
            </p:cNvSpPr>
            <p:nvPr/>
          </p:nvSpPr>
          <p:spPr bwMode="auto">
            <a:xfrm>
              <a:off x="2876763" y="6415351"/>
              <a:ext cx="133564" cy="137160"/>
            </a:xfrm>
            <a:prstGeom prst="ellipse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2" name="Straight Connector 81"/>
            <p:cNvCxnSpPr>
              <a:stCxn id="74" idx="3"/>
              <a:endCxn id="75" idx="7"/>
            </p:cNvCxnSpPr>
            <p:nvPr/>
          </p:nvCxnSpPr>
          <p:spPr bwMode="auto">
            <a:xfrm flipH="1">
              <a:off x="1972777" y="4709621"/>
              <a:ext cx="409286" cy="833680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3" name="Straight Connector 82"/>
            <p:cNvCxnSpPr>
              <a:stCxn id="74" idx="5"/>
              <a:endCxn id="76" idx="1"/>
            </p:cNvCxnSpPr>
            <p:nvPr/>
          </p:nvCxnSpPr>
          <p:spPr bwMode="auto">
            <a:xfrm>
              <a:off x="2476507" y="4709621"/>
              <a:ext cx="419816" cy="833680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4" name="Straight Connector 83"/>
            <p:cNvCxnSpPr>
              <a:stCxn id="75" idx="3"/>
              <a:endCxn id="77" idx="0"/>
            </p:cNvCxnSpPr>
            <p:nvPr/>
          </p:nvCxnSpPr>
          <p:spPr bwMode="auto">
            <a:xfrm flipH="1">
              <a:off x="1633599" y="5640287"/>
              <a:ext cx="244734" cy="775064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5" name="Straight Connector 84"/>
            <p:cNvCxnSpPr>
              <a:stCxn id="75" idx="5"/>
              <a:endCxn id="78" idx="0"/>
            </p:cNvCxnSpPr>
            <p:nvPr/>
          </p:nvCxnSpPr>
          <p:spPr bwMode="auto">
            <a:xfrm>
              <a:off x="1972777" y="5640287"/>
              <a:ext cx="244733" cy="775064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7" name="Straight Connector 86"/>
            <p:cNvCxnSpPr>
              <a:stCxn id="76" idx="4"/>
              <a:endCxn id="80" idx="0"/>
            </p:cNvCxnSpPr>
            <p:nvPr/>
          </p:nvCxnSpPr>
          <p:spPr bwMode="auto">
            <a:xfrm>
              <a:off x="2943545" y="5660374"/>
              <a:ext cx="0" cy="754977"/>
            </a:xfrm>
            <a:prstGeom prst="line">
              <a:avLst/>
            </a:prstGeom>
            <a:solidFill>
              <a:srgbClr val="00B8FF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21122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71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351459"/>
                <a:ext cx="10080625" cy="125944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Tree-like graph 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  </a:t>
                </a:r>
                <a:br>
                  <a:rPr lang="en-US" sz="4400" dirty="0" smtClean="0">
                    <a:solidFill>
                      <a:schemeClr val="accent2"/>
                    </a:solidFill>
                  </a:rPr>
                </a:br>
                <a:r>
                  <a:rPr lang="en-US" sz="4400" dirty="0" smtClean="0">
                    <a:solidFill>
                      <a:schemeClr val="accent2"/>
                    </a:solidFill>
                  </a:rPr>
                  <a:t>Hierarchical decomposition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 Tree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351459"/>
                <a:ext cx="10080625" cy="1259447"/>
              </a:xfrm>
              <a:prstGeom prst="rect">
                <a:avLst/>
              </a:prstGeom>
              <a:blipFill>
                <a:blip r:embed="rId2"/>
                <a:stretch>
                  <a:fillRect t="-17476" b="-2621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 Box 49"/>
              <p:cNvSpPr txBox="1">
                <a:spLocks noChangeArrowheads="1"/>
              </p:cNvSpPr>
              <p:nvPr/>
            </p:nvSpPr>
            <p:spPr bwMode="auto">
              <a:xfrm>
                <a:off x="6298" y="2040924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 </a:t>
                </a:r>
                <a:r>
                  <a:rPr lang="en-US" sz="2800" dirty="0">
                    <a:solidFill>
                      <a:srgbClr val="CC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tree-like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multigraph.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98" y="2040924"/>
                <a:ext cx="10080625" cy="523220"/>
              </a:xfrm>
              <a:prstGeom prst="rect">
                <a:avLst/>
              </a:prstGeom>
              <a:blipFill>
                <a:blip r:embed="rId3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49"/>
              <p:cNvSpPr txBox="1">
                <a:spLocks noChangeArrowheads="1"/>
              </p:cNvSpPr>
              <p:nvPr/>
            </p:nvSpPr>
            <p:spPr bwMode="auto">
              <a:xfrm>
                <a:off x="25136" y="2733390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hierarchy of equivalence classes defines a tree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136" y="2733390"/>
                <a:ext cx="10080625" cy="523220"/>
              </a:xfrm>
              <a:prstGeom prst="rect">
                <a:avLst/>
              </a:prstGeom>
              <a:blipFill>
                <a:blip r:embed="rId4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 Box 49"/>
              <p:cNvSpPr txBox="1">
                <a:spLocks noChangeArrowheads="1"/>
              </p:cNvSpPr>
              <p:nvPr/>
            </p:nvSpPr>
            <p:spPr bwMode="auto">
              <a:xfrm>
                <a:off x="23426" y="3425856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leaves are the equivalence classes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426" y="3425856"/>
                <a:ext cx="10080625" cy="523220"/>
              </a:xfrm>
              <a:prstGeom prst="rect">
                <a:avLst/>
              </a:prstGeom>
              <a:blipFill>
                <a:blip r:embed="rId5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 Box 49"/>
              <p:cNvSpPr txBox="1">
                <a:spLocks noChangeArrowheads="1"/>
              </p:cNvSpPr>
              <p:nvPr/>
            </p:nvSpPr>
            <p:spPr bwMode="auto">
              <a:xfrm>
                <a:off x="1168" y="4118322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 the level above we have the equivalence classes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etc.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68" y="4118322"/>
                <a:ext cx="10080625" cy="523220"/>
              </a:xfrm>
              <a:prstGeom prst="rect">
                <a:avLst/>
              </a:prstGeom>
              <a:blipFill>
                <a:blip r:embed="rId6"/>
                <a:stretch>
                  <a:fillRect t="-12941" b="-3294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 Box 49"/>
              <p:cNvSpPr txBox="1">
                <a:spLocks noChangeArrowheads="1"/>
              </p:cNvSpPr>
              <p:nvPr/>
            </p:nvSpPr>
            <p:spPr bwMode="auto">
              <a:xfrm>
                <a:off x="9732" y="4810788"/>
                <a:ext cx="10080625" cy="9873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nodes at the level corresponding to an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priority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 the equivalence classes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32" y="4810788"/>
                <a:ext cx="10080625" cy="987322"/>
              </a:xfrm>
              <a:prstGeom prst="rect">
                <a:avLst/>
              </a:prstGeom>
              <a:blipFill>
                <a:blip r:embed="rId7"/>
                <a:stretch>
                  <a:fillRect t="-6173" b="-1296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 Box 49"/>
          <p:cNvSpPr txBox="1">
            <a:spLocks noChangeArrowheads="1"/>
          </p:cNvSpPr>
          <p:nvPr/>
        </p:nvSpPr>
        <p:spPr bwMode="auto">
          <a:xfrm>
            <a:off x="8022" y="6049548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(Note: We could have said that tree levels correspond to </a:t>
            </a:r>
            <a:r>
              <a:rPr lang="en-US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priorities, and that </a:t>
            </a:r>
            <a:r>
              <a:rPr lang="en-US" sz="27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odd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priorities correspond to “half-levels”.)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34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7" grpId="0"/>
      <p:bldP spid="28" grpId="0"/>
      <p:bldP spid="29" grpId="0"/>
      <p:bldP spid="3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373599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Tree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Tree-like graph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373599"/>
                <a:ext cx="10080625" cy="629724"/>
              </a:xfrm>
              <a:prstGeom prst="rect">
                <a:avLst/>
              </a:prstGeom>
              <a:blipFill>
                <a:blip r:embed="rId2"/>
                <a:stretch>
                  <a:fillRect t="-34615" b="-50962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 Box 49"/>
              <p:cNvSpPr txBox="1">
                <a:spLocks noChangeArrowheads="1"/>
              </p:cNvSpPr>
              <p:nvPr/>
            </p:nvSpPr>
            <p:spPr bwMode="auto">
              <a:xfrm>
                <a:off x="6298" y="1347516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an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tree.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98" y="1347516"/>
                <a:ext cx="10080625" cy="523220"/>
              </a:xfrm>
              <a:prstGeom prst="rect">
                <a:avLst/>
              </a:prstGeom>
              <a:blipFill>
                <a:blip r:embed="rId3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4588" y="2059625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can define a </a:t>
                </a:r>
                <a:r>
                  <a:rPr lang="en-US" sz="2800" dirty="0">
                    <a:solidFill>
                      <a:srgbClr val="CC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tree-like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graph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 the leaves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converting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into an automaton, and then taking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maximal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graph containing it.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88" y="2059625"/>
                <a:ext cx="10080625" cy="1384995"/>
              </a:xfrm>
              <a:prstGeom prst="rect">
                <a:avLst/>
              </a:prstGeom>
              <a:blipFill>
                <a:blip r:embed="rId4"/>
                <a:stretch>
                  <a:fillRect t="-4846" b="-1145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49"/>
          <p:cNvSpPr txBox="1">
            <a:spLocks noChangeArrowheads="1"/>
          </p:cNvSpPr>
          <p:nvPr/>
        </p:nvSpPr>
        <p:spPr bwMode="auto">
          <a:xfrm>
            <a:off x="13152" y="4549616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More directly: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11442" y="5280458"/>
                <a:ext cx="10080625" cy="5786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⇔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sSub>
                      <m:sSubPr>
                        <m:ctrlPr>
                          <a:rPr lang="en-US" sz="28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8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endParaRPr lang="en-US" sz="28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442" y="5280458"/>
                <a:ext cx="10080625" cy="578685"/>
              </a:xfrm>
              <a:prstGeom prst="rect">
                <a:avLst/>
              </a:prstGeom>
              <a:blipFill>
                <a:blip r:embed="rId5"/>
                <a:stretch>
                  <a:fillRect t="-7368" b="-2210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20006" y="6066765"/>
                <a:ext cx="10080625" cy="5786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⇔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sSub>
                      <m:sSubPr>
                        <m:ctrlPr>
                          <a:rPr lang="en-US" sz="28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8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endParaRPr lang="en-US" sz="2800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06" y="6066765"/>
                <a:ext cx="10080625" cy="578685"/>
              </a:xfrm>
              <a:prstGeom prst="rect">
                <a:avLst/>
              </a:prstGeom>
              <a:blipFill>
                <a:blip r:embed="rId6"/>
                <a:stretch>
                  <a:fillRect t="-7368" b="-2210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11442" y="3633509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(The completion into a maximal even graph is this time unique.)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00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9" grpId="0"/>
      <p:bldP spid="10" grpId="0"/>
      <p:bldP spid="11" grpId="0"/>
      <p:bldP spid="12" grpId="0"/>
      <p:bldP spid="13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589908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Tree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Tree-like graph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89908"/>
                <a:ext cx="10080625" cy="629724"/>
              </a:xfrm>
              <a:prstGeom prst="rect">
                <a:avLst/>
              </a:prstGeom>
              <a:blipFill>
                <a:blip r:embed="rId2"/>
                <a:stretch>
                  <a:fillRect t="-35922" b="-5242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Straight Connector 47"/>
          <p:cNvCxnSpPr>
            <a:stCxn id="43" idx="3"/>
            <a:endCxn id="45" idx="7"/>
          </p:cNvCxnSpPr>
          <p:nvPr/>
        </p:nvCxnSpPr>
        <p:spPr bwMode="auto">
          <a:xfrm flipH="1">
            <a:off x="3279303" y="4503015"/>
            <a:ext cx="890727" cy="101402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9" name="Straight Connector 48"/>
          <p:cNvCxnSpPr>
            <a:stCxn id="43" idx="4"/>
            <a:endCxn id="46" idx="0"/>
          </p:cNvCxnSpPr>
          <p:nvPr/>
        </p:nvCxnSpPr>
        <p:spPr bwMode="auto">
          <a:xfrm flipH="1">
            <a:off x="3904602" y="4543188"/>
            <a:ext cx="359872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1" name="Straight Connector 50"/>
          <p:cNvCxnSpPr>
            <a:stCxn id="43" idx="4"/>
            <a:endCxn id="50" idx="0"/>
          </p:cNvCxnSpPr>
          <p:nvPr/>
        </p:nvCxnSpPr>
        <p:spPr bwMode="auto">
          <a:xfrm>
            <a:off x="4264474" y="4543188"/>
            <a:ext cx="359871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3" name="Straight Connector 52"/>
          <p:cNvCxnSpPr>
            <a:stCxn id="43" idx="5"/>
            <a:endCxn id="52" idx="1"/>
          </p:cNvCxnSpPr>
          <p:nvPr/>
        </p:nvCxnSpPr>
        <p:spPr bwMode="auto">
          <a:xfrm>
            <a:off x="4358918" y="4503015"/>
            <a:ext cx="890727" cy="101402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0" name="Straight Connector 39"/>
          <p:cNvCxnSpPr>
            <a:stCxn id="38" idx="3"/>
            <a:endCxn id="39" idx="0"/>
          </p:cNvCxnSpPr>
          <p:nvPr/>
        </p:nvCxnSpPr>
        <p:spPr bwMode="auto">
          <a:xfrm flipH="1">
            <a:off x="1745373" y="4503015"/>
            <a:ext cx="265427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2" name="Straight Connector 41"/>
          <p:cNvCxnSpPr>
            <a:stCxn id="38" idx="5"/>
            <a:endCxn id="41" idx="0"/>
          </p:cNvCxnSpPr>
          <p:nvPr/>
        </p:nvCxnSpPr>
        <p:spPr bwMode="auto">
          <a:xfrm>
            <a:off x="2199688" y="4503015"/>
            <a:ext cx="265428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35" name="Straight Connector 34"/>
          <p:cNvCxnSpPr>
            <a:stCxn id="33" idx="3"/>
            <a:endCxn id="34" idx="0"/>
          </p:cNvCxnSpPr>
          <p:nvPr/>
        </p:nvCxnSpPr>
        <p:spPr bwMode="auto">
          <a:xfrm flipH="1">
            <a:off x="6063833" y="4503015"/>
            <a:ext cx="625300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37" name="Straight Connector 36"/>
          <p:cNvCxnSpPr>
            <a:stCxn id="33" idx="4"/>
            <a:endCxn id="36" idx="0"/>
          </p:cNvCxnSpPr>
          <p:nvPr/>
        </p:nvCxnSpPr>
        <p:spPr bwMode="auto">
          <a:xfrm>
            <a:off x="6783577" y="4543188"/>
            <a:ext cx="0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9" name="Straight Connector 28"/>
          <p:cNvCxnSpPr>
            <a:stCxn id="33" idx="5"/>
            <a:endCxn id="28" idx="0"/>
          </p:cNvCxnSpPr>
          <p:nvPr/>
        </p:nvCxnSpPr>
        <p:spPr bwMode="auto">
          <a:xfrm>
            <a:off x="6878021" y="4503015"/>
            <a:ext cx="625300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2" name="Straight Connector 21"/>
          <p:cNvCxnSpPr>
            <a:stCxn id="20" idx="3"/>
            <a:endCxn id="38" idx="0"/>
          </p:cNvCxnSpPr>
          <p:nvPr/>
        </p:nvCxnSpPr>
        <p:spPr bwMode="auto">
          <a:xfrm flipH="1">
            <a:off x="2105244" y="3276184"/>
            <a:ext cx="985171" cy="99268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3" name="Straight Connector 22"/>
          <p:cNvCxnSpPr>
            <a:stCxn id="20" idx="5"/>
            <a:endCxn id="43" idx="0"/>
          </p:cNvCxnSpPr>
          <p:nvPr/>
        </p:nvCxnSpPr>
        <p:spPr bwMode="auto">
          <a:xfrm>
            <a:off x="3279303" y="3276184"/>
            <a:ext cx="985171" cy="99268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5" name="Straight Connector 24"/>
          <p:cNvCxnSpPr>
            <a:stCxn id="54" idx="3"/>
            <a:endCxn id="33" idx="0"/>
          </p:cNvCxnSpPr>
          <p:nvPr/>
        </p:nvCxnSpPr>
        <p:spPr bwMode="auto">
          <a:xfrm flipH="1">
            <a:off x="6783577" y="3295022"/>
            <a:ext cx="805236" cy="973846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6" name="Straight Connector 25"/>
          <p:cNvCxnSpPr>
            <a:stCxn id="54" idx="5"/>
            <a:endCxn id="27" idx="0"/>
          </p:cNvCxnSpPr>
          <p:nvPr/>
        </p:nvCxnSpPr>
        <p:spPr bwMode="auto">
          <a:xfrm>
            <a:off x="7777701" y="3295022"/>
            <a:ext cx="805235" cy="973846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6" name="Straight Connector 55"/>
          <p:cNvCxnSpPr>
            <a:stCxn id="55" idx="3"/>
            <a:endCxn id="20" idx="7"/>
          </p:cNvCxnSpPr>
          <p:nvPr/>
        </p:nvCxnSpPr>
        <p:spPr bwMode="auto">
          <a:xfrm flipH="1">
            <a:off x="3279303" y="2068191"/>
            <a:ext cx="2060311" cy="1014019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64" name="Straight Connector 63"/>
          <p:cNvCxnSpPr>
            <a:stCxn id="55" idx="5"/>
            <a:endCxn id="54" idx="1"/>
          </p:cNvCxnSpPr>
          <p:nvPr/>
        </p:nvCxnSpPr>
        <p:spPr bwMode="auto">
          <a:xfrm>
            <a:off x="5528502" y="2068191"/>
            <a:ext cx="2060311" cy="103285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67" name="Straight Connector 66"/>
          <p:cNvCxnSpPr>
            <a:stCxn id="27" idx="5"/>
            <a:endCxn id="30" idx="0"/>
          </p:cNvCxnSpPr>
          <p:nvPr/>
        </p:nvCxnSpPr>
        <p:spPr bwMode="auto">
          <a:xfrm>
            <a:off x="8677380" y="4503015"/>
            <a:ext cx="265428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70" name="Straight Connector 69"/>
          <p:cNvCxnSpPr>
            <a:stCxn id="27" idx="3"/>
            <a:endCxn id="31" idx="0"/>
          </p:cNvCxnSpPr>
          <p:nvPr/>
        </p:nvCxnSpPr>
        <p:spPr bwMode="auto">
          <a:xfrm flipH="1">
            <a:off x="8223065" y="4503015"/>
            <a:ext cx="265427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79" name="Straight Connector 78"/>
          <p:cNvCxnSpPr/>
          <p:nvPr/>
        </p:nvCxnSpPr>
        <p:spPr bwMode="auto">
          <a:xfrm flipV="1">
            <a:off x="1221402" y="3194353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5325274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5325274"/>
                <a:ext cx="453271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6" name="Group 75"/>
          <p:cNvGrpSpPr/>
          <p:nvPr/>
        </p:nvGrpSpPr>
        <p:grpSpPr>
          <a:xfrm>
            <a:off x="1971680" y="4268868"/>
            <a:ext cx="6744820" cy="274320"/>
            <a:chOff x="1663458" y="4582423"/>
            <a:chExt cx="6744820" cy="274320"/>
          </a:xfrm>
          <a:solidFill>
            <a:schemeClr val="bg1"/>
          </a:solidFill>
        </p:grpSpPr>
        <p:sp>
          <p:nvSpPr>
            <p:cNvPr id="43" name="Oval 42"/>
            <p:cNvSpPr>
              <a:spLocks noChangeAspect="1"/>
            </p:cNvSpPr>
            <p:nvPr/>
          </p:nvSpPr>
          <p:spPr bwMode="auto">
            <a:xfrm>
              <a:off x="3822688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Oval 37"/>
            <p:cNvSpPr>
              <a:spLocks noChangeAspect="1"/>
            </p:cNvSpPr>
            <p:nvPr/>
          </p:nvSpPr>
          <p:spPr bwMode="auto">
            <a:xfrm>
              <a:off x="1663458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 bwMode="auto">
            <a:xfrm>
              <a:off x="6341791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/>
            <p:cNvSpPr>
              <a:spLocks noChangeAspect="1"/>
            </p:cNvSpPr>
            <p:nvPr/>
          </p:nvSpPr>
          <p:spPr bwMode="auto">
            <a:xfrm>
              <a:off x="8141150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1611809" y="5476862"/>
            <a:ext cx="7464563" cy="274320"/>
            <a:chOff x="1303587" y="5476862"/>
            <a:chExt cx="7464563" cy="274320"/>
          </a:xfrm>
          <a:solidFill>
            <a:schemeClr val="bg1"/>
          </a:solidFill>
        </p:grpSpPr>
        <p:sp>
          <p:nvSpPr>
            <p:cNvPr id="45" name="Oval 44"/>
            <p:cNvSpPr>
              <a:spLocks noChangeAspect="1"/>
            </p:cNvSpPr>
            <p:nvPr/>
          </p:nvSpPr>
          <p:spPr bwMode="auto">
            <a:xfrm>
              <a:off x="2743073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Oval 45"/>
            <p:cNvSpPr>
              <a:spLocks noChangeAspect="1"/>
            </p:cNvSpPr>
            <p:nvPr/>
          </p:nvSpPr>
          <p:spPr bwMode="auto">
            <a:xfrm>
              <a:off x="3462816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Oval 49"/>
            <p:cNvSpPr>
              <a:spLocks noChangeAspect="1"/>
            </p:cNvSpPr>
            <p:nvPr/>
          </p:nvSpPr>
          <p:spPr bwMode="auto">
            <a:xfrm>
              <a:off x="4182559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 bwMode="auto">
            <a:xfrm>
              <a:off x="4902303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/>
            <p:cNvSpPr>
              <a:spLocks noChangeAspect="1"/>
            </p:cNvSpPr>
            <p:nvPr/>
          </p:nvSpPr>
          <p:spPr bwMode="auto">
            <a:xfrm>
              <a:off x="1303587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Oval 40"/>
            <p:cNvSpPr>
              <a:spLocks noChangeAspect="1"/>
            </p:cNvSpPr>
            <p:nvPr/>
          </p:nvSpPr>
          <p:spPr bwMode="auto">
            <a:xfrm>
              <a:off x="2023330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Oval 33"/>
            <p:cNvSpPr>
              <a:spLocks noChangeAspect="1"/>
            </p:cNvSpPr>
            <p:nvPr/>
          </p:nvSpPr>
          <p:spPr bwMode="auto">
            <a:xfrm>
              <a:off x="5622047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Oval 35"/>
            <p:cNvSpPr>
              <a:spLocks noChangeAspect="1"/>
            </p:cNvSpPr>
            <p:nvPr/>
          </p:nvSpPr>
          <p:spPr bwMode="auto">
            <a:xfrm>
              <a:off x="6341791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Oval 29"/>
            <p:cNvSpPr>
              <a:spLocks noChangeAspect="1"/>
            </p:cNvSpPr>
            <p:nvPr/>
          </p:nvSpPr>
          <p:spPr bwMode="auto">
            <a:xfrm>
              <a:off x="8501022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/>
            <p:cNvSpPr>
              <a:spLocks noChangeAspect="1"/>
            </p:cNvSpPr>
            <p:nvPr/>
          </p:nvSpPr>
          <p:spPr bwMode="auto">
            <a:xfrm>
              <a:off x="7781279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 bwMode="auto">
            <a:xfrm>
              <a:off x="7061535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3051295" y="3042037"/>
            <a:ext cx="4765526" cy="293158"/>
            <a:chOff x="2743073" y="3294688"/>
            <a:chExt cx="4765526" cy="293158"/>
          </a:xfrm>
          <a:solidFill>
            <a:schemeClr val="bg1"/>
          </a:solidFill>
        </p:grpSpPr>
        <p:sp>
          <p:nvSpPr>
            <p:cNvPr id="20" name="Oval 19"/>
            <p:cNvSpPr>
              <a:spLocks noChangeAspect="1"/>
            </p:cNvSpPr>
            <p:nvPr/>
          </p:nvSpPr>
          <p:spPr bwMode="auto">
            <a:xfrm>
              <a:off x="2743073" y="3294688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Oval 53"/>
            <p:cNvSpPr>
              <a:spLocks noChangeAspect="1"/>
            </p:cNvSpPr>
            <p:nvPr/>
          </p:nvSpPr>
          <p:spPr bwMode="auto">
            <a:xfrm>
              <a:off x="7241471" y="3313526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Oval 54"/>
          <p:cNvSpPr>
            <a:spLocks noChangeAspect="1"/>
          </p:cNvSpPr>
          <p:nvPr/>
        </p:nvSpPr>
        <p:spPr bwMode="auto">
          <a:xfrm>
            <a:off x="5300494" y="1834044"/>
            <a:ext cx="267128" cy="274320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2" name="Straight Connector 81"/>
          <p:cNvCxnSpPr/>
          <p:nvPr/>
        </p:nvCxnSpPr>
        <p:spPr bwMode="auto">
          <a:xfrm flipV="1">
            <a:off x="1207545" y="4394156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p:cxnSp>
        <p:nvCxnSpPr>
          <p:cNvPr id="83" name="Straight Connector 82"/>
          <p:cNvCxnSpPr/>
          <p:nvPr/>
        </p:nvCxnSpPr>
        <p:spPr bwMode="auto">
          <a:xfrm flipV="1">
            <a:off x="1218629" y="5610586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p:cxnSp>
        <p:nvCxnSpPr>
          <p:cNvPr id="84" name="Straight Connector 83"/>
          <p:cNvCxnSpPr/>
          <p:nvPr/>
        </p:nvCxnSpPr>
        <p:spPr bwMode="auto">
          <a:xfrm flipV="1">
            <a:off x="1204777" y="1964078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4130652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4130652"/>
                <a:ext cx="453271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2986189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2986189"/>
                <a:ext cx="453271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1717789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7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1717789"/>
                <a:ext cx="453271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242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589908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Tree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Tree-like graph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89908"/>
                <a:ext cx="10080625" cy="629724"/>
              </a:xfrm>
              <a:prstGeom prst="rect">
                <a:avLst/>
              </a:prstGeom>
              <a:blipFill>
                <a:blip r:embed="rId2"/>
                <a:stretch>
                  <a:fillRect t="-35922" b="-5242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Straight Connector 47"/>
          <p:cNvCxnSpPr>
            <a:stCxn id="43" idx="3"/>
            <a:endCxn id="45" idx="7"/>
          </p:cNvCxnSpPr>
          <p:nvPr/>
        </p:nvCxnSpPr>
        <p:spPr bwMode="auto">
          <a:xfrm flipH="1">
            <a:off x="3279303" y="4503015"/>
            <a:ext cx="890727" cy="101402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9" name="Straight Connector 48"/>
          <p:cNvCxnSpPr>
            <a:stCxn id="43" idx="4"/>
            <a:endCxn id="46" idx="0"/>
          </p:cNvCxnSpPr>
          <p:nvPr/>
        </p:nvCxnSpPr>
        <p:spPr bwMode="auto">
          <a:xfrm flipH="1">
            <a:off x="3904602" y="4543188"/>
            <a:ext cx="359872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1" name="Straight Connector 50"/>
          <p:cNvCxnSpPr>
            <a:stCxn id="43" idx="4"/>
            <a:endCxn id="50" idx="0"/>
          </p:cNvCxnSpPr>
          <p:nvPr/>
        </p:nvCxnSpPr>
        <p:spPr bwMode="auto">
          <a:xfrm>
            <a:off x="4264474" y="4543188"/>
            <a:ext cx="359871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3" name="Straight Connector 52"/>
          <p:cNvCxnSpPr>
            <a:stCxn id="43" idx="5"/>
            <a:endCxn id="52" idx="1"/>
          </p:cNvCxnSpPr>
          <p:nvPr/>
        </p:nvCxnSpPr>
        <p:spPr bwMode="auto">
          <a:xfrm>
            <a:off x="4358918" y="4503015"/>
            <a:ext cx="890727" cy="101402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0" name="Straight Connector 39"/>
          <p:cNvCxnSpPr>
            <a:stCxn id="38" idx="3"/>
            <a:endCxn id="39" idx="0"/>
          </p:cNvCxnSpPr>
          <p:nvPr/>
        </p:nvCxnSpPr>
        <p:spPr bwMode="auto">
          <a:xfrm flipH="1">
            <a:off x="1745373" y="4503015"/>
            <a:ext cx="265427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2" name="Straight Connector 41"/>
          <p:cNvCxnSpPr>
            <a:stCxn id="38" idx="5"/>
            <a:endCxn id="41" idx="0"/>
          </p:cNvCxnSpPr>
          <p:nvPr/>
        </p:nvCxnSpPr>
        <p:spPr bwMode="auto">
          <a:xfrm>
            <a:off x="2199688" y="4503015"/>
            <a:ext cx="265428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35" name="Straight Connector 34"/>
          <p:cNvCxnSpPr>
            <a:stCxn id="33" idx="3"/>
            <a:endCxn id="34" idx="0"/>
          </p:cNvCxnSpPr>
          <p:nvPr/>
        </p:nvCxnSpPr>
        <p:spPr bwMode="auto">
          <a:xfrm flipH="1">
            <a:off x="6063833" y="4503015"/>
            <a:ext cx="625300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37" name="Straight Connector 36"/>
          <p:cNvCxnSpPr>
            <a:stCxn id="33" idx="4"/>
            <a:endCxn id="36" idx="0"/>
          </p:cNvCxnSpPr>
          <p:nvPr/>
        </p:nvCxnSpPr>
        <p:spPr bwMode="auto">
          <a:xfrm>
            <a:off x="6783577" y="4543188"/>
            <a:ext cx="0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9" name="Straight Connector 28"/>
          <p:cNvCxnSpPr>
            <a:stCxn id="33" idx="5"/>
            <a:endCxn id="28" idx="0"/>
          </p:cNvCxnSpPr>
          <p:nvPr/>
        </p:nvCxnSpPr>
        <p:spPr bwMode="auto">
          <a:xfrm>
            <a:off x="6878021" y="4503015"/>
            <a:ext cx="625300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2" name="Straight Connector 21"/>
          <p:cNvCxnSpPr>
            <a:stCxn id="20" idx="3"/>
            <a:endCxn id="38" idx="0"/>
          </p:cNvCxnSpPr>
          <p:nvPr/>
        </p:nvCxnSpPr>
        <p:spPr bwMode="auto">
          <a:xfrm flipH="1">
            <a:off x="2105244" y="3276184"/>
            <a:ext cx="985171" cy="99268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3" name="Straight Connector 22"/>
          <p:cNvCxnSpPr>
            <a:stCxn id="20" idx="5"/>
            <a:endCxn id="43" idx="0"/>
          </p:cNvCxnSpPr>
          <p:nvPr/>
        </p:nvCxnSpPr>
        <p:spPr bwMode="auto">
          <a:xfrm>
            <a:off x="3279303" y="3276184"/>
            <a:ext cx="985171" cy="99268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5" name="Straight Connector 24"/>
          <p:cNvCxnSpPr>
            <a:stCxn id="54" idx="3"/>
            <a:endCxn id="33" idx="0"/>
          </p:cNvCxnSpPr>
          <p:nvPr/>
        </p:nvCxnSpPr>
        <p:spPr bwMode="auto">
          <a:xfrm flipH="1">
            <a:off x="6783577" y="3295022"/>
            <a:ext cx="805236" cy="973846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6" name="Straight Connector 25"/>
          <p:cNvCxnSpPr>
            <a:stCxn id="54" idx="5"/>
            <a:endCxn id="27" idx="0"/>
          </p:cNvCxnSpPr>
          <p:nvPr/>
        </p:nvCxnSpPr>
        <p:spPr bwMode="auto">
          <a:xfrm>
            <a:off x="7777701" y="3295022"/>
            <a:ext cx="805235" cy="973846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6" name="Straight Connector 55"/>
          <p:cNvCxnSpPr>
            <a:stCxn id="55" idx="3"/>
            <a:endCxn id="20" idx="7"/>
          </p:cNvCxnSpPr>
          <p:nvPr/>
        </p:nvCxnSpPr>
        <p:spPr bwMode="auto">
          <a:xfrm flipH="1">
            <a:off x="3279303" y="2068191"/>
            <a:ext cx="2060311" cy="1014019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64" name="Straight Connector 63"/>
          <p:cNvCxnSpPr>
            <a:stCxn id="55" idx="5"/>
            <a:endCxn id="54" idx="1"/>
          </p:cNvCxnSpPr>
          <p:nvPr/>
        </p:nvCxnSpPr>
        <p:spPr bwMode="auto">
          <a:xfrm>
            <a:off x="5528502" y="2068191"/>
            <a:ext cx="2060311" cy="103285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67" name="Straight Connector 66"/>
          <p:cNvCxnSpPr>
            <a:stCxn id="27" idx="5"/>
            <a:endCxn id="30" idx="0"/>
          </p:cNvCxnSpPr>
          <p:nvPr/>
        </p:nvCxnSpPr>
        <p:spPr bwMode="auto">
          <a:xfrm>
            <a:off x="8677380" y="4503015"/>
            <a:ext cx="265428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70" name="Straight Connector 69"/>
          <p:cNvCxnSpPr>
            <a:stCxn id="27" idx="3"/>
            <a:endCxn id="31" idx="0"/>
          </p:cNvCxnSpPr>
          <p:nvPr/>
        </p:nvCxnSpPr>
        <p:spPr bwMode="auto">
          <a:xfrm flipH="1">
            <a:off x="8223065" y="4503015"/>
            <a:ext cx="265427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79" name="Straight Connector 78"/>
          <p:cNvCxnSpPr/>
          <p:nvPr/>
        </p:nvCxnSpPr>
        <p:spPr bwMode="auto">
          <a:xfrm flipV="1">
            <a:off x="1221402" y="3194353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5325274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5325274"/>
                <a:ext cx="453271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6" name="Group 75"/>
          <p:cNvGrpSpPr/>
          <p:nvPr/>
        </p:nvGrpSpPr>
        <p:grpSpPr>
          <a:xfrm>
            <a:off x="1971680" y="4268868"/>
            <a:ext cx="6744820" cy="274320"/>
            <a:chOff x="1663458" y="4582423"/>
            <a:chExt cx="6744820" cy="274320"/>
          </a:xfrm>
          <a:solidFill>
            <a:schemeClr val="bg1"/>
          </a:solidFill>
        </p:grpSpPr>
        <p:sp>
          <p:nvSpPr>
            <p:cNvPr id="43" name="Oval 42"/>
            <p:cNvSpPr>
              <a:spLocks noChangeAspect="1"/>
            </p:cNvSpPr>
            <p:nvPr/>
          </p:nvSpPr>
          <p:spPr bwMode="auto">
            <a:xfrm>
              <a:off x="3822688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Oval 37"/>
            <p:cNvSpPr>
              <a:spLocks noChangeAspect="1"/>
            </p:cNvSpPr>
            <p:nvPr/>
          </p:nvSpPr>
          <p:spPr bwMode="auto">
            <a:xfrm>
              <a:off x="1663458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 bwMode="auto">
            <a:xfrm>
              <a:off x="6341791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/>
            <p:cNvSpPr>
              <a:spLocks noChangeAspect="1"/>
            </p:cNvSpPr>
            <p:nvPr/>
          </p:nvSpPr>
          <p:spPr bwMode="auto">
            <a:xfrm>
              <a:off x="8141150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1611809" y="5476862"/>
            <a:ext cx="7464563" cy="274320"/>
            <a:chOff x="1303587" y="5476862"/>
            <a:chExt cx="7464563" cy="274320"/>
          </a:xfrm>
          <a:solidFill>
            <a:schemeClr val="bg1"/>
          </a:solidFill>
        </p:grpSpPr>
        <p:sp>
          <p:nvSpPr>
            <p:cNvPr id="45" name="Oval 44"/>
            <p:cNvSpPr>
              <a:spLocks noChangeAspect="1"/>
            </p:cNvSpPr>
            <p:nvPr/>
          </p:nvSpPr>
          <p:spPr bwMode="auto">
            <a:xfrm>
              <a:off x="2743073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Oval 45"/>
            <p:cNvSpPr>
              <a:spLocks noChangeAspect="1"/>
            </p:cNvSpPr>
            <p:nvPr/>
          </p:nvSpPr>
          <p:spPr bwMode="auto">
            <a:xfrm>
              <a:off x="3462816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Oval 49"/>
            <p:cNvSpPr>
              <a:spLocks noChangeAspect="1"/>
            </p:cNvSpPr>
            <p:nvPr/>
          </p:nvSpPr>
          <p:spPr bwMode="auto">
            <a:xfrm>
              <a:off x="4182559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 bwMode="auto">
            <a:xfrm>
              <a:off x="4902303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/>
            <p:cNvSpPr>
              <a:spLocks noChangeAspect="1"/>
            </p:cNvSpPr>
            <p:nvPr/>
          </p:nvSpPr>
          <p:spPr bwMode="auto">
            <a:xfrm>
              <a:off x="1303587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Oval 40"/>
            <p:cNvSpPr>
              <a:spLocks noChangeAspect="1"/>
            </p:cNvSpPr>
            <p:nvPr/>
          </p:nvSpPr>
          <p:spPr bwMode="auto">
            <a:xfrm>
              <a:off x="2023330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Oval 33"/>
            <p:cNvSpPr>
              <a:spLocks noChangeAspect="1"/>
            </p:cNvSpPr>
            <p:nvPr/>
          </p:nvSpPr>
          <p:spPr bwMode="auto">
            <a:xfrm>
              <a:off x="5622047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Oval 35"/>
            <p:cNvSpPr>
              <a:spLocks noChangeAspect="1"/>
            </p:cNvSpPr>
            <p:nvPr/>
          </p:nvSpPr>
          <p:spPr bwMode="auto">
            <a:xfrm>
              <a:off x="6341791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Oval 29"/>
            <p:cNvSpPr>
              <a:spLocks noChangeAspect="1"/>
            </p:cNvSpPr>
            <p:nvPr/>
          </p:nvSpPr>
          <p:spPr bwMode="auto">
            <a:xfrm>
              <a:off x="8501022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/>
            <p:cNvSpPr>
              <a:spLocks noChangeAspect="1"/>
            </p:cNvSpPr>
            <p:nvPr/>
          </p:nvSpPr>
          <p:spPr bwMode="auto">
            <a:xfrm>
              <a:off x="7781279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 bwMode="auto">
            <a:xfrm>
              <a:off x="7061535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3051295" y="3042037"/>
            <a:ext cx="4765526" cy="293158"/>
            <a:chOff x="2743073" y="3294688"/>
            <a:chExt cx="4765526" cy="293158"/>
          </a:xfrm>
          <a:solidFill>
            <a:schemeClr val="bg1"/>
          </a:solidFill>
        </p:grpSpPr>
        <p:sp>
          <p:nvSpPr>
            <p:cNvPr id="20" name="Oval 19"/>
            <p:cNvSpPr>
              <a:spLocks noChangeAspect="1"/>
            </p:cNvSpPr>
            <p:nvPr/>
          </p:nvSpPr>
          <p:spPr bwMode="auto">
            <a:xfrm>
              <a:off x="2743073" y="3294688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Oval 53"/>
            <p:cNvSpPr>
              <a:spLocks noChangeAspect="1"/>
            </p:cNvSpPr>
            <p:nvPr/>
          </p:nvSpPr>
          <p:spPr bwMode="auto">
            <a:xfrm>
              <a:off x="7241471" y="3313526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Oval 54"/>
          <p:cNvSpPr>
            <a:spLocks noChangeAspect="1"/>
          </p:cNvSpPr>
          <p:nvPr/>
        </p:nvSpPr>
        <p:spPr bwMode="auto">
          <a:xfrm>
            <a:off x="5300494" y="1834044"/>
            <a:ext cx="267128" cy="274320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2" name="Straight Connector 81"/>
          <p:cNvCxnSpPr/>
          <p:nvPr/>
        </p:nvCxnSpPr>
        <p:spPr bwMode="auto">
          <a:xfrm flipV="1">
            <a:off x="1207545" y="4394156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p:cxnSp>
        <p:nvCxnSpPr>
          <p:cNvPr id="83" name="Straight Connector 82"/>
          <p:cNvCxnSpPr/>
          <p:nvPr/>
        </p:nvCxnSpPr>
        <p:spPr bwMode="auto">
          <a:xfrm flipV="1">
            <a:off x="1218629" y="5610586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p:cxnSp>
        <p:nvCxnSpPr>
          <p:cNvPr id="84" name="Straight Connector 83"/>
          <p:cNvCxnSpPr/>
          <p:nvPr/>
        </p:nvCxnSpPr>
        <p:spPr bwMode="auto">
          <a:xfrm flipV="1">
            <a:off x="1204777" y="1964078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4130652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4130652"/>
                <a:ext cx="453271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2986189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2986189"/>
                <a:ext cx="453271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1717789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7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1717789"/>
                <a:ext cx="453271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Curved Connector 56"/>
          <p:cNvCxnSpPr>
            <a:stCxn id="41" idx="4"/>
            <a:endCxn id="39" idx="4"/>
          </p:cNvCxnSpPr>
          <p:nvPr/>
        </p:nvCxnSpPr>
        <p:spPr bwMode="auto">
          <a:xfrm rot="5400000">
            <a:off x="2105245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8" name="Curved Connector 57"/>
          <p:cNvCxnSpPr>
            <a:stCxn id="45" idx="4"/>
            <a:endCxn id="41" idx="4"/>
          </p:cNvCxnSpPr>
          <p:nvPr/>
        </p:nvCxnSpPr>
        <p:spPr bwMode="auto">
          <a:xfrm rot="5400000">
            <a:off x="2824988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9" name="Curved Connector 58"/>
          <p:cNvCxnSpPr>
            <a:stCxn id="46" idx="4"/>
            <a:endCxn id="45" idx="4"/>
          </p:cNvCxnSpPr>
          <p:nvPr/>
        </p:nvCxnSpPr>
        <p:spPr bwMode="auto">
          <a:xfrm rot="5400000">
            <a:off x="3544731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0" name="Curved Connector 59"/>
          <p:cNvCxnSpPr>
            <a:stCxn id="36" idx="4"/>
            <a:endCxn id="34" idx="4"/>
          </p:cNvCxnSpPr>
          <p:nvPr/>
        </p:nvCxnSpPr>
        <p:spPr bwMode="auto">
          <a:xfrm rot="5400000">
            <a:off x="6423705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1" name="Curved Connector 60"/>
          <p:cNvCxnSpPr>
            <a:stCxn id="28" idx="4"/>
            <a:endCxn id="36" idx="4"/>
          </p:cNvCxnSpPr>
          <p:nvPr/>
        </p:nvCxnSpPr>
        <p:spPr bwMode="auto">
          <a:xfrm rot="5400000">
            <a:off x="7143449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2" name="Curved Connector 61"/>
          <p:cNvCxnSpPr>
            <a:stCxn id="31" idx="4"/>
            <a:endCxn id="28" idx="4"/>
          </p:cNvCxnSpPr>
          <p:nvPr/>
        </p:nvCxnSpPr>
        <p:spPr bwMode="auto">
          <a:xfrm rot="5400000">
            <a:off x="7863193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3" name="Curved Connector 62"/>
          <p:cNvCxnSpPr>
            <a:stCxn id="30" idx="4"/>
            <a:endCxn id="31" idx="4"/>
          </p:cNvCxnSpPr>
          <p:nvPr/>
        </p:nvCxnSpPr>
        <p:spPr bwMode="auto">
          <a:xfrm rot="5400000">
            <a:off x="8582937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 Box 49"/>
              <p:cNvSpPr txBox="1">
                <a:spLocks noChangeArrowheads="1"/>
              </p:cNvSpPr>
              <p:nvPr/>
            </p:nvSpPr>
            <p:spPr bwMode="auto">
              <a:xfrm>
                <a:off x="1915297" y="5956996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5297" y="5956996"/>
                <a:ext cx="453271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 Box 49"/>
              <p:cNvSpPr txBox="1">
                <a:spLocks noChangeArrowheads="1"/>
              </p:cNvSpPr>
              <p:nvPr/>
            </p:nvSpPr>
            <p:spPr bwMode="auto">
              <a:xfrm>
                <a:off x="2667465" y="5956996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67465" y="5956996"/>
                <a:ext cx="453271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Curved Connector 87"/>
          <p:cNvCxnSpPr>
            <a:stCxn id="39" idx="7"/>
            <a:endCxn id="39" idx="1"/>
          </p:cNvCxnSpPr>
          <p:nvPr/>
        </p:nvCxnSpPr>
        <p:spPr bwMode="auto">
          <a:xfrm rot="16200000" flipV="1">
            <a:off x="1745373" y="5422591"/>
            <a:ext cx="12700" cy="188888"/>
          </a:xfrm>
          <a:prstGeom prst="curvedConnector3">
            <a:avLst>
              <a:gd name="adj1" fmla="val 2116323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89" name="Curved Connector 88"/>
          <p:cNvCxnSpPr>
            <a:stCxn id="34" idx="4"/>
            <a:endCxn id="52" idx="4"/>
          </p:cNvCxnSpPr>
          <p:nvPr/>
        </p:nvCxnSpPr>
        <p:spPr bwMode="auto">
          <a:xfrm rot="5400000">
            <a:off x="5703961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90" name="Curved Connector 89"/>
          <p:cNvCxnSpPr>
            <a:stCxn id="41" idx="7"/>
            <a:endCxn id="41" idx="1"/>
          </p:cNvCxnSpPr>
          <p:nvPr/>
        </p:nvCxnSpPr>
        <p:spPr bwMode="auto">
          <a:xfrm rot="16200000" flipV="1">
            <a:off x="2465116" y="5422591"/>
            <a:ext cx="12700" cy="188888"/>
          </a:xfrm>
          <a:prstGeom prst="curvedConnector3">
            <a:avLst>
              <a:gd name="adj1" fmla="val 2116323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91" name="Curved Connector 90"/>
          <p:cNvCxnSpPr>
            <a:stCxn id="52" idx="7"/>
            <a:endCxn id="52" idx="1"/>
          </p:cNvCxnSpPr>
          <p:nvPr/>
        </p:nvCxnSpPr>
        <p:spPr bwMode="auto">
          <a:xfrm rot="16200000" flipV="1">
            <a:off x="5344089" y="5422591"/>
            <a:ext cx="12700" cy="188888"/>
          </a:xfrm>
          <a:prstGeom prst="curvedConnector3">
            <a:avLst>
              <a:gd name="adj1" fmla="val 2116323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92" name="Curved Connector 91"/>
          <p:cNvCxnSpPr>
            <a:stCxn id="46" idx="7"/>
            <a:endCxn id="46" idx="1"/>
          </p:cNvCxnSpPr>
          <p:nvPr/>
        </p:nvCxnSpPr>
        <p:spPr bwMode="auto">
          <a:xfrm rot="16200000" flipV="1">
            <a:off x="3904602" y="5422591"/>
            <a:ext cx="12700" cy="188888"/>
          </a:xfrm>
          <a:prstGeom prst="curvedConnector3">
            <a:avLst>
              <a:gd name="adj1" fmla="val 2116323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93" name="Curved Connector 92"/>
          <p:cNvCxnSpPr>
            <a:stCxn id="45" idx="7"/>
            <a:endCxn id="45" idx="1"/>
          </p:cNvCxnSpPr>
          <p:nvPr/>
        </p:nvCxnSpPr>
        <p:spPr bwMode="auto">
          <a:xfrm rot="16200000" flipV="1">
            <a:off x="3184859" y="5422591"/>
            <a:ext cx="12700" cy="188888"/>
          </a:xfrm>
          <a:prstGeom prst="curvedConnector3">
            <a:avLst>
              <a:gd name="adj1" fmla="val 2116323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 Box 49"/>
              <p:cNvSpPr txBox="1">
                <a:spLocks noChangeArrowheads="1"/>
              </p:cNvSpPr>
              <p:nvPr/>
            </p:nvSpPr>
            <p:spPr bwMode="auto">
              <a:xfrm>
                <a:off x="3007125" y="4732814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07125" y="4732814"/>
                <a:ext cx="453271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0" name="Curved Connector 99"/>
          <p:cNvCxnSpPr>
            <a:stCxn id="50" idx="4"/>
            <a:endCxn id="46" idx="4"/>
          </p:cNvCxnSpPr>
          <p:nvPr/>
        </p:nvCxnSpPr>
        <p:spPr bwMode="auto">
          <a:xfrm rot="5400000">
            <a:off x="4264474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01" name="Curved Connector 100"/>
          <p:cNvCxnSpPr>
            <a:stCxn id="52" idx="4"/>
            <a:endCxn id="50" idx="4"/>
          </p:cNvCxnSpPr>
          <p:nvPr/>
        </p:nvCxnSpPr>
        <p:spPr bwMode="auto">
          <a:xfrm rot="5400000">
            <a:off x="4984217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06" name="Curved Connector 105"/>
          <p:cNvCxnSpPr>
            <a:stCxn id="36" idx="4"/>
            <a:endCxn id="50" idx="4"/>
          </p:cNvCxnSpPr>
          <p:nvPr/>
        </p:nvCxnSpPr>
        <p:spPr bwMode="auto">
          <a:xfrm rot="5400000">
            <a:off x="5703961" y="4671566"/>
            <a:ext cx="12700" cy="2159232"/>
          </a:xfrm>
          <a:prstGeom prst="curvedConnector3">
            <a:avLst>
              <a:gd name="adj1" fmla="val 5980646"/>
            </a:avLst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581401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589908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Tree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Tree-like graph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89908"/>
                <a:ext cx="10080625" cy="629724"/>
              </a:xfrm>
              <a:prstGeom prst="rect">
                <a:avLst/>
              </a:prstGeom>
              <a:blipFill>
                <a:blip r:embed="rId2"/>
                <a:stretch>
                  <a:fillRect t="-35922" b="-5242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Straight Connector 47"/>
          <p:cNvCxnSpPr>
            <a:stCxn id="43" idx="3"/>
            <a:endCxn id="45" idx="7"/>
          </p:cNvCxnSpPr>
          <p:nvPr/>
        </p:nvCxnSpPr>
        <p:spPr bwMode="auto">
          <a:xfrm flipH="1">
            <a:off x="3279303" y="4503015"/>
            <a:ext cx="890727" cy="101402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9" name="Straight Connector 48"/>
          <p:cNvCxnSpPr>
            <a:stCxn id="43" idx="4"/>
            <a:endCxn id="46" idx="0"/>
          </p:cNvCxnSpPr>
          <p:nvPr/>
        </p:nvCxnSpPr>
        <p:spPr bwMode="auto">
          <a:xfrm flipH="1">
            <a:off x="3904602" y="4543188"/>
            <a:ext cx="359872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1" name="Straight Connector 50"/>
          <p:cNvCxnSpPr>
            <a:stCxn id="43" idx="4"/>
            <a:endCxn id="50" idx="0"/>
          </p:cNvCxnSpPr>
          <p:nvPr/>
        </p:nvCxnSpPr>
        <p:spPr bwMode="auto">
          <a:xfrm>
            <a:off x="4264474" y="4543188"/>
            <a:ext cx="359871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3" name="Straight Connector 52"/>
          <p:cNvCxnSpPr>
            <a:stCxn id="43" idx="5"/>
            <a:endCxn id="52" idx="1"/>
          </p:cNvCxnSpPr>
          <p:nvPr/>
        </p:nvCxnSpPr>
        <p:spPr bwMode="auto">
          <a:xfrm>
            <a:off x="4358918" y="4503015"/>
            <a:ext cx="890727" cy="101402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0" name="Straight Connector 39"/>
          <p:cNvCxnSpPr>
            <a:stCxn id="38" idx="3"/>
            <a:endCxn id="39" idx="0"/>
          </p:cNvCxnSpPr>
          <p:nvPr/>
        </p:nvCxnSpPr>
        <p:spPr bwMode="auto">
          <a:xfrm flipH="1">
            <a:off x="1745373" y="4503015"/>
            <a:ext cx="265427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2" name="Straight Connector 41"/>
          <p:cNvCxnSpPr>
            <a:stCxn id="38" idx="5"/>
            <a:endCxn id="41" idx="0"/>
          </p:cNvCxnSpPr>
          <p:nvPr/>
        </p:nvCxnSpPr>
        <p:spPr bwMode="auto">
          <a:xfrm>
            <a:off x="2199688" y="4503015"/>
            <a:ext cx="265428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35" name="Straight Connector 34"/>
          <p:cNvCxnSpPr>
            <a:stCxn id="33" idx="3"/>
            <a:endCxn id="34" idx="0"/>
          </p:cNvCxnSpPr>
          <p:nvPr/>
        </p:nvCxnSpPr>
        <p:spPr bwMode="auto">
          <a:xfrm flipH="1">
            <a:off x="6063833" y="4503015"/>
            <a:ext cx="625300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37" name="Straight Connector 36"/>
          <p:cNvCxnSpPr>
            <a:stCxn id="33" idx="4"/>
            <a:endCxn id="36" idx="0"/>
          </p:cNvCxnSpPr>
          <p:nvPr/>
        </p:nvCxnSpPr>
        <p:spPr bwMode="auto">
          <a:xfrm>
            <a:off x="6783577" y="4543188"/>
            <a:ext cx="0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9" name="Straight Connector 28"/>
          <p:cNvCxnSpPr>
            <a:stCxn id="33" idx="5"/>
            <a:endCxn id="28" idx="0"/>
          </p:cNvCxnSpPr>
          <p:nvPr/>
        </p:nvCxnSpPr>
        <p:spPr bwMode="auto">
          <a:xfrm>
            <a:off x="6878021" y="4503015"/>
            <a:ext cx="625300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2" name="Straight Connector 21"/>
          <p:cNvCxnSpPr>
            <a:stCxn id="20" idx="3"/>
            <a:endCxn id="38" idx="0"/>
          </p:cNvCxnSpPr>
          <p:nvPr/>
        </p:nvCxnSpPr>
        <p:spPr bwMode="auto">
          <a:xfrm flipH="1">
            <a:off x="2105244" y="3276184"/>
            <a:ext cx="985171" cy="99268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3" name="Straight Connector 22"/>
          <p:cNvCxnSpPr>
            <a:stCxn id="20" idx="5"/>
            <a:endCxn id="43" idx="0"/>
          </p:cNvCxnSpPr>
          <p:nvPr/>
        </p:nvCxnSpPr>
        <p:spPr bwMode="auto">
          <a:xfrm>
            <a:off x="3279303" y="3276184"/>
            <a:ext cx="985171" cy="99268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5" name="Straight Connector 24"/>
          <p:cNvCxnSpPr>
            <a:stCxn id="54" idx="3"/>
            <a:endCxn id="33" idx="0"/>
          </p:cNvCxnSpPr>
          <p:nvPr/>
        </p:nvCxnSpPr>
        <p:spPr bwMode="auto">
          <a:xfrm flipH="1">
            <a:off x="6783577" y="3295022"/>
            <a:ext cx="805236" cy="973846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6" name="Straight Connector 25"/>
          <p:cNvCxnSpPr>
            <a:stCxn id="54" idx="5"/>
            <a:endCxn id="27" idx="0"/>
          </p:cNvCxnSpPr>
          <p:nvPr/>
        </p:nvCxnSpPr>
        <p:spPr bwMode="auto">
          <a:xfrm>
            <a:off x="7777701" y="3295022"/>
            <a:ext cx="805235" cy="973846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6" name="Straight Connector 55"/>
          <p:cNvCxnSpPr>
            <a:stCxn id="55" idx="3"/>
            <a:endCxn id="20" idx="7"/>
          </p:cNvCxnSpPr>
          <p:nvPr/>
        </p:nvCxnSpPr>
        <p:spPr bwMode="auto">
          <a:xfrm flipH="1">
            <a:off x="3279303" y="2068191"/>
            <a:ext cx="2060311" cy="1014019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64" name="Straight Connector 63"/>
          <p:cNvCxnSpPr>
            <a:stCxn id="55" idx="5"/>
            <a:endCxn id="54" idx="1"/>
          </p:cNvCxnSpPr>
          <p:nvPr/>
        </p:nvCxnSpPr>
        <p:spPr bwMode="auto">
          <a:xfrm>
            <a:off x="5528502" y="2068191"/>
            <a:ext cx="2060311" cy="103285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67" name="Straight Connector 66"/>
          <p:cNvCxnSpPr>
            <a:stCxn id="27" idx="5"/>
            <a:endCxn id="30" idx="0"/>
          </p:cNvCxnSpPr>
          <p:nvPr/>
        </p:nvCxnSpPr>
        <p:spPr bwMode="auto">
          <a:xfrm>
            <a:off x="8677380" y="4503015"/>
            <a:ext cx="265428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70" name="Straight Connector 69"/>
          <p:cNvCxnSpPr>
            <a:stCxn id="27" idx="3"/>
            <a:endCxn id="31" idx="0"/>
          </p:cNvCxnSpPr>
          <p:nvPr/>
        </p:nvCxnSpPr>
        <p:spPr bwMode="auto">
          <a:xfrm flipH="1">
            <a:off x="8223065" y="4503015"/>
            <a:ext cx="265427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79" name="Straight Connector 78"/>
          <p:cNvCxnSpPr/>
          <p:nvPr/>
        </p:nvCxnSpPr>
        <p:spPr bwMode="auto">
          <a:xfrm flipV="1">
            <a:off x="1221402" y="3194353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5325274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5325274"/>
                <a:ext cx="453271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6" name="Group 75"/>
          <p:cNvGrpSpPr/>
          <p:nvPr/>
        </p:nvGrpSpPr>
        <p:grpSpPr>
          <a:xfrm>
            <a:off x="1971680" y="4268868"/>
            <a:ext cx="6744820" cy="274320"/>
            <a:chOff x="1663458" y="4582423"/>
            <a:chExt cx="6744820" cy="274320"/>
          </a:xfrm>
          <a:solidFill>
            <a:schemeClr val="bg1"/>
          </a:solidFill>
        </p:grpSpPr>
        <p:sp>
          <p:nvSpPr>
            <p:cNvPr id="43" name="Oval 42"/>
            <p:cNvSpPr>
              <a:spLocks noChangeAspect="1"/>
            </p:cNvSpPr>
            <p:nvPr/>
          </p:nvSpPr>
          <p:spPr bwMode="auto">
            <a:xfrm>
              <a:off x="3822688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Oval 37"/>
            <p:cNvSpPr>
              <a:spLocks noChangeAspect="1"/>
            </p:cNvSpPr>
            <p:nvPr/>
          </p:nvSpPr>
          <p:spPr bwMode="auto">
            <a:xfrm>
              <a:off x="1663458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 bwMode="auto">
            <a:xfrm>
              <a:off x="6341791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/>
            <p:cNvSpPr>
              <a:spLocks noChangeAspect="1"/>
            </p:cNvSpPr>
            <p:nvPr/>
          </p:nvSpPr>
          <p:spPr bwMode="auto">
            <a:xfrm>
              <a:off x="8141150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1611809" y="5476862"/>
            <a:ext cx="7464563" cy="274320"/>
            <a:chOff x="1303587" y="5476862"/>
            <a:chExt cx="7464563" cy="274320"/>
          </a:xfrm>
          <a:solidFill>
            <a:schemeClr val="bg1"/>
          </a:solidFill>
        </p:grpSpPr>
        <p:sp>
          <p:nvSpPr>
            <p:cNvPr id="45" name="Oval 44"/>
            <p:cNvSpPr>
              <a:spLocks noChangeAspect="1"/>
            </p:cNvSpPr>
            <p:nvPr/>
          </p:nvSpPr>
          <p:spPr bwMode="auto">
            <a:xfrm>
              <a:off x="2743073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Oval 45"/>
            <p:cNvSpPr>
              <a:spLocks noChangeAspect="1"/>
            </p:cNvSpPr>
            <p:nvPr/>
          </p:nvSpPr>
          <p:spPr bwMode="auto">
            <a:xfrm>
              <a:off x="3462816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Oval 49"/>
            <p:cNvSpPr>
              <a:spLocks noChangeAspect="1"/>
            </p:cNvSpPr>
            <p:nvPr/>
          </p:nvSpPr>
          <p:spPr bwMode="auto">
            <a:xfrm>
              <a:off x="4182559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 bwMode="auto">
            <a:xfrm>
              <a:off x="4902303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/>
            <p:cNvSpPr>
              <a:spLocks noChangeAspect="1"/>
            </p:cNvSpPr>
            <p:nvPr/>
          </p:nvSpPr>
          <p:spPr bwMode="auto">
            <a:xfrm>
              <a:off x="1303587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Oval 40"/>
            <p:cNvSpPr>
              <a:spLocks noChangeAspect="1"/>
            </p:cNvSpPr>
            <p:nvPr/>
          </p:nvSpPr>
          <p:spPr bwMode="auto">
            <a:xfrm>
              <a:off x="2023330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Oval 33"/>
            <p:cNvSpPr>
              <a:spLocks noChangeAspect="1"/>
            </p:cNvSpPr>
            <p:nvPr/>
          </p:nvSpPr>
          <p:spPr bwMode="auto">
            <a:xfrm>
              <a:off x="5622047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Oval 35"/>
            <p:cNvSpPr>
              <a:spLocks noChangeAspect="1"/>
            </p:cNvSpPr>
            <p:nvPr/>
          </p:nvSpPr>
          <p:spPr bwMode="auto">
            <a:xfrm>
              <a:off x="6341791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Oval 29"/>
            <p:cNvSpPr>
              <a:spLocks noChangeAspect="1"/>
            </p:cNvSpPr>
            <p:nvPr/>
          </p:nvSpPr>
          <p:spPr bwMode="auto">
            <a:xfrm>
              <a:off x="8501022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/>
            <p:cNvSpPr>
              <a:spLocks noChangeAspect="1"/>
            </p:cNvSpPr>
            <p:nvPr/>
          </p:nvSpPr>
          <p:spPr bwMode="auto">
            <a:xfrm>
              <a:off x="7781279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 bwMode="auto">
            <a:xfrm>
              <a:off x="7061535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3051295" y="3042037"/>
            <a:ext cx="4765526" cy="293158"/>
            <a:chOff x="2743073" y="3294688"/>
            <a:chExt cx="4765526" cy="293158"/>
          </a:xfrm>
          <a:solidFill>
            <a:schemeClr val="bg1"/>
          </a:solidFill>
        </p:grpSpPr>
        <p:sp>
          <p:nvSpPr>
            <p:cNvPr id="20" name="Oval 19"/>
            <p:cNvSpPr>
              <a:spLocks noChangeAspect="1"/>
            </p:cNvSpPr>
            <p:nvPr/>
          </p:nvSpPr>
          <p:spPr bwMode="auto">
            <a:xfrm>
              <a:off x="2743073" y="3294688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Oval 53"/>
            <p:cNvSpPr>
              <a:spLocks noChangeAspect="1"/>
            </p:cNvSpPr>
            <p:nvPr/>
          </p:nvSpPr>
          <p:spPr bwMode="auto">
            <a:xfrm>
              <a:off x="7241471" y="3313526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Oval 54"/>
          <p:cNvSpPr>
            <a:spLocks noChangeAspect="1"/>
          </p:cNvSpPr>
          <p:nvPr/>
        </p:nvSpPr>
        <p:spPr bwMode="auto">
          <a:xfrm>
            <a:off x="5300494" y="1834044"/>
            <a:ext cx="267128" cy="274320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2" name="Straight Connector 81"/>
          <p:cNvCxnSpPr/>
          <p:nvPr/>
        </p:nvCxnSpPr>
        <p:spPr bwMode="auto">
          <a:xfrm flipV="1">
            <a:off x="1207545" y="4394156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p:cxnSp>
        <p:nvCxnSpPr>
          <p:cNvPr id="83" name="Straight Connector 82"/>
          <p:cNvCxnSpPr/>
          <p:nvPr/>
        </p:nvCxnSpPr>
        <p:spPr bwMode="auto">
          <a:xfrm flipV="1">
            <a:off x="1218629" y="5610586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p:cxnSp>
        <p:nvCxnSpPr>
          <p:cNvPr id="84" name="Straight Connector 83"/>
          <p:cNvCxnSpPr/>
          <p:nvPr/>
        </p:nvCxnSpPr>
        <p:spPr bwMode="auto">
          <a:xfrm flipV="1">
            <a:off x="1204777" y="1964078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4130652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4130652"/>
                <a:ext cx="453271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2986189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2986189"/>
                <a:ext cx="453271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1717789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7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1717789"/>
                <a:ext cx="453271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Curved Connector 56"/>
          <p:cNvCxnSpPr>
            <a:stCxn id="41" idx="4"/>
            <a:endCxn id="39" idx="4"/>
          </p:cNvCxnSpPr>
          <p:nvPr/>
        </p:nvCxnSpPr>
        <p:spPr bwMode="auto">
          <a:xfrm rot="5400000">
            <a:off x="2105245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8" name="Curved Connector 57"/>
          <p:cNvCxnSpPr>
            <a:stCxn id="45" idx="4"/>
            <a:endCxn id="41" idx="4"/>
          </p:cNvCxnSpPr>
          <p:nvPr/>
        </p:nvCxnSpPr>
        <p:spPr bwMode="auto">
          <a:xfrm rot="5400000">
            <a:off x="2824988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9" name="Curved Connector 58"/>
          <p:cNvCxnSpPr>
            <a:stCxn id="46" idx="4"/>
            <a:endCxn id="45" idx="4"/>
          </p:cNvCxnSpPr>
          <p:nvPr/>
        </p:nvCxnSpPr>
        <p:spPr bwMode="auto">
          <a:xfrm rot="5400000">
            <a:off x="3544731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0" name="Curved Connector 59"/>
          <p:cNvCxnSpPr>
            <a:stCxn id="36" idx="4"/>
            <a:endCxn id="34" idx="4"/>
          </p:cNvCxnSpPr>
          <p:nvPr/>
        </p:nvCxnSpPr>
        <p:spPr bwMode="auto">
          <a:xfrm rot="5400000">
            <a:off x="6423705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1" name="Curved Connector 60"/>
          <p:cNvCxnSpPr>
            <a:stCxn id="28" idx="4"/>
            <a:endCxn id="36" idx="4"/>
          </p:cNvCxnSpPr>
          <p:nvPr/>
        </p:nvCxnSpPr>
        <p:spPr bwMode="auto">
          <a:xfrm rot="5400000">
            <a:off x="7143449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2" name="Curved Connector 61"/>
          <p:cNvCxnSpPr>
            <a:stCxn id="31" idx="4"/>
            <a:endCxn id="28" idx="4"/>
          </p:cNvCxnSpPr>
          <p:nvPr/>
        </p:nvCxnSpPr>
        <p:spPr bwMode="auto">
          <a:xfrm rot="5400000">
            <a:off x="7863193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3" name="Curved Connector 62"/>
          <p:cNvCxnSpPr>
            <a:stCxn id="30" idx="4"/>
            <a:endCxn id="31" idx="4"/>
          </p:cNvCxnSpPr>
          <p:nvPr/>
        </p:nvCxnSpPr>
        <p:spPr bwMode="auto">
          <a:xfrm rot="5400000">
            <a:off x="8582937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 Box 49"/>
              <p:cNvSpPr txBox="1">
                <a:spLocks noChangeArrowheads="1"/>
              </p:cNvSpPr>
              <p:nvPr/>
            </p:nvSpPr>
            <p:spPr bwMode="auto">
              <a:xfrm>
                <a:off x="1915297" y="5956996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5297" y="5956996"/>
                <a:ext cx="453271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 Box 49"/>
              <p:cNvSpPr txBox="1">
                <a:spLocks noChangeArrowheads="1"/>
              </p:cNvSpPr>
              <p:nvPr/>
            </p:nvSpPr>
            <p:spPr bwMode="auto">
              <a:xfrm>
                <a:off x="2667465" y="5956996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67465" y="5956996"/>
                <a:ext cx="453271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9" name="Curved Connector 88"/>
          <p:cNvCxnSpPr>
            <a:stCxn id="34" idx="4"/>
            <a:endCxn id="52" idx="4"/>
          </p:cNvCxnSpPr>
          <p:nvPr/>
        </p:nvCxnSpPr>
        <p:spPr bwMode="auto">
          <a:xfrm rot="5400000">
            <a:off x="5703961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00" name="Curved Connector 99"/>
          <p:cNvCxnSpPr>
            <a:stCxn id="50" idx="4"/>
            <a:endCxn id="46" idx="4"/>
          </p:cNvCxnSpPr>
          <p:nvPr/>
        </p:nvCxnSpPr>
        <p:spPr bwMode="auto">
          <a:xfrm rot="5400000">
            <a:off x="4264474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01" name="Curved Connector 100"/>
          <p:cNvCxnSpPr>
            <a:stCxn id="52" idx="4"/>
            <a:endCxn id="50" idx="4"/>
          </p:cNvCxnSpPr>
          <p:nvPr/>
        </p:nvCxnSpPr>
        <p:spPr bwMode="auto">
          <a:xfrm rot="5400000">
            <a:off x="4984217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06" name="Curved Connector 105"/>
          <p:cNvCxnSpPr>
            <a:stCxn id="36" idx="4"/>
            <a:endCxn id="50" idx="4"/>
          </p:cNvCxnSpPr>
          <p:nvPr/>
        </p:nvCxnSpPr>
        <p:spPr bwMode="auto">
          <a:xfrm rot="5400000">
            <a:off x="5703961" y="4671566"/>
            <a:ext cx="12700" cy="2159232"/>
          </a:xfrm>
          <a:prstGeom prst="curvedConnector3">
            <a:avLst>
              <a:gd name="adj1" fmla="val 5980646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407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589908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Tree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Tree-like graph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89908"/>
                <a:ext cx="10080625" cy="629724"/>
              </a:xfrm>
              <a:prstGeom prst="rect">
                <a:avLst/>
              </a:prstGeom>
              <a:blipFill>
                <a:blip r:embed="rId2"/>
                <a:stretch>
                  <a:fillRect t="-35922" b="-5242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Straight Connector 47"/>
          <p:cNvCxnSpPr>
            <a:stCxn id="43" idx="3"/>
            <a:endCxn id="45" idx="7"/>
          </p:cNvCxnSpPr>
          <p:nvPr/>
        </p:nvCxnSpPr>
        <p:spPr bwMode="auto">
          <a:xfrm flipH="1">
            <a:off x="3279303" y="4503015"/>
            <a:ext cx="890727" cy="101402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9" name="Straight Connector 48"/>
          <p:cNvCxnSpPr>
            <a:stCxn id="43" idx="4"/>
            <a:endCxn id="46" idx="0"/>
          </p:cNvCxnSpPr>
          <p:nvPr/>
        </p:nvCxnSpPr>
        <p:spPr bwMode="auto">
          <a:xfrm flipH="1">
            <a:off x="3904602" y="4543188"/>
            <a:ext cx="359872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1" name="Straight Connector 50"/>
          <p:cNvCxnSpPr>
            <a:stCxn id="43" idx="4"/>
            <a:endCxn id="50" idx="0"/>
          </p:cNvCxnSpPr>
          <p:nvPr/>
        </p:nvCxnSpPr>
        <p:spPr bwMode="auto">
          <a:xfrm>
            <a:off x="4264474" y="4543188"/>
            <a:ext cx="359871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3" name="Straight Connector 52"/>
          <p:cNvCxnSpPr>
            <a:stCxn id="43" idx="5"/>
            <a:endCxn id="52" idx="1"/>
          </p:cNvCxnSpPr>
          <p:nvPr/>
        </p:nvCxnSpPr>
        <p:spPr bwMode="auto">
          <a:xfrm>
            <a:off x="4358918" y="4503015"/>
            <a:ext cx="890727" cy="101402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0" name="Straight Connector 39"/>
          <p:cNvCxnSpPr>
            <a:stCxn id="38" idx="3"/>
            <a:endCxn id="39" idx="0"/>
          </p:cNvCxnSpPr>
          <p:nvPr/>
        </p:nvCxnSpPr>
        <p:spPr bwMode="auto">
          <a:xfrm flipH="1">
            <a:off x="1745373" y="4503015"/>
            <a:ext cx="265427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2" name="Straight Connector 41"/>
          <p:cNvCxnSpPr>
            <a:stCxn id="38" idx="5"/>
            <a:endCxn id="41" idx="0"/>
          </p:cNvCxnSpPr>
          <p:nvPr/>
        </p:nvCxnSpPr>
        <p:spPr bwMode="auto">
          <a:xfrm>
            <a:off x="2199688" y="4503015"/>
            <a:ext cx="265428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35" name="Straight Connector 34"/>
          <p:cNvCxnSpPr>
            <a:stCxn id="33" idx="3"/>
            <a:endCxn id="34" idx="0"/>
          </p:cNvCxnSpPr>
          <p:nvPr/>
        </p:nvCxnSpPr>
        <p:spPr bwMode="auto">
          <a:xfrm flipH="1">
            <a:off x="6063833" y="4503015"/>
            <a:ext cx="625300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37" name="Straight Connector 36"/>
          <p:cNvCxnSpPr>
            <a:stCxn id="33" idx="4"/>
            <a:endCxn id="36" idx="0"/>
          </p:cNvCxnSpPr>
          <p:nvPr/>
        </p:nvCxnSpPr>
        <p:spPr bwMode="auto">
          <a:xfrm>
            <a:off x="6783577" y="4543188"/>
            <a:ext cx="0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9" name="Straight Connector 28"/>
          <p:cNvCxnSpPr>
            <a:stCxn id="33" idx="5"/>
            <a:endCxn id="28" idx="0"/>
          </p:cNvCxnSpPr>
          <p:nvPr/>
        </p:nvCxnSpPr>
        <p:spPr bwMode="auto">
          <a:xfrm>
            <a:off x="6878021" y="4503015"/>
            <a:ext cx="625300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2" name="Straight Connector 21"/>
          <p:cNvCxnSpPr>
            <a:stCxn id="20" idx="3"/>
            <a:endCxn id="38" idx="0"/>
          </p:cNvCxnSpPr>
          <p:nvPr/>
        </p:nvCxnSpPr>
        <p:spPr bwMode="auto">
          <a:xfrm flipH="1">
            <a:off x="2105244" y="3276184"/>
            <a:ext cx="985171" cy="99268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3" name="Straight Connector 22"/>
          <p:cNvCxnSpPr>
            <a:stCxn id="20" idx="5"/>
            <a:endCxn id="43" idx="0"/>
          </p:cNvCxnSpPr>
          <p:nvPr/>
        </p:nvCxnSpPr>
        <p:spPr bwMode="auto">
          <a:xfrm>
            <a:off x="3279303" y="3276184"/>
            <a:ext cx="985171" cy="99268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5" name="Straight Connector 24"/>
          <p:cNvCxnSpPr>
            <a:stCxn id="54" idx="3"/>
            <a:endCxn id="33" idx="0"/>
          </p:cNvCxnSpPr>
          <p:nvPr/>
        </p:nvCxnSpPr>
        <p:spPr bwMode="auto">
          <a:xfrm flipH="1">
            <a:off x="6783577" y="3295022"/>
            <a:ext cx="805236" cy="973846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6" name="Straight Connector 25"/>
          <p:cNvCxnSpPr>
            <a:stCxn id="54" idx="5"/>
            <a:endCxn id="27" idx="0"/>
          </p:cNvCxnSpPr>
          <p:nvPr/>
        </p:nvCxnSpPr>
        <p:spPr bwMode="auto">
          <a:xfrm>
            <a:off x="7777701" y="3295022"/>
            <a:ext cx="805235" cy="973846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6" name="Straight Connector 55"/>
          <p:cNvCxnSpPr>
            <a:stCxn id="55" idx="3"/>
            <a:endCxn id="20" idx="7"/>
          </p:cNvCxnSpPr>
          <p:nvPr/>
        </p:nvCxnSpPr>
        <p:spPr bwMode="auto">
          <a:xfrm flipH="1">
            <a:off x="3279303" y="2068191"/>
            <a:ext cx="2060311" cy="1014019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64" name="Straight Connector 63"/>
          <p:cNvCxnSpPr>
            <a:stCxn id="55" idx="5"/>
            <a:endCxn id="54" idx="1"/>
          </p:cNvCxnSpPr>
          <p:nvPr/>
        </p:nvCxnSpPr>
        <p:spPr bwMode="auto">
          <a:xfrm>
            <a:off x="5528502" y="2068191"/>
            <a:ext cx="2060311" cy="103285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67" name="Straight Connector 66"/>
          <p:cNvCxnSpPr>
            <a:stCxn id="27" idx="5"/>
            <a:endCxn id="30" idx="0"/>
          </p:cNvCxnSpPr>
          <p:nvPr/>
        </p:nvCxnSpPr>
        <p:spPr bwMode="auto">
          <a:xfrm>
            <a:off x="8677380" y="4503015"/>
            <a:ext cx="265428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70" name="Straight Connector 69"/>
          <p:cNvCxnSpPr>
            <a:stCxn id="27" idx="3"/>
            <a:endCxn id="31" idx="0"/>
          </p:cNvCxnSpPr>
          <p:nvPr/>
        </p:nvCxnSpPr>
        <p:spPr bwMode="auto">
          <a:xfrm flipH="1">
            <a:off x="8223065" y="4503015"/>
            <a:ext cx="265427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79" name="Straight Connector 78"/>
          <p:cNvCxnSpPr/>
          <p:nvPr/>
        </p:nvCxnSpPr>
        <p:spPr bwMode="auto">
          <a:xfrm flipV="1">
            <a:off x="1221402" y="3194353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5325274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5325274"/>
                <a:ext cx="453271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6" name="Group 75"/>
          <p:cNvGrpSpPr/>
          <p:nvPr/>
        </p:nvGrpSpPr>
        <p:grpSpPr>
          <a:xfrm>
            <a:off x="1971680" y="4268868"/>
            <a:ext cx="6744820" cy="274320"/>
            <a:chOff x="1663458" y="4582423"/>
            <a:chExt cx="6744820" cy="274320"/>
          </a:xfrm>
          <a:solidFill>
            <a:schemeClr val="bg1"/>
          </a:solidFill>
        </p:grpSpPr>
        <p:sp>
          <p:nvSpPr>
            <p:cNvPr id="43" name="Oval 42"/>
            <p:cNvSpPr>
              <a:spLocks noChangeAspect="1"/>
            </p:cNvSpPr>
            <p:nvPr/>
          </p:nvSpPr>
          <p:spPr bwMode="auto">
            <a:xfrm>
              <a:off x="3822688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Oval 37"/>
            <p:cNvSpPr>
              <a:spLocks noChangeAspect="1"/>
            </p:cNvSpPr>
            <p:nvPr/>
          </p:nvSpPr>
          <p:spPr bwMode="auto">
            <a:xfrm>
              <a:off x="1663458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 bwMode="auto">
            <a:xfrm>
              <a:off x="6341791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/>
            <p:cNvSpPr>
              <a:spLocks noChangeAspect="1"/>
            </p:cNvSpPr>
            <p:nvPr/>
          </p:nvSpPr>
          <p:spPr bwMode="auto">
            <a:xfrm>
              <a:off x="8141150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1611809" y="5476862"/>
            <a:ext cx="7464563" cy="274320"/>
            <a:chOff x="1303587" y="5476862"/>
            <a:chExt cx="7464563" cy="274320"/>
          </a:xfrm>
          <a:solidFill>
            <a:schemeClr val="bg1"/>
          </a:solidFill>
        </p:grpSpPr>
        <p:sp>
          <p:nvSpPr>
            <p:cNvPr id="45" name="Oval 44"/>
            <p:cNvSpPr>
              <a:spLocks noChangeAspect="1"/>
            </p:cNvSpPr>
            <p:nvPr/>
          </p:nvSpPr>
          <p:spPr bwMode="auto">
            <a:xfrm>
              <a:off x="2743073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Oval 45"/>
            <p:cNvSpPr>
              <a:spLocks noChangeAspect="1"/>
            </p:cNvSpPr>
            <p:nvPr/>
          </p:nvSpPr>
          <p:spPr bwMode="auto">
            <a:xfrm>
              <a:off x="3462816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Oval 49"/>
            <p:cNvSpPr>
              <a:spLocks noChangeAspect="1"/>
            </p:cNvSpPr>
            <p:nvPr/>
          </p:nvSpPr>
          <p:spPr bwMode="auto">
            <a:xfrm>
              <a:off x="4182559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 bwMode="auto">
            <a:xfrm>
              <a:off x="4902303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/>
            <p:cNvSpPr>
              <a:spLocks noChangeAspect="1"/>
            </p:cNvSpPr>
            <p:nvPr/>
          </p:nvSpPr>
          <p:spPr bwMode="auto">
            <a:xfrm>
              <a:off x="1303587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Oval 40"/>
            <p:cNvSpPr>
              <a:spLocks noChangeAspect="1"/>
            </p:cNvSpPr>
            <p:nvPr/>
          </p:nvSpPr>
          <p:spPr bwMode="auto">
            <a:xfrm>
              <a:off x="2023330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Oval 33"/>
            <p:cNvSpPr>
              <a:spLocks noChangeAspect="1"/>
            </p:cNvSpPr>
            <p:nvPr/>
          </p:nvSpPr>
          <p:spPr bwMode="auto">
            <a:xfrm>
              <a:off x="5622047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Oval 35"/>
            <p:cNvSpPr>
              <a:spLocks noChangeAspect="1"/>
            </p:cNvSpPr>
            <p:nvPr/>
          </p:nvSpPr>
          <p:spPr bwMode="auto">
            <a:xfrm>
              <a:off x="6341791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Oval 29"/>
            <p:cNvSpPr>
              <a:spLocks noChangeAspect="1"/>
            </p:cNvSpPr>
            <p:nvPr/>
          </p:nvSpPr>
          <p:spPr bwMode="auto">
            <a:xfrm>
              <a:off x="8501022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/>
            <p:cNvSpPr>
              <a:spLocks noChangeAspect="1"/>
            </p:cNvSpPr>
            <p:nvPr/>
          </p:nvSpPr>
          <p:spPr bwMode="auto">
            <a:xfrm>
              <a:off x="7781279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 bwMode="auto">
            <a:xfrm>
              <a:off x="7061535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3051295" y="3042037"/>
            <a:ext cx="4765526" cy="293158"/>
            <a:chOff x="2743073" y="3294688"/>
            <a:chExt cx="4765526" cy="293158"/>
          </a:xfrm>
          <a:solidFill>
            <a:schemeClr val="bg1"/>
          </a:solidFill>
        </p:grpSpPr>
        <p:sp>
          <p:nvSpPr>
            <p:cNvPr id="20" name="Oval 19"/>
            <p:cNvSpPr>
              <a:spLocks noChangeAspect="1"/>
            </p:cNvSpPr>
            <p:nvPr/>
          </p:nvSpPr>
          <p:spPr bwMode="auto">
            <a:xfrm>
              <a:off x="2743073" y="3294688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Oval 53"/>
            <p:cNvSpPr>
              <a:spLocks noChangeAspect="1"/>
            </p:cNvSpPr>
            <p:nvPr/>
          </p:nvSpPr>
          <p:spPr bwMode="auto">
            <a:xfrm>
              <a:off x="7241471" y="3313526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Oval 54"/>
          <p:cNvSpPr>
            <a:spLocks noChangeAspect="1"/>
          </p:cNvSpPr>
          <p:nvPr/>
        </p:nvSpPr>
        <p:spPr bwMode="auto">
          <a:xfrm>
            <a:off x="5300494" y="1834044"/>
            <a:ext cx="267128" cy="274320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2" name="Straight Connector 81"/>
          <p:cNvCxnSpPr/>
          <p:nvPr/>
        </p:nvCxnSpPr>
        <p:spPr bwMode="auto">
          <a:xfrm flipV="1">
            <a:off x="1207545" y="4394156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p:cxnSp>
        <p:nvCxnSpPr>
          <p:cNvPr id="83" name="Straight Connector 82"/>
          <p:cNvCxnSpPr/>
          <p:nvPr/>
        </p:nvCxnSpPr>
        <p:spPr bwMode="auto">
          <a:xfrm flipV="1">
            <a:off x="1218629" y="5610586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p:cxnSp>
        <p:nvCxnSpPr>
          <p:cNvPr id="84" name="Straight Connector 83"/>
          <p:cNvCxnSpPr/>
          <p:nvPr/>
        </p:nvCxnSpPr>
        <p:spPr bwMode="auto">
          <a:xfrm flipV="1">
            <a:off x="1204777" y="1964078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4130652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4130652"/>
                <a:ext cx="453271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2986189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2986189"/>
                <a:ext cx="453271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1717789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7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1717789"/>
                <a:ext cx="453271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Curved Connector 56"/>
          <p:cNvCxnSpPr>
            <a:stCxn id="41" idx="4"/>
            <a:endCxn id="39" idx="4"/>
          </p:cNvCxnSpPr>
          <p:nvPr/>
        </p:nvCxnSpPr>
        <p:spPr bwMode="auto">
          <a:xfrm rot="5400000">
            <a:off x="2105245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8" name="Curved Connector 57"/>
          <p:cNvCxnSpPr>
            <a:stCxn id="45" idx="4"/>
            <a:endCxn id="41" idx="4"/>
          </p:cNvCxnSpPr>
          <p:nvPr/>
        </p:nvCxnSpPr>
        <p:spPr bwMode="auto">
          <a:xfrm rot="5400000">
            <a:off x="2824988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9" name="Curved Connector 58"/>
          <p:cNvCxnSpPr>
            <a:stCxn id="46" idx="4"/>
            <a:endCxn id="45" idx="4"/>
          </p:cNvCxnSpPr>
          <p:nvPr/>
        </p:nvCxnSpPr>
        <p:spPr bwMode="auto">
          <a:xfrm rot="5400000">
            <a:off x="3544731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0" name="Curved Connector 59"/>
          <p:cNvCxnSpPr>
            <a:stCxn id="36" idx="4"/>
            <a:endCxn id="34" idx="4"/>
          </p:cNvCxnSpPr>
          <p:nvPr/>
        </p:nvCxnSpPr>
        <p:spPr bwMode="auto">
          <a:xfrm rot="5400000">
            <a:off x="6423705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1" name="Curved Connector 60"/>
          <p:cNvCxnSpPr>
            <a:stCxn id="28" idx="4"/>
            <a:endCxn id="36" idx="4"/>
          </p:cNvCxnSpPr>
          <p:nvPr/>
        </p:nvCxnSpPr>
        <p:spPr bwMode="auto">
          <a:xfrm rot="5400000">
            <a:off x="7143449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2" name="Curved Connector 61"/>
          <p:cNvCxnSpPr>
            <a:stCxn id="31" idx="4"/>
            <a:endCxn id="28" idx="4"/>
          </p:cNvCxnSpPr>
          <p:nvPr/>
        </p:nvCxnSpPr>
        <p:spPr bwMode="auto">
          <a:xfrm rot="5400000">
            <a:off x="7863193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3" name="Curved Connector 62"/>
          <p:cNvCxnSpPr>
            <a:stCxn id="30" idx="4"/>
            <a:endCxn id="31" idx="4"/>
          </p:cNvCxnSpPr>
          <p:nvPr/>
        </p:nvCxnSpPr>
        <p:spPr bwMode="auto">
          <a:xfrm rot="5400000">
            <a:off x="8582937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 Box 49"/>
              <p:cNvSpPr txBox="1">
                <a:spLocks noChangeArrowheads="1"/>
              </p:cNvSpPr>
              <p:nvPr/>
            </p:nvSpPr>
            <p:spPr bwMode="auto">
              <a:xfrm>
                <a:off x="1915297" y="5956996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5297" y="5956996"/>
                <a:ext cx="453271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 Box 49"/>
              <p:cNvSpPr txBox="1">
                <a:spLocks noChangeArrowheads="1"/>
              </p:cNvSpPr>
              <p:nvPr/>
            </p:nvSpPr>
            <p:spPr bwMode="auto">
              <a:xfrm>
                <a:off x="2667465" y="5956996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67465" y="5956996"/>
                <a:ext cx="453271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Curved Connector 87"/>
          <p:cNvCxnSpPr>
            <a:stCxn id="39" idx="7"/>
            <a:endCxn id="39" idx="1"/>
          </p:cNvCxnSpPr>
          <p:nvPr/>
        </p:nvCxnSpPr>
        <p:spPr bwMode="auto">
          <a:xfrm rot="16200000" flipV="1">
            <a:off x="1745373" y="5422591"/>
            <a:ext cx="12700" cy="188888"/>
          </a:xfrm>
          <a:prstGeom prst="curvedConnector3">
            <a:avLst>
              <a:gd name="adj1" fmla="val 2116323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89" name="Curved Connector 88"/>
          <p:cNvCxnSpPr>
            <a:stCxn id="34" idx="4"/>
            <a:endCxn id="52" idx="4"/>
          </p:cNvCxnSpPr>
          <p:nvPr/>
        </p:nvCxnSpPr>
        <p:spPr bwMode="auto">
          <a:xfrm rot="5400000">
            <a:off x="5703961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90" name="Curved Connector 89"/>
          <p:cNvCxnSpPr>
            <a:stCxn id="41" idx="7"/>
            <a:endCxn id="41" idx="1"/>
          </p:cNvCxnSpPr>
          <p:nvPr/>
        </p:nvCxnSpPr>
        <p:spPr bwMode="auto">
          <a:xfrm rot="16200000" flipV="1">
            <a:off x="2465116" y="5422591"/>
            <a:ext cx="12700" cy="188888"/>
          </a:xfrm>
          <a:prstGeom prst="curvedConnector3">
            <a:avLst>
              <a:gd name="adj1" fmla="val 2116323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91" name="Curved Connector 90"/>
          <p:cNvCxnSpPr>
            <a:stCxn id="52" idx="7"/>
            <a:endCxn id="52" idx="1"/>
          </p:cNvCxnSpPr>
          <p:nvPr/>
        </p:nvCxnSpPr>
        <p:spPr bwMode="auto">
          <a:xfrm rot="16200000" flipV="1">
            <a:off x="5344089" y="5422591"/>
            <a:ext cx="12700" cy="188888"/>
          </a:xfrm>
          <a:prstGeom prst="curvedConnector3">
            <a:avLst>
              <a:gd name="adj1" fmla="val 2116323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92" name="Curved Connector 91"/>
          <p:cNvCxnSpPr>
            <a:stCxn id="46" idx="7"/>
            <a:endCxn id="46" idx="1"/>
          </p:cNvCxnSpPr>
          <p:nvPr/>
        </p:nvCxnSpPr>
        <p:spPr bwMode="auto">
          <a:xfrm rot="16200000" flipV="1">
            <a:off x="3904602" y="5422591"/>
            <a:ext cx="12700" cy="188888"/>
          </a:xfrm>
          <a:prstGeom prst="curvedConnector3">
            <a:avLst>
              <a:gd name="adj1" fmla="val 2116323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93" name="Curved Connector 92"/>
          <p:cNvCxnSpPr>
            <a:stCxn id="45" idx="7"/>
            <a:endCxn id="45" idx="1"/>
          </p:cNvCxnSpPr>
          <p:nvPr/>
        </p:nvCxnSpPr>
        <p:spPr bwMode="auto">
          <a:xfrm rot="16200000" flipV="1">
            <a:off x="3184859" y="5422591"/>
            <a:ext cx="12700" cy="188888"/>
          </a:xfrm>
          <a:prstGeom prst="curvedConnector3">
            <a:avLst>
              <a:gd name="adj1" fmla="val 2116323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 Box 49"/>
              <p:cNvSpPr txBox="1">
                <a:spLocks noChangeArrowheads="1"/>
              </p:cNvSpPr>
              <p:nvPr/>
            </p:nvSpPr>
            <p:spPr bwMode="auto">
              <a:xfrm>
                <a:off x="3007125" y="4732814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07125" y="4732814"/>
                <a:ext cx="453271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0" name="Curved Connector 99"/>
          <p:cNvCxnSpPr>
            <a:stCxn id="50" idx="4"/>
            <a:endCxn id="46" idx="4"/>
          </p:cNvCxnSpPr>
          <p:nvPr/>
        </p:nvCxnSpPr>
        <p:spPr bwMode="auto">
          <a:xfrm rot="5400000">
            <a:off x="4264474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01" name="Curved Connector 100"/>
          <p:cNvCxnSpPr>
            <a:stCxn id="52" idx="4"/>
            <a:endCxn id="50" idx="4"/>
          </p:cNvCxnSpPr>
          <p:nvPr/>
        </p:nvCxnSpPr>
        <p:spPr bwMode="auto">
          <a:xfrm rot="5400000">
            <a:off x="4984217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06" name="Curved Connector 105"/>
          <p:cNvCxnSpPr>
            <a:stCxn id="36" idx="4"/>
            <a:endCxn id="50" idx="4"/>
          </p:cNvCxnSpPr>
          <p:nvPr/>
        </p:nvCxnSpPr>
        <p:spPr bwMode="auto">
          <a:xfrm rot="5400000">
            <a:off x="5703961" y="4671566"/>
            <a:ext cx="12700" cy="2159232"/>
          </a:xfrm>
          <a:prstGeom prst="curvedConnector3">
            <a:avLst>
              <a:gd name="adj1" fmla="val 5980646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8" name="Curved Connector 67"/>
          <p:cNvCxnSpPr>
            <a:stCxn id="34" idx="0"/>
            <a:endCxn id="28" idx="0"/>
          </p:cNvCxnSpPr>
          <p:nvPr/>
        </p:nvCxnSpPr>
        <p:spPr bwMode="auto">
          <a:xfrm rot="5400000" flipH="1" flipV="1">
            <a:off x="6783577" y="4757118"/>
            <a:ext cx="12700" cy="1439488"/>
          </a:xfrm>
          <a:prstGeom prst="curvedConnector3">
            <a:avLst>
              <a:gd name="adj1" fmla="val 3116134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71" name="Curved Connector 70"/>
          <p:cNvCxnSpPr>
            <a:stCxn id="45" idx="0"/>
            <a:endCxn id="50" idx="0"/>
          </p:cNvCxnSpPr>
          <p:nvPr/>
        </p:nvCxnSpPr>
        <p:spPr bwMode="auto">
          <a:xfrm rot="5400000" flipH="1" flipV="1">
            <a:off x="3904602" y="4757119"/>
            <a:ext cx="12700" cy="1439486"/>
          </a:xfrm>
          <a:prstGeom prst="curvedConnector3">
            <a:avLst>
              <a:gd name="adj1" fmla="val 3503228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94" name="Curved Connector 93"/>
          <p:cNvCxnSpPr>
            <a:stCxn id="34" idx="0"/>
            <a:endCxn id="36" idx="0"/>
          </p:cNvCxnSpPr>
          <p:nvPr/>
        </p:nvCxnSpPr>
        <p:spPr bwMode="auto">
          <a:xfrm rot="5400000" flipH="1" flipV="1">
            <a:off x="6423705" y="511699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95" name="Curved Connector 94"/>
          <p:cNvCxnSpPr>
            <a:stCxn id="36" idx="0"/>
            <a:endCxn id="28" idx="0"/>
          </p:cNvCxnSpPr>
          <p:nvPr/>
        </p:nvCxnSpPr>
        <p:spPr bwMode="auto">
          <a:xfrm rot="5400000" flipH="1" flipV="1">
            <a:off x="7143449" y="511699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FF99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443860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589908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Tree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Tree-like graph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589908"/>
                <a:ext cx="10080625" cy="629724"/>
              </a:xfrm>
              <a:prstGeom prst="rect">
                <a:avLst/>
              </a:prstGeom>
              <a:blipFill>
                <a:blip r:embed="rId2"/>
                <a:stretch>
                  <a:fillRect t="-35922" b="-5242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Straight Connector 47"/>
          <p:cNvCxnSpPr>
            <a:stCxn id="43" idx="3"/>
            <a:endCxn id="45" idx="7"/>
          </p:cNvCxnSpPr>
          <p:nvPr/>
        </p:nvCxnSpPr>
        <p:spPr bwMode="auto">
          <a:xfrm flipH="1">
            <a:off x="3279303" y="4503015"/>
            <a:ext cx="890727" cy="101402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9" name="Straight Connector 48"/>
          <p:cNvCxnSpPr>
            <a:stCxn id="43" idx="4"/>
            <a:endCxn id="46" idx="0"/>
          </p:cNvCxnSpPr>
          <p:nvPr/>
        </p:nvCxnSpPr>
        <p:spPr bwMode="auto">
          <a:xfrm flipH="1">
            <a:off x="3904602" y="4543188"/>
            <a:ext cx="359872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1" name="Straight Connector 50"/>
          <p:cNvCxnSpPr>
            <a:stCxn id="43" idx="4"/>
            <a:endCxn id="50" idx="0"/>
          </p:cNvCxnSpPr>
          <p:nvPr/>
        </p:nvCxnSpPr>
        <p:spPr bwMode="auto">
          <a:xfrm>
            <a:off x="4264474" y="4543188"/>
            <a:ext cx="359871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3" name="Straight Connector 52"/>
          <p:cNvCxnSpPr>
            <a:stCxn id="43" idx="5"/>
            <a:endCxn id="52" idx="1"/>
          </p:cNvCxnSpPr>
          <p:nvPr/>
        </p:nvCxnSpPr>
        <p:spPr bwMode="auto">
          <a:xfrm>
            <a:off x="4358918" y="4503015"/>
            <a:ext cx="890727" cy="101402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0" name="Straight Connector 39"/>
          <p:cNvCxnSpPr>
            <a:stCxn id="38" idx="3"/>
            <a:endCxn id="39" idx="0"/>
          </p:cNvCxnSpPr>
          <p:nvPr/>
        </p:nvCxnSpPr>
        <p:spPr bwMode="auto">
          <a:xfrm flipH="1">
            <a:off x="1745373" y="4503015"/>
            <a:ext cx="265427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42" name="Straight Connector 41"/>
          <p:cNvCxnSpPr>
            <a:stCxn id="38" idx="5"/>
            <a:endCxn id="41" idx="0"/>
          </p:cNvCxnSpPr>
          <p:nvPr/>
        </p:nvCxnSpPr>
        <p:spPr bwMode="auto">
          <a:xfrm>
            <a:off x="2199688" y="4503015"/>
            <a:ext cx="265428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35" name="Straight Connector 34"/>
          <p:cNvCxnSpPr>
            <a:stCxn id="33" idx="3"/>
            <a:endCxn id="34" idx="0"/>
          </p:cNvCxnSpPr>
          <p:nvPr/>
        </p:nvCxnSpPr>
        <p:spPr bwMode="auto">
          <a:xfrm flipH="1">
            <a:off x="6063833" y="4503015"/>
            <a:ext cx="625300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37" name="Straight Connector 36"/>
          <p:cNvCxnSpPr>
            <a:stCxn id="33" idx="4"/>
            <a:endCxn id="36" idx="0"/>
          </p:cNvCxnSpPr>
          <p:nvPr/>
        </p:nvCxnSpPr>
        <p:spPr bwMode="auto">
          <a:xfrm>
            <a:off x="6783577" y="4543188"/>
            <a:ext cx="0" cy="93367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9" name="Straight Connector 28"/>
          <p:cNvCxnSpPr>
            <a:stCxn id="33" idx="5"/>
            <a:endCxn id="28" idx="0"/>
          </p:cNvCxnSpPr>
          <p:nvPr/>
        </p:nvCxnSpPr>
        <p:spPr bwMode="auto">
          <a:xfrm>
            <a:off x="6878021" y="4503015"/>
            <a:ext cx="625300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2" name="Straight Connector 21"/>
          <p:cNvCxnSpPr>
            <a:stCxn id="20" idx="3"/>
            <a:endCxn id="38" idx="0"/>
          </p:cNvCxnSpPr>
          <p:nvPr/>
        </p:nvCxnSpPr>
        <p:spPr bwMode="auto">
          <a:xfrm flipH="1">
            <a:off x="2105244" y="3276184"/>
            <a:ext cx="985171" cy="99268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3" name="Straight Connector 22"/>
          <p:cNvCxnSpPr>
            <a:stCxn id="20" idx="5"/>
            <a:endCxn id="43" idx="0"/>
          </p:cNvCxnSpPr>
          <p:nvPr/>
        </p:nvCxnSpPr>
        <p:spPr bwMode="auto">
          <a:xfrm>
            <a:off x="3279303" y="3276184"/>
            <a:ext cx="985171" cy="992684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5" name="Straight Connector 24"/>
          <p:cNvCxnSpPr>
            <a:stCxn id="54" idx="3"/>
            <a:endCxn id="33" idx="0"/>
          </p:cNvCxnSpPr>
          <p:nvPr/>
        </p:nvCxnSpPr>
        <p:spPr bwMode="auto">
          <a:xfrm flipH="1">
            <a:off x="6783577" y="3295022"/>
            <a:ext cx="805236" cy="973846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26" name="Straight Connector 25"/>
          <p:cNvCxnSpPr>
            <a:stCxn id="54" idx="5"/>
            <a:endCxn id="27" idx="0"/>
          </p:cNvCxnSpPr>
          <p:nvPr/>
        </p:nvCxnSpPr>
        <p:spPr bwMode="auto">
          <a:xfrm>
            <a:off x="7777701" y="3295022"/>
            <a:ext cx="805235" cy="973846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56" name="Straight Connector 55"/>
          <p:cNvCxnSpPr>
            <a:stCxn id="55" idx="3"/>
            <a:endCxn id="20" idx="7"/>
          </p:cNvCxnSpPr>
          <p:nvPr/>
        </p:nvCxnSpPr>
        <p:spPr bwMode="auto">
          <a:xfrm flipH="1">
            <a:off x="3279303" y="2068191"/>
            <a:ext cx="2060311" cy="1014019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64" name="Straight Connector 63"/>
          <p:cNvCxnSpPr>
            <a:stCxn id="55" idx="5"/>
            <a:endCxn id="54" idx="1"/>
          </p:cNvCxnSpPr>
          <p:nvPr/>
        </p:nvCxnSpPr>
        <p:spPr bwMode="auto">
          <a:xfrm>
            <a:off x="5528502" y="2068191"/>
            <a:ext cx="2060311" cy="103285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67" name="Straight Connector 66"/>
          <p:cNvCxnSpPr>
            <a:stCxn id="27" idx="5"/>
            <a:endCxn id="30" idx="0"/>
          </p:cNvCxnSpPr>
          <p:nvPr/>
        </p:nvCxnSpPr>
        <p:spPr bwMode="auto">
          <a:xfrm>
            <a:off x="8677380" y="4503015"/>
            <a:ext cx="265428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70" name="Straight Connector 69"/>
          <p:cNvCxnSpPr>
            <a:stCxn id="27" idx="3"/>
            <a:endCxn id="31" idx="0"/>
          </p:cNvCxnSpPr>
          <p:nvPr/>
        </p:nvCxnSpPr>
        <p:spPr bwMode="auto">
          <a:xfrm flipH="1">
            <a:off x="8223065" y="4503015"/>
            <a:ext cx="265427" cy="973847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p:cxnSp>
        <p:nvCxnSpPr>
          <p:cNvPr id="79" name="Straight Connector 78"/>
          <p:cNvCxnSpPr/>
          <p:nvPr/>
        </p:nvCxnSpPr>
        <p:spPr bwMode="auto">
          <a:xfrm flipV="1">
            <a:off x="1221402" y="3194353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5325274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5325274"/>
                <a:ext cx="453271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6" name="Group 75"/>
          <p:cNvGrpSpPr/>
          <p:nvPr/>
        </p:nvGrpSpPr>
        <p:grpSpPr>
          <a:xfrm>
            <a:off x="1971680" y="4268868"/>
            <a:ext cx="6744820" cy="274320"/>
            <a:chOff x="1663458" y="4582423"/>
            <a:chExt cx="6744820" cy="274320"/>
          </a:xfrm>
          <a:solidFill>
            <a:schemeClr val="bg1"/>
          </a:solidFill>
        </p:grpSpPr>
        <p:sp>
          <p:nvSpPr>
            <p:cNvPr id="43" name="Oval 42"/>
            <p:cNvSpPr>
              <a:spLocks noChangeAspect="1"/>
            </p:cNvSpPr>
            <p:nvPr/>
          </p:nvSpPr>
          <p:spPr bwMode="auto">
            <a:xfrm>
              <a:off x="3822688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Oval 37"/>
            <p:cNvSpPr>
              <a:spLocks noChangeAspect="1"/>
            </p:cNvSpPr>
            <p:nvPr/>
          </p:nvSpPr>
          <p:spPr bwMode="auto">
            <a:xfrm>
              <a:off x="1663458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 bwMode="auto">
            <a:xfrm>
              <a:off x="6341791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/>
            <p:cNvSpPr>
              <a:spLocks noChangeAspect="1"/>
            </p:cNvSpPr>
            <p:nvPr/>
          </p:nvSpPr>
          <p:spPr bwMode="auto">
            <a:xfrm>
              <a:off x="8141150" y="4582423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1611809" y="5476862"/>
            <a:ext cx="7464563" cy="274320"/>
            <a:chOff x="1303587" y="5476862"/>
            <a:chExt cx="7464563" cy="274320"/>
          </a:xfrm>
          <a:solidFill>
            <a:schemeClr val="bg1"/>
          </a:solidFill>
        </p:grpSpPr>
        <p:sp>
          <p:nvSpPr>
            <p:cNvPr id="45" name="Oval 44"/>
            <p:cNvSpPr>
              <a:spLocks noChangeAspect="1"/>
            </p:cNvSpPr>
            <p:nvPr/>
          </p:nvSpPr>
          <p:spPr bwMode="auto">
            <a:xfrm>
              <a:off x="2743073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Oval 45"/>
            <p:cNvSpPr>
              <a:spLocks noChangeAspect="1"/>
            </p:cNvSpPr>
            <p:nvPr/>
          </p:nvSpPr>
          <p:spPr bwMode="auto">
            <a:xfrm>
              <a:off x="3462816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Oval 49"/>
            <p:cNvSpPr>
              <a:spLocks noChangeAspect="1"/>
            </p:cNvSpPr>
            <p:nvPr/>
          </p:nvSpPr>
          <p:spPr bwMode="auto">
            <a:xfrm>
              <a:off x="4182559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 bwMode="auto">
            <a:xfrm>
              <a:off x="4902303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val 38"/>
            <p:cNvSpPr>
              <a:spLocks noChangeAspect="1"/>
            </p:cNvSpPr>
            <p:nvPr/>
          </p:nvSpPr>
          <p:spPr bwMode="auto">
            <a:xfrm>
              <a:off x="1303587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Oval 40"/>
            <p:cNvSpPr>
              <a:spLocks noChangeAspect="1"/>
            </p:cNvSpPr>
            <p:nvPr/>
          </p:nvSpPr>
          <p:spPr bwMode="auto">
            <a:xfrm>
              <a:off x="2023330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Oval 33"/>
            <p:cNvSpPr>
              <a:spLocks noChangeAspect="1"/>
            </p:cNvSpPr>
            <p:nvPr/>
          </p:nvSpPr>
          <p:spPr bwMode="auto">
            <a:xfrm>
              <a:off x="5622047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Oval 35"/>
            <p:cNvSpPr>
              <a:spLocks noChangeAspect="1"/>
            </p:cNvSpPr>
            <p:nvPr/>
          </p:nvSpPr>
          <p:spPr bwMode="auto">
            <a:xfrm>
              <a:off x="6341791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Oval 29"/>
            <p:cNvSpPr>
              <a:spLocks noChangeAspect="1"/>
            </p:cNvSpPr>
            <p:nvPr/>
          </p:nvSpPr>
          <p:spPr bwMode="auto">
            <a:xfrm>
              <a:off x="8501022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val 30"/>
            <p:cNvSpPr>
              <a:spLocks noChangeAspect="1"/>
            </p:cNvSpPr>
            <p:nvPr/>
          </p:nvSpPr>
          <p:spPr bwMode="auto">
            <a:xfrm>
              <a:off x="7781279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 bwMode="auto">
            <a:xfrm>
              <a:off x="7061535" y="5476862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3051295" y="3042037"/>
            <a:ext cx="4765526" cy="293158"/>
            <a:chOff x="2743073" y="3294688"/>
            <a:chExt cx="4765526" cy="293158"/>
          </a:xfrm>
          <a:solidFill>
            <a:schemeClr val="bg1"/>
          </a:solidFill>
        </p:grpSpPr>
        <p:sp>
          <p:nvSpPr>
            <p:cNvPr id="20" name="Oval 19"/>
            <p:cNvSpPr>
              <a:spLocks noChangeAspect="1"/>
            </p:cNvSpPr>
            <p:nvPr/>
          </p:nvSpPr>
          <p:spPr bwMode="auto">
            <a:xfrm>
              <a:off x="2743073" y="3294688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Oval 53"/>
            <p:cNvSpPr>
              <a:spLocks noChangeAspect="1"/>
            </p:cNvSpPr>
            <p:nvPr/>
          </p:nvSpPr>
          <p:spPr bwMode="auto">
            <a:xfrm>
              <a:off x="7241471" y="3313526"/>
              <a:ext cx="267128" cy="274320"/>
            </a:xfrm>
            <a:prstGeom prst="ellipse">
              <a:avLst/>
            </a:prstGeom>
            <a:grp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457200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StarSymbol" charset="0"/>
                <a:buNone/>
                <a:tabLst/>
              </a:pPr>
              <a:endPara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Oval 54"/>
          <p:cNvSpPr>
            <a:spLocks noChangeAspect="1"/>
          </p:cNvSpPr>
          <p:nvPr/>
        </p:nvSpPr>
        <p:spPr bwMode="auto">
          <a:xfrm>
            <a:off x="5300494" y="1834044"/>
            <a:ext cx="267128" cy="274320"/>
          </a:xfrm>
          <a:prstGeom prst="ellipse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2" name="Straight Connector 81"/>
          <p:cNvCxnSpPr/>
          <p:nvPr/>
        </p:nvCxnSpPr>
        <p:spPr bwMode="auto">
          <a:xfrm flipV="1">
            <a:off x="1207545" y="4394156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p:cxnSp>
        <p:nvCxnSpPr>
          <p:cNvPr id="83" name="Straight Connector 82"/>
          <p:cNvCxnSpPr/>
          <p:nvPr/>
        </p:nvCxnSpPr>
        <p:spPr bwMode="auto">
          <a:xfrm flipV="1">
            <a:off x="1218629" y="5610586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p:cxnSp>
        <p:nvCxnSpPr>
          <p:cNvPr id="84" name="Straight Connector 83"/>
          <p:cNvCxnSpPr/>
          <p:nvPr/>
        </p:nvCxnSpPr>
        <p:spPr bwMode="auto">
          <a:xfrm flipV="1">
            <a:off x="1204777" y="1964078"/>
            <a:ext cx="8343838" cy="307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4130652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4130652"/>
                <a:ext cx="453271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2986189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2986189"/>
                <a:ext cx="453271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 Box 49"/>
              <p:cNvSpPr txBox="1">
                <a:spLocks noChangeArrowheads="1"/>
              </p:cNvSpPr>
              <p:nvPr/>
            </p:nvSpPr>
            <p:spPr bwMode="auto">
              <a:xfrm>
                <a:off x="661681" y="1717789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7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1681" y="1717789"/>
                <a:ext cx="453271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Curved Connector 57"/>
          <p:cNvCxnSpPr>
            <a:stCxn id="45" idx="4"/>
            <a:endCxn id="41" idx="4"/>
          </p:cNvCxnSpPr>
          <p:nvPr/>
        </p:nvCxnSpPr>
        <p:spPr bwMode="auto">
          <a:xfrm rot="5400000">
            <a:off x="2824988" y="5391311"/>
            <a:ext cx="12700" cy="719743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59" name="Curved Connector 58"/>
          <p:cNvCxnSpPr>
            <a:stCxn id="46" idx="4"/>
            <a:endCxn id="41" idx="4"/>
          </p:cNvCxnSpPr>
          <p:nvPr/>
        </p:nvCxnSpPr>
        <p:spPr bwMode="auto">
          <a:xfrm rot="5400000">
            <a:off x="3184859" y="5031439"/>
            <a:ext cx="12700" cy="1439486"/>
          </a:xfrm>
          <a:prstGeom prst="curvedConnector3">
            <a:avLst>
              <a:gd name="adj1" fmla="val 3270969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2" name="Curved Connector 61"/>
          <p:cNvCxnSpPr>
            <a:stCxn id="31" idx="4"/>
            <a:endCxn id="28" idx="4"/>
          </p:cNvCxnSpPr>
          <p:nvPr/>
        </p:nvCxnSpPr>
        <p:spPr bwMode="auto">
          <a:xfrm rot="5400000">
            <a:off x="7863193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63" name="Curved Connector 62"/>
          <p:cNvCxnSpPr>
            <a:stCxn id="30" idx="4"/>
            <a:endCxn id="28" idx="4"/>
          </p:cNvCxnSpPr>
          <p:nvPr/>
        </p:nvCxnSpPr>
        <p:spPr bwMode="auto">
          <a:xfrm rot="5400000">
            <a:off x="8223065" y="5031439"/>
            <a:ext cx="12700" cy="1439487"/>
          </a:xfrm>
          <a:prstGeom prst="curvedConnector3">
            <a:avLst>
              <a:gd name="adj1" fmla="val 4509677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 Box 49"/>
              <p:cNvSpPr txBox="1">
                <a:spLocks noChangeArrowheads="1"/>
              </p:cNvSpPr>
              <p:nvPr/>
            </p:nvSpPr>
            <p:spPr bwMode="auto">
              <a:xfrm>
                <a:off x="5567622" y="6382904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67622" y="6382904"/>
                <a:ext cx="453271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 Box 49"/>
              <p:cNvSpPr txBox="1">
                <a:spLocks noChangeArrowheads="1"/>
              </p:cNvSpPr>
              <p:nvPr/>
            </p:nvSpPr>
            <p:spPr bwMode="auto">
              <a:xfrm>
                <a:off x="3031257" y="6143808"/>
                <a:ext cx="453271" cy="553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</m:oMath>
                  </m:oMathPara>
                </a14:m>
                <a:endParaRPr lang="en-US" sz="3000" i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31257" y="6143808"/>
                <a:ext cx="453271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0" name="Curved Connector 99"/>
          <p:cNvCxnSpPr>
            <a:stCxn id="34" idx="4"/>
            <a:endCxn id="52" idx="4"/>
          </p:cNvCxnSpPr>
          <p:nvPr/>
        </p:nvCxnSpPr>
        <p:spPr bwMode="auto">
          <a:xfrm rot="5400000">
            <a:off x="5703961" y="5391310"/>
            <a:ext cx="12700" cy="719744"/>
          </a:xfrm>
          <a:prstGeom prst="curvedConnector3">
            <a:avLst>
              <a:gd name="adj1" fmla="val 1800000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06" name="Curved Connector 105"/>
          <p:cNvCxnSpPr>
            <a:stCxn id="36" idx="4"/>
            <a:endCxn id="50" idx="4"/>
          </p:cNvCxnSpPr>
          <p:nvPr/>
        </p:nvCxnSpPr>
        <p:spPr bwMode="auto">
          <a:xfrm rot="5400000">
            <a:off x="5703961" y="4671566"/>
            <a:ext cx="12700" cy="2159232"/>
          </a:xfrm>
          <a:prstGeom prst="curvedConnector3">
            <a:avLst>
              <a:gd name="adj1" fmla="val 4974189"/>
            </a:avLst>
          </a:prstGeom>
          <a:solidFill>
            <a:srgbClr val="00B8FF"/>
          </a:solidFill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37427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442423"/>
                <a:ext cx="10080625" cy="6297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Tree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Tree-like graph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> Tree 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442423"/>
                <a:ext cx="10080625" cy="629724"/>
              </a:xfrm>
              <a:prstGeom prst="rect">
                <a:avLst/>
              </a:prstGeom>
              <a:blipFill>
                <a:blip r:embed="rId2"/>
                <a:stretch>
                  <a:fillRect t="-35922" b="-52427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 Box 49"/>
              <p:cNvSpPr txBox="1">
                <a:spLocks noChangeArrowheads="1"/>
              </p:cNvSpPr>
              <p:nvPr/>
            </p:nvSpPr>
            <p:spPr bwMode="auto">
              <a:xfrm>
                <a:off x="6298" y="1494999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an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tree.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98" y="1494999"/>
                <a:ext cx="10080625" cy="523220"/>
              </a:xfrm>
              <a:prstGeom prst="rect">
                <a:avLst/>
              </a:prstGeom>
              <a:blipFill>
                <a:blip r:embed="rId3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4588" y="2089121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the </a:t>
                </a:r>
                <a:r>
                  <a:rPr lang="en-US" sz="2800" dirty="0">
                    <a:solidFill>
                      <a:srgbClr val="CC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tree-like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graph corresponding 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88" y="2089121"/>
                <a:ext cx="10080625" cy="523220"/>
              </a:xfrm>
              <a:prstGeom prst="rect">
                <a:avLst/>
              </a:prstGeom>
              <a:blipFill>
                <a:blip r:embed="rId4"/>
                <a:stretch>
                  <a:fillRect t="-12791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5294" y="2911333"/>
                <a:ext cx="10080625" cy="5786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Lemma 1: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</m:d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94" y="2911333"/>
                <a:ext cx="10080625" cy="578685"/>
              </a:xfrm>
              <a:prstGeom prst="rect">
                <a:avLst/>
              </a:prstGeom>
              <a:blipFill>
                <a:blip r:embed="rId5"/>
                <a:stretch>
                  <a:fillRect t="-7368" b="-2315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49"/>
          <p:cNvSpPr txBox="1">
            <a:spLocks noChangeArrowheads="1"/>
          </p:cNvSpPr>
          <p:nvPr/>
        </p:nvSpPr>
        <p:spPr bwMode="auto">
          <a:xfrm>
            <a:off x="18531" y="5046974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Exercise: 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Prove the lemmas.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-4231" y="3701908"/>
                <a:ext cx="10080625" cy="5786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Lemma 2: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:r>
                  <a:rPr lang="en-US" sz="2800" dirty="0">
                    <a:solidFill>
                      <a:srgbClr val="CC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tree-like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then</a:t>
                </a: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𝐺</m:t>
                            </m:r>
                          </m:e>
                        </m:d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4231" y="3701908"/>
                <a:ext cx="10080625" cy="578685"/>
              </a:xfrm>
              <a:prstGeom prst="rect">
                <a:avLst/>
              </a:prstGeom>
              <a:blipFill>
                <a:blip r:embed="rId6"/>
                <a:stretch>
                  <a:fillRect t="-6316" b="-2315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7250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9" grpId="0"/>
      <p:bldP spid="14" grpId="0"/>
      <p:bldP spid="1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9"/>
          <p:cNvSpPr txBox="1">
            <a:spLocks noChangeArrowheads="1"/>
          </p:cNvSpPr>
          <p:nvPr/>
        </p:nvSpPr>
        <p:spPr bwMode="auto">
          <a:xfrm>
            <a:off x="-1710" y="1454116"/>
            <a:ext cx="10080625" cy="606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3200" dirty="0" smtClean="0">
                <a:solidFill>
                  <a:srgbClr val="C00000"/>
                </a:solidFill>
              </a:rPr>
              <a:t>[ </a:t>
            </a:r>
            <a:r>
              <a:rPr lang="en-US" sz="3200" dirty="0" err="1" smtClean="0">
                <a:solidFill>
                  <a:srgbClr val="C00000"/>
                </a:solidFill>
              </a:rPr>
              <a:t>Calude</a:t>
            </a:r>
            <a:r>
              <a:rPr lang="en-US" sz="3200" dirty="0" smtClean="0">
                <a:solidFill>
                  <a:srgbClr val="C00000"/>
                </a:solidFill>
              </a:rPr>
              <a:t>-Jain-</a:t>
            </a:r>
            <a:r>
              <a:rPr lang="en-US" sz="3200" dirty="0" err="1" smtClean="0">
                <a:solidFill>
                  <a:srgbClr val="C00000"/>
                </a:solidFill>
              </a:rPr>
              <a:t>Khoussainov</a:t>
            </a:r>
            <a:r>
              <a:rPr lang="en-US" sz="3200" dirty="0" smtClean="0">
                <a:solidFill>
                  <a:srgbClr val="C00000"/>
                </a:solidFill>
              </a:rPr>
              <a:t>-Li-Stephan </a:t>
            </a:r>
            <a:r>
              <a:rPr lang="en-US" sz="3200" dirty="0">
                <a:solidFill>
                  <a:srgbClr val="C00000"/>
                </a:solidFill>
              </a:rPr>
              <a:t>(</a:t>
            </a:r>
            <a:r>
              <a:rPr lang="en-US" sz="3200" dirty="0" smtClean="0">
                <a:solidFill>
                  <a:srgbClr val="C00000"/>
                </a:solidFill>
              </a:rPr>
              <a:t>2017) ]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9" name="Rectangle 61"/>
          <p:cNvSpPr>
            <a:spLocks noChangeArrowheads="1"/>
          </p:cNvSpPr>
          <p:nvPr/>
        </p:nvSpPr>
        <p:spPr bwMode="auto">
          <a:xfrm>
            <a:off x="0" y="314073"/>
            <a:ext cx="10080625" cy="882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ctr"/>
            <a:r>
              <a:rPr lang="en-US" sz="4400" dirty="0" smtClean="0">
                <a:solidFill>
                  <a:srgbClr val="0033CC"/>
                </a:solidFill>
              </a:rPr>
              <a:t>Quasipolynomial time algorithms</a:t>
            </a:r>
            <a:endParaRPr lang="en-US" sz="4400" dirty="0">
              <a:solidFill>
                <a:srgbClr val="0033CC"/>
              </a:solidFill>
            </a:endParaRPr>
          </a:p>
        </p:txBody>
      </p:sp>
      <p:sp>
        <p:nvSpPr>
          <p:cNvPr id="13" name="Text Box 49"/>
          <p:cNvSpPr txBox="1">
            <a:spLocks noChangeArrowheads="1"/>
          </p:cNvSpPr>
          <p:nvPr/>
        </p:nvSpPr>
        <p:spPr bwMode="auto">
          <a:xfrm>
            <a:off x="-1710" y="2399343"/>
            <a:ext cx="10080625" cy="673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Many follow-up papers: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4" name="Text Box 49"/>
          <p:cNvSpPr txBox="1">
            <a:spLocks noChangeArrowheads="1"/>
          </p:cNvSpPr>
          <p:nvPr/>
        </p:nvSpPr>
        <p:spPr bwMode="auto">
          <a:xfrm>
            <a:off x="0" y="3240121"/>
            <a:ext cx="10080625" cy="4022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>
                <a:solidFill>
                  <a:srgbClr val="C00000"/>
                </a:solidFill>
              </a:rPr>
              <a:t>[ </a:t>
            </a:r>
            <a:r>
              <a:rPr lang="en-US" sz="2800" dirty="0" err="1">
                <a:solidFill>
                  <a:srgbClr val="C00000"/>
                </a:solidFill>
              </a:rPr>
              <a:t>Gimbert</a:t>
            </a:r>
            <a:r>
              <a:rPr lang="en-US" sz="2800" dirty="0">
                <a:solidFill>
                  <a:srgbClr val="C00000"/>
                </a:solidFill>
              </a:rPr>
              <a:t>-Ibsen-Jensen (2017) ]</a:t>
            </a:r>
            <a:br>
              <a:rPr lang="en-US" sz="2800" dirty="0">
                <a:solidFill>
                  <a:srgbClr val="C00000"/>
                </a:solidFill>
              </a:rPr>
            </a:br>
            <a:r>
              <a:rPr lang="en-US" sz="2800" dirty="0">
                <a:solidFill>
                  <a:srgbClr val="C00000"/>
                </a:solidFill>
              </a:rPr>
              <a:t>[</a:t>
            </a:r>
            <a:r>
              <a:rPr lang="en-US" sz="2800" dirty="0" err="1" smtClean="0">
                <a:solidFill>
                  <a:srgbClr val="C00000"/>
                </a:solidFill>
              </a:rPr>
              <a:t>Jurdziński-Lazić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>
                <a:solidFill>
                  <a:srgbClr val="C00000"/>
                </a:solidFill>
              </a:rPr>
              <a:t>(2017) ]</a:t>
            </a:r>
            <a:br>
              <a:rPr lang="en-US" sz="2800" dirty="0">
                <a:solidFill>
                  <a:srgbClr val="C00000"/>
                </a:solidFill>
              </a:rPr>
            </a:br>
            <a:r>
              <a:rPr lang="en-US" sz="2800" dirty="0">
                <a:solidFill>
                  <a:srgbClr val="C00000"/>
                </a:solidFill>
              </a:rPr>
              <a:t>[ </a:t>
            </a:r>
            <a:r>
              <a:rPr lang="en-US" sz="2800" dirty="0" err="1">
                <a:solidFill>
                  <a:srgbClr val="C00000"/>
                </a:solidFill>
              </a:rPr>
              <a:t>Fearnley</a:t>
            </a:r>
            <a:r>
              <a:rPr lang="en-US" sz="2800" dirty="0">
                <a:solidFill>
                  <a:srgbClr val="C00000"/>
                </a:solidFill>
              </a:rPr>
              <a:t>-Jain-</a:t>
            </a:r>
            <a:r>
              <a:rPr lang="en-US" sz="2800" dirty="0" err="1">
                <a:solidFill>
                  <a:srgbClr val="C00000"/>
                </a:solidFill>
              </a:rPr>
              <a:t>Schewe</a:t>
            </a:r>
            <a:r>
              <a:rPr lang="en-US" sz="2800" dirty="0">
                <a:solidFill>
                  <a:srgbClr val="C00000"/>
                </a:solidFill>
              </a:rPr>
              <a:t>-Stephan-</a:t>
            </a:r>
            <a:r>
              <a:rPr lang="en-US" sz="2800" dirty="0" err="1">
                <a:solidFill>
                  <a:srgbClr val="C00000"/>
                </a:solidFill>
              </a:rPr>
              <a:t>Wojtczak</a:t>
            </a:r>
            <a:r>
              <a:rPr lang="en-US" sz="2800" dirty="0">
                <a:solidFill>
                  <a:srgbClr val="C00000"/>
                </a:solidFill>
              </a:rPr>
              <a:t> (2017) ]</a:t>
            </a:r>
            <a:br>
              <a:rPr lang="en-US" sz="2800" dirty="0">
                <a:solidFill>
                  <a:srgbClr val="C00000"/>
                </a:solidFill>
              </a:rPr>
            </a:br>
            <a:r>
              <a:rPr lang="en-US" sz="2800" dirty="0">
                <a:solidFill>
                  <a:srgbClr val="C00000"/>
                </a:solidFill>
              </a:rPr>
              <a:t>[ </a:t>
            </a:r>
            <a:r>
              <a:rPr lang="en-US" sz="2800" dirty="0" err="1">
                <a:solidFill>
                  <a:srgbClr val="C00000"/>
                </a:solidFill>
              </a:rPr>
              <a:t>Lehtinen</a:t>
            </a:r>
            <a:r>
              <a:rPr lang="en-US" sz="2800" dirty="0">
                <a:solidFill>
                  <a:srgbClr val="C00000"/>
                </a:solidFill>
              </a:rPr>
              <a:t> (2018) ]</a:t>
            </a:r>
            <a:br>
              <a:rPr lang="en-US" sz="2800" dirty="0">
                <a:solidFill>
                  <a:srgbClr val="C00000"/>
                </a:solidFill>
              </a:rPr>
            </a:br>
            <a:r>
              <a:rPr lang="en-US" sz="2800" dirty="0" smtClean="0">
                <a:solidFill>
                  <a:srgbClr val="C00000"/>
                </a:solidFill>
              </a:rPr>
              <a:t>[ </a:t>
            </a:r>
            <a:r>
              <a:rPr lang="en-US" sz="2800" dirty="0" err="1" smtClean="0">
                <a:solidFill>
                  <a:srgbClr val="C00000"/>
                </a:solidFill>
              </a:rPr>
              <a:t>Boja</a:t>
            </a:r>
            <a:r>
              <a:rPr lang="en-US" sz="2800" dirty="0" err="1">
                <a:solidFill>
                  <a:srgbClr val="C00000"/>
                </a:solidFill>
              </a:rPr>
              <a:t>ń</a:t>
            </a:r>
            <a:r>
              <a:rPr lang="en-US" sz="2800" dirty="0" err="1" smtClean="0">
                <a:solidFill>
                  <a:srgbClr val="C00000"/>
                </a:solidFill>
              </a:rPr>
              <a:t>czyk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>
                <a:solidFill>
                  <a:srgbClr val="C00000"/>
                </a:solidFill>
              </a:rPr>
              <a:t>and </a:t>
            </a:r>
            <a:r>
              <a:rPr lang="en-US" sz="2800" dirty="0" err="1" smtClean="0">
                <a:solidFill>
                  <a:srgbClr val="C00000"/>
                </a:solidFill>
              </a:rPr>
              <a:t>Czerwi</a:t>
            </a:r>
            <a:r>
              <a:rPr lang="en-US" sz="2800" dirty="0" err="1">
                <a:solidFill>
                  <a:srgbClr val="C00000"/>
                </a:solidFill>
              </a:rPr>
              <a:t>ń</a:t>
            </a:r>
            <a:r>
              <a:rPr lang="en-US" sz="2800" dirty="0" err="1" smtClean="0">
                <a:solidFill>
                  <a:srgbClr val="C00000"/>
                </a:solidFill>
              </a:rPr>
              <a:t>ski</a:t>
            </a:r>
            <a:r>
              <a:rPr lang="en-US" sz="2800" dirty="0" smtClean="0">
                <a:solidFill>
                  <a:srgbClr val="C00000"/>
                </a:solidFill>
              </a:rPr>
              <a:t> (2018) ]</a:t>
            </a:r>
            <a:r>
              <a:rPr lang="en-US" sz="2800" dirty="0">
                <a:solidFill>
                  <a:srgbClr val="C00000"/>
                </a:solidFill>
              </a:rPr>
              <a:t/>
            </a:r>
            <a:br>
              <a:rPr lang="en-US" sz="2800" dirty="0">
                <a:solidFill>
                  <a:srgbClr val="C00000"/>
                </a:solidFill>
              </a:rPr>
            </a:br>
            <a:r>
              <a:rPr lang="en-US" sz="2800" dirty="0">
                <a:solidFill>
                  <a:srgbClr val="C00000"/>
                </a:solidFill>
              </a:rPr>
              <a:t>[ </a:t>
            </a:r>
            <a:r>
              <a:rPr lang="en-US" sz="2800" dirty="0" err="1" smtClean="0">
                <a:solidFill>
                  <a:srgbClr val="C00000"/>
                </a:solidFill>
              </a:rPr>
              <a:t>Czerwiński</a:t>
            </a:r>
            <a:r>
              <a:rPr lang="en-US" altLang="zh-CN" sz="2800" dirty="0" smtClean="0">
                <a:solidFill>
                  <a:srgbClr val="C00000"/>
                </a:solidFill>
              </a:rPr>
              <a:t>-</a:t>
            </a:r>
            <a:r>
              <a:rPr lang="en-US" sz="2800" dirty="0" err="1" smtClean="0">
                <a:solidFill>
                  <a:srgbClr val="C00000"/>
                </a:solidFill>
              </a:rPr>
              <a:t>Daviaud</a:t>
            </a:r>
            <a:r>
              <a:rPr lang="en-US" altLang="zh-CN" sz="2800" dirty="0" smtClean="0">
                <a:solidFill>
                  <a:srgbClr val="C00000"/>
                </a:solidFill>
              </a:rPr>
              <a:t>-</a:t>
            </a:r>
            <a:r>
              <a:rPr lang="en-US" sz="2800" dirty="0" err="1" smtClean="0">
                <a:solidFill>
                  <a:srgbClr val="C00000"/>
                </a:solidFill>
              </a:rPr>
              <a:t>Fijalkow</a:t>
            </a:r>
            <a:r>
              <a:rPr lang="en-US" altLang="zh-CN" sz="2800" dirty="0" smtClean="0">
                <a:solidFill>
                  <a:srgbClr val="C00000"/>
                </a:solidFill>
              </a:rPr>
              <a:t>-</a:t>
            </a:r>
            <a:r>
              <a:rPr lang="en-US" sz="2800" dirty="0" err="1" smtClean="0">
                <a:solidFill>
                  <a:srgbClr val="C00000"/>
                </a:solidFill>
              </a:rPr>
              <a:t>Jurdziński</a:t>
            </a:r>
            <a:r>
              <a:rPr lang="en-US" altLang="zh-CN" sz="2800" dirty="0" smtClean="0">
                <a:solidFill>
                  <a:srgbClr val="C00000"/>
                </a:solidFill>
              </a:rPr>
              <a:t>-</a:t>
            </a:r>
            <a:r>
              <a:rPr lang="en-US" altLang="zh-CN" sz="2800" dirty="0" err="1" smtClean="0">
                <a:solidFill>
                  <a:srgbClr val="C00000"/>
                </a:solidFill>
              </a:rPr>
              <a:t>L</a:t>
            </a:r>
            <a:r>
              <a:rPr lang="en-US" sz="2800" dirty="0" err="1" smtClean="0">
                <a:solidFill>
                  <a:srgbClr val="C00000"/>
                </a:solidFill>
              </a:rPr>
              <a:t>azi</a:t>
            </a:r>
            <a:r>
              <a:rPr lang="en-US" sz="2800" dirty="0" err="1">
                <a:solidFill>
                  <a:srgbClr val="C00000"/>
                </a:solidFill>
              </a:rPr>
              <a:t>ć</a:t>
            </a:r>
            <a:r>
              <a:rPr lang="en-US" sz="2800" dirty="0" smtClean="0">
                <a:solidFill>
                  <a:srgbClr val="C00000"/>
                </a:solidFill>
              </a:rPr>
              <a:t>-Parys (2019) ]</a:t>
            </a:r>
            <a:br>
              <a:rPr lang="en-US" sz="2800" dirty="0" smtClean="0">
                <a:solidFill>
                  <a:srgbClr val="C00000"/>
                </a:solidFill>
              </a:rPr>
            </a:br>
            <a:r>
              <a:rPr lang="en-US" sz="2800" dirty="0" smtClean="0">
                <a:solidFill>
                  <a:srgbClr val="C00000"/>
                </a:solidFill>
              </a:rPr>
              <a:t>[ </a:t>
            </a:r>
            <a:r>
              <a:rPr lang="en-US" sz="2800" dirty="0" err="1" smtClean="0">
                <a:solidFill>
                  <a:srgbClr val="C00000"/>
                </a:solidFill>
              </a:rPr>
              <a:t>Colcombet-Fijalkow</a:t>
            </a:r>
            <a:r>
              <a:rPr lang="en-US" sz="2800" dirty="0" smtClean="0">
                <a:solidFill>
                  <a:srgbClr val="C00000"/>
                </a:solidFill>
              </a:rPr>
              <a:t> (2018) (2019) ]</a:t>
            </a:r>
            <a:br>
              <a:rPr lang="en-US" sz="2800" dirty="0" smtClean="0">
                <a:solidFill>
                  <a:srgbClr val="C00000"/>
                </a:solidFill>
              </a:rPr>
            </a:br>
            <a:r>
              <a:rPr lang="en-US" sz="2800" dirty="0" smtClean="0">
                <a:solidFill>
                  <a:srgbClr val="C00000"/>
                </a:solidFill>
              </a:rPr>
              <a:t>[ Parys (2019) ]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005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4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12575" y="439543"/>
            <a:ext cx="10080625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</a:rPr>
              <a:t>Where are we?</a:t>
            </a:r>
            <a:endParaRPr lang="en-US" sz="4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 Box 49"/>
              <p:cNvSpPr txBox="1">
                <a:spLocks noChangeArrowheads="1"/>
              </p:cNvSpPr>
              <p:nvPr/>
            </p:nvSpPr>
            <p:spPr bwMode="auto">
              <a:xfrm>
                <a:off x="12575" y="1404869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 strong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-separating automaton.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575" y="1404869"/>
                <a:ext cx="10080625" cy="523220"/>
              </a:xfrm>
              <a:prstGeom prst="rect">
                <a:avLst/>
              </a:prstGeom>
              <a:blipFill>
                <a:blip r:embed="rId2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12575" y="2202021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defined a graph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showed that it 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575" y="2202021"/>
                <a:ext cx="10080625" cy="523220"/>
              </a:xfrm>
              <a:prstGeom prst="rect">
                <a:avLst/>
              </a:prstGeom>
              <a:blipFill>
                <a:blip r:embed="rId3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12575" y="2999173"/>
                <a:ext cx="10080625" cy="5353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sz="2800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maximal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graph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dirty="0">
                    <a:solidFill>
                      <a:srgbClr val="CC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tree-like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575" y="2999173"/>
                <a:ext cx="10080625" cy="535339"/>
              </a:xfrm>
              <a:prstGeom prst="rect">
                <a:avLst/>
              </a:prstGeom>
              <a:blipFill>
                <a:blip r:embed="rId4"/>
                <a:stretch>
                  <a:fillRect t="-10227" b="-3068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12575" y="3808444"/>
                <a:ext cx="10080625" cy="5854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there is a tree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𝐺</m:t>
                            </m:r>
                            <m:d>
                              <m:dPr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𝐴</m:t>
                                </m:r>
                              </m:e>
                            </m:d>
                          </m:e>
                        </m:acc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575" y="3808444"/>
                <a:ext cx="10080625" cy="585417"/>
              </a:xfrm>
              <a:prstGeom prst="rect">
                <a:avLst/>
              </a:prstGeom>
              <a:blipFill>
                <a:blip r:embed="rId5"/>
                <a:stretch>
                  <a:fillRect t="-5208" b="-2395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12575" y="4667793"/>
                <a:ext cx="10080625" cy="10163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All that remains is to show that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tree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𝐺</m:t>
                            </m:r>
                            <m:d>
                              <m:dPr>
                                <m:ctrlP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𝐴</m:t>
                                </m:r>
                              </m:e>
                            </m:d>
                          </m:e>
                        </m:acc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575" y="4667793"/>
                <a:ext cx="10080625" cy="1016304"/>
              </a:xfrm>
              <a:prstGeom prst="rect">
                <a:avLst/>
              </a:prstGeom>
              <a:blipFill>
                <a:blip r:embed="rId6"/>
                <a:stretch>
                  <a:fillRect t="-6627" b="-1385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 Box 49"/>
          <p:cNvSpPr txBox="1">
            <a:spLocks noChangeArrowheads="1"/>
          </p:cNvSpPr>
          <p:nvPr/>
        </p:nvSpPr>
        <p:spPr bwMode="auto">
          <a:xfrm>
            <a:off x="12575" y="5958027"/>
            <a:ext cx="10080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that we introduce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i="1" dirty="0" smtClean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graph homomorphisms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8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graphs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337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0" grpId="0"/>
      <p:bldP spid="11" grpId="0"/>
      <p:bldP spid="12" grpId="0"/>
      <p:bldP spid="13" grpId="0"/>
      <p:bldP spid="14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291064"/>
            <a:ext cx="10080625" cy="125944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</a:rPr>
              <a:t>Graph homomorphisms and</a:t>
            </a:r>
            <a:br>
              <a:rPr lang="en-US" sz="4400" dirty="0" smtClean="0">
                <a:solidFill>
                  <a:schemeClr val="accent2"/>
                </a:solidFill>
              </a:rPr>
            </a:br>
            <a:r>
              <a:rPr lang="en-US" sz="4400" dirty="0" smtClean="0">
                <a:solidFill>
                  <a:schemeClr val="accent2"/>
                </a:solidFill>
              </a:rPr>
              <a:t>Universal multigraphs</a:t>
            </a:r>
            <a:endParaRPr lang="en-US" sz="44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9701" y="1890335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an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multigraph, for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01" y="1890335"/>
                <a:ext cx="10080625" cy="523220"/>
              </a:xfrm>
              <a:prstGeom prst="rect">
                <a:avLst/>
              </a:prstGeom>
              <a:blipFill>
                <a:blip r:embed="rId2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9701" y="2566437"/>
                <a:ext cx="10080625" cy="10095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homomorphism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𝜙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function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𝜙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b="0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b="0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 that 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𝜙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𝜙</m:t>
                        </m:r>
                        <m:d>
                          <m:d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e>
                    </m:d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01" y="2566437"/>
                <a:ext cx="10080625" cy="1009572"/>
              </a:xfrm>
              <a:prstGeom prst="rect">
                <a:avLst/>
              </a:prstGeom>
              <a:blipFill>
                <a:blip r:embed="rId3"/>
                <a:stretch>
                  <a:fillRect t="-6024" b="-1265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9701" y="3728891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Note: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𝜙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not necessarily injective.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 is possible that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𝜙</m:t>
                    </m:r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e>
                    </m:d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𝜙</m:t>
                    </m:r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even though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701" y="3728891"/>
                <a:ext cx="10080625" cy="954107"/>
              </a:xfrm>
              <a:prstGeom prst="rect">
                <a:avLst/>
              </a:prstGeom>
              <a:blipFill>
                <a:blip r:embed="rId4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15794" y="5049769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𝑁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-multigraph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universal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for every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multigraph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𝑔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there is a homomorphism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𝑔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794" y="5049769"/>
                <a:ext cx="10080625" cy="1384995"/>
              </a:xfrm>
              <a:prstGeom prst="rect">
                <a:avLst/>
              </a:prstGeom>
              <a:blipFill>
                <a:blip r:embed="rId5"/>
                <a:stretch>
                  <a:fillRect t="-4386" b="-1096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0636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0" y="147526"/>
                <a:ext cx="10080625" cy="120212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200" dirty="0" smtClean="0">
                    <a:solidFill>
                      <a:schemeClr val="accent2"/>
                    </a:solidFill>
                  </a:rPr>
                  <a:t>Separating automata </a:t>
                </a:r>
                <a14:m>
                  <m:oMath xmlns:m="http://schemas.openxmlformats.org/officeDocument/2006/math">
                    <m:r>
                      <a:rPr lang="en-US" sz="42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200" dirty="0" smtClean="0">
                    <a:solidFill>
                      <a:schemeClr val="accent2"/>
                    </a:solidFill>
                  </a:rPr>
                  <a:t/>
                </a:r>
                <a:br>
                  <a:rPr lang="en-US" sz="4200" dirty="0" smtClean="0">
                    <a:solidFill>
                      <a:schemeClr val="accent2"/>
                    </a:solidFill>
                  </a:rPr>
                </a:br>
                <a:r>
                  <a:rPr lang="en-US" sz="4200" dirty="0" smtClean="0">
                    <a:solidFill>
                      <a:schemeClr val="accent2"/>
                    </a:solidFill>
                  </a:rPr>
                  <a:t>Universal multigraphs</a:t>
                </a:r>
                <a:endParaRPr lang="en-US" sz="42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47526"/>
                <a:ext cx="10080625" cy="1202124"/>
              </a:xfrm>
              <a:prstGeom prst="rect">
                <a:avLst/>
              </a:prstGeom>
              <a:blipFill>
                <a:blip r:embed="rId2"/>
                <a:stretch>
                  <a:fillRect t="-17259" b="-2690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8714" y="1465605"/>
                <a:ext cx="10080625" cy="13971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b="0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 strong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-separating automaton.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 </a:t>
                </a:r>
                <a:r>
                  <a:rPr lang="en-US" sz="2800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maximal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-multigraph containing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multigraph.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714" y="1465605"/>
                <a:ext cx="10080625" cy="1397114"/>
              </a:xfrm>
              <a:prstGeom prst="rect">
                <a:avLst/>
              </a:prstGeom>
              <a:blipFill>
                <a:blip r:embed="rId3"/>
                <a:stretch>
                  <a:fillRect t="-4348" b="-1173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/>
          <p:cNvCxnSpPr/>
          <p:nvPr/>
        </p:nvCxnSpPr>
        <p:spPr bwMode="auto">
          <a:xfrm>
            <a:off x="-11535" y="3089371"/>
            <a:ext cx="10080625" cy="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49"/>
              <p:cNvSpPr txBox="1">
                <a:spLocks noChangeArrowheads="1"/>
              </p:cNvSpPr>
              <p:nvPr/>
            </p:nvSpPr>
            <p:spPr bwMode="auto">
              <a:xfrm>
                <a:off x="5294" y="3316023"/>
                <a:ext cx="10080625" cy="5353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already know that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:r>
                  <a:rPr lang="en-US" sz="2800" dirty="0">
                    <a:solidFill>
                      <a:srgbClr val="CC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tree-like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94" y="3316023"/>
                <a:ext cx="10080625" cy="535339"/>
              </a:xfrm>
              <a:prstGeom prst="rect">
                <a:avLst/>
              </a:prstGeom>
              <a:blipFill>
                <a:blip r:embed="rId4"/>
                <a:stretch>
                  <a:fillRect t="-10227" b="-3068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49"/>
              <p:cNvSpPr txBox="1">
                <a:spLocks noChangeArrowheads="1"/>
              </p:cNvSpPr>
              <p:nvPr/>
            </p:nvSpPr>
            <p:spPr bwMode="auto">
              <a:xfrm>
                <a:off x="5294" y="3853267"/>
                <a:ext cx="10080625" cy="9662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need to show that for every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-graph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there is a homomorphism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𝜙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𝑔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28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94" y="3853267"/>
                <a:ext cx="10080625" cy="966227"/>
              </a:xfrm>
              <a:prstGeom prst="rect">
                <a:avLst/>
              </a:prstGeom>
              <a:blipFill>
                <a:blip r:embed="rId5"/>
                <a:stretch>
                  <a:fillRect t="-6289" b="-1635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5294" y="4821399"/>
                <a:ext cx="10080625" cy="1384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𝜙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 </a:t>
                </a:r>
                <a:r>
                  <a:rPr lang="en-US" sz="2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minimal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state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according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that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can be reached by reading the priorities on a path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𝑔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that ends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(The path can start anywhere in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𝑔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.)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94" y="4821399"/>
                <a:ext cx="10080625" cy="1384995"/>
              </a:xfrm>
              <a:prstGeom prst="rect">
                <a:avLst/>
              </a:prstGeom>
              <a:blipFill>
                <a:blip r:embed="rId6"/>
                <a:stretch>
                  <a:fillRect l="-786" t="-4846" r="-605" b="-1145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5294" y="6208299"/>
                <a:ext cx="10080625" cy="10534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𝜙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min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𝛿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𝜌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d>
                                <m:dPr>
                                  <m:begChr m:val="|"/>
                                  <m:endChr m:val=""/>
                                  <m:ctrlP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m>
                                    <m:mPr>
                                      <m:mcs>
                                        <m:mc>
                                          <m:mcPr>
                                            <m:count m:val="1"/>
                                            <m:mcJc m:val="center"/>
                                          </m:mcPr>
                                        </m:mc>
                                      </m:mcs>
                                      <m:ctrlPr>
                                        <a:rPr lang="en-US" sz="28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mPr>
                                    <m:mr>
                                      <m:e>
                                        <m:r>
                                          <a:rPr lang="en-US" sz="28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𝜌</m:t>
                                        </m:r>
                                        <m:r>
                                          <a:rPr lang="en-US" sz="28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8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sequence</m:t>
                                        </m:r>
                                        <m:r>
                                          <a:rPr lang="en-US" sz="28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8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of</m:t>
                                        </m:r>
                                        <m:r>
                                          <a:rPr lang="en-US" sz="28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8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priorities</m:t>
                                        </m:r>
                                        <m:r>
                                          <a:rPr lang="en-US" sz="2800" b="0" i="1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800" b="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on</m:t>
                                        </m:r>
                                      </m:e>
                                    </m:mr>
                                    <m:m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8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a</m:t>
                                        </m:r>
                                        <m:r>
                                          <a:rPr lang="en-US" sz="28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800" b="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finite</m:t>
                                        </m:r>
                                        <m:r>
                                          <a:rPr lang="en-US" sz="2800" b="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8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path</m:t>
                                        </m:r>
                                        <m:r>
                                          <a:rPr lang="en-US" sz="28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8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in</m:t>
                                        </m:r>
                                        <m:r>
                                          <a:rPr lang="en-US" sz="28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sz="28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𝑔</m:t>
                                        </m:r>
                                        <m:r>
                                          <a:rPr lang="en-US" sz="28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800" b="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that</m:t>
                                        </m:r>
                                        <m:r>
                                          <a:rPr lang="en-US" sz="2800" b="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800" b="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ends</m:t>
                                        </m:r>
                                        <m:r>
                                          <a:rPr lang="en-US" sz="2800" i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800" i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at</m:t>
                                        </m:r>
                                        <m:r>
                                          <a:rPr lang="en-US" sz="2800" i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sz="28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𝑢</m:t>
                                        </m:r>
                                      </m:e>
                                    </m:mr>
                                  </m:m>
                                </m:e>
                              </m:d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e>
                          </m:d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94" y="6208299"/>
                <a:ext cx="10080625" cy="105349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056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6" grpId="0"/>
      <p:bldP spid="7" grpId="0"/>
      <p:bldP spid="10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8714" y="1508614"/>
                <a:ext cx="10080625" cy="13971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Theorem: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Let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700" b="0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 strong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-separating automaton. 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7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 </a:t>
                </a:r>
                <a:r>
                  <a:rPr lang="en-US" sz="2700" dirty="0" smtClean="0">
                    <a:solidFill>
                      <a:srgbClr val="99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maximal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-multigraph containing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multigraph.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714" y="1508614"/>
                <a:ext cx="10080625" cy="1397114"/>
              </a:xfrm>
              <a:prstGeom prst="rect">
                <a:avLst/>
              </a:prstGeom>
              <a:blipFill>
                <a:blip r:embed="rId2"/>
                <a:stretch>
                  <a:fillRect t="-3913" b="-782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/>
          <p:cNvCxnSpPr/>
          <p:nvPr/>
        </p:nvCxnSpPr>
        <p:spPr bwMode="auto">
          <a:xfrm>
            <a:off x="-11535" y="3007667"/>
            <a:ext cx="10080625" cy="0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rgbClr val="CC6600"/>
            </a:solidFill>
            <a:prstDash val="solid"/>
            <a:round/>
            <a:headEnd type="none" w="med" len="med"/>
            <a:tailEnd type="none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12148" y="3017609"/>
                <a:ext cx="10080625" cy="10534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𝜙</m:t>
                      </m:r>
                      <m:d>
                        <m:dPr>
                          <m:ctrlPr>
                            <a:rPr lang="en-US" sz="27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7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sz="27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7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7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7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min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en-US" sz="27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7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27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27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sz="27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𝛿</m:t>
                              </m:r>
                              <m:d>
                                <m:dPr>
                                  <m:ctrlPr>
                                    <a:rPr lang="en-US" sz="27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7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7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sz="27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sz="27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27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𝜌</m:t>
                                  </m:r>
                                </m:e>
                              </m:d>
                              <m:r>
                                <a:rPr lang="en-US" sz="27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d>
                                <m:dPr>
                                  <m:begChr m:val="|"/>
                                  <m:endChr m:val=""/>
                                  <m:ctrlPr>
                                    <a:rPr lang="en-US" sz="27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7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m>
                                    <m:mPr>
                                      <m:mcs>
                                        <m:mc>
                                          <m:mcPr>
                                            <m:count m:val="1"/>
                                            <m:mcJc m:val="center"/>
                                          </m:mcPr>
                                        </m:mc>
                                      </m:mcs>
                                      <m:ctrlPr>
                                        <a:rPr lang="en-US" sz="27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mPr>
                                    <m:mr>
                                      <m:e>
                                        <m:r>
                                          <a:rPr lang="en-US" sz="27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𝜌</m:t>
                                        </m:r>
                                        <m:r>
                                          <a:rPr lang="en-US" sz="27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7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sequence</m:t>
                                        </m:r>
                                        <m:r>
                                          <a:rPr lang="en-US" sz="27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7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of</m:t>
                                        </m:r>
                                        <m:r>
                                          <a:rPr lang="en-US" sz="27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7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priorities</m:t>
                                        </m:r>
                                        <m:r>
                                          <a:rPr lang="en-US" sz="2700" b="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700" b="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on</m:t>
                                        </m:r>
                                      </m:e>
                                    </m:mr>
                                    <m:m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7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a</m:t>
                                        </m:r>
                                        <m:r>
                                          <a:rPr lang="en-US" sz="27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700" b="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finite</m:t>
                                        </m:r>
                                        <m:r>
                                          <a:rPr lang="en-US" sz="2700" b="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7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path</m:t>
                                        </m:r>
                                        <m:r>
                                          <a:rPr lang="en-US" sz="27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7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in</m:t>
                                        </m:r>
                                        <m:r>
                                          <a:rPr lang="en-US" sz="270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sz="27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𝑔</m:t>
                                        </m:r>
                                        <m:r>
                                          <a:rPr lang="en-US" sz="27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700" b="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that</m:t>
                                        </m:r>
                                        <m:r>
                                          <a:rPr lang="en-US" sz="2700" b="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700" b="0" i="0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ends</m:t>
                                        </m:r>
                                        <m:r>
                                          <a:rPr lang="en-US" sz="2700" i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2700" i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at</m:t>
                                        </m:r>
                                        <m:r>
                                          <a:rPr lang="en-US" sz="2700" i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US" sz="27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𝑢</m:t>
                                        </m:r>
                                      </m:e>
                                    </m:mr>
                                  </m:m>
                                </m:e>
                              </m:d>
                              <m:r>
                                <a:rPr lang="en-US" sz="27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e>
                          </m:d>
                          <m:r>
                            <a:rPr lang="en-US" sz="27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148" y="3017609"/>
                <a:ext cx="10080625" cy="10534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5294" y="4039949"/>
                <a:ext cx="10080625" cy="5786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Suppose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We show that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𝜙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𝜙</m:t>
                        </m:r>
                        <m:d>
                          <m:d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e>
                    </m:d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𝐺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94" y="4039949"/>
                <a:ext cx="10080625" cy="578685"/>
              </a:xfrm>
              <a:prstGeom prst="rect">
                <a:avLst/>
              </a:prstGeom>
              <a:blipFill>
                <a:blip r:embed="rId4"/>
                <a:stretch>
                  <a:fillRect t="-6316" r="-484" b="-178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13858" y="4587480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𝜌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 sequence that defines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𝜙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858" y="4587480"/>
                <a:ext cx="10080625" cy="523220"/>
              </a:xfrm>
              <a:prstGeom prst="rect">
                <a:avLst/>
              </a:prstGeom>
              <a:blipFill>
                <a:blip r:embed="rId5"/>
                <a:stretch>
                  <a:fillRect t="-11765" b="-2705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49"/>
              <p:cNvSpPr txBox="1">
                <a:spLocks noChangeArrowheads="1"/>
              </p:cNvSpPr>
              <p:nvPr/>
            </p:nvSpPr>
            <p:spPr bwMode="auto">
              <a:xfrm>
                <a:off x="22422" y="5079546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Then,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𝜌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⋅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candidate sequence for defining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𝜙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422" y="5079546"/>
                <a:ext cx="10080625" cy="523220"/>
              </a:xfrm>
              <a:prstGeom prst="rect">
                <a:avLst/>
              </a:prstGeom>
              <a:blipFill>
                <a:blip r:embed="rId6"/>
                <a:stretch>
                  <a:fillRect t="-10465" b="-267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10438" y="5571612"/>
                <a:ext cx="10080625" cy="5779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p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𝜌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⋅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Then,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𝜙</m:t>
                        </m:r>
                        <m:d>
                          <m:d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d>
                          <m:dPr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</m:d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⊆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𝐺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438" y="5571612"/>
                <a:ext cx="10080625" cy="577979"/>
              </a:xfrm>
              <a:prstGeom prst="rect">
                <a:avLst/>
              </a:prstGeom>
              <a:blipFill>
                <a:blip r:embed="rId7"/>
                <a:stretch>
                  <a:fillRect t="-6316" b="-178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-1546" y="6119143"/>
                <a:ext cx="10080625" cy="5786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27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minimality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𝜙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𝜙</m:t>
                        </m:r>
                        <m:d>
                          <m:d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𝐺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546" y="6119143"/>
                <a:ext cx="10080625" cy="578685"/>
              </a:xfrm>
              <a:prstGeom prst="rect">
                <a:avLst/>
              </a:prstGeom>
              <a:blipFill>
                <a:blip r:embed="rId8"/>
                <a:stretch>
                  <a:fillRect t="-6316" b="-178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49"/>
              <p:cNvSpPr txBox="1">
                <a:spLocks noChangeArrowheads="1"/>
              </p:cNvSpPr>
              <p:nvPr/>
            </p:nvSpPr>
            <p:spPr bwMode="auto">
              <a:xfrm>
                <a:off x="27566" y="6666675"/>
                <a:ext cx="10080625" cy="5786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transitivity,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𝜙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𝜙</m:t>
                        </m:r>
                        <m:d>
                          <m:d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e>
                    </m:d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𝐺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566" y="6666675"/>
                <a:ext cx="10080625" cy="578685"/>
              </a:xfrm>
              <a:prstGeom prst="rect">
                <a:avLst/>
              </a:prstGeom>
              <a:blipFill>
                <a:blip r:embed="rId9"/>
                <a:stretch>
                  <a:fillRect t="-6316" b="-1789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9623" y="6508205"/>
            <a:ext cx="806857" cy="706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61"/>
              <p:cNvSpPr>
                <a:spLocks noChangeArrowheads="1"/>
              </p:cNvSpPr>
              <p:nvPr/>
            </p:nvSpPr>
            <p:spPr bwMode="auto">
              <a:xfrm>
                <a:off x="0" y="167776"/>
                <a:ext cx="10080625" cy="125944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Separating automata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/>
                </a:r>
                <a:br>
                  <a:rPr lang="en-US" sz="4400" dirty="0" smtClean="0">
                    <a:solidFill>
                      <a:schemeClr val="accent2"/>
                    </a:solidFill>
                  </a:rPr>
                </a:br>
                <a:r>
                  <a:rPr lang="en-US" sz="4400" dirty="0" smtClean="0">
                    <a:solidFill>
                      <a:schemeClr val="accent2"/>
                    </a:solidFill>
                  </a:rPr>
                  <a:t>Universal multigraphs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6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67776"/>
                <a:ext cx="10080625" cy="1259447"/>
              </a:xfrm>
              <a:prstGeom prst="rect">
                <a:avLst/>
              </a:prstGeom>
              <a:blipFill>
                <a:blip r:embed="rId11"/>
                <a:stretch>
                  <a:fillRect t="-17476" b="-2621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978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11" grpId="0"/>
      <p:bldP spid="12" grpId="0"/>
      <p:bldP spid="13" grpId="0"/>
      <p:bldP spid="14" grpId="0"/>
      <p:bldP spid="15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8714" y="1567606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last piece of the puzzle: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49"/>
              <p:cNvSpPr txBox="1">
                <a:spLocks noChangeArrowheads="1"/>
              </p:cNvSpPr>
              <p:nvPr/>
            </p:nvSpPr>
            <p:spPr bwMode="auto">
              <a:xfrm>
                <a:off x="5294" y="2429552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Lemma: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tree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ordered subtree of tree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iff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there is a homomorphism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8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94" y="2429552"/>
                <a:ext cx="10080625" cy="954107"/>
              </a:xfrm>
              <a:prstGeom prst="rect">
                <a:avLst/>
              </a:prstGeom>
              <a:blipFill>
                <a:blip r:embed="rId2"/>
                <a:stretch>
                  <a:fillRect t="-7051" b="-1730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61"/>
          <p:cNvSpPr>
            <a:spLocks noChangeArrowheads="1"/>
          </p:cNvSpPr>
          <p:nvPr/>
        </p:nvSpPr>
        <p:spPr bwMode="auto">
          <a:xfrm>
            <a:off x="0" y="551461"/>
            <a:ext cx="10080625" cy="6297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2"/>
                </a:solidFill>
              </a:rPr>
              <a:t>Tree embedding</a:t>
            </a:r>
            <a:endParaRPr lang="en-US" sz="4400" dirty="0">
              <a:solidFill>
                <a:schemeClr val="accent2"/>
              </a:solidFill>
            </a:endParaRPr>
          </a:p>
        </p:txBody>
      </p:sp>
      <p:sp>
        <p:nvSpPr>
          <p:cNvPr id="17" name="Text Box 49"/>
          <p:cNvSpPr txBox="1">
            <a:spLocks noChangeArrowheads="1"/>
          </p:cNvSpPr>
          <p:nvPr/>
        </p:nvSpPr>
        <p:spPr bwMode="auto">
          <a:xfrm>
            <a:off x="18531" y="3722385"/>
            <a:ext cx="100806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Exercise: 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Prove the lemma.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37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7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1342" y="1990385"/>
                <a:ext cx="10080625" cy="5078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700" b="0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 a strong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-separating automaton.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42" y="1990385"/>
                <a:ext cx="10080625" cy="507831"/>
              </a:xfrm>
              <a:prstGeom prst="rect">
                <a:avLst/>
              </a:prstGeom>
              <a:blipFill>
                <a:blip r:embed="rId2"/>
                <a:stretch>
                  <a:fillRect t="-12048" b="-3012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61"/>
              <p:cNvSpPr>
                <a:spLocks noChangeArrowheads="1"/>
              </p:cNvSpPr>
              <p:nvPr/>
            </p:nvSpPr>
            <p:spPr bwMode="auto">
              <a:xfrm>
                <a:off x="0" y="364416"/>
                <a:ext cx="10080625" cy="1259447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:r>
                  <a:rPr lang="en-US" sz="4400" dirty="0" smtClean="0">
                    <a:solidFill>
                      <a:schemeClr val="accent2"/>
                    </a:solidFill>
                  </a:rPr>
                  <a:t>Separating automata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400" dirty="0" smtClean="0">
                    <a:solidFill>
                      <a:schemeClr val="accent2"/>
                    </a:solidFill>
                  </a:rPr>
                  <a:t/>
                </a:r>
                <a:br>
                  <a:rPr lang="en-US" sz="4400" dirty="0" smtClean="0">
                    <a:solidFill>
                      <a:schemeClr val="accent2"/>
                    </a:solidFill>
                  </a:rPr>
                </a:br>
                <a:r>
                  <a:rPr lang="en-US" sz="4400" dirty="0" smtClean="0">
                    <a:solidFill>
                      <a:schemeClr val="accent2"/>
                    </a:solidFill>
                  </a:rPr>
                  <a:t>Universal trees</a:t>
                </a:r>
                <a:endParaRPr lang="en-US" sz="44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6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364416"/>
                <a:ext cx="10080625" cy="1259447"/>
              </a:xfrm>
              <a:prstGeom prst="rect">
                <a:avLst/>
              </a:prstGeom>
              <a:blipFill>
                <a:blip r:embed="rId3"/>
                <a:stretch>
                  <a:fillRect t="-17476" b="-26214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49"/>
              <p:cNvSpPr txBox="1">
                <a:spLocks noChangeArrowheads="1"/>
              </p:cNvSpPr>
              <p:nvPr/>
            </p:nvSpPr>
            <p:spPr bwMode="auto">
              <a:xfrm>
                <a:off x="1342" y="2654937"/>
                <a:ext cx="10080625" cy="5196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saw that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multigraph.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42" y="2654937"/>
                <a:ext cx="10080625" cy="519629"/>
              </a:xfrm>
              <a:prstGeom prst="rect">
                <a:avLst/>
              </a:prstGeom>
              <a:blipFill>
                <a:blip r:embed="rId4"/>
                <a:stretch>
                  <a:fillRect t="-9412" b="-29412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49"/>
              <p:cNvSpPr txBox="1">
                <a:spLocks noChangeArrowheads="1"/>
              </p:cNvSpPr>
              <p:nvPr/>
            </p:nvSpPr>
            <p:spPr bwMode="auto">
              <a:xfrm>
                <a:off x="1342" y="3331287"/>
                <a:ext cx="10080625" cy="9351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for every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-tree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there is a homomorphism from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700" dirty="0" smtClean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acc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42" y="3331287"/>
                <a:ext cx="10080625" cy="935128"/>
              </a:xfrm>
              <a:prstGeom prst="rect">
                <a:avLst/>
              </a:prstGeom>
              <a:blipFill>
                <a:blip r:embed="rId5"/>
                <a:stretch>
                  <a:fillRect t="-5844" b="-1623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49"/>
              <p:cNvSpPr txBox="1">
                <a:spLocks noChangeArrowheads="1"/>
              </p:cNvSpPr>
              <p:nvPr/>
            </p:nvSpPr>
            <p:spPr bwMode="auto">
              <a:xfrm>
                <a:off x="1342" y="4423136"/>
                <a:ext cx="10080625" cy="7141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But,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acc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7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  <m:d>
                          <m:dPr>
                            <m:ctrlPr>
                              <a:rPr lang="en-US" sz="27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̅"/>
                                <m:ctrlPr>
                                  <a:rPr lang="en-US" sz="27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7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𝐺</m:t>
                                </m:r>
                                <m:d>
                                  <m:dPr>
                                    <m:ctrlPr>
                                      <a:rPr lang="en-US" sz="27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7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𝐴</m:t>
                                    </m:r>
                                  </m:e>
                                </m:d>
                              </m:e>
                            </m:acc>
                          </m:e>
                        </m:d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42" y="4423136"/>
                <a:ext cx="10080625" cy="714170"/>
              </a:xfrm>
              <a:prstGeom prst="rect">
                <a:avLst/>
              </a:prstGeom>
              <a:blipFill>
                <a:blip r:embed="rId6"/>
                <a:stretch>
                  <a:fillRect b="-683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 Box 49"/>
              <p:cNvSpPr txBox="1">
                <a:spLocks noChangeArrowheads="1"/>
              </p:cNvSpPr>
              <p:nvPr/>
            </p:nvSpPr>
            <p:spPr bwMode="auto">
              <a:xfrm>
                <a:off x="1342" y="5294028"/>
                <a:ext cx="10080625" cy="5679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7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𝐺</m:t>
                            </m:r>
                            <m:d>
                              <m:dPr>
                                <m:ctrlPr>
                                  <a:rPr lang="en-US" sz="27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7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𝐴</m:t>
                                </m:r>
                              </m:e>
                            </m:d>
                          </m:e>
                        </m:acc>
                      </m:e>
                    </m:d>
                  </m:oMath>
                </a14:m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7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7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-universal </a:t>
                </a:r>
                <a:r>
                  <a:rPr lang="en-US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tree!</a:t>
                </a:r>
                <a:endPara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42" y="5294028"/>
                <a:ext cx="10080625" cy="567912"/>
              </a:xfrm>
              <a:prstGeom prst="rect">
                <a:avLst/>
              </a:prstGeom>
              <a:blipFill>
                <a:blip r:embed="rId7"/>
                <a:stretch>
                  <a:fillRect t="-4255" b="-21277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063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  <p:bldP spid="18" grpId="0"/>
      <p:bldP spid="19" grpId="0"/>
      <p:bldP spid="21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03260"/>
            <a:ext cx="10080625" cy="21531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7200" dirty="0" smtClean="0"/>
              <a:t>END of</a:t>
            </a:r>
            <a:br>
              <a:rPr lang="en-US" sz="7200" dirty="0" smtClean="0"/>
            </a:br>
            <a:r>
              <a:rPr lang="en-US" sz="7200" dirty="0" smtClean="0"/>
              <a:t>LECTURE 8</a:t>
            </a:r>
            <a:endParaRPr lang="he-IL" sz="7200" dirty="0"/>
          </a:p>
        </p:txBody>
      </p:sp>
    </p:spTree>
    <p:extLst>
      <p:ext uri="{BB962C8B-B14F-4D97-AF65-F5344CB8AC3E}">
        <p14:creationId xmlns:p14="http://schemas.microsoft.com/office/powerpoint/2010/main" val="416827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/>
          <p:cNvSpPr>
            <a:spLocks noChangeArrowheads="1"/>
          </p:cNvSpPr>
          <p:nvPr/>
        </p:nvSpPr>
        <p:spPr bwMode="auto">
          <a:xfrm>
            <a:off x="0" y="368367"/>
            <a:ext cx="10080625" cy="68698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800" dirty="0" smtClean="0">
                <a:solidFill>
                  <a:srgbClr val="0033CC"/>
                </a:solidFill>
              </a:rPr>
              <a:t>Finite Automata</a:t>
            </a:r>
            <a:endParaRPr lang="en-US" sz="32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-1710" y="1197275"/>
                <a:ext cx="10080625" cy="15289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finite automaton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Σ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finite set of states,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Σ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 finite alphabet,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Σ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transition relation,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initial state, and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⊆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2800" dirty="0" smtClean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the set of accepting states.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710" y="1197275"/>
                <a:ext cx="10080625" cy="1528945"/>
              </a:xfrm>
              <a:prstGeom prst="rect">
                <a:avLst/>
              </a:prstGeom>
              <a:blipFill>
                <a:blip r:embed="rId2"/>
                <a:stretch>
                  <a:fillRect l="-181" t="-2390" r="-1149" b="-1035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49"/>
          <p:cNvSpPr txBox="1">
            <a:spLocks noChangeArrowheads="1"/>
          </p:cNvSpPr>
          <p:nvPr/>
        </p:nvSpPr>
        <p:spPr bwMode="auto">
          <a:xfrm>
            <a:off x="5144" y="4865926"/>
            <a:ext cx="10080625" cy="1036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word is accepted if there is a computation path in the 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automata corresponding to it that ends in an accepting state.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25692" y="2722934"/>
                <a:ext cx="10080625" cy="15660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When a finite word from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fed 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 a family of possible computations paths is defined.</a:t>
                </a:r>
              </a:p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(If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>
                    <a:solidFill>
                      <a:srgbClr val="0033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deterministic there is exactly one such path.)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692" y="2722934"/>
                <a:ext cx="10080625" cy="1566006"/>
              </a:xfrm>
              <a:prstGeom prst="rect">
                <a:avLst/>
              </a:prstGeom>
              <a:blipFill>
                <a:blip r:embed="rId3"/>
                <a:stretch>
                  <a:fillRect t="-2724" b="-739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Box 49"/>
          <p:cNvSpPr txBox="1">
            <a:spLocks noChangeArrowheads="1"/>
          </p:cNvSpPr>
          <p:nvPr/>
        </p:nvSpPr>
        <p:spPr bwMode="auto">
          <a:xfrm>
            <a:off x="23982" y="4285654"/>
            <a:ext cx="10080625" cy="583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Each finite path has final state.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13708" y="5898757"/>
                <a:ext cx="10080625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⊆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the set of words accepted by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708" y="5898757"/>
                <a:ext cx="10080625" cy="583558"/>
              </a:xfrm>
              <a:prstGeom prst="rect">
                <a:avLst/>
              </a:prstGeom>
              <a:blipFill>
                <a:blip r:embed="rId4"/>
                <a:stretch>
                  <a:fillRect t="-7368" b="-23158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Box 49"/>
          <p:cNvSpPr txBox="1">
            <a:spLocks noChangeArrowheads="1"/>
          </p:cNvSpPr>
          <p:nvPr/>
        </p:nvSpPr>
        <p:spPr bwMode="auto">
          <a:xfrm>
            <a:off x="11998" y="6479028"/>
            <a:ext cx="10080625" cy="54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Regular languages are languages recognized by finite automata.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58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61"/>
              <p:cNvSpPr>
                <a:spLocks noChangeArrowheads="1"/>
              </p:cNvSpPr>
              <p:nvPr/>
            </p:nvSpPr>
            <p:spPr bwMode="auto">
              <a:xfrm>
                <a:off x="-3420" y="113965"/>
                <a:ext cx="10080625" cy="686983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0" tIns="0" rIns="0" bIns="0" anchor="ctr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sz="4800" dirty="0" smtClean="0">
                    <a:solidFill>
                      <a:srgbClr val="0033CC"/>
                    </a:solidFill>
                  </a:rPr>
                  <a:t>-Automata</a:t>
                </a:r>
                <a:endParaRPr lang="en-US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" name="Rectangle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420" y="113965"/>
                <a:ext cx="10080625" cy="686983"/>
              </a:xfrm>
              <a:prstGeom prst="rect">
                <a:avLst/>
              </a:prstGeom>
              <a:blipFill>
                <a:blip r:embed="rId2"/>
                <a:stretch>
                  <a:fillRect t="-34821" b="-53571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9"/>
              <p:cNvSpPr txBox="1">
                <a:spLocks noChangeArrowheads="1"/>
              </p:cNvSpPr>
              <p:nvPr/>
            </p:nvSpPr>
            <p:spPr bwMode="auto">
              <a:xfrm>
                <a:off x="-1710" y="899330"/>
                <a:ext cx="1008062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eed a finite automaton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 </a:t>
                </a:r>
                <a:r>
                  <a:rPr lang="en-US" sz="28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infinite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word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…∈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Σ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𝜔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710" y="899330"/>
                <a:ext cx="10080625" cy="523220"/>
              </a:xfrm>
              <a:prstGeom prst="rect">
                <a:avLst/>
              </a:prstGeom>
              <a:blipFill>
                <a:blip r:embed="rId3"/>
                <a:stretch>
                  <a:fillRect t="-12941" b="-3294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49"/>
              <p:cNvSpPr txBox="1">
                <a:spLocks noChangeArrowheads="1"/>
              </p:cNvSpPr>
              <p:nvPr/>
            </p:nvSpPr>
            <p:spPr bwMode="auto">
              <a:xfrm>
                <a:off x="801384" y="3772660"/>
                <a:ext cx="928438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solidFill>
                      <a:srgbClr val="CC66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Rabin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8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𝐺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𝐺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,…,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𝐺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∃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sz="2800" b="0" i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280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Inf</m:t>
                      </m:r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𝜌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∩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∅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∧</m:t>
                      </m:r>
                      <m:r>
                        <m:rPr>
                          <m:sty m:val="p"/>
                        </m:rPr>
                        <a:rPr lang="en-US" sz="280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Inf</m:t>
                      </m:r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𝜌</m:t>
                          </m:r>
                        </m:e>
                      </m:d>
                      <m:r>
                        <a:rPr lang="en-US" sz="28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∩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≠</m:t>
                      </m:r>
                      <m:r>
                        <a:rPr lang="en-US" sz="28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∅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1384" y="3772660"/>
                <a:ext cx="9284385" cy="954107"/>
              </a:xfrm>
              <a:prstGeom prst="rect">
                <a:avLst/>
              </a:prstGeom>
              <a:blipFill>
                <a:blip r:embed="rId4"/>
                <a:stretch>
                  <a:fillRect t="-705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49"/>
              <p:cNvSpPr txBox="1">
                <a:spLocks noChangeArrowheads="1"/>
              </p:cNvSpPr>
              <p:nvPr/>
            </p:nvSpPr>
            <p:spPr bwMode="auto">
              <a:xfrm>
                <a:off x="821932" y="2548895"/>
                <a:ext cx="928438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rgbClr val="CC66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Büchi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Inf</m:t>
                    </m:r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𝜌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∩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∅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21932" y="2548895"/>
                <a:ext cx="9284385" cy="544893"/>
              </a:xfrm>
              <a:prstGeom prst="rect">
                <a:avLst/>
              </a:prstGeom>
              <a:blipFill>
                <a:blip r:embed="rId5"/>
                <a:stretch>
                  <a:fillRect t="-6667" b="-30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49"/>
              <p:cNvSpPr txBox="1">
                <a:spLocks noChangeArrowheads="1"/>
              </p:cNvSpPr>
              <p:nvPr/>
            </p:nvSpPr>
            <p:spPr bwMode="auto">
              <a:xfrm>
                <a:off x="-3420" y="1493523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an infinite run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𝜌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𝑤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Inf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𝜌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the 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set of states that appear an infinite number of times in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𝜌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420" y="1493523"/>
                <a:ext cx="10080625" cy="954107"/>
              </a:xfrm>
              <a:prstGeom prst="rect">
                <a:avLst/>
              </a:prstGeom>
              <a:blipFill>
                <a:blip r:embed="rId6"/>
                <a:stretch>
                  <a:fillRect t="-6369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49"/>
              <p:cNvSpPr txBox="1">
                <a:spLocks noChangeArrowheads="1"/>
              </p:cNvSpPr>
              <p:nvPr/>
            </p:nvSpPr>
            <p:spPr bwMode="auto">
              <a:xfrm>
                <a:off x="799674" y="4849737"/>
                <a:ext cx="928438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dirty="0" err="1" smtClean="0">
                    <a:solidFill>
                      <a:srgbClr val="CC66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Streett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8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𝐺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𝐺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,…,</m:t>
                            </m:r>
                            <m:d>
                              <m: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𝐺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∀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en-US" sz="2800" b="0" i="0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280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Inf</m:t>
                      </m:r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𝜌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∩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∅</m:t>
                      </m:r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∧</m:t>
                      </m:r>
                      <m:r>
                        <m:rPr>
                          <m:sty m:val="p"/>
                        </m:rPr>
                        <a:rPr lang="en-US" sz="280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Inf</m:t>
                      </m:r>
                      <m:d>
                        <m:d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𝜌</m:t>
                          </m:r>
                        </m:e>
                      </m:d>
                      <m:r>
                        <a:rPr lang="en-US" sz="28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∩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≠</m:t>
                      </m:r>
                      <m:r>
                        <a:rPr lang="en-US" sz="28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∅</m:t>
                      </m:r>
                    </m:oMath>
                  </m:oMathPara>
                </a14:m>
                <a:endParaRPr lang="en-US" sz="28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9674" y="4849737"/>
                <a:ext cx="9284385" cy="954107"/>
              </a:xfrm>
              <a:prstGeom prst="rect">
                <a:avLst/>
              </a:prstGeom>
              <a:blipFill>
                <a:blip r:embed="rId7"/>
                <a:stretch>
                  <a:fillRect t="-705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Box 49"/>
              <p:cNvSpPr txBox="1">
                <a:spLocks noChangeArrowheads="1"/>
              </p:cNvSpPr>
              <p:nvPr/>
            </p:nvSpPr>
            <p:spPr bwMode="auto">
              <a:xfrm>
                <a:off x="799674" y="5845186"/>
                <a:ext cx="9284385" cy="5448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rgbClr val="CC66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Muller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ℱ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Inf</m:t>
                    </m:r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𝜌</m:t>
                        </m:r>
                      </m:e>
                    </m:d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ℱ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(Where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ℱ</m:t>
                    </m:r>
                    <m:r>
                      <a:rPr lang="en-US" sz="28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⊆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sup>
                    </m:sSup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.) 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9674" y="5845186"/>
                <a:ext cx="9284385" cy="544893"/>
              </a:xfrm>
              <a:prstGeom prst="rect">
                <a:avLst/>
              </a:prstGeom>
              <a:blipFill>
                <a:blip r:embed="rId8"/>
                <a:stretch>
                  <a:fillRect t="-7865" b="-314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49"/>
              <p:cNvSpPr txBox="1">
                <a:spLocks noChangeArrowheads="1"/>
              </p:cNvSpPr>
              <p:nvPr/>
            </p:nvSpPr>
            <p:spPr bwMode="auto">
              <a:xfrm>
                <a:off x="11998" y="6419956"/>
                <a:ext cx="10080625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en-US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All these models</a:t>
                </a:r>
                <a:r>
                  <a:rPr lang="en-US" sz="2800" b="0" dirty="0" smtClean="0">
                    <a:cs typeface="Times New Roman" panose="02020603050405020304" pitchFamily="18" charset="0"/>
                  </a:rPr>
                  <a:t>,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except deterministic </a:t>
                </a:r>
                <a:r>
                  <a:rPr lang="en-US" sz="2800" dirty="0" err="1" smtClean="0">
                    <a:solidFill>
                      <a:srgbClr val="CC66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Büchi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b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define the class of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-Regular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languages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998" y="6419956"/>
                <a:ext cx="10080625" cy="954107"/>
              </a:xfrm>
              <a:prstGeom prst="rect">
                <a:avLst/>
              </a:prstGeom>
              <a:blipFill>
                <a:blip r:embed="rId9"/>
                <a:stretch>
                  <a:fillRect t="-7006" b="-1656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49"/>
              <p:cNvSpPr txBox="1">
                <a:spLocks noChangeArrowheads="1"/>
              </p:cNvSpPr>
              <p:nvPr/>
            </p:nvSpPr>
            <p:spPr bwMode="auto">
              <a:xfrm>
                <a:off x="809948" y="3122534"/>
                <a:ext cx="9284385" cy="583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sz="2800" dirty="0" smtClean="0">
                    <a:solidFill>
                      <a:srgbClr val="CC66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Parity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max</m:t>
                    </m:r>
                    <m:r>
                      <a:rPr lang="en-US" sz="28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Inf</m:t>
                    </m:r>
                    <m:d>
                      <m:dPr>
                        <m:ctrlP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𝜌</m:t>
                        </m:r>
                      </m:e>
                    </m:d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(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=[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.)</a:t>
                </a:r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9948" y="3122534"/>
                <a:ext cx="9284385" cy="583558"/>
              </a:xfrm>
              <a:prstGeom prst="rect">
                <a:avLst/>
              </a:prstGeom>
              <a:blipFill>
                <a:blip r:embed="rId10"/>
                <a:stretch>
                  <a:fillRect t="-6250" b="-21875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 bwMode="auto">
          <a:xfrm rot="10800000">
            <a:off x="222174" y="2425607"/>
            <a:ext cx="1107996" cy="374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sz="3000" dirty="0" smtClean="0">
                <a:solidFill>
                  <a:srgbClr val="00B050"/>
                </a:solidFill>
                <a:latin typeface="+mn-lt"/>
                <a:cs typeface="Times New Roman" pitchFamily="18" charset="0"/>
              </a:rPr>
              <a:t>Acceptance conditions:</a:t>
            </a:r>
          </a:p>
        </p:txBody>
      </p:sp>
    </p:spTree>
    <p:extLst>
      <p:ext uri="{BB962C8B-B14F-4D97-AF65-F5344CB8AC3E}">
        <p14:creationId xmlns:p14="http://schemas.microsoft.com/office/powerpoint/2010/main" val="411247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7" grpId="0"/>
      <p:bldP spid="13" grpId="0"/>
      <p:bldP spid="14" grpId="0"/>
      <p:bldP spid="15" grpId="0"/>
      <p:bldP spid="16" grpId="0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ORDWRAP" val="0"/>
  <p:tag name="DEFAULTWIDTH" val="348"/>
  <p:tag name="DEFAULTHEIGHT" val="2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$-n^3$$ 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17"/>
  <p:tag name="PICTUREFILESIZE" val="189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$-n^3$$ 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17"/>
  <p:tag name="PICTUREFILESIZE" val="189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$-n^3$$ 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17"/>
  <p:tag name="PICTUREFILESIZE" val="189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$n^8$$ 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10"/>
  <p:tag name="PICTUREFILESIZE" val="179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[usenames]{color}&#10;\begin{document}&#10;%\color[rgb]{1,0,0}&#10;$$n^8$$ 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10"/>
  <p:tag name="PICTUREFILESIZE" val="1796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61D2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  <a:noAutofit/>
      </a:bodyPr>
      <a:lstStyle>
        <a:defPPr marL="0" marR="0" indent="0" algn="ctr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sz="3600" b="0" i="0" u="none" strike="noStrike" cap="none" normalizeH="0" baseline="0" dirty="0" smtClean="0">
            <a:ln>
              <a:noFill/>
            </a:ln>
            <a:effectLst/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spDef>
    <a:lnDef>
      <a:spPr bwMode="auto">
        <a:solidFill>
          <a:srgbClr val="00B8FF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stealth" w="lg" len="lg"/>
        </a:ln>
        <a:effectLst/>
      </a:spPr>
      <a:bodyPr/>
      <a:lstStyle/>
    </a:lnDef>
    <a:txDef>
      <a:spPr bwMode="auto">
        <a:noFill/>
        <a:ln w="9525">
          <a:noFill/>
          <a:miter lim="800000"/>
          <a:headEnd/>
          <a:tailEnd/>
        </a:ln>
        <a:effectLst/>
      </a:spPr>
      <a:bodyPr>
        <a:spAutoFit/>
      </a:bodyPr>
      <a:lstStyle>
        <a:defPPr algn="ctr">
          <a:lnSpc>
            <a:spcPct val="100000"/>
          </a:lnSpc>
          <a:spcBef>
            <a:spcPct val="50000"/>
          </a:spcBef>
          <a:defRPr sz="3000" dirty="0" smtClean="0">
            <a:latin typeface="Times New Roman" panose="02020603050405020304" pitchFamily="18" charset="0"/>
            <a:cs typeface="Times New Roman" pitchFamily="18" charset="0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96187</TotalTime>
  <Words>11560</Words>
  <Application>Microsoft Office PowerPoint</Application>
  <PresentationFormat>Custom</PresentationFormat>
  <Paragraphs>619</Paragraphs>
  <Slides>76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84" baseType="lpstr">
      <vt:lpstr>Arial Unicode MS</vt:lpstr>
      <vt:lpstr>Arial</vt:lpstr>
      <vt:lpstr>Cambria Math</vt:lpstr>
      <vt:lpstr>StarSymbol</vt:lpstr>
      <vt:lpstr>Symbol</vt:lpstr>
      <vt:lpstr>Times New Roman</vt:lpstr>
      <vt:lpstr>Wingdings</vt:lpstr>
      <vt:lpstr>Default Design</vt:lpstr>
      <vt:lpstr>Games on Graphs</vt:lpstr>
      <vt:lpstr>PowerPoint Presentation</vt:lpstr>
      <vt:lpstr>Parity Games (PGs)  A simple example</vt:lpstr>
      <vt:lpstr>Parity Games (PGs)</vt:lpstr>
      <vt:lpstr>Parity Games (PGs)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6 - Parity Games</dc:title>
  <dc:creator>zwick@tau.ac.il</dc:creator>
  <cp:lastModifiedBy>zwick</cp:lastModifiedBy>
  <cp:revision>1481</cp:revision>
  <dcterms:modified xsi:type="dcterms:W3CDTF">2021-01-18T08:10:31Z</dcterms:modified>
</cp:coreProperties>
</file>