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8"/>
  </p:notesMasterIdLst>
  <p:sldIdLst>
    <p:sldId id="695" r:id="rId2"/>
    <p:sldId id="635" r:id="rId3"/>
    <p:sldId id="671" r:id="rId4"/>
    <p:sldId id="672" r:id="rId5"/>
    <p:sldId id="673" r:id="rId6"/>
    <p:sldId id="674" r:id="rId7"/>
    <p:sldId id="688" r:id="rId8"/>
    <p:sldId id="697" r:id="rId9"/>
    <p:sldId id="696" r:id="rId10"/>
    <p:sldId id="698" r:id="rId11"/>
    <p:sldId id="676" r:id="rId12"/>
    <p:sldId id="677" r:id="rId13"/>
    <p:sldId id="689" r:id="rId14"/>
    <p:sldId id="699" r:id="rId15"/>
    <p:sldId id="700" r:id="rId16"/>
    <p:sldId id="701" r:id="rId17"/>
    <p:sldId id="702" r:id="rId18"/>
    <p:sldId id="703" r:id="rId19"/>
    <p:sldId id="705" r:id="rId20"/>
    <p:sldId id="704" r:id="rId21"/>
    <p:sldId id="706" r:id="rId22"/>
    <p:sldId id="681" r:id="rId23"/>
    <p:sldId id="686" r:id="rId24"/>
    <p:sldId id="683" r:id="rId25"/>
    <p:sldId id="753" r:id="rId26"/>
    <p:sldId id="687" r:id="rId27"/>
    <p:sldId id="690" r:id="rId28"/>
    <p:sldId id="691" r:id="rId29"/>
    <p:sldId id="692" r:id="rId30"/>
    <p:sldId id="755" r:id="rId31"/>
    <p:sldId id="693" r:id="rId32"/>
    <p:sldId id="732" r:id="rId33"/>
    <p:sldId id="756" r:id="rId34"/>
    <p:sldId id="733" r:id="rId35"/>
    <p:sldId id="710" r:id="rId36"/>
    <p:sldId id="714" r:id="rId37"/>
    <p:sldId id="715" r:id="rId38"/>
    <p:sldId id="719" r:id="rId39"/>
    <p:sldId id="735" r:id="rId40"/>
    <p:sldId id="716" r:id="rId41"/>
    <p:sldId id="717" r:id="rId42"/>
    <p:sldId id="720" r:id="rId43"/>
    <p:sldId id="709" r:id="rId44"/>
    <p:sldId id="708" r:id="rId45"/>
    <p:sldId id="721" r:id="rId46"/>
    <p:sldId id="711" r:id="rId47"/>
    <p:sldId id="712" r:id="rId48"/>
    <p:sldId id="713" r:id="rId49"/>
    <p:sldId id="718" r:id="rId50"/>
    <p:sldId id="736" r:id="rId51"/>
    <p:sldId id="722" r:id="rId52"/>
    <p:sldId id="723" r:id="rId53"/>
    <p:sldId id="724" r:id="rId54"/>
    <p:sldId id="752" r:id="rId55"/>
    <p:sldId id="725" r:id="rId56"/>
    <p:sldId id="726" r:id="rId57"/>
    <p:sldId id="727" r:id="rId58"/>
    <p:sldId id="728" r:id="rId59"/>
    <p:sldId id="729" r:id="rId60"/>
    <p:sldId id="737" r:id="rId61"/>
    <p:sldId id="738" r:id="rId62"/>
    <p:sldId id="740" r:id="rId63"/>
    <p:sldId id="742" r:id="rId64"/>
    <p:sldId id="744" r:id="rId65"/>
    <p:sldId id="745" r:id="rId66"/>
    <p:sldId id="746" r:id="rId67"/>
    <p:sldId id="747" r:id="rId68"/>
    <p:sldId id="748" r:id="rId69"/>
    <p:sldId id="751" r:id="rId70"/>
    <p:sldId id="741" r:id="rId71"/>
    <p:sldId id="739" r:id="rId72"/>
    <p:sldId id="731" r:id="rId73"/>
    <p:sldId id="743" r:id="rId74"/>
    <p:sldId id="749" r:id="rId75"/>
    <p:sldId id="750" r:id="rId76"/>
    <p:sldId id="670" r:id="rId77"/>
  </p:sldIdLst>
  <p:sldSz cx="10080625" cy="7559675"/>
  <p:notesSz cx="7556500" cy="10693400"/>
  <p:custDataLst>
    <p:tags r:id="rId79"/>
  </p:custDataLst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318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6477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8636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079500" indent="-2159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36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9900"/>
    <a:srgbClr val="990099"/>
    <a:srgbClr val="CC3300"/>
    <a:srgbClr val="0099FF"/>
    <a:srgbClr val="0033CC"/>
    <a:srgbClr val="006600"/>
    <a:srgbClr val="CC00CC"/>
    <a:srgbClr val="61D2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68" autoAdjust="0"/>
  </p:normalViewPr>
  <p:slideViewPr>
    <p:cSldViewPr snapToGrid="0">
      <p:cViewPr varScale="1">
        <p:scale>
          <a:sx n="100" d="100"/>
          <a:sy n="100" d="100"/>
        </p:scale>
        <p:origin x="1044" y="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45113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43613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87DD90F1-781E-48D9-A268-1E9E4CF80749}" type="slidenum">
              <a:rPr lang="he-IL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68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15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7DD90F1-781E-48D9-A268-1E9E4CF80749}" type="slidenum">
              <a:rPr lang="he-IL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36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78ECF1-E82F-4357-8CBC-D10861C9589F}" type="slidenum">
              <a:rPr lang="he-IL"/>
              <a:pPr/>
              <a:t>3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2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ECF62-A09B-4978-9034-63EB653B1370}" type="slidenum">
              <a:rPr lang="he-IL"/>
              <a:pPr/>
              <a:t>4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4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BBD365-379B-4C0C-9D45-EB3203036BA3}" type="slidenum">
              <a:rPr lang="he-IL"/>
              <a:pPr/>
              <a:t>5</a:t>
            </a:fld>
            <a:endParaRPr lang="en-GB">
              <a:cs typeface="Arial Unicode MS" pitchFamily="34" charset="-128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7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D212A0-33AB-49AF-AD12-E6603F6ADB4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5CB029B-FDDF-4478-82D0-E1F66FF1A89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1625"/>
            <a:ext cx="6650038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451804-56E7-4A54-888B-59DB5537F2A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9069388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4825" y="6886575"/>
            <a:ext cx="2344738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207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20700"/>
          </a:xfrm>
        </p:spPr>
        <p:txBody>
          <a:bodyPr/>
          <a:lstStyle>
            <a:lvl1pPr>
              <a:defRPr/>
            </a:lvl1pPr>
          </a:lstStyle>
          <a:p>
            <a:fld id="{B3B62FD1-9847-4183-A022-59E66F4BB3CF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A8E946-F465-49CB-BC98-1AB064A4AF09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8CBC7-2C53-41C4-AB16-504CECE36C8B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3A7C3B-BA08-4D23-B15A-C18327D71144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E7C34-8286-44E8-A5FB-6929FE70047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11F2A-877A-446D-972A-471E3F93289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4481A-9D47-4DC3-BD00-60714AF48142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3F7C4C-3F47-4652-BB6B-9968ADB4270E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3E442-5338-4F4D-AA16-D938BE13CA37}" type="slidenum">
              <a:rPr lang="he-IL"/>
              <a:pPr/>
              <a:t>‹#›</a:t>
            </a:fld>
            <a:endParaRPr lang="en-GB"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9388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9388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47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fld id="{0E491FC0-88B1-48E7-A965-EDCF8BA5F483}" type="slidenum">
              <a:rPr lang="he-IL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862013" indent="-21431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10795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15367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19939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24511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2908300" indent="-217488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431800" indent="-32385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62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34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306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7800" indent="-2159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3" Type="http://schemas.openxmlformats.org/officeDocument/2006/relationships/image" Target="../media/image81.png"/><Relationship Id="rId7" Type="http://schemas.openxmlformats.org/officeDocument/2006/relationships/image" Target="../media/image300.png"/><Relationship Id="rId12" Type="http://schemas.openxmlformats.org/officeDocument/2006/relationships/image" Target="../media/image350.png"/><Relationship Id="rId17" Type="http://schemas.openxmlformats.org/officeDocument/2006/relationships/image" Target="../media/image400.png"/><Relationship Id="rId2" Type="http://schemas.openxmlformats.org/officeDocument/2006/relationships/image" Target="../media/image80.png"/><Relationship Id="rId16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1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0.png"/><Relationship Id="rId10" Type="http://schemas.openxmlformats.org/officeDocument/2006/relationships/image" Target="../media/image330.png"/><Relationship Id="rId4" Type="http://schemas.openxmlformats.org/officeDocument/2006/relationships/image" Target="../media/image270.png"/><Relationship Id="rId9" Type="http://schemas.openxmlformats.org/officeDocument/2006/relationships/image" Target="../media/image790.png"/><Relationship Id="rId14" Type="http://schemas.openxmlformats.org/officeDocument/2006/relationships/image" Target="../media/image3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0.png"/><Relationship Id="rId18" Type="http://schemas.openxmlformats.org/officeDocument/2006/relationships/image" Target="../media/image87.png"/><Relationship Id="rId3" Type="http://schemas.openxmlformats.org/officeDocument/2006/relationships/image" Target="../media/image83.png"/><Relationship Id="rId7" Type="http://schemas.openxmlformats.org/officeDocument/2006/relationships/image" Target="../media/image460.png"/><Relationship Id="rId12" Type="http://schemas.openxmlformats.org/officeDocument/2006/relationships/image" Target="../media/image510.png"/><Relationship Id="rId17" Type="http://schemas.openxmlformats.org/officeDocument/2006/relationships/image" Target="../media/image850.png"/><Relationship Id="rId2" Type="http://schemas.openxmlformats.org/officeDocument/2006/relationships/image" Target="../media/image82.png"/><Relationship Id="rId16" Type="http://schemas.openxmlformats.org/officeDocument/2006/relationships/image" Target="../media/image8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500.png"/><Relationship Id="rId5" Type="http://schemas.openxmlformats.org/officeDocument/2006/relationships/image" Target="../media/image85.png"/><Relationship Id="rId15" Type="http://schemas.openxmlformats.org/officeDocument/2006/relationships/image" Target="../media/image830.png"/><Relationship Id="rId10" Type="http://schemas.openxmlformats.org/officeDocument/2006/relationships/image" Target="../media/image490.png"/><Relationship Id="rId19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480.png"/><Relationship Id="rId14" Type="http://schemas.openxmlformats.org/officeDocument/2006/relationships/image" Target="../media/image5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68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670.png"/><Relationship Id="rId17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660.png"/><Relationship Id="rId5" Type="http://schemas.openxmlformats.org/officeDocument/2006/relationships/image" Target="../media/image92.png"/><Relationship Id="rId15" Type="http://schemas.openxmlformats.org/officeDocument/2006/relationships/image" Target="../media/image97.png"/><Relationship Id="rId10" Type="http://schemas.openxmlformats.org/officeDocument/2006/relationships/image" Target="../media/image650.png"/><Relationship Id="rId4" Type="http://schemas.openxmlformats.org/officeDocument/2006/relationships/image" Target="../media/image91.png"/><Relationship Id="rId9" Type="http://schemas.openxmlformats.org/officeDocument/2006/relationships/image" Target="../media/image640.png"/><Relationship Id="rId1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10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2" Type="http://schemas.openxmlformats.org/officeDocument/2006/relationships/image" Target="../media/image107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35.png"/><Relationship Id="rId9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7.png"/><Relationship Id="rId18" Type="http://schemas.openxmlformats.org/officeDocument/2006/relationships/image" Target="../media/image242.png"/><Relationship Id="rId3" Type="http://schemas.openxmlformats.org/officeDocument/2006/relationships/image" Target="../media/image1081.png"/><Relationship Id="rId17" Type="http://schemas.openxmlformats.org/officeDocument/2006/relationships/image" Target="../media/image241.png"/><Relationship Id="rId2" Type="http://schemas.openxmlformats.org/officeDocument/2006/relationships/image" Target="../media/image1030.png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39.png"/><Relationship Id="rId19" Type="http://schemas.openxmlformats.org/officeDocument/2006/relationships/image" Target="../media/image243.png"/><Relationship Id="rId14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8.png"/><Relationship Id="rId12" Type="http://schemas.openxmlformats.org/officeDocument/2006/relationships/image" Target="../media/image1090.png"/><Relationship Id="rId17" Type="http://schemas.openxmlformats.org/officeDocument/2006/relationships/image" Target="../media/image252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6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14" Type="http://schemas.openxmlformats.org/officeDocument/2006/relationships/image" Target="../media/image249.png"/></Relationships>
</file>

<file path=ppt/slides/_rels/slide3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7.png"/><Relationship Id="rId7" Type="http://schemas.openxmlformats.org/officeDocument/2006/relationships/image" Target="../media/image1101.png"/><Relationship Id="rId17" Type="http://schemas.openxmlformats.org/officeDocument/2006/relationships/image" Target="../media/image1111.png"/><Relationship Id="rId16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5" Type="http://schemas.openxmlformats.org/officeDocument/2006/relationships/image" Target="../media/image264.png"/><Relationship Id="rId10" Type="http://schemas.openxmlformats.org/officeDocument/2006/relationships/image" Target="../media/image259.png"/></Relationships>
</file>

<file path=ppt/slides/_rels/slide3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7.png"/><Relationship Id="rId3" Type="http://schemas.openxmlformats.org/officeDocument/2006/relationships/image" Target="../media/image1131.png"/><Relationship Id="rId34" Type="http://schemas.openxmlformats.org/officeDocument/2006/relationships/image" Target="../media/image292.png"/><Relationship Id="rId42" Type="http://schemas.openxmlformats.org/officeDocument/2006/relationships/image" Target="../media/image301.png"/><Relationship Id="rId33" Type="http://schemas.openxmlformats.org/officeDocument/2006/relationships/image" Target="../media/image291.png"/><Relationship Id="rId38" Type="http://schemas.openxmlformats.org/officeDocument/2006/relationships/image" Target="../media/image296.png"/><Relationship Id="rId2" Type="http://schemas.openxmlformats.org/officeDocument/2006/relationships/image" Target="../media/image1121.png"/><Relationship Id="rId41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90.png"/><Relationship Id="rId37" Type="http://schemas.openxmlformats.org/officeDocument/2006/relationships/image" Target="../media/image295.png"/><Relationship Id="rId40" Type="http://schemas.openxmlformats.org/officeDocument/2006/relationships/image" Target="../media/image298.png"/><Relationship Id="rId45" Type="http://schemas.openxmlformats.org/officeDocument/2006/relationships/image" Target="../media/image1172.png"/><Relationship Id="rId36" Type="http://schemas.openxmlformats.org/officeDocument/2006/relationships/image" Target="../media/image294.png"/><Relationship Id="rId44" Type="http://schemas.openxmlformats.org/officeDocument/2006/relationships/image" Target="../media/image1162.png"/><Relationship Id="rId4" Type="http://schemas.openxmlformats.org/officeDocument/2006/relationships/image" Target="../media/image1142.png"/><Relationship Id="rId35" Type="http://schemas.openxmlformats.org/officeDocument/2006/relationships/image" Target="../media/image293.png"/><Relationship Id="rId43" Type="http://schemas.openxmlformats.org/officeDocument/2006/relationships/image" Target="../media/image1152.png"/></Relationships>
</file>

<file path=ppt/slides/_rels/slide39.xml.rels><?xml version="1.0" encoding="UTF-8" standalone="yes"?>
<Relationships xmlns="http://schemas.openxmlformats.org/package/2006/relationships"><Relationship Id="rId39" Type="http://schemas.openxmlformats.org/officeDocument/2006/relationships/image" Target="../media/image297.png"/><Relationship Id="rId3" Type="http://schemas.openxmlformats.org/officeDocument/2006/relationships/image" Target="../media/image1060.png"/><Relationship Id="rId34" Type="http://schemas.openxmlformats.org/officeDocument/2006/relationships/image" Target="../media/image292.png"/><Relationship Id="rId42" Type="http://schemas.openxmlformats.org/officeDocument/2006/relationships/image" Target="../media/image301.png"/><Relationship Id="rId33" Type="http://schemas.openxmlformats.org/officeDocument/2006/relationships/image" Target="../media/image291.png"/><Relationship Id="rId38" Type="http://schemas.openxmlformats.org/officeDocument/2006/relationships/image" Target="../media/image296.png"/><Relationship Id="rId2" Type="http://schemas.openxmlformats.org/officeDocument/2006/relationships/image" Target="../media/image990.png"/><Relationship Id="rId41" Type="http://schemas.openxmlformats.org/officeDocument/2006/relationships/image" Target="../media/image299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290.png"/><Relationship Id="rId37" Type="http://schemas.openxmlformats.org/officeDocument/2006/relationships/image" Target="../media/image295.png"/><Relationship Id="rId40" Type="http://schemas.openxmlformats.org/officeDocument/2006/relationships/image" Target="../media/image298.png"/><Relationship Id="rId36" Type="http://schemas.openxmlformats.org/officeDocument/2006/relationships/image" Target="../media/image294.png"/><Relationship Id="rId4" Type="http://schemas.openxmlformats.org/officeDocument/2006/relationships/image" Target="../media/image1070.png"/><Relationship Id="rId35" Type="http://schemas.openxmlformats.org/officeDocument/2006/relationships/image" Target="../media/image293.png"/><Relationship Id="rId43" Type="http://schemas.openxmlformats.org/officeDocument/2006/relationships/image" Target="../media/image10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1.png"/><Relationship Id="rId3" Type="http://schemas.openxmlformats.org/officeDocument/2006/relationships/image" Target="../media/image1191.png"/><Relationship Id="rId7" Type="http://schemas.openxmlformats.org/officeDocument/2006/relationships/image" Target="../media/image1231.png"/><Relationship Id="rId2" Type="http://schemas.openxmlformats.org/officeDocument/2006/relationships/image" Target="../media/image1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2.png"/><Relationship Id="rId5" Type="http://schemas.openxmlformats.org/officeDocument/2006/relationships/image" Target="../media/image1212.png"/><Relationship Id="rId4" Type="http://schemas.openxmlformats.org/officeDocument/2006/relationships/image" Target="../media/image120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68.png"/><Relationship Id="rId4" Type="http://schemas.openxmlformats.org/officeDocument/2006/relationships/image" Target="../media/image1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0.png"/><Relationship Id="rId5" Type="http://schemas.openxmlformats.org/officeDocument/2006/relationships/image" Target="../media/image1130.png"/><Relationship Id="rId4" Type="http://schemas.openxmlformats.org/officeDocument/2006/relationships/image" Target="../media/image112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Relationship Id="rId9" Type="http://schemas.openxmlformats.org/officeDocument/2006/relationships/image" Target="../media/image12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1.png"/><Relationship Id="rId7" Type="http://schemas.openxmlformats.org/officeDocument/2006/relationships/image" Target="../media/image1190.png"/><Relationship Id="rId2" Type="http://schemas.openxmlformats.org/officeDocument/2006/relationships/image" Target="../media/image1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1.png"/><Relationship Id="rId5" Type="http://schemas.openxmlformats.org/officeDocument/2006/relationships/image" Target="../media/image1171.png"/><Relationship Id="rId4" Type="http://schemas.openxmlformats.org/officeDocument/2006/relationships/image" Target="../media/image11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image" Target="../media/image1250.png"/><Relationship Id="rId2" Type="http://schemas.openxmlformats.org/officeDocument/2006/relationships/image" Target="../media/image1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0.png"/><Relationship Id="rId5" Type="http://schemas.openxmlformats.org/officeDocument/2006/relationships/image" Target="../media/image1230.png"/><Relationship Id="rId4" Type="http://schemas.openxmlformats.org/officeDocument/2006/relationships/image" Target="../media/image12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0.png"/><Relationship Id="rId5" Type="http://schemas.openxmlformats.org/officeDocument/2006/relationships/image" Target="../media/image1300.png"/><Relationship Id="rId4" Type="http://schemas.openxmlformats.org/officeDocument/2006/relationships/image" Target="../media/image12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13" Type="http://schemas.openxmlformats.org/officeDocument/2006/relationships/image" Target="../media/image1370.png"/><Relationship Id="rId18" Type="http://schemas.openxmlformats.org/officeDocument/2006/relationships/image" Target="../media/image1480.png"/><Relationship Id="rId3" Type="http://schemas.openxmlformats.org/officeDocument/2006/relationships/image" Target="../media/image148.png"/><Relationship Id="rId12" Type="http://schemas.openxmlformats.org/officeDocument/2006/relationships/image" Target="../media/image1330.png"/><Relationship Id="rId17" Type="http://schemas.openxmlformats.org/officeDocument/2006/relationships/image" Target="../media/image156.png"/><Relationship Id="rId2" Type="http://schemas.openxmlformats.org/officeDocument/2006/relationships/image" Target="../media/image181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1.png"/><Relationship Id="rId15" Type="http://schemas.openxmlformats.org/officeDocument/2006/relationships/image" Target="../media/image1440.png"/><Relationship Id="rId10" Type="http://schemas.openxmlformats.org/officeDocument/2006/relationships/image" Target="../media/image189.png"/><Relationship Id="rId9" Type="http://schemas.openxmlformats.org/officeDocument/2006/relationships/image" Target="../media/image1320.png"/><Relationship Id="rId14" Type="http://schemas.openxmlformats.org/officeDocument/2006/relationships/image" Target="../media/image143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9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12" Type="http://schemas.openxmlformats.org/officeDocument/2006/relationships/image" Target="../media/image167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66.png"/><Relationship Id="rId5" Type="http://schemas.openxmlformats.org/officeDocument/2006/relationships/image" Target="../media/image153.png"/><Relationship Id="rId10" Type="http://schemas.openxmlformats.org/officeDocument/2006/relationships/image" Target="../media/image165.png"/><Relationship Id="rId4" Type="http://schemas.openxmlformats.org/officeDocument/2006/relationships/image" Target="../media/image152.png"/><Relationship Id="rId9" Type="http://schemas.openxmlformats.org/officeDocument/2006/relationships/image" Target="../media/image15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491.png"/><Relationship Id="rId7" Type="http://schemas.openxmlformats.org/officeDocument/2006/relationships/image" Target="../media/image19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151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1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7.png"/><Relationship Id="rId7" Type="http://schemas.openxmlformats.org/officeDocument/2006/relationships/image" Target="../media/image18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8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205.png"/><Relationship Id="rId7" Type="http://schemas.openxmlformats.org/officeDocument/2006/relationships/image" Target="../media/image209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200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21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080.png"/><Relationship Id="rId4" Type="http://schemas.openxmlformats.org/officeDocument/2006/relationships/image" Target="../media/image20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5" Type="http://schemas.openxmlformats.org/officeDocument/2006/relationships/image" Target="../media/image229.png"/><Relationship Id="rId4" Type="http://schemas.openxmlformats.org/officeDocument/2006/relationships/image" Target="../media/image2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3.png"/><Relationship Id="rId7" Type="http://schemas.openxmlformats.org/officeDocument/2006/relationships/image" Target="../media/image26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6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53.png"/><Relationship Id="rId7" Type="http://schemas.openxmlformats.org/officeDocument/2006/relationships/image" Target="../media/image268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53.png"/><Relationship Id="rId7" Type="http://schemas.openxmlformats.org/officeDocument/2006/relationships/image" Target="../media/image27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Relationship Id="rId9" Type="http://schemas.openxmlformats.org/officeDocument/2006/relationships/image" Target="../media/image27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image" Target="../media/image253.png"/><Relationship Id="rId7" Type="http://schemas.openxmlformats.org/officeDocument/2006/relationships/image" Target="../media/image274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8.png"/><Relationship Id="rId4" Type="http://schemas.openxmlformats.org/officeDocument/2006/relationships/image" Target="../media/image25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image" Target="../media/image217.png"/><Relationship Id="rId4" Type="http://schemas.openxmlformats.org/officeDocument/2006/relationships/image" Target="../media/image2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image" Target="../media/image2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png"/><Relationship Id="rId5" Type="http://schemas.openxmlformats.org/officeDocument/2006/relationships/image" Target="../media/image230.png"/><Relationship Id="rId4" Type="http://schemas.openxmlformats.org/officeDocument/2006/relationships/image" Target="../media/image2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6.png"/><Relationship Id="rId4" Type="http://schemas.openxmlformats.org/officeDocument/2006/relationships/image" Target="../media/image25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5.png"/><Relationship Id="rId5" Type="http://schemas.openxmlformats.org/officeDocument/2006/relationships/image" Target="../media/image284.png"/><Relationship Id="rId4" Type="http://schemas.openxmlformats.org/officeDocument/2006/relationships/image" Target="../media/image22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287.png"/><Relationship Id="rId7" Type="http://schemas.openxmlformats.org/officeDocument/2006/relationships/image" Target="../media/image289.png"/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6.png"/><Relationship Id="rId11" Type="http://schemas.openxmlformats.org/officeDocument/2006/relationships/image" Target="../media/image312.png"/><Relationship Id="rId5" Type="http://schemas.openxmlformats.org/officeDocument/2006/relationships/image" Target="../media/image305.png"/><Relationship Id="rId10" Type="http://schemas.openxmlformats.org/officeDocument/2006/relationships/image" Target="../media/image278.png"/><Relationship Id="rId4" Type="http://schemas.openxmlformats.org/officeDocument/2006/relationships/image" Target="../media/image288.png"/><Relationship Id="rId9" Type="http://schemas.openxmlformats.org/officeDocument/2006/relationships/image" Target="../media/image309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7" Type="http://schemas.openxmlformats.org/officeDocument/2006/relationships/image" Target="../media/image303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5" Type="http://schemas.openxmlformats.org/officeDocument/2006/relationships/image" Target="../media/image283.png"/><Relationship Id="rId4" Type="http://schemas.openxmlformats.org/officeDocument/2006/relationships/image" Target="../media/image316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3" y="665588"/>
            <a:ext cx="10080625" cy="772840"/>
          </a:xfrm>
        </p:spPr>
        <p:txBody>
          <a:bodyPr>
            <a:spAutoFit/>
          </a:bodyPr>
          <a:lstStyle/>
          <a:p>
            <a:r>
              <a:rPr lang="en-US" sz="5400" b="1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Games on Graphs</a:t>
            </a:r>
            <a:endParaRPr lang="he-IL" sz="4000" b="1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03" y="2267135"/>
            <a:ext cx="10080625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 Zwick</a:t>
            </a:r>
            <a: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 </a:t>
            </a:r>
            <a:r>
              <a:rPr lang="en-GB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Aviv </a:t>
            </a: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403" y="3669453"/>
            <a:ext cx="10080625" cy="12311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8 – </a:t>
            </a:r>
            <a:br>
              <a:rPr lang="en-GB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 Games</a:t>
            </a:r>
            <a:endParaRPr lang="en-GB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403" y="6359450"/>
            <a:ext cx="1008062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modified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17/01/2021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403" y="5892725"/>
            <a:ext cx="10080625" cy="3693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1813" algn="l"/>
                <a:tab pos="5065713" algn="l"/>
                <a:tab pos="5791200" algn="l"/>
                <a:tab pos="6507163" algn="l"/>
                <a:tab pos="7235825" algn="l"/>
              </a:tabLst>
            </a:pP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December 2019</a:t>
            </a:r>
            <a:endParaRPr lang="en-GB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40998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Tree Automata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-3420" y="97981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-labelled infinite binary tree is a mapping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20" y="979816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1823164" y="1865650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3164" y="1865650"/>
                <a:ext cx="479425" cy="46355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2707855" y="2857559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855" y="2857559"/>
                <a:ext cx="479425" cy="46355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AutoShape 14"/>
          <p:cNvCxnSpPr>
            <a:cxnSpLocks noChangeShapeType="1"/>
            <a:stCxn id="22" idx="0"/>
            <a:endCxn id="17" idx="5"/>
          </p:cNvCxnSpPr>
          <p:nvPr/>
        </p:nvCxnSpPr>
        <p:spPr bwMode="auto">
          <a:xfrm rot="16200000" flipV="1">
            <a:off x="2291852" y="2201842"/>
            <a:ext cx="596244" cy="715189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15"/>
              <p:cNvSpPr>
                <a:spLocks noChangeArrowheads="1"/>
              </p:cNvSpPr>
              <p:nvPr/>
            </p:nvSpPr>
            <p:spPr bwMode="auto">
              <a:xfrm>
                <a:off x="938473" y="2857559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473" y="2857559"/>
                <a:ext cx="479425" cy="46355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AutoShape 16"/>
          <p:cNvCxnSpPr>
            <a:cxnSpLocks noChangeShapeType="1"/>
            <a:stCxn id="26" idx="7"/>
            <a:endCxn id="17" idx="3"/>
          </p:cNvCxnSpPr>
          <p:nvPr/>
        </p:nvCxnSpPr>
        <p:spPr bwMode="auto">
          <a:xfrm rot="5400000" flipH="1" flipV="1">
            <a:off x="1288467" y="2320537"/>
            <a:ext cx="664129" cy="545686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26"/>
              <p:cNvSpPr>
                <a:spLocks noChangeArrowheads="1"/>
              </p:cNvSpPr>
              <p:nvPr/>
            </p:nvSpPr>
            <p:spPr bwMode="auto">
              <a:xfrm>
                <a:off x="496128" y="3954002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128" y="3954002"/>
                <a:ext cx="479425" cy="46355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27"/>
              <p:cNvSpPr>
                <a:spLocks noChangeArrowheads="1"/>
              </p:cNvSpPr>
              <p:nvPr/>
            </p:nvSpPr>
            <p:spPr bwMode="auto">
              <a:xfrm>
                <a:off x="3150201" y="3954002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Oval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0201" y="3954002"/>
                <a:ext cx="479425" cy="46355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28"/>
              <p:cNvSpPr>
                <a:spLocks noChangeArrowheads="1"/>
              </p:cNvSpPr>
              <p:nvPr/>
            </p:nvSpPr>
            <p:spPr bwMode="auto">
              <a:xfrm>
                <a:off x="2265510" y="3954002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Oval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65510" y="3954002"/>
                <a:ext cx="479425" cy="46355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29"/>
              <p:cNvSpPr>
                <a:spLocks noChangeArrowheads="1"/>
              </p:cNvSpPr>
              <p:nvPr/>
            </p:nvSpPr>
            <p:spPr bwMode="auto">
              <a:xfrm>
                <a:off x="1380819" y="3954002"/>
                <a:ext cx="479425" cy="463550"/>
              </a:xfrm>
              <a:prstGeom prst="ellips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1440" tIns="0" rIns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819" y="3954002"/>
                <a:ext cx="479425" cy="46355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AutoShape 32"/>
          <p:cNvCxnSpPr>
            <a:cxnSpLocks noChangeShapeType="1"/>
            <a:stCxn id="22" idx="5"/>
            <a:endCxn id="37" idx="0"/>
          </p:cNvCxnSpPr>
          <p:nvPr/>
        </p:nvCxnSpPr>
        <p:spPr bwMode="auto">
          <a:xfrm rot="16200000" flipH="1">
            <a:off x="2903103" y="3467191"/>
            <a:ext cx="700778" cy="27284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3" name="AutoShape 33"/>
          <p:cNvCxnSpPr>
            <a:cxnSpLocks noChangeShapeType="1"/>
            <a:stCxn id="22" idx="3"/>
            <a:endCxn id="38" idx="0"/>
          </p:cNvCxnSpPr>
          <p:nvPr/>
        </p:nvCxnSpPr>
        <p:spPr bwMode="auto">
          <a:xfrm rot="5400000">
            <a:off x="2291255" y="3467192"/>
            <a:ext cx="700778" cy="2728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" name="AutoShape 34"/>
          <p:cNvCxnSpPr>
            <a:cxnSpLocks noChangeShapeType="1"/>
            <a:stCxn id="26" idx="5"/>
            <a:endCxn id="39" idx="0"/>
          </p:cNvCxnSpPr>
          <p:nvPr/>
        </p:nvCxnSpPr>
        <p:spPr bwMode="auto">
          <a:xfrm rot="16200000" flipH="1">
            <a:off x="1133721" y="3467191"/>
            <a:ext cx="700778" cy="272844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5" name="AutoShape 35"/>
          <p:cNvCxnSpPr>
            <a:cxnSpLocks noChangeShapeType="1"/>
            <a:stCxn id="26" idx="3"/>
            <a:endCxn id="36" idx="0"/>
          </p:cNvCxnSpPr>
          <p:nvPr/>
        </p:nvCxnSpPr>
        <p:spPr bwMode="auto">
          <a:xfrm rot="5400000">
            <a:off x="521873" y="3467192"/>
            <a:ext cx="700778" cy="27284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986321" y="4551460"/>
                <a:ext cx="4903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321" y="4551460"/>
                <a:ext cx="490376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 bwMode="auto">
              <a:xfrm>
                <a:off x="2741483" y="4560024"/>
                <a:ext cx="490376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⋮</m:t>
                      </m:r>
                    </m:oMath>
                  </m:oMathPara>
                </a14:m>
                <a:endParaRPr lang="en-US" sz="3000" dirty="0" smtClean="0">
                  <a:latin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1483" y="4560024"/>
                <a:ext cx="49037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3629626" y="1543185"/>
            <a:ext cx="6456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tree automata explores all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paths in the input binary tree.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49"/>
          <p:cNvSpPr txBox="1">
            <a:spLocks noChangeArrowheads="1"/>
          </p:cNvSpPr>
          <p:nvPr/>
        </p:nvSpPr>
        <p:spPr bwMode="auto">
          <a:xfrm>
            <a:off x="3627916" y="2630529"/>
            <a:ext cx="64561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accepts a tree if every infinite path satisfies an acceptance condition,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a parity condition.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9"/>
          <p:cNvSpPr txBox="1">
            <a:spLocks noChangeArrowheads="1"/>
          </p:cNvSpPr>
          <p:nvPr/>
        </p:nvSpPr>
        <p:spPr bwMode="auto">
          <a:xfrm>
            <a:off x="3615932" y="4128843"/>
            <a:ext cx="64561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transition rules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going left and right.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0" y="5205912"/>
                <a:ext cx="1006009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05912"/>
                <a:ext cx="10060091" cy="523220"/>
              </a:xfrm>
              <a:prstGeom prst="rect">
                <a:avLst/>
              </a:prstGeom>
              <a:blipFill>
                <a:blip r:embed="rId12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9"/>
              <p:cNvSpPr txBox="1">
                <a:spLocks noChangeArrowheads="1"/>
              </p:cNvSpPr>
              <p:nvPr/>
            </p:nvSpPr>
            <p:spPr bwMode="auto">
              <a:xfrm>
                <a:off x="-1710" y="5800102"/>
                <a:ext cx="10060091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</m:oMath>
                </a14:m>
                <a:r>
                  <a:rPr lang="en-US" sz="2800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automaton is in state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reads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move to left child with state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to right child with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0" y="5800102"/>
                <a:ext cx="10060091" cy="954107"/>
              </a:xfrm>
              <a:prstGeom prst="rect">
                <a:avLst/>
              </a:prstGeom>
              <a:blipFill>
                <a:blip r:embed="rId13"/>
                <a:stretch>
                  <a:fillRect t="-6369" r="-121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6854" y="6794979"/>
            <a:ext cx="10060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in logic: </a:t>
            </a:r>
            <a:r>
              <a:rPr lang="en-US" sz="2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Decidability of monadic second-order logic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7" grpId="0"/>
      <p:bldP spid="48" grpId="0"/>
      <p:bldP spid="49" grpId="0"/>
      <p:bldP spid="50" grpId="0"/>
      <p:bldP spid="5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552802"/>
            <a:ext cx="10080625" cy="1144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Alternating Turing Machines</a:t>
            </a:r>
            <a:r>
              <a:rPr lang="en-US" sz="4400" dirty="0" smtClean="0">
                <a:solidFill>
                  <a:srgbClr val="0033CC"/>
                </a:solidFill>
              </a:rPr>
              <a:t/>
            </a:r>
            <a:br>
              <a:rPr lang="en-US" sz="4400" dirty="0" smtClean="0">
                <a:solidFill>
                  <a:srgbClr val="0033CC"/>
                </a:solidFill>
              </a:rPr>
            </a:br>
            <a:r>
              <a:rPr lang="en-US" sz="3200" dirty="0" smtClean="0">
                <a:solidFill>
                  <a:srgbClr val="C00000"/>
                </a:solidFill>
              </a:rPr>
              <a:t>[ Chandra-</a:t>
            </a:r>
            <a:r>
              <a:rPr lang="en-US" sz="3200" dirty="0" err="1" smtClean="0">
                <a:solidFill>
                  <a:srgbClr val="C00000"/>
                </a:solidFill>
              </a:rPr>
              <a:t>Kozen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err="1" smtClean="0">
                <a:solidFill>
                  <a:srgbClr val="C00000"/>
                </a:solidFill>
              </a:rPr>
              <a:t>Stockmeyer</a:t>
            </a:r>
            <a:r>
              <a:rPr lang="en-US" sz="3200" dirty="0" smtClean="0">
                <a:solidFill>
                  <a:srgbClr val="C00000"/>
                </a:solidFill>
              </a:rPr>
              <a:t> (1981) ]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-1710" y="1998650"/>
            <a:ext cx="10080625" cy="110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Alternating Turing Machine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 non-deterministic Turing machine with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existential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states.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5144" y="5714457"/>
                <a:ext cx="10080625" cy="1180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ATM that uses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space is equivalent to a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 Reachability/Safety game on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states.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" y="5714457"/>
                <a:ext cx="10080625" cy="1180580"/>
              </a:xfrm>
              <a:prstGeom prst="rect">
                <a:avLst/>
              </a:prstGeom>
              <a:blipFill>
                <a:blip r:embed="rId2"/>
                <a:stretch>
                  <a:fillRect t="-4639" b="-108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25692" y="3237252"/>
            <a:ext cx="10080625" cy="16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configuration with an existential (universal) state is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exists (for all) a transition to an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accepting configuration.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3982" y="5002152"/>
            <a:ext cx="10080625" cy="57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actually a </a:t>
            </a:r>
            <a:r>
              <a:rPr lang="en-US" sz="30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two players.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9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463281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Reachability/Safety Games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5144" y="150205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directed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 weights.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accepting vertices.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" y="1502058"/>
                <a:ext cx="10080625" cy="954107"/>
              </a:xfrm>
              <a:prstGeom prst="rect">
                <a:avLst/>
              </a:prstGeom>
              <a:blipFill>
                <a:blip r:embed="rId2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0562" y="2643754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0 wins, from a given starting vertex,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she can force reaching a vertex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(Reachability objective.)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62" y="2643754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-1696" y="3803015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Player 1 wins, from a given starting vertex,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she can avoid reaching a vertex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(Safety objective.)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696" y="3803015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-3406" y="5136941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Reachability/Safety games can be solved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an alternating backward reachability algorithm.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06" y="5136941"/>
                <a:ext cx="10080625" cy="954107"/>
              </a:xfrm>
              <a:prstGeom prst="rect">
                <a:avLst/>
              </a:prstGeom>
              <a:blipFill>
                <a:blip r:embed="rId5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-5116" y="6255109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players have optimal positional strategies.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555747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Solving Reachability/Safety Games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 bwMode="auto">
              <a:xfrm>
                <a:off x="4756932" y="2291137"/>
                <a:ext cx="2434975" cy="2845942"/>
              </a:xfrm>
              <a:prstGeom prst="ellipse">
                <a:avLst/>
              </a:prstGeom>
              <a:solidFill>
                <a:srgbClr val="61D2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r>
                  <a:rPr kumimoji="0" lang="en-US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</a:t>
                </a:r>
              </a:p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6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6932" y="2291137"/>
                <a:ext cx="2434975" cy="284594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3544578" y="2085654"/>
            <a:ext cx="2065109" cy="1469205"/>
            <a:chOff x="3544578" y="2085654"/>
            <a:chExt cx="2065109" cy="1469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/>
                <p:cNvSpPr>
                  <a:spLocks noChangeAspect="1"/>
                </p:cNvSpPr>
                <p:nvPr/>
              </p:nvSpPr>
              <p:spPr bwMode="auto">
                <a:xfrm>
                  <a:off x="3544578" y="2085654"/>
                  <a:ext cx="777240" cy="77724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9144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∃</m:t>
                        </m:r>
                      </m:oMath>
                    </m:oMathPara>
                  </a14:m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Oval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44578" y="2085654"/>
                  <a:ext cx="777240" cy="77724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>
              <a:stCxn id="4" idx="5"/>
            </p:cNvCxnSpPr>
            <p:nvPr/>
          </p:nvCxnSpPr>
          <p:spPr bwMode="auto">
            <a:xfrm>
              <a:off x="4207994" y="2749070"/>
              <a:ext cx="1401693" cy="805789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2980480" y="2862894"/>
            <a:ext cx="2629207" cy="2411127"/>
            <a:chOff x="3093494" y="2862894"/>
            <a:chExt cx="2629207" cy="2411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/>
                <p:cNvSpPr>
                  <a:spLocks noChangeAspect="1"/>
                </p:cNvSpPr>
                <p:nvPr/>
              </p:nvSpPr>
              <p:spPr bwMode="auto">
                <a:xfrm>
                  <a:off x="3093494" y="4496781"/>
                  <a:ext cx="777240" cy="77724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9144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3600" b="0" i="1" u="none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∀</m:t>
                        </m:r>
                      </m:oMath>
                    </m:oMathPara>
                  </a14:m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93494" y="4496781"/>
                  <a:ext cx="777240" cy="77724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5" idx="0"/>
              <a:endCxn id="4" idx="4"/>
            </p:cNvCxnSpPr>
            <p:nvPr/>
          </p:nvCxnSpPr>
          <p:spPr bwMode="auto">
            <a:xfrm flipV="1">
              <a:off x="3482114" y="2862894"/>
              <a:ext cx="564098" cy="1633887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8" name="Straight Arrow Connector 17"/>
            <p:cNvCxnSpPr>
              <a:stCxn id="15" idx="7"/>
            </p:cNvCxnSpPr>
            <p:nvPr/>
          </p:nvCxnSpPr>
          <p:spPr bwMode="auto">
            <a:xfrm flipV="1">
              <a:off x="3756910" y="4012792"/>
              <a:ext cx="1483275" cy="597813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Straight Arrow Connector 20"/>
            <p:cNvCxnSpPr>
              <a:stCxn id="15" idx="6"/>
            </p:cNvCxnSpPr>
            <p:nvPr/>
          </p:nvCxnSpPr>
          <p:spPr bwMode="auto">
            <a:xfrm flipV="1">
              <a:off x="3870734" y="4536589"/>
              <a:ext cx="1851967" cy="34881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9"/>
              <p:cNvSpPr txBox="1">
                <a:spLocks noChangeArrowheads="1"/>
              </p:cNvSpPr>
              <p:nvPr/>
            </p:nvSpPr>
            <p:spPr bwMode="auto">
              <a:xfrm>
                <a:off x="1" y="6006307"/>
                <a:ext cx="10080624" cy="1144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easily solved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 where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</a:t>
                </a:r>
                <a:r>
                  <a:rPr lang="en-US" sz="3000" i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backward alternating reachability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6006307"/>
                <a:ext cx="10080624" cy="1144929"/>
              </a:xfrm>
              <a:prstGeom prst="rect">
                <a:avLst/>
              </a:prstGeom>
              <a:blipFill>
                <a:blip r:embed="rId5"/>
                <a:stretch>
                  <a:fillRect t="-4787" b="-122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 rot="1708453">
            <a:off x="2678108" y="1945858"/>
            <a:ext cx="5573849" cy="311468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35608"/>
            <a:ext cx="10080625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33CC"/>
                </a:solidFill>
              </a:rPr>
              <a:t>Quasipolynomial time algorithms for PGs</a:t>
            </a:r>
            <a:endParaRPr lang="en-US" sz="4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6854" y="1092829"/>
                <a:ext cx="10080625" cy="10469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Parity games can be solved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0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0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30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 where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vertices and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of priorities.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4" y="1092829"/>
                <a:ext cx="10080625" cy="1046953"/>
              </a:xfrm>
              <a:prstGeom prst="rect">
                <a:avLst/>
              </a:prstGeom>
              <a:blipFill>
                <a:blip r:embed="rId2"/>
                <a:stretch>
                  <a:fillRect t="-4070" b="-168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22272" y="2221883"/>
                <a:ext cx="10080625" cy="1080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Running time is also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:r>
                  <a:rPr lang="en-US" sz="3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FPT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unc>
                      <m:func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running time is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3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" y="2221883"/>
                <a:ext cx="10080625" cy="1080296"/>
              </a:xfrm>
              <a:prstGeom prst="rect">
                <a:avLst/>
              </a:prstGeom>
              <a:blipFill>
                <a:blip r:embed="rId3"/>
                <a:stretch>
                  <a:fillRect t="-4494" b="-1629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24" y="6092351"/>
            <a:ext cx="10080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>
                <a:solidFill>
                  <a:srgbClr val="C00000"/>
                </a:solidFill>
              </a:rPr>
              <a:t>[ </a:t>
            </a:r>
            <a:r>
              <a:rPr lang="en-US" sz="2600" dirty="0" err="1">
                <a:solidFill>
                  <a:srgbClr val="C00000"/>
                </a:solidFill>
              </a:rPr>
              <a:t>Bojańczyk</a:t>
            </a:r>
            <a:r>
              <a:rPr lang="en-US" sz="2600" dirty="0">
                <a:solidFill>
                  <a:srgbClr val="C00000"/>
                </a:solidFill>
              </a:rPr>
              <a:t> and </a:t>
            </a:r>
            <a:r>
              <a:rPr lang="en-US" sz="2600" dirty="0" err="1">
                <a:solidFill>
                  <a:srgbClr val="C00000"/>
                </a:solidFill>
              </a:rPr>
              <a:t>Czerwiński</a:t>
            </a:r>
            <a:r>
              <a:rPr lang="en-US" sz="2600" dirty="0">
                <a:solidFill>
                  <a:srgbClr val="C00000"/>
                </a:solidFill>
              </a:rPr>
              <a:t> (2018) ]</a:t>
            </a:r>
            <a:br>
              <a:rPr lang="en-US" sz="2600" dirty="0">
                <a:solidFill>
                  <a:srgbClr val="C00000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[ </a:t>
            </a:r>
            <a:r>
              <a:rPr lang="en-US" sz="2600" dirty="0" err="1">
                <a:solidFill>
                  <a:srgbClr val="C00000"/>
                </a:solidFill>
              </a:rPr>
              <a:t>Czerwiński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Daviaud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Fijalkow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Jurdziński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altLang="zh-CN" sz="2600" dirty="0" err="1">
                <a:solidFill>
                  <a:srgbClr val="C00000"/>
                </a:solidFill>
              </a:rPr>
              <a:t>L</a:t>
            </a:r>
            <a:r>
              <a:rPr lang="en-US" sz="2600" dirty="0" err="1">
                <a:solidFill>
                  <a:srgbClr val="C00000"/>
                </a:solidFill>
              </a:rPr>
              <a:t>azić</a:t>
            </a:r>
            <a:r>
              <a:rPr lang="en-US" sz="2600" dirty="0">
                <a:solidFill>
                  <a:srgbClr val="C00000"/>
                </a:solidFill>
              </a:rPr>
              <a:t>-Parys (2019) ]</a:t>
            </a:r>
            <a:br>
              <a:rPr lang="en-US" sz="2600" dirty="0">
                <a:solidFill>
                  <a:srgbClr val="C00000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[ </a:t>
            </a:r>
            <a:r>
              <a:rPr lang="en-US" sz="2600" dirty="0" err="1">
                <a:solidFill>
                  <a:srgbClr val="C00000"/>
                </a:solidFill>
              </a:rPr>
              <a:t>Colcombet-Fijalkow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(2018) (2019</a:t>
            </a:r>
            <a:r>
              <a:rPr lang="en-US" sz="2600" dirty="0">
                <a:solidFill>
                  <a:srgbClr val="C00000"/>
                </a:solidFill>
              </a:rPr>
              <a:t>) </a:t>
            </a:r>
            <a:r>
              <a:rPr lang="en-US" sz="2600" dirty="0" smtClean="0">
                <a:solidFill>
                  <a:srgbClr val="C00000"/>
                </a:solidFill>
              </a:rPr>
              <a:t>]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-1710" y="3909639"/>
            <a:ext cx="10080625" cy="5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600" dirty="0" smtClean="0">
                <a:solidFill>
                  <a:srgbClr val="C00000"/>
                </a:solidFill>
              </a:rPr>
              <a:t>[ </a:t>
            </a:r>
            <a:r>
              <a:rPr lang="en-US" sz="2600" dirty="0" err="1" smtClean="0">
                <a:solidFill>
                  <a:srgbClr val="C00000"/>
                </a:solidFill>
              </a:rPr>
              <a:t>Calude</a:t>
            </a:r>
            <a:r>
              <a:rPr lang="en-US" sz="2600" dirty="0" smtClean="0">
                <a:solidFill>
                  <a:srgbClr val="C00000"/>
                </a:solidFill>
              </a:rPr>
              <a:t>-Jain-</a:t>
            </a:r>
            <a:r>
              <a:rPr lang="en-US" sz="2600" dirty="0" err="1" smtClean="0">
                <a:solidFill>
                  <a:srgbClr val="C00000"/>
                </a:solidFill>
              </a:rPr>
              <a:t>Khoussainov</a:t>
            </a:r>
            <a:r>
              <a:rPr lang="en-US" sz="2600" dirty="0" smtClean="0">
                <a:solidFill>
                  <a:srgbClr val="C00000"/>
                </a:solidFill>
              </a:rPr>
              <a:t>-Li-Stephan </a:t>
            </a:r>
            <a:r>
              <a:rPr lang="en-US" sz="2600" dirty="0">
                <a:solidFill>
                  <a:srgbClr val="C00000"/>
                </a:solidFill>
              </a:rPr>
              <a:t>(</a:t>
            </a:r>
            <a:r>
              <a:rPr lang="en-US" sz="2600" dirty="0" smtClean="0">
                <a:solidFill>
                  <a:srgbClr val="C00000"/>
                </a:solidFill>
              </a:rPr>
              <a:t>2017) ]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0288" y="3350326"/>
            <a:ext cx="10080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version stated in terms of ATMs.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8578" y="4530138"/>
            <a:ext cx="10080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equivalent versions in terms of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graphs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0562" y="5534659"/>
            <a:ext cx="10080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Quasipolynomial time and </a:t>
            </a:r>
            <a:r>
              <a:rPr lang="en-US" sz="3000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quasilinear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39993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Watching a Parity Game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6854" y="1267483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we are watching an intense parity game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played on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-vertex graph.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4" y="1267483"/>
                <a:ext cx="10080625" cy="954107"/>
              </a:xfrm>
              <a:prstGeom prst="rect">
                <a:avLst/>
              </a:prstGeom>
              <a:blipFill>
                <a:blip r:embed="rId2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6854" y="5938793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use much less memory?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5144" y="2261478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we decide who is winning?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13708" y="2824586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the winner is using a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winning strategy.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724" y="3387694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particular, all cycles are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or all cycles are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10288" y="537568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requires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bits of memory.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8" y="5375685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-1696" y="6501901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only see the priorities and not the vertices visited?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0288" y="3950802"/>
            <a:ext cx="10080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vertex we can record the highest priority seen after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visiting the vertex. When a cycle is formed we know its parity.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(Alternatively, we just remember what happened so far.)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411911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Separating automata</a:t>
            </a:r>
            <a:endParaRPr lang="en-US" sz="32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862" y="227994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finite automaton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separating automaton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if: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" y="2279949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26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862" y="2832422"/>
                <a:ext cx="10080625" cy="133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infinite sequence of priorities that occurs in an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won by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 </a:t>
                </a:r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positional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strategy,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enter an accepting state after a finite number of steps.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" y="2832422"/>
                <a:ext cx="10080625" cy="1338828"/>
              </a:xfrm>
              <a:prstGeom prst="rect">
                <a:avLst/>
              </a:prstGeom>
              <a:blipFill>
                <a:blip r:embed="rId3"/>
                <a:stretch>
                  <a:fillRect t="-4566" r="-484" b="-109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862" y="566091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a very special case of an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-automaton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known as a </a:t>
                </a:r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reachability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automaton.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" y="5660918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862" y="129658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is a parity game played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-vertex graph with priorities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" y="1296589"/>
                <a:ext cx="10080625" cy="954107"/>
              </a:xfrm>
              <a:prstGeom prst="rect">
                <a:avLst/>
              </a:prstGeom>
              <a:blipFill>
                <a:blip r:embed="rId5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862" y="6644279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can of course reverse the roles of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862" y="4246670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infinite sequence of priorities that occurs in an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won by </a:t>
                </a:r>
                <a:r>
                  <a:rPr lang="en-US" sz="27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using a </a:t>
                </a:r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winning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positional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strategy,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should never enter an accepting state.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" y="4246670"/>
                <a:ext cx="10080625" cy="1384995"/>
              </a:xfrm>
              <a:prstGeom prst="rect">
                <a:avLst/>
              </a:prstGeom>
              <a:blipFill>
                <a:blip r:embed="rId6"/>
                <a:stretch>
                  <a:fillRect t="-4405" b="-70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8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09171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Separating automata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-5130" y="6644279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figure from </a:t>
            </a:r>
            <a:r>
              <a:rPr lang="en-US" sz="2800" dirty="0">
                <a:solidFill>
                  <a:srgbClr val="C00000"/>
                </a:solidFill>
              </a:rPr>
              <a:t>[CDFJLP (2018)]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4531" y="2321960"/>
            <a:ext cx="8897420" cy="3585681"/>
            <a:chOff x="544531" y="1982918"/>
            <a:chExt cx="8897420" cy="3585681"/>
          </a:xfrm>
        </p:grpSpPr>
        <p:sp>
          <p:nvSpPr>
            <p:cNvPr id="10" name="Chord 9"/>
            <p:cNvSpPr/>
            <p:nvPr/>
          </p:nvSpPr>
          <p:spPr bwMode="auto">
            <a:xfrm>
              <a:off x="544531" y="1982918"/>
              <a:ext cx="8897420" cy="3585681"/>
            </a:xfrm>
            <a:prstGeom prst="chord">
              <a:avLst>
                <a:gd name="adj1" fmla="val 5293156"/>
                <a:gd name="adj2" fmla="val 16308965"/>
              </a:avLst>
            </a:prstGeom>
            <a:solidFill>
              <a:srgbClr val="FF0000">
                <a:alpha val="3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1202076" y="2876764"/>
              <a:ext cx="3318553" cy="1818528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57218" y="3195268"/>
              <a:ext cx="2066818" cy="1160979"/>
            </a:xfrm>
            <a:prstGeom prst="ellipse">
              <a:avLst/>
            </a:prstGeom>
            <a:solidFill>
              <a:srgbClr val="FF0000">
                <a:alpha val="6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655835" y="2320250"/>
            <a:ext cx="8897420" cy="3585681"/>
            <a:chOff x="544531" y="1982918"/>
            <a:chExt cx="8897420" cy="3585681"/>
          </a:xfrm>
        </p:grpSpPr>
        <p:sp>
          <p:nvSpPr>
            <p:cNvPr id="11" name="Chord 10"/>
            <p:cNvSpPr/>
            <p:nvPr/>
          </p:nvSpPr>
          <p:spPr bwMode="auto">
            <a:xfrm>
              <a:off x="544531" y="1982918"/>
              <a:ext cx="8897420" cy="3585681"/>
            </a:xfrm>
            <a:prstGeom prst="chord">
              <a:avLst>
                <a:gd name="adj1" fmla="val 5293156"/>
                <a:gd name="adj2" fmla="val 16308965"/>
              </a:avLst>
            </a:prstGeom>
            <a:solidFill>
              <a:srgbClr val="00B050">
                <a:alpha val="3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202076" y="2876764"/>
              <a:ext cx="3318553" cy="1818528"/>
            </a:xfrm>
            <a:prstGeom prst="ellipse">
              <a:avLst/>
            </a:prstGeom>
            <a:solidFill>
              <a:srgbClr val="00B050">
                <a:alpha val="2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457218" y="3195268"/>
              <a:ext cx="2066818" cy="1160979"/>
            </a:xfrm>
            <a:prstGeom prst="ellipse">
              <a:avLst/>
            </a:prstGeom>
            <a:solidFill>
              <a:srgbClr val="00B050">
                <a:alpha val="63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2222651" y="2615151"/>
                <a:ext cx="3099364" cy="54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LimsupEven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2651" y="2615151"/>
                <a:ext cx="3099364" cy="5421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-119006" y="2137029"/>
            <a:ext cx="3099364" cy="3847621"/>
            <a:chOff x="-119006" y="1797987"/>
            <a:chExt cx="3099364" cy="38476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-119006" y="1797987"/>
                  <a:ext cx="3099364" cy="542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AllCycEven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19006" y="1797987"/>
                  <a:ext cx="3099364" cy="5421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-119006" y="5103472"/>
                  <a:ext cx="3099364" cy="542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PosCycEven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19006" y="5103472"/>
                  <a:ext cx="3099364" cy="5421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5" idx="2"/>
            </p:cNvCxnSpPr>
            <p:nvPr/>
          </p:nvCxnSpPr>
          <p:spPr bwMode="auto">
            <a:xfrm>
              <a:off x="1430676" y="2340123"/>
              <a:ext cx="1549682" cy="752397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8" name="Straight Arrow Connector 17"/>
            <p:cNvCxnSpPr>
              <a:stCxn id="16" idx="0"/>
            </p:cNvCxnSpPr>
            <p:nvPr/>
          </p:nvCxnSpPr>
          <p:spPr bwMode="auto">
            <a:xfrm flipV="1">
              <a:off x="1430676" y="3816916"/>
              <a:ext cx="971762" cy="128655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3649046" y="1571154"/>
                <a:ext cx="309936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9046" y="1571154"/>
                <a:ext cx="309936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9"/>
              <p:cNvSpPr txBox="1">
                <a:spLocks noChangeArrowheads="1"/>
              </p:cNvSpPr>
              <p:nvPr/>
            </p:nvSpPr>
            <p:spPr bwMode="auto">
              <a:xfrm>
                <a:off x="4892217" y="2603167"/>
                <a:ext cx="3099364" cy="54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LimsupOdd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2217" y="2603167"/>
                <a:ext cx="3099364" cy="542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 flipH="1">
            <a:off x="7441065" y="2145592"/>
            <a:ext cx="3166144" cy="3847622"/>
            <a:chOff x="-370719" y="1797986"/>
            <a:chExt cx="3166144" cy="38476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-370719" y="1797986"/>
                  <a:ext cx="3099364" cy="542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AllCycOdd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70719" y="1797986"/>
                  <a:ext cx="3099364" cy="54213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-370719" y="5103472"/>
                  <a:ext cx="3099364" cy="542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PosCycOdd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70719" y="5103472"/>
                  <a:ext cx="3099364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25" idx="2"/>
            </p:cNvCxnSpPr>
            <p:nvPr/>
          </p:nvCxnSpPr>
          <p:spPr bwMode="auto">
            <a:xfrm>
              <a:off x="1178963" y="2340122"/>
              <a:ext cx="1616462" cy="752398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8" name="Straight Arrow Connector 27"/>
            <p:cNvCxnSpPr>
              <a:stCxn id="26" idx="0"/>
            </p:cNvCxnSpPr>
            <p:nvPr/>
          </p:nvCxnSpPr>
          <p:spPr bwMode="auto">
            <a:xfrm flipV="1">
              <a:off x="1178963" y="3816916"/>
              <a:ext cx="904980" cy="128655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32" name="Freeform 31"/>
          <p:cNvSpPr/>
          <p:nvPr/>
        </p:nvSpPr>
        <p:spPr bwMode="auto">
          <a:xfrm>
            <a:off x="3332908" y="1294544"/>
            <a:ext cx="3879345" cy="4907947"/>
          </a:xfrm>
          <a:custGeom>
            <a:avLst/>
            <a:gdLst>
              <a:gd name="connsiteX0" fmla="*/ 0 w 3524036"/>
              <a:gd name="connsiteY0" fmla="*/ 0 h 4869950"/>
              <a:gd name="connsiteX1" fmla="*/ 1356189 w 3524036"/>
              <a:gd name="connsiteY1" fmla="*/ 2116476 h 4869950"/>
              <a:gd name="connsiteX2" fmla="*/ 1387011 w 3524036"/>
              <a:gd name="connsiteY2" fmla="*/ 3616503 h 4869950"/>
              <a:gd name="connsiteX3" fmla="*/ 3524036 w 3524036"/>
              <a:gd name="connsiteY3" fmla="*/ 4869950 h 4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4036" h="4869950">
                <a:moveTo>
                  <a:pt x="0" y="0"/>
                </a:moveTo>
                <a:cubicBezTo>
                  <a:pt x="562510" y="756863"/>
                  <a:pt x="1125021" y="1513726"/>
                  <a:pt x="1356189" y="2116476"/>
                </a:cubicBezTo>
                <a:cubicBezTo>
                  <a:pt x="1587357" y="2719226"/>
                  <a:pt x="1025703" y="3157591"/>
                  <a:pt x="1387011" y="3616503"/>
                </a:cubicBezTo>
                <a:cubicBezTo>
                  <a:pt x="1748319" y="4075415"/>
                  <a:pt x="2636177" y="4472682"/>
                  <a:pt x="3524036" y="4869950"/>
                </a:cubicBezTo>
              </a:path>
            </a:pathLst>
          </a:cu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8999" y="193794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A simple separating automaton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8999" y="205155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2051557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8999" y="1016827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every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priority, count the number of times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priority is seen before seeing a higher priority.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9" y="3128014"/>
            <a:ext cx="10080625" cy="1475810"/>
            <a:chOff x="8999" y="3366680"/>
            <a:chExt cx="10080625" cy="14758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99" y="3366680"/>
                  <a:ext cx="10080625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When a new </a:t>
                  </a:r>
                  <a:r>
                    <a:rPr lang="en-US" sz="2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even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priority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</m:oMath>
                  </a14:m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arrives:</a:t>
                  </a:r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99" y="3366680"/>
                  <a:ext cx="10080625" cy="523220"/>
                </a:xfrm>
                <a:prstGeom prst="rect">
                  <a:avLst/>
                </a:prstGeom>
                <a:blipFill>
                  <a:blip r:embed="rId3"/>
                  <a:stretch>
                    <a:fillRect t="-12941" b="-32941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99" y="3804885"/>
                  <a:ext cx="10080625" cy="556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99" y="3804885"/>
                  <a:ext cx="10080625" cy="5564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99" y="4286056"/>
                  <a:ext cx="10080625" cy="556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99" y="4286056"/>
                  <a:ext cx="10080625" cy="55643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8999" y="4646880"/>
            <a:ext cx="10080625" cy="1003203"/>
            <a:chOff x="8999" y="4978012"/>
            <a:chExt cx="10080625" cy="1003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99" y="4978012"/>
                  <a:ext cx="10080625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When a new </a:t>
                  </a:r>
                  <a:r>
                    <a:rPr lang="en-US" sz="2800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odd</a:t>
                  </a:r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priority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</m:oMath>
                  </a14:m>
                  <a:r>
                    <a:rPr lang="en-US" sz="2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arrives:</a:t>
                  </a:r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99" y="4978012"/>
                  <a:ext cx="10080625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2791" b="-31395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99" y="5424781"/>
                  <a:ext cx="10080625" cy="556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←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99" y="5424781"/>
                  <a:ext cx="10080625" cy="5564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8999" y="258701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State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2587010"/>
                <a:ext cx="10080625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17563" y="572892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 if one of the counters reaches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63" y="5728929"/>
                <a:ext cx="10080625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5853" y="6240924"/>
                <a:ext cx="10080625" cy="539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states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Huge!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53" y="6240924"/>
                <a:ext cx="10080625" cy="539315"/>
              </a:xfrm>
              <a:prstGeom prst="rect">
                <a:avLst/>
              </a:prstGeom>
              <a:blipFill>
                <a:blip r:embed="rId10"/>
                <a:stretch>
                  <a:fillRect t="-9091" b="-318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4143" y="6794013"/>
            <a:ext cx="10080625" cy="5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shall see that we can do much better.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8999" y="275859"/>
            <a:ext cx="10080625" cy="137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The </a:t>
            </a:r>
            <a:r>
              <a:rPr lang="en-US" sz="4800" dirty="0" smtClean="0">
                <a:solidFill>
                  <a:srgbClr val="00B050"/>
                </a:solidFill>
              </a:rPr>
              <a:t>Product</a:t>
            </a:r>
            <a:r>
              <a:rPr lang="en-US" sz="4800" dirty="0" smtClean="0">
                <a:solidFill>
                  <a:srgbClr val="0033CC"/>
                </a:solidFill>
              </a:rPr>
              <a:t> of a Parity Game </a:t>
            </a:r>
            <a:br>
              <a:rPr lang="en-US" sz="4800" dirty="0" smtClean="0">
                <a:solidFill>
                  <a:srgbClr val="0033CC"/>
                </a:solidFill>
              </a:rPr>
            </a:br>
            <a:r>
              <a:rPr lang="en-US" sz="4800" dirty="0" smtClean="0">
                <a:solidFill>
                  <a:srgbClr val="0033CC"/>
                </a:solidFill>
              </a:rPr>
              <a:t>and a Separating Automaton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8999" y="192855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𝑝𝑟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𝑝𝑟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be a parity game.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1928552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7563" y="2608463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deterministic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b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set of accepting states.</a:t>
                </a: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63" y="2608463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36401" y="371926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product reachability game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follows.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01" y="3719261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24417" y="439917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states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belong to player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17" y="4399172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2707" y="507908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accepting states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" y="5079083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0" y="5758992"/>
                <a:ext cx="10080625" cy="1113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758992"/>
                <a:ext cx="10080625" cy="1113766"/>
              </a:xfrm>
              <a:prstGeom prst="rect">
                <a:avLst/>
              </a:prstGeom>
              <a:blipFill>
                <a:blip r:embed="rId7"/>
                <a:stretch>
                  <a:fillRect t="-3846" b="-1208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4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4356" y="1719457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Parity Games (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</p:txBody>
      </p:sp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21772" y="510835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800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Lecture 8</a:t>
            </a:r>
            <a:endParaRPr lang="en-US" sz="4800" dirty="0">
              <a:solidFill>
                <a:srgbClr val="99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4756" y="2574683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from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to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046" y="3429909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Quasipolynomial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 algorithms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160" y="5140361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043" y="4285135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156" y="5995585"/>
            <a:ext cx="10080625" cy="56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862013" indent="-214313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7488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graphs</a:t>
            </a:r>
          </a:p>
        </p:txBody>
      </p:sp>
    </p:spTree>
    <p:extLst>
      <p:ext uri="{BB962C8B-B14F-4D97-AF65-F5344CB8AC3E}">
        <p14:creationId xmlns:p14="http://schemas.microsoft.com/office/powerpoint/2010/main" val="9702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8999" y="263637"/>
            <a:ext cx="10080625" cy="137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Reducing Parity Games to Reachability Games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8999" y="1830852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automaton, then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player 0 can win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1830852"/>
                <a:ext cx="10080625" cy="1384995"/>
              </a:xfrm>
              <a:prstGeom prst="rect">
                <a:avLst/>
              </a:prstGeom>
              <a:blipFill>
                <a:blip r:embed="rId2"/>
                <a:stretch>
                  <a:fillRect t="-4386" b="-109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 bwMode="auto">
          <a:xfrm>
            <a:off x="0" y="3441848"/>
            <a:ext cx="10089624" cy="2054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/>
              <p:cNvSpPr txBox="1">
                <a:spLocks noChangeArrowheads="1"/>
              </p:cNvSpPr>
              <p:nvPr/>
            </p:nvSpPr>
            <p:spPr bwMode="auto">
              <a:xfrm>
                <a:off x="9861" y="3657937"/>
                <a:ext cx="10080625" cy="892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parity game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positional winning strategy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1" y="3657937"/>
                <a:ext cx="10080625" cy="892552"/>
              </a:xfrm>
              <a:prstGeom prst="rect">
                <a:avLst/>
              </a:prstGeom>
              <a:blipFill>
                <a:blip r:embed="rId3"/>
                <a:stretch>
                  <a:fillRect t="-6164" b="-1712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9861" y="4606870"/>
            <a:ext cx="1008062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positional winning strategy ensures that all cycles formed are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Thus, if </a:t>
            </a: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keeps playing according to this strategy, 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eventually wins the reachability game.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49"/>
              <p:cNvSpPr txBox="1">
                <a:spLocks noChangeArrowheads="1"/>
              </p:cNvSpPr>
              <p:nvPr/>
            </p:nvSpPr>
            <p:spPr bwMode="auto">
              <a:xfrm>
                <a:off x="9861" y="5955912"/>
                <a:ext cx="10080625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cannot win from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win, again using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positional strategy that ensures that are cycles are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uses this strategy she wins the reachability game.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1" y="5955912"/>
                <a:ext cx="10080625" cy="1292662"/>
              </a:xfrm>
              <a:prstGeom prst="rect">
                <a:avLst/>
              </a:prstGeom>
              <a:blipFill>
                <a:blip r:embed="rId4"/>
                <a:stretch>
                  <a:fillRect t="-4245" b="-113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8999" y="263637"/>
            <a:ext cx="10080625" cy="1373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Reducing Parity Games to Reachability Games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8999" y="1830852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automaton, then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player 0 can win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1830852"/>
                <a:ext cx="10080625" cy="1384995"/>
              </a:xfrm>
              <a:prstGeom prst="rect">
                <a:avLst/>
              </a:prstGeom>
              <a:blipFill>
                <a:blip r:embed="rId2"/>
                <a:stretch>
                  <a:fillRect t="-4386" b="-109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7289" y="3411358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a reachability game can be solved in linear time,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parity game can be solved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number of states in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3411358"/>
                <a:ext cx="10080625" cy="1384995"/>
              </a:xfrm>
              <a:prstGeom prst="rect">
                <a:avLst/>
              </a:prstGeom>
              <a:blipFill>
                <a:blip r:embed="rId3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5579" y="5022684"/>
                <a:ext cx="10080625" cy="983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breakthrough result, </a:t>
                </a:r>
                <a:r>
                  <a:rPr lang="en-US" sz="2800" dirty="0">
                    <a:solidFill>
                      <a:srgbClr val="C00000"/>
                    </a:solidFill>
                  </a:rPr>
                  <a:t>[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CJKLS (2017</a:t>
                </a:r>
                <a:r>
                  <a:rPr lang="en-US" sz="2800" dirty="0">
                    <a:solidFill>
                      <a:srgbClr val="C00000"/>
                    </a:solidFill>
                  </a:rPr>
                  <a:t>)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]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constructed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9" y="5022684"/>
                <a:ext cx="10080625" cy="983154"/>
              </a:xfrm>
              <a:prstGeom prst="rect">
                <a:avLst/>
              </a:prstGeom>
              <a:blipFill>
                <a:blip r:embed="rId4"/>
                <a:stretch>
                  <a:fillRect t="-7453" b="-167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14143" y="6151127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next describe the construction of this separation automaton.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2707" y="6765864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[ CJKLS (2017) ]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described their result in terms of ATMs. 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49683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𝑖</a:t>
            </a:r>
            <a:r>
              <a:rPr lang="en-US" sz="4800" dirty="0">
                <a:solidFill>
                  <a:srgbClr val="0033CC"/>
                </a:solidFill>
              </a:rPr>
              <a:t>-</a:t>
            </a:r>
            <a:r>
              <a:rPr lang="en-US" sz="4800" dirty="0" smtClean="0">
                <a:solidFill>
                  <a:srgbClr val="00B050"/>
                </a:solidFill>
              </a:rPr>
              <a:t>sequences </a:t>
            </a:r>
            <a:r>
              <a:rPr lang="en-US" sz="3200" dirty="0">
                <a:solidFill>
                  <a:srgbClr val="C00000"/>
                </a:solidFill>
              </a:rPr>
              <a:t>[ CJKLS (2017) ]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5144" y="1835525"/>
                <a:ext cx="10080625" cy="21726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is a sequence of indices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</m:oMath>
                </a14:m>
                <a: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maximum priority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4" y="1835525"/>
                <a:ext cx="10080625" cy="2172646"/>
              </a:xfrm>
              <a:prstGeom prst="rect">
                <a:avLst/>
              </a:prstGeom>
              <a:blipFill>
                <a:blip r:embed="rId2"/>
                <a:stretch>
                  <a:fillRect t="-3922" b="-33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8576" y="1076780"/>
                <a:ext cx="10080625" cy="618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priorities seen so far.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6" y="1076780"/>
                <a:ext cx="10080625" cy="618631"/>
              </a:xfrm>
              <a:prstGeom prst="rect">
                <a:avLst/>
              </a:prstGeom>
              <a:blipFill>
                <a:blip r:embed="rId3"/>
                <a:stretch>
                  <a:fillRect t="-8911" b="-23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6866" y="4148285"/>
                <a:ext cx="10080625" cy="1046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play contains 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the play contains an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cycle.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4148285"/>
                <a:ext cx="10080625" cy="1046505"/>
              </a:xfrm>
              <a:prstGeom prst="rect">
                <a:avLst/>
              </a:prstGeom>
              <a:blipFill>
                <a:blip r:embed="rId4"/>
                <a:stretch>
                  <a:fillRect t="-6977" b="-168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5156" y="5334904"/>
            <a:ext cx="1008062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vertex must appear twice, hence the cycle, and </a:t>
            </a:r>
            <a:b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maximum priority in the cycle must be 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3446" y="6536845"/>
                <a:ext cx="10080625" cy="577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Keeping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-sequences explicitly takes too much space.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46" y="6536845"/>
                <a:ext cx="10080625" cy="577209"/>
              </a:xfrm>
              <a:prstGeom prst="rect">
                <a:avLst/>
              </a:prstGeom>
              <a:blipFill>
                <a:blip r:embed="rId5"/>
                <a:stretch>
                  <a:fillRect t="-9474" b="-315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2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14703" y="400226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Summaries / Sketches </a:t>
            </a:r>
            <a:r>
              <a:rPr lang="en-US" sz="3200" dirty="0">
                <a:solidFill>
                  <a:srgbClr val="C00000"/>
                </a:solidFill>
              </a:rPr>
              <a:t>[ CJKLS (2017) ]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8576" y="1361646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automaton keeps a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priorities.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6" y="1361646"/>
                <a:ext cx="10080625" cy="954107"/>
              </a:xfrm>
              <a:prstGeom prst="rect">
                <a:avLst/>
              </a:prstGeom>
              <a:blipFill>
                <a:blip r:embed="rId2"/>
                <a:stretch>
                  <a:fillRect t="-6369" r="-302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6866" y="3728956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such that the highest priority appearing at the end or after the sequence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3728956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4912611"/>
                <a:ext cx="10080625" cy="1023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appears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an appearance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4912611"/>
                <a:ext cx="10080625" cy="1023485"/>
              </a:xfrm>
              <a:prstGeom prst="rect">
                <a:avLst/>
              </a:prstGeom>
              <a:blipFill>
                <a:blip r:embed="rId4"/>
                <a:stretch>
                  <a:fillRect t="-6548" b="-119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6866" y="2545301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number of bits needed is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  <m:d>
                      <m:dPr>
                        <m:begChr m:val="⌈"/>
                        <m:endChr m:val="⌉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(Can be slightly improved, as not all summaries are possible.)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2545301"/>
                <a:ext cx="10080625" cy="954107"/>
              </a:xfrm>
              <a:prstGeom prst="rect">
                <a:avLst/>
              </a:prstGeom>
              <a:blipFill>
                <a:blip r:embed="rId5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165643"/>
                <a:ext cx="10080625" cy="9239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kept. </a:t>
                </a: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sequences themselves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kept.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65643"/>
                <a:ext cx="10080625" cy="923971"/>
              </a:xfrm>
              <a:prstGeom prst="rect">
                <a:avLst/>
              </a:prstGeom>
              <a:blipFill>
                <a:blip r:embed="rId6"/>
                <a:stretch>
                  <a:fillRect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3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14703" y="449233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Summaries – in more detail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6866" y="1371839"/>
                <a:ext cx="10080625" cy="1815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between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maximum priority appearing at or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first such appearance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1371839"/>
                <a:ext cx="10080625" cy="1815882"/>
              </a:xfrm>
              <a:prstGeom prst="rect">
                <a:avLst/>
              </a:prstGeom>
              <a:blipFill>
                <a:blip r:embed="rId2"/>
                <a:stretch>
                  <a:fillRect t="-3356" b="-8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3399397"/>
                <a:ext cx="10080625" cy="1489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3399397"/>
                <a:ext cx="10080625" cy="1489062"/>
              </a:xfrm>
              <a:prstGeom prst="rect">
                <a:avLst/>
              </a:prstGeom>
              <a:blipFill>
                <a:blip r:embed="rId3"/>
                <a:stretch>
                  <a:fillRect t="-4508" b="-819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8578" y="5100136"/>
            <a:ext cx="9092874" cy="1989581"/>
            <a:chOff x="513708" y="5459726"/>
            <a:chExt cx="9092874" cy="1989581"/>
          </a:xfrm>
        </p:grpSpPr>
        <p:sp>
          <p:nvSpPr>
            <p:cNvPr id="9" name="Rectangle 8"/>
            <p:cNvSpPr>
              <a:spLocks noChangeAspect="1"/>
            </p:cNvSpPr>
            <p:nvPr/>
          </p:nvSpPr>
          <p:spPr bwMode="auto">
            <a:xfrm>
              <a:off x="729469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 bwMode="auto">
            <a:xfrm>
              <a:off x="6738122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>
              <a:off x="1449515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 bwMode="auto">
            <a:xfrm>
              <a:off x="2840808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 bwMode="auto">
            <a:xfrm>
              <a:off x="3568562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 bwMode="auto">
            <a:xfrm>
              <a:off x="7866571" y="6290748"/>
              <a:ext cx="421241" cy="421241"/>
            </a:xfrm>
            <a:prstGeom prst="rect">
              <a:avLst/>
            </a:prstGeom>
            <a:solidFill>
              <a:srgbClr val="CC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 bwMode="auto">
                <a:xfrm>
                  <a:off x="2107921" y="6224369"/>
                  <a:ext cx="73288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07921" y="6224369"/>
                  <a:ext cx="732887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 bwMode="auto">
                <a:xfrm>
                  <a:off x="7187620" y="6224369"/>
                  <a:ext cx="73288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87620" y="6224369"/>
                  <a:ext cx="732887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>
                  <a:spLocks noChangeAspect="1"/>
                </p:cNvSpPr>
                <p:nvPr/>
              </p:nvSpPr>
              <p:spPr bwMode="auto">
                <a:xfrm>
                  <a:off x="5034333" y="6133556"/>
                  <a:ext cx="658060" cy="65806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8288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34333" y="6133556"/>
                  <a:ext cx="658060" cy="65806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 bwMode="auto">
            <a:xfrm>
              <a:off x="513708" y="6092567"/>
              <a:ext cx="3721474" cy="780835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575461" y="6092566"/>
              <a:ext cx="1921267" cy="780835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71619" y="6863534"/>
                  <a:ext cx="1998305" cy="577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a14:m>
                  <a:r>
                    <a:rPr lang="en-US" sz="3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3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71619" y="6863534"/>
                  <a:ext cx="1998305" cy="577209"/>
                </a:xfrm>
                <a:prstGeom prst="rect">
                  <a:avLst/>
                </a:prstGeom>
                <a:blipFill>
                  <a:blip r:embed="rId7"/>
                  <a:stretch>
                    <a:fillRect t="-9474" b="-3157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548075" y="6872098"/>
                  <a:ext cx="1998305" cy="5772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3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3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48075" y="6872098"/>
                  <a:ext cx="1998305" cy="577209"/>
                </a:xfrm>
                <a:prstGeom prst="rect">
                  <a:avLst/>
                </a:prstGeom>
                <a:blipFill>
                  <a:blip r:embed="rId8"/>
                  <a:stretch>
                    <a:fillRect t="-9474" b="-3157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/>
                <p:cNvSpPr>
                  <a:spLocks noChangeAspect="1"/>
                </p:cNvSpPr>
                <p:nvPr/>
              </p:nvSpPr>
              <p:spPr bwMode="auto">
                <a:xfrm>
                  <a:off x="8916255" y="6133556"/>
                  <a:ext cx="658060" cy="65806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82880" tIns="0" rIns="0" bIns="0" numCol="1" rtlCol="0" anchor="ctr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457200" rtl="0" eaLnBrk="1" fontAlgn="base" latinLnBrk="0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StarSymbol" charset="0"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sz="36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en-US" sz="3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16255" y="6133556"/>
                  <a:ext cx="658060" cy="65806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30162" y="5459726"/>
                  <a:ext cx="619853" cy="660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0162" y="5459726"/>
                  <a:ext cx="619853" cy="6609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566888" y="5459726"/>
                  <a:ext cx="619853" cy="660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66888" y="5459726"/>
                  <a:ext cx="619853" cy="66095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5094533" y="5459726"/>
                  <a:ext cx="619853" cy="660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94533" y="5459726"/>
                  <a:ext cx="619853" cy="66095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679913" y="5480886"/>
                  <a:ext cx="619853" cy="618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79913" y="5480886"/>
                  <a:ext cx="619853" cy="6186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767264" y="5480886"/>
                  <a:ext cx="619853" cy="618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67264" y="5480886"/>
                  <a:ext cx="619853" cy="6186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986729" y="5480886"/>
                  <a:ext cx="619853" cy="6186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86729" y="5480886"/>
                  <a:ext cx="619853" cy="61863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4294599" y="6232933"/>
                  <a:ext cx="73288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94599" y="6232933"/>
                  <a:ext cx="732887" cy="5539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5803184" y="6231223"/>
                  <a:ext cx="732887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03184" y="6231223"/>
                  <a:ext cx="732887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274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179250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Updating summaries I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49"/>
              <p:cNvSpPr txBox="1">
                <a:spLocks noChangeArrowheads="1"/>
              </p:cNvSpPr>
              <p:nvPr/>
            </p:nvSpPr>
            <p:spPr bwMode="auto">
              <a:xfrm>
                <a:off x="6866" y="952074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item of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arrives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952074"/>
                <a:ext cx="10080625" cy="544893"/>
              </a:xfrm>
              <a:prstGeom prst="rect">
                <a:avLst/>
              </a:prstGeom>
              <a:blipFill>
                <a:blip r:embed="rId2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2547895"/>
                <a:ext cx="10080625" cy="50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3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new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is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created: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2547895"/>
                <a:ext cx="10080625" cy="509370"/>
              </a:xfrm>
              <a:prstGeom prst="rect">
                <a:avLst/>
              </a:prstGeom>
              <a:blipFill>
                <a:blip r:embed="rId3"/>
                <a:stretch>
                  <a:fillRect t="-15476" b="-3214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11904" y="5640218"/>
                <a:ext cx="10080625" cy="581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(Hope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there is 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See below.)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4" y="5640218"/>
                <a:ext cx="10080625" cy="581185"/>
              </a:xfrm>
              <a:prstGeom prst="rect">
                <a:avLst/>
              </a:prstGeom>
              <a:blipFill>
                <a:blip r:embed="rId4"/>
                <a:stretch>
                  <a:fillRect t="-7292" b="-208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11904" y="6195720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4" y="6195720"/>
                <a:ext cx="10080625" cy="544893"/>
              </a:xfrm>
              <a:prstGeom prst="rect">
                <a:avLst/>
              </a:prstGeom>
              <a:blipFill>
                <a:blip r:embed="rId5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11904" y="6714930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always such an update.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4" y="6714930"/>
                <a:ext cx="10080625" cy="583558"/>
              </a:xfrm>
              <a:prstGeom prst="rect">
                <a:avLst/>
              </a:prstGeom>
              <a:blipFill>
                <a:blip r:embed="rId6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04103" y="3373284"/>
            <a:ext cx="9149321" cy="2225573"/>
            <a:chOff x="404103" y="2837979"/>
            <a:chExt cx="9149321" cy="2225573"/>
          </a:xfrm>
        </p:grpSpPr>
        <p:sp>
          <p:nvSpPr>
            <p:cNvPr id="41" name="Rectangle 40"/>
            <p:cNvSpPr/>
            <p:nvPr/>
          </p:nvSpPr>
          <p:spPr bwMode="auto">
            <a:xfrm>
              <a:off x="404103" y="2837979"/>
              <a:ext cx="9149321" cy="1759113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041160" y="4550911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41160" y="4550911"/>
                  <a:ext cx="1998305" cy="512641"/>
                </a:xfrm>
                <a:prstGeom prst="rect">
                  <a:avLst/>
                </a:prstGeom>
                <a:blipFill>
                  <a:blip r:embed="rId7"/>
                  <a:stretch>
                    <a:fillRect t="-7143" b="-2976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513708" y="3333128"/>
            <a:ext cx="8984934" cy="1771285"/>
            <a:chOff x="513708" y="2759723"/>
            <a:chExt cx="8984934" cy="1771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38988" y="4018367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8988" y="4018367"/>
                  <a:ext cx="1998305" cy="512641"/>
                </a:xfrm>
                <a:prstGeom prst="rect">
                  <a:avLst/>
                </a:prstGeom>
                <a:blipFill>
                  <a:blip r:embed="rId8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78359" y="4018367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8359" y="4018367"/>
                  <a:ext cx="1998305" cy="512641"/>
                </a:xfrm>
                <a:prstGeom prst="rect">
                  <a:avLst/>
                </a:prstGeom>
                <a:blipFill>
                  <a:blip r:embed="rId9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3897938" y="3511930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3708" y="3356944"/>
              <a:ext cx="3208963" cy="673301"/>
              <a:chOff x="513708" y="2915039"/>
              <a:chExt cx="3208963" cy="673301"/>
            </a:xfrm>
          </p:grpSpPr>
          <p:sp>
            <p:nvSpPr>
              <p:cNvPr id="5" name="Rectangle 4"/>
              <p:cNvSpPr>
                <a:spLocks noChangeAspect="1"/>
              </p:cNvSpPr>
              <p:nvPr/>
            </p:nvSpPr>
            <p:spPr bwMode="auto">
              <a:xfrm>
                <a:off x="699755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>
                <a:off x="1320638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2520326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3147856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 bwMode="auto">
                  <a:xfrm>
                    <a:off x="1888370" y="3028690"/>
                    <a:ext cx="631956" cy="4777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3000" dirty="0" smtClean="0"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8370" y="3028690"/>
                    <a:ext cx="631956" cy="47770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/>
              <p:cNvSpPr/>
              <p:nvPr/>
            </p:nvSpPr>
            <p:spPr bwMode="auto">
              <a:xfrm>
                <a:off x="513708" y="2915039"/>
                <a:ext cx="3208963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475275" y="3356944"/>
              <a:ext cx="1656676" cy="673301"/>
              <a:chOff x="4475275" y="2915038"/>
              <a:chExt cx="1656676" cy="673301"/>
            </a:xfrm>
          </p:grpSpPr>
          <p:sp>
            <p:nvSpPr>
              <p:cNvPr id="6" name="Rectangle 5"/>
              <p:cNvSpPr>
                <a:spLocks noChangeAspect="1"/>
              </p:cNvSpPr>
              <p:nvPr/>
            </p:nvSpPr>
            <p:spPr bwMode="auto">
              <a:xfrm>
                <a:off x="4615535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5588577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 bwMode="auto">
                  <a:xfrm>
                    <a:off x="5003129" y="3028690"/>
                    <a:ext cx="631956" cy="4777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3000" dirty="0" smtClean="0"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03129" y="3028690"/>
                    <a:ext cx="631956" cy="477703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/>
              <p:cNvSpPr/>
              <p:nvPr/>
            </p:nvSpPr>
            <p:spPr bwMode="auto">
              <a:xfrm>
                <a:off x="4475275" y="2915038"/>
                <a:ext cx="1656676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6355590" y="3511930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558447" y="3356944"/>
              <a:ext cx="558132" cy="673301"/>
              <a:chOff x="7096115" y="2833092"/>
              <a:chExt cx="558132" cy="673301"/>
            </a:xfrm>
          </p:grpSpPr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>
                <a:off x="7189984" y="3003981"/>
                <a:ext cx="380707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096115" y="2833092"/>
                <a:ext cx="558132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 bwMode="auto">
                <a:xfrm>
                  <a:off x="6753235" y="3362111"/>
                  <a:ext cx="631956" cy="4777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53235" y="3362111"/>
                  <a:ext cx="631956" cy="47770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>
              <a:spLocks noChangeAspect="1"/>
            </p:cNvSpPr>
            <p:nvPr/>
          </p:nvSpPr>
          <p:spPr bwMode="auto">
            <a:xfrm>
              <a:off x="9006786" y="3526123"/>
              <a:ext cx="380707" cy="363229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326514" y="3510220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838360" y="4018367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38360" y="4018367"/>
                  <a:ext cx="1998305" cy="512641"/>
                </a:xfrm>
                <a:prstGeom prst="rect">
                  <a:avLst/>
                </a:prstGeom>
                <a:blipFill>
                  <a:blip r:embed="rId13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006786" y="2771707"/>
                  <a:ext cx="491856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06786" y="2771707"/>
                  <a:ext cx="491856" cy="58355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919357" y="2771707"/>
                  <a:ext cx="491856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19357" y="2771707"/>
                  <a:ext cx="491856" cy="583558"/>
                </a:xfrm>
                <a:prstGeom prst="rect">
                  <a:avLst/>
                </a:prstGeom>
                <a:blipFill>
                  <a:blip r:embed="rId15"/>
                  <a:stretch>
                    <a:fillRect l="-20988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342345" y="2771707"/>
                  <a:ext cx="491856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42345" y="2771707"/>
                  <a:ext cx="491856" cy="583558"/>
                </a:xfrm>
                <a:prstGeom prst="rect">
                  <a:avLst/>
                </a:prstGeom>
                <a:blipFill>
                  <a:blip r:embed="rId16"/>
                  <a:stretch>
                    <a:fillRect l="-1975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8347527" y="2759723"/>
                  <a:ext cx="491856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47527" y="2759723"/>
                  <a:ext cx="491856" cy="58355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-3620" y="149846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620" y="1498463"/>
                <a:ext cx="10080625" cy="523220"/>
              </a:xfrm>
              <a:prstGeom prst="rect">
                <a:avLst/>
              </a:prstGeom>
              <a:blipFill>
                <a:blip r:embed="rId18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5905" y="202317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no such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accept!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5" y="2023179"/>
                <a:ext cx="10080625" cy="523220"/>
              </a:xfrm>
              <a:prstGeom prst="rect">
                <a:avLst/>
              </a:prstGeom>
              <a:blipFill>
                <a:blip r:embed="rId19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4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3" grpId="0"/>
      <p:bldP spid="44" grpId="0"/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23402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Updating summaries II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 Box 49"/>
              <p:cNvSpPr txBox="1">
                <a:spLocks noChangeArrowheads="1"/>
              </p:cNvSpPr>
              <p:nvPr/>
            </p:nvSpPr>
            <p:spPr bwMode="auto">
              <a:xfrm>
                <a:off x="6866" y="1131923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new item of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arrives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(May be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1131923"/>
                <a:ext cx="10080625" cy="544893"/>
              </a:xfrm>
              <a:prstGeom prst="rect">
                <a:avLst/>
              </a:prstGeom>
              <a:blipFill>
                <a:blip r:embed="rId2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1623580"/>
                <a:ext cx="10080625" cy="606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largest 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1623580"/>
                <a:ext cx="10080625" cy="606833"/>
              </a:xfrm>
              <a:prstGeom prst="rect">
                <a:avLst/>
              </a:prstGeom>
              <a:blipFill>
                <a:blip r:embed="rId3"/>
                <a:stretch>
                  <a:fillRect t="-2000" b="-21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49"/>
              <p:cNvSpPr txBox="1">
                <a:spLocks noChangeArrowheads="1"/>
              </p:cNvSpPr>
              <p:nvPr/>
            </p:nvSpPr>
            <p:spPr bwMode="auto">
              <a:xfrm>
                <a:off x="13720" y="4418151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now the highest priority after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0" y="4418151"/>
                <a:ext cx="10080625" cy="544893"/>
              </a:xfrm>
              <a:prstGeom prst="rect">
                <a:avLst/>
              </a:prstGeom>
              <a:blipFill>
                <a:blip r:embed="rId4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12010" y="5517339"/>
                <a:ext cx="10080625" cy="6068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0" y="5517339"/>
                <a:ext cx="10080625" cy="606833"/>
              </a:xfrm>
              <a:prstGeom prst="rect">
                <a:avLst/>
              </a:prstGeom>
              <a:blipFill>
                <a:blip r:embed="rId5"/>
                <a:stretch>
                  <a:fillRect t="-2000" b="-21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42832" y="4967745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sequences after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are destroyed…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2" y="4967745"/>
                <a:ext cx="10080625" cy="544893"/>
              </a:xfrm>
              <a:prstGeom prst="rect">
                <a:avLst/>
              </a:prstGeom>
              <a:blipFill>
                <a:blip r:embed="rId6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513708" y="2348533"/>
            <a:ext cx="8984934" cy="1901427"/>
            <a:chOff x="513708" y="2824783"/>
            <a:chExt cx="8984934" cy="19014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138988" y="4213569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8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38988" y="4213569"/>
                  <a:ext cx="1998305" cy="512641"/>
                </a:xfrm>
                <a:prstGeom prst="rect">
                  <a:avLst/>
                </a:prstGeom>
                <a:blipFill>
                  <a:blip r:embed="rId7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278359" y="4213569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9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78359" y="4213569"/>
                  <a:ext cx="1998305" cy="512641"/>
                </a:xfrm>
                <a:prstGeom prst="rect">
                  <a:avLst/>
                </a:prstGeom>
                <a:blipFill>
                  <a:blip r:embed="rId8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3897938" y="3594118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3708" y="3439132"/>
              <a:ext cx="3208963" cy="673301"/>
              <a:chOff x="513708" y="2915039"/>
              <a:chExt cx="3208963" cy="673301"/>
            </a:xfrm>
          </p:grpSpPr>
          <p:sp>
            <p:nvSpPr>
              <p:cNvPr id="5" name="Rectangle 4"/>
              <p:cNvSpPr>
                <a:spLocks noChangeAspect="1"/>
              </p:cNvSpPr>
              <p:nvPr/>
            </p:nvSpPr>
            <p:spPr bwMode="auto">
              <a:xfrm>
                <a:off x="699755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>
                <a:off x="1320638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2520326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3147856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 bwMode="auto">
                  <a:xfrm>
                    <a:off x="1888370" y="3028690"/>
                    <a:ext cx="631956" cy="4777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3000" dirty="0" smtClean="0"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888370" y="3028690"/>
                    <a:ext cx="631956" cy="47770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Rectangle 15"/>
              <p:cNvSpPr/>
              <p:nvPr/>
            </p:nvSpPr>
            <p:spPr bwMode="auto">
              <a:xfrm>
                <a:off x="513708" y="2915039"/>
                <a:ext cx="3208963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475275" y="3439132"/>
              <a:ext cx="1656676" cy="673301"/>
              <a:chOff x="4475275" y="2915038"/>
              <a:chExt cx="1656676" cy="673301"/>
            </a:xfrm>
          </p:grpSpPr>
          <p:sp>
            <p:nvSpPr>
              <p:cNvPr id="6" name="Rectangle 5"/>
              <p:cNvSpPr>
                <a:spLocks noChangeAspect="1"/>
              </p:cNvSpPr>
              <p:nvPr/>
            </p:nvSpPr>
            <p:spPr bwMode="auto">
              <a:xfrm>
                <a:off x="4615535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5588577" y="3085927"/>
                <a:ext cx="363229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 bwMode="auto">
                  <a:xfrm>
                    <a:off x="5003129" y="3028690"/>
                    <a:ext cx="631956" cy="4777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3000" dirty="0" smtClean="0">
                      <a:latin typeface="Times New Roman" panose="02020603050405020304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03129" y="3028690"/>
                    <a:ext cx="631956" cy="47770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ectangle 16"/>
              <p:cNvSpPr/>
              <p:nvPr/>
            </p:nvSpPr>
            <p:spPr bwMode="auto">
              <a:xfrm>
                <a:off x="4475275" y="2915038"/>
                <a:ext cx="1656676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6355590" y="3594118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558447" y="3439132"/>
              <a:ext cx="558132" cy="673301"/>
              <a:chOff x="7096115" y="2833092"/>
              <a:chExt cx="558132" cy="673301"/>
            </a:xfrm>
          </p:grpSpPr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>
                <a:off x="7189984" y="3003981"/>
                <a:ext cx="380707" cy="363229"/>
              </a:xfrm>
              <a:prstGeom prst="rect">
                <a:avLst/>
              </a:prstGeom>
              <a:solidFill>
                <a:srgbClr val="CC66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7096115" y="2833092"/>
                <a:ext cx="558132" cy="673301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 bwMode="auto">
                <a:xfrm>
                  <a:off x="6753235" y="3444299"/>
                  <a:ext cx="631956" cy="4777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3000" dirty="0" smtClean="0">
                    <a:latin typeface="Times New Roman" panose="02020603050405020304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53235" y="3444299"/>
                  <a:ext cx="631956" cy="47770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>
              <a:spLocks noChangeAspect="1"/>
            </p:cNvSpPr>
            <p:nvPr/>
          </p:nvSpPr>
          <p:spPr bwMode="auto">
            <a:xfrm>
              <a:off x="9006786" y="3608311"/>
              <a:ext cx="380707" cy="363229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 bwMode="auto">
            <a:xfrm>
              <a:off x="8326514" y="3592408"/>
              <a:ext cx="363328" cy="363328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838360" y="4213569"/>
                  <a:ext cx="1998305" cy="512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en-US" sz="2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sz="2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seq</a:t>
                  </a:r>
                  <a:endPara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38360" y="4213569"/>
                  <a:ext cx="1998305" cy="512641"/>
                </a:xfrm>
                <a:prstGeom prst="rect">
                  <a:avLst/>
                </a:prstGeom>
                <a:blipFill>
                  <a:blip r:embed="rId12"/>
                  <a:stretch>
                    <a:fillRect t="-5952" b="-30952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9006786" y="2824783"/>
                  <a:ext cx="491856" cy="5835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06786" y="2824783"/>
                  <a:ext cx="491856" cy="58355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98811" y="2824783"/>
                  <a:ext cx="491856" cy="623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8811" y="2824783"/>
                  <a:ext cx="491856" cy="62311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373167" y="2824783"/>
                  <a:ext cx="491856" cy="6231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3167" y="2824783"/>
                  <a:ext cx="491856" cy="623119"/>
                </a:xfrm>
                <a:prstGeom prst="rect">
                  <a:avLst/>
                </a:prstGeom>
                <a:blipFill>
                  <a:blip r:embed="rId15"/>
                  <a:stretch>
                    <a:fillRect l="-23457" r="-246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7"/>
          <p:cNvGrpSpPr>
            <a:grpSpLocks noChangeAspect="1"/>
          </p:cNvGrpSpPr>
          <p:nvPr/>
        </p:nvGrpSpPr>
        <p:grpSpPr bwMode="auto">
          <a:xfrm>
            <a:off x="4921215" y="2832535"/>
            <a:ext cx="771776" cy="885273"/>
            <a:chOff x="-601" y="4819"/>
            <a:chExt cx="320" cy="367"/>
          </a:xfrm>
        </p:grpSpPr>
        <p:sp>
          <p:nvSpPr>
            <p:cNvPr id="47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48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9" name="Group 47"/>
          <p:cNvGrpSpPr>
            <a:grpSpLocks noChangeAspect="1"/>
          </p:cNvGrpSpPr>
          <p:nvPr/>
        </p:nvGrpSpPr>
        <p:grpSpPr bwMode="auto">
          <a:xfrm>
            <a:off x="7456781" y="2832535"/>
            <a:ext cx="771776" cy="885273"/>
            <a:chOff x="-601" y="4819"/>
            <a:chExt cx="320" cy="367"/>
          </a:xfrm>
        </p:grpSpPr>
        <p:sp>
          <p:nvSpPr>
            <p:cNvPr id="50" name="Line 45"/>
            <p:cNvSpPr>
              <a:spLocks noChangeAspect="1" noChangeShapeType="1"/>
            </p:cNvSpPr>
            <p:nvPr/>
          </p:nvSpPr>
          <p:spPr bwMode="auto">
            <a:xfrm>
              <a:off x="-601" y="4819"/>
              <a:ext cx="320" cy="36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51" name="Line 46"/>
            <p:cNvSpPr>
              <a:spLocks noChangeAspect="1" noChangeShapeType="1"/>
            </p:cNvSpPr>
            <p:nvPr/>
          </p:nvSpPr>
          <p:spPr bwMode="auto">
            <a:xfrm flipH="1">
              <a:off x="-601" y="4819"/>
              <a:ext cx="320" cy="36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 Box 49"/>
              <p:cNvSpPr txBox="1">
                <a:spLocks noChangeArrowheads="1"/>
              </p:cNvSpPr>
              <p:nvPr/>
            </p:nvSpPr>
            <p:spPr bwMode="auto">
              <a:xfrm>
                <a:off x="4732" y="6128873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sequence just created is destroyed.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" y="6128873"/>
                <a:ext cx="10080625" cy="544893"/>
              </a:xfrm>
              <a:prstGeom prst="rect">
                <a:avLst/>
              </a:prstGeom>
              <a:blipFill>
                <a:blip r:embed="rId16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4732" y="6678466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Still true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some update is performed.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" y="6678466"/>
                <a:ext cx="10080625" cy="544893"/>
              </a:xfrm>
              <a:prstGeom prst="rect">
                <a:avLst/>
              </a:prstGeom>
              <a:blipFill>
                <a:blip r:embed="rId17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7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4" grpId="0"/>
      <p:bldP spid="4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86588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Correctness I</a:t>
            </a:r>
            <a:endParaRPr lang="en-US" sz="4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6866" y="1136742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at some stage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the play contains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6" y="1136742"/>
                <a:ext cx="10080625" cy="544893"/>
              </a:xfrm>
              <a:prstGeom prst="rect">
                <a:avLst/>
              </a:prstGeom>
              <a:blipFill>
                <a:blip r:embed="rId2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1851697"/>
                <a:ext cx="10080625" cy="976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is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therefore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vertex, i.e., a cycle.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1851697"/>
                <a:ext cx="10080625" cy="976293"/>
              </a:xfrm>
              <a:prstGeom prst="rect">
                <a:avLst/>
              </a:prstGeom>
              <a:blipFill>
                <a:blip r:embed="rId3"/>
                <a:stretch>
                  <a:fillRect t="-6875" b="-16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13720" y="2998052"/>
                <a:ext cx="10080625" cy="96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cycle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as the maximum priority between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two consecutive vertices in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-sequence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0" y="2998052"/>
                <a:ext cx="10080625" cy="968214"/>
              </a:xfrm>
              <a:prstGeom prst="rect">
                <a:avLst/>
              </a:prstGeom>
              <a:blipFill>
                <a:blip r:embed="rId4"/>
                <a:stretch>
                  <a:fillRect t="-7547" b="-169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1736" y="4851283"/>
            <a:ext cx="10080625" cy="9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a positional winning strategy, there are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cycles in the play, and the automaton never accepts.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2010" y="4136328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automaton accepts.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0" y="4136328"/>
                <a:ext cx="10080625" cy="544893"/>
              </a:xfrm>
              <a:prstGeom prst="rect">
                <a:avLst/>
              </a:prstGeom>
              <a:blipFill>
                <a:blip r:embed="rId5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10300" y="5989559"/>
            <a:ext cx="100806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show that if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a positional winning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strategy, then the automaton eventually accepts.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339993"/>
                <a:ext cx="10080625" cy="6869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rgbClr val="0033CC"/>
                    </a:solidFill>
                  </a:rPr>
                  <a:t>Correctness II – </a:t>
                </a:r>
                <a:r>
                  <a:rPr lang="en-US" sz="4000" dirty="0" smtClean="0">
                    <a:solidFill>
                      <a:srgbClr val="0033CC"/>
                    </a:solidFill>
                  </a:rPr>
                  <a:t>Introducing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39993"/>
                <a:ext cx="10080625" cy="686983"/>
              </a:xfrm>
              <a:prstGeom prst="rect">
                <a:avLst/>
              </a:prstGeom>
              <a:blipFill>
                <a:blip r:embed="rId2"/>
                <a:stretch>
                  <a:fillRect t="-39286" b="-4910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15430" y="1220969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uses a positional winning strategy.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15430" y="1915257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resulting play.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plays arbitrarily.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3342498"/>
                <a:ext cx="1008062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after seeing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3342498"/>
                <a:ext cx="10080625" cy="544893"/>
              </a:xfrm>
              <a:prstGeom prst="rect">
                <a:avLst/>
              </a:prstGeom>
              <a:blipFill>
                <a:blip r:embed="rId3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2609545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largest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seen infinitely often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2609545"/>
                <a:ext cx="10080625" cy="583558"/>
              </a:xfrm>
              <a:prstGeom prst="rect">
                <a:avLst/>
              </a:prstGeom>
              <a:blipFill>
                <a:blip r:embed="rId4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4036786"/>
                <a:ext cx="10080625" cy="1063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 </a:t>
                </a:r>
                <a:r>
                  <a:rPr lang="en-US" sz="28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 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even</m:t>
                              </m:r>
                            </m:e>
                          </m:mr>
                        </m:m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4036786"/>
                <a:ext cx="10080625" cy="1063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5249293"/>
                <a:ext cx="10080625" cy="1112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consecutive times in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appears, without a higher priority in between,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5249293"/>
                <a:ext cx="10080625" cy="1112612"/>
              </a:xfrm>
              <a:prstGeom prst="rect">
                <a:avLst/>
              </a:prstGeom>
              <a:blipFill>
                <a:blip r:embed="rId6"/>
                <a:stretch>
                  <a:fillRect t="-3279" b="-92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6511302"/>
                <a:ext cx="10080625" cy="6369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6511302"/>
                <a:ext cx="10080625" cy="636969"/>
              </a:xfrm>
              <a:prstGeom prst="rect">
                <a:avLst/>
              </a:prstGeom>
              <a:blipFill>
                <a:blip r:embed="rId7"/>
                <a:stretch>
                  <a:fillRect b="-180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5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9719" y="896161"/>
                <a:ext cx="10080625" cy="1063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b="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 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even</m:t>
                              </m:r>
                            </m:e>
                          </m:mr>
                        </m:m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9" y="896161"/>
                <a:ext cx="10080625" cy="10631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2010" y="3531089"/>
                <a:ext cx="10080625" cy="96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an update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largest index updated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0" y="3531089"/>
                <a:ext cx="10080625" cy="968214"/>
              </a:xfrm>
              <a:prstGeom prst="rect">
                <a:avLst/>
              </a:prstGeom>
              <a:blipFill>
                <a:blip r:embed="rId3"/>
                <a:stretch>
                  <a:fillRect t="-6289" b="-150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5170" y="452908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" y="4529089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2024" y="6099202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contribute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4" y="6099202"/>
                <a:ext cx="10080625" cy="556434"/>
              </a:xfrm>
              <a:prstGeom prst="rect">
                <a:avLst/>
              </a:prstGeom>
              <a:blipFill>
                <a:blip r:embed="rId5"/>
                <a:stretch>
                  <a:fillRect t="-12088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32572" y="6685422"/>
                <a:ext cx="10080625" cy="656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72" y="6685422"/>
                <a:ext cx="10080625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2513981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1: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consecutive times in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appears, without a higher priority in between,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2513981"/>
                <a:ext cx="10080625" cy="987322"/>
              </a:xfrm>
              <a:prstGeom prst="rect">
                <a:avLst/>
              </a:prstGeom>
              <a:blipFill>
                <a:blip r:embed="rId7"/>
                <a:stretch>
                  <a:fillRect t="-6173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1900637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largest priority seen infinitely.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1900637"/>
                <a:ext cx="10080625" cy="583558"/>
              </a:xfrm>
              <a:prstGeom prst="rect">
                <a:avLst/>
              </a:prstGeom>
              <a:blipFill>
                <a:blip r:embed="rId8"/>
                <a:stretch>
                  <a:fillRect t="-7292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4355" y="5512982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contribute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355" y="5512982"/>
                <a:ext cx="10080625" cy="556434"/>
              </a:xfrm>
              <a:prstGeom prst="rect">
                <a:avLst/>
              </a:prstGeom>
              <a:blipFill>
                <a:blip r:embed="rId9"/>
                <a:stretch>
                  <a:fillRect t="-10870" b="-228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0" y="175609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Correctness </a:t>
            </a:r>
            <a:r>
              <a:rPr lang="en-US" sz="4800" dirty="0" smtClean="0">
                <a:solidFill>
                  <a:srgbClr val="0033CC"/>
                </a:solidFill>
              </a:rPr>
              <a:t>III – </a:t>
            </a:r>
            <a:r>
              <a:rPr lang="en-US" sz="4000" dirty="0" smtClean="0">
                <a:solidFill>
                  <a:srgbClr val="0033CC"/>
                </a:solidFill>
              </a:rPr>
              <a:t>Proof of Claim 1</a:t>
            </a:r>
            <a:endParaRPr lang="en-US" sz="4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8" grpId="0"/>
      <p:bldP spid="13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7080"/>
            <a:ext cx="10080625" cy="1144929"/>
          </a:xfr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Parity Games (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PG</a:t>
            </a:r>
            <a:r>
              <a:rPr lang="en-US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s) </a:t>
            </a:r>
            <a:br>
              <a:rPr lang="en-US" sz="4000" dirty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chemeClr val="accent2"/>
                </a:solidFill>
                <a:cs typeface="Times New Roman" panose="02020603050405020304" pitchFamily="18" charset="0"/>
              </a:rPr>
              <a:t>A simple example</a:t>
            </a:r>
            <a:endParaRPr lang="en-US" sz="4000" dirty="0">
              <a:solidFill>
                <a:srgbClr val="336600"/>
              </a:solidFill>
              <a:cs typeface="Times New Roman" panose="02020603050405020304" pitchFamily="18" charset="0"/>
            </a:endParaRP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2568575" y="2345934"/>
            <a:ext cx="595313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>
            <a:off x="2481263" y="3962009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233477" name="AutoShape 5"/>
          <p:cNvSpPr>
            <a:spLocks noChangeArrowheads="1"/>
          </p:cNvSpPr>
          <p:nvPr/>
        </p:nvSpPr>
        <p:spPr bwMode="auto">
          <a:xfrm>
            <a:off x="4621213" y="3962009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6761163" y="3962009"/>
            <a:ext cx="768350" cy="841375"/>
          </a:xfrm>
          <a:prstGeom prst="triangle">
            <a:avLst>
              <a:gd name="adj" fmla="val 50000"/>
            </a:avLst>
          </a:prstGeom>
          <a:solidFill>
            <a:srgbClr val="00FF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4706938" y="2347522"/>
            <a:ext cx="595312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6846888" y="2347522"/>
            <a:ext cx="595312" cy="565150"/>
          </a:xfrm>
          <a:prstGeom prst="rect">
            <a:avLst/>
          </a:prstGeom>
          <a:solidFill>
            <a:srgbClr val="FF0000">
              <a:alpha val="5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cxnSp>
        <p:nvCxnSpPr>
          <p:cNvPr id="233481" name="AutoShape 9"/>
          <p:cNvCxnSpPr>
            <a:cxnSpLocks noChangeShapeType="1"/>
            <a:stCxn id="233476" idx="1"/>
            <a:endCxn id="233475" idx="1"/>
          </p:cNvCxnSpPr>
          <p:nvPr/>
        </p:nvCxnSpPr>
        <p:spPr bwMode="auto">
          <a:xfrm rot="10800000">
            <a:off x="2568575" y="2628509"/>
            <a:ext cx="104775" cy="1754188"/>
          </a:xfrm>
          <a:prstGeom prst="curvedConnector3">
            <a:avLst>
              <a:gd name="adj1" fmla="val 401514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2" name="AutoShape 10"/>
          <p:cNvCxnSpPr>
            <a:cxnSpLocks noChangeShapeType="1"/>
            <a:stCxn id="233475" idx="2"/>
            <a:endCxn id="233476" idx="0"/>
          </p:cNvCxnSpPr>
          <p:nvPr/>
        </p:nvCxnSpPr>
        <p:spPr bwMode="auto">
          <a:xfrm rot="5400000">
            <a:off x="2340769" y="3435753"/>
            <a:ext cx="1050925" cy="1587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3" name="AutoShape 11"/>
          <p:cNvCxnSpPr>
            <a:cxnSpLocks noChangeShapeType="1"/>
            <a:stCxn id="233480" idx="3"/>
            <a:endCxn id="233478" idx="5"/>
          </p:cNvCxnSpPr>
          <p:nvPr/>
        </p:nvCxnSpPr>
        <p:spPr bwMode="auto">
          <a:xfrm flipH="1">
            <a:off x="7337425" y="2630097"/>
            <a:ext cx="104775" cy="1752600"/>
          </a:xfrm>
          <a:prstGeom prst="curvedConnector3">
            <a:avLst>
              <a:gd name="adj1" fmla="val -301514"/>
            </a:avLst>
          </a:prstGeom>
          <a:noFill/>
          <a:ln w="317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</p:cxnSp>
      <p:cxnSp>
        <p:nvCxnSpPr>
          <p:cNvPr id="233484" name="AutoShape 12"/>
          <p:cNvCxnSpPr>
            <a:cxnSpLocks noChangeShapeType="1"/>
            <a:stCxn id="233478" idx="0"/>
            <a:endCxn id="233480" idx="2"/>
          </p:cNvCxnSpPr>
          <p:nvPr/>
        </p:nvCxnSpPr>
        <p:spPr bwMode="auto">
          <a:xfrm rot="16200000">
            <a:off x="6620669" y="3437341"/>
            <a:ext cx="1049337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</p:spPr>
      </p:cxnSp>
      <p:cxnSp>
        <p:nvCxnSpPr>
          <p:cNvPr id="233485" name="AutoShape 13"/>
          <p:cNvCxnSpPr>
            <a:cxnSpLocks noChangeShapeType="1"/>
            <a:stCxn id="233479" idx="2"/>
            <a:endCxn id="233477" idx="0"/>
          </p:cNvCxnSpPr>
          <p:nvPr/>
        </p:nvCxnSpPr>
        <p:spPr bwMode="auto">
          <a:xfrm>
            <a:off x="5005388" y="2912672"/>
            <a:ext cx="0" cy="10493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6" name="AutoShape 14"/>
          <p:cNvCxnSpPr>
            <a:cxnSpLocks noChangeShapeType="1"/>
            <a:stCxn id="233477" idx="1"/>
            <a:endCxn id="233476" idx="5"/>
          </p:cNvCxnSpPr>
          <p:nvPr/>
        </p:nvCxnSpPr>
        <p:spPr bwMode="auto">
          <a:xfrm flipH="1">
            <a:off x="3057525" y="4382697"/>
            <a:ext cx="17557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7" name="AutoShape 15"/>
          <p:cNvCxnSpPr>
            <a:cxnSpLocks noChangeShapeType="1"/>
            <a:stCxn id="233477" idx="5"/>
            <a:endCxn id="233478" idx="1"/>
          </p:cNvCxnSpPr>
          <p:nvPr/>
        </p:nvCxnSpPr>
        <p:spPr bwMode="auto">
          <a:xfrm>
            <a:off x="5197475" y="4382697"/>
            <a:ext cx="1755775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33488" name="AutoShape 16"/>
          <p:cNvCxnSpPr>
            <a:cxnSpLocks noChangeShapeType="1"/>
            <a:stCxn id="233478" idx="3"/>
            <a:endCxn id="233477" idx="3"/>
          </p:cNvCxnSpPr>
          <p:nvPr/>
        </p:nvCxnSpPr>
        <p:spPr bwMode="auto">
          <a:xfrm rot="5400000">
            <a:off x="6074569" y="3734203"/>
            <a:ext cx="1588" cy="2139950"/>
          </a:xfrm>
          <a:prstGeom prst="curvedConnector3">
            <a:avLst>
              <a:gd name="adj1" fmla="val 14400000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3489" name="Line 17"/>
          <p:cNvSpPr>
            <a:spLocks noChangeShapeType="1"/>
          </p:cNvSpPr>
          <p:nvPr/>
        </p:nvSpPr>
        <p:spPr bwMode="auto">
          <a:xfrm flipV="1">
            <a:off x="2973388" y="2890447"/>
            <a:ext cx="1741487" cy="1320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he-IL"/>
          </a:p>
        </p:txBody>
      </p:sp>
      <p:cxnSp>
        <p:nvCxnSpPr>
          <p:cNvPr id="233490" name="AutoShape 18"/>
          <p:cNvCxnSpPr>
            <a:cxnSpLocks noChangeShapeType="1"/>
            <a:stCxn id="233479" idx="1"/>
            <a:endCxn id="233475" idx="3"/>
          </p:cNvCxnSpPr>
          <p:nvPr/>
        </p:nvCxnSpPr>
        <p:spPr bwMode="auto">
          <a:xfrm flipH="1" flipV="1">
            <a:off x="3163888" y="2628509"/>
            <a:ext cx="1543050" cy="15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33491" name="Text Box 19"/>
          <p:cNvSpPr txBox="1">
            <a:spLocks noChangeArrowheads="1"/>
          </p:cNvSpPr>
          <p:nvPr/>
        </p:nvSpPr>
        <p:spPr bwMode="auto">
          <a:xfrm>
            <a:off x="-1" y="5339625"/>
            <a:ext cx="10080625" cy="10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wins if largest priority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infinitely often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</a:p>
        </p:txBody>
      </p:sp>
      <p:sp>
        <p:nvSpPr>
          <p:cNvPr id="233492" name="AutoShape 20"/>
          <p:cNvSpPr>
            <a:spLocks noChangeArrowheads="1"/>
          </p:cNvSpPr>
          <p:nvPr/>
        </p:nvSpPr>
        <p:spPr bwMode="auto">
          <a:xfrm>
            <a:off x="7445375" y="1406134"/>
            <a:ext cx="2224088" cy="660400"/>
          </a:xfrm>
          <a:prstGeom prst="wedgeRoundRectCallout">
            <a:avLst>
              <a:gd name="adj1" fmla="val -61991"/>
              <a:gd name="adj2" fmla="val 99519"/>
              <a:gd name="adj3" fmla="val 16667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</a:p>
        </p:txBody>
      </p:sp>
      <p:cxnSp>
        <p:nvCxnSpPr>
          <p:cNvPr id="23" name="AutoShape 18"/>
          <p:cNvCxnSpPr>
            <a:cxnSpLocks noChangeShapeType="1"/>
            <a:stCxn id="233480" idx="1"/>
            <a:endCxn id="233479" idx="3"/>
          </p:cNvCxnSpPr>
          <p:nvPr/>
        </p:nvCxnSpPr>
        <p:spPr bwMode="auto">
          <a:xfrm flipH="1">
            <a:off x="5302250" y="2630097"/>
            <a:ext cx="1544638" cy="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-1" y="6601631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 can also be placed on edges instead on vertices.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0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1" grpId="0"/>
      <p:bldP spid="233492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175609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Correctness </a:t>
            </a:r>
            <a:r>
              <a:rPr lang="en-US" sz="4800" dirty="0" smtClean="0">
                <a:solidFill>
                  <a:srgbClr val="0033CC"/>
                </a:solidFill>
              </a:rPr>
              <a:t>IV – </a:t>
            </a:r>
            <a:r>
              <a:rPr lang="en-US" sz="4000" dirty="0" smtClean="0">
                <a:solidFill>
                  <a:srgbClr val="0033CC"/>
                </a:solidFill>
              </a:rPr>
              <a:t>Proof of Claim 2</a:t>
            </a:r>
            <a:endParaRPr lang="en-US" sz="40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2010" y="2592557"/>
                <a:ext cx="10080625" cy="968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there is an update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largest index updated in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0" y="2592557"/>
                <a:ext cx="10080625" cy="968214"/>
              </a:xfrm>
              <a:prstGeom prst="rect">
                <a:avLst/>
              </a:prstGeom>
              <a:blipFill>
                <a:blip r:embed="rId2"/>
                <a:stretch>
                  <a:fillRect t="-6289" b="-1509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5170" y="3597541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 2: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0" y="3597541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2024" y="613928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24" y="6139285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1568465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two consecutive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times in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appears,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higher priority in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1568465"/>
                <a:ext cx="10080625" cy="987322"/>
              </a:xfrm>
              <a:prstGeom prst="rect">
                <a:avLst/>
              </a:prstGeom>
              <a:blipFill>
                <a:blip r:embed="rId5"/>
                <a:stretch>
                  <a:fillRect t="-6173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5430" y="948137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largest priority seen infinitely.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30" y="948137"/>
                <a:ext cx="10080625" cy="583558"/>
              </a:xfrm>
              <a:prstGeom prst="rect">
                <a:avLst/>
              </a:prstGeom>
              <a:blipFill>
                <a:blip r:embed="rId6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4355" y="458841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updated 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355" y="4588418"/>
                <a:ext cx="10080625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2499" y="557929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Looking at the first such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get (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" y="5579295"/>
                <a:ext cx="10080625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2499" y="669927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update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proving (ii).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" y="6699277"/>
                <a:ext cx="10080625" cy="523220"/>
              </a:xfrm>
              <a:prstGeom prst="rect">
                <a:avLst/>
              </a:prstGeom>
              <a:blipFill>
                <a:blip r:embed="rId9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2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3" grpId="0"/>
      <p:bldP spid="11" grpId="0"/>
      <p:bldP spid="14" grpId="0"/>
      <p:bldP spid="16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18211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Size</a:t>
            </a:r>
            <a:r>
              <a:rPr lang="en-US" sz="4800" dirty="0" smtClean="0">
                <a:solidFill>
                  <a:srgbClr val="0033CC"/>
                </a:solidFill>
              </a:rPr>
              <a:t> of separating automata</a:t>
            </a:r>
            <a:endParaRPr lang="en-US" sz="4800" dirty="0">
              <a:solidFill>
                <a:srgbClr val="0033CC"/>
              </a:solidFill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2010" y="2519117"/>
            <a:ext cx="10080625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states is the separating automata is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summaries, plus 1 (an accepting state).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8576" y="3670813"/>
                <a:ext cx="10080625" cy="988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summary is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6" y="3670813"/>
                <a:ext cx="10080625" cy="988797"/>
              </a:xfrm>
              <a:prstGeom prst="rect">
                <a:avLst/>
              </a:prstGeom>
              <a:blipFill>
                <a:blip r:embed="rId2"/>
                <a:stretch>
                  <a:fillRect t="-6173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5418" y="1233618"/>
                <a:ext cx="1008062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number of vertices/states in the parity game.</a:t>
                </a:r>
                <a:b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number of priorities in the parity game.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18" y="1233618"/>
                <a:ext cx="10080625" cy="1015663"/>
              </a:xfrm>
              <a:prstGeom prst="rect">
                <a:avLst/>
              </a:prstGeom>
              <a:blipFill>
                <a:blip r:embed="rId3"/>
                <a:stretch>
                  <a:fillRect t="-7784" b="-173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23994" y="4814110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summaries is a at most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5156" y="5491830"/>
                <a:ext cx="10080625" cy="552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 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" y="5491830"/>
                <a:ext cx="10080625" cy="552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3994" y="6198598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Quasipolynomial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537667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Exact number of summaries</a:t>
            </a:r>
            <a:endParaRPr lang="en-US" sz="48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8576" y="1928367"/>
                <a:ext cx="10080625" cy="988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summary is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6" y="1928367"/>
                <a:ext cx="10080625" cy="988797"/>
              </a:xfrm>
              <a:prstGeom prst="rect">
                <a:avLst/>
              </a:prstGeom>
              <a:blipFill>
                <a:blip r:embed="rId2"/>
                <a:stretch>
                  <a:fillRect t="-6135" b="-1227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23994" y="315651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a summary is a </a:t>
                </a:r>
                <a:r>
                  <a:rPr lang="en-US" sz="2800" i="1" dirty="0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non-decreasing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from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4" y="3156519"/>
                <a:ext cx="10080625" cy="954107"/>
              </a:xfrm>
              <a:prstGeom prst="rect">
                <a:avLst/>
              </a:prstGeom>
              <a:blipFill>
                <a:blip r:embed="rId8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5156" y="4349981"/>
                <a:ext cx="10080625" cy="621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non-decreasing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functions 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6" y="4349981"/>
                <a:ext cx="10080625" cy="621709"/>
              </a:xfrm>
              <a:prstGeom prst="rect">
                <a:avLst/>
              </a:prstGeom>
              <a:blipFill>
                <a:blip r:embed="rId9"/>
                <a:stretch>
                  <a:fillRect t="-2941" b="-186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3994" y="5211046"/>
                <a:ext cx="10080625" cy="73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</a:t>
                </a:r>
                <a:r>
                  <a:rPr lang="en-US" sz="2800" i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non-decreasing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functions –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  <m:r>
                                  <a:rPr lang="en-US" sz="28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4" y="5211046"/>
                <a:ext cx="10080625" cy="737189"/>
              </a:xfrm>
              <a:prstGeom prst="rect">
                <a:avLst/>
              </a:prstGeom>
              <a:blipFill>
                <a:blip r:embed="rId10"/>
                <a:stretch>
                  <a:fillRect b="-74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2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36435"/>
            <a:ext cx="10080625" cy="42139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dirty="0" smtClean="0"/>
              <a:t>THE REST OF THE MATERIAL WAS </a:t>
            </a:r>
            <a:br>
              <a:rPr lang="en-US" sz="7200" dirty="0" smtClean="0"/>
            </a:br>
            <a:r>
              <a:rPr lang="en-US" sz="7200" dirty="0" smtClean="0"/>
              <a:t>NOT COVERED </a:t>
            </a:r>
            <a:br>
              <a:rPr lang="en-US" sz="7200" dirty="0" smtClean="0"/>
            </a:br>
            <a:r>
              <a:rPr lang="en-US" sz="7200" dirty="0" smtClean="0"/>
              <a:t>THIS TERM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84124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45643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</a:rPr>
              <a:t>What next?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8576" y="1169415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simpler way to obtain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 of quasipolynomial size?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5156" y="3158531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 size of the separating automaton constructed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essentially optimal, at least if we want a </a:t>
            </a:r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separation.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5528" y="2163973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even smaller separating automata,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perhaps of polynomial size?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2108" y="4153089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the lower bound on the size of strong separating automata, we introduce the notions of </a:t>
            </a:r>
            <a:r>
              <a:rPr lang="en-US" sz="2800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graphs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-940" y="5147647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800" i="1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get a different, perhaps simpler, construction of strong separating automata of quasipolynomial size.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-3988" y="6142205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first digress and describe an older exponential time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parity games based on </a:t>
            </a:r>
            <a:r>
              <a:rPr lang="en-US" sz="2800" i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measures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4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7" grpId="0"/>
      <p:bldP spid="9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146007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Progress measures </a:t>
            </a:r>
            <a:r>
              <a:rPr lang="en-US" sz="3200" dirty="0" smtClean="0">
                <a:solidFill>
                  <a:srgbClr val="C00000"/>
                </a:solidFill>
              </a:rPr>
              <a:t>[</a:t>
            </a:r>
            <a:r>
              <a:rPr lang="en-US" sz="3200" dirty="0" err="1">
                <a:solidFill>
                  <a:srgbClr val="C00000"/>
                </a:solidFill>
              </a:rPr>
              <a:t>Jurdziński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2000) </a:t>
            </a:r>
            <a:r>
              <a:rPr lang="en-US" sz="3200" dirty="0">
                <a:solidFill>
                  <a:srgbClr val="C00000"/>
                </a:solidFill>
              </a:rPr>
              <a:t>]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8999" y="97123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parity game.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971239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7289" y="2097315"/>
                <a:ext cx="10080625" cy="539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progress measure is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s.t.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2097315"/>
                <a:ext cx="10080625" cy="539315"/>
              </a:xfrm>
              <a:prstGeom prst="rect">
                <a:avLst/>
              </a:prstGeom>
              <a:blipFill>
                <a:blip r:embed="rId3"/>
                <a:stretch>
                  <a:fillRect t="-7865" b="-303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5579" y="2682724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9" y="2682724"/>
                <a:ext cx="10080625" cy="556434"/>
              </a:xfrm>
              <a:prstGeom prst="rect">
                <a:avLst/>
              </a:prstGeom>
              <a:blipFill>
                <a:blip r:embed="rId13"/>
                <a:stretch>
                  <a:fillRect t="-10989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4143" y="3285252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3" y="3285252"/>
                <a:ext cx="10080625" cy="556434"/>
              </a:xfrm>
              <a:prstGeom prst="rect">
                <a:avLst/>
              </a:prstGeom>
              <a:blipFill>
                <a:blip r:embed="rId14"/>
                <a:stretch>
                  <a:fillRect t="-12088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22707" y="3887779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both cases,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condition is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" y="3887779"/>
                <a:ext cx="10080625" cy="987322"/>
              </a:xfrm>
              <a:prstGeom prst="rect">
                <a:avLst/>
              </a:prstGeom>
              <a:blipFill>
                <a:blip r:embed="rId15"/>
                <a:stretch>
                  <a:fillRect t="-6790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20997" y="4985602"/>
                <a:ext cx="10080625" cy="539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97" y="4985602"/>
                <a:ext cx="10080625" cy="539315"/>
              </a:xfrm>
              <a:prstGeom prst="rect">
                <a:avLst/>
              </a:prstGeom>
              <a:blipFill>
                <a:blip r:embed="rId16"/>
                <a:stretch>
                  <a:fillRect t="-9091" b="-3181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9561" y="5550837"/>
                <a:ext cx="10080625" cy="587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61" y="5550837"/>
                <a:ext cx="10080625" cy="587277"/>
              </a:xfrm>
              <a:prstGeom prst="rect">
                <a:avLst/>
              </a:prstGeom>
              <a:blipFill>
                <a:blip r:embed="rId17"/>
                <a:stretch>
                  <a:fillRect t="-7292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7577" y="6164034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lex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(lexicographic order.) 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7" y="6164034"/>
                <a:ext cx="10080625" cy="556434"/>
              </a:xfrm>
              <a:prstGeom prst="rect">
                <a:avLst/>
              </a:prstGeom>
              <a:blipFill>
                <a:blip r:embed="rId18"/>
                <a:stretch>
                  <a:fillRect t="-10989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13259" y="147285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assume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that priorities are now on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edges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3259" y="1472856"/>
                <a:ext cx="10080625" cy="523220"/>
              </a:xfrm>
              <a:prstGeom prst="rect">
                <a:avLst/>
              </a:prstGeom>
              <a:blipFill>
                <a:blip r:embed="rId19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6689" y="6746387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9" y="6746387"/>
                <a:ext cx="10080625" cy="556434"/>
              </a:xfrm>
              <a:prstGeom prst="rect">
                <a:avLst/>
              </a:prstGeom>
              <a:blipFill>
                <a:blip r:embed="rId20"/>
                <a:stretch>
                  <a:fillRect t="-12088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1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12660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Progress measures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Winning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12660"/>
                <a:ext cx="10080625" cy="629724"/>
              </a:xfrm>
              <a:prstGeom prst="rect">
                <a:avLst/>
              </a:prstGeom>
              <a:blipFill>
                <a:blip r:embed="rId10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8999" y="96982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parity game.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969821"/>
                <a:ext cx="10080625" cy="523220"/>
              </a:xfrm>
              <a:prstGeom prst="rect">
                <a:avLst/>
              </a:prstGeom>
              <a:blipFill>
                <a:blip r:embed="rId11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557561"/>
                <a:ext cx="10080625" cy="97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progress measure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557561"/>
                <a:ext cx="10080625" cy="970202"/>
              </a:xfrm>
              <a:prstGeom prst="rect">
                <a:avLst/>
              </a:prstGeom>
              <a:blipFill>
                <a:blip r:embed="rId12"/>
                <a:stretch>
                  <a:fillRect t="-5031" b="-169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22707" y="259228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direction: Suppose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" y="2592283"/>
                <a:ext cx="10080625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449" y="3180023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every vertex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chooses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" y="3180023"/>
                <a:ext cx="10080625" cy="987322"/>
              </a:xfrm>
              <a:prstGeom prst="rect">
                <a:avLst/>
              </a:prstGeom>
              <a:blipFill>
                <a:blip r:embed="rId14"/>
                <a:stretch>
                  <a:fillRect t="-6790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-1261" y="4231865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condition is also satisfied by any edge chosen by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7577" y="481960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cycle.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7" y="4819605"/>
                <a:ext cx="10080625" cy="523220"/>
              </a:xfrm>
              <a:prstGeom prst="rect">
                <a:avLst/>
              </a:prstGeom>
              <a:blipFill>
                <a:blip r:embed="rId15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5593" y="540734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largest priority on the cycle.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3" y="5407345"/>
                <a:ext cx="10080625" cy="523220"/>
              </a:xfrm>
              <a:prstGeom prst="rect">
                <a:avLst/>
              </a:prstGeom>
              <a:blipFill>
                <a:blip r:embed="rId1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4157" y="5995085"/>
                <a:ext cx="10080625" cy="564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57" y="5995085"/>
                <a:ext cx="10080625" cy="5647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1109" y="6624313"/>
                <a:ext cx="8236779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09" y="6624313"/>
                <a:ext cx="8236779" cy="55643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7580376" y="6641746"/>
            <a:ext cx="24989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Contradiction!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66186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Progress measures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Winning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6186"/>
                <a:ext cx="10080625" cy="629724"/>
              </a:xfrm>
              <a:prstGeom prst="rect">
                <a:avLst/>
              </a:prstGeom>
              <a:blipFill>
                <a:blip r:embed="rId6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662759"/>
                <a:ext cx="10080625" cy="97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progress measure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662759"/>
                <a:ext cx="10080625" cy="970202"/>
              </a:xfrm>
              <a:prstGeom prst="rect">
                <a:avLst/>
              </a:prstGeom>
              <a:blipFill>
                <a:blip r:embed="rId7"/>
                <a:stretch>
                  <a:fillRect t="-5031" b="-169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22707" y="2730903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direction: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vertices from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win. There is a positional strategy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which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wins from all the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" y="2730903"/>
                <a:ext cx="10080625" cy="1384995"/>
              </a:xfrm>
              <a:prstGeom prst="rect">
                <a:avLst/>
              </a:prstGeom>
              <a:blipFill>
                <a:blip r:embed="rId15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2704" y="4154127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b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induced graph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which all edges emanating from vertices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are not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removed.</a:t>
                </a: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4" y="4154127"/>
                <a:ext cx="10080625" cy="954107"/>
              </a:xfrm>
              <a:prstGeom prst="rect">
                <a:avLst/>
              </a:prstGeom>
              <a:blipFill>
                <a:blip r:embed="rId16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930" y="5707912"/>
                <a:ext cx="10080625" cy="97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Enough to prove that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graph, there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exists a progress measure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all values finite.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0" y="5707912"/>
                <a:ext cx="10080625" cy="970202"/>
              </a:xfrm>
              <a:prstGeom prst="rect">
                <a:avLst/>
              </a:prstGeom>
              <a:blipFill>
                <a:blip r:embed="rId17"/>
                <a:stretch>
                  <a:fillRect l="-423" t="-6289" r="-363" b="-169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4241" y="6716343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that this is indeed enough.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8999" y="105211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parity game.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1052117"/>
                <a:ext cx="10080625" cy="523220"/>
              </a:xfrm>
              <a:prstGeom prst="rect">
                <a:avLst/>
              </a:prstGeom>
              <a:blipFill>
                <a:blip r:embed="rId10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368" y="514646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b="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all cycles in it are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8" y="5146463"/>
                <a:ext cx="10080625" cy="523220"/>
              </a:xfrm>
              <a:prstGeom prst="rect">
                <a:avLst/>
              </a:prstGeom>
              <a:blipFill>
                <a:blip r:embed="rId18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4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34769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Even graph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Progress measure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34769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7289" y="985160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graph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cycles in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(Assume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even.)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985160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2704" y="1920547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set of vertices from which there is a path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priority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no edge of priority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there is no such path with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edges of priority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4" y="1920547"/>
                <a:ext cx="10080625" cy="1384995"/>
              </a:xfrm>
              <a:prstGeom prst="rect">
                <a:avLst/>
              </a:prstGeom>
              <a:blipFill>
                <a:blip r:embed="rId4"/>
                <a:stretch>
                  <a:fillRect t="-4405" b="-74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1135616" y="4851911"/>
            <a:ext cx="7809392" cy="2640556"/>
            <a:chOff x="1211261" y="4658765"/>
            <a:chExt cx="7809392" cy="2640556"/>
          </a:xfrm>
        </p:grpSpPr>
        <p:sp>
          <p:nvSpPr>
            <p:cNvPr id="3" name="Oval 2"/>
            <p:cNvSpPr/>
            <p:nvPr/>
          </p:nvSpPr>
          <p:spPr bwMode="auto">
            <a:xfrm>
              <a:off x="8133685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879433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009523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57597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266536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536" y="6806878"/>
                  <a:ext cx="621267" cy="492443"/>
                </a:xfrm>
                <a:prstGeom prst="rect">
                  <a:avLst/>
                </a:prstGeom>
                <a:blipFill>
                  <a:blip r:embed="rId32"/>
                  <a:stretch>
                    <a:fillRect l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42374" y="6820888"/>
                  <a:ext cx="621267" cy="4644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374" y="6820888"/>
                  <a:ext cx="621267" cy="464423"/>
                </a:xfrm>
                <a:prstGeom prst="rect">
                  <a:avLst/>
                </a:prstGeom>
                <a:blipFill>
                  <a:blip r:embed="rId33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012284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284" y="6806878"/>
                  <a:ext cx="621267" cy="492443"/>
                </a:xfrm>
                <a:prstGeom prst="rect">
                  <a:avLst/>
                </a:prstGeom>
                <a:blipFill>
                  <a:blip r:embed="rId34"/>
                  <a:stretch>
                    <a:fillRect l="-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990448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448" y="6806878"/>
                  <a:ext cx="621267" cy="492443"/>
                </a:xfrm>
                <a:prstGeom prst="rect">
                  <a:avLst/>
                </a:prstGeom>
                <a:blipFill>
                  <a:blip r:embed="rId35"/>
                  <a:stretch>
                    <a:fillRect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6"/>
            <p:cNvSpPr>
              <a:spLocks noChangeAspect="1" noChangeArrowheads="1"/>
            </p:cNvSpPr>
            <p:nvPr/>
          </p:nvSpPr>
          <p:spPr bwMode="auto">
            <a:xfrm flipH="1">
              <a:off x="8506105" y="525432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 flipH="1">
              <a:off x="7322917" y="5254328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 flipH="1">
              <a:off x="7024289" y="551244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9" name="Oval 58"/>
            <p:cNvSpPr>
              <a:spLocks noChangeAspect="1" noChangeArrowheads="1"/>
            </p:cNvSpPr>
            <p:nvPr/>
          </p:nvSpPr>
          <p:spPr bwMode="auto">
            <a:xfrm flipH="1">
              <a:off x="7313849" y="6409520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0" name="Curved Connector 59"/>
            <p:cNvCxnSpPr>
              <a:stCxn id="57" idx="2"/>
              <a:endCxn id="56" idx="6"/>
            </p:cNvCxnSpPr>
            <p:nvPr/>
          </p:nvCxnSpPr>
          <p:spPr bwMode="auto">
            <a:xfrm>
              <a:off x="7465044" y="5325392"/>
              <a:ext cx="1041061" cy="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1" name="Oval 60"/>
            <p:cNvSpPr>
              <a:spLocks noChangeAspect="1" noChangeArrowheads="1"/>
            </p:cNvSpPr>
            <p:nvPr/>
          </p:nvSpPr>
          <p:spPr bwMode="auto">
            <a:xfrm flipH="1">
              <a:off x="5218311" y="5447481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62" name="Oval 61"/>
            <p:cNvSpPr>
              <a:spLocks noChangeAspect="1" noChangeArrowheads="1"/>
            </p:cNvSpPr>
            <p:nvPr/>
          </p:nvSpPr>
          <p:spPr bwMode="auto">
            <a:xfrm flipH="1">
              <a:off x="3301081" y="5447481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3" name="Curved Connector 62"/>
            <p:cNvCxnSpPr>
              <a:stCxn id="61" idx="0"/>
              <a:endCxn id="62" idx="0"/>
            </p:cNvCxnSpPr>
            <p:nvPr/>
          </p:nvCxnSpPr>
          <p:spPr bwMode="auto">
            <a:xfrm rot="16200000" flipV="1">
              <a:off x="4330759" y="4488866"/>
              <a:ext cx="12700" cy="1917230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7" name="Oval 66"/>
            <p:cNvSpPr>
              <a:spLocks noChangeAspect="1" noChangeArrowheads="1"/>
            </p:cNvSpPr>
            <p:nvPr/>
          </p:nvSpPr>
          <p:spPr bwMode="auto">
            <a:xfrm flipH="1">
              <a:off x="5463713" y="6123008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8" name="Curved Connector 67"/>
            <p:cNvCxnSpPr>
              <a:stCxn id="59" idx="4"/>
              <a:endCxn id="67" idx="4"/>
            </p:cNvCxnSpPr>
            <p:nvPr/>
          </p:nvCxnSpPr>
          <p:spPr bwMode="auto">
            <a:xfrm rot="5400000" flipH="1">
              <a:off x="6316588" y="5483323"/>
              <a:ext cx="286512" cy="1850136"/>
            </a:xfrm>
            <a:prstGeom prst="curvedConnector3">
              <a:avLst>
                <a:gd name="adj1" fmla="val -79787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2" name="Oval 71"/>
            <p:cNvSpPr>
              <a:spLocks noChangeAspect="1" noChangeArrowheads="1"/>
            </p:cNvSpPr>
            <p:nvPr/>
          </p:nvSpPr>
          <p:spPr bwMode="auto">
            <a:xfrm flipH="1">
              <a:off x="7455976" y="6096816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73" name="Curved Connector 72"/>
            <p:cNvCxnSpPr>
              <a:stCxn id="72" idx="7"/>
              <a:endCxn id="58" idx="4"/>
            </p:cNvCxnSpPr>
            <p:nvPr/>
          </p:nvCxnSpPr>
          <p:spPr bwMode="auto">
            <a:xfrm rot="16200000" flipV="1">
              <a:off x="7054544" y="5695384"/>
              <a:ext cx="463054" cy="38143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451799" y="4794709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799" y="4794709"/>
                  <a:ext cx="1068417" cy="43582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56412" y="4723764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6412" y="4723764"/>
                  <a:ext cx="1068417" cy="43582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995267" y="6813380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267" y="6813380"/>
                  <a:ext cx="1068417" cy="43582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307708" y="5724192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08" y="5724192"/>
                  <a:ext cx="1068417" cy="43582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Multiply 79"/>
            <p:cNvSpPr/>
            <p:nvPr/>
          </p:nvSpPr>
          <p:spPr bwMode="auto">
            <a:xfrm>
              <a:off x="7215036" y="5728576"/>
              <a:ext cx="261316" cy="368086"/>
            </a:xfrm>
            <a:prstGeom prst="mathMultiply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>
              <a:spLocks noChangeAspect="1" noChangeArrowheads="1"/>
            </p:cNvSpPr>
            <p:nvPr/>
          </p:nvSpPr>
          <p:spPr bwMode="auto">
            <a:xfrm flipH="1">
              <a:off x="5617599" y="551244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82" name="Curved Connector 81"/>
            <p:cNvCxnSpPr>
              <a:stCxn id="58" idx="0"/>
              <a:endCxn id="81" idx="0"/>
            </p:cNvCxnSpPr>
            <p:nvPr/>
          </p:nvCxnSpPr>
          <p:spPr bwMode="auto">
            <a:xfrm rot="16200000" flipV="1">
              <a:off x="6392007" y="4809104"/>
              <a:ext cx="12700" cy="1406690"/>
            </a:xfrm>
            <a:prstGeom prst="curvedConnector3">
              <a:avLst>
                <a:gd name="adj1" fmla="val 2736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6" name="Multiply 85"/>
            <p:cNvSpPr/>
            <p:nvPr/>
          </p:nvSpPr>
          <p:spPr bwMode="auto">
            <a:xfrm>
              <a:off x="6297588" y="4994008"/>
              <a:ext cx="261316" cy="368086"/>
            </a:xfrm>
            <a:prstGeom prst="mathMultiply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946756" y="4658765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756" y="4658765"/>
                  <a:ext cx="1068417" cy="435825"/>
                </a:xfrm>
                <a:prstGeom prst="rect">
                  <a:avLst/>
                </a:prstGeom>
                <a:blipFill>
                  <a:blip r:embed="rId40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56"/>
            <p:cNvSpPr>
              <a:spLocks noChangeAspect="1" noChangeArrowheads="1"/>
            </p:cNvSpPr>
            <p:nvPr/>
          </p:nvSpPr>
          <p:spPr bwMode="auto">
            <a:xfrm flipH="1">
              <a:off x="5256937" y="5873073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 flipH="1">
              <a:off x="3314797" y="5873072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90" name="Curved Connector 89"/>
            <p:cNvCxnSpPr>
              <a:stCxn id="89" idx="2"/>
              <a:endCxn id="88" idx="6"/>
            </p:cNvCxnSpPr>
            <p:nvPr/>
          </p:nvCxnSpPr>
          <p:spPr bwMode="auto">
            <a:xfrm>
              <a:off x="3456924" y="5944136"/>
              <a:ext cx="1800013" cy="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00879" y="5504893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879" y="5504893"/>
                  <a:ext cx="1068417" cy="43582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/>
            <p:cNvSpPr/>
            <p:nvPr/>
          </p:nvSpPr>
          <p:spPr bwMode="auto">
            <a:xfrm>
              <a:off x="1211261" y="4920572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344112" y="6812974"/>
                  <a:ext cx="621267" cy="4644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112" y="6812974"/>
                  <a:ext cx="621267" cy="464423"/>
                </a:xfrm>
                <a:prstGeom prst="rect">
                  <a:avLst/>
                </a:prstGeom>
                <a:blipFill>
                  <a:blip r:embed="rId42"/>
                  <a:stretch>
                    <a:fillRect l="-29412" r="-5882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9"/>
              <p:cNvSpPr txBox="1">
                <a:spLocks noChangeArrowheads="1"/>
              </p:cNvSpPr>
              <p:nvPr/>
            </p:nvSpPr>
            <p:spPr bwMode="auto">
              <a:xfrm>
                <a:off x="2734419" y="3343162"/>
                <a:ext cx="3939696" cy="548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 </a:t>
                </a:r>
                <a:r>
                  <a:rPr lang="en-US" sz="27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2700" b="0" dirty="0" smtClean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419" y="3343162"/>
                <a:ext cx="3939696" cy="548292"/>
              </a:xfrm>
              <a:prstGeom prst="rect">
                <a:avLst/>
              </a:prstGeom>
              <a:blipFill>
                <a:blip r:embed="rId43"/>
                <a:stretch>
                  <a:fillRect l="-929" t="-6667" b="-24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 Box 49"/>
              <p:cNvSpPr txBox="1">
                <a:spLocks noChangeArrowheads="1"/>
              </p:cNvSpPr>
              <p:nvPr/>
            </p:nvSpPr>
            <p:spPr bwMode="auto">
              <a:xfrm>
                <a:off x="-2184" y="3786878"/>
                <a:ext cx="10080625" cy="55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184" y="3786878"/>
                <a:ext cx="10080625" cy="557910"/>
              </a:xfrm>
              <a:prstGeom prst="rect">
                <a:avLst/>
              </a:prstGeom>
              <a:blipFill>
                <a:blip r:embed="rId44"/>
                <a:stretch>
                  <a:fillRect t="-10870" b="-1847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49"/>
              <p:cNvSpPr txBox="1">
                <a:spLocks noChangeArrowheads="1"/>
              </p:cNvSpPr>
              <p:nvPr/>
            </p:nvSpPr>
            <p:spPr bwMode="auto">
              <a:xfrm>
                <a:off x="10255" y="4240213"/>
                <a:ext cx="10080625" cy="5579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7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55" y="4240213"/>
                <a:ext cx="10080625" cy="557910"/>
              </a:xfrm>
              <a:prstGeom prst="rect">
                <a:avLst/>
              </a:prstGeom>
              <a:blipFill>
                <a:blip r:embed="rId45"/>
                <a:stretch>
                  <a:fillRect t="-10989" b="-186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0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4" grpId="0"/>
      <p:bldP spid="95" grpId="0"/>
      <p:bldP spid="9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146379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Even graph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Progress measure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6379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4951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7289" y="867156"/>
                <a:ext cx="1008062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 with only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priorities,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edges of priority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replaced with edges of priority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867156"/>
                <a:ext cx="10080625" cy="923330"/>
              </a:xfrm>
              <a:prstGeom prst="rect">
                <a:avLst/>
              </a:prstGeom>
              <a:blipFill>
                <a:blip r:embed="rId3"/>
                <a:stretch>
                  <a:fillRect t="-5921" b="-164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22704" y="1854915"/>
                <a:ext cx="1008062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induction, we have finite progress measures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each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only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coordinates.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4" y="1854915"/>
                <a:ext cx="10080625" cy="923330"/>
              </a:xfrm>
              <a:prstGeom prst="rect">
                <a:avLst/>
              </a:prstGeom>
              <a:blipFill>
                <a:blip r:embed="rId4"/>
                <a:stretch>
                  <a:fillRect t="-5921" b="-164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1135616" y="4851911"/>
            <a:ext cx="7809392" cy="2640556"/>
            <a:chOff x="1211261" y="4658765"/>
            <a:chExt cx="7809392" cy="2640556"/>
          </a:xfrm>
        </p:grpSpPr>
        <p:sp>
          <p:nvSpPr>
            <p:cNvPr id="3" name="Oval 2"/>
            <p:cNvSpPr/>
            <p:nvPr/>
          </p:nvSpPr>
          <p:spPr bwMode="auto">
            <a:xfrm>
              <a:off x="8133685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879433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5009523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57597" y="4925540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8266536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536" y="6806878"/>
                  <a:ext cx="621267" cy="492443"/>
                </a:xfrm>
                <a:prstGeom prst="rect">
                  <a:avLst/>
                </a:prstGeom>
                <a:blipFill>
                  <a:blip r:embed="rId32"/>
                  <a:stretch>
                    <a:fillRect l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5142374" y="6820888"/>
                  <a:ext cx="621267" cy="4644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2374" y="6820888"/>
                  <a:ext cx="621267" cy="464423"/>
                </a:xfrm>
                <a:prstGeom prst="rect">
                  <a:avLst/>
                </a:prstGeom>
                <a:blipFill>
                  <a:blip r:embed="rId33"/>
                  <a:stretch>
                    <a:fillRect b="-6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012284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284" y="6806878"/>
                  <a:ext cx="621267" cy="492443"/>
                </a:xfrm>
                <a:prstGeom prst="rect">
                  <a:avLst/>
                </a:prstGeom>
                <a:blipFill>
                  <a:blip r:embed="rId34"/>
                  <a:stretch>
                    <a:fillRect l="-9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990448" y="6806878"/>
                  <a:ext cx="621267" cy="49244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448" y="6806878"/>
                  <a:ext cx="621267" cy="492443"/>
                </a:xfrm>
                <a:prstGeom prst="rect">
                  <a:avLst/>
                </a:prstGeom>
                <a:blipFill>
                  <a:blip r:embed="rId35"/>
                  <a:stretch>
                    <a:fillRect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6"/>
            <p:cNvSpPr>
              <a:spLocks noChangeAspect="1" noChangeArrowheads="1"/>
            </p:cNvSpPr>
            <p:nvPr/>
          </p:nvSpPr>
          <p:spPr bwMode="auto">
            <a:xfrm flipH="1">
              <a:off x="8506105" y="525432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7" name="Oval 56"/>
            <p:cNvSpPr>
              <a:spLocks noChangeAspect="1" noChangeArrowheads="1"/>
            </p:cNvSpPr>
            <p:nvPr/>
          </p:nvSpPr>
          <p:spPr bwMode="auto">
            <a:xfrm flipH="1">
              <a:off x="7322917" y="5254328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 flipH="1">
              <a:off x="7024289" y="551244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59" name="Oval 58"/>
            <p:cNvSpPr>
              <a:spLocks noChangeAspect="1" noChangeArrowheads="1"/>
            </p:cNvSpPr>
            <p:nvPr/>
          </p:nvSpPr>
          <p:spPr bwMode="auto">
            <a:xfrm flipH="1">
              <a:off x="7313849" y="6409520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0" name="Curved Connector 59"/>
            <p:cNvCxnSpPr>
              <a:stCxn id="57" idx="2"/>
              <a:endCxn id="56" idx="6"/>
            </p:cNvCxnSpPr>
            <p:nvPr/>
          </p:nvCxnSpPr>
          <p:spPr bwMode="auto">
            <a:xfrm>
              <a:off x="7465044" y="5325392"/>
              <a:ext cx="1041061" cy="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1" name="Oval 60"/>
            <p:cNvSpPr>
              <a:spLocks noChangeAspect="1" noChangeArrowheads="1"/>
            </p:cNvSpPr>
            <p:nvPr/>
          </p:nvSpPr>
          <p:spPr bwMode="auto">
            <a:xfrm flipH="1">
              <a:off x="5218311" y="5447481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62" name="Oval 61"/>
            <p:cNvSpPr>
              <a:spLocks noChangeAspect="1" noChangeArrowheads="1"/>
            </p:cNvSpPr>
            <p:nvPr/>
          </p:nvSpPr>
          <p:spPr bwMode="auto">
            <a:xfrm flipH="1">
              <a:off x="3301081" y="5447481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3" name="Curved Connector 62"/>
            <p:cNvCxnSpPr>
              <a:stCxn id="61" idx="0"/>
              <a:endCxn id="62" idx="0"/>
            </p:cNvCxnSpPr>
            <p:nvPr/>
          </p:nvCxnSpPr>
          <p:spPr bwMode="auto">
            <a:xfrm rot="16200000" flipV="1">
              <a:off x="4330759" y="4488866"/>
              <a:ext cx="12700" cy="1917230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7" name="Oval 66"/>
            <p:cNvSpPr>
              <a:spLocks noChangeAspect="1" noChangeArrowheads="1"/>
            </p:cNvSpPr>
            <p:nvPr/>
          </p:nvSpPr>
          <p:spPr bwMode="auto">
            <a:xfrm flipH="1">
              <a:off x="5463713" y="6123008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68" name="Curved Connector 67"/>
            <p:cNvCxnSpPr>
              <a:stCxn id="59" idx="4"/>
              <a:endCxn id="67" idx="4"/>
            </p:cNvCxnSpPr>
            <p:nvPr/>
          </p:nvCxnSpPr>
          <p:spPr bwMode="auto">
            <a:xfrm rot="5400000" flipH="1">
              <a:off x="6316588" y="5483323"/>
              <a:ext cx="286512" cy="1850136"/>
            </a:xfrm>
            <a:prstGeom prst="curvedConnector3">
              <a:avLst>
                <a:gd name="adj1" fmla="val -79787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72" name="Oval 71"/>
            <p:cNvSpPr>
              <a:spLocks noChangeAspect="1" noChangeArrowheads="1"/>
            </p:cNvSpPr>
            <p:nvPr/>
          </p:nvSpPr>
          <p:spPr bwMode="auto">
            <a:xfrm flipH="1">
              <a:off x="7455976" y="6096816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73" name="Curved Connector 72"/>
            <p:cNvCxnSpPr>
              <a:stCxn id="72" idx="7"/>
              <a:endCxn id="58" idx="4"/>
            </p:cNvCxnSpPr>
            <p:nvPr/>
          </p:nvCxnSpPr>
          <p:spPr bwMode="auto">
            <a:xfrm rot="16200000" flipV="1">
              <a:off x="7054544" y="5695384"/>
              <a:ext cx="463054" cy="381438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451799" y="4794709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1799" y="4794709"/>
                  <a:ext cx="1068417" cy="43582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3956412" y="4723764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6412" y="4723764"/>
                  <a:ext cx="1068417" cy="43582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995267" y="6813380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267" y="6813380"/>
                  <a:ext cx="1068417" cy="43582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6307708" y="5724192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7708" y="5724192"/>
                  <a:ext cx="1068417" cy="43582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Multiply 79"/>
            <p:cNvSpPr/>
            <p:nvPr/>
          </p:nvSpPr>
          <p:spPr bwMode="auto">
            <a:xfrm>
              <a:off x="7215036" y="5728576"/>
              <a:ext cx="261316" cy="368086"/>
            </a:xfrm>
            <a:prstGeom prst="mathMultiply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Oval 80"/>
            <p:cNvSpPr>
              <a:spLocks noChangeAspect="1" noChangeArrowheads="1"/>
            </p:cNvSpPr>
            <p:nvPr/>
          </p:nvSpPr>
          <p:spPr bwMode="auto">
            <a:xfrm flipH="1">
              <a:off x="5617599" y="5512449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82" name="Curved Connector 81"/>
            <p:cNvCxnSpPr>
              <a:stCxn id="58" idx="0"/>
              <a:endCxn id="81" idx="0"/>
            </p:cNvCxnSpPr>
            <p:nvPr/>
          </p:nvCxnSpPr>
          <p:spPr bwMode="auto">
            <a:xfrm rot="16200000" flipV="1">
              <a:off x="6392007" y="4809104"/>
              <a:ext cx="12700" cy="1406690"/>
            </a:xfrm>
            <a:prstGeom prst="curvedConnector3">
              <a:avLst>
                <a:gd name="adj1" fmla="val 2736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86" name="Multiply 85"/>
            <p:cNvSpPr/>
            <p:nvPr/>
          </p:nvSpPr>
          <p:spPr bwMode="auto">
            <a:xfrm>
              <a:off x="6297588" y="4994008"/>
              <a:ext cx="261316" cy="368086"/>
            </a:xfrm>
            <a:prstGeom prst="mathMultiply">
              <a:avLst/>
            </a:prstGeom>
            <a:solidFill>
              <a:srgbClr val="FF00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946756" y="4658765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6756" y="4658765"/>
                  <a:ext cx="1068417" cy="435825"/>
                </a:xfrm>
                <a:prstGeom prst="rect">
                  <a:avLst/>
                </a:prstGeom>
                <a:blipFill>
                  <a:blip r:embed="rId40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56"/>
            <p:cNvSpPr>
              <a:spLocks noChangeAspect="1" noChangeArrowheads="1"/>
            </p:cNvSpPr>
            <p:nvPr/>
          </p:nvSpPr>
          <p:spPr bwMode="auto">
            <a:xfrm flipH="1">
              <a:off x="5256937" y="5873073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sp>
          <p:nvSpPr>
            <p:cNvPr id="89" name="Oval 88"/>
            <p:cNvSpPr>
              <a:spLocks noChangeAspect="1" noChangeArrowheads="1"/>
            </p:cNvSpPr>
            <p:nvPr/>
          </p:nvSpPr>
          <p:spPr bwMode="auto">
            <a:xfrm flipH="1">
              <a:off x="3314797" y="5873072"/>
              <a:ext cx="142127" cy="14212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i="1" dirty="0"/>
            </a:p>
          </p:txBody>
        </p:sp>
        <p:cxnSp>
          <p:nvCxnSpPr>
            <p:cNvPr id="90" name="Curved Connector 89"/>
            <p:cNvCxnSpPr>
              <a:stCxn id="89" idx="2"/>
              <a:endCxn id="88" idx="6"/>
            </p:cNvCxnSpPr>
            <p:nvPr/>
          </p:nvCxnSpPr>
          <p:spPr bwMode="auto">
            <a:xfrm>
              <a:off x="3456924" y="5944136"/>
              <a:ext cx="1800013" cy="1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3900879" y="5504893"/>
                  <a:ext cx="1068417" cy="43582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879" y="5504893"/>
                  <a:ext cx="1068417" cy="43582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2" name="Oval 91"/>
            <p:cNvSpPr/>
            <p:nvPr/>
          </p:nvSpPr>
          <p:spPr bwMode="auto">
            <a:xfrm>
              <a:off x="1211261" y="4920572"/>
              <a:ext cx="886968" cy="18928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1344112" y="6812974"/>
                  <a:ext cx="621267" cy="46442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112" y="6812974"/>
                  <a:ext cx="621267" cy="464423"/>
                </a:xfrm>
                <a:prstGeom prst="rect">
                  <a:avLst/>
                </a:prstGeom>
                <a:blipFill>
                  <a:blip r:embed="rId42"/>
                  <a:stretch>
                    <a:fillRect l="-29412" r="-5882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1368" y="2842674"/>
                <a:ext cx="10080625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 a leading coordinate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8" y="2842674"/>
                <a:ext cx="10080625" cy="507831"/>
              </a:xfrm>
              <a:prstGeom prst="rect">
                <a:avLst/>
              </a:prstGeom>
              <a:blipFill>
                <a:blip r:embed="rId43"/>
                <a:stretch>
                  <a:fillRect t="-10714" b="-2976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7464" y="3414935"/>
            <a:ext cx="10080625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 the details of the proof. 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 particular, prove the lemma on the previous slide.)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complexity of finding a progress measure for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graphs?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353744"/>
            <a:ext cx="9069388" cy="736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Parity Games (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PG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s)</a:t>
            </a:r>
            <a:endParaRPr lang="en-US" dirty="0">
              <a:solidFill>
                <a:srgbClr val="336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274888" y="1636355"/>
            <a:ext cx="2343150" cy="1598612"/>
            <a:chOff x="768" y="1235"/>
            <a:chExt cx="1476" cy="1007"/>
          </a:xfrm>
        </p:grpSpPr>
        <p:cxnSp>
          <p:nvCxnSpPr>
            <p:cNvPr id="142371" name="AutoShape 35"/>
            <p:cNvCxnSpPr>
              <a:cxnSpLocks noChangeShapeType="1"/>
              <a:stCxn id="142386" idx="0"/>
            </p:cNvCxnSpPr>
            <p:nvPr/>
          </p:nvCxnSpPr>
          <p:spPr bwMode="auto">
            <a:xfrm rot="16200000">
              <a:off x="1732" y="1035"/>
              <a:ext cx="219" cy="619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372" name="AutoShape 36"/>
            <p:cNvCxnSpPr>
              <a:cxnSpLocks noChangeShapeType="1"/>
              <a:stCxn id="142386" idx="1"/>
            </p:cNvCxnSpPr>
            <p:nvPr/>
          </p:nvCxnSpPr>
          <p:spPr bwMode="auto">
            <a:xfrm rot="10800000" flipV="1">
              <a:off x="768" y="1632"/>
              <a:ext cx="576" cy="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73" name="Text Box 37"/>
            <p:cNvSpPr txBox="1">
              <a:spLocks noChangeArrowheads="1"/>
            </p:cNvSpPr>
            <p:nvPr/>
          </p:nvSpPr>
          <p:spPr bwMode="auto">
            <a:xfrm>
              <a:off x="1014" y="1898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EVEN</a:t>
              </a:r>
            </a:p>
          </p:txBody>
        </p:sp>
        <p:cxnSp>
          <p:nvCxnSpPr>
            <p:cNvPr id="142375" name="AutoShape 39"/>
            <p:cNvCxnSpPr>
              <a:cxnSpLocks noChangeShapeType="1"/>
              <a:stCxn id="142386" idx="3"/>
            </p:cNvCxnSpPr>
            <p:nvPr/>
          </p:nvCxnSpPr>
          <p:spPr bwMode="auto">
            <a:xfrm>
              <a:off x="1719" y="1632"/>
              <a:ext cx="525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86" name="Rectangle 50"/>
            <p:cNvSpPr>
              <a:spLocks noChangeArrowheads="1"/>
            </p:cNvSpPr>
            <p:nvPr/>
          </p:nvSpPr>
          <p:spPr bwMode="auto">
            <a:xfrm>
              <a:off x="1344" y="1454"/>
              <a:ext cx="375" cy="35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581650" y="1275992"/>
            <a:ext cx="1657350" cy="2076450"/>
            <a:chOff x="2754" y="911"/>
            <a:chExt cx="1044" cy="1308"/>
          </a:xfrm>
        </p:grpSpPr>
        <p:sp>
          <p:nvSpPr>
            <p:cNvPr id="142379" name="Text Box 43"/>
            <p:cNvSpPr txBox="1">
              <a:spLocks noChangeArrowheads="1"/>
            </p:cNvSpPr>
            <p:nvPr/>
          </p:nvSpPr>
          <p:spPr bwMode="auto">
            <a:xfrm>
              <a:off x="2754" y="1875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ODD</a:t>
              </a:r>
            </a:p>
          </p:txBody>
        </p:sp>
        <p:cxnSp>
          <p:nvCxnSpPr>
            <p:cNvPr id="142382" name="AutoShape 46"/>
            <p:cNvCxnSpPr>
              <a:cxnSpLocks noChangeShapeType="1"/>
              <a:stCxn id="142387" idx="0"/>
            </p:cNvCxnSpPr>
            <p:nvPr/>
          </p:nvCxnSpPr>
          <p:spPr bwMode="auto">
            <a:xfrm rot="16200000">
              <a:off x="3083" y="1095"/>
              <a:ext cx="369" cy="2"/>
            </a:xfrm>
            <a:prstGeom prst="curvedConnector3">
              <a:avLst>
                <a:gd name="adj1" fmla="val 4986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2383" name="AutoShape 47"/>
            <p:cNvCxnSpPr>
              <a:cxnSpLocks noChangeShapeType="1"/>
              <a:stCxn id="142387" idx="5"/>
            </p:cNvCxnSpPr>
            <p:nvPr/>
          </p:nvCxnSpPr>
          <p:spPr bwMode="auto">
            <a:xfrm flipV="1">
              <a:off x="3388" y="1544"/>
              <a:ext cx="410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2387" name="AutoShape 51"/>
            <p:cNvSpPr>
              <a:spLocks noChangeArrowheads="1"/>
            </p:cNvSpPr>
            <p:nvPr/>
          </p:nvSpPr>
          <p:spPr bwMode="auto">
            <a:xfrm>
              <a:off x="3025" y="1280"/>
              <a:ext cx="484" cy="530"/>
            </a:xfrm>
            <a:prstGeom prst="triangle">
              <a:avLst>
                <a:gd name="adj" fmla="val 50000"/>
              </a:avLst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142390" name="Text Box 54"/>
          <p:cNvSpPr txBox="1">
            <a:spLocks noChangeArrowheads="1"/>
          </p:cNvSpPr>
          <p:nvPr/>
        </p:nvSpPr>
        <p:spPr bwMode="auto">
          <a:xfrm>
            <a:off x="1657350" y="3491874"/>
            <a:ext cx="67198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wins if largest priority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seen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infinitely often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</a:p>
        </p:txBody>
      </p:sp>
      <p:sp>
        <p:nvSpPr>
          <p:cNvPr id="142391" name="Text Box 55"/>
          <p:cNvSpPr txBox="1">
            <a:spLocks noChangeArrowheads="1"/>
          </p:cNvSpPr>
          <p:nvPr/>
        </p:nvSpPr>
        <p:spPr bwMode="auto">
          <a:xfrm>
            <a:off x="358775" y="4826391"/>
            <a:ext cx="93170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many interesting problems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automata and verification:</a:t>
            </a:r>
          </a:p>
        </p:txBody>
      </p:sp>
      <p:sp>
        <p:nvSpPr>
          <p:cNvPr id="142392" name="Text Box 56"/>
          <p:cNvSpPr txBox="1">
            <a:spLocks noChangeArrowheads="1"/>
          </p:cNvSpPr>
          <p:nvPr/>
        </p:nvSpPr>
        <p:spPr bwMode="auto">
          <a:xfrm>
            <a:off x="939800" y="5968732"/>
            <a:ext cx="8154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Non-emptyness of </a:t>
            </a:r>
            <a:r>
              <a:rPr lang="en-US" sz="32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-tree automata</a:t>
            </a:r>
          </a:p>
        </p:txBody>
      </p:sp>
      <p:sp>
        <p:nvSpPr>
          <p:cNvPr id="142393" name="Text Box 57"/>
          <p:cNvSpPr txBox="1">
            <a:spLocks noChangeArrowheads="1"/>
          </p:cNvSpPr>
          <p:nvPr/>
        </p:nvSpPr>
        <p:spPr bwMode="auto">
          <a:xfrm>
            <a:off x="939800" y="6497638"/>
            <a:ext cx="8154988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modal -calculus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347556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90" grpId="0"/>
      <p:bldP spid="142391" grpId="0"/>
      <p:bldP spid="142392" grpId="0"/>
      <p:bldP spid="1423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42268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Progress measures Lifting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8999" y="107398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⨃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→[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parity game.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9" y="1073983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626932"/>
                <a:ext cx="10080625" cy="970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solve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computing the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smallest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progress measure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626932"/>
                <a:ext cx="10080625" cy="970202"/>
              </a:xfrm>
              <a:prstGeom prst="rect">
                <a:avLst/>
              </a:prstGeom>
              <a:blipFill>
                <a:blip r:embed="rId3"/>
                <a:stretch>
                  <a:fillRect t="-6918" b="-169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-4695" y="262686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start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95" y="2626863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3869" y="317981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Lift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9" y="3179812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22707" y="373276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7" y="3732761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10723" y="4285710"/>
                <a:ext cx="10080625" cy="1467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∃ 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3" y="4285710"/>
                <a:ext cx="10080625" cy="1467518"/>
              </a:xfrm>
              <a:prstGeom prst="rect">
                <a:avLst/>
              </a:prstGeom>
              <a:blipFill>
                <a:blip r:embed="rId7"/>
                <a:stretch>
                  <a:fillRect t="-2905" b="-82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-1261" y="5782955"/>
                <a:ext cx="10080625" cy="1467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∀ 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⟶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61" y="5782955"/>
                <a:ext cx="10080625" cy="1467518"/>
              </a:xfrm>
              <a:prstGeom prst="rect">
                <a:avLst/>
              </a:prstGeom>
              <a:blipFill>
                <a:blip r:embed="rId8"/>
                <a:stretch>
                  <a:fillRect t="-3333" b="-87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8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03847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P</a:t>
            </a:r>
            <a:r>
              <a:rPr lang="en-US" sz="4400" dirty="0" smtClean="0">
                <a:solidFill>
                  <a:schemeClr val="accent2"/>
                </a:solidFill>
              </a:rPr>
              <a:t>rogress measures and trees </a:t>
            </a:r>
            <a:r>
              <a:rPr lang="en-US" sz="3200" dirty="0">
                <a:solidFill>
                  <a:srgbClr val="C00000"/>
                </a:solidFill>
              </a:rPr>
              <a:t>[</a:t>
            </a:r>
            <a:r>
              <a:rPr lang="en-US" sz="3200" dirty="0" smtClean="0">
                <a:solidFill>
                  <a:srgbClr val="C00000"/>
                </a:solidFill>
              </a:rPr>
              <a:t>JL </a:t>
            </a:r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2017) </a:t>
            </a:r>
            <a:r>
              <a:rPr lang="en-US" sz="3200" dirty="0">
                <a:solidFill>
                  <a:srgbClr val="C00000"/>
                </a:solidFill>
              </a:rPr>
              <a:t>]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170172"/>
                <a:ext cx="10080625" cy="1401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progress measure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seen as a mapping from each vertex to a leaf in a complete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tree of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(not part of the tree).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170172"/>
                <a:ext cx="10080625" cy="1401089"/>
              </a:xfrm>
              <a:prstGeom prst="rect">
                <a:avLst/>
              </a:prstGeom>
              <a:blipFill>
                <a:blip r:embed="rId2"/>
                <a:stretch>
                  <a:fillRect t="-3478" b="-1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8175" y="263448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to reach the leaf, go to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child of the root, then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child, and so on.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5" y="2634488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4099389" y="4738963"/>
                <a:ext cx="5987427" cy="18490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ancestor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equal or to the right of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ancestor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9389" y="4738963"/>
                <a:ext cx="5987427" cy="1849096"/>
              </a:xfrm>
              <a:prstGeom prst="rect">
                <a:avLst/>
              </a:prstGeom>
              <a:blipFill>
                <a:blip r:embed="rId4"/>
                <a:stretch>
                  <a:fillRect t="-3289" b="-82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89951" y="5816886"/>
            <a:ext cx="1041668" cy="1012518"/>
            <a:chOff x="597882" y="5541079"/>
            <a:chExt cx="1041668" cy="1012518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1051934" y="554107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 bwMode="auto">
            <a:xfrm>
              <a:off x="597882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 bwMode="auto">
            <a:xfrm>
              <a:off x="824908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 bwMode="auto">
            <a:xfrm>
              <a:off x="1051934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6" name="Straight Connector 65"/>
            <p:cNvCxnSpPr>
              <a:stCxn id="62" idx="2"/>
              <a:endCxn id="63" idx="0"/>
            </p:cNvCxnSpPr>
            <p:nvPr/>
          </p:nvCxnSpPr>
          <p:spPr bwMode="auto">
            <a:xfrm flipH="1">
              <a:off x="664664" y="5609659"/>
              <a:ext cx="387270" cy="80677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7" name="Straight Connector 66"/>
            <p:cNvCxnSpPr>
              <a:stCxn id="62" idx="3"/>
              <a:endCxn id="64" idx="0"/>
            </p:cNvCxnSpPr>
            <p:nvPr/>
          </p:nvCxnSpPr>
          <p:spPr bwMode="auto">
            <a:xfrm flipH="1">
              <a:off x="891690" y="5658152"/>
              <a:ext cx="179804" cy="75828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Connector 67"/>
            <p:cNvCxnSpPr>
              <a:stCxn id="62" idx="4"/>
              <a:endCxn id="65" idx="0"/>
            </p:cNvCxnSpPr>
            <p:nvPr/>
          </p:nvCxnSpPr>
          <p:spPr bwMode="auto">
            <a:xfrm>
              <a:off x="1118716" y="5678239"/>
              <a:ext cx="0" cy="73819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1278960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0" name="Straight Connector 69"/>
            <p:cNvCxnSpPr>
              <a:stCxn id="62" idx="5"/>
              <a:endCxn id="69" idx="0"/>
            </p:cNvCxnSpPr>
            <p:nvPr/>
          </p:nvCxnSpPr>
          <p:spPr bwMode="auto">
            <a:xfrm>
              <a:off x="1165938" y="5658152"/>
              <a:ext cx="179804" cy="75828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1505986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Straight Connector 71"/>
            <p:cNvCxnSpPr>
              <a:stCxn id="62" idx="6"/>
              <a:endCxn id="71" idx="0"/>
            </p:cNvCxnSpPr>
            <p:nvPr/>
          </p:nvCxnSpPr>
          <p:spPr bwMode="auto">
            <a:xfrm>
              <a:off x="1185498" y="5609659"/>
              <a:ext cx="387270" cy="80677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2134276" y="5816886"/>
            <a:ext cx="1041668" cy="1012518"/>
            <a:chOff x="597882" y="5541079"/>
            <a:chExt cx="1041668" cy="101251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1051934" y="554107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597882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824908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1051934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/>
            <p:cNvCxnSpPr>
              <a:stCxn id="51" idx="2"/>
              <a:endCxn id="52" idx="0"/>
            </p:cNvCxnSpPr>
            <p:nvPr/>
          </p:nvCxnSpPr>
          <p:spPr bwMode="auto">
            <a:xfrm flipH="1">
              <a:off x="664664" y="5609659"/>
              <a:ext cx="387270" cy="80677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6" name="Straight Connector 55"/>
            <p:cNvCxnSpPr>
              <a:stCxn id="51" idx="3"/>
              <a:endCxn id="53" idx="0"/>
            </p:cNvCxnSpPr>
            <p:nvPr/>
          </p:nvCxnSpPr>
          <p:spPr bwMode="auto">
            <a:xfrm flipH="1">
              <a:off x="891690" y="5658152"/>
              <a:ext cx="179804" cy="75828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7" name="Straight Connector 56"/>
            <p:cNvCxnSpPr>
              <a:stCxn id="51" idx="4"/>
              <a:endCxn id="54" idx="0"/>
            </p:cNvCxnSpPr>
            <p:nvPr/>
          </p:nvCxnSpPr>
          <p:spPr bwMode="auto">
            <a:xfrm>
              <a:off x="1118716" y="5678239"/>
              <a:ext cx="0" cy="73819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1278960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9" name="Straight Connector 58"/>
            <p:cNvCxnSpPr>
              <a:stCxn id="51" idx="5"/>
              <a:endCxn id="58" idx="0"/>
            </p:cNvCxnSpPr>
            <p:nvPr/>
          </p:nvCxnSpPr>
          <p:spPr bwMode="auto">
            <a:xfrm>
              <a:off x="1165938" y="5658152"/>
              <a:ext cx="179804" cy="75828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1505986" y="64164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/>
            <p:cNvCxnSpPr>
              <a:stCxn id="51" idx="6"/>
              <a:endCxn id="60" idx="0"/>
            </p:cNvCxnSpPr>
            <p:nvPr/>
          </p:nvCxnSpPr>
          <p:spPr bwMode="auto">
            <a:xfrm>
              <a:off x="1185498" y="5609659"/>
              <a:ext cx="387270" cy="80677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12" name="Oval 11"/>
          <p:cNvSpPr>
            <a:spLocks noChangeAspect="1"/>
          </p:cNvSpPr>
          <p:nvPr/>
        </p:nvSpPr>
        <p:spPr bwMode="auto">
          <a:xfrm>
            <a:off x="2016165" y="4963459"/>
            <a:ext cx="133564" cy="13716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12" idx="3"/>
            <a:endCxn id="62" idx="0"/>
          </p:cNvCxnSpPr>
          <p:nvPr/>
        </p:nvCxnSpPr>
        <p:spPr bwMode="auto">
          <a:xfrm flipH="1">
            <a:off x="1510785" y="5080532"/>
            <a:ext cx="524940" cy="73635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4" name="Straight Connector 13"/>
          <p:cNvCxnSpPr>
            <a:stCxn id="12" idx="5"/>
            <a:endCxn id="51" idx="0"/>
          </p:cNvCxnSpPr>
          <p:nvPr/>
        </p:nvCxnSpPr>
        <p:spPr bwMode="auto">
          <a:xfrm>
            <a:off x="2130169" y="5080532"/>
            <a:ext cx="524941" cy="73635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82" name="Oval 81"/>
          <p:cNvSpPr>
            <a:spLocks noChangeAspect="1"/>
          </p:cNvSpPr>
          <p:nvPr/>
        </p:nvSpPr>
        <p:spPr bwMode="auto">
          <a:xfrm>
            <a:off x="2733643" y="4150092"/>
            <a:ext cx="133564" cy="13716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Straight Connector 82"/>
          <p:cNvCxnSpPr>
            <a:endCxn id="12" idx="7"/>
          </p:cNvCxnSpPr>
          <p:nvPr/>
        </p:nvCxnSpPr>
        <p:spPr bwMode="auto">
          <a:xfrm flipH="1">
            <a:off x="2130169" y="4283958"/>
            <a:ext cx="603474" cy="699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35293" y="6542911"/>
                <a:ext cx="621267" cy="4358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93" y="6542911"/>
                <a:ext cx="621267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98654" y="5647349"/>
                <a:ext cx="621267" cy="4358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 smtClean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654" y="5647349"/>
                <a:ext cx="621267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472864" y="4820366"/>
                <a:ext cx="621267" cy="4358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864" y="4820366"/>
                <a:ext cx="621267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 rot="18844586">
                <a:off x="2193288" y="4232350"/>
                <a:ext cx="428604" cy="55027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…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44586">
                <a:off x="2193288" y="4232350"/>
                <a:ext cx="428604" cy="5502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737811" y="3996724"/>
                <a:ext cx="1001879" cy="43582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811" y="3996724"/>
                <a:ext cx="1001879" cy="435825"/>
              </a:xfrm>
              <a:prstGeom prst="rect">
                <a:avLst/>
              </a:prstGeom>
              <a:blipFill>
                <a:blip r:embed="rId9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 Box 49"/>
          <p:cNvSpPr txBox="1">
            <a:spLocks noChangeArrowheads="1"/>
          </p:cNvSpPr>
          <p:nvPr/>
        </p:nvSpPr>
        <p:spPr bwMode="auto">
          <a:xfrm>
            <a:off x="4097679" y="3699564"/>
            <a:ext cx="59874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 the levels from bottom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top by the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priorities.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 Box 49"/>
              <p:cNvSpPr txBox="1">
                <a:spLocks noChangeArrowheads="1"/>
              </p:cNvSpPr>
              <p:nvPr/>
            </p:nvSpPr>
            <p:spPr bwMode="auto">
              <a:xfrm>
                <a:off x="4107953" y="6596871"/>
                <a:ext cx="59874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Similar definition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7953" y="6596871"/>
                <a:ext cx="5987427" cy="523220"/>
              </a:xfrm>
              <a:prstGeom prst="rect">
                <a:avLst/>
              </a:prstGeom>
              <a:blipFill>
                <a:blip r:embed="rId10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8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8" grpId="0"/>
      <p:bldP spid="89" grpId="0"/>
      <p:bldP spid="90" grpId="0"/>
      <p:bldP spid="91" grpId="0"/>
      <p:bldP spid="93" grpId="0"/>
      <p:bldP spid="9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150096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Tree progress measures </a:t>
            </a:r>
            <a:r>
              <a:rPr lang="en-US" sz="3200" dirty="0">
                <a:solidFill>
                  <a:srgbClr val="C00000"/>
                </a:solidFill>
              </a:rPr>
              <a:t>[JL (2017) ] </a:t>
            </a:r>
            <a:endParaRPr lang="en-US" sz="3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793778"/>
                <a:ext cx="10080625" cy="141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-progress measure is a function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)∪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satisfies the same conditions as a standard progress measure,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relations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defined on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793778"/>
                <a:ext cx="10080625" cy="1418209"/>
              </a:xfrm>
              <a:prstGeom prst="rect">
                <a:avLst/>
              </a:prstGeom>
              <a:blipFill>
                <a:blip r:embed="rId2"/>
                <a:stretch>
                  <a:fillRect t="-3863" b="-47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8175" y="877255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arbitrary tree of depth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leaves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75" y="877255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-4695" y="3174403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)∪</m:t>
                    </m:r>
                    <m:d>
                      <m:dPr>
                        <m:begChr m:val="{"/>
                        <m:endChr m:val="}"/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progress measure, then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win from each vertex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which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95" y="3174403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14143" y="409092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arbitrary, the converse does not necessarily hold.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43" y="4090926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1628" b="-26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9"/>
              <p:cNvSpPr txBox="1">
                <a:spLocks noChangeArrowheads="1"/>
              </p:cNvSpPr>
              <p:nvPr/>
            </p:nvSpPr>
            <p:spPr bwMode="auto">
              <a:xfrm>
                <a:off x="10723" y="4576562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standard PM yields a PM on a tree with at most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leaves. Unfortunately, we do not know this tree in advance.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23" y="4576562"/>
                <a:ext cx="10080625" cy="954107"/>
              </a:xfrm>
              <a:prstGeom prst="rect">
                <a:avLst/>
              </a:prstGeom>
              <a:blipFill>
                <a:blip r:embed="rId6"/>
                <a:stretch>
                  <a:fillRect t="-6410" b="-128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-11535" y="5493085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-PM, we can find it using a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lifting algorithm on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7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535" y="5493085"/>
                <a:ext cx="10080625" cy="954107"/>
              </a:xfrm>
              <a:prstGeom prst="rect">
                <a:avLst/>
              </a:prstGeom>
              <a:blipFill>
                <a:blip r:embed="rId7"/>
                <a:stretch>
                  <a:fillRect t="-6369" b="-127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17577" y="6409608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there is 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-PM then there is also 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-PM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tree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contains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subtree.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7" y="6409608"/>
                <a:ext cx="10080625" cy="954107"/>
              </a:xfrm>
              <a:prstGeom prst="rect">
                <a:avLst/>
              </a:prstGeom>
              <a:blipFill>
                <a:blip r:embed="rId8"/>
                <a:stretch>
                  <a:fillRect t="-5732" b="-127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60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2" grpId="0"/>
      <p:bldP spid="43" grpId="0"/>
      <p:bldP spid="45" grpId="0"/>
      <p:bldP spid="46" grpId="0"/>
      <p:bldP spid="4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512459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Ordered trees and subtrees</a:t>
            </a:r>
            <a:endParaRPr lang="en-US" sz="4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3708" y="1563046"/>
                <a:ext cx="10080625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 is an ordered tree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leaves at depth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1563046"/>
                <a:ext cx="10080625" cy="553998"/>
              </a:xfrm>
              <a:prstGeom prst="rect">
                <a:avLst/>
              </a:prstGeom>
              <a:blipFill>
                <a:blip r:embed="rId2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32546" y="2249698"/>
                <a:ext cx="10080625" cy="147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ordered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subtree of an ordered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 it is possible to 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way that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preserves the order of the children of each node.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" y="2249698"/>
                <a:ext cx="10080625" cy="1477328"/>
              </a:xfrm>
              <a:prstGeom prst="rect">
                <a:avLst/>
              </a:prstGeom>
              <a:blipFill>
                <a:blip r:embed="rId3"/>
                <a:stretch>
                  <a:fillRect t="-5372" b="-1198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/>
          <p:cNvGrpSpPr/>
          <p:nvPr/>
        </p:nvGrpSpPr>
        <p:grpSpPr>
          <a:xfrm>
            <a:off x="1566817" y="4335698"/>
            <a:ext cx="1760294" cy="1959963"/>
            <a:chOff x="1566817" y="4592548"/>
            <a:chExt cx="1760294" cy="1959963"/>
          </a:xfrm>
        </p:grpSpPr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2362503" y="4592548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 bwMode="auto">
            <a:xfrm>
              <a:off x="185877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 bwMode="auto">
            <a:xfrm>
              <a:off x="287676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 bwMode="auto">
            <a:xfrm>
              <a:off x="1566817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2150728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559979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876763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3193547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>
              <a:stCxn id="3" idx="3"/>
              <a:endCxn id="7" idx="7"/>
            </p:cNvCxnSpPr>
            <p:nvPr/>
          </p:nvCxnSpPr>
          <p:spPr bwMode="auto">
            <a:xfrm flipH="1">
              <a:off x="1972777" y="4709621"/>
              <a:ext cx="409286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Connector 15"/>
            <p:cNvCxnSpPr>
              <a:stCxn id="3" idx="5"/>
              <a:endCxn id="8" idx="1"/>
            </p:cNvCxnSpPr>
            <p:nvPr/>
          </p:nvCxnSpPr>
          <p:spPr bwMode="auto">
            <a:xfrm>
              <a:off x="2476507" y="4709621"/>
              <a:ext cx="419816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Connector 18"/>
            <p:cNvCxnSpPr>
              <a:stCxn id="7" idx="3"/>
              <a:endCxn id="9" idx="0"/>
            </p:cNvCxnSpPr>
            <p:nvPr/>
          </p:nvCxnSpPr>
          <p:spPr bwMode="auto">
            <a:xfrm flipH="1">
              <a:off x="1633599" y="5640287"/>
              <a:ext cx="244734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4" name="Straight Connector 23"/>
            <p:cNvCxnSpPr>
              <a:stCxn id="7" idx="5"/>
              <a:endCxn id="10" idx="0"/>
            </p:cNvCxnSpPr>
            <p:nvPr/>
          </p:nvCxnSpPr>
          <p:spPr bwMode="auto">
            <a:xfrm>
              <a:off x="1972777" y="5640287"/>
              <a:ext cx="244733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7" name="Straight Connector 26"/>
            <p:cNvCxnSpPr>
              <a:stCxn id="8" idx="3"/>
              <a:endCxn id="11" idx="0"/>
            </p:cNvCxnSpPr>
            <p:nvPr/>
          </p:nvCxnSpPr>
          <p:spPr bwMode="auto">
            <a:xfrm flipH="1">
              <a:off x="2626761" y="5640287"/>
              <a:ext cx="269562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0" name="Straight Connector 29"/>
            <p:cNvCxnSpPr>
              <a:stCxn id="8" idx="4"/>
              <a:endCxn id="12" idx="0"/>
            </p:cNvCxnSpPr>
            <p:nvPr/>
          </p:nvCxnSpPr>
          <p:spPr bwMode="auto">
            <a:xfrm>
              <a:off x="2943545" y="5660374"/>
              <a:ext cx="0" cy="754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3" name="Straight Connector 32"/>
            <p:cNvCxnSpPr>
              <a:stCxn id="8" idx="5"/>
              <a:endCxn id="14" idx="0"/>
            </p:cNvCxnSpPr>
            <p:nvPr/>
          </p:nvCxnSpPr>
          <p:spPr bwMode="auto">
            <a:xfrm>
              <a:off x="2990767" y="5640287"/>
              <a:ext cx="269562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9"/>
              <p:cNvSpPr txBox="1">
                <a:spLocks noChangeArrowheads="1"/>
              </p:cNvSpPr>
              <p:nvPr/>
            </p:nvSpPr>
            <p:spPr bwMode="auto">
              <a:xfrm>
                <a:off x="238027" y="6451946"/>
                <a:ext cx="439561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027" y="6451946"/>
                <a:ext cx="4395617" cy="553998"/>
              </a:xfrm>
              <a:prstGeom prst="rect">
                <a:avLst/>
              </a:prstGeom>
              <a:blipFill>
                <a:blip r:embed="rId4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6712461" y="4323714"/>
            <a:ext cx="2323657" cy="1972801"/>
            <a:chOff x="6712461" y="4580564"/>
            <a:chExt cx="2323657" cy="1972801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7680795" y="458056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004417" y="5511230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8468474" y="5511230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712461" y="640336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7296372" y="640336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 bwMode="auto">
            <a:xfrm>
              <a:off x="8034394" y="640764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8323781" y="640764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 bwMode="auto">
            <a:xfrm>
              <a:off x="8613168" y="640764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5" name="Straight Connector 44"/>
            <p:cNvCxnSpPr>
              <a:stCxn id="37" idx="3"/>
              <a:endCxn id="38" idx="7"/>
            </p:cNvCxnSpPr>
            <p:nvPr/>
          </p:nvCxnSpPr>
          <p:spPr bwMode="auto">
            <a:xfrm flipH="1">
              <a:off x="7118421" y="4697637"/>
              <a:ext cx="581934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Connector 45"/>
            <p:cNvCxnSpPr>
              <a:stCxn id="37" idx="5"/>
              <a:endCxn id="39" idx="1"/>
            </p:cNvCxnSpPr>
            <p:nvPr/>
          </p:nvCxnSpPr>
          <p:spPr bwMode="auto">
            <a:xfrm>
              <a:off x="7794799" y="4697637"/>
              <a:ext cx="693235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Connector 46"/>
            <p:cNvCxnSpPr>
              <a:stCxn id="38" idx="3"/>
              <a:endCxn id="40" idx="0"/>
            </p:cNvCxnSpPr>
            <p:nvPr/>
          </p:nvCxnSpPr>
          <p:spPr bwMode="auto">
            <a:xfrm flipH="1">
              <a:off x="6779243" y="5628303"/>
              <a:ext cx="244734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Connector 47"/>
            <p:cNvCxnSpPr>
              <a:stCxn id="38" idx="5"/>
              <a:endCxn id="41" idx="0"/>
            </p:cNvCxnSpPr>
            <p:nvPr/>
          </p:nvCxnSpPr>
          <p:spPr bwMode="auto">
            <a:xfrm>
              <a:off x="7118421" y="5628303"/>
              <a:ext cx="244733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Connector 48"/>
            <p:cNvCxnSpPr>
              <a:stCxn id="39" idx="3"/>
              <a:endCxn id="42" idx="0"/>
            </p:cNvCxnSpPr>
            <p:nvPr/>
          </p:nvCxnSpPr>
          <p:spPr bwMode="auto">
            <a:xfrm flipH="1">
              <a:off x="8101176" y="5628303"/>
              <a:ext cx="386858" cy="77934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Connector 49"/>
            <p:cNvCxnSpPr>
              <a:stCxn id="39" idx="4"/>
              <a:endCxn id="43" idx="0"/>
            </p:cNvCxnSpPr>
            <p:nvPr/>
          </p:nvCxnSpPr>
          <p:spPr bwMode="auto">
            <a:xfrm flipH="1">
              <a:off x="8390563" y="5648390"/>
              <a:ext cx="144693" cy="7592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Connector 50"/>
            <p:cNvCxnSpPr>
              <a:stCxn id="39" idx="4"/>
              <a:endCxn id="44" idx="0"/>
            </p:cNvCxnSpPr>
            <p:nvPr/>
          </p:nvCxnSpPr>
          <p:spPr bwMode="auto">
            <a:xfrm>
              <a:off x="8535256" y="5648390"/>
              <a:ext cx="144694" cy="7592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7680795" y="5503522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7680795" y="6416205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Connector 53"/>
            <p:cNvCxnSpPr>
              <a:stCxn id="37" idx="4"/>
              <a:endCxn id="52" idx="0"/>
            </p:cNvCxnSpPr>
            <p:nvPr/>
          </p:nvCxnSpPr>
          <p:spPr bwMode="auto">
            <a:xfrm>
              <a:off x="7747577" y="4717724"/>
              <a:ext cx="0" cy="78579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7" name="Straight Connector 56"/>
            <p:cNvCxnSpPr>
              <a:stCxn id="52" idx="4"/>
              <a:endCxn id="53" idx="0"/>
            </p:cNvCxnSpPr>
            <p:nvPr/>
          </p:nvCxnSpPr>
          <p:spPr bwMode="auto">
            <a:xfrm>
              <a:off x="7747577" y="5640682"/>
              <a:ext cx="0" cy="77552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60" name="Oval 59"/>
            <p:cNvSpPr>
              <a:spLocks noChangeAspect="1"/>
            </p:cNvSpPr>
            <p:nvPr/>
          </p:nvSpPr>
          <p:spPr bwMode="auto">
            <a:xfrm>
              <a:off x="8902554" y="640764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Straight Connector 60"/>
            <p:cNvCxnSpPr>
              <a:stCxn id="39" idx="5"/>
              <a:endCxn id="60" idx="0"/>
            </p:cNvCxnSpPr>
            <p:nvPr/>
          </p:nvCxnSpPr>
          <p:spPr bwMode="auto">
            <a:xfrm>
              <a:off x="8582478" y="5628303"/>
              <a:ext cx="386858" cy="77934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69" name="Group 68"/>
          <p:cNvGrpSpPr/>
          <p:nvPr/>
        </p:nvGrpSpPr>
        <p:grpSpPr>
          <a:xfrm flipH="1">
            <a:off x="4071989" y="4333988"/>
            <a:ext cx="1760294" cy="1959963"/>
            <a:chOff x="1566817" y="4592548"/>
            <a:chExt cx="1760294" cy="1959963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2338011" y="4592548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185877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287676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1566817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2150728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2559979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2876763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3193547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8" name="Straight Connector 77"/>
            <p:cNvCxnSpPr>
              <a:stCxn id="70" idx="3"/>
              <a:endCxn id="71" idx="7"/>
            </p:cNvCxnSpPr>
            <p:nvPr/>
          </p:nvCxnSpPr>
          <p:spPr bwMode="auto">
            <a:xfrm flipH="1">
              <a:off x="1972777" y="4709621"/>
              <a:ext cx="384794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9" name="Straight Connector 78"/>
            <p:cNvCxnSpPr>
              <a:stCxn id="70" idx="5"/>
              <a:endCxn id="72" idx="1"/>
            </p:cNvCxnSpPr>
            <p:nvPr/>
          </p:nvCxnSpPr>
          <p:spPr bwMode="auto">
            <a:xfrm>
              <a:off x="2452015" y="4709621"/>
              <a:ext cx="444308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0" name="Straight Connector 79"/>
            <p:cNvCxnSpPr>
              <a:stCxn id="71" idx="3"/>
              <a:endCxn id="73" idx="7"/>
            </p:cNvCxnSpPr>
            <p:nvPr/>
          </p:nvCxnSpPr>
          <p:spPr bwMode="auto">
            <a:xfrm flipH="1">
              <a:off x="1680821" y="5640287"/>
              <a:ext cx="197512" cy="79515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1" name="Straight Connector 80"/>
            <p:cNvCxnSpPr>
              <a:stCxn id="71" idx="5"/>
              <a:endCxn id="74" idx="0"/>
            </p:cNvCxnSpPr>
            <p:nvPr/>
          </p:nvCxnSpPr>
          <p:spPr bwMode="auto">
            <a:xfrm>
              <a:off x="1972777" y="5640287"/>
              <a:ext cx="244733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2" name="Straight Connector 81"/>
            <p:cNvCxnSpPr>
              <a:stCxn id="72" idx="3"/>
              <a:endCxn id="75" idx="0"/>
            </p:cNvCxnSpPr>
            <p:nvPr/>
          </p:nvCxnSpPr>
          <p:spPr bwMode="auto">
            <a:xfrm flipH="1">
              <a:off x="2626761" y="5640287"/>
              <a:ext cx="269562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3" name="Straight Connector 82"/>
            <p:cNvCxnSpPr>
              <a:stCxn id="72" idx="4"/>
              <a:endCxn id="76" idx="0"/>
            </p:cNvCxnSpPr>
            <p:nvPr/>
          </p:nvCxnSpPr>
          <p:spPr bwMode="auto">
            <a:xfrm>
              <a:off x="2943545" y="5660374"/>
              <a:ext cx="0" cy="754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4" name="Straight Connector 83"/>
            <p:cNvCxnSpPr>
              <a:stCxn id="72" idx="5"/>
              <a:endCxn id="77" idx="0"/>
            </p:cNvCxnSpPr>
            <p:nvPr/>
          </p:nvCxnSpPr>
          <p:spPr bwMode="auto">
            <a:xfrm>
              <a:off x="2990767" y="5640287"/>
              <a:ext cx="269562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1561679" y="5001580"/>
                <a:ext cx="439561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1679" y="5001580"/>
                <a:ext cx="439561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6779243" y="4430513"/>
            <a:ext cx="2190093" cy="1710012"/>
            <a:chOff x="6931752" y="4843072"/>
            <a:chExt cx="2190093" cy="1710012"/>
          </a:xfrm>
        </p:grpSpPr>
        <p:cxnSp>
          <p:nvCxnSpPr>
            <p:cNvPr id="86" name="Straight Connector 85"/>
            <p:cNvCxnSpPr>
              <a:stCxn id="37" idx="3"/>
              <a:endCxn id="38" idx="7"/>
            </p:cNvCxnSpPr>
            <p:nvPr/>
          </p:nvCxnSpPr>
          <p:spPr bwMode="auto">
            <a:xfrm flipH="1">
              <a:off x="7270930" y="4843072"/>
              <a:ext cx="581934" cy="83368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Connector 86"/>
            <p:cNvCxnSpPr>
              <a:stCxn id="37" idx="5"/>
              <a:endCxn id="39" idx="1"/>
            </p:cNvCxnSpPr>
            <p:nvPr/>
          </p:nvCxnSpPr>
          <p:spPr bwMode="auto">
            <a:xfrm>
              <a:off x="7947308" y="4843072"/>
              <a:ext cx="693235" cy="83368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8" name="Straight Connector 87"/>
            <p:cNvCxnSpPr>
              <a:stCxn id="38" idx="3"/>
              <a:endCxn id="40" idx="0"/>
            </p:cNvCxnSpPr>
            <p:nvPr/>
          </p:nvCxnSpPr>
          <p:spPr bwMode="auto">
            <a:xfrm flipH="1">
              <a:off x="6931752" y="5773738"/>
              <a:ext cx="244734" cy="77506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9" name="Straight Connector 88"/>
            <p:cNvCxnSpPr>
              <a:stCxn id="38" idx="5"/>
              <a:endCxn id="41" idx="0"/>
            </p:cNvCxnSpPr>
            <p:nvPr/>
          </p:nvCxnSpPr>
          <p:spPr bwMode="auto">
            <a:xfrm>
              <a:off x="7270930" y="5773738"/>
              <a:ext cx="244733" cy="77506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0" name="Straight Connector 89"/>
            <p:cNvCxnSpPr>
              <a:stCxn id="39" idx="3"/>
              <a:endCxn id="42" idx="0"/>
            </p:cNvCxnSpPr>
            <p:nvPr/>
          </p:nvCxnSpPr>
          <p:spPr bwMode="auto">
            <a:xfrm flipH="1">
              <a:off x="8253685" y="5773738"/>
              <a:ext cx="386858" cy="77934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1" name="Straight Connector 90"/>
            <p:cNvCxnSpPr>
              <a:stCxn id="39" idx="4"/>
              <a:endCxn id="43" idx="0"/>
            </p:cNvCxnSpPr>
            <p:nvPr/>
          </p:nvCxnSpPr>
          <p:spPr bwMode="auto">
            <a:xfrm flipH="1">
              <a:off x="8543072" y="5793825"/>
              <a:ext cx="144693" cy="75925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2" name="Straight Connector 91"/>
            <p:cNvCxnSpPr>
              <a:stCxn id="39" idx="5"/>
              <a:endCxn id="60" idx="0"/>
            </p:cNvCxnSpPr>
            <p:nvPr/>
          </p:nvCxnSpPr>
          <p:spPr bwMode="auto">
            <a:xfrm>
              <a:off x="8734987" y="5773738"/>
              <a:ext cx="386858" cy="779346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563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36" grpId="0"/>
      <p:bldP spid="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491193"/>
            <a:ext cx="10080625" cy="103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Universal trees</a:t>
            </a:r>
            <a:r>
              <a:rPr lang="en-US" sz="4400" dirty="0" smtClean="0">
                <a:solidFill>
                  <a:srgbClr val="00B050"/>
                </a:solidFill>
              </a:rPr>
              <a:t/>
            </a:r>
            <a:br>
              <a:rPr lang="en-US" sz="4400" dirty="0" smtClean="0">
                <a:solidFill>
                  <a:srgbClr val="00B050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[ </a:t>
            </a:r>
            <a:r>
              <a:rPr lang="en-US" sz="2600" dirty="0" err="1">
                <a:solidFill>
                  <a:srgbClr val="C00000"/>
                </a:solidFill>
              </a:rPr>
              <a:t>Czerwiński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Daviaud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Fijalkow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sz="2600" dirty="0" err="1">
                <a:solidFill>
                  <a:srgbClr val="C00000"/>
                </a:solidFill>
              </a:rPr>
              <a:t>Jurdziński</a:t>
            </a:r>
            <a:r>
              <a:rPr lang="en-US" altLang="zh-CN" sz="2600" dirty="0">
                <a:solidFill>
                  <a:srgbClr val="C00000"/>
                </a:solidFill>
              </a:rPr>
              <a:t>-</a:t>
            </a:r>
            <a:r>
              <a:rPr lang="en-US" altLang="zh-CN" sz="2600" dirty="0" err="1">
                <a:solidFill>
                  <a:srgbClr val="C00000"/>
                </a:solidFill>
              </a:rPr>
              <a:t>L</a:t>
            </a:r>
            <a:r>
              <a:rPr lang="en-US" sz="2600" dirty="0" err="1">
                <a:solidFill>
                  <a:srgbClr val="C00000"/>
                </a:solidFill>
              </a:rPr>
              <a:t>azić</a:t>
            </a:r>
            <a:r>
              <a:rPr lang="en-US" sz="2600" dirty="0">
                <a:solidFill>
                  <a:srgbClr val="C00000"/>
                </a:solidFill>
              </a:rPr>
              <a:t>-Parys (2019) </a:t>
            </a:r>
            <a:r>
              <a:rPr lang="en-US" sz="2600" dirty="0" smtClean="0">
                <a:solidFill>
                  <a:srgbClr val="C00000"/>
                </a:solidFill>
              </a:rPr>
              <a:t>]</a:t>
            </a:r>
            <a:endParaRPr lang="en-US" sz="2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32546" y="1803691"/>
                <a:ext cx="10080625" cy="1015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 is a tree that </a:t>
                </a:r>
                <a:b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contains each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 as an ordered subtree.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" y="1803691"/>
                <a:ext cx="10080625" cy="1015663"/>
              </a:xfrm>
              <a:prstGeom prst="rect">
                <a:avLst/>
              </a:prstGeom>
              <a:blipFill>
                <a:blip r:embed="rId2"/>
                <a:stretch>
                  <a:fillRect t="-7831" b="-180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7" name="Group 236"/>
          <p:cNvGrpSpPr/>
          <p:nvPr/>
        </p:nvGrpSpPr>
        <p:grpSpPr>
          <a:xfrm>
            <a:off x="352955" y="3268692"/>
            <a:ext cx="5618967" cy="1929637"/>
            <a:chOff x="352955" y="3268692"/>
            <a:chExt cx="5618967" cy="1929637"/>
          </a:xfrm>
        </p:grpSpPr>
        <p:grpSp>
          <p:nvGrpSpPr>
            <p:cNvPr id="101" name="Group 100"/>
            <p:cNvGrpSpPr/>
            <p:nvPr/>
          </p:nvGrpSpPr>
          <p:grpSpPr>
            <a:xfrm>
              <a:off x="352955" y="4185811"/>
              <a:ext cx="1041668" cy="1012518"/>
              <a:chOff x="597882" y="5541079"/>
              <a:chExt cx="1041668" cy="1012518"/>
            </a:xfrm>
          </p:grpSpPr>
          <p:sp>
            <p:nvSpPr>
              <p:cNvPr id="38" name="Oval 37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Straight Connector 41"/>
              <p:cNvCxnSpPr>
                <a:stCxn id="38" idx="2"/>
                <a:endCxn id="39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3" name="Straight Connector 42"/>
              <p:cNvCxnSpPr>
                <a:stCxn id="38" idx="3"/>
                <a:endCxn id="40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44" name="Straight Connector 43"/>
              <p:cNvCxnSpPr>
                <a:stCxn id="38" idx="4"/>
                <a:endCxn id="41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45" name="Oval 44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Straight Connector 45"/>
              <p:cNvCxnSpPr>
                <a:stCxn id="38" idx="5"/>
                <a:endCxn id="45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47" name="Oval 46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Connector 47"/>
              <p:cNvCxnSpPr>
                <a:stCxn id="38" idx="6"/>
                <a:endCxn id="47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102" name="Group 101"/>
            <p:cNvGrpSpPr/>
            <p:nvPr/>
          </p:nvGrpSpPr>
          <p:grpSpPr>
            <a:xfrm>
              <a:off x="1497280" y="4185811"/>
              <a:ext cx="1041668" cy="1012518"/>
              <a:chOff x="597882" y="5541079"/>
              <a:chExt cx="1041668" cy="1012518"/>
            </a:xfrm>
          </p:grpSpPr>
          <p:sp>
            <p:nvSpPr>
              <p:cNvPr id="103" name="Oval 102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4" name="Oval 103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5" name="Oval 104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Straight Connector 106"/>
              <p:cNvCxnSpPr>
                <a:stCxn id="103" idx="2"/>
                <a:endCxn id="104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08" name="Straight Connector 107"/>
              <p:cNvCxnSpPr>
                <a:stCxn id="103" idx="3"/>
                <a:endCxn id="105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09" name="Straight Connector 108"/>
              <p:cNvCxnSpPr>
                <a:stCxn id="103" idx="4"/>
                <a:endCxn id="106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10" name="Oval 109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1" name="Straight Connector 110"/>
              <p:cNvCxnSpPr>
                <a:stCxn id="103" idx="5"/>
                <a:endCxn id="110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12" name="Oval 111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3" name="Straight Connector 112"/>
              <p:cNvCxnSpPr>
                <a:stCxn id="103" idx="6"/>
                <a:endCxn id="112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114" name="Group 113"/>
            <p:cNvGrpSpPr/>
            <p:nvPr/>
          </p:nvGrpSpPr>
          <p:grpSpPr>
            <a:xfrm>
              <a:off x="2641605" y="4185811"/>
              <a:ext cx="1041668" cy="1012518"/>
              <a:chOff x="597882" y="5541079"/>
              <a:chExt cx="1041668" cy="1012518"/>
            </a:xfrm>
          </p:grpSpPr>
          <p:sp>
            <p:nvSpPr>
              <p:cNvPr id="115" name="Oval 114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Oval 115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Oval 116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8" name="Oval 117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9" name="Straight Connector 118"/>
              <p:cNvCxnSpPr>
                <a:stCxn id="115" idx="2"/>
                <a:endCxn id="116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20" name="Straight Connector 119"/>
              <p:cNvCxnSpPr>
                <a:stCxn id="115" idx="3"/>
                <a:endCxn id="117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21" name="Straight Connector 120"/>
              <p:cNvCxnSpPr>
                <a:stCxn id="115" idx="4"/>
                <a:endCxn id="118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22" name="Oval 121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3" name="Straight Connector 122"/>
              <p:cNvCxnSpPr>
                <a:stCxn id="115" idx="5"/>
                <a:endCxn id="122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24" name="Oval 123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5" name="Straight Connector 124"/>
              <p:cNvCxnSpPr>
                <a:stCxn id="115" idx="6"/>
                <a:endCxn id="124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126" name="Group 125"/>
            <p:cNvGrpSpPr/>
            <p:nvPr/>
          </p:nvGrpSpPr>
          <p:grpSpPr>
            <a:xfrm>
              <a:off x="3785930" y="4185811"/>
              <a:ext cx="1041668" cy="1012518"/>
              <a:chOff x="597882" y="5541079"/>
              <a:chExt cx="1041668" cy="1012518"/>
            </a:xfrm>
          </p:grpSpPr>
          <p:sp>
            <p:nvSpPr>
              <p:cNvPr id="127" name="Oval 126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Oval 127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Oval 128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Oval 129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1" name="Straight Connector 130"/>
              <p:cNvCxnSpPr>
                <a:stCxn id="127" idx="2"/>
                <a:endCxn id="128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32" name="Straight Connector 131"/>
              <p:cNvCxnSpPr>
                <a:stCxn id="127" idx="3"/>
                <a:endCxn id="129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33" name="Straight Connector 132"/>
              <p:cNvCxnSpPr>
                <a:stCxn id="127" idx="4"/>
                <a:endCxn id="130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34" name="Oval 133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5" name="Straight Connector 134"/>
              <p:cNvCxnSpPr>
                <a:stCxn id="127" idx="5"/>
                <a:endCxn id="134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36" name="Oval 135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37" name="Straight Connector 136"/>
              <p:cNvCxnSpPr>
                <a:stCxn id="127" idx="6"/>
                <a:endCxn id="136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138" name="Group 137"/>
            <p:cNvGrpSpPr/>
            <p:nvPr/>
          </p:nvGrpSpPr>
          <p:grpSpPr>
            <a:xfrm>
              <a:off x="4930254" y="4185811"/>
              <a:ext cx="1041668" cy="1012518"/>
              <a:chOff x="597882" y="5541079"/>
              <a:chExt cx="1041668" cy="1012518"/>
            </a:xfrm>
          </p:grpSpPr>
          <p:sp>
            <p:nvSpPr>
              <p:cNvPr id="139" name="Oval 138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3" name="Straight Connector 142"/>
              <p:cNvCxnSpPr>
                <a:stCxn id="139" idx="2"/>
                <a:endCxn id="140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44" name="Straight Connector 143"/>
              <p:cNvCxnSpPr>
                <a:stCxn id="139" idx="3"/>
                <a:endCxn id="141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45" name="Straight Connector 144"/>
              <p:cNvCxnSpPr>
                <a:stCxn id="139" idx="4"/>
                <a:endCxn id="142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46" name="Oval 145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7" name="Straight Connector 146"/>
              <p:cNvCxnSpPr>
                <a:stCxn id="139" idx="5"/>
                <a:endCxn id="146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48" name="Oval 147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9" name="Straight Connector 148"/>
              <p:cNvCxnSpPr>
                <a:stCxn id="139" idx="6"/>
                <a:endCxn id="148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sp>
          <p:nvSpPr>
            <p:cNvPr id="150" name="Oval 149"/>
            <p:cNvSpPr>
              <a:spLocks noChangeAspect="1"/>
            </p:cNvSpPr>
            <p:nvPr/>
          </p:nvSpPr>
          <p:spPr bwMode="auto">
            <a:xfrm>
              <a:off x="3095656" y="3268692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1" name="Straight Connector 150"/>
            <p:cNvCxnSpPr>
              <a:stCxn id="150" idx="2"/>
              <a:endCxn id="38" idx="0"/>
            </p:cNvCxnSpPr>
            <p:nvPr/>
          </p:nvCxnSpPr>
          <p:spPr bwMode="auto">
            <a:xfrm flipH="1">
              <a:off x="873789" y="3337272"/>
              <a:ext cx="2221867" cy="84853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4" name="Straight Connector 153"/>
            <p:cNvCxnSpPr>
              <a:stCxn id="150" idx="3"/>
              <a:endCxn id="103" idx="7"/>
            </p:cNvCxnSpPr>
            <p:nvPr/>
          </p:nvCxnSpPr>
          <p:spPr bwMode="auto">
            <a:xfrm flipH="1">
              <a:off x="2065336" y="3385765"/>
              <a:ext cx="1049880" cy="820133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7" name="Straight Connector 156"/>
            <p:cNvCxnSpPr>
              <a:stCxn id="150" idx="4"/>
              <a:endCxn id="115" idx="0"/>
            </p:cNvCxnSpPr>
            <p:nvPr/>
          </p:nvCxnSpPr>
          <p:spPr bwMode="auto">
            <a:xfrm>
              <a:off x="3162438" y="3405852"/>
              <a:ext cx="1" cy="7799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8" name="Straight Connector 157"/>
            <p:cNvCxnSpPr>
              <a:stCxn id="150" idx="5"/>
              <a:endCxn id="127" idx="0"/>
            </p:cNvCxnSpPr>
            <p:nvPr/>
          </p:nvCxnSpPr>
          <p:spPr bwMode="auto">
            <a:xfrm>
              <a:off x="3209660" y="3385765"/>
              <a:ext cx="1097104" cy="80004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9" name="Straight Connector 158"/>
            <p:cNvCxnSpPr>
              <a:stCxn id="150" idx="6"/>
              <a:endCxn id="139" idx="0"/>
            </p:cNvCxnSpPr>
            <p:nvPr/>
          </p:nvCxnSpPr>
          <p:spPr bwMode="auto">
            <a:xfrm>
              <a:off x="3229220" y="3337272"/>
              <a:ext cx="2221868" cy="84853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 Box 49"/>
              <p:cNvSpPr txBox="1">
                <a:spLocks noChangeArrowheads="1"/>
              </p:cNvSpPr>
              <p:nvPr/>
            </p:nvSpPr>
            <p:spPr bwMode="auto">
              <a:xfrm>
                <a:off x="713653" y="5533143"/>
                <a:ext cx="4924198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trivial </a:t>
                </a:r>
                <a:b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leaves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53" y="5533143"/>
                <a:ext cx="4924198" cy="1384995"/>
              </a:xfrm>
              <a:prstGeom prst="rect">
                <a:avLst/>
              </a:prstGeom>
              <a:blipFill>
                <a:blip r:embed="rId3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8" name="Group 237"/>
          <p:cNvGrpSpPr/>
          <p:nvPr/>
        </p:nvGrpSpPr>
        <p:grpSpPr>
          <a:xfrm>
            <a:off x="6393381" y="3274133"/>
            <a:ext cx="3249603" cy="1920116"/>
            <a:chOff x="6393381" y="3274133"/>
            <a:chExt cx="3249603" cy="1920116"/>
          </a:xfrm>
        </p:grpSpPr>
        <p:grpSp>
          <p:nvGrpSpPr>
            <p:cNvPr id="167" name="Group 166"/>
            <p:cNvGrpSpPr/>
            <p:nvPr/>
          </p:nvGrpSpPr>
          <p:grpSpPr>
            <a:xfrm>
              <a:off x="7497349" y="4181731"/>
              <a:ext cx="1041668" cy="1012518"/>
              <a:chOff x="597882" y="5541079"/>
              <a:chExt cx="1041668" cy="1012518"/>
            </a:xfrm>
          </p:grpSpPr>
          <p:sp>
            <p:nvSpPr>
              <p:cNvPr id="168" name="Oval 167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9" name="Oval 168"/>
              <p:cNvSpPr>
                <a:spLocks noChangeAspect="1"/>
              </p:cNvSpPr>
              <p:nvPr/>
            </p:nvSpPr>
            <p:spPr bwMode="auto">
              <a:xfrm>
                <a:off x="597882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 bwMode="auto">
              <a:xfrm>
                <a:off x="82490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 bwMode="auto">
              <a:xfrm>
                <a:off x="1051934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2" name="Straight Connector 171"/>
              <p:cNvCxnSpPr>
                <a:stCxn id="168" idx="2"/>
                <a:endCxn id="169" idx="0"/>
              </p:cNvCxnSpPr>
              <p:nvPr/>
            </p:nvCxnSpPr>
            <p:spPr bwMode="auto">
              <a:xfrm flipH="1">
                <a:off x="664664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73" name="Straight Connector 172"/>
              <p:cNvCxnSpPr>
                <a:stCxn id="168" idx="3"/>
                <a:endCxn id="170" idx="0"/>
              </p:cNvCxnSpPr>
              <p:nvPr/>
            </p:nvCxnSpPr>
            <p:spPr bwMode="auto">
              <a:xfrm flipH="1">
                <a:off x="891690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cxnSp>
            <p:nvCxnSpPr>
              <p:cNvPr id="174" name="Straight Connector 173"/>
              <p:cNvCxnSpPr>
                <a:stCxn id="168" idx="4"/>
                <a:endCxn id="171" idx="0"/>
              </p:cNvCxnSpPr>
              <p:nvPr/>
            </p:nvCxnSpPr>
            <p:spPr bwMode="auto">
              <a:xfrm>
                <a:off x="1118716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75" name="Oval 174"/>
              <p:cNvSpPr>
                <a:spLocks noChangeAspect="1"/>
              </p:cNvSpPr>
              <p:nvPr/>
            </p:nvSpPr>
            <p:spPr bwMode="auto">
              <a:xfrm>
                <a:off x="127896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6" name="Straight Connector 175"/>
              <p:cNvCxnSpPr>
                <a:stCxn id="168" idx="5"/>
                <a:endCxn id="175" idx="0"/>
              </p:cNvCxnSpPr>
              <p:nvPr/>
            </p:nvCxnSpPr>
            <p:spPr bwMode="auto">
              <a:xfrm>
                <a:off x="1165938" y="5658152"/>
                <a:ext cx="17980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177" name="Oval 176"/>
              <p:cNvSpPr>
                <a:spLocks noChangeAspect="1"/>
              </p:cNvSpPr>
              <p:nvPr/>
            </p:nvSpPr>
            <p:spPr bwMode="auto">
              <a:xfrm>
                <a:off x="1505986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8" name="Straight Connector 177"/>
              <p:cNvCxnSpPr>
                <a:stCxn id="168" idx="6"/>
                <a:endCxn id="177" idx="0"/>
              </p:cNvCxnSpPr>
              <p:nvPr/>
            </p:nvCxnSpPr>
            <p:spPr bwMode="auto">
              <a:xfrm>
                <a:off x="1185498" y="5609659"/>
                <a:ext cx="387270" cy="80677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195" name="Group 194"/>
            <p:cNvGrpSpPr/>
            <p:nvPr/>
          </p:nvGrpSpPr>
          <p:grpSpPr>
            <a:xfrm>
              <a:off x="6759159" y="4181731"/>
              <a:ext cx="505976" cy="1012518"/>
              <a:chOff x="865728" y="5541079"/>
              <a:chExt cx="505976" cy="1012518"/>
            </a:xfrm>
          </p:grpSpPr>
          <p:sp>
            <p:nvSpPr>
              <p:cNvPr id="196" name="Oval 195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Oval 197"/>
              <p:cNvSpPr>
                <a:spLocks noChangeAspect="1"/>
              </p:cNvSpPr>
              <p:nvPr/>
            </p:nvSpPr>
            <p:spPr bwMode="auto">
              <a:xfrm>
                <a:off x="86572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1" name="Straight Connector 200"/>
              <p:cNvCxnSpPr>
                <a:stCxn id="196" idx="3"/>
                <a:endCxn id="198" idx="0"/>
              </p:cNvCxnSpPr>
              <p:nvPr/>
            </p:nvCxnSpPr>
            <p:spPr bwMode="auto">
              <a:xfrm flipH="1">
                <a:off x="932510" y="5658152"/>
                <a:ext cx="13898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203" name="Oval 202"/>
              <p:cNvSpPr>
                <a:spLocks noChangeAspect="1"/>
              </p:cNvSpPr>
              <p:nvPr/>
            </p:nvSpPr>
            <p:spPr bwMode="auto">
              <a:xfrm>
                <a:off x="123814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4" name="Straight Connector 203"/>
              <p:cNvCxnSpPr>
                <a:stCxn id="196" idx="5"/>
                <a:endCxn id="203" idx="0"/>
              </p:cNvCxnSpPr>
              <p:nvPr/>
            </p:nvCxnSpPr>
            <p:spPr bwMode="auto">
              <a:xfrm>
                <a:off x="1165938" y="5658152"/>
                <a:ext cx="13898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207" name="Group 206"/>
            <p:cNvGrpSpPr/>
            <p:nvPr/>
          </p:nvGrpSpPr>
          <p:grpSpPr>
            <a:xfrm>
              <a:off x="8771231" y="4181731"/>
              <a:ext cx="505976" cy="1012518"/>
              <a:chOff x="865728" y="5541079"/>
              <a:chExt cx="505976" cy="1012518"/>
            </a:xfrm>
          </p:grpSpPr>
          <p:sp>
            <p:nvSpPr>
              <p:cNvPr id="208" name="Oval 207"/>
              <p:cNvSpPr>
                <a:spLocks noChangeAspect="1"/>
              </p:cNvSpPr>
              <p:nvPr/>
            </p:nvSpPr>
            <p:spPr bwMode="auto">
              <a:xfrm>
                <a:off x="1051934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Oval 208"/>
              <p:cNvSpPr>
                <a:spLocks noChangeAspect="1"/>
              </p:cNvSpPr>
              <p:nvPr/>
            </p:nvSpPr>
            <p:spPr bwMode="auto">
              <a:xfrm>
                <a:off x="865728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0" name="Straight Connector 209"/>
              <p:cNvCxnSpPr>
                <a:stCxn id="208" idx="3"/>
                <a:endCxn id="209" idx="0"/>
              </p:cNvCxnSpPr>
              <p:nvPr/>
            </p:nvCxnSpPr>
            <p:spPr bwMode="auto">
              <a:xfrm flipH="1">
                <a:off x="932510" y="5658152"/>
                <a:ext cx="13898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  <p:sp>
            <p:nvSpPr>
              <p:cNvPr id="211" name="Oval 210"/>
              <p:cNvSpPr>
                <a:spLocks noChangeAspect="1"/>
              </p:cNvSpPr>
              <p:nvPr/>
            </p:nvSpPr>
            <p:spPr bwMode="auto">
              <a:xfrm>
                <a:off x="1238140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2" name="Straight Connector 211"/>
              <p:cNvCxnSpPr>
                <a:stCxn id="208" idx="5"/>
                <a:endCxn id="211" idx="0"/>
              </p:cNvCxnSpPr>
              <p:nvPr/>
            </p:nvCxnSpPr>
            <p:spPr bwMode="auto">
              <a:xfrm>
                <a:off x="1165938" y="5658152"/>
                <a:ext cx="138984" cy="758285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213" name="Group 212"/>
            <p:cNvGrpSpPr/>
            <p:nvPr/>
          </p:nvGrpSpPr>
          <p:grpSpPr>
            <a:xfrm>
              <a:off x="6393381" y="4181731"/>
              <a:ext cx="133564" cy="1012518"/>
              <a:chOff x="958831" y="5541079"/>
              <a:chExt cx="133564" cy="1012518"/>
            </a:xfrm>
          </p:grpSpPr>
          <p:sp>
            <p:nvSpPr>
              <p:cNvPr id="214" name="Oval 213"/>
              <p:cNvSpPr>
                <a:spLocks noChangeAspect="1"/>
              </p:cNvSpPr>
              <p:nvPr/>
            </p:nvSpPr>
            <p:spPr bwMode="auto">
              <a:xfrm>
                <a:off x="958831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5" name="Oval 214"/>
              <p:cNvSpPr>
                <a:spLocks noChangeAspect="1"/>
              </p:cNvSpPr>
              <p:nvPr/>
            </p:nvSpPr>
            <p:spPr bwMode="auto">
              <a:xfrm>
                <a:off x="958831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6" name="Straight Connector 215"/>
              <p:cNvCxnSpPr>
                <a:stCxn id="214" idx="4"/>
                <a:endCxn id="215" idx="0"/>
              </p:cNvCxnSpPr>
              <p:nvPr/>
            </p:nvCxnSpPr>
            <p:spPr bwMode="auto">
              <a:xfrm>
                <a:off x="1025613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9509420" y="4181731"/>
              <a:ext cx="133564" cy="1012518"/>
              <a:chOff x="958831" y="5541079"/>
              <a:chExt cx="133564" cy="1012518"/>
            </a:xfrm>
          </p:grpSpPr>
          <p:sp>
            <p:nvSpPr>
              <p:cNvPr id="221" name="Oval 220"/>
              <p:cNvSpPr>
                <a:spLocks noChangeAspect="1"/>
              </p:cNvSpPr>
              <p:nvPr/>
            </p:nvSpPr>
            <p:spPr bwMode="auto">
              <a:xfrm>
                <a:off x="958831" y="5541079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2" name="Oval 221"/>
              <p:cNvSpPr>
                <a:spLocks noChangeAspect="1"/>
              </p:cNvSpPr>
              <p:nvPr/>
            </p:nvSpPr>
            <p:spPr bwMode="auto">
              <a:xfrm>
                <a:off x="958831" y="6416437"/>
                <a:ext cx="133564" cy="137160"/>
              </a:xfrm>
              <a:prstGeom prst="ellipse">
                <a:avLst/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457200" rtl="0" eaLnBrk="1" fontAlgn="base" latinLnBrk="0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StarSymbol" charset="0"/>
                  <a:buNone/>
                  <a:tabLst/>
                </a:pPr>
                <a:endParaRPr kumimoji="0" lang="en-US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3" name="Straight Connector 222"/>
              <p:cNvCxnSpPr>
                <a:stCxn id="221" idx="4"/>
                <a:endCxn id="222" idx="0"/>
              </p:cNvCxnSpPr>
              <p:nvPr/>
            </p:nvCxnSpPr>
            <p:spPr bwMode="auto">
              <a:xfrm>
                <a:off x="1025613" y="5678239"/>
                <a:ext cx="0" cy="738198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</p:spPr>
          </p:cxnSp>
        </p:grpSp>
        <p:sp>
          <p:nvSpPr>
            <p:cNvPr id="224" name="Oval 223"/>
            <p:cNvSpPr>
              <a:spLocks noChangeAspect="1"/>
            </p:cNvSpPr>
            <p:nvPr/>
          </p:nvSpPr>
          <p:spPr bwMode="auto">
            <a:xfrm>
              <a:off x="7950687" y="3274133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5" name="Straight Connector 224"/>
            <p:cNvCxnSpPr>
              <a:stCxn id="224" idx="2"/>
              <a:endCxn id="214" idx="0"/>
            </p:cNvCxnSpPr>
            <p:nvPr/>
          </p:nvCxnSpPr>
          <p:spPr bwMode="auto">
            <a:xfrm flipH="1">
              <a:off x="6460163" y="3342713"/>
              <a:ext cx="1490524" cy="83901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6" name="Straight Connector 225"/>
            <p:cNvCxnSpPr>
              <a:stCxn id="224" idx="3"/>
              <a:endCxn id="196" idx="0"/>
            </p:cNvCxnSpPr>
            <p:nvPr/>
          </p:nvCxnSpPr>
          <p:spPr bwMode="auto">
            <a:xfrm flipH="1">
              <a:off x="7012147" y="3391206"/>
              <a:ext cx="958100" cy="79052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7" name="Straight Connector 226"/>
            <p:cNvCxnSpPr>
              <a:stCxn id="224" idx="4"/>
              <a:endCxn id="168" idx="0"/>
            </p:cNvCxnSpPr>
            <p:nvPr/>
          </p:nvCxnSpPr>
          <p:spPr bwMode="auto">
            <a:xfrm>
              <a:off x="8017469" y="3411293"/>
              <a:ext cx="714" cy="77043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8" name="Straight Connector 227"/>
            <p:cNvCxnSpPr>
              <a:stCxn id="224" idx="5"/>
              <a:endCxn id="208" idx="1"/>
            </p:cNvCxnSpPr>
            <p:nvPr/>
          </p:nvCxnSpPr>
          <p:spPr bwMode="auto">
            <a:xfrm>
              <a:off x="8064691" y="3391206"/>
              <a:ext cx="912306" cy="81061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9" name="Straight Connector 228"/>
            <p:cNvCxnSpPr>
              <a:stCxn id="224" idx="6"/>
              <a:endCxn id="221" idx="0"/>
            </p:cNvCxnSpPr>
            <p:nvPr/>
          </p:nvCxnSpPr>
          <p:spPr bwMode="auto">
            <a:xfrm>
              <a:off x="8084251" y="3342713"/>
              <a:ext cx="1491951" cy="83901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 Box 49"/>
              <p:cNvSpPr txBox="1">
                <a:spLocks noChangeArrowheads="1"/>
              </p:cNvSpPr>
              <p:nvPr/>
            </p:nvSpPr>
            <p:spPr bwMode="auto">
              <a:xfrm>
                <a:off x="5576853" y="5530420"/>
                <a:ext cx="4924198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optimal</a:t>
                </a:r>
                <a:b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leaves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853" y="5530420"/>
                <a:ext cx="4924198" cy="1384995"/>
              </a:xfrm>
              <a:prstGeom prst="rect">
                <a:avLst/>
              </a:prstGeom>
              <a:blipFill>
                <a:blip r:embed="rId4"/>
                <a:stretch>
                  <a:fillRect t="-4405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9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6" grpId="0"/>
      <p:bldP spid="23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97749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PMs on a Universal tree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7289" y="1259886"/>
                <a:ext cx="10080625" cy="73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9" y="1259886"/>
                <a:ext cx="10080625" cy="737189"/>
              </a:xfrm>
              <a:prstGeom prst="rect">
                <a:avLst/>
              </a:prstGeom>
              <a:blipFill>
                <a:blip r:embed="rId2"/>
                <a:stretch>
                  <a:fillRect b="-74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-4695" y="2137076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smallest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-PM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win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695" y="2137076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l="-484" t="-7051" r="-484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14143" y="3602433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there is a “standard” PM that satisfies the condition.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9"/>
              <p:cNvSpPr txBox="1">
                <a:spLocks noChangeArrowheads="1"/>
              </p:cNvSpPr>
              <p:nvPr/>
            </p:nvSpPr>
            <p:spPr bwMode="auto">
              <a:xfrm>
                <a:off x="-11535" y="4682508"/>
                <a:ext cx="10080625" cy="73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contained in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1535" y="4682508"/>
                <a:ext cx="10080625" cy="737189"/>
              </a:xfrm>
              <a:prstGeom prst="rect">
                <a:avLst/>
              </a:prstGeom>
              <a:blipFill>
                <a:blip r:embed="rId4"/>
                <a:stretch>
                  <a:fillRect b="-74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17577" y="5970694"/>
                <a:ext cx="10080625" cy="1168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universal, we get an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-parity games!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7" y="5970694"/>
                <a:ext cx="10080625" cy="1168077"/>
              </a:xfrm>
              <a:prstGeom prst="rect">
                <a:avLst/>
              </a:prstGeom>
              <a:blipFill>
                <a:blip r:embed="rId5"/>
                <a:stretch>
                  <a:fillRect b="-135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32981" y="4040712"/>
                <a:ext cx="10080625" cy="737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PM corresponds to progress measure on some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81" y="4040712"/>
                <a:ext cx="10080625" cy="737189"/>
              </a:xfrm>
              <a:prstGeom prst="rect">
                <a:avLst/>
              </a:prstGeom>
              <a:blipFill>
                <a:blip r:embed="rId6"/>
                <a:stretch>
                  <a:fillRect b="-74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 bwMode="auto">
          <a:xfrm>
            <a:off x="-11535" y="3367259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-13245" y="5666952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761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2" grpId="0"/>
      <p:bldP spid="43" grpId="0"/>
      <p:bldP spid="46" grpId="0"/>
      <p:bldP spid="47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1" name="Straight Connector 160"/>
          <p:cNvCxnSpPr>
            <a:stCxn id="155" idx="4"/>
            <a:endCxn id="163" idx="0"/>
          </p:cNvCxnSpPr>
          <p:nvPr/>
        </p:nvCxnSpPr>
        <p:spPr bwMode="auto">
          <a:xfrm flipH="1">
            <a:off x="2466830" y="3933090"/>
            <a:ext cx="1237" cy="6432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36207"/>
            <a:ext cx="10080625" cy="944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Recursive construction of Universal trees</a:t>
            </a:r>
            <a:r>
              <a:rPr lang="en-US" sz="4400" dirty="0" smtClean="0">
                <a:solidFill>
                  <a:srgbClr val="00B050"/>
                </a:solidFill>
              </a:rPr>
              <a:t/>
            </a:r>
            <a:br>
              <a:rPr lang="en-US" sz="4400" dirty="0" smtClean="0">
                <a:solidFill>
                  <a:srgbClr val="00B050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[ </a:t>
            </a:r>
            <a:r>
              <a:rPr lang="en-US" sz="2600" dirty="0" err="1" smtClean="0">
                <a:solidFill>
                  <a:srgbClr val="C00000"/>
                </a:solidFill>
              </a:rPr>
              <a:t>Fijalkow</a:t>
            </a:r>
            <a:r>
              <a:rPr lang="en-US" sz="2600" dirty="0" smtClean="0">
                <a:solidFill>
                  <a:srgbClr val="C00000"/>
                </a:solidFill>
              </a:rPr>
              <a:t> (2018) ]</a:t>
            </a:r>
            <a:endParaRPr lang="en-US" sz="2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32546" y="1347963"/>
                <a:ext cx="10080625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trees with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leaves, where </a:t>
                </a:r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" y="1347963"/>
                <a:ext cx="10080625" cy="553998"/>
              </a:xfrm>
              <a:prstGeom prst="rect">
                <a:avLst/>
              </a:prstGeom>
              <a:blipFill>
                <a:blip r:embed="rId2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 Box 49"/>
              <p:cNvSpPr txBox="1">
                <a:spLocks noChangeArrowheads="1"/>
              </p:cNvSpPr>
              <p:nvPr/>
            </p:nvSpPr>
            <p:spPr bwMode="auto">
              <a:xfrm>
                <a:off x="14" y="1921602"/>
                <a:ext cx="10080625" cy="914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0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3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3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3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" y="1921602"/>
                <a:ext cx="10080625" cy="9140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 Box 49"/>
              <p:cNvSpPr txBox="1">
                <a:spLocks noChangeArrowheads="1"/>
              </p:cNvSpPr>
              <p:nvPr/>
            </p:nvSpPr>
            <p:spPr bwMode="auto">
              <a:xfrm>
                <a:off x="8578" y="2957577"/>
                <a:ext cx="10080625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000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" y="2957577"/>
                <a:ext cx="10080625" cy="553998"/>
              </a:xfrm>
              <a:prstGeom prst="rect">
                <a:avLst/>
              </a:prstGeom>
              <a:blipFill>
                <a:blip r:embed="rId4"/>
                <a:stretch>
                  <a:fillRect t="-14286" b="-329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 bwMode="auto">
          <a:xfrm>
            <a:off x="293515" y="3872006"/>
            <a:ext cx="2167848" cy="2424702"/>
          </a:xfrm>
          <a:custGeom>
            <a:avLst/>
            <a:gdLst>
              <a:gd name="connsiteX0" fmla="*/ 2167848 w 2167848"/>
              <a:gd name="connsiteY0" fmla="*/ 0 h 2424702"/>
              <a:gd name="connsiteX1" fmla="*/ 0 w 2167848"/>
              <a:gd name="connsiteY1" fmla="*/ 2424702 h 2424702"/>
              <a:gd name="connsiteX2" fmla="*/ 1099335 w 2167848"/>
              <a:gd name="connsiteY2" fmla="*/ 2424702 h 2424702"/>
              <a:gd name="connsiteX3" fmla="*/ 2167848 w 2167848"/>
              <a:gd name="connsiteY3" fmla="*/ 0 h 24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424702">
                <a:moveTo>
                  <a:pt x="2167848" y="0"/>
                </a:moveTo>
                <a:lnTo>
                  <a:pt x="0" y="2424702"/>
                </a:lnTo>
                <a:lnTo>
                  <a:pt x="1099335" y="2424702"/>
                </a:lnTo>
                <a:lnTo>
                  <a:pt x="2167848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Freeform 159"/>
          <p:cNvSpPr/>
          <p:nvPr/>
        </p:nvSpPr>
        <p:spPr bwMode="auto">
          <a:xfrm flipH="1">
            <a:off x="2472681" y="3873575"/>
            <a:ext cx="2167848" cy="2424702"/>
          </a:xfrm>
          <a:custGeom>
            <a:avLst/>
            <a:gdLst>
              <a:gd name="connsiteX0" fmla="*/ 2167848 w 2167848"/>
              <a:gd name="connsiteY0" fmla="*/ 0 h 2424702"/>
              <a:gd name="connsiteX1" fmla="*/ 0 w 2167848"/>
              <a:gd name="connsiteY1" fmla="*/ 2424702 h 2424702"/>
              <a:gd name="connsiteX2" fmla="*/ 1099335 w 2167848"/>
              <a:gd name="connsiteY2" fmla="*/ 2424702 h 2424702"/>
              <a:gd name="connsiteX3" fmla="*/ 2167848 w 2167848"/>
              <a:gd name="connsiteY3" fmla="*/ 0 h 242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7848" h="2424702">
                <a:moveTo>
                  <a:pt x="2167848" y="0"/>
                </a:moveTo>
                <a:lnTo>
                  <a:pt x="0" y="2424702"/>
                </a:lnTo>
                <a:lnTo>
                  <a:pt x="1099335" y="2424702"/>
                </a:lnTo>
                <a:lnTo>
                  <a:pt x="2167848" y="0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 bwMode="auto">
          <a:xfrm>
            <a:off x="2401285" y="3795930"/>
            <a:ext cx="133564" cy="13716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47655" y="4576364"/>
            <a:ext cx="1037690" cy="1699799"/>
            <a:chOff x="2198670" y="4783198"/>
            <a:chExt cx="1037690" cy="1699799"/>
          </a:xfrm>
        </p:grpSpPr>
        <p:sp>
          <p:nvSpPr>
            <p:cNvPr id="3" name="Isosceles Triangle 2"/>
            <p:cNvSpPr/>
            <p:nvPr/>
          </p:nvSpPr>
          <p:spPr bwMode="auto">
            <a:xfrm>
              <a:off x="2198670" y="4828856"/>
              <a:ext cx="1037690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 bwMode="auto">
            <a:xfrm>
              <a:off x="2651063" y="4783198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52454" y="4586637"/>
            <a:ext cx="585957" cy="1699799"/>
            <a:chOff x="7091763" y="4784676"/>
            <a:chExt cx="585957" cy="1699799"/>
          </a:xfrm>
        </p:grpSpPr>
        <p:sp>
          <p:nvSpPr>
            <p:cNvPr id="165" name="Isosceles Triangle 164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215735" y="4586637"/>
            <a:ext cx="585957" cy="1699799"/>
            <a:chOff x="7091763" y="4784676"/>
            <a:chExt cx="585957" cy="1699799"/>
          </a:xfrm>
        </p:grpSpPr>
        <p:sp>
          <p:nvSpPr>
            <p:cNvPr id="181" name="Isosceles Triangle 180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689173" y="4586637"/>
            <a:ext cx="585957" cy="1699799"/>
            <a:chOff x="7091763" y="4784676"/>
            <a:chExt cx="585957" cy="1699799"/>
          </a:xfrm>
        </p:grpSpPr>
        <p:sp>
          <p:nvSpPr>
            <p:cNvPr id="184" name="Isosceles Triangle 183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8425892" y="4586637"/>
            <a:ext cx="585957" cy="1699799"/>
            <a:chOff x="7091763" y="4784676"/>
            <a:chExt cx="585957" cy="1699799"/>
          </a:xfrm>
        </p:grpSpPr>
        <p:sp>
          <p:nvSpPr>
            <p:cNvPr id="187" name="Isosceles Triangle 186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479016" y="4586637"/>
            <a:ext cx="585957" cy="1699799"/>
            <a:chOff x="7091763" y="4784676"/>
            <a:chExt cx="585957" cy="1699799"/>
          </a:xfrm>
        </p:grpSpPr>
        <p:sp>
          <p:nvSpPr>
            <p:cNvPr id="190" name="Isosceles Triangle 189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9162610" y="4586637"/>
            <a:ext cx="585957" cy="1699799"/>
            <a:chOff x="7091763" y="4784676"/>
            <a:chExt cx="585957" cy="1699799"/>
          </a:xfrm>
        </p:grpSpPr>
        <p:sp>
          <p:nvSpPr>
            <p:cNvPr id="193" name="Isosceles Triangle 192"/>
            <p:cNvSpPr/>
            <p:nvPr/>
          </p:nvSpPr>
          <p:spPr bwMode="auto">
            <a:xfrm>
              <a:off x="7091763" y="4830334"/>
              <a:ext cx="585957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 bwMode="auto">
            <a:xfrm>
              <a:off x="7321149" y="4784676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7" name="Oval 196"/>
          <p:cNvSpPr>
            <a:spLocks noChangeAspect="1"/>
          </p:cNvSpPr>
          <p:nvPr/>
        </p:nvSpPr>
        <p:spPr bwMode="auto">
          <a:xfrm>
            <a:off x="7547009" y="3770844"/>
            <a:ext cx="133564" cy="137160"/>
          </a:xfrm>
          <a:prstGeom prst="ellipse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9" name="Straight Connector 198"/>
          <p:cNvCxnSpPr>
            <a:stCxn id="197" idx="2"/>
            <a:endCxn id="191" idx="0"/>
          </p:cNvCxnSpPr>
          <p:nvPr/>
        </p:nvCxnSpPr>
        <p:spPr bwMode="auto">
          <a:xfrm flipH="1">
            <a:off x="5775184" y="3839424"/>
            <a:ext cx="1771825" cy="74721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0" name="Straight Connector 199"/>
          <p:cNvCxnSpPr>
            <a:stCxn id="197" idx="3"/>
            <a:endCxn id="182" idx="0"/>
          </p:cNvCxnSpPr>
          <p:nvPr/>
        </p:nvCxnSpPr>
        <p:spPr bwMode="auto">
          <a:xfrm flipH="1">
            <a:off x="6511903" y="3887917"/>
            <a:ext cx="1054666" cy="6987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2" name="Straight Connector 201"/>
          <p:cNvCxnSpPr>
            <a:stCxn id="179" idx="0"/>
            <a:endCxn id="197" idx="4"/>
          </p:cNvCxnSpPr>
          <p:nvPr/>
        </p:nvCxnSpPr>
        <p:spPr bwMode="auto">
          <a:xfrm flipV="1">
            <a:off x="7248622" y="3908004"/>
            <a:ext cx="365169" cy="67863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5" name="Straight Connector 204"/>
          <p:cNvCxnSpPr>
            <a:stCxn id="185" idx="0"/>
            <a:endCxn id="197" idx="4"/>
          </p:cNvCxnSpPr>
          <p:nvPr/>
        </p:nvCxnSpPr>
        <p:spPr bwMode="auto">
          <a:xfrm flipH="1" flipV="1">
            <a:off x="7613791" y="3908004"/>
            <a:ext cx="371550" cy="67863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06" name="Straight Connector 205"/>
          <p:cNvCxnSpPr>
            <a:stCxn id="188" idx="0"/>
            <a:endCxn id="197" idx="5"/>
          </p:cNvCxnSpPr>
          <p:nvPr/>
        </p:nvCxnSpPr>
        <p:spPr bwMode="auto">
          <a:xfrm flipH="1" flipV="1">
            <a:off x="7661013" y="3887917"/>
            <a:ext cx="1061047" cy="6987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7" name="Straight Connector 216"/>
          <p:cNvCxnSpPr>
            <a:stCxn id="194" idx="0"/>
            <a:endCxn id="197" idx="6"/>
          </p:cNvCxnSpPr>
          <p:nvPr/>
        </p:nvCxnSpPr>
        <p:spPr bwMode="auto">
          <a:xfrm flipH="1" flipV="1">
            <a:off x="7680573" y="3839424"/>
            <a:ext cx="1778205" cy="74721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30" name="Left Brace 29"/>
          <p:cNvSpPr/>
          <p:nvPr/>
        </p:nvSpPr>
        <p:spPr bwMode="auto">
          <a:xfrm rot="16200000">
            <a:off x="6369145" y="5441967"/>
            <a:ext cx="279141" cy="205939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Text Box 49"/>
              <p:cNvSpPr txBox="1">
                <a:spLocks noChangeArrowheads="1"/>
              </p:cNvSpPr>
              <p:nvPr/>
            </p:nvSpPr>
            <p:spPr bwMode="auto">
              <a:xfrm>
                <a:off x="5675386" y="6566410"/>
                <a:ext cx="1614034" cy="779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⌊"/>
                        <m:endChr m:val="⌋"/>
                        <m:ctrl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5386" y="6566410"/>
                <a:ext cx="1614034" cy="779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Left Brace 218"/>
          <p:cNvSpPr/>
          <p:nvPr/>
        </p:nvSpPr>
        <p:spPr bwMode="auto">
          <a:xfrm rot="16200000">
            <a:off x="8972588" y="5785398"/>
            <a:ext cx="234316" cy="1327708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 Box 49"/>
              <p:cNvSpPr txBox="1">
                <a:spLocks noChangeArrowheads="1"/>
              </p:cNvSpPr>
              <p:nvPr/>
            </p:nvSpPr>
            <p:spPr bwMode="auto">
              <a:xfrm>
                <a:off x="8104823" y="6566410"/>
                <a:ext cx="1953577" cy="779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sz="3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000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4823" y="6566410"/>
                <a:ext cx="1953577" cy="7798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5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2" grpId="0"/>
      <p:bldP spid="153" grpId="0"/>
      <p:bldP spid="218" grpId="0"/>
      <p:bldP spid="2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69848"/>
            <a:ext cx="10080625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Upper bound recurrence </a:t>
            </a:r>
            <a:r>
              <a:rPr lang="en-US" sz="2800" dirty="0" smtClean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Fijalkow</a:t>
            </a:r>
            <a:r>
              <a:rPr lang="en-US" sz="2800" dirty="0" smtClean="0">
                <a:solidFill>
                  <a:srgbClr val="C00000"/>
                </a:solidFill>
              </a:rPr>
              <a:t> (2018) ]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 Box 49"/>
              <p:cNvSpPr txBox="1">
                <a:spLocks noChangeArrowheads="1"/>
              </p:cNvSpPr>
              <p:nvPr/>
            </p:nvSpPr>
            <p:spPr bwMode="auto">
              <a:xfrm>
                <a:off x="14" y="1094277"/>
                <a:ext cx="10080625" cy="859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" y="1094277"/>
                <a:ext cx="10080625" cy="8592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 Box 49"/>
              <p:cNvSpPr txBox="1">
                <a:spLocks noChangeArrowheads="1"/>
              </p:cNvSpPr>
              <p:nvPr/>
            </p:nvSpPr>
            <p:spPr bwMode="auto">
              <a:xfrm>
                <a:off x="10899" y="2150191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99" y="2150191"/>
                <a:ext cx="10080625" cy="5786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4539343" y="4142280"/>
                <a:ext cx="5541282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9343" y="4142280"/>
                <a:ext cx="5541282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0" y="2933969"/>
                <a:ext cx="10080625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933969"/>
                <a:ext cx="10080625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49"/>
          <p:cNvSpPr txBox="1">
            <a:spLocks noChangeArrowheads="1"/>
          </p:cNvSpPr>
          <p:nvPr/>
        </p:nvSpPr>
        <p:spPr bwMode="auto">
          <a:xfrm>
            <a:off x="10899" y="4411976"/>
            <a:ext cx="56061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induction: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 bwMode="auto">
              <a:xfrm>
                <a:off x="304797" y="4365315"/>
                <a:ext cx="4452257" cy="1098315"/>
              </a:xfrm>
              <a:prstGeom prst="wedgeRoundRectCallout">
                <a:avLst>
                  <a:gd name="adj1" fmla="val 20732"/>
                  <a:gd name="adj2" fmla="val -89142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cap="none" normalizeH="0" baseline="0" smtClean="0">
                              <a:ln>
                                <a:noFill/>
                              </a:ln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2800" b="0" i="1" u="none" strike="noStrike" cap="none" normalizeH="0" baseline="0" smtClean="0">
                                  <a:ln>
                                    <a:noFill/>
                                  </a:ln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800" b="0" i="0" u="none" strike="noStrike" cap="none" normalizeH="0" baseline="0" dirty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797" y="4365315"/>
                <a:ext cx="4452257" cy="1098315"/>
              </a:xfrm>
              <a:prstGeom prst="wedgeRoundRectCallout">
                <a:avLst>
                  <a:gd name="adj1" fmla="val 20732"/>
                  <a:gd name="adj2" fmla="val -8914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9"/>
              <p:cNvSpPr txBox="1">
                <a:spLocks noChangeArrowheads="1"/>
              </p:cNvSpPr>
              <p:nvPr/>
            </p:nvSpPr>
            <p:spPr bwMode="auto">
              <a:xfrm>
                <a:off x="1" y="5154654"/>
                <a:ext cx="10091524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154654"/>
                <a:ext cx="10091524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10886" y="6199688"/>
                <a:ext cx="10091524" cy="74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Rough bound 1: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6" y="6199688"/>
                <a:ext cx="10091524" cy="742511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9"/>
              <p:cNvSpPr txBox="1">
                <a:spLocks noChangeArrowheads="1"/>
              </p:cNvSpPr>
              <p:nvPr/>
            </p:nvSpPr>
            <p:spPr bwMode="auto">
              <a:xfrm>
                <a:off x="10885" y="6841945"/>
                <a:ext cx="10091524" cy="742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Rough bound 2: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85" y="6841945"/>
                <a:ext cx="10091524" cy="742511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42" grpId="0"/>
      <p:bldP spid="43" grpId="0"/>
      <p:bldP spid="44" grpId="0"/>
      <p:bldP spid="45" grpId="0"/>
      <p:bldP spid="6" grpId="0" animBg="1"/>
      <p:bldP spid="6" grpId="1" animBg="1"/>
      <p:bldP spid="48" grpId="0"/>
      <p:bldP spid="49" grpId="0"/>
      <p:bldP spid="5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16813"/>
            <a:ext cx="10080625" cy="944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Lower bound on the size of universal trees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2600" dirty="0" smtClean="0">
                <a:solidFill>
                  <a:srgbClr val="C00000"/>
                </a:solidFill>
              </a:rPr>
              <a:t>[ </a:t>
            </a:r>
            <a:r>
              <a:rPr lang="en-US" sz="2600" dirty="0" err="1" smtClean="0">
                <a:solidFill>
                  <a:srgbClr val="C00000"/>
                </a:solidFill>
              </a:rPr>
              <a:t>Fijalkow</a:t>
            </a:r>
            <a:r>
              <a:rPr lang="en-US" sz="2600" dirty="0" smtClean="0">
                <a:solidFill>
                  <a:srgbClr val="C00000"/>
                </a:solidFill>
              </a:rPr>
              <a:t> (2018) ]</a:t>
            </a:r>
            <a:endParaRPr lang="en-US" sz="26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9"/>
              <p:cNvSpPr txBox="1">
                <a:spLocks noChangeArrowheads="1"/>
              </p:cNvSpPr>
              <p:nvPr/>
            </p:nvSpPr>
            <p:spPr bwMode="auto">
              <a:xfrm>
                <a:off x="32546" y="137878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trees has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leaves, where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546" y="1378787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14" y="1942156"/>
                <a:ext cx="10080625" cy="12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" y="1942156"/>
                <a:ext cx="10080625" cy="1268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8578" y="319389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i="1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28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" y="3193891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14" y="3832608"/>
                <a:ext cx="10080625" cy="1168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trees contains at least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of degree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" y="3832608"/>
                <a:ext cx="10080625" cy="1168077"/>
              </a:xfrm>
              <a:prstGeom prst="rect">
                <a:avLst/>
              </a:prstGeom>
              <a:blipFill>
                <a:blip r:embed="rId5"/>
                <a:stretch>
                  <a:fillRect b="-1413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8578" y="5002142"/>
                <a:ext cx="10080625" cy="1168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-universal, then the subtree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containing all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nodes at depth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degree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</m:e>
                        </m:d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" y="5002142"/>
                <a:ext cx="10080625" cy="1168077"/>
              </a:xfrm>
              <a:prstGeom prst="rect">
                <a:avLst/>
              </a:prstGeom>
              <a:blipFill>
                <a:blip r:embed="rId6"/>
                <a:stretch>
                  <a:fillRect t="-5759" r="-302" b="-47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6868" y="6171677"/>
                <a:ext cx="10080625" cy="1168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induction, the number of leaves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at least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" y="6171677"/>
                <a:ext cx="10080625" cy="1168077"/>
              </a:xfrm>
              <a:prstGeom prst="rect">
                <a:avLst/>
              </a:prstGeom>
              <a:blipFill>
                <a:blip r:embed="rId7"/>
                <a:stretch>
                  <a:fillRect t="-5208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8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82862"/>
            <a:ext cx="10080625" cy="572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Lower bound recurrence </a:t>
            </a:r>
            <a:r>
              <a:rPr lang="en-US" sz="2800" dirty="0" smtClean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Fijalkow</a:t>
            </a:r>
            <a:r>
              <a:rPr lang="en-US" sz="2800" dirty="0" smtClean="0">
                <a:solidFill>
                  <a:srgbClr val="C00000"/>
                </a:solidFill>
              </a:rPr>
              <a:t> (2018) ]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4" y="1109956"/>
                <a:ext cx="10080611" cy="1268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𝑑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" y="1109956"/>
                <a:ext cx="10080611" cy="1268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9"/>
              <p:cNvSpPr txBox="1">
                <a:spLocks noChangeArrowheads="1"/>
              </p:cNvSpPr>
              <p:nvPr/>
            </p:nvSpPr>
            <p:spPr bwMode="auto">
              <a:xfrm>
                <a:off x="8578" y="2176759"/>
                <a:ext cx="10080625" cy="131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78" y="2176759"/>
                <a:ext cx="10080625" cy="1312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6868" y="3520957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induction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≥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68" y="3520957"/>
                <a:ext cx="10080625" cy="578685"/>
              </a:xfrm>
              <a:prstGeom prst="rect">
                <a:avLst/>
              </a:prstGeom>
              <a:blipFill>
                <a:blip r:embed="rId4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8852" y="4118577"/>
                <a:ext cx="10080611" cy="1312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≥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ℓ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2" y="4118577"/>
                <a:ext cx="10080611" cy="13129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7143" y="5555241"/>
                <a:ext cx="5048018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3" y="5555241"/>
                <a:ext cx="5048018" cy="10604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5029222" y="5553531"/>
                <a:ext cx="5048018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 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22" y="5553531"/>
                <a:ext cx="5048018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5432" y="6765872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check initial conditions…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4782"/>
            <a:ext cx="5449888" cy="87312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Parity Games (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PG</a:t>
            </a:r>
            <a:r>
              <a:rPr lang="en-US" dirty="0">
                <a:solidFill>
                  <a:schemeClr val="accent2"/>
                </a:solidFill>
                <a:cs typeface="Times New Roman" panose="02020603050405020304" pitchFamily="18" charset="0"/>
              </a:rPr>
              <a:t>s)</a:t>
            </a:r>
            <a:endParaRPr lang="en-US" dirty="0">
              <a:solidFill>
                <a:srgbClr val="3366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3209836"/>
            <a:ext cx="2343150" cy="1598612"/>
            <a:chOff x="768" y="1235"/>
            <a:chExt cx="1476" cy="1007"/>
          </a:xfrm>
        </p:grpSpPr>
        <p:cxnSp>
          <p:nvCxnSpPr>
            <p:cNvPr id="145412" name="AutoShape 4"/>
            <p:cNvCxnSpPr>
              <a:cxnSpLocks noChangeShapeType="1"/>
              <a:stCxn id="145416" idx="0"/>
            </p:cNvCxnSpPr>
            <p:nvPr/>
          </p:nvCxnSpPr>
          <p:spPr bwMode="auto">
            <a:xfrm rot="16200000">
              <a:off x="1732" y="1035"/>
              <a:ext cx="219" cy="619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413" name="AutoShape 5"/>
            <p:cNvCxnSpPr>
              <a:cxnSpLocks noChangeShapeType="1"/>
              <a:stCxn id="145416" idx="1"/>
            </p:cNvCxnSpPr>
            <p:nvPr/>
          </p:nvCxnSpPr>
          <p:spPr bwMode="auto">
            <a:xfrm rot="10800000" flipV="1">
              <a:off x="768" y="1632"/>
              <a:ext cx="576" cy="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1014" y="1898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EVEN</a:t>
              </a:r>
            </a:p>
          </p:txBody>
        </p:sp>
        <p:cxnSp>
          <p:nvCxnSpPr>
            <p:cNvPr id="145415" name="AutoShape 7"/>
            <p:cNvCxnSpPr>
              <a:cxnSpLocks noChangeShapeType="1"/>
              <a:stCxn id="145416" idx="3"/>
            </p:cNvCxnSpPr>
            <p:nvPr/>
          </p:nvCxnSpPr>
          <p:spPr bwMode="auto">
            <a:xfrm>
              <a:off x="1719" y="1632"/>
              <a:ext cx="525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16" name="Rectangle 8"/>
            <p:cNvSpPr>
              <a:spLocks noChangeArrowheads="1"/>
            </p:cNvSpPr>
            <p:nvPr/>
          </p:nvSpPr>
          <p:spPr bwMode="auto">
            <a:xfrm>
              <a:off x="1344" y="1454"/>
              <a:ext cx="375" cy="35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67375" y="2695486"/>
            <a:ext cx="1657350" cy="2076450"/>
            <a:chOff x="2754" y="911"/>
            <a:chExt cx="1044" cy="1308"/>
          </a:xfrm>
        </p:grpSpPr>
        <p:sp>
          <p:nvSpPr>
            <p:cNvPr id="145418" name="Text Box 10"/>
            <p:cNvSpPr txBox="1">
              <a:spLocks noChangeArrowheads="1"/>
            </p:cNvSpPr>
            <p:nvPr/>
          </p:nvSpPr>
          <p:spPr bwMode="auto">
            <a:xfrm>
              <a:off x="2754" y="1875"/>
              <a:ext cx="100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ODD</a:t>
              </a:r>
            </a:p>
          </p:txBody>
        </p:sp>
        <p:cxnSp>
          <p:nvCxnSpPr>
            <p:cNvPr id="145419" name="AutoShape 11"/>
            <p:cNvCxnSpPr>
              <a:cxnSpLocks noChangeShapeType="1"/>
              <a:stCxn id="145421" idx="0"/>
            </p:cNvCxnSpPr>
            <p:nvPr/>
          </p:nvCxnSpPr>
          <p:spPr bwMode="auto">
            <a:xfrm rot="16200000">
              <a:off x="3083" y="1095"/>
              <a:ext cx="369" cy="2"/>
            </a:xfrm>
            <a:prstGeom prst="curvedConnector3">
              <a:avLst>
                <a:gd name="adj1" fmla="val 49866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5420" name="AutoShape 12"/>
            <p:cNvCxnSpPr>
              <a:cxnSpLocks noChangeShapeType="1"/>
              <a:stCxn id="145421" idx="5"/>
            </p:cNvCxnSpPr>
            <p:nvPr/>
          </p:nvCxnSpPr>
          <p:spPr bwMode="auto">
            <a:xfrm flipV="1">
              <a:off x="3388" y="1544"/>
              <a:ext cx="410" cy="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5421" name="AutoShape 13"/>
            <p:cNvSpPr>
              <a:spLocks noChangeArrowheads="1"/>
            </p:cNvSpPr>
            <p:nvPr/>
          </p:nvSpPr>
          <p:spPr bwMode="auto">
            <a:xfrm>
              <a:off x="3025" y="1280"/>
              <a:ext cx="484" cy="530"/>
            </a:xfrm>
            <a:prstGeom prst="triangle">
              <a:avLst>
                <a:gd name="adj" fmla="val 50000"/>
              </a:avLst>
            </a:prstGeom>
            <a:solidFill>
              <a:srgbClr val="00FF00">
                <a:alpha val="50000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25" name="Text Box 17"/>
              <p:cNvSpPr txBox="1">
                <a:spLocks noChangeArrowheads="1"/>
              </p:cNvSpPr>
              <p:nvPr/>
            </p:nvSpPr>
            <p:spPr bwMode="auto">
              <a:xfrm>
                <a:off x="1131888" y="5018356"/>
                <a:ext cx="7696200" cy="558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priority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𝑘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i="1" baseline="30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542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1888" y="5018356"/>
                <a:ext cx="7696200" cy="558551"/>
              </a:xfrm>
              <a:prstGeom prst="rect">
                <a:avLst/>
              </a:prstGeom>
              <a:blipFill>
                <a:blip r:embed="rId8"/>
                <a:stretch>
                  <a:fillRect t="-19565" b="-3369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1398588" y="1052032"/>
            <a:ext cx="755650" cy="361950"/>
          </a:xfrm>
          <a:prstGeom prst="rightArrow">
            <a:avLst>
              <a:gd name="adj1" fmla="val 50000"/>
              <a:gd name="adj2" fmla="val 52193"/>
            </a:avLst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2024063" y="796445"/>
            <a:ext cx="8056562" cy="87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Mean Payoff Games (</a:t>
            </a:r>
            <a:r>
              <a:rPr lang="en-US" sz="4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MPG</a:t>
            </a:r>
            <a:r>
              <a:rPr lang="en-US" sz="44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s)</a:t>
            </a:r>
            <a:endParaRPr lang="en-US" sz="4400" dirty="0">
              <a:solidFill>
                <a:srgbClr val="3366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1131888" y="5678756"/>
            <a:ext cx="7696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payoffs to outgoing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edges.</a:t>
            </a:r>
            <a:endParaRPr lang="en-US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2755900" y="1571804"/>
            <a:ext cx="6253163" cy="5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>
                <a:solidFill>
                  <a:srgbClr val="C00000"/>
                </a:solidFill>
              </a:rPr>
              <a:t>[</a:t>
            </a:r>
            <a:r>
              <a:rPr lang="en-US" sz="3000" dirty="0" err="1">
                <a:solidFill>
                  <a:srgbClr val="C00000"/>
                </a:solidFill>
              </a:rPr>
              <a:t>Stirling</a:t>
            </a:r>
            <a:r>
              <a:rPr lang="en-US" sz="3000" dirty="0">
                <a:solidFill>
                  <a:srgbClr val="C00000"/>
                </a:solidFill>
              </a:rPr>
              <a:t> (1993)]   [</a:t>
            </a:r>
            <a:r>
              <a:rPr lang="en-US" sz="3000" dirty="0" err="1">
                <a:solidFill>
                  <a:srgbClr val="C00000"/>
                </a:solidFill>
              </a:rPr>
              <a:t>Puri</a:t>
            </a:r>
            <a:r>
              <a:rPr lang="en-US" sz="3000" dirty="0">
                <a:solidFill>
                  <a:srgbClr val="C00000"/>
                </a:solidFill>
              </a:rPr>
              <a:t> (1995)]</a:t>
            </a:r>
          </a:p>
        </p:txBody>
      </p:sp>
      <p:pic>
        <p:nvPicPr>
          <p:cNvPr id="145431" name="Picture 2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2754223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2" name="Picture 2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5250" y="3355886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3" name="Picture 2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8938" y="3355886"/>
            <a:ext cx="669925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5" name="Picture 27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4000" y="2754223"/>
            <a:ext cx="3937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36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5013" y="3836898"/>
            <a:ext cx="3937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-1" y="6457878"/>
            <a:ext cx="10080625" cy="55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cycle is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its highest priority is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47618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5" grpId="0"/>
      <p:bldP spid="145428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552355"/>
            <a:ext cx="10080625" cy="973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Bounds on the size of Universal Trees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Fijalkow</a:t>
            </a:r>
            <a:r>
              <a:rPr lang="en-US" sz="2800" dirty="0" smtClean="0">
                <a:solidFill>
                  <a:srgbClr val="C00000"/>
                </a:solidFill>
              </a:rPr>
              <a:t> (2018) ]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0" y="1967855"/>
                <a:ext cx="10077240" cy="10604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⌈"/>
                              <m:endChr m:val="⌉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67855"/>
                <a:ext cx="10077240" cy="10604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5432" y="3416496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and lower bounds are almost tight.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15432" y="4133971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differ by only a polynomial factor.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13722" y="4851445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bound is perhaps tighter.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68899"/>
            <a:ext cx="10080625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Separating Automata </a:t>
            </a:r>
            <a:br>
              <a:rPr lang="en-US" sz="4400" dirty="0" smtClean="0">
                <a:solidFill>
                  <a:schemeClr val="accent2"/>
                </a:solidFill>
              </a:rPr>
            </a:br>
            <a:r>
              <a:rPr lang="en-US" sz="4400" dirty="0" smtClean="0">
                <a:solidFill>
                  <a:schemeClr val="accent2"/>
                </a:solidFill>
              </a:rPr>
              <a:t>vs. Universal Trees (and Graphs)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14143" y="1710199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saw two quasipolynomial-time algorithms for parity games,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using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one using 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32981" y="3936577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there smaller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e.g., of polynomial size?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32981" y="2739583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relation between the two algorithms?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3869" y="3338080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constructed essentially optimal 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20997" y="4535074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next show that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essentially equivalent notions.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9013" y="5564458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size of the smallest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separating automata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equal to the size of the smallest </a:t>
            </a:r>
            <a:r>
              <a:rPr lang="en-US" sz="2800" dirty="0" smtClean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trees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-2971" y="6593841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also introduce a third equivalent notion: </a:t>
            </a:r>
            <a:r>
              <a:rPr lang="en-US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graphs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75540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Strong Safety Separating Automata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43" name="Text Box 49"/>
          <p:cNvSpPr txBox="1">
            <a:spLocks noChangeArrowheads="1"/>
          </p:cNvSpPr>
          <p:nvPr/>
        </p:nvSpPr>
        <p:spPr bwMode="auto">
          <a:xfrm>
            <a:off x="19287" y="1011567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description of the algorithm of </a:t>
            </a:r>
            <a:r>
              <a:rPr lang="en-US" sz="2700" dirty="0">
                <a:solidFill>
                  <a:srgbClr val="C00000"/>
                </a:solidFill>
              </a:rPr>
              <a:t>[ </a:t>
            </a:r>
            <a:r>
              <a:rPr lang="en-US" sz="2700" dirty="0" smtClean="0">
                <a:solidFill>
                  <a:srgbClr val="C00000"/>
                </a:solidFill>
              </a:rPr>
              <a:t>CJKLS </a:t>
            </a:r>
            <a:r>
              <a:rPr lang="en-US" sz="2700" dirty="0">
                <a:solidFill>
                  <a:srgbClr val="C00000"/>
                </a:solidFill>
              </a:rPr>
              <a:t>(2017) ]</a:t>
            </a:r>
          </a:p>
          <a:p>
            <a:pPr algn="ctr">
              <a:lnSpc>
                <a:spcPct val="10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used </a:t>
            </a:r>
            <a:r>
              <a:rPr lang="en-US" sz="27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reachability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separating automata.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19287" y="2040095"/>
            <a:ext cx="100806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conform to the definition of progress measures given,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switch to the equivalent notion of </a:t>
            </a:r>
            <a:r>
              <a:rPr lang="en-US" sz="27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automata.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(This corresponds to switching the roles of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9287" y="349951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safety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reads a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7" y="3499511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26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9287" y="4097152"/>
                <a:ext cx="10080625" cy="94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AllCycEven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sequence of priorities on an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 path in an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-graph,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never reaches a rejecting state.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7" y="4097152"/>
                <a:ext cx="10080625" cy="941540"/>
              </a:xfrm>
              <a:prstGeom prst="rect">
                <a:avLst/>
              </a:prstGeom>
              <a:blipFill>
                <a:blip r:embed="rId3"/>
                <a:stretch>
                  <a:fillRect t="-6452" r="-665" b="-16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19287" y="5113113"/>
                <a:ext cx="1008062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LimsupOdd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the largest priority seen infinitely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often in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reaches a rejecting state.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7" y="5113113"/>
                <a:ext cx="10080625" cy="923330"/>
              </a:xfrm>
              <a:prstGeom prst="rect">
                <a:avLst/>
              </a:prstGeom>
              <a:blipFill>
                <a:blip r:embed="rId4"/>
                <a:stretch>
                  <a:fillRect t="-6623" b="-1655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/>
              <p:cNvSpPr txBox="1">
                <a:spLocks noChangeArrowheads="1"/>
              </p:cNvSpPr>
              <p:nvPr/>
            </p:nvSpPr>
            <p:spPr bwMode="auto">
              <a:xfrm>
                <a:off x="19287" y="6110864"/>
                <a:ext cx="10080625" cy="54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it separates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AllCycEven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LimsupOdd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7" y="6110864"/>
                <a:ext cx="10080625" cy="542136"/>
              </a:xfrm>
              <a:prstGeom prst="rect">
                <a:avLst/>
              </a:prstGeom>
              <a:blipFill>
                <a:blip r:embed="rId5"/>
                <a:stretch>
                  <a:fillRect t="-10112" b="-224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19287" y="6727422"/>
                <a:ext cx="10080625" cy="526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algorithm, enough to separate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 i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AllCycEven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7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</m:t>
                        </m:r>
                        <m:r>
                          <m:rPr>
                            <m:sty m:val="p"/>
                          </m:rPr>
                          <a:rPr lang="en-US" sz="27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Odd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7" y="6727422"/>
                <a:ext cx="10080625" cy="526041"/>
              </a:xfrm>
              <a:prstGeom prst="rect">
                <a:avLst/>
              </a:prstGeom>
              <a:blipFill>
                <a:blip r:embed="rId6"/>
                <a:stretch>
                  <a:fillRect l="-786" t="-11628" r="-665" b="-25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7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  <p:bldP spid="13" grpId="0"/>
      <p:bldP spid="17" grpId="0"/>
      <p:bldP spid="19" grpId="0"/>
      <p:bldP spid="20" grpId="0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300" dirty="0" smtClean="0">
                    <a:solidFill>
                      <a:schemeClr val="accent2"/>
                    </a:solidFill>
                  </a:rPr>
                  <a:t>Universal Tree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300" dirty="0" smtClean="0">
                    <a:solidFill>
                      <a:schemeClr val="accent2"/>
                    </a:solidFill>
                  </a:rPr>
                  <a:t> Separating Automaton </a:t>
                </a:r>
                <a:endParaRPr lang="en-US" sz="4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l="-1391" t="-31731" r="-2721" b="-5096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107310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1073109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9"/>
              <p:cNvSpPr txBox="1">
                <a:spLocks noChangeArrowheads="1"/>
              </p:cNvSpPr>
              <p:nvPr/>
            </p:nvSpPr>
            <p:spPr bwMode="auto">
              <a:xfrm>
                <a:off x="11957" y="160955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Construct an automaton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whose states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∪{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𝑅𝑒𝑗𝑒𝑐𝑡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57" y="1609557"/>
                <a:ext cx="10080625" cy="523220"/>
              </a:xfrm>
              <a:prstGeom prst="rect">
                <a:avLst/>
              </a:prstGeom>
              <a:blipFill>
                <a:blip r:embed="rId8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9"/>
              <p:cNvSpPr txBox="1">
                <a:spLocks noChangeArrowheads="1"/>
              </p:cNvSpPr>
              <p:nvPr/>
            </p:nvSpPr>
            <p:spPr bwMode="auto">
              <a:xfrm>
                <a:off x="5033913" y="2338875"/>
                <a:ext cx="5055621" cy="148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b="0" i="1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3913" y="2338875"/>
                <a:ext cx="5055621" cy="1484637"/>
              </a:xfrm>
              <a:prstGeom prst="rect">
                <a:avLst/>
              </a:prstGeom>
              <a:blipFill>
                <a:blip r:embed="rId9"/>
                <a:stretch>
                  <a:fillRect t="-4527" b="-82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9"/>
              <p:cNvSpPr txBox="1">
                <a:spLocks noChangeArrowheads="1"/>
              </p:cNvSpPr>
              <p:nvPr/>
            </p:nvSpPr>
            <p:spPr bwMode="auto">
              <a:xfrm>
                <a:off x="5033913" y="3964593"/>
                <a:ext cx="5043430" cy="586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| 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3913" y="3964593"/>
                <a:ext cx="5043430" cy="5862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9"/>
              <p:cNvSpPr txBox="1">
                <a:spLocks noChangeArrowheads="1"/>
              </p:cNvSpPr>
              <p:nvPr/>
            </p:nvSpPr>
            <p:spPr bwMode="auto">
              <a:xfrm>
                <a:off x="5033913" y="4691925"/>
                <a:ext cx="5053589" cy="1418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3913" y="4691925"/>
                <a:ext cx="5053589" cy="1418209"/>
              </a:xfrm>
              <a:prstGeom prst="rect">
                <a:avLst/>
              </a:prstGeom>
              <a:blipFill>
                <a:blip r:embed="rId11"/>
                <a:stretch>
                  <a:fillRect t="-4741" b="-116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2939" y="2402166"/>
            <a:ext cx="5522866" cy="5162471"/>
            <a:chOff x="122939" y="2402166"/>
            <a:chExt cx="5522866" cy="5162471"/>
          </a:xfrm>
        </p:grpSpPr>
        <p:cxnSp>
          <p:nvCxnSpPr>
            <p:cNvPr id="10" name="Straight Connector 9"/>
            <p:cNvCxnSpPr>
              <a:stCxn id="15" idx="3"/>
              <a:endCxn id="22" idx="7"/>
            </p:cNvCxnSpPr>
            <p:nvPr/>
          </p:nvCxnSpPr>
          <p:spPr bwMode="auto">
            <a:xfrm flipH="1">
              <a:off x="1764044" y="4077934"/>
              <a:ext cx="420498" cy="70057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2164982" y="396086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1197647" y="4804081"/>
              <a:ext cx="1037690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1650040" y="4758423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 bwMode="auto">
            <a:xfrm>
              <a:off x="3024729" y="4804081"/>
              <a:ext cx="1037690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477122" y="4758423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>
              <a:off x="4255916" y="4804081"/>
              <a:ext cx="1037690" cy="1654141"/>
            </a:xfrm>
            <a:prstGeom prst="triangle">
              <a:avLst/>
            </a:prstGeom>
            <a:solidFill>
              <a:srgbClr val="61D2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4708309" y="4758423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4074265" y="3969425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>
              <a:stCxn id="29" idx="3"/>
              <a:endCxn id="25" idx="7"/>
            </p:cNvCxnSpPr>
            <p:nvPr/>
          </p:nvCxnSpPr>
          <p:spPr bwMode="auto">
            <a:xfrm flipH="1">
              <a:off x="3591126" y="4086498"/>
              <a:ext cx="502699" cy="69201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1" name="Straight Connector 30"/>
            <p:cNvCxnSpPr>
              <a:stCxn id="29" idx="5"/>
              <a:endCxn id="28" idx="1"/>
            </p:cNvCxnSpPr>
            <p:nvPr/>
          </p:nvCxnSpPr>
          <p:spPr bwMode="auto">
            <a:xfrm>
              <a:off x="4188269" y="4086498"/>
              <a:ext cx="539600" cy="69201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3313975" y="2613239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Connector 32"/>
            <p:cNvCxnSpPr>
              <a:stCxn id="32" idx="3"/>
              <a:endCxn id="15" idx="7"/>
            </p:cNvCxnSpPr>
            <p:nvPr/>
          </p:nvCxnSpPr>
          <p:spPr bwMode="auto">
            <a:xfrm flipH="1">
              <a:off x="2278986" y="2730312"/>
              <a:ext cx="1054549" cy="125063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35" name="Freeform 34"/>
            <p:cNvSpPr/>
            <p:nvPr/>
          </p:nvSpPr>
          <p:spPr bwMode="auto">
            <a:xfrm>
              <a:off x="3429000" y="2745584"/>
              <a:ext cx="707571" cy="1230086"/>
            </a:xfrm>
            <a:custGeom>
              <a:avLst/>
              <a:gdLst>
                <a:gd name="connsiteX0" fmla="*/ 0 w 707571"/>
                <a:gd name="connsiteY0" fmla="*/ 0 h 1230086"/>
                <a:gd name="connsiteX1" fmla="*/ 43543 w 707571"/>
                <a:gd name="connsiteY1" fmla="*/ 54429 h 1230086"/>
                <a:gd name="connsiteX2" fmla="*/ 76200 w 707571"/>
                <a:gd name="connsiteY2" fmla="*/ 76200 h 1230086"/>
                <a:gd name="connsiteX3" fmla="*/ 97971 w 707571"/>
                <a:gd name="connsiteY3" fmla="*/ 108857 h 1230086"/>
                <a:gd name="connsiteX4" fmla="*/ 119743 w 707571"/>
                <a:gd name="connsiteY4" fmla="*/ 130629 h 1230086"/>
                <a:gd name="connsiteX5" fmla="*/ 130629 w 707571"/>
                <a:gd name="connsiteY5" fmla="*/ 163286 h 1230086"/>
                <a:gd name="connsiteX6" fmla="*/ 108857 w 707571"/>
                <a:gd name="connsiteY6" fmla="*/ 293914 h 1230086"/>
                <a:gd name="connsiteX7" fmla="*/ 87086 w 707571"/>
                <a:gd name="connsiteY7" fmla="*/ 326572 h 1230086"/>
                <a:gd name="connsiteX8" fmla="*/ 76200 w 707571"/>
                <a:gd name="connsiteY8" fmla="*/ 359229 h 1230086"/>
                <a:gd name="connsiteX9" fmla="*/ 54429 w 707571"/>
                <a:gd name="connsiteY9" fmla="*/ 413657 h 1230086"/>
                <a:gd name="connsiteX10" fmla="*/ 32657 w 707571"/>
                <a:gd name="connsiteY10" fmla="*/ 446314 h 1230086"/>
                <a:gd name="connsiteX11" fmla="*/ 43543 w 707571"/>
                <a:gd name="connsiteY11" fmla="*/ 533400 h 1230086"/>
                <a:gd name="connsiteX12" fmla="*/ 65314 w 707571"/>
                <a:gd name="connsiteY12" fmla="*/ 555172 h 1230086"/>
                <a:gd name="connsiteX13" fmla="*/ 141514 w 707571"/>
                <a:gd name="connsiteY13" fmla="*/ 587829 h 1230086"/>
                <a:gd name="connsiteX14" fmla="*/ 206829 w 707571"/>
                <a:gd name="connsiteY14" fmla="*/ 609600 h 1230086"/>
                <a:gd name="connsiteX15" fmla="*/ 315686 w 707571"/>
                <a:gd name="connsiteY15" fmla="*/ 642257 h 1230086"/>
                <a:gd name="connsiteX16" fmla="*/ 326571 w 707571"/>
                <a:gd name="connsiteY16" fmla="*/ 674914 h 1230086"/>
                <a:gd name="connsiteX17" fmla="*/ 348343 w 707571"/>
                <a:gd name="connsiteY17" fmla="*/ 696686 h 1230086"/>
                <a:gd name="connsiteX18" fmla="*/ 326571 w 707571"/>
                <a:gd name="connsiteY18" fmla="*/ 925286 h 1230086"/>
                <a:gd name="connsiteX19" fmla="*/ 370114 w 707571"/>
                <a:gd name="connsiteY19" fmla="*/ 968829 h 1230086"/>
                <a:gd name="connsiteX20" fmla="*/ 446314 w 707571"/>
                <a:gd name="connsiteY20" fmla="*/ 990600 h 1230086"/>
                <a:gd name="connsiteX21" fmla="*/ 489857 w 707571"/>
                <a:gd name="connsiteY21" fmla="*/ 1001486 h 1230086"/>
                <a:gd name="connsiteX22" fmla="*/ 522514 w 707571"/>
                <a:gd name="connsiteY22" fmla="*/ 1012372 h 1230086"/>
                <a:gd name="connsiteX23" fmla="*/ 598714 w 707571"/>
                <a:gd name="connsiteY23" fmla="*/ 1034143 h 1230086"/>
                <a:gd name="connsiteX24" fmla="*/ 620486 w 707571"/>
                <a:gd name="connsiteY24" fmla="*/ 1055914 h 1230086"/>
                <a:gd name="connsiteX25" fmla="*/ 664029 w 707571"/>
                <a:gd name="connsiteY25" fmla="*/ 1110343 h 1230086"/>
                <a:gd name="connsiteX26" fmla="*/ 685800 w 707571"/>
                <a:gd name="connsiteY26" fmla="*/ 1197429 h 1230086"/>
                <a:gd name="connsiteX27" fmla="*/ 707571 w 707571"/>
                <a:gd name="connsiteY27" fmla="*/ 1230086 h 123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07571" h="1230086">
                  <a:moveTo>
                    <a:pt x="0" y="0"/>
                  </a:moveTo>
                  <a:cubicBezTo>
                    <a:pt x="14514" y="18143"/>
                    <a:pt x="27114" y="38000"/>
                    <a:pt x="43543" y="54429"/>
                  </a:cubicBezTo>
                  <a:cubicBezTo>
                    <a:pt x="52794" y="63680"/>
                    <a:pt x="66949" y="66949"/>
                    <a:pt x="76200" y="76200"/>
                  </a:cubicBezTo>
                  <a:cubicBezTo>
                    <a:pt x="85451" y="85451"/>
                    <a:pt x="89798" y="98641"/>
                    <a:pt x="97971" y="108857"/>
                  </a:cubicBezTo>
                  <a:cubicBezTo>
                    <a:pt x="104382" y="116871"/>
                    <a:pt x="112486" y="123372"/>
                    <a:pt x="119743" y="130629"/>
                  </a:cubicBezTo>
                  <a:cubicBezTo>
                    <a:pt x="123372" y="141515"/>
                    <a:pt x="130629" y="151811"/>
                    <a:pt x="130629" y="163286"/>
                  </a:cubicBezTo>
                  <a:cubicBezTo>
                    <a:pt x="130629" y="187434"/>
                    <a:pt x="125890" y="259848"/>
                    <a:pt x="108857" y="293914"/>
                  </a:cubicBezTo>
                  <a:cubicBezTo>
                    <a:pt x="103006" y="305616"/>
                    <a:pt x="92937" y="314870"/>
                    <a:pt x="87086" y="326572"/>
                  </a:cubicBezTo>
                  <a:cubicBezTo>
                    <a:pt x="81954" y="336835"/>
                    <a:pt x="80229" y="348485"/>
                    <a:pt x="76200" y="359229"/>
                  </a:cubicBezTo>
                  <a:cubicBezTo>
                    <a:pt x="69339" y="377525"/>
                    <a:pt x="63168" y="396180"/>
                    <a:pt x="54429" y="413657"/>
                  </a:cubicBezTo>
                  <a:cubicBezTo>
                    <a:pt x="48578" y="425359"/>
                    <a:pt x="39914" y="435428"/>
                    <a:pt x="32657" y="446314"/>
                  </a:cubicBezTo>
                  <a:cubicBezTo>
                    <a:pt x="36286" y="475343"/>
                    <a:pt x="35137" y="505379"/>
                    <a:pt x="43543" y="533400"/>
                  </a:cubicBezTo>
                  <a:cubicBezTo>
                    <a:pt x="46492" y="543230"/>
                    <a:pt x="57300" y="548761"/>
                    <a:pt x="65314" y="555172"/>
                  </a:cubicBezTo>
                  <a:cubicBezTo>
                    <a:pt x="103306" y="585566"/>
                    <a:pt x="93413" y="573399"/>
                    <a:pt x="141514" y="587829"/>
                  </a:cubicBezTo>
                  <a:cubicBezTo>
                    <a:pt x="163495" y="594423"/>
                    <a:pt x="184325" y="605099"/>
                    <a:pt x="206829" y="609600"/>
                  </a:cubicBezTo>
                  <a:cubicBezTo>
                    <a:pt x="280418" y="624318"/>
                    <a:pt x="244078" y="613615"/>
                    <a:pt x="315686" y="642257"/>
                  </a:cubicBezTo>
                  <a:cubicBezTo>
                    <a:pt x="319314" y="653143"/>
                    <a:pt x="320668" y="665075"/>
                    <a:pt x="326571" y="674914"/>
                  </a:cubicBezTo>
                  <a:cubicBezTo>
                    <a:pt x="331851" y="683715"/>
                    <a:pt x="347830" y="686435"/>
                    <a:pt x="348343" y="696686"/>
                  </a:cubicBezTo>
                  <a:cubicBezTo>
                    <a:pt x="355858" y="846976"/>
                    <a:pt x="354804" y="840589"/>
                    <a:pt x="326571" y="925286"/>
                  </a:cubicBezTo>
                  <a:cubicBezTo>
                    <a:pt x="341085" y="939800"/>
                    <a:pt x="350200" y="963851"/>
                    <a:pt x="370114" y="968829"/>
                  </a:cubicBezTo>
                  <a:cubicBezTo>
                    <a:pt x="506184" y="1002844"/>
                    <a:pt x="337037" y="959377"/>
                    <a:pt x="446314" y="990600"/>
                  </a:cubicBezTo>
                  <a:cubicBezTo>
                    <a:pt x="460699" y="994710"/>
                    <a:pt x="475472" y="997376"/>
                    <a:pt x="489857" y="1001486"/>
                  </a:cubicBezTo>
                  <a:cubicBezTo>
                    <a:pt x="500890" y="1004638"/>
                    <a:pt x="511481" y="1009220"/>
                    <a:pt x="522514" y="1012372"/>
                  </a:cubicBezTo>
                  <a:cubicBezTo>
                    <a:pt x="618195" y="1039709"/>
                    <a:pt x="520414" y="1008042"/>
                    <a:pt x="598714" y="1034143"/>
                  </a:cubicBezTo>
                  <a:cubicBezTo>
                    <a:pt x="605971" y="1041400"/>
                    <a:pt x="614075" y="1047900"/>
                    <a:pt x="620486" y="1055914"/>
                  </a:cubicBezTo>
                  <a:cubicBezTo>
                    <a:pt x="675415" y="1124575"/>
                    <a:pt x="611460" y="1057777"/>
                    <a:pt x="664029" y="1110343"/>
                  </a:cubicBezTo>
                  <a:cubicBezTo>
                    <a:pt x="668170" y="1131050"/>
                    <a:pt x="674641" y="1175110"/>
                    <a:pt x="685800" y="1197429"/>
                  </a:cubicBezTo>
                  <a:cubicBezTo>
                    <a:pt x="691651" y="1209131"/>
                    <a:pt x="707571" y="1230086"/>
                    <a:pt x="707571" y="1230086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221402" y="4828747"/>
              <a:ext cx="4088021" cy="317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84202" y="4534169"/>
                  <a:ext cx="453271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0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202" y="4534169"/>
                  <a:ext cx="453271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 bwMode="auto">
            <a:xfrm>
              <a:off x="1617362" y="4022297"/>
              <a:ext cx="3090947" cy="1892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2939" y="3739512"/>
                  <a:ext cx="114317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30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939" y="3739512"/>
                  <a:ext cx="1143172" cy="5539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 bwMode="auto">
            <a:xfrm>
              <a:off x="2928135" y="2699490"/>
              <a:ext cx="883577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734263" y="2402166"/>
                  <a:ext cx="114317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0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34263" y="2402166"/>
                  <a:ext cx="1143172" cy="5539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84202" y="6278222"/>
                  <a:ext cx="360000" cy="360000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18288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48" name="Oval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202" y="6278222"/>
                  <a:ext cx="360000" cy="360000"/>
                </a:xfrm>
                <a:prstGeom prst="ellipse">
                  <a:avLst/>
                </a:prstGeom>
                <a:blipFill>
                  <a:blip r:embed="rId15"/>
                  <a:stretch>
                    <a:fillRect l="-1538" r="-1538" b="-1538"/>
                  </a:stretch>
                </a:blip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1617362" y="63853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 bwMode="auto">
            <a:xfrm>
              <a:off x="5223939" y="63853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594305" y="63853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 bwMode="auto">
            <a:xfrm>
              <a:off x="3964671" y="6385337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Curved Connector 54"/>
            <p:cNvCxnSpPr>
              <a:stCxn id="52" idx="4"/>
              <a:endCxn id="53" idx="4"/>
            </p:cNvCxnSpPr>
            <p:nvPr/>
          </p:nvCxnSpPr>
          <p:spPr bwMode="auto">
            <a:xfrm rot="5400000">
              <a:off x="4346270" y="6207680"/>
              <a:ext cx="12700" cy="629634"/>
            </a:xfrm>
            <a:prstGeom prst="curvedConnector3">
              <a:avLst>
                <a:gd name="adj1" fmla="val 1800000"/>
              </a:avLst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7" name="Curved Connector 56"/>
            <p:cNvCxnSpPr>
              <a:stCxn id="52" idx="0"/>
              <a:endCxn id="51" idx="0"/>
            </p:cNvCxnSpPr>
            <p:nvPr/>
          </p:nvCxnSpPr>
          <p:spPr bwMode="auto">
            <a:xfrm rot="5400000" flipH="1" flipV="1">
              <a:off x="4975904" y="6070520"/>
              <a:ext cx="12700" cy="629634"/>
            </a:xfrm>
            <a:prstGeom prst="curvedConnector3">
              <a:avLst>
                <a:gd name="adj1" fmla="val 1800000"/>
              </a:avLst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60" name="Curved Connector 59"/>
            <p:cNvCxnSpPr>
              <a:stCxn id="50" idx="4"/>
              <a:endCxn id="48" idx="5"/>
            </p:cNvCxnSpPr>
            <p:nvPr/>
          </p:nvCxnSpPr>
          <p:spPr bwMode="auto">
            <a:xfrm rot="5400000">
              <a:off x="1156311" y="6057668"/>
              <a:ext cx="63004" cy="992663"/>
            </a:xfrm>
            <a:prstGeom prst="curvedConnector3">
              <a:avLst>
                <a:gd name="adj1" fmla="val 546513"/>
              </a:avLst>
            </a:prstGeom>
            <a:solidFill>
              <a:srgbClr val="00B8FF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79653" y="6641307"/>
                  <a:ext cx="1089975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oMath>
                    </m:oMathPara>
                  </a14:m>
                  <a:r>
                    <a:rPr lang="en-US" sz="3000" b="0" i="1" dirty="0" smtClean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/>
                  </a:r>
                  <a:br>
                    <a:rPr lang="en-US" sz="3000" b="0" i="1" dirty="0" smtClean="0">
                      <a:solidFill>
                        <a:schemeClr val="accent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sz="3000" b="0" dirty="0" smtClean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odd</a:t>
                  </a:r>
                  <a:endParaRPr lang="en-US" sz="3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3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79653" y="6641307"/>
                  <a:ext cx="1089975" cy="923330"/>
                </a:xfrm>
                <a:prstGeom prst="rect">
                  <a:avLst/>
                </a:prstGeom>
                <a:blipFill>
                  <a:blip r:embed="rId16"/>
                  <a:stretch>
                    <a:fillRect r="-10112" b="-19079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458733" y="5631184"/>
                  <a:ext cx="1187072" cy="553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0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58733" y="5631184"/>
                  <a:ext cx="1187072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9"/>
              <p:cNvSpPr txBox="1">
                <a:spLocks noChangeArrowheads="1"/>
              </p:cNvSpPr>
              <p:nvPr/>
            </p:nvSpPr>
            <p:spPr bwMode="auto">
              <a:xfrm>
                <a:off x="5016627" y="6251216"/>
                <a:ext cx="5053589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maximum, i.e., rightmost, leaf.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6627" y="6251216"/>
                <a:ext cx="5053589" cy="954107"/>
              </a:xfrm>
              <a:prstGeom prst="rect">
                <a:avLst/>
              </a:prstGeom>
              <a:blipFill>
                <a:blip r:embed="rId18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0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3" grpId="0"/>
      <p:bldP spid="64" grpId="0"/>
      <p:bldP spid="65" grpId="0"/>
      <p:bldP spid="66" grpId="0"/>
      <p:bldP spid="7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43579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Automaton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579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4615" b="-5096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163973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204146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204146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163973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163973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163973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163973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204146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163973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2937142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2937142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2955980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2955980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1729149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1729149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163973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163973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2855311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98623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986232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3929826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137820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solidFill>
              <a:schemeClr val="bg2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2702995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495002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4777" y="4055114"/>
            <a:ext cx="8346606" cy="1883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2431" y="5271544"/>
            <a:ext cx="8350036" cy="104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62503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3791610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3791610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647147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647147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378747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378747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4005395" y="5355343"/>
            <a:ext cx="1250599" cy="772379"/>
            <a:chOff x="4005395" y="5694385"/>
            <a:chExt cx="1250599" cy="772379"/>
          </a:xfrm>
        </p:grpSpPr>
        <p:cxnSp>
          <p:nvCxnSpPr>
            <p:cNvPr id="58" name="Curved Connector 57"/>
            <p:cNvCxnSpPr>
              <a:stCxn id="46" idx="5"/>
              <a:endCxn id="52" idx="3"/>
            </p:cNvCxnSpPr>
            <p:nvPr/>
          </p:nvCxnSpPr>
          <p:spPr bwMode="auto">
            <a:xfrm rot="16200000" flipH="1">
              <a:off x="4624345" y="5075435"/>
              <a:ext cx="12700" cy="1250599"/>
            </a:xfrm>
            <a:prstGeom prst="curvedConnector3">
              <a:avLst>
                <a:gd name="adj1" fmla="val 2116323"/>
              </a:avLst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324351" y="5974321"/>
                  <a:ext cx="675087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6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4351" y="5974321"/>
                  <a:ext cx="675087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3285653" y="5160564"/>
            <a:ext cx="549320" cy="464442"/>
            <a:chOff x="3285653" y="5437961"/>
            <a:chExt cx="549320" cy="492443"/>
          </a:xfrm>
        </p:grpSpPr>
        <p:cxnSp>
          <p:nvCxnSpPr>
            <p:cNvPr id="59" name="Curved Connector 58"/>
            <p:cNvCxnSpPr>
              <a:stCxn id="46" idx="3"/>
              <a:endCxn id="45" idx="5"/>
            </p:cNvCxnSpPr>
            <p:nvPr/>
          </p:nvCxnSpPr>
          <p:spPr bwMode="auto">
            <a:xfrm rot="5400000">
              <a:off x="3544348" y="5396682"/>
              <a:ext cx="13466" cy="530855"/>
            </a:xfrm>
            <a:prstGeom prst="curvedConnector3">
              <a:avLst>
                <a:gd name="adj1" fmla="val 2116323"/>
              </a:avLst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381702" y="5437961"/>
                  <a:ext cx="45327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6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1702" y="5437961"/>
                  <a:ext cx="453271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2471466" y="5395516"/>
            <a:ext cx="1439486" cy="877328"/>
            <a:chOff x="2471466" y="5734558"/>
            <a:chExt cx="1439486" cy="877328"/>
          </a:xfrm>
        </p:grpSpPr>
        <p:cxnSp>
          <p:nvCxnSpPr>
            <p:cNvPr id="57" name="Curved Connector 56"/>
            <p:cNvCxnSpPr>
              <a:stCxn id="46" idx="4"/>
              <a:endCxn id="41" idx="4"/>
            </p:cNvCxnSpPr>
            <p:nvPr/>
          </p:nvCxnSpPr>
          <p:spPr bwMode="auto">
            <a:xfrm rot="5400000">
              <a:off x="3184859" y="5021165"/>
              <a:ext cx="12700" cy="1439486"/>
            </a:xfrm>
            <a:prstGeom prst="curvedConnector3">
              <a:avLst>
                <a:gd name="adj1" fmla="val 3741575"/>
              </a:avLst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006497" y="6119443"/>
                  <a:ext cx="45327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6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06497" y="6119443"/>
                  <a:ext cx="453271" cy="49244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Oval 56"/>
              <p:cNvSpPr>
                <a:spLocks noChangeAspect="1" noChangeArrowheads="1"/>
              </p:cNvSpPr>
              <p:nvPr/>
            </p:nvSpPr>
            <p:spPr bwMode="auto">
              <a:xfrm>
                <a:off x="384202" y="5939180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18288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97" name="Ova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202" y="5939180"/>
                <a:ext cx="360000" cy="360000"/>
              </a:xfrm>
              <a:prstGeom prst="ellipse">
                <a:avLst/>
              </a:prstGeom>
              <a:blipFill>
                <a:blip r:embed="rId10"/>
                <a:stretch>
                  <a:fillRect l="-1538" r="-1538" b="-1538"/>
                </a:stretch>
              </a:blip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564202" y="5401866"/>
            <a:ext cx="3340400" cy="1307630"/>
            <a:chOff x="564202" y="5740908"/>
            <a:chExt cx="3340400" cy="1307630"/>
          </a:xfrm>
        </p:grpSpPr>
        <p:cxnSp>
          <p:nvCxnSpPr>
            <p:cNvPr id="98" name="Curved Connector 97"/>
            <p:cNvCxnSpPr>
              <a:stCxn id="46" idx="4"/>
              <a:endCxn id="97" idx="4"/>
            </p:cNvCxnSpPr>
            <p:nvPr/>
          </p:nvCxnSpPr>
          <p:spPr bwMode="auto">
            <a:xfrm rot="5400000">
              <a:off x="1790882" y="4514228"/>
              <a:ext cx="887040" cy="3340400"/>
            </a:xfrm>
            <a:prstGeom prst="curvedConnector3">
              <a:avLst>
                <a:gd name="adj1" fmla="val 146619"/>
              </a:avLst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073047" y="6556095"/>
                  <a:ext cx="45327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6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073047" y="6556095"/>
                  <a:ext cx="453271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/>
          <p:cNvGrpSpPr/>
          <p:nvPr/>
        </p:nvGrpSpPr>
        <p:grpSpPr>
          <a:xfrm>
            <a:off x="3910952" y="5395511"/>
            <a:ext cx="5038206" cy="1238614"/>
            <a:chOff x="3910952" y="5734558"/>
            <a:chExt cx="5038206" cy="1021347"/>
          </a:xfrm>
        </p:grpSpPr>
        <p:cxnSp>
          <p:nvCxnSpPr>
            <p:cNvPr id="103" name="Curved Connector 102"/>
            <p:cNvCxnSpPr>
              <a:stCxn id="46" idx="4"/>
              <a:endCxn id="30" idx="4"/>
            </p:cNvCxnSpPr>
            <p:nvPr/>
          </p:nvCxnSpPr>
          <p:spPr bwMode="auto">
            <a:xfrm rot="16200000" flipH="1">
              <a:off x="6423705" y="3221805"/>
              <a:ext cx="12700" cy="5038206"/>
            </a:xfrm>
            <a:prstGeom prst="curvedConnector3">
              <a:avLst>
                <a:gd name="adj1" fmla="val 7301126"/>
              </a:avLst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268662" y="6263462"/>
                  <a:ext cx="453271" cy="4924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600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68662" y="6263462"/>
                  <a:ext cx="453271" cy="49244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49"/>
              <p:cNvSpPr txBox="1">
                <a:spLocks noChangeArrowheads="1"/>
              </p:cNvSpPr>
              <p:nvPr/>
            </p:nvSpPr>
            <p:spPr bwMode="auto">
              <a:xfrm>
                <a:off x="4608603" y="5625005"/>
                <a:ext cx="67508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26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603" y="5625005"/>
                <a:ext cx="67508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6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300" dirty="0" smtClean="0">
                    <a:solidFill>
                      <a:schemeClr val="accent2"/>
                    </a:solidFill>
                  </a:rPr>
                  <a:t>Universal Tree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300" dirty="0" smtClean="0">
                    <a:solidFill>
                      <a:schemeClr val="accent2"/>
                    </a:solidFill>
                  </a:rPr>
                  <a:t> Separating Automaton </a:t>
                </a:r>
                <a:endParaRPr lang="en-US" sz="4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l="-1391" t="-31731" r="-2721" b="-5096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107310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strong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separating automaton.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1073109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 bwMode="auto">
          <a:xfrm>
            <a:off x="-11535" y="2368012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3311428"/>
                <a:ext cx="10080625" cy="973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AllCycEven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-graph in which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occurs on the infinite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3311428"/>
                <a:ext cx="10080625" cy="973023"/>
              </a:xfrm>
              <a:prstGeom prst="rect">
                <a:avLst/>
              </a:prstGeom>
              <a:blipFill>
                <a:blip r:embed="rId4"/>
                <a:stretch>
                  <a:fillRect t="-6250" b="-1625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7147" y="442536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-progress measure. (Without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’s.)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7" y="4425365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49"/>
              <p:cNvSpPr txBox="1">
                <a:spLocks noChangeArrowheads="1"/>
              </p:cNvSpPr>
              <p:nvPr/>
            </p:nvSpPr>
            <p:spPr bwMode="auto">
              <a:xfrm>
                <a:off x="8716" y="5020825"/>
                <a:ext cx="10080625" cy="562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28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6" y="5020825"/>
                <a:ext cx="10080625" cy="562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49"/>
              <p:cNvSpPr txBox="1">
                <a:spLocks noChangeArrowheads="1"/>
              </p:cNvSpPr>
              <p:nvPr/>
            </p:nvSpPr>
            <p:spPr bwMode="auto">
              <a:xfrm>
                <a:off x="8715" y="563357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states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visited when reading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" y="5633572"/>
                <a:ext cx="10080625" cy="523220"/>
              </a:xfrm>
              <a:prstGeom prst="rect">
                <a:avLst/>
              </a:prstGeom>
              <a:blipFill>
                <a:blip r:embed="rId7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9"/>
              <p:cNvSpPr txBox="1">
                <a:spLocks noChangeArrowheads="1"/>
              </p:cNvSpPr>
              <p:nvPr/>
            </p:nvSpPr>
            <p:spPr bwMode="auto">
              <a:xfrm>
                <a:off x="7147" y="2653129"/>
                <a:ext cx="10080625" cy="54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direction: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accepts all words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AllCycEven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7" y="2653129"/>
                <a:ext cx="10080625" cy="542136"/>
              </a:xfrm>
              <a:prstGeom prst="rect">
                <a:avLst/>
              </a:prstGeom>
              <a:blipFill>
                <a:blip r:embed="rId8"/>
                <a:stretch>
                  <a:fillRect t="-11236" b="-269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9"/>
              <p:cNvSpPr txBox="1">
                <a:spLocks noChangeArrowheads="1"/>
              </p:cNvSpPr>
              <p:nvPr/>
            </p:nvSpPr>
            <p:spPr bwMode="auto">
              <a:xfrm>
                <a:off x="10283" y="6134764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prove by induction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83" y="6134764"/>
                <a:ext cx="10080625" cy="523220"/>
              </a:xfrm>
              <a:prstGeom prst="rect">
                <a:avLst/>
              </a:prstGeom>
              <a:blipFill>
                <a:blip r:embed="rId9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9"/>
              <p:cNvSpPr txBox="1">
                <a:spLocks noChangeArrowheads="1"/>
              </p:cNvSpPr>
              <p:nvPr/>
            </p:nvSpPr>
            <p:spPr bwMode="auto">
              <a:xfrm>
                <a:off x="-6999" y="6734246"/>
                <a:ext cx="278790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 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999" y="6734246"/>
                <a:ext cx="2787906" cy="523220"/>
              </a:xfrm>
              <a:prstGeom prst="rect">
                <a:avLst/>
              </a:prstGeom>
              <a:blipFill>
                <a:blip r:embed="rId10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9"/>
              <p:cNvSpPr txBox="1">
                <a:spLocks noChangeArrowheads="1"/>
              </p:cNvSpPr>
              <p:nvPr/>
            </p:nvSpPr>
            <p:spPr bwMode="auto">
              <a:xfrm>
                <a:off x="2432115" y="6702731"/>
                <a:ext cx="7636975" cy="595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2115" y="6702731"/>
                <a:ext cx="7636975" cy="595099"/>
              </a:xfrm>
              <a:prstGeom prst="rect">
                <a:avLst/>
              </a:prstGeom>
              <a:blipFill>
                <a:blip r:embed="rId11"/>
                <a:stretch>
                  <a:fillRect t="-7216" r="-798" b="-2061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9" grpId="0"/>
      <p:bldP spid="54" grpId="0"/>
      <p:bldP spid="56" grpId="0"/>
      <p:bldP spid="58" grpId="0"/>
      <p:bldP spid="59" grpId="0"/>
      <p:bldP spid="61" grpId="0"/>
      <p:bldP spid="6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300" dirty="0" smtClean="0">
                    <a:solidFill>
                      <a:schemeClr val="accent2"/>
                    </a:solidFill>
                  </a:rPr>
                  <a:t>Universal Tree </a:t>
                </a:r>
                <a14:m>
                  <m:oMath xmlns:m="http://schemas.openxmlformats.org/officeDocument/2006/math">
                    <m:r>
                      <a:rPr lang="en-US" sz="43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300" dirty="0" smtClean="0">
                    <a:solidFill>
                      <a:schemeClr val="accent2"/>
                    </a:solidFill>
                  </a:rPr>
                  <a:t> Separating Automaton </a:t>
                </a:r>
                <a:endParaRPr lang="en-US" sz="4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75540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l="-1391" t="-31731" r="-2721" b="-5096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 bwMode="auto">
          <a:xfrm>
            <a:off x="-11535" y="2368012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3267330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LimsupOdd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There is a suffix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which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 an infinite number of times,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no priority larger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appears.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3267330"/>
                <a:ext cx="10080625" cy="1384995"/>
              </a:xfrm>
              <a:prstGeom prst="rect">
                <a:avLst/>
              </a:prstGeom>
              <a:blipFill>
                <a:blip r:embed="rId3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9"/>
              <p:cNvSpPr txBox="1">
                <a:spLocks noChangeArrowheads="1"/>
              </p:cNvSpPr>
              <p:nvPr/>
            </p:nvSpPr>
            <p:spPr bwMode="auto">
              <a:xfrm>
                <a:off x="7147" y="2653129"/>
                <a:ext cx="10080625" cy="542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direction: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rejects all words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LimsupOdd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47" y="2653129"/>
                <a:ext cx="10080625" cy="542136"/>
              </a:xfrm>
              <a:prstGeom prst="rect">
                <a:avLst/>
              </a:prstGeom>
              <a:blipFill>
                <a:blip r:embed="rId4"/>
                <a:stretch>
                  <a:fillRect t="-11236" b="-269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6573" y="4724390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suffix, upon reading each one of these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’s,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automaton jumps left to a new subtree of level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there are no priorities greater than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can never jump back. 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" y="4724390"/>
                <a:ext cx="10080625" cy="1384995"/>
              </a:xfrm>
              <a:prstGeom prst="rect">
                <a:avLst/>
              </a:prstGeom>
              <a:blipFill>
                <a:blip r:embed="rId5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8715" y="618145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formally,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states after reading these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" y="6181450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19710" y="6776734"/>
                <a:ext cx="10080625" cy="556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after a finite number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reached.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10" y="6776734"/>
                <a:ext cx="10080625" cy="556434"/>
              </a:xfrm>
              <a:prstGeom prst="rect">
                <a:avLst/>
              </a:prstGeom>
              <a:blipFill>
                <a:blip r:embed="rId7"/>
                <a:stretch>
                  <a:fillRect t="-12088" b="-2417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107310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tree,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strong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separating automaton.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1073109"/>
                <a:ext cx="10080625" cy="954107"/>
              </a:xfrm>
              <a:prstGeom prst="rect">
                <a:avLst/>
              </a:prstGeom>
              <a:blipFill>
                <a:blip r:embed="rId8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  <p:bldP spid="13" grpId="0"/>
      <p:bldP spid="14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226151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Separating Automaton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4400" dirty="0" smtClean="0">
                    <a:solidFill>
                      <a:srgbClr val="FF0000"/>
                    </a:solidFill>
                  </a:rPr>
                  <a:t>Even</a:t>
                </a:r>
                <a:r>
                  <a:rPr lang="en-US" sz="4400" dirty="0" smtClean="0">
                    <a:solidFill>
                      <a:schemeClr val="accent2"/>
                    </a:solidFill>
                  </a:rPr>
                  <a:t> Graph  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6151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4951" r="-2539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8917" y="2789690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an automaton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a multigraph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∖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2789690"/>
                <a:ext cx="10080625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9"/>
              <p:cNvSpPr txBox="1">
                <a:spLocks noChangeArrowheads="1"/>
              </p:cNvSpPr>
              <p:nvPr/>
            </p:nvSpPr>
            <p:spPr bwMode="auto">
              <a:xfrm>
                <a:off x="8917" y="448959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Claim: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separating automaton in which all states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reachable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(i.e., all cycles are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4489599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8917" y="5554997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cycle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accepts a word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LimsupOdd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5554997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8917" y="3855088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3855088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8917" y="1089781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1089781"/>
                <a:ext cx="10080625" cy="954107"/>
              </a:xfrm>
              <a:prstGeom prst="rect">
                <a:avLst/>
              </a:prstGeom>
              <a:blipFill>
                <a:blip r:embed="rId7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8917" y="215517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means that there is an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2155179"/>
                <a:ext cx="10080625" cy="523220"/>
              </a:xfrm>
              <a:prstGeom prst="rect">
                <a:avLst/>
              </a:prstGeom>
              <a:blipFill>
                <a:blip r:embed="rId8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8917" y="6189507"/>
                <a:ext cx="10080625" cy="973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This is where we use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separation.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do not know whether the word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above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AllCyc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Odd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17" y="6189507"/>
                <a:ext cx="10080625" cy="973023"/>
              </a:xfrm>
              <a:prstGeom prst="rect">
                <a:avLst/>
              </a:prstGeom>
              <a:blipFill>
                <a:blip r:embed="rId9"/>
                <a:stretch>
                  <a:fillRect t="-6250" b="-143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6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13" grpId="0"/>
      <p:bldP spid="10" grpId="0"/>
      <p:bldP spid="12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78942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Maximal </a:t>
            </a:r>
            <a:r>
              <a:rPr lang="en-US" sz="4400" dirty="0" smtClean="0">
                <a:solidFill>
                  <a:srgbClr val="FF0000"/>
                </a:solidFill>
              </a:rPr>
              <a:t>Even</a:t>
            </a:r>
            <a:r>
              <a:rPr lang="en-US" sz="4400" dirty="0" smtClean="0">
                <a:solidFill>
                  <a:schemeClr val="accent2"/>
                </a:solidFill>
              </a:rPr>
              <a:t> Graphs  </a:t>
            </a:r>
            <a:r>
              <a:rPr lang="en-US" dirty="0" smtClean="0">
                <a:solidFill>
                  <a:srgbClr val="C00000"/>
                </a:solidFill>
              </a:rPr>
              <a:t>[ CF </a:t>
            </a:r>
            <a:r>
              <a:rPr lang="en-US" dirty="0">
                <a:solidFill>
                  <a:srgbClr val="C00000"/>
                </a:solidFill>
              </a:rPr>
              <a:t>(2018) 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>
                <a:solidFill>
                  <a:schemeClr val="accent2"/>
                </a:solidFill>
              </a:rPr>
              <a:t>   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9"/>
              <p:cNvSpPr txBox="1">
                <a:spLocks noChangeArrowheads="1"/>
              </p:cNvSpPr>
              <p:nvPr/>
            </p:nvSpPr>
            <p:spPr bwMode="auto">
              <a:xfrm>
                <a:off x="15005" y="1278835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multigraph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i="1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adding any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)∖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creates an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cycle.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05" y="1278835"/>
                <a:ext cx="10080625" cy="954107"/>
              </a:xfrm>
              <a:prstGeom prst="rect">
                <a:avLst/>
              </a:prstGeom>
              <a:blipFill>
                <a:blip r:embed="rId2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8715" y="3630839"/>
                <a:ext cx="10080625" cy="992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contained in a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" y="3630839"/>
                <a:ext cx="10080625" cy="992195"/>
              </a:xfrm>
              <a:prstGeom prst="rect">
                <a:avLst/>
              </a:prstGeom>
              <a:blipFill>
                <a:blip r:embed="rId3"/>
                <a:stretch>
                  <a:fillRect t="-6790" b="-1358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8715" y="4844929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dd edges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any order, until it is not possible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add an additional edge without creating an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cycle.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" y="4844929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8715" y="6020932"/>
                <a:ext cx="10080625" cy="955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i="1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multigraph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obtained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usually depends on the order in which edges are added.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5" y="6020932"/>
                <a:ext cx="10080625" cy="955005"/>
              </a:xfrm>
              <a:prstGeom prst="rect">
                <a:avLst/>
              </a:prstGeom>
              <a:blipFill>
                <a:blip r:embed="rId5"/>
                <a:stretch>
                  <a:fillRect t="-6410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3021" y="2454837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We also add, if possible, edges of (dummy) priority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now on such edges are allowed in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1" y="2454837"/>
                <a:ext cx="10080625" cy="954107"/>
              </a:xfrm>
              <a:prstGeom prst="rect">
                <a:avLst/>
              </a:prstGeom>
              <a:blipFill>
                <a:blip r:embed="rId6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4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3" grpId="0"/>
      <p:bldP spid="9" grpId="0"/>
      <p:bldP spid="12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18531" y="240592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Tree-like (hierarchical) graphs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1029571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multigraph,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7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1029571"/>
                <a:ext cx="10080625" cy="987322"/>
              </a:xfrm>
              <a:prstGeom prst="rect">
                <a:avLst/>
              </a:prstGeom>
              <a:blipFill>
                <a:blip r:embed="rId2"/>
                <a:stretch>
                  <a:fillRect t="-6173" b="-80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2002948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i="1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700" i="1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2002948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765" b="-270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490426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7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 is </a:t>
                </a:r>
                <a:r>
                  <a:rPr lang="en-US" sz="2700" dirty="0" smtClean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4904260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1765" b="-270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2512223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sz="27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 b="0" i="0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7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2512223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1628" b="-26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3021498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i.e., for every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7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(or both</a:t>
                </a:r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3021498"/>
                <a:ext cx="10080625" cy="987322"/>
              </a:xfrm>
              <a:prstGeom prst="rect">
                <a:avLst/>
              </a:prstGeom>
              <a:blipFill>
                <a:blip r:embed="rId6"/>
                <a:stretch>
                  <a:fillRect t="-6173" b="-117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18531" y="3994875"/>
                <a:ext cx="10080625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 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for every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</a:t>
                </a:r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7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7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7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531" y="3994875"/>
                <a:ext cx="10080625" cy="923330"/>
              </a:xfrm>
              <a:prstGeom prst="rect">
                <a:avLst/>
              </a:prstGeom>
              <a:blipFill>
                <a:blip r:embed="rId7"/>
                <a:stretch>
                  <a:fillRect t="-5921" b="-164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18531" y="5413535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lemma.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-3727" y="5922807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Exercise 2: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if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700" dirty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then: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 For every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:r>
                  <a:rPr lang="en-US" sz="27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7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7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727" y="5922807"/>
                <a:ext cx="10080625" cy="1384995"/>
              </a:xfrm>
              <a:prstGeom prst="rect">
                <a:avLst/>
              </a:prstGeom>
              <a:blipFill>
                <a:blip r:embed="rId8"/>
                <a:stretch>
                  <a:fillRect t="-4405" b="-704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 bwMode="auto">
          <a:xfrm>
            <a:off x="7126840" y="1425769"/>
            <a:ext cx="2664434" cy="577179"/>
          </a:xfrm>
          <a:prstGeom prst="wedgeRoundRectCallout">
            <a:avLst>
              <a:gd name="adj1" fmla="val -36870"/>
              <a:gd name="adj2" fmla="val 14736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ransitivity</a:t>
            </a:r>
          </a:p>
        </p:txBody>
      </p:sp>
    </p:spTree>
    <p:extLst>
      <p:ext uri="{BB962C8B-B14F-4D97-AF65-F5344CB8AC3E}">
        <p14:creationId xmlns:p14="http://schemas.microsoft.com/office/powerpoint/2010/main" val="10660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4" grpId="0"/>
      <p:bldP spid="15" grpId="0"/>
      <p:bldP spid="16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75717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Algorithms for Parity Games (PGs)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-1710" y="1484936"/>
            <a:ext cx="10080625" cy="12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 algorithms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C00000"/>
                </a:solidFill>
              </a:rPr>
              <a:t>[ McNaughton (1993) ] [ </a:t>
            </a:r>
            <a:r>
              <a:rPr lang="en-US" sz="2800" dirty="0" err="1">
                <a:solidFill>
                  <a:srgbClr val="C00000"/>
                </a:solidFill>
              </a:rPr>
              <a:t>Zielonka</a:t>
            </a:r>
            <a:r>
              <a:rPr lang="en-US" sz="2800" dirty="0">
                <a:solidFill>
                  <a:srgbClr val="C00000"/>
                </a:solidFill>
              </a:rPr>
              <a:t> (1998) ]</a:t>
            </a: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17128" y="2767489"/>
            <a:ext cx="10080625" cy="12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improvement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Vöge-Jurdziński</a:t>
            </a:r>
            <a:r>
              <a:rPr lang="en-US" sz="2800" dirty="0">
                <a:solidFill>
                  <a:srgbClr val="C00000"/>
                </a:solidFill>
              </a:rPr>
              <a:t>  (2000) ]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-77049" y="3982630"/>
            <a:ext cx="10080625" cy="121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measure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Jurdziński</a:t>
            </a:r>
            <a:r>
              <a:rPr lang="en-US" sz="2800" dirty="0">
                <a:solidFill>
                  <a:srgbClr val="C00000"/>
                </a:solidFill>
              </a:rPr>
              <a:t>  (2000) ]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32546" y="5279508"/>
            <a:ext cx="10080625" cy="17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Subexponential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algorithms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 smtClean="0">
                <a:solidFill>
                  <a:srgbClr val="C00000"/>
                </a:solidFill>
              </a:rPr>
              <a:t>[ </a:t>
            </a:r>
            <a:r>
              <a:rPr lang="en-GB" sz="2800" dirty="0" err="1">
                <a:solidFill>
                  <a:srgbClr val="C00000"/>
                </a:solidFill>
              </a:rPr>
              <a:t>Björklund</a:t>
            </a:r>
            <a:r>
              <a:rPr lang="en-GB" sz="2800" dirty="0">
                <a:solidFill>
                  <a:srgbClr val="C00000"/>
                </a:solidFill>
              </a:rPr>
              <a:t>-Sandberg-</a:t>
            </a:r>
            <a:r>
              <a:rPr lang="en-GB" sz="2800" dirty="0" err="1">
                <a:solidFill>
                  <a:srgbClr val="C00000"/>
                </a:solidFill>
              </a:rPr>
              <a:t>Vorobyov</a:t>
            </a:r>
            <a:r>
              <a:rPr lang="en-GB" sz="2800" dirty="0">
                <a:solidFill>
                  <a:srgbClr val="C00000"/>
                </a:solidFill>
              </a:rPr>
              <a:t> (2003) ]</a:t>
            </a:r>
          </a:p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Jurdziński</a:t>
            </a:r>
            <a:r>
              <a:rPr lang="en-US" sz="2800" dirty="0">
                <a:solidFill>
                  <a:srgbClr val="C00000"/>
                </a:solidFill>
              </a:rPr>
              <a:t>-Paterson-Z  (2006) </a:t>
            </a:r>
            <a:r>
              <a:rPr lang="en-US" sz="2800" dirty="0" smtClean="0">
                <a:solidFill>
                  <a:srgbClr val="C00000"/>
                </a:solidFill>
              </a:rPr>
              <a:t>]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Curved Right Arrow 9"/>
          <p:cNvSpPr/>
          <p:nvPr/>
        </p:nvSpPr>
        <p:spPr bwMode="auto">
          <a:xfrm>
            <a:off x="842483" y="3195263"/>
            <a:ext cx="667821" cy="3164440"/>
          </a:xfrm>
          <a:prstGeom prst="curvedRightArrow">
            <a:avLst/>
          </a:prstGeom>
          <a:solidFill>
            <a:srgbClr val="61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 flipH="1">
            <a:off x="8659402" y="2299699"/>
            <a:ext cx="667821" cy="4573712"/>
          </a:xfrm>
          <a:prstGeom prst="curvedRightArrow">
            <a:avLst/>
          </a:prstGeom>
          <a:solidFill>
            <a:srgbClr val="61D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0" grpId="0" animBg="1"/>
      <p:bldP spid="1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38745"/>
                <a:ext cx="10080625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 </a:t>
                </a:r>
                <a:br>
                  <a:rPr lang="en-US" sz="4400" dirty="0" smtClean="0">
                    <a:solidFill>
                      <a:schemeClr val="accent2"/>
                    </a:solidFill>
                  </a:rPr>
                </a:br>
                <a:r>
                  <a:rPr lang="en-US" sz="4400" dirty="0" smtClean="0">
                    <a:solidFill>
                      <a:schemeClr val="accent2"/>
                    </a:solidFill>
                  </a:rPr>
                  <a:t>Hierarchical decomposition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745"/>
                <a:ext cx="10080625" cy="1259447"/>
              </a:xfrm>
              <a:prstGeom prst="rect">
                <a:avLst/>
              </a:prstGeom>
              <a:blipFill>
                <a:blip r:embed="rId2"/>
                <a:stretch>
                  <a:fillRect t="-17391" b="-2608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6298" y="146107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:r>
                  <a:rPr lang="en-US" sz="27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1461079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628" b="-2558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6298" y="1948432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defines a total relation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partitions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</a:t>
                </a:r>
                <a:r>
                  <a:rPr lang="en-US" sz="2700" i="1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equivalence classes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1948432"/>
                <a:ext cx="10080625" cy="987322"/>
              </a:xfrm>
              <a:prstGeom prst="rect">
                <a:avLst/>
              </a:prstGeom>
              <a:blipFill>
                <a:blip r:embed="rId4"/>
                <a:stretch>
                  <a:fillRect t="-6173" b="-1172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6298" y="2899887"/>
                <a:ext cx="10080625" cy="1020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7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equivalence class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maximal subset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for every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2899887"/>
                <a:ext cx="10080625" cy="1020536"/>
              </a:xfrm>
              <a:prstGeom prst="rect">
                <a:avLst/>
              </a:prstGeom>
              <a:blipFill>
                <a:blip r:embed="rId5"/>
                <a:stretch>
                  <a:fillRect t="-5988" b="-7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6298" y="4900067"/>
                <a:ext cx="10080625" cy="1882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two distinct equivalence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exists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this is the case, we say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4900067"/>
                <a:ext cx="10080625" cy="1882567"/>
              </a:xfrm>
              <a:prstGeom prst="rect">
                <a:avLst/>
              </a:prstGeom>
              <a:blipFill>
                <a:blip r:embed="rId6"/>
                <a:stretch>
                  <a:fillRect t="-3236" b="-55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6298" y="3884556"/>
                <a:ext cx="10080625" cy="1051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equivalence class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sz="27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strongly connected component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Each such component is a directed clique.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3884556"/>
                <a:ext cx="10080625" cy="1051378"/>
              </a:xfrm>
              <a:prstGeom prst="rect">
                <a:avLst/>
              </a:prstGeom>
              <a:blipFill>
                <a:blip r:embed="rId7"/>
                <a:stretch>
                  <a:fillRect t="-5780" b="-75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9"/>
              <p:cNvSpPr txBox="1">
                <a:spLocks noChangeArrowheads="1"/>
              </p:cNvSpPr>
              <p:nvPr/>
            </p:nvSpPr>
            <p:spPr bwMode="auto">
              <a:xfrm>
                <a:off x="4588" y="6779726"/>
                <a:ext cx="10080625" cy="539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is a total order on the components.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8" y="6779726"/>
                <a:ext cx="10080625" cy="539891"/>
              </a:xfrm>
              <a:prstGeom prst="rect">
                <a:avLst/>
              </a:prstGeom>
              <a:blipFill>
                <a:blip r:embed="rId8"/>
                <a:stretch>
                  <a:fillRect t="-11236" b="-2247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  <p:bldP spid="19" grpId="0"/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408609"/>
                <a:ext cx="10080625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 </a:t>
                </a:r>
                <a:br>
                  <a:rPr lang="en-US" sz="4400" dirty="0" smtClean="0">
                    <a:solidFill>
                      <a:schemeClr val="accent2"/>
                    </a:solidFill>
                  </a:rPr>
                </a:br>
                <a:r>
                  <a:rPr lang="en-US" sz="4400" dirty="0" smtClean="0">
                    <a:solidFill>
                      <a:schemeClr val="accent2"/>
                    </a:solidFill>
                  </a:rPr>
                  <a:t>Hierarchical decomposition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8609"/>
                <a:ext cx="10080625" cy="1259447"/>
              </a:xfrm>
              <a:prstGeom prst="rect">
                <a:avLst/>
              </a:prstGeom>
              <a:blipFill>
                <a:blip r:embed="rId2"/>
                <a:stretch>
                  <a:fillRect t="-17391" b="-2608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6298" y="2047133"/>
                <a:ext cx="10080625" cy="987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</a:t>
                </a:r>
                <a:r>
                  <a:rPr lang="en-US" sz="27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equivalence class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composed of a disjoint union of equivalence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2047133"/>
                <a:ext cx="10080625" cy="987450"/>
              </a:xfrm>
              <a:prstGeom prst="rect">
                <a:avLst/>
              </a:prstGeom>
              <a:blipFill>
                <a:blip r:embed="rId3"/>
                <a:stretch>
                  <a:fillRect t="-6173" b="-1111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49"/>
          <p:cNvSpPr txBox="1">
            <a:spLocks noChangeArrowheads="1"/>
          </p:cNvSpPr>
          <p:nvPr/>
        </p:nvSpPr>
        <p:spPr bwMode="auto">
          <a:xfrm>
            <a:off x="18531" y="3235409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lemma.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368" y="4207070"/>
            <a:ext cx="6649611" cy="2448272"/>
            <a:chOff x="1559440" y="3518707"/>
            <a:chExt cx="6649611" cy="2448272"/>
          </a:xfrm>
        </p:grpSpPr>
        <p:sp>
          <p:nvSpPr>
            <p:cNvPr id="21" name="Oval 20"/>
            <p:cNvSpPr/>
            <p:nvPr/>
          </p:nvSpPr>
          <p:spPr>
            <a:xfrm flipH="1">
              <a:off x="1559440" y="3518707"/>
              <a:ext cx="6649611" cy="24482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061367" y="4189664"/>
              <a:ext cx="1296144" cy="10801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3573535" y="4189664"/>
              <a:ext cx="1872208" cy="10801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927605" y="4222013"/>
              <a:ext cx="1872208" cy="108012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Oval 63"/>
            <p:cNvSpPr/>
            <p:nvPr/>
          </p:nvSpPr>
          <p:spPr>
            <a:xfrm flipH="1">
              <a:off x="1845343" y="3786191"/>
              <a:ext cx="3816424" cy="1872208"/>
            </a:xfrm>
            <a:prstGeom prst="ellipse">
              <a:avLst/>
            </a:prstGeom>
            <a:noFill/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Oval 71"/>
            <p:cNvSpPr/>
            <p:nvPr/>
          </p:nvSpPr>
          <p:spPr>
            <a:xfrm flipH="1">
              <a:off x="5764946" y="4078842"/>
              <a:ext cx="2197526" cy="1366463"/>
            </a:xfrm>
            <a:prstGeom prst="ellipse">
              <a:avLst/>
            </a:prstGeom>
            <a:noFill/>
            <a:ln w="190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659043" y="4448705"/>
            <a:ext cx="1443510" cy="1959963"/>
            <a:chOff x="1566817" y="4592548"/>
            <a:chExt cx="1443510" cy="1959963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2362503" y="4592548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185877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2876763" y="5523214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 bwMode="auto">
            <a:xfrm>
              <a:off x="1566817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 bwMode="auto">
            <a:xfrm>
              <a:off x="2150728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 bwMode="auto">
            <a:xfrm>
              <a:off x="2876763" y="6415351"/>
              <a:ext cx="133564" cy="13716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2" name="Straight Connector 81"/>
            <p:cNvCxnSpPr>
              <a:stCxn id="74" idx="3"/>
              <a:endCxn id="75" idx="7"/>
            </p:cNvCxnSpPr>
            <p:nvPr/>
          </p:nvCxnSpPr>
          <p:spPr bwMode="auto">
            <a:xfrm flipH="1">
              <a:off x="1972777" y="4709621"/>
              <a:ext cx="409286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3" name="Straight Connector 82"/>
            <p:cNvCxnSpPr>
              <a:stCxn id="74" idx="5"/>
              <a:endCxn id="76" idx="1"/>
            </p:cNvCxnSpPr>
            <p:nvPr/>
          </p:nvCxnSpPr>
          <p:spPr bwMode="auto">
            <a:xfrm>
              <a:off x="2476507" y="4709621"/>
              <a:ext cx="419816" cy="83368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4" name="Straight Connector 83"/>
            <p:cNvCxnSpPr>
              <a:stCxn id="75" idx="3"/>
              <a:endCxn id="77" idx="0"/>
            </p:cNvCxnSpPr>
            <p:nvPr/>
          </p:nvCxnSpPr>
          <p:spPr bwMode="auto">
            <a:xfrm flipH="1">
              <a:off x="1633599" y="5640287"/>
              <a:ext cx="244734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5" name="Straight Connector 84"/>
            <p:cNvCxnSpPr>
              <a:stCxn id="75" idx="5"/>
              <a:endCxn id="78" idx="0"/>
            </p:cNvCxnSpPr>
            <p:nvPr/>
          </p:nvCxnSpPr>
          <p:spPr bwMode="auto">
            <a:xfrm>
              <a:off x="1972777" y="5640287"/>
              <a:ext cx="244733" cy="775064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Connector 86"/>
            <p:cNvCxnSpPr>
              <a:stCxn id="76" idx="4"/>
              <a:endCxn id="80" idx="0"/>
            </p:cNvCxnSpPr>
            <p:nvPr/>
          </p:nvCxnSpPr>
          <p:spPr bwMode="auto">
            <a:xfrm>
              <a:off x="2943545" y="5660374"/>
              <a:ext cx="0" cy="754977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12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351459"/>
                <a:ext cx="10080625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 </a:t>
                </a:r>
                <a:br>
                  <a:rPr lang="en-US" sz="4400" dirty="0" smtClean="0">
                    <a:solidFill>
                      <a:schemeClr val="accent2"/>
                    </a:solidFill>
                  </a:rPr>
                </a:br>
                <a:r>
                  <a:rPr lang="en-US" sz="4400" dirty="0" smtClean="0">
                    <a:solidFill>
                      <a:schemeClr val="accent2"/>
                    </a:solidFill>
                  </a:rPr>
                  <a:t>Hierarchical decomposition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Tree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51459"/>
                <a:ext cx="10080625" cy="1259447"/>
              </a:xfrm>
              <a:prstGeom prst="rect">
                <a:avLst/>
              </a:prstGeom>
              <a:blipFill>
                <a:blip r:embed="rId2"/>
                <a:stretch>
                  <a:fillRect t="-17476" b="-2621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9"/>
              <p:cNvSpPr txBox="1">
                <a:spLocks noChangeArrowheads="1"/>
              </p:cNvSpPr>
              <p:nvPr/>
            </p:nvSpPr>
            <p:spPr bwMode="auto">
              <a:xfrm>
                <a:off x="6298" y="2040924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2040924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9"/>
              <p:cNvSpPr txBox="1">
                <a:spLocks noChangeArrowheads="1"/>
              </p:cNvSpPr>
              <p:nvPr/>
            </p:nvSpPr>
            <p:spPr bwMode="auto">
              <a:xfrm>
                <a:off x="25136" y="273339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hierarchy of equivalence classes defines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36" y="2733390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49"/>
              <p:cNvSpPr txBox="1">
                <a:spLocks noChangeArrowheads="1"/>
              </p:cNvSpPr>
              <p:nvPr/>
            </p:nvSpPr>
            <p:spPr bwMode="auto">
              <a:xfrm>
                <a:off x="23426" y="342585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leaves are the equivalence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426" y="3425856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9"/>
              <p:cNvSpPr txBox="1">
                <a:spLocks noChangeArrowheads="1"/>
              </p:cNvSpPr>
              <p:nvPr/>
            </p:nvSpPr>
            <p:spPr bwMode="auto">
              <a:xfrm>
                <a:off x="1168" y="4118322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level above we have the equivalence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etc.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8" y="4118322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49"/>
              <p:cNvSpPr txBox="1">
                <a:spLocks noChangeArrowheads="1"/>
              </p:cNvSpPr>
              <p:nvPr/>
            </p:nvSpPr>
            <p:spPr bwMode="auto">
              <a:xfrm>
                <a:off x="9732" y="4810788"/>
                <a:ext cx="10080625" cy="98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nodes at the level corresponding to an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priority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the equivalence classes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32" y="4810788"/>
                <a:ext cx="10080625" cy="987322"/>
              </a:xfrm>
              <a:prstGeom prst="rect">
                <a:avLst/>
              </a:prstGeom>
              <a:blipFill>
                <a:blip r:embed="rId7"/>
                <a:stretch>
                  <a:fillRect t="-6173" b="-129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8022" y="6049548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(Note: We could have said that tree levels correspond to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priorities, and that </a:t>
            </a:r>
            <a:r>
              <a:rPr lang="en-US" sz="2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priorities correspond to “half-levels”.)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4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373599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3599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4615" b="-5096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9"/>
              <p:cNvSpPr txBox="1">
                <a:spLocks noChangeArrowheads="1"/>
              </p:cNvSpPr>
              <p:nvPr/>
            </p:nvSpPr>
            <p:spPr bwMode="auto">
              <a:xfrm>
                <a:off x="6298" y="134751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1347516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4588" y="2059625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define a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leaves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converting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an automaton, and then taking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maximal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 containing it.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8" y="2059625"/>
                <a:ext cx="10080625" cy="1384995"/>
              </a:xfrm>
              <a:prstGeom prst="rect">
                <a:avLst/>
              </a:prstGeom>
              <a:blipFill>
                <a:blip r:embed="rId4"/>
                <a:stretch>
                  <a:fillRect t="-4846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13152" y="4549616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directly: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1442" y="5280458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42" y="5280458"/>
                <a:ext cx="10080625" cy="578685"/>
              </a:xfrm>
              <a:prstGeom prst="rect">
                <a:avLst/>
              </a:prstGeom>
              <a:blipFill>
                <a:blip r:embed="rId5"/>
                <a:stretch>
                  <a:fillRect t="-7368" b="-221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0006" y="6066765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odd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06" y="6066765"/>
                <a:ext cx="10080625" cy="578685"/>
              </a:xfrm>
              <a:prstGeom prst="rect">
                <a:avLst/>
              </a:prstGeom>
              <a:blipFill>
                <a:blip r:embed="rId6"/>
                <a:stretch>
                  <a:fillRect t="-7368" b="-2210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11442" y="3633509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(The completion into a maximal even graph is this time unique.)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0" grpId="0"/>
      <p:bldP spid="11" grpId="0"/>
      <p:bldP spid="12" grpId="0"/>
      <p:bldP spid="1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543188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543188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543188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3295022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3295022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2068191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2068191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3194353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4268868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476862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3042037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834044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7545" y="439415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8629" y="561058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964078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543188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543188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543188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3295022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3295022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2068191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2068191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3194353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4268868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476862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3042037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834044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7545" y="439415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8629" y="561058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964078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>
            <a:stCxn id="41" idx="4"/>
            <a:endCxn id="39" idx="4"/>
          </p:cNvCxnSpPr>
          <p:nvPr/>
        </p:nvCxnSpPr>
        <p:spPr bwMode="auto">
          <a:xfrm rot="5400000">
            <a:off x="2105245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Curved Connector 57"/>
          <p:cNvCxnSpPr>
            <a:stCxn id="45" idx="4"/>
            <a:endCxn id="41" idx="4"/>
          </p:cNvCxnSpPr>
          <p:nvPr/>
        </p:nvCxnSpPr>
        <p:spPr bwMode="auto">
          <a:xfrm rot="5400000">
            <a:off x="2824988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Curved Connector 58"/>
          <p:cNvCxnSpPr>
            <a:stCxn id="46" idx="4"/>
            <a:endCxn id="45" idx="4"/>
          </p:cNvCxnSpPr>
          <p:nvPr/>
        </p:nvCxnSpPr>
        <p:spPr bwMode="auto">
          <a:xfrm rot="5400000">
            <a:off x="3544731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Curved Connector 59"/>
          <p:cNvCxnSpPr>
            <a:stCxn id="36" idx="4"/>
            <a:endCxn id="34" idx="4"/>
          </p:cNvCxnSpPr>
          <p:nvPr/>
        </p:nvCxnSpPr>
        <p:spPr bwMode="auto">
          <a:xfrm rot="5400000">
            <a:off x="6423705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Curved Connector 60"/>
          <p:cNvCxnSpPr>
            <a:stCxn id="28" idx="4"/>
            <a:endCxn id="36" idx="4"/>
          </p:cNvCxnSpPr>
          <p:nvPr/>
        </p:nvCxnSpPr>
        <p:spPr bwMode="auto">
          <a:xfrm rot="5400000">
            <a:off x="7143449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Curved Connector 61"/>
          <p:cNvCxnSpPr>
            <a:stCxn id="31" idx="4"/>
            <a:endCxn id="28" idx="4"/>
          </p:cNvCxnSpPr>
          <p:nvPr/>
        </p:nvCxnSpPr>
        <p:spPr bwMode="auto">
          <a:xfrm rot="5400000">
            <a:off x="7863193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Curved Connector 62"/>
          <p:cNvCxnSpPr>
            <a:stCxn id="30" idx="4"/>
            <a:endCxn id="31" idx="4"/>
          </p:cNvCxnSpPr>
          <p:nvPr/>
        </p:nvCxnSpPr>
        <p:spPr bwMode="auto">
          <a:xfrm rot="5400000">
            <a:off x="8582937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9"/>
              <p:cNvSpPr txBox="1">
                <a:spLocks noChangeArrowheads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urved Connector 87"/>
          <p:cNvCxnSpPr>
            <a:stCxn id="39" idx="7"/>
            <a:endCxn id="39" idx="1"/>
          </p:cNvCxnSpPr>
          <p:nvPr/>
        </p:nvCxnSpPr>
        <p:spPr bwMode="auto">
          <a:xfrm rot="16200000" flipV="1">
            <a:off x="1745373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Curved Connector 88"/>
          <p:cNvCxnSpPr>
            <a:stCxn id="34" idx="4"/>
            <a:endCxn id="52" idx="4"/>
          </p:cNvCxnSpPr>
          <p:nvPr/>
        </p:nvCxnSpPr>
        <p:spPr bwMode="auto">
          <a:xfrm rot="5400000">
            <a:off x="5703961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0" name="Curved Connector 89"/>
          <p:cNvCxnSpPr>
            <a:stCxn id="41" idx="7"/>
            <a:endCxn id="41" idx="1"/>
          </p:cNvCxnSpPr>
          <p:nvPr/>
        </p:nvCxnSpPr>
        <p:spPr bwMode="auto">
          <a:xfrm rot="16200000" flipV="1">
            <a:off x="2465116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Curved Connector 90"/>
          <p:cNvCxnSpPr>
            <a:stCxn id="52" idx="7"/>
            <a:endCxn id="52" idx="1"/>
          </p:cNvCxnSpPr>
          <p:nvPr/>
        </p:nvCxnSpPr>
        <p:spPr bwMode="auto">
          <a:xfrm rot="16200000" flipV="1">
            <a:off x="5344089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2" name="Curved Connector 91"/>
          <p:cNvCxnSpPr>
            <a:stCxn id="46" idx="7"/>
            <a:endCxn id="46" idx="1"/>
          </p:cNvCxnSpPr>
          <p:nvPr/>
        </p:nvCxnSpPr>
        <p:spPr bwMode="auto">
          <a:xfrm rot="16200000" flipV="1">
            <a:off x="3904602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3" name="Curved Connector 92"/>
          <p:cNvCxnSpPr>
            <a:stCxn id="45" idx="7"/>
            <a:endCxn id="45" idx="1"/>
          </p:cNvCxnSpPr>
          <p:nvPr/>
        </p:nvCxnSpPr>
        <p:spPr bwMode="auto">
          <a:xfrm rot="16200000" flipV="1">
            <a:off x="3184859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49"/>
              <p:cNvSpPr txBox="1">
                <a:spLocks noChangeArrowheads="1"/>
              </p:cNvSpPr>
              <p:nvPr/>
            </p:nvSpPr>
            <p:spPr bwMode="auto">
              <a:xfrm>
                <a:off x="3007125" y="473281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125" y="4732814"/>
                <a:ext cx="45327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urved Connector 99"/>
          <p:cNvCxnSpPr>
            <a:stCxn id="50" idx="4"/>
            <a:endCxn id="46" idx="4"/>
          </p:cNvCxnSpPr>
          <p:nvPr/>
        </p:nvCxnSpPr>
        <p:spPr bwMode="auto">
          <a:xfrm rot="5400000">
            <a:off x="4264474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Curved Connector 100"/>
          <p:cNvCxnSpPr>
            <a:stCxn id="52" idx="4"/>
            <a:endCxn id="50" idx="4"/>
          </p:cNvCxnSpPr>
          <p:nvPr/>
        </p:nvCxnSpPr>
        <p:spPr bwMode="auto">
          <a:xfrm rot="5400000">
            <a:off x="4984217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6" name="Curved Connector 105"/>
          <p:cNvCxnSpPr>
            <a:stCxn id="36" idx="4"/>
            <a:endCxn id="50" idx="4"/>
          </p:cNvCxnSpPr>
          <p:nvPr/>
        </p:nvCxnSpPr>
        <p:spPr bwMode="auto">
          <a:xfrm rot="5400000">
            <a:off x="5703961" y="4671566"/>
            <a:ext cx="12700" cy="2159232"/>
          </a:xfrm>
          <a:prstGeom prst="curvedConnector3">
            <a:avLst>
              <a:gd name="adj1" fmla="val 5980646"/>
            </a:avLst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5814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543188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543188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543188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3295022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3295022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2068191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2068191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3194353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4268868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476862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3042037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834044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7545" y="439415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8629" y="561058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964078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>
            <a:stCxn id="41" idx="4"/>
            <a:endCxn id="39" idx="4"/>
          </p:cNvCxnSpPr>
          <p:nvPr/>
        </p:nvCxnSpPr>
        <p:spPr bwMode="auto">
          <a:xfrm rot="5400000">
            <a:off x="2105245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Curved Connector 57"/>
          <p:cNvCxnSpPr>
            <a:stCxn id="45" idx="4"/>
            <a:endCxn id="41" idx="4"/>
          </p:cNvCxnSpPr>
          <p:nvPr/>
        </p:nvCxnSpPr>
        <p:spPr bwMode="auto">
          <a:xfrm rot="5400000">
            <a:off x="2824988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Curved Connector 58"/>
          <p:cNvCxnSpPr>
            <a:stCxn id="46" idx="4"/>
            <a:endCxn id="45" idx="4"/>
          </p:cNvCxnSpPr>
          <p:nvPr/>
        </p:nvCxnSpPr>
        <p:spPr bwMode="auto">
          <a:xfrm rot="5400000">
            <a:off x="3544731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Curved Connector 59"/>
          <p:cNvCxnSpPr>
            <a:stCxn id="36" idx="4"/>
            <a:endCxn id="34" idx="4"/>
          </p:cNvCxnSpPr>
          <p:nvPr/>
        </p:nvCxnSpPr>
        <p:spPr bwMode="auto">
          <a:xfrm rot="5400000">
            <a:off x="6423705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Curved Connector 60"/>
          <p:cNvCxnSpPr>
            <a:stCxn id="28" idx="4"/>
            <a:endCxn id="36" idx="4"/>
          </p:cNvCxnSpPr>
          <p:nvPr/>
        </p:nvCxnSpPr>
        <p:spPr bwMode="auto">
          <a:xfrm rot="5400000">
            <a:off x="7143449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Curved Connector 61"/>
          <p:cNvCxnSpPr>
            <a:stCxn id="31" idx="4"/>
            <a:endCxn id="28" idx="4"/>
          </p:cNvCxnSpPr>
          <p:nvPr/>
        </p:nvCxnSpPr>
        <p:spPr bwMode="auto">
          <a:xfrm rot="5400000">
            <a:off x="7863193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Curved Connector 62"/>
          <p:cNvCxnSpPr>
            <a:stCxn id="30" idx="4"/>
            <a:endCxn id="31" idx="4"/>
          </p:cNvCxnSpPr>
          <p:nvPr/>
        </p:nvCxnSpPr>
        <p:spPr bwMode="auto">
          <a:xfrm rot="5400000">
            <a:off x="8582937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9"/>
              <p:cNvSpPr txBox="1">
                <a:spLocks noChangeArrowheads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urved Connector 88"/>
          <p:cNvCxnSpPr>
            <a:stCxn id="34" idx="4"/>
            <a:endCxn id="52" idx="4"/>
          </p:cNvCxnSpPr>
          <p:nvPr/>
        </p:nvCxnSpPr>
        <p:spPr bwMode="auto">
          <a:xfrm rot="5400000">
            <a:off x="5703961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0" name="Curved Connector 99"/>
          <p:cNvCxnSpPr>
            <a:stCxn id="50" idx="4"/>
            <a:endCxn id="46" idx="4"/>
          </p:cNvCxnSpPr>
          <p:nvPr/>
        </p:nvCxnSpPr>
        <p:spPr bwMode="auto">
          <a:xfrm rot="5400000">
            <a:off x="4264474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Curved Connector 100"/>
          <p:cNvCxnSpPr>
            <a:stCxn id="52" idx="4"/>
            <a:endCxn id="50" idx="4"/>
          </p:cNvCxnSpPr>
          <p:nvPr/>
        </p:nvCxnSpPr>
        <p:spPr bwMode="auto">
          <a:xfrm rot="5400000">
            <a:off x="4984217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6" name="Curved Connector 105"/>
          <p:cNvCxnSpPr>
            <a:stCxn id="36" idx="4"/>
            <a:endCxn id="50" idx="4"/>
          </p:cNvCxnSpPr>
          <p:nvPr/>
        </p:nvCxnSpPr>
        <p:spPr bwMode="auto">
          <a:xfrm rot="5400000">
            <a:off x="5703961" y="4671566"/>
            <a:ext cx="12700" cy="2159232"/>
          </a:xfrm>
          <a:prstGeom prst="curvedConnector3">
            <a:avLst>
              <a:gd name="adj1" fmla="val 5980646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7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543188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543188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543188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3295022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3295022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2068191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2068191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3194353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4268868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476862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3042037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834044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7545" y="439415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8629" y="561058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964078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>
            <a:stCxn id="41" idx="4"/>
            <a:endCxn id="39" idx="4"/>
          </p:cNvCxnSpPr>
          <p:nvPr/>
        </p:nvCxnSpPr>
        <p:spPr bwMode="auto">
          <a:xfrm rot="5400000">
            <a:off x="2105245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Curved Connector 57"/>
          <p:cNvCxnSpPr>
            <a:stCxn id="45" idx="4"/>
            <a:endCxn id="41" idx="4"/>
          </p:cNvCxnSpPr>
          <p:nvPr/>
        </p:nvCxnSpPr>
        <p:spPr bwMode="auto">
          <a:xfrm rot="5400000">
            <a:off x="2824988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Curved Connector 58"/>
          <p:cNvCxnSpPr>
            <a:stCxn id="46" idx="4"/>
            <a:endCxn id="45" idx="4"/>
          </p:cNvCxnSpPr>
          <p:nvPr/>
        </p:nvCxnSpPr>
        <p:spPr bwMode="auto">
          <a:xfrm rot="5400000">
            <a:off x="3544731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Curved Connector 59"/>
          <p:cNvCxnSpPr>
            <a:stCxn id="36" idx="4"/>
            <a:endCxn id="34" idx="4"/>
          </p:cNvCxnSpPr>
          <p:nvPr/>
        </p:nvCxnSpPr>
        <p:spPr bwMode="auto">
          <a:xfrm rot="5400000">
            <a:off x="6423705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1" name="Curved Connector 60"/>
          <p:cNvCxnSpPr>
            <a:stCxn id="28" idx="4"/>
            <a:endCxn id="36" idx="4"/>
          </p:cNvCxnSpPr>
          <p:nvPr/>
        </p:nvCxnSpPr>
        <p:spPr bwMode="auto">
          <a:xfrm rot="5400000">
            <a:off x="7143449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Curved Connector 61"/>
          <p:cNvCxnSpPr>
            <a:stCxn id="31" idx="4"/>
            <a:endCxn id="28" idx="4"/>
          </p:cNvCxnSpPr>
          <p:nvPr/>
        </p:nvCxnSpPr>
        <p:spPr bwMode="auto">
          <a:xfrm rot="5400000">
            <a:off x="7863193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Curved Connector 62"/>
          <p:cNvCxnSpPr>
            <a:stCxn id="30" idx="4"/>
            <a:endCxn id="31" idx="4"/>
          </p:cNvCxnSpPr>
          <p:nvPr/>
        </p:nvCxnSpPr>
        <p:spPr bwMode="auto">
          <a:xfrm rot="5400000">
            <a:off x="8582937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5297" y="5956996"/>
                <a:ext cx="45327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9"/>
              <p:cNvSpPr txBox="1">
                <a:spLocks noChangeArrowheads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465" y="5956996"/>
                <a:ext cx="45327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Curved Connector 87"/>
          <p:cNvCxnSpPr>
            <a:stCxn id="39" idx="7"/>
            <a:endCxn id="39" idx="1"/>
          </p:cNvCxnSpPr>
          <p:nvPr/>
        </p:nvCxnSpPr>
        <p:spPr bwMode="auto">
          <a:xfrm rot="16200000" flipV="1">
            <a:off x="1745373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89" name="Curved Connector 88"/>
          <p:cNvCxnSpPr>
            <a:stCxn id="34" idx="4"/>
            <a:endCxn id="52" idx="4"/>
          </p:cNvCxnSpPr>
          <p:nvPr/>
        </p:nvCxnSpPr>
        <p:spPr bwMode="auto">
          <a:xfrm rot="5400000">
            <a:off x="5703961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0" name="Curved Connector 89"/>
          <p:cNvCxnSpPr>
            <a:stCxn id="41" idx="7"/>
            <a:endCxn id="41" idx="1"/>
          </p:cNvCxnSpPr>
          <p:nvPr/>
        </p:nvCxnSpPr>
        <p:spPr bwMode="auto">
          <a:xfrm rot="16200000" flipV="1">
            <a:off x="2465116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Curved Connector 90"/>
          <p:cNvCxnSpPr>
            <a:stCxn id="52" idx="7"/>
            <a:endCxn id="52" idx="1"/>
          </p:cNvCxnSpPr>
          <p:nvPr/>
        </p:nvCxnSpPr>
        <p:spPr bwMode="auto">
          <a:xfrm rot="16200000" flipV="1">
            <a:off x="5344089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2" name="Curved Connector 91"/>
          <p:cNvCxnSpPr>
            <a:stCxn id="46" idx="7"/>
            <a:endCxn id="46" idx="1"/>
          </p:cNvCxnSpPr>
          <p:nvPr/>
        </p:nvCxnSpPr>
        <p:spPr bwMode="auto">
          <a:xfrm rot="16200000" flipV="1">
            <a:off x="3904602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3" name="Curved Connector 92"/>
          <p:cNvCxnSpPr>
            <a:stCxn id="45" idx="7"/>
            <a:endCxn id="45" idx="1"/>
          </p:cNvCxnSpPr>
          <p:nvPr/>
        </p:nvCxnSpPr>
        <p:spPr bwMode="auto">
          <a:xfrm rot="16200000" flipV="1">
            <a:off x="3184859" y="5422591"/>
            <a:ext cx="12700" cy="188888"/>
          </a:xfrm>
          <a:prstGeom prst="curvedConnector3">
            <a:avLst>
              <a:gd name="adj1" fmla="val 2116323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 Box 49"/>
              <p:cNvSpPr txBox="1">
                <a:spLocks noChangeArrowheads="1"/>
              </p:cNvSpPr>
              <p:nvPr/>
            </p:nvSpPr>
            <p:spPr bwMode="auto">
              <a:xfrm>
                <a:off x="3007125" y="473281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125" y="4732814"/>
                <a:ext cx="453271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urved Connector 99"/>
          <p:cNvCxnSpPr>
            <a:stCxn id="50" idx="4"/>
            <a:endCxn id="46" idx="4"/>
          </p:cNvCxnSpPr>
          <p:nvPr/>
        </p:nvCxnSpPr>
        <p:spPr bwMode="auto">
          <a:xfrm rot="5400000">
            <a:off x="4264474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1" name="Curved Connector 100"/>
          <p:cNvCxnSpPr>
            <a:stCxn id="52" idx="4"/>
            <a:endCxn id="50" idx="4"/>
          </p:cNvCxnSpPr>
          <p:nvPr/>
        </p:nvCxnSpPr>
        <p:spPr bwMode="auto">
          <a:xfrm rot="5400000">
            <a:off x="4984217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6" name="Curved Connector 105"/>
          <p:cNvCxnSpPr>
            <a:stCxn id="36" idx="4"/>
            <a:endCxn id="50" idx="4"/>
          </p:cNvCxnSpPr>
          <p:nvPr/>
        </p:nvCxnSpPr>
        <p:spPr bwMode="auto">
          <a:xfrm rot="5400000">
            <a:off x="5703961" y="4671566"/>
            <a:ext cx="12700" cy="2159232"/>
          </a:xfrm>
          <a:prstGeom prst="curvedConnector3">
            <a:avLst>
              <a:gd name="adj1" fmla="val 5980646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8" name="Curved Connector 67"/>
          <p:cNvCxnSpPr>
            <a:stCxn id="34" idx="0"/>
            <a:endCxn id="28" idx="0"/>
          </p:cNvCxnSpPr>
          <p:nvPr/>
        </p:nvCxnSpPr>
        <p:spPr bwMode="auto">
          <a:xfrm rot="5400000" flipH="1" flipV="1">
            <a:off x="6783577" y="4757118"/>
            <a:ext cx="12700" cy="1439488"/>
          </a:xfrm>
          <a:prstGeom prst="curvedConnector3">
            <a:avLst>
              <a:gd name="adj1" fmla="val 3116134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1" name="Curved Connector 70"/>
          <p:cNvCxnSpPr>
            <a:stCxn id="45" idx="0"/>
            <a:endCxn id="50" idx="0"/>
          </p:cNvCxnSpPr>
          <p:nvPr/>
        </p:nvCxnSpPr>
        <p:spPr bwMode="auto">
          <a:xfrm rot="5400000" flipH="1" flipV="1">
            <a:off x="3904602" y="4757119"/>
            <a:ext cx="12700" cy="1439486"/>
          </a:xfrm>
          <a:prstGeom prst="curvedConnector3">
            <a:avLst>
              <a:gd name="adj1" fmla="val 3503228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4" name="Curved Connector 93"/>
          <p:cNvCxnSpPr>
            <a:stCxn id="34" idx="0"/>
            <a:endCxn id="36" idx="0"/>
          </p:cNvCxnSpPr>
          <p:nvPr/>
        </p:nvCxnSpPr>
        <p:spPr bwMode="auto">
          <a:xfrm rot="5400000" flipH="1" flipV="1">
            <a:off x="6423705" y="511699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Curved Connector 94"/>
          <p:cNvCxnSpPr>
            <a:stCxn id="36" idx="0"/>
            <a:endCxn id="28" idx="0"/>
          </p:cNvCxnSpPr>
          <p:nvPr/>
        </p:nvCxnSpPr>
        <p:spPr bwMode="auto">
          <a:xfrm rot="5400000" flipH="1" flipV="1">
            <a:off x="7143449" y="511699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FF99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4438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9908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>
            <a:stCxn id="43" idx="3"/>
            <a:endCxn id="45" idx="7"/>
          </p:cNvCxnSpPr>
          <p:nvPr/>
        </p:nvCxnSpPr>
        <p:spPr bwMode="auto">
          <a:xfrm flipH="1">
            <a:off x="3279303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9" name="Straight Connector 48"/>
          <p:cNvCxnSpPr>
            <a:stCxn id="43" idx="4"/>
            <a:endCxn id="46" idx="0"/>
          </p:cNvCxnSpPr>
          <p:nvPr/>
        </p:nvCxnSpPr>
        <p:spPr bwMode="auto">
          <a:xfrm flipH="1">
            <a:off x="3904602" y="4543188"/>
            <a:ext cx="359872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1" name="Straight Connector 50"/>
          <p:cNvCxnSpPr>
            <a:stCxn id="43" idx="4"/>
            <a:endCxn id="50" idx="0"/>
          </p:cNvCxnSpPr>
          <p:nvPr/>
        </p:nvCxnSpPr>
        <p:spPr bwMode="auto">
          <a:xfrm>
            <a:off x="4264474" y="4543188"/>
            <a:ext cx="359871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3" name="Straight Connector 52"/>
          <p:cNvCxnSpPr>
            <a:stCxn id="43" idx="5"/>
            <a:endCxn id="52" idx="1"/>
          </p:cNvCxnSpPr>
          <p:nvPr/>
        </p:nvCxnSpPr>
        <p:spPr bwMode="auto">
          <a:xfrm>
            <a:off x="4358918" y="4503015"/>
            <a:ext cx="890727" cy="101402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0" name="Straight Connector 39"/>
          <p:cNvCxnSpPr>
            <a:stCxn id="38" idx="3"/>
            <a:endCxn id="39" idx="0"/>
          </p:cNvCxnSpPr>
          <p:nvPr/>
        </p:nvCxnSpPr>
        <p:spPr bwMode="auto">
          <a:xfrm flipH="1">
            <a:off x="1745373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42" name="Straight Connector 41"/>
          <p:cNvCxnSpPr>
            <a:stCxn id="38" idx="5"/>
            <a:endCxn id="41" idx="0"/>
          </p:cNvCxnSpPr>
          <p:nvPr/>
        </p:nvCxnSpPr>
        <p:spPr bwMode="auto">
          <a:xfrm>
            <a:off x="2199688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 bwMode="auto">
          <a:xfrm flipH="1">
            <a:off x="6063833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>
            <a:stCxn id="33" idx="4"/>
            <a:endCxn id="36" idx="0"/>
          </p:cNvCxnSpPr>
          <p:nvPr/>
        </p:nvCxnSpPr>
        <p:spPr bwMode="auto">
          <a:xfrm>
            <a:off x="6783577" y="4543188"/>
            <a:ext cx="0" cy="93367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9" name="Straight Connector 28"/>
          <p:cNvCxnSpPr>
            <a:stCxn id="33" idx="5"/>
            <a:endCxn id="28" idx="0"/>
          </p:cNvCxnSpPr>
          <p:nvPr/>
        </p:nvCxnSpPr>
        <p:spPr bwMode="auto">
          <a:xfrm>
            <a:off x="6878021" y="4503015"/>
            <a:ext cx="625300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>
            <a:stCxn id="20" idx="3"/>
            <a:endCxn id="38" idx="0"/>
          </p:cNvCxnSpPr>
          <p:nvPr/>
        </p:nvCxnSpPr>
        <p:spPr bwMode="auto">
          <a:xfrm flipH="1">
            <a:off x="2105244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3" name="Straight Connector 22"/>
          <p:cNvCxnSpPr>
            <a:stCxn id="20" idx="5"/>
            <a:endCxn id="43" idx="0"/>
          </p:cNvCxnSpPr>
          <p:nvPr/>
        </p:nvCxnSpPr>
        <p:spPr bwMode="auto">
          <a:xfrm>
            <a:off x="3279303" y="3276184"/>
            <a:ext cx="985171" cy="99268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>
            <a:stCxn id="54" idx="3"/>
            <a:endCxn id="33" idx="0"/>
          </p:cNvCxnSpPr>
          <p:nvPr/>
        </p:nvCxnSpPr>
        <p:spPr bwMode="auto">
          <a:xfrm flipH="1">
            <a:off x="6783577" y="3295022"/>
            <a:ext cx="805236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stCxn id="54" idx="5"/>
            <a:endCxn id="27" idx="0"/>
          </p:cNvCxnSpPr>
          <p:nvPr/>
        </p:nvCxnSpPr>
        <p:spPr bwMode="auto">
          <a:xfrm>
            <a:off x="7777701" y="3295022"/>
            <a:ext cx="805235" cy="97384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56" name="Straight Connector 55"/>
          <p:cNvCxnSpPr>
            <a:stCxn id="55" idx="3"/>
            <a:endCxn id="20" idx="7"/>
          </p:cNvCxnSpPr>
          <p:nvPr/>
        </p:nvCxnSpPr>
        <p:spPr bwMode="auto">
          <a:xfrm flipH="1">
            <a:off x="3279303" y="2068191"/>
            <a:ext cx="2060311" cy="101401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4" name="Straight Connector 63"/>
          <p:cNvCxnSpPr>
            <a:stCxn id="55" idx="5"/>
            <a:endCxn id="54" idx="1"/>
          </p:cNvCxnSpPr>
          <p:nvPr/>
        </p:nvCxnSpPr>
        <p:spPr bwMode="auto">
          <a:xfrm>
            <a:off x="5528502" y="2068191"/>
            <a:ext cx="2060311" cy="103285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67" name="Straight Connector 66"/>
          <p:cNvCxnSpPr>
            <a:stCxn id="27" idx="5"/>
            <a:endCxn id="30" idx="0"/>
          </p:cNvCxnSpPr>
          <p:nvPr/>
        </p:nvCxnSpPr>
        <p:spPr bwMode="auto">
          <a:xfrm>
            <a:off x="8677380" y="4503015"/>
            <a:ext cx="265428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0" name="Straight Connector 69"/>
          <p:cNvCxnSpPr>
            <a:stCxn id="27" idx="3"/>
            <a:endCxn id="31" idx="0"/>
          </p:cNvCxnSpPr>
          <p:nvPr/>
        </p:nvCxnSpPr>
        <p:spPr bwMode="auto">
          <a:xfrm flipH="1">
            <a:off x="8223065" y="4503015"/>
            <a:ext cx="265427" cy="973847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flipV="1">
            <a:off x="1221402" y="3194353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5325274"/>
                <a:ext cx="45327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1971680" y="4268868"/>
            <a:ext cx="6744820" cy="274320"/>
            <a:chOff x="1663458" y="4582423"/>
            <a:chExt cx="6744820" cy="274320"/>
          </a:xfrm>
          <a:solidFill>
            <a:schemeClr val="bg1"/>
          </a:solidFill>
        </p:grpSpPr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382268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1663458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341791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8141150" y="4582423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11809" y="5476862"/>
            <a:ext cx="7464563" cy="274320"/>
            <a:chOff x="1303587" y="5476862"/>
            <a:chExt cx="7464563" cy="274320"/>
          </a:xfrm>
          <a:solidFill>
            <a:schemeClr val="bg1"/>
          </a:solidFill>
        </p:grpSpPr>
        <p:sp>
          <p:nvSpPr>
            <p:cNvPr id="45" name="Oval 44"/>
            <p:cNvSpPr>
              <a:spLocks noChangeAspect="1"/>
            </p:cNvSpPr>
            <p:nvPr/>
          </p:nvSpPr>
          <p:spPr bwMode="auto">
            <a:xfrm>
              <a:off x="274307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 bwMode="auto">
            <a:xfrm>
              <a:off x="3462816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 bwMode="auto">
            <a:xfrm>
              <a:off x="418255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 bwMode="auto">
            <a:xfrm>
              <a:off x="4902303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130358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>
              <a:off x="2023330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5622047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 bwMode="auto">
            <a:xfrm>
              <a:off x="6341791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8501022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7781279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7061535" y="5476862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051295" y="3042037"/>
            <a:ext cx="4765526" cy="293158"/>
            <a:chOff x="2743073" y="3294688"/>
            <a:chExt cx="4765526" cy="293158"/>
          </a:xfrm>
          <a:solidFill>
            <a:schemeClr val="bg1"/>
          </a:solidFill>
        </p:grpSpPr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2743073" y="3294688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 bwMode="auto">
            <a:xfrm>
              <a:off x="7241471" y="3313526"/>
              <a:ext cx="267128" cy="274320"/>
            </a:xfrm>
            <a:prstGeom prst="ellipse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Symbol" charset="0"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300494" y="1834044"/>
            <a:ext cx="267128" cy="27432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1207545" y="439415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flipV="1">
            <a:off x="1218629" y="5610586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1204777" y="1964078"/>
            <a:ext cx="8343838" cy="30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4130652"/>
                <a:ext cx="45327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2986189"/>
                <a:ext cx="45327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9"/>
              <p:cNvSpPr txBox="1">
                <a:spLocks noChangeArrowheads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681" y="1717789"/>
                <a:ext cx="45327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urved Connector 57"/>
          <p:cNvCxnSpPr>
            <a:stCxn id="45" idx="4"/>
            <a:endCxn id="41" idx="4"/>
          </p:cNvCxnSpPr>
          <p:nvPr/>
        </p:nvCxnSpPr>
        <p:spPr bwMode="auto">
          <a:xfrm rot="5400000">
            <a:off x="2824988" y="5391311"/>
            <a:ext cx="12700" cy="719743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9" name="Curved Connector 58"/>
          <p:cNvCxnSpPr>
            <a:stCxn id="46" idx="4"/>
            <a:endCxn id="41" idx="4"/>
          </p:cNvCxnSpPr>
          <p:nvPr/>
        </p:nvCxnSpPr>
        <p:spPr bwMode="auto">
          <a:xfrm rot="5400000">
            <a:off x="3184859" y="5031439"/>
            <a:ext cx="12700" cy="1439486"/>
          </a:xfrm>
          <a:prstGeom prst="curvedConnector3">
            <a:avLst>
              <a:gd name="adj1" fmla="val 3270969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2" name="Curved Connector 61"/>
          <p:cNvCxnSpPr>
            <a:stCxn id="31" idx="4"/>
            <a:endCxn id="28" idx="4"/>
          </p:cNvCxnSpPr>
          <p:nvPr/>
        </p:nvCxnSpPr>
        <p:spPr bwMode="auto">
          <a:xfrm rot="5400000">
            <a:off x="7863193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3" name="Curved Connector 62"/>
          <p:cNvCxnSpPr>
            <a:stCxn id="30" idx="4"/>
            <a:endCxn id="28" idx="4"/>
          </p:cNvCxnSpPr>
          <p:nvPr/>
        </p:nvCxnSpPr>
        <p:spPr bwMode="auto">
          <a:xfrm rot="5400000">
            <a:off x="8223065" y="5031439"/>
            <a:ext cx="12700" cy="1439487"/>
          </a:xfrm>
          <a:prstGeom prst="curvedConnector3">
            <a:avLst>
              <a:gd name="adj1" fmla="val 4509677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5567622" y="6382904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7622" y="6382904"/>
                <a:ext cx="45327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9"/>
              <p:cNvSpPr txBox="1">
                <a:spLocks noChangeArrowheads="1"/>
              </p:cNvSpPr>
              <p:nvPr/>
            </p:nvSpPr>
            <p:spPr bwMode="auto">
              <a:xfrm>
                <a:off x="3031257" y="6143808"/>
                <a:ext cx="453271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000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31257" y="6143808"/>
                <a:ext cx="453271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Curved Connector 99"/>
          <p:cNvCxnSpPr>
            <a:stCxn id="34" idx="4"/>
            <a:endCxn id="52" idx="4"/>
          </p:cNvCxnSpPr>
          <p:nvPr/>
        </p:nvCxnSpPr>
        <p:spPr bwMode="auto">
          <a:xfrm rot="5400000">
            <a:off x="5703961" y="5391310"/>
            <a:ext cx="12700" cy="719744"/>
          </a:xfrm>
          <a:prstGeom prst="curvedConnector3">
            <a:avLst>
              <a:gd name="adj1" fmla="val 1800000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6" name="Curved Connector 105"/>
          <p:cNvCxnSpPr>
            <a:stCxn id="36" idx="4"/>
            <a:endCxn id="50" idx="4"/>
          </p:cNvCxnSpPr>
          <p:nvPr/>
        </p:nvCxnSpPr>
        <p:spPr bwMode="auto">
          <a:xfrm rot="5400000">
            <a:off x="5703961" y="4671566"/>
            <a:ext cx="12700" cy="2159232"/>
          </a:xfrm>
          <a:prstGeom prst="curvedConnector3">
            <a:avLst>
              <a:gd name="adj1" fmla="val 4974189"/>
            </a:avLst>
          </a:prstGeom>
          <a:solidFill>
            <a:srgbClr val="00B8FF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374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442423"/>
                <a:ext cx="10080625" cy="6297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Tree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Tree-like graph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> Tree 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42423"/>
                <a:ext cx="10080625" cy="629724"/>
              </a:xfrm>
              <a:prstGeom prst="rect">
                <a:avLst/>
              </a:prstGeom>
              <a:blipFill>
                <a:blip r:embed="rId2"/>
                <a:stretch>
                  <a:fillRect t="-35922" b="-5242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9"/>
              <p:cNvSpPr txBox="1">
                <a:spLocks noChangeArrowheads="1"/>
              </p:cNvSpPr>
              <p:nvPr/>
            </p:nvSpPr>
            <p:spPr bwMode="auto">
              <a:xfrm>
                <a:off x="6298" y="149499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8" y="1494999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4588" y="208912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 corresponding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8" y="2089121"/>
                <a:ext cx="10080625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5294" y="2911333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1: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2911333"/>
                <a:ext cx="10080625" cy="578685"/>
              </a:xfrm>
              <a:prstGeom prst="rect">
                <a:avLst/>
              </a:prstGeom>
              <a:blipFill>
                <a:blip r:embed="rId5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18531" y="5046974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lemmas.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-4231" y="3701908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 2: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</a:t>
                </a: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4231" y="3701908"/>
                <a:ext cx="10080625" cy="578685"/>
              </a:xfrm>
              <a:prstGeom prst="rect">
                <a:avLst/>
              </a:prstGeom>
              <a:blipFill>
                <a:blip r:embed="rId6"/>
                <a:stretch>
                  <a:fillRect t="-6316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4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-1710" y="1454116"/>
            <a:ext cx="10080625" cy="60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[ </a:t>
            </a:r>
            <a:r>
              <a:rPr lang="en-US" sz="3200" dirty="0" err="1" smtClean="0">
                <a:solidFill>
                  <a:srgbClr val="C00000"/>
                </a:solidFill>
              </a:rPr>
              <a:t>Calude</a:t>
            </a:r>
            <a:r>
              <a:rPr lang="en-US" sz="3200" dirty="0" smtClean="0">
                <a:solidFill>
                  <a:srgbClr val="C00000"/>
                </a:solidFill>
              </a:rPr>
              <a:t>-Jain-</a:t>
            </a:r>
            <a:r>
              <a:rPr lang="en-US" sz="3200" dirty="0" err="1" smtClean="0">
                <a:solidFill>
                  <a:srgbClr val="C00000"/>
                </a:solidFill>
              </a:rPr>
              <a:t>Khoussainov</a:t>
            </a:r>
            <a:r>
              <a:rPr lang="en-US" sz="3200" dirty="0" smtClean="0">
                <a:solidFill>
                  <a:srgbClr val="C00000"/>
                </a:solidFill>
              </a:rPr>
              <a:t>-Li-Stephan </a:t>
            </a:r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n-US" sz="3200" dirty="0" smtClean="0">
                <a:solidFill>
                  <a:srgbClr val="C00000"/>
                </a:solidFill>
              </a:rPr>
              <a:t>2017) ]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0" y="314073"/>
            <a:ext cx="100806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33CC"/>
                </a:solidFill>
              </a:rPr>
              <a:t>Quasipolynomial time algorithms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-1710" y="2399343"/>
            <a:ext cx="10080625" cy="67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follow-up papers: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0" y="3240121"/>
            <a:ext cx="10080625" cy="402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Gimbert</a:t>
            </a:r>
            <a:r>
              <a:rPr lang="en-US" sz="2800" dirty="0">
                <a:solidFill>
                  <a:srgbClr val="C00000"/>
                </a:solidFill>
              </a:rPr>
              <a:t>-Ibsen-Jensen (2017) ]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[</a:t>
            </a:r>
            <a:r>
              <a:rPr lang="en-US" sz="2800" dirty="0" err="1" smtClean="0">
                <a:solidFill>
                  <a:srgbClr val="C00000"/>
                </a:solidFill>
              </a:rPr>
              <a:t>Jurdziński-Lazić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(2017) ]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Fearnley</a:t>
            </a:r>
            <a:r>
              <a:rPr lang="en-US" sz="2800" dirty="0">
                <a:solidFill>
                  <a:srgbClr val="C00000"/>
                </a:solidFill>
              </a:rPr>
              <a:t>-Jain-</a:t>
            </a:r>
            <a:r>
              <a:rPr lang="en-US" sz="2800" dirty="0" err="1">
                <a:solidFill>
                  <a:srgbClr val="C00000"/>
                </a:solidFill>
              </a:rPr>
              <a:t>Schewe</a:t>
            </a:r>
            <a:r>
              <a:rPr lang="en-US" sz="2800" dirty="0">
                <a:solidFill>
                  <a:srgbClr val="C00000"/>
                </a:solidFill>
              </a:rPr>
              <a:t>-Stephan-</a:t>
            </a:r>
            <a:r>
              <a:rPr lang="en-US" sz="2800" dirty="0" err="1">
                <a:solidFill>
                  <a:srgbClr val="C00000"/>
                </a:solidFill>
              </a:rPr>
              <a:t>Wojtczak</a:t>
            </a:r>
            <a:r>
              <a:rPr lang="en-US" sz="2800" dirty="0">
                <a:solidFill>
                  <a:srgbClr val="C00000"/>
                </a:solidFill>
              </a:rPr>
              <a:t> (2017) ]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>
                <a:solidFill>
                  <a:srgbClr val="C00000"/>
                </a:solidFill>
              </a:rPr>
              <a:t>Lehtinen</a:t>
            </a:r>
            <a:r>
              <a:rPr lang="en-US" sz="2800" dirty="0">
                <a:solidFill>
                  <a:srgbClr val="C00000"/>
                </a:solidFill>
              </a:rPr>
              <a:t> (2018) ]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Boja</a:t>
            </a:r>
            <a:r>
              <a:rPr lang="en-US" sz="2800" dirty="0" err="1">
                <a:solidFill>
                  <a:srgbClr val="C00000"/>
                </a:solidFill>
              </a:rPr>
              <a:t>ń</a:t>
            </a:r>
            <a:r>
              <a:rPr lang="en-US" sz="2800" dirty="0" err="1" smtClean="0">
                <a:solidFill>
                  <a:srgbClr val="C00000"/>
                </a:solidFill>
              </a:rPr>
              <a:t>czyk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</a:rPr>
              <a:t>and </a:t>
            </a:r>
            <a:r>
              <a:rPr lang="en-US" sz="2800" dirty="0" err="1" smtClean="0">
                <a:solidFill>
                  <a:srgbClr val="C00000"/>
                </a:solidFill>
              </a:rPr>
              <a:t>Czerwi</a:t>
            </a:r>
            <a:r>
              <a:rPr lang="en-US" sz="2800" dirty="0" err="1">
                <a:solidFill>
                  <a:srgbClr val="C00000"/>
                </a:solidFill>
              </a:rPr>
              <a:t>ń</a:t>
            </a:r>
            <a:r>
              <a:rPr lang="en-US" sz="2800" dirty="0" err="1" smtClean="0">
                <a:solidFill>
                  <a:srgbClr val="C00000"/>
                </a:solidFill>
              </a:rPr>
              <a:t>ski</a:t>
            </a:r>
            <a:r>
              <a:rPr lang="en-US" sz="2800" dirty="0" smtClean="0">
                <a:solidFill>
                  <a:srgbClr val="C00000"/>
                </a:solidFill>
              </a:rPr>
              <a:t> (2018) ]</a:t>
            </a:r>
            <a:r>
              <a:rPr lang="en-US" sz="2800" dirty="0">
                <a:solidFill>
                  <a:srgbClr val="C00000"/>
                </a:solidFill>
              </a:rPr>
              <a:t/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Czerwiński</a:t>
            </a:r>
            <a:r>
              <a:rPr lang="en-US" altLang="zh-CN" sz="2800" dirty="0" smtClean="0">
                <a:solidFill>
                  <a:srgbClr val="C00000"/>
                </a:solidFill>
              </a:rPr>
              <a:t>-</a:t>
            </a:r>
            <a:r>
              <a:rPr lang="en-US" sz="2800" dirty="0" err="1" smtClean="0">
                <a:solidFill>
                  <a:srgbClr val="C00000"/>
                </a:solidFill>
              </a:rPr>
              <a:t>Daviaud</a:t>
            </a:r>
            <a:r>
              <a:rPr lang="en-US" altLang="zh-CN" sz="2800" dirty="0" smtClean="0">
                <a:solidFill>
                  <a:srgbClr val="C00000"/>
                </a:solidFill>
              </a:rPr>
              <a:t>-</a:t>
            </a:r>
            <a:r>
              <a:rPr lang="en-US" sz="2800" dirty="0" err="1" smtClean="0">
                <a:solidFill>
                  <a:srgbClr val="C00000"/>
                </a:solidFill>
              </a:rPr>
              <a:t>Fijalkow</a:t>
            </a:r>
            <a:r>
              <a:rPr lang="en-US" altLang="zh-CN" sz="2800" dirty="0" smtClean="0">
                <a:solidFill>
                  <a:srgbClr val="C00000"/>
                </a:solidFill>
              </a:rPr>
              <a:t>-</a:t>
            </a:r>
            <a:r>
              <a:rPr lang="en-US" sz="2800" dirty="0" err="1" smtClean="0">
                <a:solidFill>
                  <a:srgbClr val="C00000"/>
                </a:solidFill>
              </a:rPr>
              <a:t>Jurdziński</a:t>
            </a:r>
            <a:r>
              <a:rPr lang="en-US" altLang="zh-CN" sz="2800" dirty="0" smtClean="0">
                <a:solidFill>
                  <a:srgbClr val="C00000"/>
                </a:solidFill>
              </a:rPr>
              <a:t>-</a:t>
            </a:r>
            <a:r>
              <a:rPr lang="en-US" altLang="zh-CN" sz="2800" dirty="0" err="1" smtClean="0">
                <a:solidFill>
                  <a:srgbClr val="C00000"/>
                </a:solidFill>
              </a:rPr>
              <a:t>L</a:t>
            </a:r>
            <a:r>
              <a:rPr lang="en-US" sz="2800" dirty="0" err="1" smtClean="0">
                <a:solidFill>
                  <a:srgbClr val="C00000"/>
                </a:solidFill>
              </a:rPr>
              <a:t>azi</a:t>
            </a:r>
            <a:r>
              <a:rPr lang="en-US" sz="2800" dirty="0" err="1">
                <a:solidFill>
                  <a:srgbClr val="C00000"/>
                </a:solidFill>
              </a:rPr>
              <a:t>ć</a:t>
            </a:r>
            <a:r>
              <a:rPr lang="en-US" sz="2800" dirty="0" smtClean="0">
                <a:solidFill>
                  <a:srgbClr val="C00000"/>
                </a:solidFill>
              </a:rPr>
              <a:t>-Parys (2019) ]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[ </a:t>
            </a:r>
            <a:r>
              <a:rPr lang="en-US" sz="2800" dirty="0" err="1" smtClean="0">
                <a:solidFill>
                  <a:srgbClr val="C00000"/>
                </a:solidFill>
              </a:rPr>
              <a:t>Colcombet-Fijalkow</a:t>
            </a:r>
            <a:r>
              <a:rPr lang="en-US" sz="2800" dirty="0" smtClean="0">
                <a:solidFill>
                  <a:srgbClr val="C00000"/>
                </a:solidFill>
              </a:rPr>
              <a:t> (2018) (2019) ]</a:t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[ Parys (2019) ]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0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12575" y="439543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Where are we?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49"/>
              <p:cNvSpPr txBox="1">
                <a:spLocks noChangeArrowheads="1"/>
              </p:cNvSpPr>
              <p:nvPr/>
            </p:nvSpPr>
            <p:spPr bwMode="auto">
              <a:xfrm>
                <a:off x="12575" y="1404869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strong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5" y="1404869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2575" y="2202021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defined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showed that it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5" y="2202021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2575" y="2999173"/>
                <a:ext cx="10080625" cy="535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5" y="2999173"/>
                <a:ext cx="10080625" cy="535339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2575" y="3808444"/>
                <a:ext cx="10080625" cy="585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there is 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5" y="3808444"/>
                <a:ext cx="10080625" cy="585417"/>
              </a:xfrm>
              <a:prstGeom prst="rect">
                <a:avLst/>
              </a:prstGeom>
              <a:blipFill>
                <a:blip r:embed="rId5"/>
                <a:stretch>
                  <a:fillRect t="-5208" b="-239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2575" y="4667793"/>
                <a:ext cx="10080625" cy="101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that remains is to show that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75" y="4667793"/>
                <a:ext cx="10080625" cy="1016304"/>
              </a:xfrm>
              <a:prstGeom prst="rect">
                <a:avLst/>
              </a:prstGeom>
              <a:blipFill>
                <a:blip r:embed="rId6"/>
                <a:stretch>
                  <a:fillRect t="-6627" b="-1385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9"/>
          <p:cNvSpPr txBox="1">
            <a:spLocks noChangeArrowheads="1"/>
          </p:cNvSpPr>
          <p:nvPr/>
        </p:nvSpPr>
        <p:spPr bwMode="auto">
          <a:xfrm>
            <a:off x="12575" y="5958027"/>
            <a:ext cx="10080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that we introduce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i="1" dirty="0" smtClean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homomorphisms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graphs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/>
      <p:bldP spid="11" grpId="0"/>
      <p:bldP spid="12" grpId="0"/>
      <p:bldP spid="13" grpId="0"/>
      <p:bldP spid="1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291064"/>
            <a:ext cx="10080625" cy="12594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Graph homomorphisms and</a:t>
            </a:r>
            <a:br>
              <a:rPr lang="en-US" sz="4400" dirty="0" smtClean="0">
                <a:solidFill>
                  <a:schemeClr val="accent2"/>
                </a:solidFill>
              </a:rPr>
            </a:br>
            <a:r>
              <a:rPr lang="en-US" sz="4400" dirty="0" smtClean="0">
                <a:solidFill>
                  <a:schemeClr val="accent2"/>
                </a:solidFill>
              </a:rPr>
              <a:t>Universal multigraphs</a:t>
            </a:r>
            <a:endParaRPr lang="en-US" sz="4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9701" y="1890335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multigraph,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1" y="1890335"/>
                <a:ext cx="1008062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9701" y="2566437"/>
                <a:ext cx="10080625" cy="1009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homomorphism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that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1" y="2566437"/>
                <a:ext cx="10080625" cy="1009572"/>
              </a:xfrm>
              <a:prstGeom prst="rect">
                <a:avLst/>
              </a:prstGeom>
              <a:blipFill>
                <a:blip r:embed="rId3"/>
                <a:stretch>
                  <a:fillRect t="-6024" b="-12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9701" y="3728891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necessarily injective.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possible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even though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01" y="3728891"/>
                <a:ext cx="10080625" cy="954107"/>
              </a:xfrm>
              <a:prstGeom prst="rect">
                <a:avLst/>
              </a:prstGeom>
              <a:blipFill>
                <a:blip r:embed="rId4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15794" y="5049769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for every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homomorphism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94" y="5049769"/>
                <a:ext cx="10080625" cy="1384995"/>
              </a:xfrm>
              <a:prstGeom prst="rect">
                <a:avLst/>
              </a:prstGeom>
              <a:blipFill>
                <a:blip r:embed="rId5"/>
                <a:stretch>
                  <a:fillRect t="-4386" b="-1096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3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0" y="147526"/>
                <a:ext cx="10080625" cy="120212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200" dirty="0" smtClean="0">
                    <a:solidFill>
                      <a:schemeClr val="accent2"/>
                    </a:solidFill>
                  </a:rPr>
                  <a:t>Separating automata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20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4200" dirty="0" smtClean="0">
                    <a:solidFill>
                      <a:schemeClr val="accent2"/>
                    </a:solidFill>
                  </a:rPr>
                </a:br>
                <a:r>
                  <a:rPr lang="en-US" sz="4200" dirty="0" smtClean="0">
                    <a:solidFill>
                      <a:schemeClr val="accent2"/>
                    </a:solidFill>
                  </a:rPr>
                  <a:t>Universal multigraphs</a:t>
                </a:r>
                <a:endParaRPr lang="en-US" sz="4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47526"/>
                <a:ext cx="10080625" cy="1202124"/>
              </a:xfrm>
              <a:prstGeom prst="rect">
                <a:avLst/>
              </a:prstGeom>
              <a:blipFill>
                <a:blip r:embed="rId2"/>
                <a:stretch>
                  <a:fillRect t="-17259" b="-2690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8714" y="1465605"/>
                <a:ext cx="10080625" cy="13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strong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automaton.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</a:t>
                </a:r>
                <a:r>
                  <a:rPr lang="en-US" sz="28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 containing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multigraph.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4" y="1465605"/>
                <a:ext cx="10080625" cy="1397114"/>
              </a:xfrm>
              <a:prstGeom prst="rect">
                <a:avLst/>
              </a:prstGeom>
              <a:blipFill>
                <a:blip r:embed="rId3"/>
                <a:stretch>
                  <a:fillRect t="-4348" b="-1173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-11535" y="3089371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9"/>
              <p:cNvSpPr txBox="1">
                <a:spLocks noChangeArrowheads="1"/>
              </p:cNvSpPr>
              <p:nvPr/>
            </p:nvSpPr>
            <p:spPr bwMode="auto">
              <a:xfrm>
                <a:off x="5294" y="3316023"/>
                <a:ext cx="10080625" cy="535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already know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800" dirty="0">
                    <a:solidFill>
                      <a:srgbClr val="CC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tree-like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3316023"/>
                <a:ext cx="10080625" cy="535339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9"/>
              <p:cNvSpPr txBox="1">
                <a:spLocks noChangeArrowheads="1"/>
              </p:cNvSpPr>
              <p:nvPr/>
            </p:nvSpPr>
            <p:spPr bwMode="auto">
              <a:xfrm>
                <a:off x="5294" y="3853267"/>
                <a:ext cx="10080625" cy="966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to show that for every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homomorphism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3853267"/>
                <a:ext cx="10080625" cy="966227"/>
              </a:xfrm>
              <a:prstGeom prst="rect">
                <a:avLst/>
              </a:prstGeom>
              <a:blipFill>
                <a:blip r:embed="rId5"/>
                <a:stretch>
                  <a:fillRect t="-6289" b="-163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5294" y="4821399"/>
                <a:ext cx="10080625" cy="1384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according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that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reached by reading the priorities on a path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ends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path can start anywhere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4821399"/>
                <a:ext cx="10080625" cy="1384995"/>
              </a:xfrm>
              <a:prstGeom prst="rect">
                <a:avLst/>
              </a:prstGeom>
              <a:blipFill>
                <a:blip r:embed="rId6"/>
                <a:stretch>
                  <a:fillRect l="-786" t="-4846" r="-605" b="-1145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5294" y="6208299"/>
                <a:ext cx="10080625" cy="1053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sequence</m:t>
                                        </m:r>
                                        <m: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priorities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on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finite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path</m:t>
                                        </m:r>
                                        <m: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in</m:t>
                                        </m:r>
                                        <m:r>
                                          <a:rPr lang="en-US" sz="28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that</m:t>
                                        </m:r>
                                        <m: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ends</m:t>
                                        </m:r>
                                        <m:r>
                                          <a:rPr lang="en-US" sz="28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at</m:t>
                                        </m:r>
                                        <m:r>
                                          <a:rPr lang="en-US" sz="28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6208299"/>
                <a:ext cx="10080625" cy="10534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5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8714" y="1508614"/>
                <a:ext cx="10080625" cy="1397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strong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automaton. 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7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</a:t>
                </a:r>
                <a:r>
                  <a:rPr lang="en-US" sz="2700" dirty="0" smtClean="0">
                    <a:solidFill>
                      <a:srgbClr val="99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maximal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-multigraph containing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multigraph.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4" y="1508614"/>
                <a:ext cx="10080625" cy="1397114"/>
              </a:xfrm>
              <a:prstGeom prst="rect">
                <a:avLst/>
              </a:prstGeom>
              <a:blipFill>
                <a:blip r:embed="rId2"/>
                <a:stretch>
                  <a:fillRect t="-3913" b="-782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-11535" y="3007667"/>
            <a:ext cx="10080625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12148" y="3017609"/>
                <a:ext cx="10080625" cy="1053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7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7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7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7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27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</m:d>
                              <m: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"/>
                                  <m:ctrlP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7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7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7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  <m:r>
                                          <a:rPr lang="en-US" sz="27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sequence</m:t>
                                        </m:r>
                                        <m: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priorities</m:t>
                                        </m:r>
                                        <m: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on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finite</m:t>
                                        </m:r>
                                        <m: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path</m:t>
                                        </m:r>
                                        <m: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in</m:t>
                                        </m:r>
                                        <m:r>
                                          <a:rPr lang="en-US" sz="270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7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en-US" sz="27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that</m:t>
                                        </m:r>
                                        <m: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b="0" i="0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ends</m:t>
                                        </m:r>
                                        <m:r>
                                          <a:rPr lang="en-US" sz="27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7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at</m:t>
                                        </m:r>
                                        <m:r>
                                          <a:rPr lang="en-US" sz="2700" i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7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𝑢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7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7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8" y="3017609"/>
                <a:ext cx="10080625" cy="10534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5294" y="4039949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show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4039949"/>
                <a:ext cx="10080625" cy="578685"/>
              </a:xfrm>
              <a:prstGeom prst="rect">
                <a:avLst/>
              </a:prstGeom>
              <a:blipFill>
                <a:blip r:embed="rId4"/>
                <a:stretch>
                  <a:fillRect t="-6316" r="-484" b="-1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13858" y="458748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sequence that defines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8" y="4587480"/>
                <a:ext cx="10080625" cy="523220"/>
              </a:xfrm>
              <a:prstGeom prst="rect">
                <a:avLst/>
              </a:prstGeom>
              <a:blipFill>
                <a:blip r:embed="rId5"/>
                <a:stretch>
                  <a:fillRect t="-11765" b="-270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49"/>
              <p:cNvSpPr txBox="1">
                <a:spLocks noChangeArrowheads="1"/>
              </p:cNvSpPr>
              <p:nvPr/>
            </p:nvSpPr>
            <p:spPr bwMode="auto">
              <a:xfrm>
                <a:off x="22422" y="5079546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candidate sequence for defining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22" y="5079546"/>
                <a:ext cx="10080625" cy="523220"/>
              </a:xfrm>
              <a:prstGeom prst="rect">
                <a:avLst/>
              </a:prstGeom>
              <a:blipFill>
                <a:blip r:embed="rId6"/>
                <a:stretch>
                  <a:fillRect t="-10465" b="-267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10438" y="5571612"/>
                <a:ext cx="10080625" cy="577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Then,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8" y="5571612"/>
                <a:ext cx="10080625" cy="577979"/>
              </a:xfrm>
              <a:prstGeom prst="rect">
                <a:avLst/>
              </a:prstGeom>
              <a:blipFill>
                <a:blip r:embed="rId7"/>
                <a:stretch>
                  <a:fillRect t="-6316" b="-1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-1546" y="6119143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7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minimality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46" y="6119143"/>
                <a:ext cx="10080625" cy="578685"/>
              </a:xfrm>
              <a:prstGeom prst="rect">
                <a:avLst/>
              </a:prstGeom>
              <a:blipFill>
                <a:blip r:embed="rId8"/>
                <a:stretch>
                  <a:fillRect t="-6316" b="-1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27566" y="6666675"/>
                <a:ext cx="10080625" cy="578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transitivity,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566" y="6666675"/>
                <a:ext cx="10080625" cy="578685"/>
              </a:xfrm>
              <a:prstGeom prst="rect">
                <a:avLst/>
              </a:prstGeom>
              <a:blipFill>
                <a:blip r:embed="rId9"/>
                <a:stretch>
                  <a:fillRect t="-6316" b="-178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23" y="6508205"/>
            <a:ext cx="806857" cy="70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1"/>
              <p:cNvSpPr>
                <a:spLocks noChangeArrowheads="1"/>
              </p:cNvSpPr>
              <p:nvPr/>
            </p:nvSpPr>
            <p:spPr bwMode="auto">
              <a:xfrm>
                <a:off x="0" y="167776"/>
                <a:ext cx="10080625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Separating automata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4400" dirty="0" smtClean="0">
                    <a:solidFill>
                      <a:schemeClr val="accent2"/>
                    </a:solidFill>
                  </a:rPr>
                </a:br>
                <a:r>
                  <a:rPr lang="en-US" sz="4400" dirty="0" smtClean="0">
                    <a:solidFill>
                      <a:schemeClr val="accent2"/>
                    </a:solidFill>
                  </a:rPr>
                  <a:t>Universal multigraphs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67776"/>
                <a:ext cx="10080625" cy="1259447"/>
              </a:xfrm>
              <a:prstGeom prst="rect">
                <a:avLst/>
              </a:prstGeom>
              <a:blipFill>
                <a:blip r:embed="rId11"/>
                <a:stretch>
                  <a:fillRect t="-17476" b="-2621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7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8714" y="1567606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piece of the puzzle: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9"/>
              <p:cNvSpPr txBox="1">
                <a:spLocks noChangeArrowheads="1"/>
              </p:cNvSpPr>
              <p:nvPr/>
            </p:nvSpPr>
            <p:spPr bwMode="auto">
              <a:xfrm>
                <a:off x="5294" y="2429552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Lemma: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ordered subtree of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iff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homomorphism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" y="2429552"/>
                <a:ext cx="10080625" cy="954107"/>
              </a:xfrm>
              <a:prstGeom prst="rect">
                <a:avLst/>
              </a:prstGeom>
              <a:blipFill>
                <a:blip r:embed="rId2"/>
                <a:stretch>
                  <a:fillRect t="-7051" b="-1730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1"/>
          <p:cNvSpPr>
            <a:spLocks noChangeArrowheads="1"/>
          </p:cNvSpPr>
          <p:nvPr/>
        </p:nvSpPr>
        <p:spPr bwMode="auto">
          <a:xfrm>
            <a:off x="0" y="551461"/>
            <a:ext cx="10080625" cy="6297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Tree embedding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18531" y="3722385"/>
            <a:ext cx="1008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Exercise: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 the lemma.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1342" y="1990385"/>
                <a:ext cx="10080625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7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a strong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-separating automaton.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" y="1990385"/>
                <a:ext cx="10080625" cy="507831"/>
              </a:xfrm>
              <a:prstGeom prst="rect">
                <a:avLst/>
              </a:prstGeom>
              <a:blipFill>
                <a:blip r:embed="rId2"/>
                <a:stretch>
                  <a:fillRect t="-12048" b="-301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1"/>
              <p:cNvSpPr>
                <a:spLocks noChangeArrowheads="1"/>
              </p:cNvSpPr>
              <p:nvPr/>
            </p:nvSpPr>
            <p:spPr bwMode="auto">
              <a:xfrm>
                <a:off x="0" y="364416"/>
                <a:ext cx="10080625" cy="12594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accent2"/>
                    </a:solidFill>
                  </a:rPr>
                  <a:t>Separating automata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4400" dirty="0" smtClean="0">
                    <a:solidFill>
                      <a:schemeClr val="accent2"/>
                    </a:solidFill>
                  </a:rPr>
                </a:br>
                <a:r>
                  <a:rPr lang="en-US" sz="4400" dirty="0" smtClean="0">
                    <a:solidFill>
                      <a:schemeClr val="accent2"/>
                    </a:solidFill>
                  </a:rPr>
                  <a:t>Universal trees</a:t>
                </a:r>
                <a:endParaRPr lang="en-US" sz="4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64416"/>
                <a:ext cx="10080625" cy="1259447"/>
              </a:xfrm>
              <a:prstGeom prst="rect">
                <a:avLst/>
              </a:prstGeom>
              <a:blipFill>
                <a:blip r:embed="rId3"/>
                <a:stretch>
                  <a:fillRect t="-17476" b="-2621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9"/>
              <p:cNvSpPr txBox="1">
                <a:spLocks noChangeArrowheads="1"/>
              </p:cNvSpPr>
              <p:nvPr/>
            </p:nvSpPr>
            <p:spPr bwMode="auto">
              <a:xfrm>
                <a:off x="1342" y="2654937"/>
                <a:ext cx="10080625" cy="519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saw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multigraph.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" y="2654937"/>
                <a:ext cx="10080625" cy="519629"/>
              </a:xfrm>
              <a:prstGeom prst="rect">
                <a:avLst/>
              </a:prstGeom>
              <a:blipFill>
                <a:blip r:embed="rId4"/>
                <a:stretch>
                  <a:fillRect t="-9412" b="-2941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9"/>
              <p:cNvSpPr txBox="1">
                <a:spLocks noChangeArrowheads="1"/>
              </p:cNvSpPr>
              <p:nvPr/>
            </p:nvSpPr>
            <p:spPr bwMode="auto">
              <a:xfrm>
                <a:off x="1342" y="3331287"/>
                <a:ext cx="10080625" cy="935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for every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-tree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homomorphism from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700" dirty="0" smtClean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" y="3331287"/>
                <a:ext cx="10080625" cy="935128"/>
              </a:xfrm>
              <a:prstGeom prst="rect">
                <a:avLst/>
              </a:prstGeom>
              <a:blipFill>
                <a:blip r:embed="rId5"/>
                <a:stretch>
                  <a:fillRect t="-5844" b="-1623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9"/>
              <p:cNvSpPr txBox="1">
                <a:spLocks noChangeArrowheads="1"/>
              </p:cNvSpPr>
              <p:nvPr/>
            </p:nvSpPr>
            <p:spPr bwMode="auto">
              <a:xfrm>
                <a:off x="1342" y="4423136"/>
                <a:ext cx="10080625" cy="714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7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27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7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" y="4423136"/>
                <a:ext cx="10080625" cy="714170"/>
              </a:xfrm>
              <a:prstGeom prst="rect">
                <a:avLst/>
              </a:prstGeom>
              <a:blipFill>
                <a:blip r:embed="rId6"/>
                <a:stretch>
                  <a:fillRect b="-68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auto">
              <a:xfrm>
                <a:off x="1342" y="5294028"/>
                <a:ext cx="10080625" cy="567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US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acc>
                      </m:e>
                    </m:d>
                  </m:oMath>
                </a14:m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7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-universal </a:t>
                </a:r>
                <a:r>
                  <a:rPr lang="en-US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tree!</a:t>
                </a:r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" y="5294028"/>
                <a:ext cx="10080625" cy="567912"/>
              </a:xfrm>
              <a:prstGeom prst="rect">
                <a:avLst/>
              </a:prstGeom>
              <a:blipFill>
                <a:blip r:embed="rId7"/>
                <a:stretch>
                  <a:fillRect t="-4255" b="-2127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6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3260"/>
            <a:ext cx="10080625" cy="21531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dirty="0" smtClean="0"/>
              <a:t>END of</a:t>
            </a:r>
            <a:br>
              <a:rPr lang="en-US" sz="7200" dirty="0" smtClean="0"/>
            </a:br>
            <a:r>
              <a:rPr lang="en-US" sz="7200" dirty="0" smtClean="0"/>
              <a:t>LECTURE 8</a:t>
            </a:r>
            <a:endParaRPr lang="he-IL" sz="7200" dirty="0"/>
          </a:p>
        </p:txBody>
      </p:sp>
    </p:spTree>
    <p:extLst>
      <p:ext uri="{BB962C8B-B14F-4D97-AF65-F5344CB8AC3E}">
        <p14:creationId xmlns:p14="http://schemas.microsoft.com/office/powerpoint/2010/main" val="41682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ChangeArrowheads="1"/>
          </p:cNvSpPr>
          <p:nvPr/>
        </p:nvSpPr>
        <p:spPr bwMode="auto">
          <a:xfrm>
            <a:off x="0" y="368367"/>
            <a:ext cx="10080625" cy="6869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en-US" sz="4800" dirty="0" smtClean="0">
                <a:solidFill>
                  <a:srgbClr val="0033CC"/>
                </a:solidFill>
              </a:rPr>
              <a:t>Finite Automata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-1710" y="1197275"/>
                <a:ext cx="10080625" cy="1528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finite automaton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finite set of states,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finite alphabet,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transition relation,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initial state,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set of accepting states.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0" y="1197275"/>
                <a:ext cx="10080625" cy="1528945"/>
              </a:xfrm>
              <a:prstGeom prst="rect">
                <a:avLst/>
              </a:prstGeom>
              <a:blipFill>
                <a:blip r:embed="rId2"/>
                <a:stretch>
                  <a:fillRect l="-181" t="-2390" r="-1149" b="-1035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5144" y="4865926"/>
            <a:ext cx="10080625" cy="10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word is accepted if there is a computation path in the 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automata corresponding to it that ends in an accepting state.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25692" y="2722934"/>
                <a:ext cx="10080625" cy="1566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 finite word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a family of possible computations paths is defined.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deterministic there is exactly one such path.)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692" y="2722934"/>
                <a:ext cx="10080625" cy="1566006"/>
              </a:xfrm>
              <a:prstGeom prst="rect">
                <a:avLst/>
              </a:prstGeom>
              <a:blipFill>
                <a:blip r:embed="rId3"/>
                <a:stretch>
                  <a:fillRect t="-2724" b="-739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23982" y="4285654"/>
            <a:ext cx="10080625" cy="58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finite path has final state.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13708" y="5898757"/>
                <a:ext cx="1008062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set of words accepted by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08" y="5898757"/>
                <a:ext cx="10080625" cy="583558"/>
              </a:xfrm>
              <a:prstGeom prst="rect">
                <a:avLst/>
              </a:prstGeom>
              <a:blipFill>
                <a:blip r:embed="rId4"/>
                <a:stretch>
                  <a:fillRect t="-7368" b="-231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11998" y="6479028"/>
            <a:ext cx="10080625" cy="54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 languages are languages recognized by finite automata.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1"/>
              <p:cNvSpPr>
                <a:spLocks noChangeArrowheads="1"/>
              </p:cNvSpPr>
              <p:nvPr/>
            </p:nvSpPr>
            <p:spPr bwMode="auto">
              <a:xfrm>
                <a:off x="-3420" y="113965"/>
                <a:ext cx="10080625" cy="68698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4800" dirty="0" smtClean="0">
                    <a:solidFill>
                      <a:srgbClr val="0033CC"/>
                    </a:solidFill>
                  </a:rPr>
                  <a:t>-Automata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20" y="113965"/>
                <a:ext cx="10080625" cy="686983"/>
              </a:xfrm>
              <a:prstGeom prst="rect">
                <a:avLst/>
              </a:prstGeom>
              <a:blipFill>
                <a:blip r:embed="rId2"/>
                <a:stretch>
                  <a:fillRect t="-34821" b="-53571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9"/>
              <p:cNvSpPr txBox="1">
                <a:spLocks noChangeArrowheads="1"/>
              </p:cNvSpPr>
              <p:nvPr/>
            </p:nvSpPr>
            <p:spPr bwMode="auto">
              <a:xfrm>
                <a:off x="-1710" y="899330"/>
                <a:ext cx="100806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eed a finite automaton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…∈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710" y="899330"/>
                <a:ext cx="10080625" cy="523220"/>
              </a:xfrm>
              <a:prstGeom prst="rect">
                <a:avLst/>
              </a:prstGeom>
              <a:blipFill>
                <a:blip r:embed="rId3"/>
                <a:stretch>
                  <a:fillRect t="-12941" b="-329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9"/>
              <p:cNvSpPr txBox="1">
                <a:spLocks noChangeArrowheads="1"/>
              </p:cNvSpPr>
              <p:nvPr/>
            </p:nvSpPr>
            <p:spPr bwMode="auto">
              <a:xfrm>
                <a:off x="801384" y="3772660"/>
                <a:ext cx="928438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Rabin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∃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∅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∧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28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∅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384" y="3772660"/>
                <a:ext cx="9284385" cy="954107"/>
              </a:xfrm>
              <a:prstGeom prst="rect">
                <a:avLst/>
              </a:prstGeom>
              <a:blipFill>
                <a:blip r:embed="rId4"/>
                <a:stretch>
                  <a:fillRect t="-70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9"/>
              <p:cNvSpPr txBox="1">
                <a:spLocks noChangeArrowheads="1"/>
              </p:cNvSpPr>
              <p:nvPr/>
            </p:nvSpPr>
            <p:spPr bwMode="auto">
              <a:xfrm>
                <a:off x="821932" y="2548895"/>
                <a:ext cx="928438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Büchi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1932" y="2548895"/>
                <a:ext cx="9284385" cy="544893"/>
              </a:xfrm>
              <a:prstGeom prst="rect">
                <a:avLst/>
              </a:prstGeom>
              <a:blipFill>
                <a:blip r:embed="rId5"/>
                <a:stretch>
                  <a:fillRect t="-6667" b="-3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9"/>
              <p:cNvSpPr txBox="1">
                <a:spLocks noChangeArrowheads="1"/>
              </p:cNvSpPr>
              <p:nvPr/>
            </p:nvSpPr>
            <p:spPr bwMode="auto">
              <a:xfrm>
                <a:off x="-3420" y="1493523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infinite run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the 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of states that appear an infinite number of times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420" y="1493523"/>
                <a:ext cx="10080625" cy="954107"/>
              </a:xfrm>
              <a:prstGeom prst="rect">
                <a:avLst/>
              </a:prstGeom>
              <a:blipFill>
                <a:blip r:embed="rId6"/>
                <a:stretch>
                  <a:fillRect t="-6369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>
                <a:off x="799674" y="4849737"/>
                <a:ext cx="928438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dirty="0" err="1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Streett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,…,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800" b="0" i="0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∅</m:t>
                      </m:r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∧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Inf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e>
                      </m:d>
                      <m:r>
                        <a:rPr lang="en-US" sz="28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28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∅</m:t>
                      </m:r>
                    </m:oMath>
                  </m:oMathPara>
                </a14:m>
                <a:endParaRPr lang="en-US" sz="28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74" y="4849737"/>
                <a:ext cx="9284385" cy="954107"/>
              </a:xfrm>
              <a:prstGeom prst="rect">
                <a:avLst/>
              </a:prstGeom>
              <a:blipFill>
                <a:blip r:embed="rId7"/>
                <a:stretch>
                  <a:fillRect t="-70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9"/>
              <p:cNvSpPr txBox="1">
                <a:spLocks noChangeArrowheads="1"/>
              </p:cNvSpPr>
              <p:nvPr/>
            </p:nvSpPr>
            <p:spPr bwMode="auto">
              <a:xfrm>
                <a:off x="799674" y="5845186"/>
                <a:ext cx="9284385" cy="544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Muller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ℱ</m:t>
                    </m:r>
                    <m:r>
                      <a:rPr lang="en-US" sz="28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9674" y="5845186"/>
                <a:ext cx="9284385" cy="544893"/>
              </a:xfrm>
              <a:prstGeom prst="rect">
                <a:avLst/>
              </a:prstGeom>
              <a:blipFill>
                <a:blip r:embed="rId8"/>
                <a:stretch>
                  <a:fillRect t="-7865" b="-314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9"/>
              <p:cNvSpPr txBox="1">
                <a:spLocks noChangeArrowheads="1"/>
              </p:cNvSpPr>
              <p:nvPr/>
            </p:nvSpPr>
            <p:spPr bwMode="auto">
              <a:xfrm>
                <a:off x="11998" y="6419956"/>
                <a:ext cx="10080625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these models</a:t>
                </a:r>
                <a:r>
                  <a:rPr lang="en-US" sz="2800" b="0" dirty="0" smtClean="0">
                    <a:cs typeface="Times New Roman" panose="02020603050405020304" pitchFamily="18" charset="0"/>
                  </a:rPr>
                  <a:t>,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except deterministic </a:t>
                </a:r>
                <a:r>
                  <a:rPr lang="en-US" sz="2800" dirty="0" err="1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Büchi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b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the class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-Regular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languages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98" y="6419956"/>
                <a:ext cx="10080625" cy="954107"/>
              </a:xfrm>
              <a:prstGeom prst="rect">
                <a:avLst/>
              </a:prstGeom>
              <a:blipFill>
                <a:blip r:embed="rId9"/>
                <a:stretch>
                  <a:fillRect t="-7006" b="-1656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9"/>
              <p:cNvSpPr txBox="1">
                <a:spLocks noChangeArrowheads="1"/>
              </p:cNvSpPr>
              <p:nvPr/>
            </p:nvSpPr>
            <p:spPr bwMode="auto">
              <a:xfrm>
                <a:off x="809948" y="3122534"/>
                <a:ext cx="9284385" cy="5835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2800" dirty="0" smtClean="0">
                    <a:solidFill>
                      <a:srgbClr val="CC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Parity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max</m:t>
                    </m:r>
                    <m:r>
                      <a:rPr lang="en-US" sz="28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Inf</m:t>
                    </m:r>
                    <m:d>
                      <m:dPr>
                        <m:ctrlP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948" y="3122534"/>
                <a:ext cx="9284385" cy="583558"/>
              </a:xfrm>
              <a:prstGeom prst="rect">
                <a:avLst/>
              </a:prstGeom>
              <a:blipFill>
                <a:blip r:embed="rId10"/>
                <a:stretch>
                  <a:fillRect t="-6250" b="-2187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 bwMode="auto">
          <a:xfrm rot="10800000">
            <a:off x="222174" y="2425607"/>
            <a:ext cx="1107996" cy="37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3000" dirty="0" smtClean="0">
                <a:solidFill>
                  <a:srgbClr val="00B050"/>
                </a:solidFill>
                <a:latin typeface="+mn-lt"/>
                <a:cs typeface="Times New Roman" pitchFamily="18" charset="0"/>
              </a:rPr>
              <a:t>Acceptance conditions:</a:t>
            </a:r>
          </a:p>
        </p:txBody>
      </p:sp>
    </p:spTree>
    <p:extLst>
      <p:ext uri="{BB962C8B-B14F-4D97-AF65-F5344CB8AC3E}">
        <p14:creationId xmlns:p14="http://schemas.microsoft.com/office/powerpoint/2010/main" val="41124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7" grpId="0"/>
      <p:bldP spid="13" grpId="0"/>
      <p:bldP spid="14" grpId="0"/>
      <p:bldP spid="15" grpId="0"/>
      <p:bldP spid="1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ORDWRAP" val="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-n^3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189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n^8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%\color[rgb]{1,0,0}&#10;$$n^8$$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9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61D2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sz="3600" b="0" i="0" u="none" strike="noStrike" cap="none" normalizeH="0" baseline="0" dirty="0" smtClean="0">
            <a:ln>
              <a:noFill/>
            </a:ln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solidFill>
          <a:srgbClr val="00B8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 algn="ctr">
          <a:lnSpc>
            <a:spcPct val="100000"/>
          </a:lnSpc>
          <a:spcBef>
            <a:spcPct val="50000"/>
          </a:spcBef>
          <a:defRPr sz="3000" dirty="0" smtClean="0">
            <a:latin typeface="Times New Roman" panose="02020603050405020304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96187</TotalTime>
  <Words>11560</Words>
  <Application>Microsoft Office PowerPoint</Application>
  <PresentationFormat>Custom</PresentationFormat>
  <Paragraphs>619</Paragraphs>
  <Slides>76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 Unicode MS</vt:lpstr>
      <vt:lpstr>Arial</vt:lpstr>
      <vt:lpstr>Cambria Math</vt:lpstr>
      <vt:lpstr>StarSymbol</vt:lpstr>
      <vt:lpstr>Symbol</vt:lpstr>
      <vt:lpstr>Times New Roman</vt:lpstr>
      <vt:lpstr>Wingdings</vt:lpstr>
      <vt:lpstr>Default Design</vt:lpstr>
      <vt:lpstr>Games on Graphs</vt:lpstr>
      <vt:lpstr>PowerPoint Presentation</vt:lpstr>
      <vt:lpstr>Parity Games (PGs)  A simple example</vt:lpstr>
      <vt:lpstr>Parity Games (PGs)</vt:lpstr>
      <vt:lpstr>Parity Games (PGs)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6 - Parity Games</dc:title>
  <dc:creator>zwick@tau.ac.il</dc:creator>
  <cp:lastModifiedBy>zwick</cp:lastModifiedBy>
  <cp:revision>1481</cp:revision>
  <dcterms:modified xsi:type="dcterms:W3CDTF">2021-01-18T08:10:31Z</dcterms:modified>
</cp:coreProperties>
</file>