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2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8"/>
  </p:notesMasterIdLst>
  <p:sldIdLst>
    <p:sldId id="701" r:id="rId2"/>
    <p:sldId id="635" r:id="rId3"/>
    <p:sldId id="672" r:id="rId4"/>
    <p:sldId id="673" r:id="rId5"/>
    <p:sldId id="679" r:id="rId6"/>
    <p:sldId id="676" r:id="rId7"/>
    <p:sldId id="700" r:id="rId8"/>
    <p:sldId id="708" r:id="rId9"/>
    <p:sldId id="685" r:id="rId10"/>
    <p:sldId id="686" r:id="rId11"/>
    <p:sldId id="684" r:id="rId12"/>
    <p:sldId id="680" r:id="rId13"/>
    <p:sldId id="687" r:id="rId14"/>
    <p:sldId id="688" r:id="rId15"/>
    <p:sldId id="689" r:id="rId16"/>
    <p:sldId id="690" r:id="rId17"/>
    <p:sldId id="681" r:id="rId18"/>
    <p:sldId id="682" r:id="rId19"/>
    <p:sldId id="691" r:id="rId20"/>
    <p:sldId id="722" r:id="rId21"/>
    <p:sldId id="692" r:id="rId22"/>
    <p:sldId id="693" r:id="rId23"/>
    <p:sldId id="694" r:id="rId24"/>
    <p:sldId id="695" r:id="rId25"/>
    <p:sldId id="696" r:id="rId26"/>
    <p:sldId id="697" r:id="rId27"/>
    <p:sldId id="699" r:id="rId28"/>
    <p:sldId id="698" r:id="rId29"/>
    <p:sldId id="677" r:id="rId30"/>
    <p:sldId id="671" r:id="rId31"/>
    <p:sldId id="678" r:id="rId32"/>
    <p:sldId id="702" r:id="rId33"/>
    <p:sldId id="703" r:id="rId34"/>
    <p:sldId id="704" r:id="rId35"/>
    <p:sldId id="705" r:id="rId36"/>
    <p:sldId id="706" r:id="rId37"/>
    <p:sldId id="707" r:id="rId38"/>
    <p:sldId id="724" r:id="rId39"/>
    <p:sldId id="709" r:id="rId40"/>
    <p:sldId id="710" r:id="rId41"/>
    <p:sldId id="725" r:id="rId42"/>
    <p:sldId id="711" r:id="rId43"/>
    <p:sldId id="712" r:id="rId44"/>
    <p:sldId id="713" r:id="rId45"/>
    <p:sldId id="727" r:id="rId46"/>
    <p:sldId id="726" r:id="rId47"/>
    <p:sldId id="715" r:id="rId48"/>
    <p:sldId id="714" r:id="rId49"/>
    <p:sldId id="716" r:id="rId50"/>
    <p:sldId id="717" r:id="rId51"/>
    <p:sldId id="719" r:id="rId52"/>
    <p:sldId id="718" r:id="rId53"/>
    <p:sldId id="720" r:id="rId54"/>
    <p:sldId id="721" r:id="rId55"/>
    <p:sldId id="674" r:id="rId56"/>
    <p:sldId id="670" r:id="rId57"/>
  </p:sldIdLst>
  <p:sldSz cx="10080625" cy="7559675"/>
  <p:notesSz cx="7556500" cy="10693400"/>
  <p:custDataLst>
    <p:tags r:id="rId59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6600"/>
    <a:srgbClr val="FF9900"/>
    <a:srgbClr val="CC6600"/>
    <a:srgbClr val="CC3300"/>
    <a:srgbClr val="0033CC"/>
    <a:srgbClr val="993300"/>
    <a:srgbClr val="FEFCEC"/>
    <a:srgbClr val="EBF9FF"/>
    <a:srgbClr val="61D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105" d="100"/>
          <a:sy n="105" d="100"/>
        </p:scale>
        <p:origin x="1524" y="10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3414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931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54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886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50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87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58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96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513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18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31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18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84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244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205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870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246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147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8989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 dirty="0"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0353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15C78B-408F-4351-91AA-E127FCA161E4}" type="slidenum">
              <a:rPr lang="he-IL"/>
              <a:pPr/>
              <a:t>31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585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35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126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991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994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869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594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022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459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6296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308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445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18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7564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077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231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6362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151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6443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214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4365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50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8617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51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2693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52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692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3909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53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2900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54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554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55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39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14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95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166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14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0.png"/><Relationship Id="rId4" Type="http://schemas.openxmlformats.org/officeDocument/2006/relationships/image" Target="../media/image1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0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61.png"/><Relationship Id="rId12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0.png"/><Relationship Id="rId11" Type="http://schemas.openxmlformats.org/officeDocument/2006/relationships/image" Target="../media/image28.png"/><Relationship Id="rId5" Type="http://schemas.openxmlformats.org/officeDocument/2006/relationships/image" Target="../media/image230.png"/><Relationship Id="rId10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260.png"/><Relationship Id="rId1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4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1.png"/><Relationship Id="rId4" Type="http://schemas.openxmlformats.org/officeDocument/2006/relationships/image" Target="../media/image4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3" Type="http://schemas.openxmlformats.org/officeDocument/2006/relationships/image" Target="../media/image430.png"/><Relationship Id="rId7" Type="http://schemas.openxmlformats.org/officeDocument/2006/relationships/image" Target="../media/image47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1.png"/><Relationship Id="rId5" Type="http://schemas.openxmlformats.org/officeDocument/2006/relationships/image" Target="../media/image450.png"/><Relationship Id="rId4" Type="http://schemas.openxmlformats.org/officeDocument/2006/relationships/image" Target="../media/image4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2.png"/><Relationship Id="rId4" Type="http://schemas.openxmlformats.org/officeDocument/2006/relationships/image" Target="../media/image50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0.png"/><Relationship Id="rId4" Type="http://schemas.openxmlformats.org/officeDocument/2006/relationships/image" Target="../media/image4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0.png"/><Relationship Id="rId5" Type="http://schemas.openxmlformats.org/officeDocument/2006/relationships/image" Target="../media/image500.png"/><Relationship Id="rId4" Type="http://schemas.openxmlformats.org/officeDocument/2006/relationships/image" Target="../media/image49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1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370.png"/><Relationship Id="rId3" Type="http://schemas.openxmlformats.org/officeDocument/2006/relationships/image" Target="../media/image270.png"/><Relationship Id="rId7" Type="http://schemas.openxmlformats.org/officeDocument/2006/relationships/image" Target="../media/image310.png"/><Relationship Id="rId12" Type="http://schemas.openxmlformats.org/officeDocument/2006/relationships/image" Target="../media/image360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350.png"/><Relationship Id="rId5" Type="http://schemas.openxmlformats.org/officeDocument/2006/relationships/image" Target="../media/image290.png"/><Relationship Id="rId15" Type="http://schemas.openxmlformats.org/officeDocument/2006/relationships/image" Target="../media/image390.png"/><Relationship Id="rId10" Type="http://schemas.openxmlformats.org/officeDocument/2006/relationships/image" Target="../media/image340.png"/><Relationship Id="rId4" Type="http://schemas.openxmlformats.org/officeDocument/2006/relationships/image" Target="../media/image570.png"/><Relationship Id="rId9" Type="http://schemas.openxmlformats.org/officeDocument/2006/relationships/image" Target="../media/image330.png"/><Relationship Id="rId14" Type="http://schemas.openxmlformats.org/officeDocument/2006/relationships/image" Target="../media/image3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0.png"/><Relationship Id="rId5" Type="http://schemas.openxmlformats.org/officeDocument/2006/relationships/image" Target="../media/image590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0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0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0.png"/><Relationship Id="rId9" Type="http://schemas.openxmlformats.org/officeDocument/2006/relationships/image" Target="../media/image9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0.png"/><Relationship Id="rId3" Type="http://schemas.openxmlformats.org/officeDocument/2006/relationships/image" Target="../media/image106.png"/><Relationship Id="rId7" Type="http://schemas.openxmlformats.org/officeDocument/2006/relationships/image" Target="../media/image1030.png"/><Relationship Id="rId12" Type="http://schemas.openxmlformats.org/officeDocument/2006/relationships/image" Target="../media/image108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0.png"/><Relationship Id="rId11" Type="http://schemas.openxmlformats.org/officeDocument/2006/relationships/image" Target="../media/image110.png"/><Relationship Id="rId5" Type="http://schemas.openxmlformats.org/officeDocument/2006/relationships/image" Target="../media/image108.png"/><Relationship Id="rId10" Type="http://schemas.openxmlformats.org/officeDocument/2006/relationships/image" Target="../media/image109.png"/><Relationship Id="rId4" Type="http://schemas.openxmlformats.org/officeDocument/2006/relationships/image" Target="../media/image107.png"/><Relationship Id="rId9" Type="http://schemas.openxmlformats.org/officeDocument/2006/relationships/image" Target="../media/image105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1.png"/><Relationship Id="rId18" Type="http://schemas.openxmlformats.org/officeDocument/2006/relationships/image" Target="../media/image146.png"/><Relationship Id="rId3" Type="http://schemas.openxmlformats.org/officeDocument/2006/relationships/image" Target="../media/image129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17" Type="http://schemas.openxmlformats.org/officeDocument/2006/relationships/image" Target="../media/image145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5" Type="http://schemas.openxmlformats.org/officeDocument/2006/relationships/image" Target="../media/image143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14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1.png"/><Relationship Id="rId7" Type="http://schemas.openxmlformats.org/officeDocument/2006/relationships/image" Target="../media/image17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0" Type="http://schemas.openxmlformats.org/officeDocument/2006/relationships/image" Target="../media/image178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2.png"/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12" Type="http://schemas.openxmlformats.org/officeDocument/2006/relationships/image" Target="../media/image191.png"/><Relationship Id="rId2" Type="http://schemas.openxmlformats.org/officeDocument/2006/relationships/notesSlide" Target="../notesSlides/notesSlide47.xml"/><Relationship Id="rId16" Type="http://schemas.openxmlformats.org/officeDocument/2006/relationships/image" Target="../media/image1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5" Type="http://schemas.openxmlformats.org/officeDocument/2006/relationships/image" Target="../media/image194.png"/><Relationship Id="rId10" Type="http://schemas.openxmlformats.org/officeDocument/2006/relationships/image" Target="../media/image188.png"/><Relationship Id="rId4" Type="http://schemas.openxmlformats.org/officeDocument/2006/relationships/image" Target="../media/image182.png"/><Relationship Id="rId9" Type="http://schemas.openxmlformats.org/officeDocument/2006/relationships/image" Target="../media/image187.png"/><Relationship Id="rId14" Type="http://schemas.openxmlformats.org/officeDocument/2006/relationships/image" Target="../media/image19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9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3" Type="http://schemas.openxmlformats.org/officeDocument/2006/relationships/image" Target="../media/image211.png"/><Relationship Id="rId7" Type="http://schemas.openxmlformats.org/officeDocument/2006/relationships/image" Target="../media/image21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4.png"/><Relationship Id="rId11" Type="http://schemas.openxmlformats.org/officeDocument/2006/relationships/image" Target="../media/image219.png"/><Relationship Id="rId5" Type="http://schemas.openxmlformats.org/officeDocument/2006/relationships/image" Target="../media/image213.png"/><Relationship Id="rId10" Type="http://schemas.openxmlformats.org/officeDocument/2006/relationships/image" Target="../media/image218.png"/><Relationship Id="rId4" Type="http://schemas.openxmlformats.org/officeDocument/2006/relationships/image" Target="../media/image212.png"/><Relationship Id="rId9" Type="http://schemas.openxmlformats.org/officeDocument/2006/relationships/image" Target="../media/image21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3" y="465563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1745165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3549819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7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Acyclic Unique Sink Orientations</a:t>
            </a:r>
            <a:endParaRPr lang="en-GB" sz="4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205907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02/01/2021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500" y="5626787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Started sometime in 2018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71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4913" y="360662"/>
            <a:ext cx="9072563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(A)USOs </a:t>
            </a:r>
            <a:r>
              <a:rPr lang="en-GB" sz="5400" dirty="0" smtClean="0">
                <a:solidFill>
                  <a:schemeClr val="accent2"/>
                </a:solidFill>
                <a:cs typeface="Arial" panose="020B0604020202020204" pitchFamily="34" charset="0"/>
              </a:rPr>
              <a:t>of 3-cubes</a:t>
            </a:r>
          </a:p>
        </p:txBody>
      </p:sp>
      <p:sp>
        <p:nvSpPr>
          <p:cNvPr id="49" name="Line 4"/>
          <p:cNvSpPr>
            <a:spLocks noChangeShapeType="1"/>
          </p:cNvSpPr>
          <p:nvPr/>
        </p:nvSpPr>
        <p:spPr bwMode="auto">
          <a:xfrm flipH="1" flipV="1">
            <a:off x="2328080" y="32359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" name="Line 5"/>
          <p:cNvSpPr>
            <a:spLocks noChangeShapeType="1"/>
          </p:cNvSpPr>
          <p:nvPr/>
        </p:nvSpPr>
        <p:spPr bwMode="auto">
          <a:xfrm>
            <a:off x="3699680" y="27787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" name="Line 6"/>
          <p:cNvSpPr>
            <a:spLocks noChangeShapeType="1"/>
          </p:cNvSpPr>
          <p:nvPr/>
        </p:nvSpPr>
        <p:spPr bwMode="auto">
          <a:xfrm flipV="1">
            <a:off x="2328080" y="2778711"/>
            <a:ext cx="1371600" cy="4572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2" name="Line 7"/>
          <p:cNvSpPr>
            <a:spLocks noChangeShapeType="1"/>
          </p:cNvSpPr>
          <p:nvPr/>
        </p:nvSpPr>
        <p:spPr bwMode="auto">
          <a:xfrm flipV="1">
            <a:off x="2785280" y="3693111"/>
            <a:ext cx="1371600" cy="4572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" name="Line 8"/>
          <p:cNvSpPr>
            <a:spLocks noChangeShapeType="1"/>
          </p:cNvSpPr>
          <p:nvPr/>
        </p:nvSpPr>
        <p:spPr bwMode="auto">
          <a:xfrm flipH="1" flipV="1">
            <a:off x="2785280" y="23215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Line 9"/>
          <p:cNvSpPr>
            <a:spLocks noChangeShapeType="1"/>
          </p:cNvSpPr>
          <p:nvPr/>
        </p:nvSpPr>
        <p:spPr bwMode="auto">
          <a:xfrm flipH="1" flipV="1">
            <a:off x="4156880" y="18643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3" name="Line 10"/>
          <p:cNvSpPr>
            <a:spLocks noChangeShapeType="1"/>
          </p:cNvSpPr>
          <p:nvPr/>
        </p:nvSpPr>
        <p:spPr bwMode="auto">
          <a:xfrm flipV="1">
            <a:off x="2785280" y="1864311"/>
            <a:ext cx="1371600" cy="4572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4" name="Line 11"/>
          <p:cNvSpPr>
            <a:spLocks noChangeShapeType="1"/>
          </p:cNvSpPr>
          <p:nvPr/>
        </p:nvSpPr>
        <p:spPr bwMode="auto">
          <a:xfrm flipH="1">
            <a:off x="3242480" y="2778711"/>
            <a:ext cx="1371600" cy="4572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 flipH="1">
            <a:off x="2328080" y="23215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6" name="Line 13"/>
          <p:cNvSpPr>
            <a:spLocks noChangeShapeType="1"/>
          </p:cNvSpPr>
          <p:nvPr/>
        </p:nvSpPr>
        <p:spPr bwMode="auto">
          <a:xfrm flipV="1">
            <a:off x="3699680" y="18643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7" name="Line 14"/>
          <p:cNvSpPr>
            <a:spLocks noChangeShapeType="1"/>
          </p:cNvSpPr>
          <p:nvPr/>
        </p:nvSpPr>
        <p:spPr bwMode="auto">
          <a:xfrm flipV="1">
            <a:off x="4156880" y="27787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6" name="Line 15"/>
          <p:cNvSpPr>
            <a:spLocks noChangeShapeType="1"/>
          </p:cNvSpPr>
          <p:nvPr/>
        </p:nvSpPr>
        <p:spPr bwMode="auto">
          <a:xfrm flipV="1">
            <a:off x="2785280" y="32359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7" name="Line 45"/>
          <p:cNvSpPr>
            <a:spLocks noChangeShapeType="1"/>
          </p:cNvSpPr>
          <p:nvPr/>
        </p:nvSpPr>
        <p:spPr bwMode="auto">
          <a:xfrm flipV="1">
            <a:off x="2328080" y="2778711"/>
            <a:ext cx="1371600" cy="4572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" name="Line 46"/>
          <p:cNvSpPr>
            <a:spLocks noChangeShapeType="1"/>
          </p:cNvSpPr>
          <p:nvPr/>
        </p:nvSpPr>
        <p:spPr bwMode="auto">
          <a:xfrm>
            <a:off x="3701267" y="2780299"/>
            <a:ext cx="457200" cy="9144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" name="Line 47"/>
          <p:cNvSpPr>
            <a:spLocks noChangeShapeType="1"/>
          </p:cNvSpPr>
          <p:nvPr/>
        </p:nvSpPr>
        <p:spPr bwMode="auto">
          <a:xfrm flipV="1">
            <a:off x="4158467" y="2780299"/>
            <a:ext cx="457200" cy="9144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" name="Line 48"/>
          <p:cNvSpPr>
            <a:spLocks noChangeShapeType="1"/>
          </p:cNvSpPr>
          <p:nvPr/>
        </p:nvSpPr>
        <p:spPr bwMode="auto">
          <a:xfrm flipH="1">
            <a:off x="3244067" y="2780299"/>
            <a:ext cx="1371600" cy="4572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" name="Line 49"/>
          <p:cNvSpPr>
            <a:spLocks noChangeShapeType="1"/>
          </p:cNvSpPr>
          <p:nvPr/>
        </p:nvSpPr>
        <p:spPr bwMode="auto">
          <a:xfrm flipH="1" flipV="1">
            <a:off x="2786867" y="2323099"/>
            <a:ext cx="457200" cy="9144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" name="Line 50"/>
          <p:cNvSpPr>
            <a:spLocks noChangeShapeType="1"/>
          </p:cNvSpPr>
          <p:nvPr/>
        </p:nvSpPr>
        <p:spPr bwMode="auto">
          <a:xfrm flipH="1">
            <a:off x="2329667" y="2323099"/>
            <a:ext cx="457200" cy="9144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" name="Oval 51"/>
          <p:cNvSpPr>
            <a:spLocks noChangeArrowheads="1"/>
          </p:cNvSpPr>
          <p:nvPr/>
        </p:nvSpPr>
        <p:spPr bwMode="auto">
          <a:xfrm>
            <a:off x="4093380" y="1773824"/>
            <a:ext cx="136525" cy="136525"/>
          </a:xfrm>
          <a:prstGeom prst="ellipse">
            <a:avLst/>
          </a:prstGeom>
          <a:solidFill>
            <a:srgbClr val="FF0000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" name="Oval 52"/>
          <p:cNvSpPr>
            <a:spLocks noChangeArrowheads="1"/>
          </p:cNvSpPr>
          <p:nvPr/>
        </p:nvSpPr>
        <p:spPr bwMode="auto">
          <a:xfrm>
            <a:off x="3151992" y="3145424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" name="Oval 53"/>
          <p:cNvSpPr>
            <a:spLocks noChangeArrowheads="1"/>
          </p:cNvSpPr>
          <p:nvPr/>
        </p:nvSpPr>
        <p:spPr bwMode="auto">
          <a:xfrm>
            <a:off x="4093380" y="3628024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Oval 54"/>
          <p:cNvSpPr>
            <a:spLocks noChangeArrowheads="1"/>
          </p:cNvSpPr>
          <p:nvPr/>
        </p:nvSpPr>
        <p:spPr bwMode="auto">
          <a:xfrm>
            <a:off x="2247117" y="3161299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Oval 53"/>
          <p:cNvSpPr>
            <a:spLocks noChangeArrowheads="1"/>
          </p:cNvSpPr>
          <p:nvPr/>
        </p:nvSpPr>
        <p:spPr bwMode="auto">
          <a:xfrm>
            <a:off x="4544230" y="2708861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" name="Oval 53"/>
          <p:cNvSpPr>
            <a:spLocks noChangeArrowheads="1"/>
          </p:cNvSpPr>
          <p:nvPr/>
        </p:nvSpPr>
        <p:spPr bwMode="auto">
          <a:xfrm>
            <a:off x="3644711" y="2716798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" name="Oval 53"/>
          <p:cNvSpPr>
            <a:spLocks noChangeArrowheads="1"/>
          </p:cNvSpPr>
          <p:nvPr/>
        </p:nvSpPr>
        <p:spPr bwMode="auto">
          <a:xfrm>
            <a:off x="2724062" y="2259598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" name="Oval 53"/>
          <p:cNvSpPr>
            <a:spLocks noChangeArrowheads="1"/>
          </p:cNvSpPr>
          <p:nvPr/>
        </p:nvSpPr>
        <p:spPr bwMode="auto">
          <a:xfrm>
            <a:off x="2724061" y="4076370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" name="Text Box 6"/>
          <p:cNvSpPr txBox="1">
            <a:spLocks noChangeArrowheads="1"/>
          </p:cNvSpPr>
          <p:nvPr/>
        </p:nvSpPr>
        <p:spPr bwMode="auto">
          <a:xfrm>
            <a:off x="1712574" y="4531311"/>
            <a:ext cx="315188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USO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not AUSO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093015" y="1764521"/>
            <a:ext cx="2433638" cy="2404497"/>
            <a:chOff x="4278007" y="1993118"/>
            <a:chExt cx="2433638" cy="2404497"/>
          </a:xfrm>
        </p:grpSpPr>
        <p:sp>
          <p:nvSpPr>
            <p:cNvPr id="92" name="Line 4"/>
            <p:cNvSpPr>
              <a:spLocks noChangeShapeType="1"/>
            </p:cNvSpPr>
            <p:nvPr/>
          </p:nvSpPr>
          <p:spPr bwMode="auto">
            <a:xfrm flipH="1" flipV="1">
              <a:off x="4358970" y="34181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3" name="Line 5"/>
            <p:cNvSpPr>
              <a:spLocks noChangeShapeType="1"/>
            </p:cNvSpPr>
            <p:nvPr/>
          </p:nvSpPr>
          <p:spPr bwMode="auto">
            <a:xfrm>
              <a:off x="5730570" y="29609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4" name="Line 6"/>
            <p:cNvSpPr>
              <a:spLocks noChangeShapeType="1"/>
            </p:cNvSpPr>
            <p:nvPr/>
          </p:nvSpPr>
          <p:spPr bwMode="auto">
            <a:xfrm flipV="1">
              <a:off x="4358970" y="2960928"/>
              <a:ext cx="1371600" cy="4572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5" name="Line 7"/>
            <p:cNvSpPr>
              <a:spLocks noChangeShapeType="1"/>
            </p:cNvSpPr>
            <p:nvPr/>
          </p:nvSpPr>
          <p:spPr bwMode="auto">
            <a:xfrm flipV="1">
              <a:off x="4816170" y="3875328"/>
              <a:ext cx="1371600" cy="4572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" name="Line 8"/>
            <p:cNvSpPr>
              <a:spLocks noChangeShapeType="1"/>
            </p:cNvSpPr>
            <p:nvPr/>
          </p:nvSpPr>
          <p:spPr bwMode="auto">
            <a:xfrm flipH="1" flipV="1">
              <a:off x="4816170" y="25037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7" name="Line 9"/>
            <p:cNvSpPr>
              <a:spLocks noChangeShapeType="1"/>
            </p:cNvSpPr>
            <p:nvPr/>
          </p:nvSpPr>
          <p:spPr bwMode="auto">
            <a:xfrm flipH="1" flipV="1">
              <a:off x="6187770" y="20465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8" name="Line 10"/>
            <p:cNvSpPr>
              <a:spLocks noChangeShapeType="1"/>
            </p:cNvSpPr>
            <p:nvPr/>
          </p:nvSpPr>
          <p:spPr bwMode="auto">
            <a:xfrm flipV="1">
              <a:off x="4816170" y="2046528"/>
              <a:ext cx="1371600" cy="4572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9" name="Line 11"/>
            <p:cNvSpPr>
              <a:spLocks noChangeShapeType="1"/>
            </p:cNvSpPr>
            <p:nvPr/>
          </p:nvSpPr>
          <p:spPr bwMode="auto">
            <a:xfrm flipH="1">
              <a:off x="5273370" y="2960928"/>
              <a:ext cx="1371600" cy="4572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" name="Line 12"/>
            <p:cNvSpPr>
              <a:spLocks noChangeShapeType="1"/>
            </p:cNvSpPr>
            <p:nvPr/>
          </p:nvSpPr>
          <p:spPr bwMode="auto">
            <a:xfrm flipH="1">
              <a:off x="4358970" y="25037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1" name="Line 13"/>
            <p:cNvSpPr>
              <a:spLocks noChangeShapeType="1"/>
            </p:cNvSpPr>
            <p:nvPr/>
          </p:nvSpPr>
          <p:spPr bwMode="auto">
            <a:xfrm flipV="1">
              <a:off x="5730570" y="20465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" name="Line 14"/>
            <p:cNvSpPr>
              <a:spLocks noChangeShapeType="1"/>
            </p:cNvSpPr>
            <p:nvPr/>
          </p:nvSpPr>
          <p:spPr bwMode="auto">
            <a:xfrm flipV="1">
              <a:off x="6187770" y="29609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3" name="Line 15"/>
            <p:cNvSpPr>
              <a:spLocks noChangeShapeType="1"/>
            </p:cNvSpPr>
            <p:nvPr/>
          </p:nvSpPr>
          <p:spPr bwMode="auto">
            <a:xfrm flipV="1">
              <a:off x="4816170" y="34181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0" name="Oval 51"/>
            <p:cNvSpPr>
              <a:spLocks noChangeArrowheads="1"/>
            </p:cNvSpPr>
            <p:nvPr/>
          </p:nvSpPr>
          <p:spPr bwMode="auto">
            <a:xfrm>
              <a:off x="4770587" y="4261090"/>
              <a:ext cx="136525" cy="136525"/>
            </a:xfrm>
            <a:prstGeom prst="ellipse">
              <a:avLst/>
            </a:prstGeom>
            <a:solidFill>
              <a:srgbClr val="FF0000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Oval 52"/>
            <p:cNvSpPr>
              <a:spLocks noChangeArrowheads="1"/>
            </p:cNvSpPr>
            <p:nvPr/>
          </p:nvSpPr>
          <p:spPr bwMode="auto">
            <a:xfrm>
              <a:off x="5182882" y="3327641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Oval 53"/>
            <p:cNvSpPr>
              <a:spLocks noChangeArrowheads="1"/>
            </p:cNvSpPr>
            <p:nvPr/>
          </p:nvSpPr>
          <p:spPr bwMode="auto">
            <a:xfrm>
              <a:off x="6124270" y="3810241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Oval 54"/>
            <p:cNvSpPr>
              <a:spLocks noChangeArrowheads="1"/>
            </p:cNvSpPr>
            <p:nvPr/>
          </p:nvSpPr>
          <p:spPr bwMode="auto">
            <a:xfrm>
              <a:off x="4278007" y="3343516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Oval 53"/>
            <p:cNvSpPr>
              <a:spLocks noChangeArrowheads="1"/>
            </p:cNvSpPr>
            <p:nvPr/>
          </p:nvSpPr>
          <p:spPr bwMode="auto">
            <a:xfrm>
              <a:off x="6575120" y="2891078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Oval 53"/>
            <p:cNvSpPr>
              <a:spLocks noChangeArrowheads="1"/>
            </p:cNvSpPr>
            <p:nvPr/>
          </p:nvSpPr>
          <p:spPr bwMode="auto">
            <a:xfrm>
              <a:off x="5675601" y="2899015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Oval 53"/>
            <p:cNvSpPr>
              <a:spLocks noChangeArrowheads="1"/>
            </p:cNvSpPr>
            <p:nvPr/>
          </p:nvSpPr>
          <p:spPr bwMode="auto">
            <a:xfrm>
              <a:off x="4754952" y="2441815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Oval 53"/>
            <p:cNvSpPr>
              <a:spLocks noChangeArrowheads="1"/>
            </p:cNvSpPr>
            <p:nvPr/>
          </p:nvSpPr>
          <p:spPr bwMode="auto">
            <a:xfrm>
              <a:off x="6129901" y="1993118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" name="Freeform 3"/>
          <p:cNvSpPr/>
          <p:nvPr/>
        </p:nvSpPr>
        <p:spPr bwMode="auto">
          <a:xfrm>
            <a:off x="5645425" y="1838742"/>
            <a:ext cx="1838740" cy="1381539"/>
          </a:xfrm>
          <a:custGeom>
            <a:avLst/>
            <a:gdLst>
              <a:gd name="connsiteX0" fmla="*/ 0 w 1719470"/>
              <a:gd name="connsiteY0" fmla="*/ 397565 h 1232452"/>
              <a:gd name="connsiteX1" fmla="*/ 367748 w 1719470"/>
              <a:gd name="connsiteY1" fmla="*/ 1232452 h 1232452"/>
              <a:gd name="connsiteX2" fmla="*/ 1719470 w 1719470"/>
              <a:gd name="connsiteY2" fmla="*/ 824947 h 1232452"/>
              <a:gd name="connsiteX3" fmla="*/ 1262270 w 1719470"/>
              <a:gd name="connsiteY3" fmla="*/ 0 h 1232452"/>
              <a:gd name="connsiteX4" fmla="*/ 0 w 1719470"/>
              <a:gd name="connsiteY4" fmla="*/ 397565 h 1232452"/>
              <a:gd name="connsiteX0" fmla="*/ 0 w 1719470"/>
              <a:gd name="connsiteY0" fmla="*/ 397565 h 1351722"/>
              <a:gd name="connsiteX1" fmla="*/ 367748 w 1719470"/>
              <a:gd name="connsiteY1" fmla="*/ 1351722 h 1351722"/>
              <a:gd name="connsiteX2" fmla="*/ 1719470 w 1719470"/>
              <a:gd name="connsiteY2" fmla="*/ 824947 h 1351722"/>
              <a:gd name="connsiteX3" fmla="*/ 1262270 w 1719470"/>
              <a:gd name="connsiteY3" fmla="*/ 0 h 1351722"/>
              <a:gd name="connsiteX4" fmla="*/ 0 w 1719470"/>
              <a:gd name="connsiteY4" fmla="*/ 397565 h 1351722"/>
              <a:gd name="connsiteX0" fmla="*/ 0 w 1759227"/>
              <a:gd name="connsiteY0" fmla="*/ 397565 h 1351722"/>
              <a:gd name="connsiteX1" fmla="*/ 367748 w 1759227"/>
              <a:gd name="connsiteY1" fmla="*/ 1351722 h 1351722"/>
              <a:gd name="connsiteX2" fmla="*/ 1759227 w 1759227"/>
              <a:gd name="connsiteY2" fmla="*/ 834886 h 1351722"/>
              <a:gd name="connsiteX3" fmla="*/ 1262270 w 1759227"/>
              <a:gd name="connsiteY3" fmla="*/ 0 h 1351722"/>
              <a:gd name="connsiteX4" fmla="*/ 0 w 1759227"/>
              <a:gd name="connsiteY4" fmla="*/ 397565 h 1351722"/>
              <a:gd name="connsiteX0" fmla="*/ 0 w 1759227"/>
              <a:gd name="connsiteY0" fmla="*/ 427382 h 1381539"/>
              <a:gd name="connsiteX1" fmla="*/ 367748 w 1759227"/>
              <a:gd name="connsiteY1" fmla="*/ 1381539 h 1381539"/>
              <a:gd name="connsiteX2" fmla="*/ 1759227 w 1759227"/>
              <a:gd name="connsiteY2" fmla="*/ 864703 h 1381539"/>
              <a:gd name="connsiteX3" fmla="*/ 1292087 w 1759227"/>
              <a:gd name="connsiteY3" fmla="*/ 0 h 1381539"/>
              <a:gd name="connsiteX4" fmla="*/ 0 w 1759227"/>
              <a:gd name="connsiteY4" fmla="*/ 427382 h 1381539"/>
              <a:gd name="connsiteX0" fmla="*/ 0 w 1838740"/>
              <a:gd name="connsiteY0" fmla="*/ 427382 h 1381539"/>
              <a:gd name="connsiteX1" fmla="*/ 447261 w 1838740"/>
              <a:gd name="connsiteY1" fmla="*/ 1381539 h 1381539"/>
              <a:gd name="connsiteX2" fmla="*/ 1838740 w 1838740"/>
              <a:gd name="connsiteY2" fmla="*/ 864703 h 1381539"/>
              <a:gd name="connsiteX3" fmla="*/ 1371600 w 1838740"/>
              <a:gd name="connsiteY3" fmla="*/ 0 h 1381539"/>
              <a:gd name="connsiteX4" fmla="*/ 0 w 1838740"/>
              <a:gd name="connsiteY4" fmla="*/ 427382 h 1381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8740" h="1381539">
                <a:moveTo>
                  <a:pt x="0" y="427382"/>
                </a:moveTo>
                <a:lnTo>
                  <a:pt x="447261" y="1381539"/>
                </a:lnTo>
                <a:lnTo>
                  <a:pt x="1838740" y="864703"/>
                </a:lnTo>
                <a:lnTo>
                  <a:pt x="1371600" y="0"/>
                </a:lnTo>
                <a:lnTo>
                  <a:pt x="0" y="427382"/>
                </a:lnTo>
                <a:close/>
              </a:path>
            </a:pathLst>
          </a:custGeom>
          <a:solidFill>
            <a:schemeClr val="accent3">
              <a:lumMod val="85000"/>
              <a:alpha val="5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xt Box 6"/>
          <p:cNvSpPr txBox="1">
            <a:spLocks noChangeArrowheads="1"/>
          </p:cNvSpPr>
          <p:nvPr/>
        </p:nvSpPr>
        <p:spPr bwMode="auto">
          <a:xfrm>
            <a:off x="4657863" y="4534626"/>
            <a:ext cx="31518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Unique global sink but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not AUSO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6"/>
          <p:cNvSpPr txBox="1">
            <a:spLocks noChangeArrowheads="1"/>
          </p:cNvSpPr>
          <p:nvPr/>
        </p:nvSpPr>
        <p:spPr bwMode="auto">
          <a:xfrm>
            <a:off x="0" y="6512511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19 non-isomorphic 3-USOs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193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4" grpId="0" animBg="1"/>
      <p:bldP spid="118" grpId="0"/>
      <p:bldP spid="1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514913" y="529625"/>
                <a:ext cx="9072563" cy="77284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GB" sz="54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AUSOs </a:t>
                </a:r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GB" sz="5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-cubes</a:t>
                </a:r>
              </a:p>
            </p:txBody>
          </p:sp>
        </mc:Choice>
        <mc:Fallback xmlns="">
          <p:sp>
            <p:nvSpPr>
              <p:cNvPr id="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913" y="529625"/>
                <a:ext cx="9072563" cy="772840"/>
              </a:xfrm>
              <a:prstGeom prst="rect">
                <a:avLst/>
              </a:prstGeom>
              <a:blipFill>
                <a:blip r:embed="rId3"/>
                <a:stretch>
                  <a:fillRect t="-34646" b="-5354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cub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62975" y="1672625"/>
            <a:ext cx="3327252" cy="3613765"/>
          </a:xfrm>
          <a:prstGeom prst="rect">
            <a:avLst/>
          </a:prstGeom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" y="5597170"/>
            <a:ext cx="10080624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diameter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exactly </a:t>
            </a:r>
            <a:r>
              <a:rPr lang="en-US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cxnSp>
        <p:nvCxnSpPr>
          <p:cNvPr id="5" name="Straight Arrow Connector 4"/>
          <p:cNvCxnSpPr>
            <a:stCxn id="24" idx="2"/>
          </p:cNvCxnSpPr>
          <p:nvPr/>
        </p:nvCxnSpPr>
        <p:spPr bwMode="auto">
          <a:xfrm rot="10800000" flipV="1">
            <a:off x="1463029" y="1760120"/>
            <a:ext cx="1168951" cy="872031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 rot="10800000">
            <a:off x="2697468" y="1748232"/>
            <a:ext cx="1905000" cy="42672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rot="16200000" flipV="1">
            <a:off x="1920228" y="2494992"/>
            <a:ext cx="1600200" cy="7620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rot="10800000">
            <a:off x="2743188" y="3348432"/>
            <a:ext cx="1645920" cy="54864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10800000">
            <a:off x="1432548" y="2616912"/>
            <a:ext cx="2240280" cy="701040"/>
          </a:xfrm>
          <a:prstGeom prst="straightConnector1">
            <a:avLst/>
          </a:prstGeom>
          <a:solidFill>
            <a:srgbClr val="00B8FF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5400000" flipH="1" flipV="1">
            <a:off x="3566148" y="2296872"/>
            <a:ext cx="1143000" cy="899160"/>
          </a:xfrm>
          <a:prstGeom prst="straightConnector1">
            <a:avLst/>
          </a:prstGeom>
          <a:solidFill>
            <a:srgbClr val="00B8FF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 flipH="1" flipV="1">
            <a:off x="3612656" y="2914318"/>
            <a:ext cx="1750498" cy="22807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3345168" y="4118052"/>
            <a:ext cx="1264920" cy="82296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5400000" flipH="1" flipV="1">
            <a:off x="2674608" y="4179012"/>
            <a:ext cx="1859280" cy="1066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10800000">
            <a:off x="1706868" y="4399992"/>
            <a:ext cx="1859280" cy="77724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rot="5400000" flipH="1" flipV="1">
            <a:off x="1699248" y="3340812"/>
            <a:ext cx="1066800" cy="105156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rot="16200000" flipV="1">
            <a:off x="678168" y="3386532"/>
            <a:ext cx="1798320" cy="2590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Oval 40"/>
          <p:cNvSpPr/>
          <p:nvPr/>
        </p:nvSpPr>
        <p:spPr bwMode="auto">
          <a:xfrm>
            <a:off x="1306948" y="2493940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876788" y="3563347"/>
            <a:ext cx="4587264" cy="46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</a:rPr>
              <a:t>[ Stickney</a:t>
            </a:r>
            <a:r>
              <a:rPr lang="en-US" sz="2600" dirty="0">
                <a:solidFill>
                  <a:srgbClr val="C00000"/>
                </a:solidFill>
              </a:rPr>
              <a:t>, Watson (1978</a:t>
            </a:r>
            <a:r>
              <a:rPr lang="en-US" sz="2600" dirty="0" smtClean="0">
                <a:solidFill>
                  <a:srgbClr val="C00000"/>
                </a:solidFill>
              </a:rPr>
              <a:t>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4876788" y="3984260"/>
            <a:ext cx="4587264" cy="46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</a:rPr>
              <a:t>[ Morris </a:t>
            </a:r>
            <a:r>
              <a:rPr lang="en-US" sz="2600" dirty="0">
                <a:solidFill>
                  <a:srgbClr val="C00000"/>
                </a:solidFill>
              </a:rPr>
              <a:t>(2001</a:t>
            </a:r>
            <a:r>
              <a:rPr lang="en-US" sz="2600" dirty="0" smtClean="0">
                <a:solidFill>
                  <a:srgbClr val="C00000"/>
                </a:solidFill>
              </a:rPr>
              <a:t>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4876788" y="4405173"/>
            <a:ext cx="4587264" cy="46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Szabó</a:t>
            </a:r>
            <a:r>
              <a:rPr lang="en-US" sz="2600" dirty="0">
                <a:solidFill>
                  <a:srgbClr val="C00000"/>
                </a:solidFill>
              </a:rPr>
              <a:t>, </a:t>
            </a:r>
            <a:r>
              <a:rPr lang="en-US" sz="2600" dirty="0" err="1">
                <a:solidFill>
                  <a:srgbClr val="C00000"/>
                </a:solidFill>
              </a:rPr>
              <a:t>Welzl</a:t>
            </a:r>
            <a:r>
              <a:rPr lang="en-US" sz="2600" dirty="0">
                <a:solidFill>
                  <a:srgbClr val="C00000"/>
                </a:solidFill>
              </a:rPr>
              <a:t> (2001</a:t>
            </a:r>
            <a:r>
              <a:rPr lang="en-US" sz="2600" dirty="0" smtClean="0">
                <a:solidFill>
                  <a:srgbClr val="C00000"/>
                </a:solidFill>
              </a:rPr>
              <a:t>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4876788" y="4833770"/>
            <a:ext cx="4587264" cy="46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Gärtner</a:t>
            </a:r>
            <a:r>
              <a:rPr lang="en-US" sz="2600" dirty="0" smtClean="0">
                <a:solidFill>
                  <a:srgbClr val="C00000"/>
                </a:solidFill>
              </a:rPr>
              <a:t> </a:t>
            </a:r>
            <a:r>
              <a:rPr lang="en-US" sz="2600" dirty="0">
                <a:solidFill>
                  <a:srgbClr val="C00000"/>
                </a:solidFill>
              </a:rPr>
              <a:t>(2002</a:t>
            </a:r>
            <a:r>
              <a:rPr lang="en-US" sz="2600" dirty="0" smtClean="0">
                <a:solidFill>
                  <a:srgbClr val="C00000"/>
                </a:solidFill>
              </a:rPr>
              <a:t>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824400" y="2839090"/>
            <a:ext cx="4587264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</a:rPr>
              <a:t>USOs and AUSOs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2631979" y="1707471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422849" y="2576890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531943" y="2148031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3608815" y="3268397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2713884" y="3299951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 bwMode="auto">
          <a:xfrm>
            <a:off x="1661854" y="4350638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val 29"/>
          <p:cNvSpPr>
            <a:spLocks noChangeAspect="1"/>
          </p:cNvSpPr>
          <p:nvPr/>
        </p:nvSpPr>
        <p:spPr bwMode="auto">
          <a:xfrm>
            <a:off x="4319791" y="3858527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/>
          <p:cNvSpPr>
            <a:spLocks noChangeAspect="1"/>
          </p:cNvSpPr>
          <p:nvPr/>
        </p:nvSpPr>
        <p:spPr bwMode="auto">
          <a:xfrm>
            <a:off x="3513481" y="5110624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10883" y="6203321"/>
            <a:ext cx="10080624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 diameter issue!</a:t>
            </a:r>
            <a:endParaRPr lang="en-US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4998571" y="1576342"/>
            <a:ext cx="4587264" cy="112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facets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baseline="30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vertices</a:t>
            </a:r>
          </a:p>
        </p:txBody>
      </p:sp>
    </p:spTree>
    <p:extLst>
      <p:ext uri="{BB962C8B-B14F-4D97-AF65-F5344CB8AC3E}">
        <p14:creationId xmlns:p14="http://schemas.microsoft.com/office/powerpoint/2010/main" val="2967447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 animBg="1"/>
      <p:bldP spid="19" grpId="0"/>
      <p:bldP spid="20" grpId="0"/>
      <p:bldP spid="21" grpId="0"/>
      <p:bldP spid="22" grpId="0"/>
      <p:bldP spid="23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2"/>
          <p:cNvGrpSpPr>
            <a:grpSpLocks/>
          </p:cNvGrpSpPr>
          <p:nvPr/>
        </p:nvGrpSpPr>
        <p:grpSpPr bwMode="auto">
          <a:xfrm>
            <a:off x="3657831" y="2924328"/>
            <a:ext cx="2897187" cy="2894013"/>
            <a:chOff x="1646" y="1736"/>
            <a:chExt cx="1825" cy="1823"/>
          </a:xfrm>
        </p:grpSpPr>
        <p:sp>
          <p:nvSpPr>
            <p:cNvPr id="3" name="Line 342"/>
            <p:cNvSpPr>
              <a:spLocks noChangeShapeType="1"/>
            </p:cNvSpPr>
            <p:nvPr/>
          </p:nvSpPr>
          <p:spPr bwMode="auto">
            <a:xfrm rot="5400000">
              <a:off x="2568" y="2639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" name="Line 343"/>
            <p:cNvSpPr>
              <a:spLocks noChangeShapeType="1"/>
            </p:cNvSpPr>
            <p:nvPr/>
          </p:nvSpPr>
          <p:spPr bwMode="auto">
            <a:xfrm>
              <a:off x="3467" y="1752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" name="Line 344"/>
            <p:cNvSpPr>
              <a:spLocks noChangeShapeType="1"/>
            </p:cNvSpPr>
            <p:nvPr/>
          </p:nvSpPr>
          <p:spPr bwMode="auto">
            <a:xfrm>
              <a:off x="1646" y="1736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" name="Line 345"/>
            <p:cNvSpPr>
              <a:spLocks noChangeShapeType="1"/>
            </p:cNvSpPr>
            <p:nvPr/>
          </p:nvSpPr>
          <p:spPr bwMode="auto">
            <a:xfrm rot="-5400000">
              <a:off x="2564" y="835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7" name="Group 349"/>
          <p:cNvGrpSpPr>
            <a:grpSpLocks/>
          </p:cNvGrpSpPr>
          <p:nvPr/>
        </p:nvGrpSpPr>
        <p:grpSpPr bwMode="auto">
          <a:xfrm>
            <a:off x="3045056" y="1471766"/>
            <a:ext cx="2897187" cy="2894012"/>
            <a:chOff x="1260" y="821"/>
            <a:chExt cx="1825" cy="1823"/>
          </a:xfrm>
        </p:grpSpPr>
        <p:sp>
          <p:nvSpPr>
            <p:cNvPr id="8" name="Line 334"/>
            <p:cNvSpPr>
              <a:spLocks noChangeShapeType="1"/>
            </p:cNvSpPr>
            <p:nvPr/>
          </p:nvSpPr>
          <p:spPr bwMode="auto">
            <a:xfrm rot="5400000">
              <a:off x="2182" y="1724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" name="Line 335"/>
            <p:cNvSpPr>
              <a:spLocks noChangeShapeType="1"/>
            </p:cNvSpPr>
            <p:nvPr/>
          </p:nvSpPr>
          <p:spPr bwMode="auto">
            <a:xfrm>
              <a:off x="3081" y="837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" name="Line 336"/>
            <p:cNvSpPr>
              <a:spLocks noChangeShapeType="1"/>
            </p:cNvSpPr>
            <p:nvPr/>
          </p:nvSpPr>
          <p:spPr bwMode="auto">
            <a:xfrm>
              <a:off x="1260" y="821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" name="Line 337"/>
            <p:cNvSpPr>
              <a:spLocks noChangeShapeType="1"/>
            </p:cNvSpPr>
            <p:nvPr/>
          </p:nvSpPr>
          <p:spPr bwMode="auto">
            <a:xfrm rot="-5400000">
              <a:off x="2178" y="-80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2" name="Group 351"/>
          <p:cNvGrpSpPr>
            <a:grpSpLocks/>
          </p:cNvGrpSpPr>
          <p:nvPr/>
        </p:nvGrpSpPr>
        <p:grpSpPr bwMode="auto">
          <a:xfrm>
            <a:off x="4127731" y="2743353"/>
            <a:ext cx="2897187" cy="2894013"/>
            <a:chOff x="1942" y="1622"/>
            <a:chExt cx="1825" cy="1823"/>
          </a:xfrm>
        </p:grpSpPr>
        <p:sp>
          <p:nvSpPr>
            <p:cNvPr id="13" name="Line 338"/>
            <p:cNvSpPr>
              <a:spLocks noChangeShapeType="1"/>
            </p:cNvSpPr>
            <p:nvPr/>
          </p:nvSpPr>
          <p:spPr bwMode="auto">
            <a:xfrm rot="5400000">
              <a:off x="2864" y="2525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4" name="Line 339"/>
            <p:cNvSpPr>
              <a:spLocks noChangeShapeType="1"/>
            </p:cNvSpPr>
            <p:nvPr/>
          </p:nvSpPr>
          <p:spPr bwMode="auto">
            <a:xfrm>
              <a:off x="3763" y="1638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" name="Line 340"/>
            <p:cNvSpPr>
              <a:spLocks noChangeShapeType="1"/>
            </p:cNvSpPr>
            <p:nvPr/>
          </p:nvSpPr>
          <p:spPr bwMode="auto">
            <a:xfrm>
              <a:off x="1942" y="1622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" name="Line 341"/>
            <p:cNvSpPr>
              <a:spLocks noChangeShapeType="1"/>
            </p:cNvSpPr>
            <p:nvPr/>
          </p:nvSpPr>
          <p:spPr bwMode="auto">
            <a:xfrm rot="-5400000">
              <a:off x="2860" y="721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7" name="Group 353"/>
          <p:cNvGrpSpPr>
            <a:grpSpLocks/>
          </p:cNvGrpSpPr>
          <p:nvPr/>
        </p:nvGrpSpPr>
        <p:grpSpPr bwMode="auto">
          <a:xfrm>
            <a:off x="3491143" y="3679978"/>
            <a:ext cx="2897188" cy="2894013"/>
            <a:chOff x="1541" y="2212"/>
            <a:chExt cx="1825" cy="1823"/>
          </a:xfrm>
        </p:grpSpPr>
        <p:sp>
          <p:nvSpPr>
            <p:cNvPr id="18" name="Line 330"/>
            <p:cNvSpPr>
              <a:spLocks noChangeShapeType="1"/>
            </p:cNvSpPr>
            <p:nvPr/>
          </p:nvSpPr>
          <p:spPr bwMode="auto">
            <a:xfrm rot="5400000">
              <a:off x="2463" y="3115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" name="Line 331"/>
            <p:cNvSpPr>
              <a:spLocks noChangeShapeType="1"/>
            </p:cNvSpPr>
            <p:nvPr/>
          </p:nvSpPr>
          <p:spPr bwMode="auto">
            <a:xfrm>
              <a:off x="3362" y="2228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" name="Line 332"/>
            <p:cNvSpPr>
              <a:spLocks noChangeShapeType="1"/>
            </p:cNvSpPr>
            <p:nvPr/>
          </p:nvSpPr>
          <p:spPr bwMode="auto">
            <a:xfrm>
              <a:off x="1541" y="2212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1" name="Line 333"/>
            <p:cNvSpPr>
              <a:spLocks noChangeShapeType="1"/>
            </p:cNvSpPr>
            <p:nvPr/>
          </p:nvSpPr>
          <p:spPr bwMode="auto">
            <a:xfrm rot="-5400000">
              <a:off x="2459" y="1311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2" name="Group 347"/>
          <p:cNvGrpSpPr>
            <a:grpSpLocks/>
          </p:cNvGrpSpPr>
          <p:nvPr/>
        </p:nvGrpSpPr>
        <p:grpSpPr bwMode="auto">
          <a:xfrm>
            <a:off x="2408468" y="2381403"/>
            <a:ext cx="2897188" cy="2894013"/>
            <a:chOff x="859" y="1394"/>
            <a:chExt cx="1825" cy="1823"/>
          </a:xfrm>
        </p:grpSpPr>
        <p:sp>
          <p:nvSpPr>
            <p:cNvPr id="23" name="Line 326"/>
            <p:cNvSpPr>
              <a:spLocks noChangeShapeType="1"/>
            </p:cNvSpPr>
            <p:nvPr/>
          </p:nvSpPr>
          <p:spPr bwMode="auto">
            <a:xfrm rot="5400000">
              <a:off x="1781" y="2297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4" name="Line 327"/>
            <p:cNvSpPr>
              <a:spLocks noChangeShapeType="1"/>
            </p:cNvSpPr>
            <p:nvPr/>
          </p:nvSpPr>
          <p:spPr bwMode="auto">
            <a:xfrm>
              <a:off x="2680" y="1410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5" name="Line 328"/>
            <p:cNvSpPr>
              <a:spLocks noChangeShapeType="1"/>
            </p:cNvSpPr>
            <p:nvPr/>
          </p:nvSpPr>
          <p:spPr bwMode="auto">
            <a:xfrm>
              <a:off x="859" y="1394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6" name="Line 329"/>
            <p:cNvSpPr>
              <a:spLocks noChangeShapeType="1"/>
            </p:cNvSpPr>
            <p:nvPr/>
          </p:nvSpPr>
          <p:spPr bwMode="auto">
            <a:xfrm rot="-5400000">
              <a:off x="1777" y="493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7" name="Group 350"/>
          <p:cNvGrpSpPr>
            <a:grpSpLocks/>
          </p:cNvGrpSpPr>
          <p:nvPr/>
        </p:nvGrpSpPr>
        <p:grpSpPr bwMode="auto">
          <a:xfrm>
            <a:off x="4264256" y="1990878"/>
            <a:ext cx="2897187" cy="2894013"/>
            <a:chOff x="2028" y="1148"/>
            <a:chExt cx="1825" cy="1823"/>
          </a:xfrm>
        </p:grpSpPr>
        <p:sp>
          <p:nvSpPr>
            <p:cNvPr id="28" name="Line 322"/>
            <p:cNvSpPr>
              <a:spLocks noChangeShapeType="1"/>
            </p:cNvSpPr>
            <p:nvPr/>
          </p:nvSpPr>
          <p:spPr bwMode="auto">
            <a:xfrm rot="5400000">
              <a:off x="2950" y="2051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9" name="Line 323"/>
            <p:cNvSpPr>
              <a:spLocks noChangeShapeType="1"/>
            </p:cNvSpPr>
            <p:nvPr/>
          </p:nvSpPr>
          <p:spPr bwMode="auto">
            <a:xfrm>
              <a:off x="3849" y="116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0" name="Line 324"/>
            <p:cNvSpPr>
              <a:spLocks noChangeShapeType="1"/>
            </p:cNvSpPr>
            <p:nvPr/>
          </p:nvSpPr>
          <p:spPr bwMode="auto">
            <a:xfrm>
              <a:off x="2028" y="1148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1" name="Line 325"/>
            <p:cNvSpPr>
              <a:spLocks noChangeShapeType="1"/>
            </p:cNvSpPr>
            <p:nvPr/>
          </p:nvSpPr>
          <p:spPr bwMode="auto">
            <a:xfrm rot="-5400000">
              <a:off x="2946" y="24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2" name="Group 348"/>
          <p:cNvGrpSpPr>
            <a:grpSpLocks/>
          </p:cNvGrpSpPr>
          <p:nvPr/>
        </p:nvGrpSpPr>
        <p:grpSpPr bwMode="auto">
          <a:xfrm>
            <a:off x="2872018" y="2206778"/>
            <a:ext cx="2897188" cy="2894013"/>
            <a:chOff x="1151" y="1284"/>
            <a:chExt cx="1825" cy="1823"/>
          </a:xfrm>
        </p:grpSpPr>
        <p:sp>
          <p:nvSpPr>
            <p:cNvPr id="33" name="Line 318"/>
            <p:cNvSpPr>
              <a:spLocks noChangeShapeType="1"/>
            </p:cNvSpPr>
            <p:nvPr/>
          </p:nvSpPr>
          <p:spPr bwMode="auto">
            <a:xfrm rot="5400000">
              <a:off x="2073" y="218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4" name="Line 319"/>
            <p:cNvSpPr>
              <a:spLocks noChangeShapeType="1"/>
            </p:cNvSpPr>
            <p:nvPr/>
          </p:nvSpPr>
          <p:spPr bwMode="auto">
            <a:xfrm>
              <a:off x="2972" y="130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5" name="Line 320"/>
            <p:cNvSpPr>
              <a:spLocks noChangeShapeType="1"/>
            </p:cNvSpPr>
            <p:nvPr/>
          </p:nvSpPr>
          <p:spPr bwMode="auto">
            <a:xfrm>
              <a:off x="1151" y="128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6" name="Line 321"/>
            <p:cNvSpPr>
              <a:spLocks noChangeShapeType="1"/>
            </p:cNvSpPr>
            <p:nvPr/>
          </p:nvSpPr>
          <p:spPr bwMode="auto">
            <a:xfrm rot="-5400000">
              <a:off x="2069" y="38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7" name="Group 346"/>
          <p:cNvGrpSpPr>
            <a:grpSpLocks/>
          </p:cNvGrpSpPr>
          <p:nvPr/>
        </p:nvGrpSpPr>
        <p:grpSpPr bwMode="auto">
          <a:xfrm>
            <a:off x="2238606" y="3143403"/>
            <a:ext cx="2897187" cy="2894013"/>
            <a:chOff x="752" y="1874"/>
            <a:chExt cx="1825" cy="1823"/>
          </a:xfrm>
        </p:grpSpPr>
        <p:sp>
          <p:nvSpPr>
            <p:cNvPr id="38" name="Line 312"/>
            <p:cNvSpPr>
              <a:spLocks noChangeShapeType="1"/>
            </p:cNvSpPr>
            <p:nvPr/>
          </p:nvSpPr>
          <p:spPr bwMode="auto">
            <a:xfrm rot="5400000">
              <a:off x="1674" y="277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9" name="Line 313"/>
            <p:cNvSpPr>
              <a:spLocks noChangeShapeType="1"/>
            </p:cNvSpPr>
            <p:nvPr/>
          </p:nvSpPr>
          <p:spPr bwMode="auto">
            <a:xfrm>
              <a:off x="2573" y="189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0" name="Line 308"/>
            <p:cNvSpPr>
              <a:spLocks noChangeShapeType="1"/>
            </p:cNvSpPr>
            <p:nvPr/>
          </p:nvSpPr>
          <p:spPr bwMode="auto">
            <a:xfrm>
              <a:off x="752" y="187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1" name="Line 311"/>
            <p:cNvSpPr>
              <a:spLocks noChangeShapeType="1"/>
            </p:cNvSpPr>
            <p:nvPr/>
          </p:nvSpPr>
          <p:spPr bwMode="auto">
            <a:xfrm rot="-5400000">
              <a:off x="1670" y="97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42" name="Group 244"/>
          <p:cNvGrpSpPr>
            <a:grpSpLocks/>
          </p:cNvGrpSpPr>
          <p:nvPr/>
        </p:nvGrpSpPr>
        <p:grpSpPr bwMode="auto">
          <a:xfrm>
            <a:off x="2167168" y="1403503"/>
            <a:ext cx="2139950" cy="2344738"/>
            <a:chOff x="707" y="778"/>
            <a:chExt cx="1348" cy="1477"/>
          </a:xfrm>
        </p:grpSpPr>
        <p:sp>
          <p:nvSpPr>
            <p:cNvPr id="43" name="Line 125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4" name="Line 129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5" name="Line 143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6" name="Line 144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7" name="Line 145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8" name="Line 146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9" name="Line 147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0" name="Line 148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1" name="Line 152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2" name="Line 153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3" name="Line 154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4" name="Line 155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5" name="Oval 236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6" name="Oval 237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7" name="Oval 238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8" name="Oval 239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9" name="Oval 240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60" name="Oval 241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61" name="Oval 242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62" name="Oval 243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63" name="Group 245"/>
          <p:cNvGrpSpPr>
            <a:grpSpLocks/>
          </p:cNvGrpSpPr>
          <p:nvPr/>
        </p:nvGrpSpPr>
        <p:grpSpPr bwMode="auto">
          <a:xfrm>
            <a:off x="2214793" y="4245128"/>
            <a:ext cx="2139950" cy="2344738"/>
            <a:chOff x="707" y="778"/>
            <a:chExt cx="1348" cy="1477"/>
          </a:xfrm>
        </p:grpSpPr>
        <p:sp>
          <p:nvSpPr>
            <p:cNvPr id="64" name="Line 246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5" name="Line 247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6" name="Line 248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7" name="Line 249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8" name="Line 250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9" name="Line 251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0" name="Line 252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1" name="Line 253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2" name="Line 254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3" name="Line 255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4" name="Line 256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5" name="Line 257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6" name="Oval 258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7" name="Oval 259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8" name="Oval 260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9" name="Oval 261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0" name="Oval 262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1" name="Oval 263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2" name="Oval 264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3" name="Oval 265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84" name="Group 266"/>
          <p:cNvGrpSpPr>
            <a:grpSpLocks/>
          </p:cNvGrpSpPr>
          <p:nvPr/>
        </p:nvGrpSpPr>
        <p:grpSpPr bwMode="auto">
          <a:xfrm>
            <a:off x="5088168" y="4311803"/>
            <a:ext cx="2139950" cy="2344738"/>
            <a:chOff x="707" y="778"/>
            <a:chExt cx="1348" cy="1477"/>
          </a:xfrm>
        </p:grpSpPr>
        <p:sp>
          <p:nvSpPr>
            <p:cNvPr id="85" name="Line 267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6" name="Line 268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7" name="Line 269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8" name="Line 270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9" name="Line 271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0" name="Line 272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1" name="Line 273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274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275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276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277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278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Oval 279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8" name="Oval 280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9" name="Oval 281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0" name="Oval 282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1" name="Oval 283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2" name="Oval 284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3" name="Oval 285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4" name="Oval 286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105" name="Group 287"/>
          <p:cNvGrpSpPr>
            <a:grpSpLocks/>
          </p:cNvGrpSpPr>
          <p:nvPr/>
        </p:nvGrpSpPr>
        <p:grpSpPr bwMode="auto">
          <a:xfrm>
            <a:off x="5088168" y="1395566"/>
            <a:ext cx="2139950" cy="2344737"/>
            <a:chOff x="707" y="778"/>
            <a:chExt cx="1348" cy="1477"/>
          </a:xfrm>
        </p:grpSpPr>
        <p:sp>
          <p:nvSpPr>
            <p:cNvPr id="106" name="Line 288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7" name="Line 289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8" name="Line 290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9" name="Line 291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0" name="Line 292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1" name="Line 293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2" name="Line 294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3" name="Line 295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4" name="Line 296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5" name="Line 297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6" name="Line 298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7" name="Line 299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8" name="Oval 300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9" name="Oval 301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0" name="Oval 302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1" name="Oval 303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2" name="Oval 304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3" name="Oval 305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4" name="Oval 306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5" name="Oval 307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1" y="7021536"/>
            <a:ext cx="100806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Slide taken from a presentation by 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Tibor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Szabó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3"/>
          <p:cNvSpPr txBox="1">
            <a:spLocks noChangeArrowheads="1"/>
          </p:cNvSpPr>
          <p:nvPr/>
        </p:nvSpPr>
        <p:spPr bwMode="auto">
          <a:xfrm>
            <a:off x="514913" y="228105"/>
            <a:ext cx="9072563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(A)USOs </a:t>
            </a:r>
            <a:r>
              <a:rPr lang="en-GB" sz="5400" smtClean="0">
                <a:solidFill>
                  <a:schemeClr val="accent2"/>
                </a:solidFill>
                <a:cs typeface="Arial" panose="020B0604020202020204" pitchFamily="34" charset="0"/>
              </a:rPr>
              <a:t>of 5-cubes</a:t>
            </a:r>
            <a:endParaRPr lang="en-GB" sz="5400" dirty="0" smtClean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27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371917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Finding the sink of an (A)USO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0" y="1418642"/>
                <a:ext cx="10080625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-AUSO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vertices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edges</a:t>
                </a:r>
                <a:r>
                  <a:rPr lang="en-US" sz="32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18642"/>
                <a:ext cx="10080625" cy="584775"/>
              </a:xfrm>
              <a:prstGeom prst="rect">
                <a:avLst/>
              </a:prstGeom>
              <a:blipFill>
                <a:blip r:embed="rId3"/>
                <a:stretch>
                  <a:fillRect t="-14583" b="-322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838" y="2111232"/>
            <a:ext cx="10080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If it is given explicitly, we can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find the sink in “linear time”. 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854" y="3296265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More interestingly: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144" y="3988855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Suppose that the (A)USO is given via an </a:t>
            </a:r>
            <a:r>
              <a:rPr lang="en-US" sz="32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oracle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3982" y="4681445"/>
            <a:ext cx="10080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We can </a:t>
            </a:r>
            <a:r>
              <a:rPr lang="en-US" sz="32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query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oracle for the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orientation of the edges at a given vertex. 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1998" y="5866480"/>
            <a:ext cx="10080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How many queries do we need,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 the worst-case, to find the sink?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130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429565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Formal definitions and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3122" y="1426595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 orientation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-cube </a:t>
                </a:r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a function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⊕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1426595"/>
                <a:ext cx="10080625" cy="1477328"/>
              </a:xfrm>
              <a:prstGeom prst="rect">
                <a:avLst/>
              </a:prstGeom>
              <a:blipFill>
                <a:blip r:embed="rId3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3122" y="2981928"/>
                <a:ext cx="10080625" cy="7564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</m:groupCh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𝒆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⟺</m:t>
                    </m:r>
                    <m:r>
                      <a:rPr lang="en-US" sz="3200" b="0" i="1" dirty="0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 </m:t>
                    </m:r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32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200" b="0" i="1" dirty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dirty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sz="32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 ⟺   </m:t>
                    </m:r>
                    <m:r>
                      <a:rPr lang="en-US" sz="32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32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200" i="1" dirty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⊕</m:t>
                            </m:r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2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2981928"/>
                <a:ext cx="10080625" cy="7564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3122" y="390786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sub-cube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is specified by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,∗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3907862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3122" y="6402694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Vertex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sink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6402694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3122" y="458558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0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≠ ∗  → 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} 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4585585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3122" y="526330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Equivalently, a sub-cube is specified by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=∗ }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5263308"/>
                <a:ext cx="10080625" cy="1015663"/>
              </a:xfrm>
              <a:prstGeom prst="rect">
                <a:avLst/>
              </a:prstGeom>
              <a:blipFill>
                <a:blip r:embed="rId8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574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8" grpId="0"/>
      <p:bldP spid="9" grpId="0"/>
      <p:bldP spid="10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344693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Flipping edges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0" y="1350322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a USO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also a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USO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350322"/>
                <a:ext cx="10080625" cy="1477328"/>
              </a:xfrm>
              <a:prstGeom prst="rect">
                <a:avLst/>
              </a:prstGeom>
              <a:blipFill>
                <a:blip r:embed="rId3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564" y="2879454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by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flipping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the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direction of all edges in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dimension.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879454"/>
                <a:ext cx="10080625" cy="1015663"/>
              </a:xfrm>
              <a:prstGeom prst="rect">
                <a:avLst/>
              </a:prstGeom>
              <a:blipFill>
                <a:blip r:embed="rId4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 bwMode="auto">
          <a:xfrm>
            <a:off x="2681554" y="4972687"/>
            <a:ext cx="1222624" cy="2157573"/>
          </a:xfrm>
          <a:prstGeom prst="ellipse">
            <a:avLst/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710717" y="4981251"/>
            <a:ext cx="1222624" cy="2157573"/>
          </a:xfrm>
          <a:prstGeom prst="ellipse">
            <a:avLst/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6854" y="392570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not necessarily an AUSO even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is.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3925702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 bwMode="auto">
          <a:xfrm>
            <a:off x="3326296" y="5416826"/>
            <a:ext cx="2941982" cy="9939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3326296" y="5852401"/>
            <a:ext cx="2941982" cy="9939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H="1">
            <a:off x="3326296" y="6263604"/>
            <a:ext cx="2941982" cy="9939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326296" y="6619461"/>
            <a:ext cx="2941982" cy="9939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9" name="Oval 18"/>
          <p:cNvSpPr>
            <a:spLocks noChangeAspect="1"/>
          </p:cNvSpPr>
          <p:nvPr/>
        </p:nvSpPr>
        <p:spPr bwMode="auto">
          <a:xfrm>
            <a:off x="3202844" y="619008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 bwMode="auto">
          <a:xfrm>
            <a:off x="6232007" y="574543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912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1" grpId="0"/>
      <p:bldP spid="15" grpId="0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467981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A</a:t>
            </a:r>
            <a:r>
              <a:rPr lang="en-US" sz="5400" dirty="0">
                <a:solidFill>
                  <a:srgbClr val="0033CC"/>
                </a:solidFill>
                <a:cs typeface="Arial" panose="020B0604020202020204" pitchFamily="34" charset="0"/>
              </a:rPr>
              <a:t>n</a:t>
            </a: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 (A)USO is a </a:t>
            </a:r>
            <a:r>
              <a:rPr lang="en-US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bi</a:t>
            </a:r>
            <a:r>
              <a:rPr lang="en-GB" sz="5400" dirty="0" err="1" smtClean="0">
                <a:solidFill>
                  <a:srgbClr val="0033CC"/>
                </a:solidFill>
                <a:cs typeface="Arial" panose="020B0604020202020204" pitchFamily="34" charset="0"/>
              </a:rPr>
              <a:t>jection</a:t>
            </a:r>
            <a:endParaRPr lang="en-GB" sz="5400" dirty="0" smtClean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0" y="1586624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latin typeface="Times New Roman" pitchFamily="18" charset="0"/>
                    <a:cs typeface="Times New Roman" pitchFamily="18" charset="0"/>
                  </a:rPr>
                  <a:t>Corollary 1: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a USO,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586624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564" y="2704793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Proof: Suppose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Flip edges repeatedly along appropriate dimensions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until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a contradiction.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704793"/>
                <a:ext cx="10080625" cy="1477328"/>
              </a:xfrm>
              <a:prstGeom prst="rect">
                <a:avLst/>
              </a:prstGeom>
              <a:blipFill>
                <a:blip r:embed="rId4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8564" y="452331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latin typeface="Times New Roman" pitchFamily="18" charset="0"/>
                    <a:cs typeface="Times New Roman" pitchFamily="18" charset="0"/>
                  </a:rPr>
                  <a:t>Corollary 2: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a USO, then every sub-cube has a unique source.</a:t>
                </a: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4523318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325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1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2"/>
          <p:cNvGrpSpPr>
            <a:grpSpLocks/>
          </p:cNvGrpSpPr>
          <p:nvPr/>
        </p:nvGrpSpPr>
        <p:grpSpPr bwMode="auto">
          <a:xfrm>
            <a:off x="2074283" y="2483720"/>
            <a:ext cx="2897187" cy="2894013"/>
            <a:chOff x="1646" y="1736"/>
            <a:chExt cx="1825" cy="1823"/>
          </a:xfrm>
        </p:grpSpPr>
        <p:sp>
          <p:nvSpPr>
            <p:cNvPr id="3" name="Line 342"/>
            <p:cNvSpPr>
              <a:spLocks noChangeShapeType="1"/>
            </p:cNvSpPr>
            <p:nvPr/>
          </p:nvSpPr>
          <p:spPr bwMode="auto">
            <a:xfrm rot="5400000">
              <a:off x="2568" y="2639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" name="Line 343"/>
            <p:cNvSpPr>
              <a:spLocks noChangeShapeType="1"/>
            </p:cNvSpPr>
            <p:nvPr/>
          </p:nvSpPr>
          <p:spPr bwMode="auto">
            <a:xfrm>
              <a:off x="3467" y="1752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" name="Line 344"/>
            <p:cNvSpPr>
              <a:spLocks noChangeShapeType="1"/>
            </p:cNvSpPr>
            <p:nvPr/>
          </p:nvSpPr>
          <p:spPr bwMode="auto">
            <a:xfrm>
              <a:off x="1646" y="1736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" name="Line 345"/>
            <p:cNvSpPr>
              <a:spLocks noChangeShapeType="1"/>
            </p:cNvSpPr>
            <p:nvPr/>
          </p:nvSpPr>
          <p:spPr bwMode="auto">
            <a:xfrm rot="-5400000">
              <a:off x="2564" y="835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7" name="Group 349"/>
          <p:cNvGrpSpPr>
            <a:grpSpLocks/>
          </p:cNvGrpSpPr>
          <p:nvPr/>
        </p:nvGrpSpPr>
        <p:grpSpPr bwMode="auto">
          <a:xfrm>
            <a:off x="1461508" y="1031158"/>
            <a:ext cx="2897187" cy="2894012"/>
            <a:chOff x="1260" y="821"/>
            <a:chExt cx="1825" cy="1823"/>
          </a:xfrm>
        </p:grpSpPr>
        <p:sp>
          <p:nvSpPr>
            <p:cNvPr id="8" name="Line 334"/>
            <p:cNvSpPr>
              <a:spLocks noChangeShapeType="1"/>
            </p:cNvSpPr>
            <p:nvPr/>
          </p:nvSpPr>
          <p:spPr bwMode="auto">
            <a:xfrm rot="5400000">
              <a:off x="2182" y="1724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" name="Line 335"/>
            <p:cNvSpPr>
              <a:spLocks noChangeShapeType="1"/>
            </p:cNvSpPr>
            <p:nvPr/>
          </p:nvSpPr>
          <p:spPr bwMode="auto">
            <a:xfrm>
              <a:off x="3081" y="837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" name="Line 336"/>
            <p:cNvSpPr>
              <a:spLocks noChangeShapeType="1"/>
            </p:cNvSpPr>
            <p:nvPr/>
          </p:nvSpPr>
          <p:spPr bwMode="auto">
            <a:xfrm>
              <a:off x="1260" y="821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" name="Line 337"/>
            <p:cNvSpPr>
              <a:spLocks noChangeShapeType="1"/>
            </p:cNvSpPr>
            <p:nvPr/>
          </p:nvSpPr>
          <p:spPr bwMode="auto">
            <a:xfrm rot="-5400000">
              <a:off x="2178" y="-80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2" name="Group 351"/>
          <p:cNvGrpSpPr>
            <a:grpSpLocks/>
          </p:cNvGrpSpPr>
          <p:nvPr/>
        </p:nvGrpSpPr>
        <p:grpSpPr bwMode="auto">
          <a:xfrm>
            <a:off x="2544183" y="2302745"/>
            <a:ext cx="2897187" cy="2894013"/>
            <a:chOff x="1942" y="1622"/>
            <a:chExt cx="1825" cy="1823"/>
          </a:xfrm>
        </p:grpSpPr>
        <p:sp>
          <p:nvSpPr>
            <p:cNvPr id="13" name="Line 338"/>
            <p:cNvSpPr>
              <a:spLocks noChangeShapeType="1"/>
            </p:cNvSpPr>
            <p:nvPr/>
          </p:nvSpPr>
          <p:spPr bwMode="auto">
            <a:xfrm rot="5400000">
              <a:off x="2864" y="2525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4" name="Line 339"/>
            <p:cNvSpPr>
              <a:spLocks noChangeShapeType="1"/>
            </p:cNvSpPr>
            <p:nvPr/>
          </p:nvSpPr>
          <p:spPr bwMode="auto">
            <a:xfrm>
              <a:off x="3763" y="1638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" name="Line 340"/>
            <p:cNvSpPr>
              <a:spLocks noChangeShapeType="1"/>
            </p:cNvSpPr>
            <p:nvPr/>
          </p:nvSpPr>
          <p:spPr bwMode="auto">
            <a:xfrm>
              <a:off x="1942" y="1622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" name="Line 341"/>
            <p:cNvSpPr>
              <a:spLocks noChangeShapeType="1"/>
            </p:cNvSpPr>
            <p:nvPr/>
          </p:nvSpPr>
          <p:spPr bwMode="auto">
            <a:xfrm rot="-5400000">
              <a:off x="2860" y="721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7" name="Group 353"/>
          <p:cNvGrpSpPr>
            <a:grpSpLocks/>
          </p:cNvGrpSpPr>
          <p:nvPr/>
        </p:nvGrpSpPr>
        <p:grpSpPr bwMode="auto">
          <a:xfrm>
            <a:off x="1907595" y="3239370"/>
            <a:ext cx="2897188" cy="2894013"/>
            <a:chOff x="1541" y="2212"/>
            <a:chExt cx="1825" cy="1823"/>
          </a:xfrm>
        </p:grpSpPr>
        <p:sp>
          <p:nvSpPr>
            <p:cNvPr id="18" name="Line 330"/>
            <p:cNvSpPr>
              <a:spLocks noChangeShapeType="1"/>
            </p:cNvSpPr>
            <p:nvPr/>
          </p:nvSpPr>
          <p:spPr bwMode="auto">
            <a:xfrm rot="5400000">
              <a:off x="2463" y="3115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" name="Line 331"/>
            <p:cNvSpPr>
              <a:spLocks noChangeShapeType="1"/>
            </p:cNvSpPr>
            <p:nvPr/>
          </p:nvSpPr>
          <p:spPr bwMode="auto">
            <a:xfrm>
              <a:off x="3362" y="2228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" name="Line 332"/>
            <p:cNvSpPr>
              <a:spLocks noChangeShapeType="1"/>
            </p:cNvSpPr>
            <p:nvPr/>
          </p:nvSpPr>
          <p:spPr bwMode="auto">
            <a:xfrm>
              <a:off x="1541" y="2212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1" name="Line 333"/>
            <p:cNvSpPr>
              <a:spLocks noChangeShapeType="1"/>
            </p:cNvSpPr>
            <p:nvPr/>
          </p:nvSpPr>
          <p:spPr bwMode="auto">
            <a:xfrm rot="-5400000">
              <a:off x="2459" y="1311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2" name="Group 347"/>
          <p:cNvGrpSpPr>
            <a:grpSpLocks/>
          </p:cNvGrpSpPr>
          <p:nvPr/>
        </p:nvGrpSpPr>
        <p:grpSpPr bwMode="auto">
          <a:xfrm>
            <a:off x="824920" y="1940795"/>
            <a:ext cx="2897188" cy="2894013"/>
            <a:chOff x="859" y="1394"/>
            <a:chExt cx="1825" cy="1823"/>
          </a:xfrm>
        </p:grpSpPr>
        <p:sp>
          <p:nvSpPr>
            <p:cNvPr id="23" name="Line 326"/>
            <p:cNvSpPr>
              <a:spLocks noChangeShapeType="1"/>
            </p:cNvSpPr>
            <p:nvPr/>
          </p:nvSpPr>
          <p:spPr bwMode="auto">
            <a:xfrm rot="5400000">
              <a:off x="1781" y="2297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4" name="Line 327"/>
            <p:cNvSpPr>
              <a:spLocks noChangeShapeType="1"/>
            </p:cNvSpPr>
            <p:nvPr/>
          </p:nvSpPr>
          <p:spPr bwMode="auto">
            <a:xfrm>
              <a:off x="2680" y="1410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5" name="Line 328"/>
            <p:cNvSpPr>
              <a:spLocks noChangeShapeType="1"/>
            </p:cNvSpPr>
            <p:nvPr/>
          </p:nvSpPr>
          <p:spPr bwMode="auto">
            <a:xfrm>
              <a:off x="859" y="1394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6" name="Line 329"/>
            <p:cNvSpPr>
              <a:spLocks noChangeShapeType="1"/>
            </p:cNvSpPr>
            <p:nvPr/>
          </p:nvSpPr>
          <p:spPr bwMode="auto">
            <a:xfrm rot="-5400000">
              <a:off x="1777" y="493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7" name="Group 350"/>
          <p:cNvGrpSpPr>
            <a:grpSpLocks/>
          </p:cNvGrpSpPr>
          <p:nvPr/>
        </p:nvGrpSpPr>
        <p:grpSpPr bwMode="auto">
          <a:xfrm>
            <a:off x="2680708" y="1550270"/>
            <a:ext cx="2897187" cy="2894013"/>
            <a:chOff x="2028" y="1148"/>
            <a:chExt cx="1825" cy="1823"/>
          </a:xfrm>
        </p:grpSpPr>
        <p:sp>
          <p:nvSpPr>
            <p:cNvPr id="28" name="Line 322"/>
            <p:cNvSpPr>
              <a:spLocks noChangeShapeType="1"/>
            </p:cNvSpPr>
            <p:nvPr/>
          </p:nvSpPr>
          <p:spPr bwMode="auto">
            <a:xfrm rot="5400000">
              <a:off x="2950" y="2051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9" name="Line 323"/>
            <p:cNvSpPr>
              <a:spLocks noChangeShapeType="1"/>
            </p:cNvSpPr>
            <p:nvPr/>
          </p:nvSpPr>
          <p:spPr bwMode="auto">
            <a:xfrm>
              <a:off x="3849" y="116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0" name="Line 324"/>
            <p:cNvSpPr>
              <a:spLocks noChangeShapeType="1"/>
            </p:cNvSpPr>
            <p:nvPr/>
          </p:nvSpPr>
          <p:spPr bwMode="auto">
            <a:xfrm>
              <a:off x="2028" y="1148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1" name="Line 325"/>
            <p:cNvSpPr>
              <a:spLocks noChangeShapeType="1"/>
            </p:cNvSpPr>
            <p:nvPr/>
          </p:nvSpPr>
          <p:spPr bwMode="auto">
            <a:xfrm rot="-5400000">
              <a:off x="2946" y="24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2" name="Group 348"/>
          <p:cNvGrpSpPr>
            <a:grpSpLocks/>
          </p:cNvGrpSpPr>
          <p:nvPr/>
        </p:nvGrpSpPr>
        <p:grpSpPr bwMode="auto">
          <a:xfrm>
            <a:off x="1288470" y="1766170"/>
            <a:ext cx="2897188" cy="2894013"/>
            <a:chOff x="1151" y="1284"/>
            <a:chExt cx="1825" cy="1823"/>
          </a:xfrm>
        </p:grpSpPr>
        <p:sp>
          <p:nvSpPr>
            <p:cNvPr id="33" name="Line 318"/>
            <p:cNvSpPr>
              <a:spLocks noChangeShapeType="1"/>
            </p:cNvSpPr>
            <p:nvPr/>
          </p:nvSpPr>
          <p:spPr bwMode="auto">
            <a:xfrm rot="5400000">
              <a:off x="2073" y="218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4" name="Line 319"/>
            <p:cNvSpPr>
              <a:spLocks noChangeShapeType="1"/>
            </p:cNvSpPr>
            <p:nvPr/>
          </p:nvSpPr>
          <p:spPr bwMode="auto">
            <a:xfrm>
              <a:off x="2972" y="130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5" name="Line 320"/>
            <p:cNvSpPr>
              <a:spLocks noChangeShapeType="1"/>
            </p:cNvSpPr>
            <p:nvPr/>
          </p:nvSpPr>
          <p:spPr bwMode="auto">
            <a:xfrm>
              <a:off x="1151" y="128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6" name="Line 321"/>
            <p:cNvSpPr>
              <a:spLocks noChangeShapeType="1"/>
            </p:cNvSpPr>
            <p:nvPr/>
          </p:nvSpPr>
          <p:spPr bwMode="auto">
            <a:xfrm rot="-5400000">
              <a:off x="2069" y="38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7" name="Group 346"/>
          <p:cNvGrpSpPr>
            <a:grpSpLocks/>
          </p:cNvGrpSpPr>
          <p:nvPr/>
        </p:nvGrpSpPr>
        <p:grpSpPr bwMode="auto">
          <a:xfrm>
            <a:off x="655058" y="2702795"/>
            <a:ext cx="2897187" cy="2894013"/>
            <a:chOff x="752" y="1874"/>
            <a:chExt cx="1825" cy="1823"/>
          </a:xfrm>
        </p:grpSpPr>
        <p:sp>
          <p:nvSpPr>
            <p:cNvPr id="38" name="Line 312"/>
            <p:cNvSpPr>
              <a:spLocks noChangeShapeType="1"/>
            </p:cNvSpPr>
            <p:nvPr/>
          </p:nvSpPr>
          <p:spPr bwMode="auto">
            <a:xfrm rot="5400000">
              <a:off x="1674" y="277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9" name="Line 313"/>
            <p:cNvSpPr>
              <a:spLocks noChangeShapeType="1"/>
            </p:cNvSpPr>
            <p:nvPr/>
          </p:nvSpPr>
          <p:spPr bwMode="auto">
            <a:xfrm>
              <a:off x="2573" y="189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0" name="Line 308"/>
            <p:cNvSpPr>
              <a:spLocks noChangeShapeType="1"/>
            </p:cNvSpPr>
            <p:nvPr/>
          </p:nvSpPr>
          <p:spPr bwMode="auto">
            <a:xfrm>
              <a:off x="752" y="187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1" name="Line 311"/>
            <p:cNvSpPr>
              <a:spLocks noChangeShapeType="1"/>
            </p:cNvSpPr>
            <p:nvPr/>
          </p:nvSpPr>
          <p:spPr bwMode="auto">
            <a:xfrm rot="-5400000">
              <a:off x="1670" y="97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63" name="Group 245"/>
          <p:cNvGrpSpPr>
            <a:grpSpLocks/>
          </p:cNvGrpSpPr>
          <p:nvPr/>
        </p:nvGrpSpPr>
        <p:grpSpPr bwMode="auto">
          <a:xfrm>
            <a:off x="631245" y="3804520"/>
            <a:ext cx="2139950" cy="2344738"/>
            <a:chOff x="707" y="778"/>
            <a:chExt cx="1348" cy="1477"/>
          </a:xfrm>
        </p:grpSpPr>
        <p:sp>
          <p:nvSpPr>
            <p:cNvPr id="64" name="Line 246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5" name="Line 247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6" name="Line 248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7" name="Line 249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8" name="Line 250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9" name="Line 251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0" name="Line 252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1" name="Line 253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2" name="Line 254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3" name="Line 255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4" name="Line 256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5" name="Line 257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6" name="Oval 258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7" name="Oval 259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8" name="Oval 260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9" name="Oval 261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0" name="Oval 262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1" name="Oval 263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2" name="Oval 264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3" name="Oval 265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84" name="Group 266"/>
          <p:cNvGrpSpPr>
            <a:grpSpLocks/>
          </p:cNvGrpSpPr>
          <p:nvPr/>
        </p:nvGrpSpPr>
        <p:grpSpPr bwMode="auto">
          <a:xfrm>
            <a:off x="3504620" y="3871195"/>
            <a:ext cx="2139950" cy="2344738"/>
            <a:chOff x="707" y="778"/>
            <a:chExt cx="1348" cy="1477"/>
          </a:xfrm>
        </p:grpSpPr>
        <p:sp>
          <p:nvSpPr>
            <p:cNvPr id="85" name="Line 267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6" name="Line 268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7" name="Line 269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8" name="Line 270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9" name="Line 271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0" name="Line 272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1" name="Line 273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274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275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276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277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278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Oval 279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8" name="Oval 280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9" name="Oval 281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0" name="Oval 282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1" name="Oval 283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2" name="Oval 284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3" name="Oval 285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4" name="Oval 286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105" name="Group 287"/>
          <p:cNvGrpSpPr>
            <a:grpSpLocks/>
          </p:cNvGrpSpPr>
          <p:nvPr/>
        </p:nvGrpSpPr>
        <p:grpSpPr bwMode="auto">
          <a:xfrm>
            <a:off x="3504620" y="954958"/>
            <a:ext cx="2139950" cy="2344737"/>
            <a:chOff x="707" y="778"/>
            <a:chExt cx="1348" cy="1477"/>
          </a:xfrm>
        </p:grpSpPr>
        <p:sp>
          <p:nvSpPr>
            <p:cNvPr id="106" name="Line 288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7" name="Line 289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8" name="Line 290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9" name="Line 291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0" name="Line 292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1" name="Line 293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2" name="Line 294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3" name="Line 295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4" name="Line 296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5" name="Line 297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6" name="Line 298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7" name="Line 299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8" name="Oval 300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9" name="Oval 301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0" name="Oval 302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1" name="Oval 303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2" name="Oval 304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3" name="Oval 305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4" name="Oval 306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5" name="Oval 307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sp>
        <p:nvSpPr>
          <p:cNvPr id="126" name="Text Box 3"/>
          <p:cNvSpPr txBox="1">
            <a:spLocks noChangeArrowheads="1"/>
          </p:cNvSpPr>
          <p:nvPr/>
        </p:nvSpPr>
        <p:spPr bwMode="auto">
          <a:xfrm>
            <a:off x="1" y="88009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A </a:t>
            </a:r>
            <a:r>
              <a:rPr lang="en-GB" sz="4800" dirty="0" smtClean="0">
                <a:solidFill>
                  <a:srgbClr val="0000FF"/>
                </a:solidFill>
                <a:cs typeface="Arial" panose="020B0604020202020204" pitchFamily="34" charset="0"/>
              </a:rPr>
              <a:t>product</a:t>
            </a: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 (</a:t>
            </a:r>
            <a:r>
              <a:rPr lang="en-GB" sz="4800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blowup</a:t>
            </a: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) construction</a:t>
            </a:r>
            <a:endParaRPr lang="en-GB" sz="4800" dirty="0" smtClean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/>
              <p:cNvSpPr txBox="1"/>
              <p:nvPr/>
            </p:nvSpPr>
            <p:spPr>
              <a:xfrm>
                <a:off x="5947080" y="5422679"/>
                <a:ext cx="40717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×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8" name="TextBox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080" y="5422679"/>
                <a:ext cx="4071711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5947080" y="5985289"/>
                <a:ext cx="40717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))</a:t>
                </a:r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080" y="5985289"/>
                <a:ext cx="4071711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/>
              <p:cNvSpPr txBox="1"/>
              <p:nvPr/>
            </p:nvSpPr>
            <p:spPr>
              <a:xfrm>
                <a:off x="5947080" y="2305278"/>
                <a:ext cx="40717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1" name="TextBox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080" y="2305278"/>
                <a:ext cx="40717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4" name="Group 133"/>
          <p:cNvGrpSpPr/>
          <p:nvPr/>
        </p:nvGrpSpPr>
        <p:grpSpPr>
          <a:xfrm>
            <a:off x="5947080" y="919111"/>
            <a:ext cx="4071711" cy="1317879"/>
            <a:chOff x="5998023" y="1590646"/>
            <a:chExt cx="4071711" cy="1317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/>
                <p:cNvSpPr txBox="1"/>
                <p:nvPr/>
              </p:nvSpPr>
              <p:spPr>
                <a:xfrm>
                  <a:off x="5998023" y="2385305"/>
                  <a:ext cx="4071711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30" name="TextBox 1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023" y="2385305"/>
                  <a:ext cx="4071711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5" name="Straight Arrow Connector 134"/>
            <p:cNvCxnSpPr/>
            <p:nvPr/>
          </p:nvCxnSpPr>
          <p:spPr bwMode="auto">
            <a:xfrm>
              <a:off x="7360920" y="1953660"/>
              <a:ext cx="3266" cy="44087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TextBox 131"/>
                <p:cNvSpPr txBox="1"/>
                <p:nvPr/>
              </p:nvSpPr>
              <p:spPr>
                <a:xfrm>
                  <a:off x="6678386" y="1590646"/>
                  <a:ext cx="1273629" cy="523220"/>
                </a:xfrm>
                <a:prstGeom prst="rect">
                  <a:avLst/>
                </a:prstGeom>
                <a:solidFill>
                  <a:srgbClr val="FFFFFF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vertex</m:t>
                        </m:r>
                      </m:oMath>
                    </m:oMathPara>
                  </a14:m>
                  <a:endParaRPr lang="en-US" sz="280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32" name="TextBox 1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8386" y="1590646"/>
                  <a:ext cx="1273629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8" name="Straight Arrow Connector 137"/>
            <p:cNvCxnSpPr/>
            <p:nvPr/>
          </p:nvCxnSpPr>
          <p:spPr bwMode="auto">
            <a:xfrm>
              <a:off x="8937167" y="1936249"/>
              <a:ext cx="3266" cy="44087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/>
                <p:cNvSpPr txBox="1"/>
                <p:nvPr/>
              </p:nvSpPr>
              <p:spPr>
                <a:xfrm>
                  <a:off x="8190412" y="1628747"/>
                  <a:ext cx="1481552" cy="501261"/>
                </a:xfrm>
                <a:prstGeom prst="rect">
                  <a:avLst/>
                </a:prstGeom>
                <a:solidFill>
                  <a:srgbClr val="FFFFFF"/>
                </a:solidFill>
              </p:spPr>
              <p:txBody>
                <a:bodyPr wrap="square" lIns="0" tIns="0" rIns="0" bIns="0" rtlCol="1">
                  <a:no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outmap</m:t>
                        </m:r>
                      </m:oMath>
                    </m:oMathPara>
                  </a14:m>
                  <a:endPara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33" name="TextBox 1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90412" y="1628747"/>
                  <a:ext cx="1481552" cy="501261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6" name="Group 135"/>
          <p:cNvGrpSpPr/>
          <p:nvPr/>
        </p:nvGrpSpPr>
        <p:grpSpPr>
          <a:xfrm>
            <a:off x="81626" y="962895"/>
            <a:ext cx="2641944" cy="2344738"/>
            <a:chOff x="81626" y="1310367"/>
            <a:chExt cx="2641944" cy="2344738"/>
          </a:xfrm>
        </p:grpSpPr>
        <p:grpSp>
          <p:nvGrpSpPr>
            <p:cNvPr id="42" name="Group 244"/>
            <p:cNvGrpSpPr>
              <a:grpSpLocks/>
            </p:cNvGrpSpPr>
            <p:nvPr/>
          </p:nvGrpSpPr>
          <p:grpSpPr bwMode="auto">
            <a:xfrm>
              <a:off x="583620" y="1310367"/>
              <a:ext cx="2139950" cy="2344738"/>
              <a:chOff x="707" y="778"/>
              <a:chExt cx="1348" cy="1477"/>
            </a:xfrm>
          </p:grpSpPr>
          <p:sp>
            <p:nvSpPr>
              <p:cNvPr id="43" name="Line 125"/>
              <p:cNvSpPr>
                <a:spLocks noChangeShapeType="1"/>
              </p:cNvSpPr>
              <p:nvPr/>
            </p:nvSpPr>
            <p:spPr bwMode="auto">
              <a:xfrm flipV="1">
                <a:off x="737" y="1395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4" name="Line 129"/>
              <p:cNvSpPr>
                <a:spLocks noChangeShapeType="1"/>
              </p:cNvSpPr>
              <p:nvPr/>
            </p:nvSpPr>
            <p:spPr bwMode="auto">
              <a:xfrm flipV="1">
                <a:off x="1135" y="820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5" name="Line 143"/>
              <p:cNvSpPr>
                <a:spLocks noChangeShapeType="1"/>
              </p:cNvSpPr>
              <p:nvPr/>
            </p:nvSpPr>
            <p:spPr bwMode="auto">
              <a:xfrm flipV="1">
                <a:off x="840" y="820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6" name="Line 144"/>
              <p:cNvSpPr>
                <a:spLocks noChangeShapeType="1"/>
              </p:cNvSpPr>
              <p:nvPr/>
            </p:nvSpPr>
            <p:spPr bwMode="auto">
              <a:xfrm flipV="1">
                <a:off x="752" y="128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7" name="Line 145"/>
              <p:cNvSpPr>
                <a:spLocks noChangeShapeType="1"/>
              </p:cNvSpPr>
              <p:nvPr/>
            </p:nvSpPr>
            <p:spPr bwMode="auto">
              <a:xfrm flipV="1">
                <a:off x="1531" y="1727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8" name="Line 146"/>
              <p:cNvSpPr>
                <a:spLocks noChangeShapeType="1"/>
              </p:cNvSpPr>
              <p:nvPr/>
            </p:nvSpPr>
            <p:spPr bwMode="auto">
              <a:xfrm flipV="1">
                <a:off x="1928" y="1151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9" name="Line 147"/>
              <p:cNvSpPr>
                <a:spLocks noChangeShapeType="1"/>
              </p:cNvSpPr>
              <p:nvPr/>
            </p:nvSpPr>
            <p:spPr bwMode="auto">
              <a:xfrm flipV="1">
                <a:off x="1629" y="1151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0" name="Line 148"/>
              <p:cNvSpPr>
                <a:spLocks noChangeShapeType="1"/>
              </p:cNvSpPr>
              <p:nvPr/>
            </p:nvSpPr>
            <p:spPr bwMode="auto">
              <a:xfrm flipV="1">
                <a:off x="1543" y="162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1" name="Line 152"/>
              <p:cNvSpPr>
                <a:spLocks noChangeShapeType="1"/>
              </p:cNvSpPr>
              <p:nvPr/>
            </p:nvSpPr>
            <p:spPr bwMode="auto">
              <a:xfrm>
                <a:off x="1207" y="821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2" name="Line 153"/>
              <p:cNvSpPr>
                <a:spLocks noChangeShapeType="1"/>
              </p:cNvSpPr>
              <p:nvPr/>
            </p:nvSpPr>
            <p:spPr bwMode="auto">
              <a:xfrm>
                <a:off x="1128" y="1295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3" name="Line 154"/>
              <p:cNvSpPr>
                <a:spLocks noChangeShapeType="1"/>
              </p:cNvSpPr>
              <p:nvPr/>
            </p:nvSpPr>
            <p:spPr bwMode="auto">
              <a:xfrm>
                <a:off x="829" y="1404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4" name="Line 155"/>
              <p:cNvSpPr>
                <a:spLocks noChangeShapeType="1"/>
              </p:cNvSpPr>
              <p:nvPr/>
            </p:nvSpPr>
            <p:spPr bwMode="auto">
              <a:xfrm>
                <a:off x="742" y="1877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5" name="Oval 236"/>
              <p:cNvSpPr>
                <a:spLocks noChangeAspect="1" noChangeArrowheads="1"/>
              </p:cNvSpPr>
              <p:nvPr/>
            </p:nvSpPr>
            <p:spPr bwMode="auto">
              <a:xfrm>
                <a:off x="1188" y="778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6" name="Oval 237"/>
              <p:cNvSpPr>
                <a:spLocks noChangeAspect="1" noChangeArrowheads="1"/>
              </p:cNvSpPr>
              <p:nvPr/>
            </p:nvSpPr>
            <p:spPr bwMode="auto">
              <a:xfrm>
                <a:off x="1969" y="1113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7" name="Oval 238"/>
              <p:cNvSpPr>
                <a:spLocks noChangeAspect="1" noChangeArrowheads="1"/>
              </p:cNvSpPr>
              <p:nvPr/>
            </p:nvSpPr>
            <p:spPr bwMode="auto">
              <a:xfrm>
                <a:off x="1102" y="125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8" name="Oval 239"/>
              <p:cNvSpPr>
                <a:spLocks noChangeAspect="1" noChangeArrowheads="1"/>
              </p:cNvSpPr>
              <p:nvPr/>
            </p:nvSpPr>
            <p:spPr bwMode="auto">
              <a:xfrm>
                <a:off x="1883" y="158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9" name="Oval 240"/>
              <p:cNvSpPr>
                <a:spLocks noChangeAspect="1" noChangeArrowheads="1"/>
              </p:cNvSpPr>
              <p:nvPr/>
            </p:nvSpPr>
            <p:spPr bwMode="auto">
              <a:xfrm>
                <a:off x="707" y="1834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0" name="Oval 241"/>
              <p:cNvSpPr>
                <a:spLocks noChangeAspect="1" noChangeArrowheads="1"/>
              </p:cNvSpPr>
              <p:nvPr/>
            </p:nvSpPr>
            <p:spPr bwMode="auto">
              <a:xfrm>
                <a:off x="1488" y="2169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1" name="Oval 242"/>
              <p:cNvSpPr>
                <a:spLocks noChangeAspect="1" noChangeArrowheads="1"/>
              </p:cNvSpPr>
              <p:nvPr/>
            </p:nvSpPr>
            <p:spPr bwMode="auto">
              <a:xfrm>
                <a:off x="803" y="136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2" name="Oval 243"/>
              <p:cNvSpPr>
                <a:spLocks noChangeAspect="1" noChangeArrowheads="1"/>
              </p:cNvSpPr>
              <p:nvPr/>
            </p:nvSpPr>
            <p:spPr bwMode="auto">
              <a:xfrm>
                <a:off x="1584" y="169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" name="Text Box 177"/>
                <p:cNvSpPr txBox="1">
                  <a:spLocks noChangeArrowheads="1"/>
                </p:cNvSpPr>
                <p:nvPr/>
              </p:nvSpPr>
              <p:spPr bwMode="auto">
                <a:xfrm>
                  <a:off x="81626" y="1522865"/>
                  <a:ext cx="936090" cy="5808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w="31750" algn="ctr">
                      <a:solidFill>
                        <a:srgbClr val="CC0000"/>
                      </a:solidFill>
                      <a:miter lim="800000"/>
                      <a:headEnd/>
                      <a:tailEnd type="none" w="med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90000"/>
                    </a:lnSpc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he-IL" sz="3527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S" altLang="he-IL" sz="3527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37" name="Text Box 1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1626" y="1522865"/>
                  <a:ext cx="936090" cy="5808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0" algn="ctr">
                      <a:solidFill>
                        <a:srgbClr val="CC0000"/>
                      </a:solidFill>
                      <a:miter lim="800000"/>
                      <a:headEnd/>
                      <a:tailEnd type="none" w="med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 Box 177"/>
              <p:cNvSpPr txBox="1">
                <a:spLocks noChangeArrowheads="1"/>
              </p:cNvSpPr>
              <p:nvPr/>
            </p:nvSpPr>
            <p:spPr bwMode="auto">
              <a:xfrm>
                <a:off x="2172678" y="5523146"/>
                <a:ext cx="965258" cy="5808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w="31750" algn="ctr">
                    <a:solidFill>
                      <a:srgbClr val="CC0000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he-IL" sz="3527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he-IL" sz="3527" b="0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he-IL" sz="3527" b="0" i="1" dirty="0" smtClean="0">
                              <a:latin typeface="Cambria Math" panose="02040503050406030204" pitchFamily="18" charset="0"/>
                            </a:rPr>
                            <m:t>000</m:t>
                          </m:r>
                        </m:sub>
                      </m:sSub>
                    </m:oMath>
                  </m:oMathPara>
                </a14:m>
                <a:endParaRPr lang="en-US" altLang="he-IL" sz="3527" dirty="0">
                  <a:latin typeface="+mj-lt"/>
                </a:endParaRPr>
              </a:p>
            </p:txBody>
          </p:sp>
        </mc:Choice>
        <mc:Fallback xmlns="">
          <p:sp>
            <p:nvSpPr>
              <p:cNvPr id="139" name="Text Box 1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2678" y="5523146"/>
                <a:ext cx="965258" cy="580865"/>
              </a:xfrm>
              <a:prstGeom prst="rect">
                <a:avLst/>
              </a:prstGeom>
              <a:blipFill>
                <a:blip r:embed="rId9"/>
                <a:stretch>
                  <a:fillRect r="-18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/>
              <p:cNvSpPr txBox="1"/>
              <p:nvPr/>
            </p:nvSpPr>
            <p:spPr>
              <a:xfrm>
                <a:off x="6215854" y="2913745"/>
                <a:ext cx="203454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𝒙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0" name="TextBox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5854" y="2913745"/>
                <a:ext cx="203454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/>
              <p:cNvSpPr txBox="1"/>
              <p:nvPr/>
            </p:nvSpPr>
            <p:spPr>
              <a:xfrm>
                <a:off x="6020230" y="3697081"/>
                <a:ext cx="39254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Take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copies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1" name="TextBox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230" y="3697081"/>
                <a:ext cx="3925411" cy="523220"/>
              </a:xfrm>
              <a:prstGeom prst="rect">
                <a:avLst/>
              </a:prstGeom>
              <a:blipFill>
                <a:blip r:embed="rId11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/>
              <p:cNvSpPr txBox="1"/>
              <p:nvPr/>
            </p:nvSpPr>
            <p:spPr>
              <a:xfrm>
                <a:off x="6020230" y="4215241"/>
                <a:ext cx="3925411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Connect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copies of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2" name="TextBox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230" y="4215241"/>
                <a:ext cx="3925411" cy="954107"/>
              </a:xfrm>
              <a:prstGeom prst="rect">
                <a:avLst/>
              </a:prstGeom>
              <a:blipFill>
                <a:blip r:embed="rId12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/>
              <p:cNvSpPr txBox="1"/>
              <p:nvPr/>
            </p:nvSpPr>
            <p:spPr>
              <a:xfrm>
                <a:off x="5947080" y="6513846"/>
                <a:ext cx="40717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3" name="TextBox 1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080" y="6513846"/>
                <a:ext cx="4071711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 Box 6"/>
              <p:cNvSpPr txBox="1">
                <a:spLocks noChangeArrowheads="1"/>
              </p:cNvSpPr>
              <p:nvPr/>
            </p:nvSpPr>
            <p:spPr bwMode="auto">
              <a:xfrm>
                <a:off x="292609" y="6333724"/>
                <a:ext cx="5928789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(A)USOs,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×</m:t>
                    </m:r>
                    <m:d>
                      <m:dPr>
                        <m:begChr m:val="⟨"/>
                        <m:endChr m:val="⟩"/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an (A)USO. </a:t>
                </a:r>
                <a:endPara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2609" y="6333724"/>
                <a:ext cx="5928789" cy="954107"/>
              </a:xfrm>
              <a:prstGeom prst="rect">
                <a:avLst/>
              </a:prstGeom>
              <a:blipFill>
                <a:blip r:embed="rId14"/>
                <a:stretch>
                  <a:fillRect t="-7006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989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  <p:bldP spid="131" grpId="0"/>
      <p:bldP spid="139" grpId="0"/>
      <p:bldP spid="140" grpId="0"/>
      <p:bldP spid="141" grpId="0"/>
      <p:bldP spid="142" grpId="0"/>
      <p:bldP spid="143" grpId="0"/>
      <p:bldP spid="1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86"/>
          <p:cNvSpPr>
            <a:spLocks noChangeArrowheads="1"/>
          </p:cNvSpPr>
          <p:nvPr/>
        </p:nvSpPr>
        <p:spPr bwMode="auto">
          <a:xfrm>
            <a:off x="2901188" y="4374470"/>
            <a:ext cx="1598613" cy="1697038"/>
          </a:xfrm>
          <a:prstGeom prst="ellipse">
            <a:avLst/>
          </a:prstGeom>
          <a:solidFill>
            <a:srgbClr val="000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 algn="ctr">
                <a:solidFill>
                  <a:schemeClr val="tx1"/>
                </a:solidFill>
                <a:round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algn="ctr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algn="ctr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algn="ctr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algn="ctr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/>
            <a:endParaRPr lang="he-IL" altLang="he-IL"/>
          </a:p>
        </p:txBody>
      </p:sp>
      <p:grpSp>
        <p:nvGrpSpPr>
          <p:cNvPr id="3" name="Group 261"/>
          <p:cNvGrpSpPr>
            <a:grpSpLocks/>
          </p:cNvGrpSpPr>
          <p:nvPr/>
        </p:nvGrpSpPr>
        <p:grpSpPr bwMode="auto">
          <a:xfrm>
            <a:off x="3066288" y="1913845"/>
            <a:ext cx="1196975" cy="1120775"/>
            <a:chOff x="1632" y="962"/>
            <a:chExt cx="754" cy="706"/>
          </a:xfrm>
        </p:grpSpPr>
        <p:sp>
          <p:nvSpPr>
            <p:cNvPr id="4" name="Line 126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" name="Line 127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" name="Line 128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" name="Line 129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" name="Line 130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" name="Line 131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" name="Line 132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" name="Line 133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2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3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4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16" name="Group 138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17" name="Oval 139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8" name="Oval 140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9" name="Oval 141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0" name="Oval 142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1" name="Oval 143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2" name="Oval 144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3" name="Oval 145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4" name="Oval 146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25" name="Group 314"/>
          <p:cNvGrpSpPr>
            <a:grpSpLocks/>
          </p:cNvGrpSpPr>
          <p:nvPr/>
        </p:nvGrpSpPr>
        <p:grpSpPr bwMode="auto">
          <a:xfrm>
            <a:off x="5860288" y="1909083"/>
            <a:ext cx="1196975" cy="1120775"/>
            <a:chOff x="3392" y="959"/>
            <a:chExt cx="754" cy="706"/>
          </a:xfrm>
        </p:grpSpPr>
        <p:grpSp>
          <p:nvGrpSpPr>
            <p:cNvPr id="26" name="Group 148"/>
            <p:cNvGrpSpPr>
              <a:grpSpLocks noChangeAspect="1"/>
            </p:cNvGrpSpPr>
            <p:nvPr/>
          </p:nvGrpSpPr>
          <p:grpSpPr bwMode="auto">
            <a:xfrm rot="10800000">
              <a:off x="3392" y="959"/>
              <a:ext cx="754" cy="706"/>
              <a:chOff x="1482" y="1079"/>
              <a:chExt cx="2688" cy="2518"/>
            </a:xfrm>
          </p:grpSpPr>
          <p:sp>
            <p:nvSpPr>
              <p:cNvPr id="36" name="Line 149"/>
              <p:cNvSpPr>
                <a:spLocks noChangeAspect="1" noChangeShapeType="1"/>
              </p:cNvSpPr>
              <p:nvPr/>
            </p:nvSpPr>
            <p:spPr bwMode="auto">
              <a:xfrm rot="1599287">
                <a:off x="1482" y="2097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7" name="Line 150"/>
              <p:cNvSpPr>
                <a:spLocks noChangeAspect="1" noChangeShapeType="1"/>
              </p:cNvSpPr>
              <p:nvPr/>
            </p:nvSpPr>
            <p:spPr bwMode="auto">
              <a:xfrm rot="6999287">
                <a:off x="2114" y="274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8" name="Line 151"/>
              <p:cNvSpPr>
                <a:spLocks noChangeAspect="1" noChangeShapeType="1"/>
              </p:cNvSpPr>
              <p:nvPr/>
            </p:nvSpPr>
            <p:spPr bwMode="auto">
              <a:xfrm rot="1599287">
                <a:off x="2766" y="21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9" name="Line 152"/>
              <p:cNvSpPr>
                <a:spLocks noChangeAspect="1" noChangeShapeType="1"/>
              </p:cNvSpPr>
              <p:nvPr/>
            </p:nvSpPr>
            <p:spPr bwMode="auto">
              <a:xfrm rot="-3800713">
                <a:off x="2115" y="146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0" name="Line 153"/>
              <p:cNvSpPr>
                <a:spLocks noChangeAspect="1" noChangeShapeType="1"/>
              </p:cNvSpPr>
              <p:nvPr/>
            </p:nvSpPr>
            <p:spPr bwMode="auto">
              <a:xfrm rot="1599287">
                <a:off x="2314" y="14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1" name="Line 154"/>
              <p:cNvSpPr>
                <a:spLocks noChangeAspect="1" noChangeShapeType="1"/>
              </p:cNvSpPr>
              <p:nvPr/>
            </p:nvSpPr>
            <p:spPr bwMode="auto">
              <a:xfrm rot="6999287">
                <a:off x="2946" y="205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2" name="Line 155"/>
              <p:cNvSpPr>
                <a:spLocks noChangeAspect="1" noChangeShapeType="1"/>
              </p:cNvSpPr>
              <p:nvPr/>
            </p:nvSpPr>
            <p:spPr bwMode="auto">
              <a:xfrm rot="1599287">
                <a:off x="3607" y="142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3" name="Line 156"/>
              <p:cNvSpPr>
                <a:spLocks noChangeAspect="1" noChangeShapeType="1"/>
              </p:cNvSpPr>
              <p:nvPr/>
            </p:nvSpPr>
            <p:spPr bwMode="auto">
              <a:xfrm rot="-3800713">
                <a:off x="2970" y="78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4" name="Line 157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3254" y="1207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5" name="Line 158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1973" y="2460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6" name="Line 15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3240" y="2491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7" name="Line 160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1948" y="1194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27" name="Group 161"/>
            <p:cNvGrpSpPr>
              <a:grpSpLocks noChangeAspect="1"/>
            </p:cNvGrpSpPr>
            <p:nvPr/>
          </p:nvGrpSpPr>
          <p:grpSpPr bwMode="auto">
            <a:xfrm rot="10800000">
              <a:off x="3441" y="1008"/>
              <a:ext cx="660" cy="612"/>
              <a:chOff x="1642" y="1240"/>
              <a:chExt cx="2354" cy="2184"/>
            </a:xfrm>
          </p:grpSpPr>
          <p:sp>
            <p:nvSpPr>
              <p:cNvPr id="28" name="Oval 162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9" name="Oval 163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0" name="Oval 164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1" name="Oval 165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2" name="Oval 166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3" name="Oval 167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4" name="Oval 168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5" name="Oval 169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48" name="Group 316"/>
          <p:cNvGrpSpPr>
            <a:grpSpLocks/>
          </p:cNvGrpSpPr>
          <p:nvPr/>
        </p:nvGrpSpPr>
        <p:grpSpPr bwMode="auto">
          <a:xfrm>
            <a:off x="3074226" y="4650695"/>
            <a:ext cx="1196975" cy="1120775"/>
            <a:chOff x="4550" y="2069"/>
            <a:chExt cx="754" cy="706"/>
          </a:xfrm>
        </p:grpSpPr>
        <p:grpSp>
          <p:nvGrpSpPr>
            <p:cNvPr id="49" name="Group 315"/>
            <p:cNvGrpSpPr>
              <a:grpSpLocks/>
            </p:cNvGrpSpPr>
            <p:nvPr/>
          </p:nvGrpSpPr>
          <p:grpSpPr bwMode="auto">
            <a:xfrm>
              <a:off x="4550" y="2069"/>
              <a:ext cx="754" cy="706"/>
              <a:chOff x="4550" y="2069"/>
              <a:chExt cx="754" cy="706"/>
            </a:xfrm>
          </p:grpSpPr>
          <p:sp>
            <p:nvSpPr>
              <p:cNvPr id="59" name="Line 172"/>
              <p:cNvSpPr>
                <a:spLocks noChangeAspect="1" noChangeShapeType="1"/>
              </p:cNvSpPr>
              <p:nvPr/>
            </p:nvSpPr>
            <p:spPr bwMode="auto">
              <a:xfrm rot="-9200713">
                <a:off x="4550" y="2354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0" name="Line 173"/>
              <p:cNvSpPr>
                <a:spLocks noChangeAspect="1" noChangeShapeType="1"/>
              </p:cNvSpPr>
              <p:nvPr/>
            </p:nvSpPr>
            <p:spPr bwMode="auto">
              <a:xfrm rot="-3800713">
                <a:off x="4728" y="2535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1" name="Line 174"/>
              <p:cNvSpPr>
                <a:spLocks noChangeAspect="1" noChangeShapeType="1"/>
              </p:cNvSpPr>
              <p:nvPr/>
            </p:nvSpPr>
            <p:spPr bwMode="auto">
              <a:xfrm rot="-9200713">
                <a:off x="4910" y="2359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2" name="Line 175"/>
              <p:cNvSpPr>
                <a:spLocks noChangeAspect="1" noChangeShapeType="1"/>
              </p:cNvSpPr>
              <p:nvPr/>
            </p:nvSpPr>
            <p:spPr bwMode="auto">
              <a:xfrm rot="-3800713">
                <a:off x="4728" y="2176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3" name="Line 176"/>
              <p:cNvSpPr>
                <a:spLocks noChangeAspect="1" noChangeShapeType="1"/>
              </p:cNvSpPr>
              <p:nvPr/>
            </p:nvSpPr>
            <p:spPr bwMode="auto">
              <a:xfrm rot="1599287">
                <a:off x="4783" y="2163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4" name="Line 177"/>
              <p:cNvSpPr>
                <a:spLocks noChangeAspect="1" noChangeShapeType="1"/>
              </p:cNvSpPr>
              <p:nvPr/>
            </p:nvSpPr>
            <p:spPr bwMode="auto">
              <a:xfrm rot="6999287">
                <a:off x="4961" y="2342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5" name="Line 178"/>
              <p:cNvSpPr>
                <a:spLocks noChangeAspect="1" noChangeShapeType="1"/>
              </p:cNvSpPr>
              <p:nvPr/>
            </p:nvSpPr>
            <p:spPr bwMode="auto">
              <a:xfrm rot="1599287">
                <a:off x="5146" y="2167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6" name="Line 179"/>
              <p:cNvSpPr>
                <a:spLocks noChangeAspect="1" noChangeShapeType="1"/>
              </p:cNvSpPr>
              <p:nvPr/>
            </p:nvSpPr>
            <p:spPr bwMode="auto">
              <a:xfrm rot="-3800713">
                <a:off x="4968" y="1987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7" name="Line 180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5047" y="2105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8" name="Line 181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4688" y="2456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9" name="Line 182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5043" y="2465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0" name="Line 183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4681" y="2101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50" name="Group 184"/>
            <p:cNvGrpSpPr>
              <a:grpSpLocks noChangeAspect="1"/>
            </p:cNvGrpSpPr>
            <p:nvPr/>
          </p:nvGrpSpPr>
          <p:grpSpPr bwMode="auto">
            <a:xfrm>
              <a:off x="4595" y="2114"/>
              <a:ext cx="660" cy="612"/>
              <a:chOff x="1642" y="1240"/>
              <a:chExt cx="2354" cy="2184"/>
            </a:xfrm>
          </p:grpSpPr>
          <p:sp>
            <p:nvSpPr>
              <p:cNvPr id="51" name="Oval 185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2" name="Oval 186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3" name="Oval 187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4" name="Oval 188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5" name="Oval 189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6" name="Oval 190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7" name="Oval 191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8" name="Oval 192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71" name="Group 258"/>
          <p:cNvGrpSpPr>
            <a:grpSpLocks/>
          </p:cNvGrpSpPr>
          <p:nvPr/>
        </p:nvGrpSpPr>
        <p:grpSpPr bwMode="auto">
          <a:xfrm>
            <a:off x="4237863" y="4831670"/>
            <a:ext cx="1600200" cy="720725"/>
            <a:chOff x="2384" y="2800"/>
            <a:chExt cx="1008" cy="454"/>
          </a:xfrm>
        </p:grpSpPr>
        <p:sp>
          <p:nvSpPr>
            <p:cNvPr id="72" name="Line 217"/>
            <p:cNvSpPr>
              <a:spLocks noChangeShapeType="1"/>
            </p:cNvSpPr>
            <p:nvPr/>
          </p:nvSpPr>
          <p:spPr bwMode="auto">
            <a:xfrm flipH="1">
              <a:off x="2386" y="2800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3" name="Line 218"/>
            <p:cNvSpPr>
              <a:spLocks noChangeShapeType="1"/>
            </p:cNvSpPr>
            <p:nvPr/>
          </p:nvSpPr>
          <p:spPr bwMode="auto">
            <a:xfrm flipH="1">
              <a:off x="2386" y="2856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4" name="Line 219"/>
            <p:cNvSpPr>
              <a:spLocks noChangeShapeType="1"/>
            </p:cNvSpPr>
            <p:nvPr/>
          </p:nvSpPr>
          <p:spPr bwMode="auto">
            <a:xfrm flipH="1">
              <a:off x="2386" y="2927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5" name="Line 220"/>
            <p:cNvSpPr>
              <a:spLocks noChangeShapeType="1"/>
            </p:cNvSpPr>
            <p:nvPr/>
          </p:nvSpPr>
          <p:spPr bwMode="auto">
            <a:xfrm flipH="1">
              <a:off x="2384" y="2997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6" name="Line 221"/>
            <p:cNvSpPr>
              <a:spLocks noChangeShapeType="1"/>
            </p:cNvSpPr>
            <p:nvPr/>
          </p:nvSpPr>
          <p:spPr bwMode="auto">
            <a:xfrm flipH="1">
              <a:off x="2386" y="306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7" name="Line 222"/>
            <p:cNvSpPr>
              <a:spLocks noChangeShapeType="1"/>
            </p:cNvSpPr>
            <p:nvPr/>
          </p:nvSpPr>
          <p:spPr bwMode="auto">
            <a:xfrm flipH="1">
              <a:off x="2386" y="3254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8" name="Line 223"/>
            <p:cNvSpPr>
              <a:spLocks noChangeShapeType="1"/>
            </p:cNvSpPr>
            <p:nvPr/>
          </p:nvSpPr>
          <p:spPr bwMode="auto">
            <a:xfrm flipH="1">
              <a:off x="2386" y="3190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9" name="Line 224"/>
            <p:cNvSpPr>
              <a:spLocks noChangeShapeType="1"/>
            </p:cNvSpPr>
            <p:nvPr/>
          </p:nvSpPr>
          <p:spPr bwMode="auto">
            <a:xfrm flipH="1">
              <a:off x="2386" y="3126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80" name="Group 256"/>
          <p:cNvGrpSpPr>
            <a:grpSpLocks/>
          </p:cNvGrpSpPr>
          <p:nvPr/>
        </p:nvGrpSpPr>
        <p:grpSpPr bwMode="auto">
          <a:xfrm>
            <a:off x="6057138" y="3020333"/>
            <a:ext cx="720725" cy="1600200"/>
            <a:chOff x="3477" y="1659"/>
            <a:chExt cx="454" cy="1008"/>
          </a:xfrm>
        </p:grpSpPr>
        <p:sp>
          <p:nvSpPr>
            <p:cNvPr id="81" name="Line 227"/>
            <p:cNvSpPr>
              <a:spLocks noChangeShapeType="1"/>
            </p:cNvSpPr>
            <p:nvPr/>
          </p:nvSpPr>
          <p:spPr bwMode="auto">
            <a:xfrm rot="5400000" flipH="1">
              <a:off x="2974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2" name="Line 228"/>
            <p:cNvSpPr>
              <a:spLocks noChangeShapeType="1"/>
            </p:cNvSpPr>
            <p:nvPr/>
          </p:nvSpPr>
          <p:spPr bwMode="auto">
            <a:xfrm rot="16200000" flipH="1">
              <a:off x="3038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3" name="Line 229"/>
            <p:cNvSpPr>
              <a:spLocks noChangeShapeType="1"/>
            </p:cNvSpPr>
            <p:nvPr/>
          </p:nvSpPr>
          <p:spPr bwMode="auto">
            <a:xfrm rot="16200000" flipH="1">
              <a:off x="3094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4" name="Line 230"/>
            <p:cNvSpPr>
              <a:spLocks noChangeShapeType="1"/>
            </p:cNvSpPr>
            <p:nvPr/>
          </p:nvSpPr>
          <p:spPr bwMode="auto">
            <a:xfrm rot="16200000" flipH="1">
              <a:off x="3165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5" name="Line 231"/>
            <p:cNvSpPr>
              <a:spLocks noChangeShapeType="1"/>
            </p:cNvSpPr>
            <p:nvPr/>
          </p:nvSpPr>
          <p:spPr bwMode="auto">
            <a:xfrm rot="16200000" flipH="1">
              <a:off x="3235" y="2164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6" name="Line 232"/>
            <p:cNvSpPr>
              <a:spLocks noChangeShapeType="1"/>
            </p:cNvSpPr>
            <p:nvPr/>
          </p:nvSpPr>
          <p:spPr bwMode="auto">
            <a:xfrm rot="5400000" flipH="1">
              <a:off x="3301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7" name="Line 234"/>
            <p:cNvSpPr>
              <a:spLocks noChangeShapeType="1"/>
            </p:cNvSpPr>
            <p:nvPr/>
          </p:nvSpPr>
          <p:spPr bwMode="auto">
            <a:xfrm rot="16200000" flipH="1">
              <a:off x="3428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8" name="Line 235"/>
            <p:cNvSpPr>
              <a:spLocks noChangeShapeType="1"/>
            </p:cNvSpPr>
            <p:nvPr/>
          </p:nvSpPr>
          <p:spPr bwMode="auto">
            <a:xfrm rot="16200000" flipH="1">
              <a:off x="3364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89" name="Group 257"/>
          <p:cNvGrpSpPr>
            <a:grpSpLocks/>
          </p:cNvGrpSpPr>
          <p:nvPr/>
        </p:nvGrpSpPr>
        <p:grpSpPr bwMode="auto">
          <a:xfrm>
            <a:off x="4236276" y="2071008"/>
            <a:ext cx="1600200" cy="730250"/>
            <a:chOff x="2369" y="1033"/>
            <a:chExt cx="1008" cy="460"/>
          </a:xfrm>
        </p:grpSpPr>
        <p:sp>
          <p:nvSpPr>
            <p:cNvPr id="90" name="Line 237"/>
            <p:cNvSpPr>
              <a:spLocks noChangeShapeType="1"/>
            </p:cNvSpPr>
            <p:nvPr/>
          </p:nvSpPr>
          <p:spPr bwMode="auto">
            <a:xfrm rot="10800000" flipH="1">
              <a:off x="2371" y="103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1" name="Line 238"/>
            <p:cNvSpPr>
              <a:spLocks noChangeShapeType="1"/>
            </p:cNvSpPr>
            <p:nvPr/>
          </p:nvSpPr>
          <p:spPr bwMode="auto">
            <a:xfrm rot="10800000" flipH="1">
              <a:off x="2371" y="1097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239"/>
            <p:cNvSpPr>
              <a:spLocks noChangeShapeType="1"/>
            </p:cNvSpPr>
            <p:nvPr/>
          </p:nvSpPr>
          <p:spPr bwMode="auto">
            <a:xfrm flipH="1">
              <a:off x="2371" y="115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240"/>
            <p:cNvSpPr>
              <a:spLocks noChangeShapeType="1"/>
            </p:cNvSpPr>
            <p:nvPr/>
          </p:nvSpPr>
          <p:spPr bwMode="auto">
            <a:xfrm flipH="1">
              <a:off x="2371" y="1224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241"/>
            <p:cNvSpPr>
              <a:spLocks noChangeShapeType="1"/>
            </p:cNvSpPr>
            <p:nvPr/>
          </p:nvSpPr>
          <p:spPr bwMode="auto">
            <a:xfrm rot="10800000" flipH="1">
              <a:off x="2369" y="1294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242"/>
            <p:cNvSpPr>
              <a:spLocks noChangeShapeType="1"/>
            </p:cNvSpPr>
            <p:nvPr/>
          </p:nvSpPr>
          <p:spPr bwMode="auto">
            <a:xfrm flipH="1">
              <a:off x="2371" y="1360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243"/>
            <p:cNvSpPr>
              <a:spLocks noChangeShapeType="1"/>
            </p:cNvSpPr>
            <p:nvPr/>
          </p:nvSpPr>
          <p:spPr bwMode="auto">
            <a:xfrm flipH="1">
              <a:off x="2369" y="149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Line 245"/>
            <p:cNvSpPr>
              <a:spLocks noChangeShapeType="1"/>
            </p:cNvSpPr>
            <p:nvPr/>
          </p:nvSpPr>
          <p:spPr bwMode="auto">
            <a:xfrm rot="10800000" flipH="1">
              <a:off x="2371" y="142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98" name="Group 259"/>
          <p:cNvGrpSpPr>
            <a:grpSpLocks/>
          </p:cNvGrpSpPr>
          <p:nvPr/>
        </p:nvGrpSpPr>
        <p:grpSpPr bwMode="auto">
          <a:xfrm>
            <a:off x="3309176" y="3029858"/>
            <a:ext cx="720725" cy="1600200"/>
            <a:chOff x="1785" y="1665"/>
            <a:chExt cx="454" cy="1008"/>
          </a:xfrm>
        </p:grpSpPr>
        <p:sp>
          <p:nvSpPr>
            <p:cNvPr id="99" name="Line 248"/>
            <p:cNvSpPr>
              <a:spLocks noChangeShapeType="1"/>
            </p:cNvSpPr>
            <p:nvPr/>
          </p:nvSpPr>
          <p:spPr bwMode="auto">
            <a:xfrm rot="16200000" flipH="1">
              <a:off x="1282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0" name="Line 249"/>
            <p:cNvSpPr>
              <a:spLocks noChangeShapeType="1"/>
            </p:cNvSpPr>
            <p:nvPr/>
          </p:nvSpPr>
          <p:spPr bwMode="auto">
            <a:xfrm rot="16200000" flipH="1">
              <a:off x="1338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1" name="Line 250"/>
            <p:cNvSpPr>
              <a:spLocks noChangeShapeType="1"/>
            </p:cNvSpPr>
            <p:nvPr/>
          </p:nvSpPr>
          <p:spPr bwMode="auto">
            <a:xfrm rot="16200000" flipH="1">
              <a:off x="1409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2" name="Line 251"/>
            <p:cNvSpPr>
              <a:spLocks noChangeShapeType="1"/>
            </p:cNvSpPr>
            <p:nvPr/>
          </p:nvSpPr>
          <p:spPr bwMode="auto">
            <a:xfrm rot="16200000" flipH="1">
              <a:off x="1479" y="2170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3" name="Line 252"/>
            <p:cNvSpPr>
              <a:spLocks noChangeShapeType="1"/>
            </p:cNvSpPr>
            <p:nvPr/>
          </p:nvSpPr>
          <p:spPr bwMode="auto">
            <a:xfrm rot="16200000" flipH="1">
              <a:off x="1545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4" name="Line 253"/>
            <p:cNvSpPr>
              <a:spLocks noChangeShapeType="1"/>
            </p:cNvSpPr>
            <p:nvPr/>
          </p:nvSpPr>
          <p:spPr bwMode="auto">
            <a:xfrm rot="16200000" flipH="1">
              <a:off x="1736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5" name="Line 254"/>
            <p:cNvSpPr>
              <a:spLocks noChangeShapeType="1"/>
            </p:cNvSpPr>
            <p:nvPr/>
          </p:nvSpPr>
          <p:spPr bwMode="auto">
            <a:xfrm rot="16200000" flipH="1">
              <a:off x="1672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6" name="Line 255"/>
            <p:cNvSpPr>
              <a:spLocks noChangeShapeType="1"/>
            </p:cNvSpPr>
            <p:nvPr/>
          </p:nvSpPr>
          <p:spPr bwMode="auto">
            <a:xfrm rot="16200000" flipH="1">
              <a:off x="1608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07" name="Group 312"/>
          <p:cNvGrpSpPr>
            <a:grpSpLocks/>
          </p:cNvGrpSpPr>
          <p:nvPr/>
        </p:nvGrpSpPr>
        <p:grpSpPr bwMode="auto">
          <a:xfrm>
            <a:off x="3066288" y="4650695"/>
            <a:ext cx="1196975" cy="1120775"/>
            <a:chOff x="288" y="2503"/>
            <a:chExt cx="754" cy="706"/>
          </a:xfrm>
        </p:grpSpPr>
        <p:grpSp>
          <p:nvGrpSpPr>
            <p:cNvPr id="108" name="Group 311"/>
            <p:cNvGrpSpPr>
              <a:grpSpLocks/>
            </p:cNvGrpSpPr>
            <p:nvPr/>
          </p:nvGrpSpPr>
          <p:grpSpPr bwMode="auto">
            <a:xfrm>
              <a:off x="288" y="2503"/>
              <a:ext cx="754" cy="706"/>
              <a:chOff x="288" y="2503"/>
              <a:chExt cx="754" cy="706"/>
            </a:xfrm>
          </p:grpSpPr>
          <p:sp>
            <p:nvSpPr>
              <p:cNvPr id="118" name="Line 264"/>
              <p:cNvSpPr>
                <a:spLocks noChangeAspect="1" noChangeShapeType="1"/>
              </p:cNvSpPr>
              <p:nvPr/>
            </p:nvSpPr>
            <p:spPr bwMode="auto">
              <a:xfrm rot="1599287">
                <a:off x="288" y="2788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9" name="Line 265"/>
              <p:cNvSpPr>
                <a:spLocks noChangeAspect="1" noChangeShapeType="1"/>
              </p:cNvSpPr>
              <p:nvPr/>
            </p:nvSpPr>
            <p:spPr bwMode="auto">
              <a:xfrm rot="-3800713">
                <a:off x="466" y="2969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0" name="Line 266"/>
              <p:cNvSpPr>
                <a:spLocks noChangeAspect="1" noChangeShapeType="1"/>
              </p:cNvSpPr>
              <p:nvPr/>
            </p:nvSpPr>
            <p:spPr bwMode="auto">
              <a:xfrm rot="-9200713">
                <a:off x="648" y="2793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1" name="Line 267"/>
              <p:cNvSpPr>
                <a:spLocks noChangeAspect="1" noChangeShapeType="1"/>
              </p:cNvSpPr>
              <p:nvPr/>
            </p:nvSpPr>
            <p:spPr bwMode="auto">
              <a:xfrm rot="-3800713">
                <a:off x="466" y="2610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2" name="Line 268"/>
              <p:cNvSpPr>
                <a:spLocks noChangeAspect="1" noChangeShapeType="1"/>
              </p:cNvSpPr>
              <p:nvPr/>
            </p:nvSpPr>
            <p:spPr bwMode="auto">
              <a:xfrm rot="-9200713">
                <a:off x="521" y="2597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3" name="Line 269"/>
              <p:cNvSpPr>
                <a:spLocks noChangeAspect="1" noChangeShapeType="1"/>
              </p:cNvSpPr>
              <p:nvPr/>
            </p:nvSpPr>
            <p:spPr bwMode="auto">
              <a:xfrm rot="-3800713">
                <a:off x="699" y="2776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4" name="Line 270"/>
              <p:cNvSpPr>
                <a:spLocks noChangeAspect="1" noChangeShapeType="1"/>
              </p:cNvSpPr>
              <p:nvPr/>
            </p:nvSpPr>
            <p:spPr bwMode="auto">
              <a:xfrm rot="-9200713">
                <a:off x="884" y="2601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5" name="Line 271"/>
              <p:cNvSpPr>
                <a:spLocks noChangeAspect="1" noChangeShapeType="1"/>
              </p:cNvSpPr>
              <p:nvPr/>
            </p:nvSpPr>
            <p:spPr bwMode="auto">
              <a:xfrm rot="6999287">
                <a:off x="706" y="2421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6" name="Line 272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785" y="2539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7" name="Line 273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26" y="2890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8" name="Line 274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781" y="2899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9" name="Line 275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19" y="2535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109" name="Group 276"/>
            <p:cNvGrpSpPr>
              <a:grpSpLocks noChangeAspect="1"/>
            </p:cNvGrpSpPr>
            <p:nvPr/>
          </p:nvGrpSpPr>
          <p:grpSpPr bwMode="auto">
            <a:xfrm>
              <a:off x="333" y="2548"/>
              <a:ext cx="660" cy="612"/>
              <a:chOff x="1642" y="1240"/>
              <a:chExt cx="2354" cy="2184"/>
            </a:xfrm>
          </p:grpSpPr>
          <p:sp>
            <p:nvSpPr>
              <p:cNvPr id="110" name="Oval 277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1" name="Oval 278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2" name="Oval 279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3" name="Oval 280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4" name="Oval 281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5" name="Oval 282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6" name="Oval 283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7" name="Oval 284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130" name="Group 313"/>
          <p:cNvGrpSpPr>
            <a:grpSpLocks/>
          </p:cNvGrpSpPr>
          <p:nvPr/>
        </p:nvGrpSpPr>
        <p:grpSpPr bwMode="auto">
          <a:xfrm>
            <a:off x="5841238" y="4642758"/>
            <a:ext cx="1196975" cy="1120775"/>
            <a:chOff x="4029" y="3372"/>
            <a:chExt cx="754" cy="706"/>
          </a:xfrm>
        </p:grpSpPr>
        <p:grpSp>
          <p:nvGrpSpPr>
            <p:cNvPr id="131" name="Group 310"/>
            <p:cNvGrpSpPr>
              <a:grpSpLocks/>
            </p:cNvGrpSpPr>
            <p:nvPr/>
          </p:nvGrpSpPr>
          <p:grpSpPr bwMode="auto">
            <a:xfrm>
              <a:off x="4029" y="3372"/>
              <a:ext cx="754" cy="706"/>
              <a:chOff x="4029" y="3372"/>
              <a:chExt cx="754" cy="706"/>
            </a:xfrm>
          </p:grpSpPr>
          <p:sp>
            <p:nvSpPr>
              <p:cNvPr id="141" name="Line 288"/>
              <p:cNvSpPr>
                <a:spLocks noChangeAspect="1" noChangeShapeType="1"/>
              </p:cNvSpPr>
              <p:nvPr/>
            </p:nvSpPr>
            <p:spPr bwMode="auto">
              <a:xfrm rot="1599287">
                <a:off x="4625" y="3471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2" name="Line 289"/>
              <p:cNvSpPr>
                <a:spLocks noChangeAspect="1" noChangeShapeType="1"/>
              </p:cNvSpPr>
              <p:nvPr/>
            </p:nvSpPr>
            <p:spPr bwMode="auto">
              <a:xfrm rot="6999287">
                <a:off x="4447" y="3290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3" name="Line 290"/>
              <p:cNvSpPr>
                <a:spLocks noChangeAspect="1" noChangeShapeType="1"/>
              </p:cNvSpPr>
              <p:nvPr/>
            </p:nvSpPr>
            <p:spPr bwMode="auto">
              <a:xfrm rot="1599287">
                <a:off x="4265" y="3466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4" name="Line 291"/>
              <p:cNvSpPr>
                <a:spLocks noChangeAspect="1" noChangeShapeType="1"/>
              </p:cNvSpPr>
              <p:nvPr/>
            </p:nvSpPr>
            <p:spPr bwMode="auto">
              <a:xfrm rot="6999287">
                <a:off x="4447" y="3649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5" name="Line 292"/>
              <p:cNvSpPr>
                <a:spLocks noChangeAspect="1" noChangeShapeType="1"/>
              </p:cNvSpPr>
              <p:nvPr/>
            </p:nvSpPr>
            <p:spPr bwMode="auto">
              <a:xfrm rot="-9200713">
                <a:off x="4392" y="3662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6" name="Line 293"/>
              <p:cNvSpPr>
                <a:spLocks noChangeAspect="1" noChangeShapeType="1"/>
              </p:cNvSpPr>
              <p:nvPr/>
            </p:nvSpPr>
            <p:spPr bwMode="auto">
              <a:xfrm rot="-3800713">
                <a:off x="4214" y="3483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7" name="Line 294"/>
              <p:cNvSpPr>
                <a:spLocks noChangeAspect="1" noChangeShapeType="1"/>
              </p:cNvSpPr>
              <p:nvPr/>
            </p:nvSpPr>
            <p:spPr bwMode="auto">
              <a:xfrm rot="-9200713">
                <a:off x="4029" y="3658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8" name="Line 295"/>
              <p:cNvSpPr>
                <a:spLocks noChangeAspect="1" noChangeShapeType="1"/>
              </p:cNvSpPr>
              <p:nvPr/>
            </p:nvSpPr>
            <p:spPr bwMode="auto">
              <a:xfrm rot="6999287">
                <a:off x="4207" y="3838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9" name="Line 296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158" y="3764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50" name="Line 297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517" y="3413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51" name="Line 298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162" y="3404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52" name="Line 29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524" y="3768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132" name="Group 300"/>
            <p:cNvGrpSpPr>
              <a:grpSpLocks noChangeAspect="1"/>
            </p:cNvGrpSpPr>
            <p:nvPr/>
          </p:nvGrpSpPr>
          <p:grpSpPr bwMode="auto">
            <a:xfrm rot="10800000">
              <a:off x="4078" y="3421"/>
              <a:ext cx="660" cy="612"/>
              <a:chOff x="1642" y="1240"/>
              <a:chExt cx="2354" cy="2184"/>
            </a:xfrm>
          </p:grpSpPr>
          <p:sp>
            <p:nvSpPr>
              <p:cNvPr id="133" name="Oval 301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4" name="Oval 302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5" name="Oval 303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6" name="Oval 304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7" name="Oval 305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8" name="Oval 306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9" name="Oval 307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40" name="Oval 308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153" name="Group 317"/>
          <p:cNvGrpSpPr>
            <a:grpSpLocks/>
          </p:cNvGrpSpPr>
          <p:nvPr/>
        </p:nvGrpSpPr>
        <p:grpSpPr bwMode="auto">
          <a:xfrm>
            <a:off x="3066288" y="4650695"/>
            <a:ext cx="1196975" cy="1120775"/>
            <a:chOff x="1632" y="962"/>
            <a:chExt cx="754" cy="706"/>
          </a:xfrm>
        </p:grpSpPr>
        <p:sp>
          <p:nvSpPr>
            <p:cNvPr id="154" name="Line 318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5" name="Line 319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6" name="Line 320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7" name="Line 321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8" name="Line 322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9" name="Line 323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0" name="Line 324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1" name="Line 325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2" name="Line 326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3" name="Line 327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4" name="Line 328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5" name="Line 329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166" name="Group 330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167" name="Oval 331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68" name="Oval 332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69" name="Oval 333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0" name="Oval 334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1" name="Oval 335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2" name="Oval 336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3" name="Oval 337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4" name="Oval 338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sp>
        <p:nvSpPr>
          <p:cNvPr id="175" name="Rectangle 2"/>
          <p:cNvSpPr txBox="1">
            <a:spLocks noChangeArrowheads="1"/>
          </p:cNvSpPr>
          <p:nvPr/>
        </p:nvSpPr>
        <p:spPr>
          <a:xfrm>
            <a:off x="-1" y="274638"/>
            <a:ext cx="10080625" cy="819376"/>
          </a:xfrm>
          <a:prstGeom prst="rect">
            <a:avLst/>
          </a:prstGeom>
        </p:spPr>
        <p:txBody>
          <a:bodyPr/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hangingPunct="1"/>
            <a:r>
              <a:rPr lang="en-US" altLang="he-IL" sz="5400" dirty="0" err="1">
                <a:solidFill>
                  <a:srgbClr val="0000FF"/>
                </a:solidFill>
                <a:latin typeface="Arial" pitchFamily="34" charset="0"/>
                <a:ea typeface="Arial Unicode MS" pitchFamily="34" charset="-128"/>
                <a:cs typeface="Arial" panose="020B0604020202020204" pitchFamily="34" charset="0"/>
              </a:rPr>
              <a:t>Hypersink</a:t>
            </a:r>
            <a:r>
              <a:rPr lang="en-US" altLang="he-IL" sz="5400" dirty="0">
                <a:solidFill>
                  <a:srgbClr val="0000FF"/>
                </a:solidFill>
                <a:latin typeface="Arial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en-US" altLang="he-IL" sz="5400" dirty="0" smtClean="0">
                <a:solidFill>
                  <a:srgbClr val="00B050"/>
                </a:solidFill>
                <a:latin typeface="Arial" pitchFamily="34" charset="0"/>
                <a:ea typeface="Arial Unicode MS" pitchFamily="34" charset="-128"/>
                <a:cs typeface="Arial" panose="020B0604020202020204" pitchFamily="34" charset="0"/>
              </a:rPr>
              <a:t>replacement</a:t>
            </a:r>
            <a:endParaRPr lang="en-US" altLang="he-IL" sz="5400" dirty="0">
              <a:solidFill>
                <a:srgbClr val="00B050"/>
              </a:solidFill>
              <a:latin typeface="Arial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1" y="6723587"/>
            <a:ext cx="100806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Slide 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Tibor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Szabó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06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417277"/>
            <a:ext cx="10099462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400" dirty="0" smtClean="0">
                <a:solidFill>
                  <a:srgbClr val="0033CC"/>
                </a:solidFill>
                <a:cs typeface="Arial" panose="020B0604020202020204" pitchFamily="34" charset="0"/>
              </a:rPr>
              <a:t>Induced (A)USO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564" y="1421558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-(A)USO.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1421558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8564" y="2824698"/>
                <a:ext cx="10080625" cy="845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𝑠𝑖𝑛𝑘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30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𝒙</m:t>
                                    </m:r>
                                    <m:sSup>
                                      <m:sSupPr>
                                        <m:ctrlP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∗</m:t>
                                        </m:r>
                                      </m:e>
                                      <m:sup>
                                        <m: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𝑘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: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824698"/>
                <a:ext cx="10080625" cy="845873"/>
              </a:xfrm>
              <a:prstGeom prst="rect">
                <a:avLst/>
              </a:prstGeom>
              <a:blipFill>
                <a:blip r:embed="rId4"/>
                <a:stretch>
                  <a:fillRect b="-71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6854" y="2107719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want to define a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-(A)USO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that “represents”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2107719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5144" y="515890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an (A)USO.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5158906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13708" y="583479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can be defined using any subset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coordinates. 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5834793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272" y="6520955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Useful in obtaining recursive algorithms.</a:t>
            </a:r>
          </a:p>
        </p:txBody>
      </p:sp>
      <p:sp>
        <p:nvSpPr>
          <p:cNvPr id="2" name="Right Brace 1"/>
          <p:cNvSpPr/>
          <p:nvPr/>
        </p:nvSpPr>
        <p:spPr bwMode="auto">
          <a:xfrm rot="5400000">
            <a:off x="4597005" y="2527535"/>
            <a:ext cx="206021" cy="2103120"/>
          </a:xfrm>
          <a:prstGeom prst="righ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4406599" y="3599809"/>
                <a:ext cx="765420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𝒙𝒔</m:t>
                          </m:r>
                        </m:e>
                        <m:sub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endParaRPr lang="en-US" sz="3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6599" y="3599809"/>
                <a:ext cx="765420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-3420" y="4327432"/>
                <a:ext cx="10080625" cy="5622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0" y="4327432"/>
                <a:ext cx="10080625" cy="562205"/>
              </a:xfrm>
              <a:prstGeom prst="rect">
                <a:avLst/>
              </a:prstGeom>
              <a:blipFill>
                <a:blip r:embed="rId9"/>
                <a:stretch>
                  <a:fillRect t="-11957" b="-336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09283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9" grpId="0"/>
      <p:bldP spid="10" grpId="0"/>
      <p:bldP spid="12" grpId="0"/>
      <p:bldP spid="2" grpId="0" animBg="1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-4356" y="1508966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(Acyclic) Unique Sink Orientations (of cubes) </a:t>
            </a:r>
          </a:p>
        </p:txBody>
      </p:sp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114" y="58410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7</a:t>
            </a:r>
            <a:endParaRPr lang="en-US" sz="48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14" y="3536980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14" y="5913144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for finding the sink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14" y="4453674"/>
            <a:ext cx="10080625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do AUSOs come from?</a:t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 to Games.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14" y="2620286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417277"/>
            <a:ext cx="10099462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400" dirty="0" smtClean="0">
                <a:solidFill>
                  <a:srgbClr val="0033CC"/>
                </a:solidFill>
                <a:cs typeface="Arial" panose="020B0604020202020204" pitchFamily="34" charset="0"/>
              </a:rPr>
              <a:t>Induced (A)USO – </a:t>
            </a:r>
            <a:r>
              <a:rPr lang="en-GB" sz="4400" dirty="0" smtClean="0">
                <a:solidFill>
                  <a:schemeClr val="tx2"/>
                </a:solidFill>
                <a:cs typeface="Arial" panose="020B0604020202020204" pitchFamily="34" charset="0"/>
              </a:rPr>
              <a:t>Proof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564" y="132097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-(A)USO.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1320974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8564" y="1864578"/>
                <a:ext cx="10080625" cy="7956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𝑠𝑖𝑛𝑘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28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𝒙</m:t>
                                    </m:r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∗</m:t>
                                        </m:r>
                                      </m:e>
                                      <m:sup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𝑘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: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1864578"/>
                <a:ext cx="10080625" cy="7956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5144" y="375987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u="sng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an (A)USO.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3759874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13708" y="443576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⊆[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 We need to show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has a unique sink.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4435761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272" y="4993907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Suppose that </a:t>
            </a:r>
          </a:p>
        </p:txBody>
      </p:sp>
      <p:sp>
        <p:nvSpPr>
          <p:cNvPr id="2" name="Right Brace 1"/>
          <p:cNvSpPr/>
          <p:nvPr/>
        </p:nvSpPr>
        <p:spPr bwMode="auto">
          <a:xfrm rot="5400000">
            <a:off x="4597005" y="1567415"/>
            <a:ext cx="206021" cy="2103120"/>
          </a:xfrm>
          <a:prstGeom prst="righ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en-US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4406599" y="2603113"/>
                <a:ext cx="76542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𝒙𝒔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6599" y="2603113"/>
                <a:ext cx="76542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-3420" y="3147856"/>
                <a:ext cx="10080625" cy="5309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0" y="3147856"/>
                <a:ext cx="10080625" cy="530915"/>
              </a:xfrm>
              <a:prstGeom prst="rect">
                <a:avLst/>
              </a:prstGeom>
              <a:blipFill>
                <a:blip r:embed="rId8"/>
                <a:stretch>
                  <a:fillRect t="-9195" b="-321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7821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9" grpId="0"/>
      <p:bldP spid="10" grpId="0"/>
      <p:bldP spid="12" grpId="0"/>
      <p:bldP spid="2" grpId="0" animBg="1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210355"/>
            <a:ext cx="10099462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400" dirty="0" smtClean="0">
                <a:solidFill>
                  <a:srgbClr val="0033CC"/>
                </a:solidFill>
                <a:cs typeface="Arial" panose="020B0604020202020204" pitchFamily="34" charset="0"/>
              </a:rPr>
              <a:t>Decomposition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564" y="1393086"/>
                <a:ext cx="10080625" cy="523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show that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⋅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7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⟹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7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7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7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sSup>
                      <m:sSupPr>
                        <m:ctrlP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𝑘</m:t>
                            </m:r>
                          </m:e>
                        </m:d>
                      </m:e>
                      <m:sup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⌈</m:t>
                        </m:r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/</m:t>
                        </m:r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⌉</m:t>
                        </m:r>
                      </m:sup>
                    </m:sSup>
                  </m:oMath>
                </a14:m>
                <a:endParaRPr lang="en-US" sz="27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1393086"/>
                <a:ext cx="10080625" cy="523413"/>
              </a:xfrm>
              <a:prstGeom prst="rect">
                <a:avLst/>
              </a:prstGeom>
              <a:blipFill>
                <a:blip r:embed="rId3"/>
                <a:stretch>
                  <a:fillRect t="-8235" b="-30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8564" y="2397177"/>
                <a:ext cx="10080625" cy="7956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𝑠𝑖𝑛𝑘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28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𝒙</m:t>
                                    </m:r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∗</m:t>
                                        </m:r>
                                      </m:e>
                                      <m:sup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𝑘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: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,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27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397177"/>
                <a:ext cx="10080625" cy="7956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6854" y="1902826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Given 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-USO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consider the induced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-USO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1902826"/>
                <a:ext cx="10080625" cy="507831"/>
              </a:xfrm>
              <a:prstGeom prst="rect">
                <a:avLst/>
              </a:prstGeom>
              <a:blipFill>
                <a:blip r:embed="rId5"/>
                <a:stretch>
                  <a:fillRect t="-12048" b="-313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5144" y="317929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Run </a:t>
                </a: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the algorithm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recursively </a:t>
                </a: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3179299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765" b="-270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13708" y="3689039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To evaluate a vertex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run the algorithm recursively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∗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en-US" sz="24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𝑘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3689039"/>
                <a:ext cx="10080625" cy="507831"/>
              </a:xfrm>
              <a:prstGeom prst="rect">
                <a:avLst/>
              </a:prstGeom>
              <a:blipFill>
                <a:blip r:embed="rId7"/>
                <a:stretch>
                  <a:fillRect t="-14458" b="-2891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2276856" y="5888262"/>
                <a:ext cx="7806623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⋅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/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.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73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6856" y="5888262"/>
                <a:ext cx="7806623" cy="539315"/>
              </a:xfrm>
              <a:prstGeom prst="rect">
                <a:avLst/>
              </a:prstGeom>
              <a:blipFill>
                <a:blip r:embed="rId8"/>
                <a:stretch>
                  <a:fillRect t="-7955" b="-261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2096" y="898735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number of queries needed to find the sink of 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-USO.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6" y="898735"/>
                <a:ext cx="10080625" cy="507831"/>
              </a:xfrm>
              <a:prstGeom prst="rect">
                <a:avLst/>
              </a:prstGeom>
              <a:blipFill>
                <a:blip r:embed="rId9"/>
                <a:stretch>
                  <a:fillRect t="-10714" b="-29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1516" y="4719743"/>
                <a:ext cx="10080625" cy="515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or a query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the algorithm finds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𝒔</m:t>
                        </m:r>
                      </m:e>
                      <m:sub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6" y="4719743"/>
                <a:ext cx="10080625" cy="515269"/>
              </a:xfrm>
              <a:prstGeom prst="rect">
                <a:avLst/>
              </a:prstGeom>
              <a:blipFill>
                <a:blip r:embed="rId10"/>
                <a:stretch>
                  <a:fillRect l="-121" t="-9412" r="-846" b="-30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-1532" y="5221534"/>
                <a:ext cx="10080625" cy="5458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the sink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𝒔</m:t>
                        </m:r>
                      </m:e>
                      <m:sub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the sink 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532" y="5221534"/>
                <a:ext cx="10080625" cy="545855"/>
              </a:xfrm>
              <a:prstGeom prst="rect">
                <a:avLst/>
              </a:prstGeom>
              <a:blipFill>
                <a:blip r:embed="rId11"/>
                <a:stretch>
                  <a:fillRect t="-11236" b="-213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2273808" y="6824591"/>
                <a:ext cx="7806623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⋅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7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/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.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3808" y="6824591"/>
                <a:ext cx="7806623" cy="539315"/>
              </a:xfrm>
              <a:prstGeom prst="rect">
                <a:avLst/>
              </a:prstGeom>
              <a:blipFill>
                <a:blip r:embed="rId12"/>
                <a:stretch>
                  <a:fillRect t="-7955" b="-261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" y="6338612"/>
            <a:ext cx="352958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particular:</a:t>
            </a:r>
            <a:endParaRPr lang="en-US" sz="2700" dirty="0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2273808" y="6365570"/>
                <a:ext cx="7806623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⋅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5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/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.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71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3808" y="6365570"/>
                <a:ext cx="7806623" cy="539315"/>
              </a:xfrm>
              <a:prstGeom prst="rect">
                <a:avLst/>
              </a:prstGeom>
              <a:blipFill>
                <a:blip r:embed="rId13"/>
                <a:stretch>
                  <a:fillRect t="-7865" b="-258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1516" y="4183391"/>
                <a:ext cx="10080625" cy="549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Each query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∗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𝑘</m:t>
                            </m:r>
                          </m:sup>
                        </m:sSup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actually returns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𝒙𝒚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6" y="4183391"/>
                <a:ext cx="10080625" cy="549831"/>
              </a:xfrm>
              <a:prstGeom prst="rect">
                <a:avLst/>
              </a:prstGeom>
              <a:blipFill>
                <a:blip r:embed="rId14"/>
                <a:stretch>
                  <a:fillRect t="-7778" b="-2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5824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9" grpId="0"/>
      <p:bldP spid="10" grpId="0"/>
      <p:bldP spid="13" grpId="0"/>
      <p:bldP spid="12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282945"/>
            <a:ext cx="10080624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Algorithm for 2-USOs</a:t>
            </a:r>
            <a:endParaRPr lang="en-GB" sz="5400" dirty="0" smtClean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3477813" y="145032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3477813" y="264041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>
            <a:stCxn id="13" idx="0"/>
            <a:endCxn id="12" idx="4"/>
          </p:cNvCxnSpPr>
          <p:nvPr/>
        </p:nvCxnSpPr>
        <p:spPr bwMode="auto">
          <a:xfrm flipV="1">
            <a:off x="3567835" y="1633206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5" name="Oval 14"/>
          <p:cNvSpPr>
            <a:spLocks noChangeAspect="1"/>
          </p:cNvSpPr>
          <p:nvPr/>
        </p:nvSpPr>
        <p:spPr bwMode="auto">
          <a:xfrm>
            <a:off x="4503513" y="145889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 bwMode="auto">
          <a:xfrm>
            <a:off x="4503513" y="264897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>
            <a:stCxn id="16" idx="0"/>
            <a:endCxn id="15" idx="4"/>
          </p:cNvCxnSpPr>
          <p:nvPr/>
        </p:nvCxnSpPr>
        <p:spPr bwMode="auto">
          <a:xfrm flipV="1">
            <a:off x="4593535" y="1641770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>
            <a:stCxn id="12" idx="6"/>
            <a:endCxn id="15" idx="2"/>
          </p:cNvCxnSpPr>
          <p:nvPr/>
        </p:nvCxnSpPr>
        <p:spPr bwMode="auto">
          <a:xfrm>
            <a:off x="3657857" y="1541766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1" name="Straight Arrow Connector 20"/>
          <p:cNvCxnSpPr>
            <a:stCxn id="13" idx="6"/>
            <a:endCxn id="16" idx="2"/>
          </p:cNvCxnSpPr>
          <p:nvPr/>
        </p:nvCxnSpPr>
        <p:spPr bwMode="auto">
          <a:xfrm>
            <a:off x="3657857" y="2731854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5736414" y="145889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5736414" y="264897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Straight Arrow Connector 25"/>
          <p:cNvCxnSpPr>
            <a:stCxn id="25" idx="0"/>
            <a:endCxn id="24" idx="4"/>
          </p:cNvCxnSpPr>
          <p:nvPr/>
        </p:nvCxnSpPr>
        <p:spPr bwMode="auto">
          <a:xfrm flipV="1">
            <a:off x="5826436" y="1641770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762114" y="146745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762114" y="265754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Arrow Connector 28"/>
          <p:cNvCxnSpPr>
            <a:stCxn id="27" idx="4"/>
            <a:endCxn id="28" idx="0"/>
          </p:cNvCxnSpPr>
          <p:nvPr/>
        </p:nvCxnSpPr>
        <p:spPr bwMode="auto">
          <a:xfrm>
            <a:off x="6852136" y="1650334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0" name="Straight Arrow Connector 29"/>
          <p:cNvCxnSpPr>
            <a:stCxn id="24" idx="6"/>
            <a:endCxn id="27" idx="2"/>
          </p:cNvCxnSpPr>
          <p:nvPr/>
        </p:nvCxnSpPr>
        <p:spPr bwMode="auto">
          <a:xfrm>
            <a:off x="5916458" y="1550330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1" name="Straight Arrow Connector 30"/>
          <p:cNvCxnSpPr>
            <a:stCxn id="25" idx="6"/>
            <a:endCxn id="28" idx="2"/>
          </p:cNvCxnSpPr>
          <p:nvPr/>
        </p:nvCxnSpPr>
        <p:spPr bwMode="auto">
          <a:xfrm>
            <a:off x="5916458" y="2740418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/>
          <p:nvPr/>
        </p:nvSpPr>
        <p:spPr bwMode="auto">
          <a:xfrm>
            <a:off x="4413492" y="1369708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6661131" y="2542668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5144" y="317512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Query an arbitrary vertex.</a:t>
            </a:r>
          </a:p>
        </p:txBody>
      </p:sp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13708" y="3779462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it is the sink, we are done.</a:t>
            </a:r>
          </a:p>
        </p:txBody>
      </p:sp>
      <p:sp>
        <p:nvSpPr>
          <p:cNvPr id="51" name="Text Box 6"/>
          <p:cNvSpPr txBox="1">
            <a:spLocks noChangeArrowheads="1"/>
          </p:cNvSpPr>
          <p:nvPr/>
        </p:nvSpPr>
        <p:spPr bwMode="auto">
          <a:xfrm>
            <a:off x="11998" y="438379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it is not the source, follow to the unique path to the sink.</a:t>
            </a:r>
          </a:p>
        </p:txBody>
      </p:sp>
      <p:sp>
        <p:nvSpPr>
          <p:cNvPr id="52" name="Text Box 6"/>
          <p:cNvSpPr txBox="1">
            <a:spLocks noChangeArrowheads="1"/>
          </p:cNvSpPr>
          <p:nvPr/>
        </p:nvSpPr>
        <p:spPr bwMode="auto">
          <a:xfrm>
            <a:off x="20562" y="4988132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it is the source, jump to the antipodal vertex</a:t>
            </a:r>
            <a:b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follow to the unique path to the sink.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6"/>
              <p:cNvSpPr txBox="1">
                <a:spLocks noChangeArrowheads="1"/>
              </p:cNvSpPr>
              <p:nvPr/>
            </p:nvSpPr>
            <p:spPr bwMode="auto">
              <a:xfrm>
                <a:off x="8578" y="605413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3</m:t>
                      </m:r>
                    </m:oMath>
                  </m:oMathPara>
                </a14:m>
                <a:endParaRPr lang="en-US" sz="30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6054132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10288" y="6658465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Note: We insist on evaluating the sink.</a:t>
            </a:r>
          </a:p>
        </p:txBody>
      </p:sp>
    </p:spTree>
    <p:extLst>
      <p:ext uri="{BB962C8B-B14F-4D97-AF65-F5344CB8AC3E}">
        <p14:creationId xmlns:p14="http://schemas.microsoft.com/office/powerpoint/2010/main" val="2484884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9" grpId="0"/>
      <p:bldP spid="50" grpId="0"/>
      <p:bldP spid="51" grpId="0"/>
      <p:bldP spid="52" grpId="0"/>
      <p:bldP spid="61" grpId="0"/>
      <p:bldP spid="6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1137" y="335498"/>
            <a:ext cx="10080624" cy="12021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Fibonacci Seesaw</a:t>
            </a:r>
            <a:b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000" dirty="0">
                <a:solidFill>
                  <a:srgbClr val="C00000"/>
                </a:solidFill>
              </a:rPr>
              <a:t>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</a:t>
            </a:r>
            <a:r>
              <a:rPr lang="en-US" sz="3000" dirty="0" smtClean="0">
                <a:solidFill>
                  <a:srgbClr val="C00000"/>
                </a:solidFill>
              </a:rPr>
              <a:t>]</a:t>
            </a:r>
            <a:endParaRPr lang="en-US" sz="3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6"/>
              <p:cNvSpPr txBox="1">
                <a:spLocks noChangeArrowheads="1"/>
              </p:cNvSpPr>
              <p:nvPr/>
            </p:nvSpPr>
            <p:spPr bwMode="auto">
              <a:xfrm>
                <a:off x="11137" y="5238364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Grow two antipodal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-cubes whose sinks are known.</a:t>
                </a:r>
              </a:p>
            </p:txBody>
          </p:sp>
        </mc:Choice>
        <mc:Fallback xmlns="">
          <p:sp>
            <p:nvSpPr>
              <p:cNvPr id="8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37" y="5238364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6"/>
              <p:cNvSpPr txBox="1">
                <a:spLocks noChangeArrowheads="1"/>
              </p:cNvSpPr>
              <p:nvPr/>
            </p:nvSpPr>
            <p:spPr bwMode="auto">
              <a:xfrm>
                <a:off x="11137" y="592452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the sink of the whole cube is known.</a:t>
                </a:r>
              </a:p>
            </p:txBody>
          </p:sp>
        </mc:Choice>
        <mc:Fallback xmlns="">
          <p:sp>
            <p:nvSpPr>
              <p:cNvPr id="8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37" y="5924523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 Box 6"/>
              <p:cNvSpPr txBox="1">
                <a:spLocks noChangeArrowheads="1"/>
              </p:cNvSpPr>
              <p:nvPr/>
            </p:nvSpPr>
            <p:spPr bwMode="auto">
              <a:xfrm>
                <a:off x="11137" y="4090540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Two sub-cubes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,∗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are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antipodal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37" y="4090540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ectangle 88"/>
          <p:cNvSpPr/>
          <p:nvPr/>
        </p:nvSpPr>
        <p:spPr bwMode="auto">
          <a:xfrm>
            <a:off x="934948" y="1942172"/>
            <a:ext cx="7921376" cy="1658647"/>
          </a:xfrm>
          <a:prstGeom prst="rect">
            <a:avLst/>
          </a:prstGeom>
          <a:solidFill>
            <a:srgbClr val="FEFC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0" name="Group 261"/>
          <p:cNvGrpSpPr>
            <a:grpSpLocks/>
          </p:cNvGrpSpPr>
          <p:nvPr/>
        </p:nvGrpSpPr>
        <p:grpSpPr bwMode="auto">
          <a:xfrm>
            <a:off x="1092246" y="2202348"/>
            <a:ext cx="1196975" cy="1120775"/>
            <a:chOff x="1632" y="962"/>
            <a:chExt cx="754" cy="706"/>
          </a:xfrm>
        </p:grpSpPr>
        <p:sp>
          <p:nvSpPr>
            <p:cNvPr id="91" name="Line 126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127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128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129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130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131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Line 132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8" name="Line 133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9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0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1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2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103" name="Group 138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104" name="Oval 139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5" name="Oval 140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6" name="Oval 141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7" name="Oval 142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8" name="Oval 143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9" name="Oval 144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0" name="Oval 145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1" name="Oval 146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112" name="Group 314"/>
          <p:cNvGrpSpPr>
            <a:grpSpLocks/>
          </p:cNvGrpSpPr>
          <p:nvPr/>
        </p:nvGrpSpPr>
        <p:grpSpPr bwMode="auto">
          <a:xfrm>
            <a:off x="7460173" y="2202348"/>
            <a:ext cx="1196975" cy="1120775"/>
            <a:chOff x="3392" y="959"/>
            <a:chExt cx="754" cy="706"/>
          </a:xfrm>
        </p:grpSpPr>
        <p:grpSp>
          <p:nvGrpSpPr>
            <p:cNvPr id="113" name="Group 148"/>
            <p:cNvGrpSpPr>
              <a:grpSpLocks noChangeAspect="1"/>
            </p:cNvGrpSpPr>
            <p:nvPr/>
          </p:nvGrpSpPr>
          <p:grpSpPr bwMode="auto">
            <a:xfrm rot="10800000">
              <a:off x="3392" y="959"/>
              <a:ext cx="754" cy="706"/>
              <a:chOff x="1482" y="1079"/>
              <a:chExt cx="2688" cy="2518"/>
            </a:xfrm>
          </p:grpSpPr>
          <p:sp>
            <p:nvSpPr>
              <p:cNvPr id="123" name="Line 149"/>
              <p:cNvSpPr>
                <a:spLocks noChangeAspect="1" noChangeShapeType="1"/>
              </p:cNvSpPr>
              <p:nvPr/>
            </p:nvSpPr>
            <p:spPr bwMode="auto">
              <a:xfrm rot="1599287">
                <a:off x="1482" y="2097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4" name="Line 150"/>
              <p:cNvSpPr>
                <a:spLocks noChangeAspect="1" noChangeShapeType="1"/>
              </p:cNvSpPr>
              <p:nvPr/>
            </p:nvSpPr>
            <p:spPr bwMode="auto">
              <a:xfrm rot="6999287">
                <a:off x="2114" y="274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5" name="Line 151"/>
              <p:cNvSpPr>
                <a:spLocks noChangeAspect="1" noChangeShapeType="1"/>
              </p:cNvSpPr>
              <p:nvPr/>
            </p:nvSpPr>
            <p:spPr bwMode="auto">
              <a:xfrm rot="1599287">
                <a:off x="2766" y="21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6" name="Line 152"/>
              <p:cNvSpPr>
                <a:spLocks noChangeAspect="1" noChangeShapeType="1"/>
              </p:cNvSpPr>
              <p:nvPr/>
            </p:nvSpPr>
            <p:spPr bwMode="auto">
              <a:xfrm rot="-3800713">
                <a:off x="2115" y="146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7" name="Line 153"/>
              <p:cNvSpPr>
                <a:spLocks noChangeAspect="1" noChangeShapeType="1"/>
              </p:cNvSpPr>
              <p:nvPr/>
            </p:nvSpPr>
            <p:spPr bwMode="auto">
              <a:xfrm rot="1599287">
                <a:off x="2314" y="14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8" name="Line 154"/>
              <p:cNvSpPr>
                <a:spLocks noChangeAspect="1" noChangeShapeType="1"/>
              </p:cNvSpPr>
              <p:nvPr/>
            </p:nvSpPr>
            <p:spPr bwMode="auto">
              <a:xfrm rot="6999287">
                <a:off x="2946" y="205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9" name="Line 155"/>
              <p:cNvSpPr>
                <a:spLocks noChangeAspect="1" noChangeShapeType="1"/>
              </p:cNvSpPr>
              <p:nvPr/>
            </p:nvSpPr>
            <p:spPr bwMode="auto">
              <a:xfrm rot="1599287">
                <a:off x="3607" y="142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0" name="Line 156"/>
              <p:cNvSpPr>
                <a:spLocks noChangeAspect="1" noChangeShapeType="1"/>
              </p:cNvSpPr>
              <p:nvPr/>
            </p:nvSpPr>
            <p:spPr bwMode="auto">
              <a:xfrm rot="-3800713">
                <a:off x="2970" y="78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1" name="Line 157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3254" y="1207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2" name="Line 158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1973" y="2460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3" name="Line 15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3240" y="2491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4" name="Line 160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1948" y="1194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114" name="Group 161"/>
            <p:cNvGrpSpPr>
              <a:grpSpLocks noChangeAspect="1"/>
            </p:cNvGrpSpPr>
            <p:nvPr/>
          </p:nvGrpSpPr>
          <p:grpSpPr bwMode="auto">
            <a:xfrm rot="10800000">
              <a:off x="3441" y="1008"/>
              <a:ext cx="660" cy="612"/>
              <a:chOff x="1642" y="1240"/>
              <a:chExt cx="2354" cy="2184"/>
            </a:xfrm>
          </p:grpSpPr>
          <p:sp>
            <p:nvSpPr>
              <p:cNvPr id="115" name="Oval 162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6" name="Oval 163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7" name="Oval 164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8" name="Oval 165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9" name="Oval 166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0" name="Oval 167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1" name="Oval 168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2" name="Oval 169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sp>
        <p:nvSpPr>
          <p:cNvPr id="177" name="Oval 176"/>
          <p:cNvSpPr>
            <a:spLocks noChangeAspect="1"/>
          </p:cNvSpPr>
          <p:nvPr/>
        </p:nvSpPr>
        <p:spPr bwMode="auto">
          <a:xfrm>
            <a:off x="1109950" y="2541594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8" name="Oval 177"/>
          <p:cNvSpPr>
            <a:spLocks noChangeAspect="1"/>
          </p:cNvSpPr>
          <p:nvPr/>
        </p:nvSpPr>
        <p:spPr bwMode="auto">
          <a:xfrm>
            <a:off x="8063856" y="2550158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1" name="Text Box 6"/>
          <p:cNvSpPr txBox="1">
            <a:spLocks noChangeArrowheads="1"/>
          </p:cNvSpPr>
          <p:nvPr/>
        </p:nvSpPr>
        <p:spPr bwMode="auto">
          <a:xfrm>
            <a:off x="11137" y="6610683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Start with an arbitrary pair of antipodal vertice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s.</a:t>
            </a:r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0650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8" grpId="0"/>
      <p:bldP spid="18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934948" y="1562034"/>
            <a:ext cx="7921376" cy="1658647"/>
          </a:xfrm>
          <a:prstGeom prst="rect">
            <a:avLst/>
          </a:prstGeom>
          <a:solidFill>
            <a:srgbClr val="FEFC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261"/>
          <p:cNvGrpSpPr>
            <a:grpSpLocks/>
          </p:cNvGrpSpPr>
          <p:nvPr/>
        </p:nvGrpSpPr>
        <p:grpSpPr bwMode="auto">
          <a:xfrm>
            <a:off x="1092246" y="1822210"/>
            <a:ext cx="1196975" cy="1120775"/>
            <a:chOff x="1632" y="962"/>
            <a:chExt cx="754" cy="706"/>
          </a:xfrm>
        </p:grpSpPr>
        <p:sp>
          <p:nvSpPr>
            <p:cNvPr id="34" name="Line 126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5" name="Line 127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6" name="Line 128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7" name="Line 129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0" name="Line 130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1" name="Line 131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2" name="Line 132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3" name="Line 133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4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5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6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7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48" name="Group 138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53" name="Oval 139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4" name="Oval 140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5" name="Oval 141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6" name="Oval 142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7" name="Oval 143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8" name="Oval 144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9" name="Oval 145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0" name="Oval 146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63" name="Group 314"/>
          <p:cNvGrpSpPr>
            <a:grpSpLocks/>
          </p:cNvGrpSpPr>
          <p:nvPr/>
        </p:nvGrpSpPr>
        <p:grpSpPr bwMode="auto">
          <a:xfrm>
            <a:off x="7460173" y="1822210"/>
            <a:ext cx="1196975" cy="1120775"/>
            <a:chOff x="3392" y="959"/>
            <a:chExt cx="754" cy="706"/>
          </a:xfrm>
        </p:grpSpPr>
        <p:grpSp>
          <p:nvGrpSpPr>
            <p:cNvPr id="64" name="Group 148"/>
            <p:cNvGrpSpPr>
              <a:grpSpLocks noChangeAspect="1"/>
            </p:cNvGrpSpPr>
            <p:nvPr/>
          </p:nvGrpSpPr>
          <p:grpSpPr bwMode="auto">
            <a:xfrm rot="10800000">
              <a:off x="3392" y="959"/>
              <a:ext cx="754" cy="706"/>
              <a:chOff x="1482" y="1079"/>
              <a:chExt cx="2688" cy="2518"/>
            </a:xfrm>
          </p:grpSpPr>
          <p:sp>
            <p:nvSpPr>
              <p:cNvPr id="74" name="Line 149"/>
              <p:cNvSpPr>
                <a:spLocks noChangeAspect="1" noChangeShapeType="1"/>
              </p:cNvSpPr>
              <p:nvPr/>
            </p:nvSpPr>
            <p:spPr bwMode="auto">
              <a:xfrm rot="1599287">
                <a:off x="1482" y="2097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5" name="Line 150"/>
              <p:cNvSpPr>
                <a:spLocks noChangeAspect="1" noChangeShapeType="1"/>
              </p:cNvSpPr>
              <p:nvPr/>
            </p:nvSpPr>
            <p:spPr bwMode="auto">
              <a:xfrm rot="6999287">
                <a:off x="2114" y="274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6" name="Line 151"/>
              <p:cNvSpPr>
                <a:spLocks noChangeAspect="1" noChangeShapeType="1"/>
              </p:cNvSpPr>
              <p:nvPr/>
            </p:nvSpPr>
            <p:spPr bwMode="auto">
              <a:xfrm rot="1599287">
                <a:off x="2766" y="21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7" name="Line 152"/>
              <p:cNvSpPr>
                <a:spLocks noChangeAspect="1" noChangeShapeType="1"/>
              </p:cNvSpPr>
              <p:nvPr/>
            </p:nvSpPr>
            <p:spPr bwMode="auto">
              <a:xfrm rot="-3800713">
                <a:off x="2115" y="146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8" name="Line 153"/>
              <p:cNvSpPr>
                <a:spLocks noChangeAspect="1" noChangeShapeType="1"/>
              </p:cNvSpPr>
              <p:nvPr/>
            </p:nvSpPr>
            <p:spPr bwMode="auto">
              <a:xfrm rot="1599287">
                <a:off x="2314" y="14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9" name="Line 154"/>
              <p:cNvSpPr>
                <a:spLocks noChangeAspect="1" noChangeShapeType="1"/>
              </p:cNvSpPr>
              <p:nvPr/>
            </p:nvSpPr>
            <p:spPr bwMode="auto">
              <a:xfrm rot="6999287">
                <a:off x="2946" y="205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0" name="Line 155"/>
              <p:cNvSpPr>
                <a:spLocks noChangeAspect="1" noChangeShapeType="1"/>
              </p:cNvSpPr>
              <p:nvPr/>
            </p:nvSpPr>
            <p:spPr bwMode="auto">
              <a:xfrm rot="1599287">
                <a:off x="3607" y="142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1" name="Line 156"/>
              <p:cNvSpPr>
                <a:spLocks noChangeAspect="1" noChangeShapeType="1"/>
              </p:cNvSpPr>
              <p:nvPr/>
            </p:nvSpPr>
            <p:spPr bwMode="auto">
              <a:xfrm rot="-3800713">
                <a:off x="2970" y="78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2" name="Line 157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3254" y="1207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3" name="Line 158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1973" y="2460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4" name="Line 15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3240" y="2491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5" name="Line 160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1948" y="1194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65" name="Group 161"/>
            <p:cNvGrpSpPr>
              <a:grpSpLocks noChangeAspect="1"/>
            </p:cNvGrpSpPr>
            <p:nvPr/>
          </p:nvGrpSpPr>
          <p:grpSpPr bwMode="auto">
            <a:xfrm rot="10800000">
              <a:off x="3441" y="1008"/>
              <a:ext cx="660" cy="612"/>
              <a:chOff x="1642" y="1240"/>
              <a:chExt cx="2354" cy="2184"/>
            </a:xfrm>
          </p:grpSpPr>
          <p:sp>
            <p:nvSpPr>
              <p:cNvPr id="66" name="Oval 162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7" name="Oval 163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8" name="Oval 164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9" name="Oval 165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0" name="Oval 166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1" name="Oval 167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2" name="Oval 168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3" name="Oval 169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 Box 6"/>
              <p:cNvSpPr txBox="1">
                <a:spLocks noChangeArrowheads="1"/>
              </p:cNvSpPr>
              <p:nvPr/>
            </p:nvSpPr>
            <p:spPr bwMode="auto">
              <a:xfrm>
                <a:off x="22272" y="3367789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Two sub-cubes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,∗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are antipodal,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3367789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 Box 6"/>
              <p:cNvSpPr txBox="1">
                <a:spLocks noChangeArrowheads="1"/>
              </p:cNvSpPr>
              <p:nvPr/>
            </p:nvSpPr>
            <p:spPr bwMode="auto">
              <a:xfrm>
                <a:off x="20562" y="4414296"/>
                <a:ext cx="10080625" cy="6117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be the sinks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62" y="4414296"/>
                <a:ext cx="10080625" cy="611771"/>
              </a:xfrm>
              <a:prstGeom prst="rect">
                <a:avLst/>
              </a:prstGeom>
              <a:blipFill>
                <a:blip r:embed="rId4"/>
                <a:stretch>
                  <a:fillRect t="-13000" b="-21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6"/>
              <p:cNvSpPr txBox="1">
                <a:spLocks noChangeArrowheads="1"/>
              </p:cNvSpPr>
              <p:nvPr/>
            </p:nvSpPr>
            <p:spPr bwMode="auto">
              <a:xfrm>
                <a:off x="18852" y="5056911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𝐴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Wingdings" panose="05000000000000000000" pitchFamily="2" charset="2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𝐴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30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Wingdings" panose="05000000000000000000" pitchFamily="2" charset="2"/>
                          </a:rPr>
                          <m:t>𝑖</m:t>
                        </m:r>
                      </m:sub>
                    </m:sSub>
                  </m:oMath>
                </a14:m>
                <a:endParaRPr lang="en-US" sz="30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52" y="5056911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5556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 Box 6"/>
              <p:cNvSpPr txBox="1">
                <a:spLocks noChangeArrowheads="1"/>
              </p:cNvSpPr>
              <p:nvPr/>
            </p:nvSpPr>
            <p:spPr bwMode="auto">
              <a:xfrm>
                <a:off x="17142" y="564175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extend the two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-cubes along dimension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42" y="5641753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 Box 6"/>
              <p:cNvSpPr txBox="1">
                <a:spLocks noChangeArrowheads="1"/>
              </p:cNvSpPr>
              <p:nvPr/>
            </p:nvSpPr>
            <p:spPr bwMode="auto">
              <a:xfrm>
                <a:off x="18350" y="622659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One of the sinks is also the sink of the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-cube.</a:t>
                </a:r>
              </a:p>
            </p:txBody>
          </p:sp>
        </mc:Choice>
        <mc:Fallback xmlns="">
          <p:sp>
            <p:nvSpPr>
              <p:cNvPr id="8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50" y="6226595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2352780" y="1822210"/>
            <a:ext cx="1207246" cy="1120775"/>
            <a:chOff x="2352780" y="1483222"/>
            <a:chExt cx="1207246" cy="1120775"/>
          </a:xfrm>
        </p:grpSpPr>
        <p:sp>
          <p:nvSpPr>
            <p:cNvPr id="91" name="Line 126"/>
            <p:cNvSpPr>
              <a:spLocks noChangeAspect="1" noChangeShapeType="1"/>
            </p:cNvSpPr>
            <p:nvPr/>
          </p:nvSpPr>
          <p:spPr bwMode="auto">
            <a:xfrm rot="12399287">
              <a:off x="2352780" y="1936454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127"/>
            <p:cNvSpPr>
              <a:spLocks noChangeAspect="1" noChangeShapeType="1"/>
            </p:cNvSpPr>
            <p:nvPr/>
          </p:nvSpPr>
          <p:spPr bwMode="auto">
            <a:xfrm rot="17799287">
              <a:off x="2645626" y="22237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128"/>
            <p:cNvSpPr>
              <a:spLocks noChangeAspect="1" noChangeShapeType="1"/>
            </p:cNvSpPr>
            <p:nvPr/>
          </p:nvSpPr>
          <p:spPr bwMode="auto">
            <a:xfrm rot="12399287">
              <a:off x="2934551" y="1944391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129"/>
            <p:cNvSpPr>
              <a:spLocks noChangeAspect="1" noChangeShapeType="1"/>
            </p:cNvSpPr>
            <p:nvPr/>
          </p:nvSpPr>
          <p:spPr bwMode="auto">
            <a:xfrm rot="6999287">
              <a:off x="2645626" y="1653879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130"/>
            <p:cNvSpPr>
              <a:spLocks noChangeAspect="1" noChangeShapeType="1"/>
            </p:cNvSpPr>
            <p:nvPr/>
          </p:nvSpPr>
          <p:spPr bwMode="auto">
            <a:xfrm rot="1599287">
              <a:off x="2732939" y="16332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131"/>
            <p:cNvSpPr>
              <a:spLocks noChangeAspect="1" noChangeShapeType="1"/>
            </p:cNvSpPr>
            <p:nvPr/>
          </p:nvSpPr>
          <p:spPr bwMode="auto">
            <a:xfrm rot="6999287">
              <a:off x="3015514" y="1917404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Line 132"/>
            <p:cNvSpPr>
              <a:spLocks noChangeAspect="1" noChangeShapeType="1"/>
            </p:cNvSpPr>
            <p:nvPr/>
          </p:nvSpPr>
          <p:spPr bwMode="auto">
            <a:xfrm rot="12399287">
              <a:off x="3309201" y="16395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8" name="Line 133"/>
            <p:cNvSpPr>
              <a:spLocks noChangeAspect="1" noChangeShapeType="1"/>
            </p:cNvSpPr>
            <p:nvPr/>
          </p:nvSpPr>
          <p:spPr bwMode="auto">
            <a:xfrm rot="6999287">
              <a:off x="3026626" y="13538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9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3152039" y="15411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0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2582126" y="2098379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1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3145689" y="21126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2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2571014" y="1534816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4" name="Oval 139"/>
            <p:cNvSpPr>
              <a:spLocks noChangeAspect="1" noChangeArrowheads="1"/>
            </p:cNvSpPr>
            <p:nvPr/>
          </p:nvSpPr>
          <p:spPr bwMode="auto">
            <a:xfrm>
              <a:off x="2445171" y="186062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5" name="Oval 140"/>
            <p:cNvSpPr>
              <a:spLocks noChangeAspect="1" noChangeArrowheads="1"/>
            </p:cNvSpPr>
            <p:nvPr/>
          </p:nvSpPr>
          <p:spPr bwMode="auto">
            <a:xfrm>
              <a:off x="2812373" y="2122191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6" name="Oval 141"/>
            <p:cNvSpPr>
              <a:spLocks noChangeAspect="1" noChangeArrowheads="1"/>
            </p:cNvSpPr>
            <p:nvPr/>
          </p:nvSpPr>
          <p:spPr bwMode="auto">
            <a:xfrm>
              <a:off x="2818605" y="15554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7" name="Oval 142"/>
            <p:cNvSpPr>
              <a:spLocks noChangeAspect="1" noChangeArrowheads="1"/>
            </p:cNvSpPr>
            <p:nvPr/>
          </p:nvSpPr>
          <p:spPr bwMode="auto">
            <a:xfrm>
              <a:off x="3015781" y="1866848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8" name="Oval 143"/>
            <p:cNvSpPr>
              <a:spLocks noChangeAspect="1" noChangeArrowheads="1"/>
            </p:cNvSpPr>
            <p:nvPr/>
          </p:nvSpPr>
          <p:spPr bwMode="auto">
            <a:xfrm>
              <a:off x="3392330" y="156613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9" name="Oval 144"/>
            <p:cNvSpPr>
              <a:spLocks noChangeAspect="1" noChangeArrowheads="1"/>
            </p:cNvSpPr>
            <p:nvPr/>
          </p:nvSpPr>
          <p:spPr bwMode="auto">
            <a:xfrm>
              <a:off x="3389214" y="212708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0" name="Oval 145"/>
            <p:cNvSpPr>
              <a:spLocks noChangeAspect="1" noChangeArrowheads="1"/>
            </p:cNvSpPr>
            <p:nvPr/>
          </p:nvSpPr>
          <p:spPr bwMode="auto">
            <a:xfrm>
              <a:off x="3022012" y="243714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1" name="Oval 146"/>
            <p:cNvSpPr>
              <a:spLocks noChangeAspect="1" noChangeArrowheads="1"/>
            </p:cNvSpPr>
            <p:nvPr/>
          </p:nvSpPr>
          <p:spPr bwMode="auto">
            <a:xfrm>
              <a:off x="2434489" y="24233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6121683" y="1822210"/>
            <a:ext cx="1207246" cy="1120775"/>
            <a:chOff x="2352780" y="1483222"/>
            <a:chExt cx="1207246" cy="1120775"/>
          </a:xfrm>
        </p:grpSpPr>
        <p:sp>
          <p:nvSpPr>
            <p:cNvPr id="195" name="Line 126"/>
            <p:cNvSpPr>
              <a:spLocks noChangeAspect="1" noChangeShapeType="1"/>
            </p:cNvSpPr>
            <p:nvPr/>
          </p:nvSpPr>
          <p:spPr bwMode="auto">
            <a:xfrm rot="12399287">
              <a:off x="2352780" y="1936454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6" name="Line 127"/>
            <p:cNvSpPr>
              <a:spLocks noChangeAspect="1" noChangeShapeType="1"/>
            </p:cNvSpPr>
            <p:nvPr/>
          </p:nvSpPr>
          <p:spPr bwMode="auto">
            <a:xfrm rot="17799287">
              <a:off x="2645626" y="22237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7" name="Line 128"/>
            <p:cNvSpPr>
              <a:spLocks noChangeAspect="1" noChangeShapeType="1"/>
            </p:cNvSpPr>
            <p:nvPr/>
          </p:nvSpPr>
          <p:spPr bwMode="auto">
            <a:xfrm rot="12399287">
              <a:off x="2934551" y="1944391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8" name="Line 129"/>
            <p:cNvSpPr>
              <a:spLocks noChangeAspect="1" noChangeShapeType="1"/>
            </p:cNvSpPr>
            <p:nvPr/>
          </p:nvSpPr>
          <p:spPr bwMode="auto">
            <a:xfrm rot="6999287">
              <a:off x="2645626" y="1653879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9" name="Line 130"/>
            <p:cNvSpPr>
              <a:spLocks noChangeAspect="1" noChangeShapeType="1"/>
            </p:cNvSpPr>
            <p:nvPr/>
          </p:nvSpPr>
          <p:spPr bwMode="auto">
            <a:xfrm rot="1599287">
              <a:off x="2732939" y="16332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0" name="Line 131"/>
            <p:cNvSpPr>
              <a:spLocks noChangeAspect="1" noChangeShapeType="1"/>
            </p:cNvSpPr>
            <p:nvPr/>
          </p:nvSpPr>
          <p:spPr bwMode="auto">
            <a:xfrm rot="6999287">
              <a:off x="3015514" y="1917404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1" name="Line 132"/>
            <p:cNvSpPr>
              <a:spLocks noChangeAspect="1" noChangeShapeType="1"/>
            </p:cNvSpPr>
            <p:nvPr/>
          </p:nvSpPr>
          <p:spPr bwMode="auto">
            <a:xfrm rot="12399287">
              <a:off x="3309201" y="16395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2" name="Line 133"/>
            <p:cNvSpPr>
              <a:spLocks noChangeAspect="1" noChangeShapeType="1"/>
            </p:cNvSpPr>
            <p:nvPr/>
          </p:nvSpPr>
          <p:spPr bwMode="auto">
            <a:xfrm rot="6999287">
              <a:off x="3026626" y="13538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3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3152039" y="15411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4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2582126" y="2098379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5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3145689" y="21126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6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2571014" y="1534816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7" name="Oval 139"/>
            <p:cNvSpPr>
              <a:spLocks noChangeAspect="1" noChangeArrowheads="1"/>
            </p:cNvSpPr>
            <p:nvPr/>
          </p:nvSpPr>
          <p:spPr bwMode="auto">
            <a:xfrm>
              <a:off x="2445171" y="186062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08" name="Oval 140"/>
            <p:cNvSpPr>
              <a:spLocks noChangeAspect="1" noChangeArrowheads="1"/>
            </p:cNvSpPr>
            <p:nvPr/>
          </p:nvSpPr>
          <p:spPr bwMode="auto">
            <a:xfrm>
              <a:off x="2812373" y="2122191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09" name="Oval 141"/>
            <p:cNvSpPr>
              <a:spLocks noChangeAspect="1" noChangeArrowheads="1"/>
            </p:cNvSpPr>
            <p:nvPr/>
          </p:nvSpPr>
          <p:spPr bwMode="auto">
            <a:xfrm>
              <a:off x="2818605" y="15554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0" name="Oval 142"/>
            <p:cNvSpPr>
              <a:spLocks noChangeAspect="1" noChangeArrowheads="1"/>
            </p:cNvSpPr>
            <p:nvPr/>
          </p:nvSpPr>
          <p:spPr bwMode="auto">
            <a:xfrm>
              <a:off x="3015781" y="1866848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1" name="Oval 143"/>
            <p:cNvSpPr>
              <a:spLocks noChangeAspect="1" noChangeArrowheads="1"/>
            </p:cNvSpPr>
            <p:nvPr/>
          </p:nvSpPr>
          <p:spPr bwMode="auto">
            <a:xfrm>
              <a:off x="3392330" y="156613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2" name="Oval 144"/>
            <p:cNvSpPr>
              <a:spLocks noChangeAspect="1" noChangeArrowheads="1"/>
            </p:cNvSpPr>
            <p:nvPr/>
          </p:nvSpPr>
          <p:spPr bwMode="auto">
            <a:xfrm>
              <a:off x="3389214" y="212708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3" name="Oval 145"/>
            <p:cNvSpPr>
              <a:spLocks noChangeAspect="1" noChangeArrowheads="1"/>
            </p:cNvSpPr>
            <p:nvPr/>
          </p:nvSpPr>
          <p:spPr bwMode="auto">
            <a:xfrm>
              <a:off x="3022012" y="243714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4" name="Oval 146"/>
            <p:cNvSpPr>
              <a:spLocks noChangeAspect="1" noChangeArrowheads="1"/>
            </p:cNvSpPr>
            <p:nvPr/>
          </p:nvSpPr>
          <p:spPr bwMode="auto">
            <a:xfrm>
              <a:off x="2434489" y="24233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sp>
        <p:nvSpPr>
          <p:cNvPr id="215" name="Oval 214"/>
          <p:cNvSpPr>
            <a:spLocks noChangeAspect="1"/>
          </p:cNvSpPr>
          <p:nvPr/>
        </p:nvSpPr>
        <p:spPr bwMode="auto">
          <a:xfrm>
            <a:off x="1109950" y="2161456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6" name="Oval 215"/>
          <p:cNvSpPr>
            <a:spLocks noChangeAspect="1"/>
          </p:cNvSpPr>
          <p:nvPr/>
        </p:nvSpPr>
        <p:spPr bwMode="auto">
          <a:xfrm>
            <a:off x="8063856" y="2170020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8" name="Curved Connector 7"/>
          <p:cNvCxnSpPr>
            <a:stCxn id="104" idx="0"/>
            <a:endCxn id="215" idx="0"/>
          </p:cNvCxnSpPr>
          <p:nvPr/>
        </p:nvCxnSpPr>
        <p:spPr bwMode="auto">
          <a:xfrm rot="16200000" flipV="1">
            <a:off x="1828259" y="1537740"/>
            <a:ext cx="38152" cy="1285583"/>
          </a:xfrm>
          <a:prstGeom prst="curvedConnector3">
            <a:avLst>
              <a:gd name="adj1" fmla="val 1183914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17" name="Curved Connector 216"/>
          <p:cNvCxnSpPr>
            <a:stCxn id="67" idx="5"/>
            <a:endCxn id="210" idx="0"/>
          </p:cNvCxnSpPr>
          <p:nvPr/>
        </p:nvCxnSpPr>
        <p:spPr bwMode="auto">
          <a:xfrm rot="16200000" flipV="1">
            <a:off x="7469225" y="1566251"/>
            <a:ext cx="22275" cy="1301446"/>
          </a:xfrm>
          <a:prstGeom prst="curvedConnector3">
            <a:avLst>
              <a:gd name="adj1" fmla="val 2279358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Text Box 6"/>
              <p:cNvSpPr txBox="1">
                <a:spLocks noChangeArrowheads="1"/>
              </p:cNvSpPr>
              <p:nvPr/>
            </p:nvSpPr>
            <p:spPr bwMode="auto">
              <a:xfrm>
                <a:off x="6366" y="6811438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need to find the sink of the other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-cube.</a:t>
                </a:r>
              </a:p>
            </p:txBody>
          </p:sp>
        </mc:Choice>
        <mc:Fallback xmlns="">
          <p:sp>
            <p:nvSpPr>
              <p:cNvPr id="2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66" y="6811438"/>
                <a:ext cx="10080625" cy="553998"/>
              </a:xfrm>
              <a:prstGeom prst="rect">
                <a:avLst/>
              </a:prstGeom>
              <a:blipFill>
                <a:blip r:embed="rId8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 Box 3"/>
          <p:cNvSpPr txBox="1">
            <a:spLocks noChangeArrowheads="1"/>
          </p:cNvSpPr>
          <p:nvPr/>
        </p:nvSpPr>
        <p:spPr bwMode="auto">
          <a:xfrm>
            <a:off x="11137" y="140292"/>
            <a:ext cx="10080624" cy="12021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Fibonacci Seesaw</a:t>
            </a:r>
            <a:b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000" dirty="0">
                <a:solidFill>
                  <a:srgbClr val="C00000"/>
                </a:solidFill>
              </a:rPr>
              <a:t>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</a:t>
            </a:r>
            <a:r>
              <a:rPr lang="en-US" sz="3000" dirty="0" smtClean="0">
                <a:solidFill>
                  <a:srgbClr val="C00000"/>
                </a:solidFill>
              </a:rPr>
              <a:t>]</a:t>
            </a:r>
            <a:endParaRPr lang="en-US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950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52" grpId="0"/>
      <p:bldP spid="61" grpId="0"/>
      <p:bldP spid="62" grpId="0"/>
      <p:bldP spid="89" grpId="0"/>
      <p:bldP spid="215" grpId="0" animBg="1"/>
      <p:bldP spid="216" grpId="0" animBg="1"/>
      <p:bldP spid="2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934948" y="2229853"/>
            <a:ext cx="7921376" cy="1658647"/>
          </a:xfrm>
          <a:prstGeom prst="rect">
            <a:avLst/>
          </a:prstGeom>
          <a:solidFill>
            <a:srgbClr val="FEFC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261"/>
          <p:cNvGrpSpPr>
            <a:grpSpLocks/>
          </p:cNvGrpSpPr>
          <p:nvPr/>
        </p:nvGrpSpPr>
        <p:grpSpPr bwMode="auto">
          <a:xfrm>
            <a:off x="1092246" y="2490029"/>
            <a:ext cx="1196975" cy="1120775"/>
            <a:chOff x="1632" y="962"/>
            <a:chExt cx="754" cy="706"/>
          </a:xfrm>
        </p:grpSpPr>
        <p:sp>
          <p:nvSpPr>
            <p:cNvPr id="34" name="Line 126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5" name="Line 127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6" name="Line 128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7" name="Line 129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0" name="Line 130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1" name="Line 131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2" name="Line 132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3" name="Line 133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4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5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6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7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48" name="Group 138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53" name="Oval 139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4" name="Oval 140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5" name="Oval 141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6" name="Oval 142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7" name="Oval 143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8" name="Oval 144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9" name="Oval 145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0" name="Oval 146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63" name="Group 314"/>
          <p:cNvGrpSpPr>
            <a:grpSpLocks/>
          </p:cNvGrpSpPr>
          <p:nvPr/>
        </p:nvGrpSpPr>
        <p:grpSpPr bwMode="auto">
          <a:xfrm>
            <a:off x="7460173" y="2490029"/>
            <a:ext cx="1196975" cy="1120775"/>
            <a:chOff x="3392" y="959"/>
            <a:chExt cx="754" cy="706"/>
          </a:xfrm>
        </p:grpSpPr>
        <p:grpSp>
          <p:nvGrpSpPr>
            <p:cNvPr id="64" name="Group 148"/>
            <p:cNvGrpSpPr>
              <a:grpSpLocks noChangeAspect="1"/>
            </p:cNvGrpSpPr>
            <p:nvPr/>
          </p:nvGrpSpPr>
          <p:grpSpPr bwMode="auto">
            <a:xfrm rot="10800000">
              <a:off x="3392" y="959"/>
              <a:ext cx="754" cy="706"/>
              <a:chOff x="1482" y="1079"/>
              <a:chExt cx="2688" cy="2518"/>
            </a:xfrm>
          </p:grpSpPr>
          <p:sp>
            <p:nvSpPr>
              <p:cNvPr id="74" name="Line 149"/>
              <p:cNvSpPr>
                <a:spLocks noChangeAspect="1" noChangeShapeType="1"/>
              </p:cNvSpPr>
              <p:nvPr/>
            </p:nvSpPr>
            <p:spPr bwMode="auto">
              <a:xfrm rot="1599287">
                <a:off x="1482" y="2097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5" name="Line 150"/>
              <p:cNvSpPr>
                <a:spLocks noChangeAspect="1" noChangeShapeType="1"/>
              </p:cNvSpPr>
              <p:nvPr/>
            </p:nvSpPr>
            <p:spPr bwMode="auto">
              <a:xfrm rot="6999287">
                <a:off x="2114" y="274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6" name="Line 151"/>
              <p:cNvSpPr>
                <a:spLocks noChangeAspect="1" noChangeShapeType="1"/>
              </p:cNvSpPr>
              <p:nvPr/>
            </p:nvSpPr>
            <p:spPr bwMode="auto">
              <a:xfrm rot="1599287">
                <a:off x="2766" y="21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7" name="Line 152"/>
              <p:cNvSpPr>
                <a:spLocks noChangeAspect="1" noChangeShapeType="1"/>
              </p:cNvSpPr>
              <p:nvPr/>
            </p:nvSpPr>
            <p:spPr bwMode="auto">
              <a:xfrm rot="-3800713">
                <a:off x="2115" y="146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8" name="Line 153"/>
              <p:cNvSpPr>
                <a:spLocks noChangeAspect="1" noChangeShapeType="1"/>
              </p:cNvSpPr>
              <p:nvPr/>
            </p:nvSpPr>
            <p:spPr bwMode="auto">
              <a:xfrm rot="1599287">
                <a:off x="2314" y="14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9" name="Line 154"/>
              <p:cNvSpPr>
                <a:spLocks noChangeAspect="1" noChangeShapeType="1"/>
              </p:cNvSpPr>
              <p:nvPr/>
            </p:nvSpPr>
            <p:spPr bwMode="auto">
              <a:xfrm rot="6999287">
                <a:off x="2946" y="205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0" name="Line 155"/>
              <p:cNvSpPr>
                <a:spLocks noChangeAspect="1" noChangeShapeType="1"/>
              </p:cNvSpPr>
              <p:nvPr/>
            </p:nvSpPr>
            <p:spPr bwMode="auto">
              <a:xfrm rot="1599287">
                <a:off x="3607" y="142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1" name="Line 156"/>
              <p:cNvSpPr>
                <a:spLocks noChangeAspect="1" noChangeShapeType="1"/>
              </p:cNvSpPr>
              <p:nvPr/>
            </p:nvSpPr>
            <p:spPr bwMode="auto">
              <a:xfrm rot="-3800713">
                <a:off x="2970" y="78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2" name="Line 157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3254" y="1207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3" name="Line 158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1973" y="2460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4" name="Line 15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3240" y="2491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5" name="Line 160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1948" y="1194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65" name="Group 161"/>
            <p:cNvGrpSpPr>
              <a:grpSpLocks noChangeAspect="1"/>
            </p:cNvGrpSpPr>
            <p:nvPr/>
          </p:nvGrpSpPr>
          <p:grpSpPr bwMode="auto">
            <a:xfrm rot="10800000">
              <a:off x="3441" y="1008"/>
              <a:ext cx="660" cy="612"/>
              <a:chOff x="1642" y="1240"/>
              <a:chExt cx="2354" cy="2184"/>
            </a:xfrm>
          </p:grpSpPr>
          <p:sp>
            <p:nvSpPr>
              <p:cNvPr id="66" name="Oval 162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7" name="Oval 163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8" name="Oval 164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9" name="Oval 165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0" name="Oval 166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1" name="Oval 167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2" name="Oval 168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3" name="Oval 169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 Box 6"/>
              <p:cNvSpPr txBox="1">
                <a:spLocks noChangeArrowheads="1"/>
              </p:cNvSpPr>
              <p:nvPr/>
            </p:nvSpPr>
            <p:spPr bwMode="auto">
              <a:xfrm>
                <a:off x="22272" y="4218530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2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 …+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4218530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2352780" y="2490029"/>
            <a:ext cx="1207246" cy="1120775"/>
            <a:chOff x="2352780" y="1483222"/>
            <a:chExt cx="1207246" cy="1120775"/>
          </a:xfrm>
        </p:grpSpPr>
        <p:sp>
          <p:nvSpPr>
            <p:cNvPr id="91" name="Line 126"/>
            <p:cNvSpPr>
              <a:spLocks noChangeAspect="1" noChangeShapeType="1"/>
            </p:cNvSpPr>
            <p:nvPr/>
          </p:nvSpPr>
          <p:spPr bwMode="auto">
            <a:xfrm rot="12399287">
              <a:off x="2352780" y="1936454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127"/>
            <p:cNvSpPr>
              <a:spLocks noChangeAspect="1" noChangeShapeType="1"/>
            </p:cNvSpPr>
            <p:nvPr/>
          </p:nvSpPr>
          <p:spPr bwMode="auto">
            <a:xfrm rot="17799287">
              <a:off x="2645626" y="22237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128"/>
            <p:cNvSpPr>
              <a:spLocks noChangeAspect="1" noChangeShapeType="1"/>
            </p:cNvSpPr>
            <p:nvPr/>
          </p:nvSpPr>
          <p:spPr bwMode="auto">
            <a:xfrm rot="12399287">
              <a:off x="2934551" y="1944391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129"/>
            <p:cNvSpPr>
              <a:spLocks noChangeAspect="1" noChangeShapeType="1"/>
            </p:cNvSpPr>
            <p:nvPr/>
          </p:nvSpPr>
          <p:spPr bwMode="auto">
            <a:xfrm rot="6999287">
              <a:off x="2645626" y="1653879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130"/>
            <p:cNvSpPr>
              <a:spLocks noChangeAspect="1" noChangeShapeType="1"/>
            </p:cNvSpPr>
            <p:nvPr/>
          </p:nvSpPr>
          <p:spPr bwMode="auto">
            <a:xfrm rot="1599287">
              <a:off x="2732939" y="16332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131"/>
            <p:cNvSpPr>
              <a:spLocks noChangeAspect="1" noChangeShapeType="1"/>
            </p:cNvSpPr>
            <p:nvPr/>
          </p:nvSpPr>
          <p:spPr bwMode="auto">
            <a:xfrm rot="6999287">
              <a:off x="3015514" y="1917404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Line 132"/>
            <p:cNvSpPr>
              <a:spLocks noChangeAspect="1" noChangeShapeType="1"/>
            </p:cNvSpPr>
            <p:nvPr/>
          </p:nvSpPr>
          <p:spPr bwMode="auto">
            <a:xfrm rot="12399287">
              <a:off x="3309201" y="16395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8" name="Line 133"/>
            <p:cNvSpPr>
              <a:spLocks noChangeAspect="1" noChangeShapeType="1"/>
            </p:cNvSpPr>
            <p:nvPr/>
          </p:nvSpPr>
          <p:spPr bwMode="auto">
            <a:xfrm rot="6999287">
              <a:off x="3026626" y="13538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9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3152039" y="15411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0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2582126" y="2098379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1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3145689" y="21126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2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2571014" y="1534816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4" name="Oval 139"/>
            <p:cNvSpPr>
              <a:spLocks noChangeAspect="1" noChangeArrowheads="1"/>
            </p:cNvSpPr>
            <p:nvPr/>
          </p:nvSpPr>
          <p:spPr bwMode="auto">
            <a:xfrm>
              <a:off x="2445171" y="186062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5" name="Oval 140"/>
            <p:cNvSpPr>
              <a:spLocks noChangeAspect="1" noChangeArrowheads="1"/>
            </p:cNvSpPr>
            <p:nvPr/>
          </p:nvSpPr>
          <p:spPr bwMode="auto">
            <a:xfrm>
              <a:off x="2812373" y="2122191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6" name="Oval 141"/>
            <p:cNvSpPr>
              <a:spLocks noChangeAspect="1" noChangeArrowheads="1"/>
            </p:cNvSpPr>
            <p:nvPr/>
          </p:nvSpPr>
          <p:spPr bwMode="auto">
            <a:xfrm>
              <a:off x="2818605" y="15554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7" name="Oval 142"/>
            <p:cNvSpPr>
              <a:spLocks noChangeAspect="1" noChangeArrowheads="1"/>
            </p:cNvSpPr>
            <p:nvPr/>
          </p:nvSpPr>
          <p:spPr bwMode="auto">
            <a:xfrm>
              <a:off x="3015781" y="1866848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8" name="Oval 143"/>
            <p:cNvSpPr>
              <a:spLocks noChangeAspect="1" noChangeArrowheads="1"/>
            </p:cNvSpPr>
            <p:nvPr/>
          </p:nvSpPr>
          <p:spPr bwMode="auto">
            <a:xfrm>
              <a:off x="3392330" y="156613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9" name="Oval 144"/>
            <p:cNvSpPr>
              <a:spLocks noChangeAspect="1" noChangeArrowheads="1"/>
            </p:cNvSpPr>
            <p:nvPr/>
          </p:nvSpPr>
          <p:spPr bwMode="auto">
            <a:xfrm>
              <a:off x="3389214" y="212708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0" name="Oval 145"/>
            <p:cNvSpPr>
              <a:spLocks noChangeAspect="1" noChangeArrowheads="1"/>
            </p:cNvSpPr>
            <p:nvPr/>
          </p:nvSpPr>
          <p:spPr bwMode="auto">
            <a:xfrm>
              <a:off x="3022012" y="243714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1" name="Oval 146"/>
            <p:cNvSpPr>
              <a:spLocks noChangeAspect="1" noChangeArrowheads="1"/>
            </p:cNvSpPr>
            <p:nvPr/>
          </p:nvSpPr>
          <p:spPr bwMode="auto">
            <a:xfrm>
              <a:off x="2434489" y="24233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6121683" y="2490029"/>
            <a:ext cx="1207246" cy="1120775"/>
            <a:chOff x="2352780" y="1483222"/>
            <a:chExt cx="1207246" cy="1120775"/>
          </a:xfrm>
        </p:grpSpPr>
        <p:sp>
          <p:nvSpPr>
            <p:cNvPr id="195" name="Line 126"/>
            <p:cNvSpPr>
              <a:spLocks noChangeAspect="1" noChangeShapeType="1"/>
            </p:cNvSpPr>
            <p:nvPr/>
          </p:nvSpPr>
          <p:spPr bwMode="auto">
            <a:xfrm rot="12399287">
              <a:off x="2352780" y="1936454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6" name="Line 127"/>
            <p:cNvSpPr>
              <a:spLocks noChangeAspect="1" noChangeShapeType="1"/>
            </p:cNvSpPr>
            <p:nvPr/>
          </p:nvSpPr>
          <p:spPr bwMode="auto">
            <a:xfrm rot="17799287">
              <a:off x="2645626" y="22237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7" name="Line 128"/>
            <p:cNvSpPr>
              <a:spLocks noChangeAspect="1" noChangeShapeType="1"/>
            </p:cNvSpPr>
            <p:nvPr/>
          </p:nvSpPr>
          <p:spPr bwMode="auto">
            <a:xfrm rot="12399287">
              <a:off x="2934551" y="1944391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8" name="Line 129"/>
            <p:cNvSpPr>
              <a:spLocks noChangeAspect="1" noChangeShapeType="1"/>
            </p:cNvSpPr>
            <p:nvPr/>
          </p:nvSpPr>
          <p:spPr bwMode="auto">
            <a:xfrm rot="6999287">
              <a:off x="2645626" y="1653879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9" name="Line 130"/>
            <p:cNvSpPr>
              <a:spLocks noChangeAspect="1" noChangeShapeType="1"/>
            </p:cNvSpPr>
            <p:nvPr/>
          </p:nvSpPr>
          <p:spPr bwMode="auto">
            <a:xfrm rot="1599287">
              <a:off x="2732939" y="16332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0" name="Line 131"/>
            <p:cNvSpPr>
              <a:spLocks noChangeAspect="1" noChangeShapeType="1"/>
            </p:cNvSpPr>
            <p:nvPr/>
          </p:nvSpPr>
          <p:spPr bwMode="auto">
            <a:xfrm rot="6999287">
              <a:off x="3015514" y="1917404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1" name="Line 132"/>
            <p:cNvSpPr>
              <a:spLocks noChangeAspect="1" noChangeShapeType="1"/>
            </p:cNvSpPr>
            <p:nvPr/>
          </p:nvSpPr>
          <p:spPr bwMode="auto">
            <a:xfrm rot="12399287">
              <a:off x="3309201" y="16395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2" name="Line 133"/>
            <p:cNvSpPr>
              <a:spLocks noChangeAspect="1" noChangeShapeType="1"/>
            </p:cNvSpPr>
            <p:nvPr/>
          </p:nvSpPr>
          <p:spPr bwMode="auto">
            <a:xfrm rot="6999287">
              <a:off x="3026626" y="13538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3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3152039" y="15411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4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2582126" y="2098379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5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3145689" y="21126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6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2571014" y="1534816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7" name="Oval 139"/>
            <p:cNvSpPr>
              <a:spLocks noChangeAspect="1" noChangeArrowheads="1"/>
            </p:cNvSpPr>
            <p:nvPr/>
          </p:nvSpPr>
          <p:spPr bwMode="auto">
            <a:xfrm>
              <a:off x="2445171" y="186062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08" name="Oval 140"/>
            <p:cNvSpPr>
              <a:spLocks noChangeAspect="1" noChangeArrowheads="1"/>
            </p:cNvSpPr>
            <p:nvPr/>
          </p:nvSpPr>
          <p:spPr bwMode="auto">
            <a:xfrm>
              <a:off x="2812373" y="2122191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09" name="Oval 141"/>
            <p:cNvSpPr>
              <a:spLocks noChangeAspect="1" noChangeArrowheads="1"/>
            </p:cNvSpPr>
            <p:nvPr/>
          </p:nvSpPr>
          <p:spPr bwMode="auto">
            <a:xfrm>
              <a:off x="2818605" y="15554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0" name="Oval 142"/>
            <p:cNvSpPr>
              <a:spLocks noChangeAspect="1" noChangeArrowheads="1"/>
            </p:cNvSpPr>
            <p:nvPr/>
          </p:nvSpPr>
          <p:spPr bwMode="auto">
            <a:xfrm>
              <a:off x="3015781" y="1866848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1" name="Oval 143"/>
            <p:cNvSpPr>
              <a:spLocks noChangeAspect="1" noChangeArrowheads="1"/>
            </p:cNvSpPr>
            <p:nvPr/>
          </p:nvSpPr>
          <p:spPr bwMode="auto">
            <a:xfrm>
              <a:off x="3392330" y="156613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2" name="Oval 144"/>
            <p:cNvSpPr>
              <a:spLocks noChangeAspect="1" noChangeArrowheads="1"/>
            </p:cNvSpPr>
            <p:nvPr/>
          </p:nvSpPr>
          <p:spPr bwMode="auto">
            <a:xfrm>
              <a:off x="3389214" y="212708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3" name="Oval 145"/>
            <p:cNvSpPr>
              <a:spLocks noChangeAspect="1" noChangeArrowheads="1"/>
            </p:cNvSpPr>
            <p:nvPr/>
          </p:nvSpPr>
          <p:spPr bwMode="auto">
            <a:xfrm>
              <a:off x="3022012" y="243714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4" name="Oval 146"/>
            <p:cNvSpPr>
              <a:spLocks noChangeAspect="1" noChangeArrowheads="1"/>
            </p:cNvSpPr>
            <p:nvPr/>
          </p:nvSpPr>
          <p:spPr bwMode="auto">
            <a:xfrm>
              <a:off x="2434489" y="24233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sp>
        <p:nvSpPr>
          <p:cNvPr id="215" name="Oval 214"/>
          <p:cNvSpPr>
            <a:spLocks noChangeAspect="1"/>
          </p:cNvSpPr>
          <p:nvPr/>
        </p:nvSpPr>
        <p:spPr bwMode="auto">
          <a:xfrm>
            <a:off x="1109950" y="2829275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6" name="Oval 215"/>
          <p:cNvSpPr>
            <a:spLocks noChangeAspect="1"/>
          </p:cNvSpPr>
          <p:nvPr/>
        </p:nvSpPr>
        <p:spPr bwMode="auto">
          <a:xfrm>
            <a:off x="8063856" y="2837839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8" name="Curved Connector 7"/>
          <p:cNvCxnSpPr>
            <a:stCxn id="104" idx="0"/>
            <a:endCxn id="215" idx="0"/>
          </p:cNvCxnSpPr>
          <p:nvPr/>
        </p:nvCxnSpPr>
        <p:spPr bwMode="auto">
          <a:xfrm rot="16200000" flipV="1">
            <a:off x="1828259" y="2205559"/>
            <a:ext cx="38152" cy="1285583"/>
          </a:xfrm>
          <a:prstGeom prst="curvedConnector3">
            <a:avLst>
              <a:gd name="adj1" fmla="val 1183914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17" name="Curved Connector 216"/>
          <p:cNvCxnSpPr>
            <a:stCxn id="67" idx="5"/>
            <a:endCxn id="210" idx="0"/>
          </p:cNvCxnSpPr>
          <p:nvPr/>
        </p:nvCxnSpPr>
        <p:spPr bwMode="auto">
          <a:xfrm rot="16200000" flipV="1">
            <a:off x="7469225" y="2234070"/>
            <a:ext cx="22275" cy="1301446"/>
          </a:xfrm>
          <a:prstGeom prst="curvedConnector3">
            <a:avLst>
              <a:gd name="adj1" fmla="val 2279358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 Box 6"/>
              <p:cNvSpPr txBox="1">
                <a:spLocks noChangeArrowheads="1"/>
              </p:cNvSpPr>
              <p:nvPr/>
            </p:nvSpPr>
            <p:spPr bwMode="auto">
              <a:xfrm>
                <a:off x="20562" y="504902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(Fibonacci numbers)</a:t>
                </a:r>
              </a:p>
            </p:txBody>
          </p:sp>
        </mc:Choice>
        <mc:Fallback xmlns="">
          <p:sp>
            <p:nvSpPr>
              <p:cNvPr id="10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62" y="5049023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 Box 6"/>
              <p:cNvSpPr txBox="1">
                <a:spLocks noChangeArrowheads="1"/>
              </p:cNvSpPr>
              <p:nvPr/>
            </p:nvSpPr>
            <p:spPr bwMode="auto">
              <a:xfrm>
                <a:off x="39400" y="587951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62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400" y="5879516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3" name="Text Box 3"/>
          <p:cNvSpPr txBox="1">
            <a:spLocks noChangeArrowheads="1"/>
          </p:cNvSpPr>
          <p:nvPr/>
        </p:nvSpPr>
        <p:spPr bwMode="auto">
          <a:xfrm>
            <a:off x="11137" y="448514"/>
            <a:ext cx="10080624" cy="12021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Fibonacci Seesaw</a:t>
            </a:r>
            <a:b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000" dirty="0">
                <a:solidFill>
                  <a:srgbClr val="C00000"/>
                </a:solidFill>
              </a:rPr>
              <a:t>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</a:t>
            </a:r>
            <a:r>
              <a:rPr lang="en-US" sz="3000" dirty="0" smtClean="0">
                <a:solidFill>
                  <a:srgbClr val="C00000"/>
                </a:solidFill>
              </a:rPr>
              <a:t>]</a:t>
            </a:r>
            <a:endParaRPr lang="en-US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9896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103" grpId="0"/>
      <p:bldP spid="1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475198"/>
            <a:ext cx="10080624" cy="1292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“Seven steps to Heaven”</a:t>
            </a:r>
            <a:b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000" dirty="0">
                <a:solidFill>
                  <a:srgbClr val="C00000"/>
                </a:solidFill>
              </a:rPr>
              <a:t>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22272" y="2163709"/>
                <a:ext cx="10080625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7</m:t>
                      </m:r>
                    </m:oMath>
                  </m:oMathPara>
                </a14:m>
                <a:endParaRPr lang="en-US" sz="32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2163709"/>
                <a:ext cx="1008062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 Box 6"/>
              <p:cNvSpPr txBox="1">
                <a:spLocks noChangeArrowheads="1"/>
              </p:cNvSpPr>
              <p:nvPr/>
            </p:nvSpPr>
            <p:spPr bwMode="auto">
              <a:xfrm>
                <a:off x="8564" y="3095504"/>
                <a:ext cx="10080625" cy="603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⋅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/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63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3095504"/>
                <a:ext cx="10080625" cy="6032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Text Box 6"/>
          <p:cNvSpPr txBox="1">
            <a:spLocks noChangeArrowheads="1"/>
          </p:cNvSpPr>
          <p:nvPr/>
        </p:nvSpPr>
        <p:spPr bwMode="auto">
          <a:xfrm>
            <a:off x="6854" y="4045766"/>
            <a:ext cx="10080625" cy="603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Slightly worse than Fibonacci Seesaw.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 Box 6"/>
              <p:cNvSpPr txBox="1">
                <a:spLocks noChangeArrowheads="1"/>
              </p:cNvSpPr>
              <p:nvPr/>
            </p:nvSpPr>
            <p:spPr bwMode="auto">
              <a:xfrm>
                <a:off x="5144" y="4996028"/>
                <a:ext cx="10080625" cy="603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Can be combined with FS to yield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.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61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3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4996028"/>
                <a:ext cx="10080625" cy="603242"/>
              </a:xfrm>
              <a:prstGeom prst="rect">
                <a:avLst/>
              </a:prstGeom>
              <a:blipFill>
                <a:blip r:embed="rId5"/>
                <a:stretch>
                  <a:fillRect t="-14141" b="-282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8" name="Text Box 6"/>
          <p:cNvSpPr txBox="1">
            <a:spLocks noChangeArrowheads="1"/>
          </p:cNvSpPr>
          <p:nvPr/>
        </p:nvSpPr>
        <p:spPr bwMode="auto">
          <a:xfrm>
            <a:off x="23982" y="5946289"/>
            <a:ext cx="10080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Best known deterministic algorithm </a:t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USOs and AUSOs!</a:t>
            </a:r>
          </a:p>
        </p:txBody>
      </p:sp>
    </p:spTree>
    <p:extLst>
      <p:ext uri="{BB962C8B-B14F-4D97-AF65-F5344CB8AC3E}">
        <p14:creationId xmlns:p14="http://schemas.microsoft.com/office/powerpoint/2010/main" val="7958972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6" grpId="0"/>
      <p:bldP spid="117" grpId="0"/>
      <p:bldP spid="1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515896"/>
            <a:ext cx="10080624" cy="7386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Randomized algorithms for USOs</a:t>
            </a:r>
            <a:endParaRPr lang="en-US" sz="4800" dirty="0">
              <a:solidFill>
                <a:srgbClr val="CC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22272" y="2769884"/>
                <a:ext cx="10080625" cy="7918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43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  <a:r>
                  <a:rPr lang="en-US" sz="2800" dirty="0">
                    <a:solidFill>
                      <a:srgbClr val="C00000"/>
                    </a:solidFill>
                  </a:rPr>
                  <a:t>[ Szabó-Welzl (2001) ]</a:t>
                </a: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2769884"/>
                <a:ext cx="10080625" cy="791820"/>
              </a:xfrm>
              <a:prstGeom prst="rect">
                <a:avLst/>
              </a:prstGeom>
              <a:blipFill>
                <a:blip r:embed="rId3"/>
                <a:stretch>
                  <a:fillRect b="-461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 Box 6"/>
              <p:cNvSpPr txBox="1">
                <a:spLocks noChangeArrowheads="1"/>
              </p:cNvSpPr>
              <p:nvPr/>
            </p:nvSpPr>
            <p:spPr bwMode="auto">
              <a:xfrm>
                <a:off x="8564" y="5201414"/>
                <a:ext cx="10080625" cy="603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⋅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438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5201414"/>
                <a:ext cx="10080625" cy="6032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20562" y="1638017"/>
                <a:ext cx="10080625" cy="7887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b="0" dirty="0" smtClean="0">
                    <a:solidFill>
                      <a:schemeClr val="tx1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62" y="1638017"/>
                <a:ext cx="10080625" cy="7887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10288" y="3918875"/>
                <a:ext cx="10080625" cy="7921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4074633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1369468</m:t>
                        </m:r>
                      </m:den>
                    </m:f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≈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2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976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2800" dirty="0">
                    <a:solidFill>
                      <a:srgbClr val="C00000"/>
                    </a:solidFill>
                  </a:rPr>
                  <a:t>[ Rote (2001) ]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88" y="3918875"/>
                <a:ext cx="10080625" cy="792140"/>
              </a:xfrm>
              <a:prstGeom prst="rect">
                <a:avLst/>
              </a:prstGeom>
              <a:blipFill>
                <a:blip r:embed="rId6"/>
                <a:stretch>
                  <a:fillRect b="-461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144" y="6204853"/>
            <a:ext cx="10080625" cy="603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Best known randomized algorithm for USOs.</a:t>
            </a:r>
          </a:p>
        </p:txBody>
      </p:sp>
    </p:spTree>
    <p:extLst>
      <p:ext uri="{BB962C8B-B14F-4D97-AF65-F5344CB8AC3E}">
        <p14:creationId xmlns:p14="http://schemas.microsoft.com/office/powerpoint/2010/main" val="2087993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258587"/>
            <a:ext cx="10080624" cy="7386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Finding the sink of an </a:t>
            </a: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A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USO</a:t>
            </a:r>
            <a:endParaRPr lang="en-US" sz="4800" dirty="0">
              <a:solidFill>
                <a:srgbClr val="CC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 Box 6"/>
          <p:cNvSpPr txBox="1">
            <a:spLocks noChangeArrowheads="1"/>
          </p:cNvSpPr>
          <p:nvPr/>
        </p:nvSpPr>
        <p:spPr bwMode="auto">
          <a:xfrm>
            <a:off x="22272" y="1260813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 we use the </a:t>
            </a:r>
            <a:r>
              <a:rPr lang="en-US" sz="3000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acyclicity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AUSOs?</a:t>
            </a:r>
          </a:p>
        </p:txBody>
      </p:sp>
      <p:sp>
        <p:nvSpPr>
          <p:cNvPr id="115" name="Text Box 6"/>
          <p:cNvSpPr txBox="1">
            <a:spLocks noChangeArrowheads="1"/>
          </p:cNvSpPr>
          <p:nvPr/>
        </p:nvSpPr>
        <p:spPr bwMode="auto">
          <a:xfrm>
            <a:off x="8564" y="1913240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Path-following algorithms?</a:t>
            </a:r>
          </a:p>
        </p:txBody>
      </p:sp>
      <p:sp>
        <p:nvSpPr>
          <p:cNvPr id="116" name="Text Box 6"/>
          <p:cNvSpPr txBox="1">
            <a:spLocks noChangeArrowheads="1"/>
          </p:cNvSpPr>
          <p:nvPr/>
        </p:nvSpPr>
        <p:spPr bwMode="auto">
          <a:xfrm>
            <a:off x="6854" y="257934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Improving algorithms?</a:t>
            </a:r>
          </a:p>
        </p:txBody>
      </p:sp>
      <p:sp>
        <p:nvSpPr>
          <p:cNvPr id="117" name="Text Box 6"/>
          <p:cNvSpPr txBox="1">
            <a:spLocks noChangeArrowheads="1"/>
          </p:cNvSpPr>
          <p:nvPr/>
        </p:nvSpPr>
        <p:spPr bwMode="auto">
          <a:xfrm>
            <a:off x="5144" y="3332676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Natural algorithms:</a:t>
            </a:r>
          </a:p>
        </p:txBody>
      </p:sp>
      <p:sp>
        <p:nvSpPr>
          <p:cNvPr id="118" name="Text Box 6"/>
          <p:cNvSpPr txBox="1">
            <a:spLocks noChangeArrowheads="1"/>
          </p:cNvSpPr>
          <p:nvPr/>
        </p:nvSpPr>
        <p:spPr bwMode="auto">
          <a:xfrm>
            <a:off x="23982" y="398439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Arbitrary walk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2272" y="4636118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Random walk (Random-Edge)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4" y="5287839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Random-Facet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8852" y="5939560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Switch-All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868" y="6591282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Random-Jump</a:t>
            </a:r>
          </a:p>
        </p:txBody>
      </p:sp>
    </p:spTree>
    <p:extLst>
      <p:ext uri="{BB962C8B-B14F-4D97-AF65-F5344CB8AC3E}">
        <p14:creationId xmlns:p14="http://schemas.microsoft.com/office/powerpoint/2010/main" val="31749393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6" grpId="0"/>
      <p:bldP spid="117" grpId="0"/>
      <p:bldP spid="118" grpId="0"/>
      <p:bldP spid="8" grpId="0"/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ub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2975" y="1435563"/>
            <a:ext cx="3327252" cy="3613765"/>
          </a:xfrm>
          <a:prstGeom prst="rect">
            <a:avLst/>
          </a:prstGeom>
        </p:spPr>
      </p:pic>
      <p:cxnSp>
        <p:nvCxnSpPr>
          <p:cNvPr id="5" name="Straight Arrow Connector 4"/>
          <p:cNvCxnSpPr>
            <a:stCxn id="24" idx="2"/>
          </p:cNvCxnSpPr>
          <p:nvPr/>
        </p:nvCxnSpPr>
        <p:spPr bwMode="auto">
          <a:xfrm rot="10800000" flipV="1">
            <a:off x="1463029" y="1523058"/>
            <a:ext cx="1168951" cy="872031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 rot="10800000">
            <a:off x="2697468" y="1511170"/>
            <a:ext cx="1905000" cy="42672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stealth" w="lg" len="lg"/>
            <a:tailEnd type="none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rot="16200000" flipV="1">
            <a:off x="1920228" y="2257930"/>
            <a:ext cx="1600200" cy="7620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rot="10800000">
            <a:off x="2743188" y="3111370"/>
            <a:ext cx="1645920" cy="54864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10800000">
            <a:off x="1432548" y="2379850"/>
            <a:ext cx="2240280" cy="70104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5400000" flipH="1" flipV="1">
            <a:off x="3566148" y="2059810"/>
            <a:ext cx="1143000" cy="89916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stealth" w="lg" len="lg"/>
            <a:tailEnd type="non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 flipH="1" flipV="1">
            <a:off x="3612656" y="2677256"/>
            <a:ext cx="1750498" cy="22807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3345168" y="3880990"/>
            <a:ext cx="1264920" cy="82296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5400000" flipH="1" flipV="1">
            <a:off x="2674608" y="3941950"/>
            <a:ext cx="1859280" cy="1066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10800000">
            <a:off x="1706868" y="4162930"/>
            <a:ext cx="1859280" cy="77724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stealth" w="lg" len="lg"/>
            <a:tailEnd type="non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rot="5400000" flipH="1" flipV="1">
            <a:off x="1699248" y="3103750"/>
            <a:ext cx="1066800" cy="105156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rot="16200000" flipV="1">
            <a:off x="678168" y="3149470"/>
            <a:ext cx="1798320" cy="2590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Oval 40"/>
          <p:cNvSpPr/>
          <p:nvPr/>
        </p:nvSpPr>
        <p:spPr bwMode="auto">
          <a:xfrm>
            <a:off x="1277920" y="2242363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2631979" y="1470409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422849" y="2339828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531943" y="1910969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3608815" y="3031335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2713884" y="3062889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 bwMode="auto">
          <a:xfrm>
            <a:off x="1661854" y="4113576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val 29"/>
          <p:cNvSpPr>
            <a:spLocks noChangeAspect="1"/>
          </p:cNvSpPr>
          <p:nvPr/>
        </p:nvSpPr>
        <p:spPr bwMode="auto">
          <a:xfrm>
            <a:off x="4319791" y="3621465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/>
          <p:cNvSpPr>
            <a:spLocks noChangeAspect="1"/>
          </p:cNvSpPr>
          <p:nvPr/>
        </p:nvSpPr>
        <p:spPr bwMode="auto">
          <a:xfrm>
            <a:off x="3513481" y="4873562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0" y="372846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>
                <a:solidFill>
                  <a:srgbClr val="C00000"/>
                </a:solidFill>
              </a:rPr>
              <a:t>Klee-Minty</a:t>
            </a:r>
            <a:r>
              <a:rPr lang="en-GB" sz="4800" dirty="0">
                <a:solidFill>
                  <a:srgbClr val="0033CC"/>
                </a:solidFill>
              </a:rPr>
              <a:t> cubes (1972)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4743" y="3986597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000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35602" y="4734082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100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9716" y="2230368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001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401887" y="3326876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010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97602" y="3435734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110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 bwMode="auto">
              <a:xfrm>
                <a:off x="6313714" y="3703011"/>
                <a:ext cx="1857829" cy="827315"/>
              </a:xfrm>
              <a:prstGeom prst="rect">
                <a:avLst/>
              </a:prstGeom>
              <a:solidFill>
                <a:srgbClr val="FFC000">
                  <a:alpha val="54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1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mbria Math" panose="02040503050406030204" pitchFamily="18" charset="0"/>
                          <a:ea typeface="Arial Unicode MS" pitchFamily="34" charset="-128"/>
                          <a:cs typeface="Arial Unicode MS" pitchFamily="34" charset="-128"/>
                        </a:rPr>
                        <m:t>𝐾</m:t>
                      </m:r>
                      <m:sSub>
                        <m:sSubPr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𝑀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𝑛</m:t>
                          </m:r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−</m:t>
                          </m:r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he-IL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13714" y="3703011"/>
                <a:ext cx="1857829" cy="82731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 bwMode="auto">
              <a:xfrm>
                <a:off x="6335485" y="2157920"/>
                <a:ext cx="1857829" cy="827315"/>
              </a:xfrm>
              <a:prstGeom prst="rect">
                <a:avLst/>
              </a:prstGeom>
              <a:solidFill>
                <a:srgbClr val="FFC000">
                  <a:alpha val="54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1" anchor="ctr" anchorCtr="0" compatLnSpc="1">
                <a:prstTxWarp prst="textNoShape">
                  <a:avLst/>
                </a:prstTxWarp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⃖"/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kumimoji="0" lang="he-IL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35485" y="2157920"/>
                <a:ext cx="1857829" cy="82731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/>
          <p:nvPr/>
        </p:nvCxnSpPr>
        <p:spPr bwMode="auto">
          <a:xfrm flipV="1">
            <a:off x="6487886" y="2985235"/>
            <a:ext cx="1" cy="71777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 flipV="1">
            <a:off x="6803019" y="2985235"/>
            <a:ext cx="1" cy="71777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 flipV="1">
            <a:off x="7118151" y="2985235"/>
            <a:ext cx="1" cy="71777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V="1">
            <a:off x="7998971" y="2985235"/>
            <a:ext cx="1" cy="71777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7112330" y="3055577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…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6"/>
              <p:cNvSpPr txBox="1">
                <a:spLocks noChangeArrowheads="1"/>
              </p:cNvSpPr>
              <p:nvPr/>
            </p:nvSpPr>
            <p:spPr bwMode="auto">
              <a:xfrm>
                <a:off x="5442" y="5369803"/>
                <a:ext cx="10080624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𝐾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2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has a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Hamiltonian path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(Gray code)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42" y="5369803"/>
                <a:ext cx="10080624" cy="550279"/>
              </a:xfrm>
              <a:prstGeom prst="rect">
                <a:avLst/>
              </a:prstGeom>
              <a:blipFill>
                <a:blip r:embed="rId6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 Box 6"/>
              <p:cNvSpPr txBox="1">
                <a:spLocks noChangeArrowheads="1"/>
              </p:cNvSpPr>
              <p:nvPr/>
            </p:nvSpPr>
            <p:spPr bwMode="auto">
              <a:xfrm>
                <a:off x="1" y="6098272"/>
                <a:ext cx="10080624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solidFill>
                      <a:srgbClr val="00B050"/>
                    </a:solidFill>
                    <a:latin typeface="+mn-lt"/>
                    <a:cs typeface="Times New Roman" pitchFamily="18" charset="0"/>
                  </a:rPr>
                  <a:t>Random-Edge</a:t>
                </a:r>
                <a:r>
                  <a:rPr lang="en-US" sz="3200" dirty="0" smtClean="0">
                    <a:solidFill>
                      <a:srgbClr val="0000FF"/>
                    </a:solidFill>
                    <a:latin typeface="+mn-lt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solidFill>
                      <a:schemeClr val="tx2"/>
                    </a:solidFill>
                    <a:latin typeface="+mn-lt"/>
                    <a:cs typeface="Times New Roman" pitchFamily="18" charset="0"/>
                  </a:rPr>
                  <a:t>on</a:t>
                </a:r>
                <a:r>
                  <a:rPr lang="en-US" sz="3200" dirty="0" smtClean="0">
                    <a:solidFill>
                      <a:srgbClr val="0000FF"/>
                    </a:solidFill>
                    <a:latin typeface="+mn-lt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𝐾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2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takes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Θ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32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w.h.p</a:t>
                </a:r>
                <a:r>
                  <a:rPr lang="en-US" sz="32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32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2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rgbClr val="C00000"/>
                    </a:solidFill>
                    <a:latin typeface="+mj-lt"/>
                    <a:cs typeface="Times New Roman" pitchFamily="18" charset="0"/>
                  </a:rPr>
                  <a:t>[</a:t>
                </a:r>
                <a:r>
                  <a:rPr lang="en-US" sz="2800" dirty="0" err="1" smtClean="0">
                    <a:solidFill>
                      <a:srgbClr val="C00000"/>
                    </a:solidFill>
                    <a:latin typeface="+mj-lt"/>
                    <a:cs typeface="Times New Roman" pitchFamily="18" charset="0"/>
                  </a:rPr>
                  <a:t>Balogh-Pemantle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+mj-lt"/>
                    <a:cs typeface="Times New Roman" pitchFamily="18" charset="0"/>
                  </a:rPr>
                  <a:t> (2007)]</a:t>
                </a:r>
              </a:p>
            </p:txBody>
          </p:sp>
        </mc:Choice>
        <mc:Fallback xmlns="">
          <p:sp>
            <p:nvSpPr>
              <p:cNvPr id="5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6098272"/>
                <a:ext cx="10080624" cy="1015663"/>
              </a:xfrm>
              <a:prstGeom prst="rect">
                <a:avLst/>
              </a:prstGeom>
              <a:blipFill>
                <a:blip r:embed="rId7"/>
                <a:stretch>
                  <a:fillRect t="-8383" b="-1556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2681943" y="1095280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011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418335" y="1460046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111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086939" y="2429093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101</a:t>
            </a:r>
            <a:endParaRPr lang="he-IL" sz="2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16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8" grpId="0" animBg="1"/>
      <p:bldP spid="42" grpId="0" animBg="1"/>
      <p:bldP spid="48" grpId="0"/>
      <p:bldP spid="49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" y="449922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>
                <a:solidFill>
                  <a:srgbClr val="0033CC"/>
                </a:solidFill>
              </a:rPr>
              <a:t>Linear Programming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59117" y="6328566"/>
            <a:ext cx="9272587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Find the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highest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point in a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polyhedron</a:t>
            </a:r>
          </a:p>
        </p:txBody>
      </p:sp>
      <p:pic>
        <p:nvPicPr>
          <p:cNvPr id="4" name="Picture 3" descr="polyhedr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6781" y="1305876"/>
            <a:ext cx="4547966" cy="4317365"/>
          </a:xfrm>
          <a:prstGeom prst="rect">
            <a:avLst/>
          </a:prstGeom>
        </p:spPr>
      </p:pic>
      <p:sp>
        <p:nvSpPr>
          <p:cNvPr id="7" name="Oval 6"/>
          <p:cNvSpPr>
            <a:spLocks noChangeAspect="1"/>
          </p:cNvSpPr>
          <p:nvPr/>
        </p:nvSpPr>
        <p:spPr bwMode="auto">
          <a:xfrm>
            <a:off x="6330954" y="1575867"/>
            <a:ext cx="202500" cy="2025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359117" y="5048406"/>
            <a:ext cx="9272587" cy="112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Maximize a </a:t>
            </a: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linear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objective function subject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a set of </a:t>
            </a: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linear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inequalities (and equalities)</a:t>
            </a:r>
            <a:endParaRPr lang="en-US" dirty="0" smtClean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1177439" y="2557003"/>
                <a:ext cx="2917483" cy="11227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000"/>
                  </a:spcBef>
                </a:pPr>
                <a: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solidFill>
                              <a:srgbClr val="CC006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CC006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max</m:t>
                        </m:r>
                        <m:r>
                          <a:rPr lang="en-US" b="0" i="1" smtClean="0">
                            <a:solidFill>
                              <a:srgbClr val="CC006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fName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CC006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rgbClr val="CC006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CC006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b="1" i="1" smtClean="0">
                            <a:solidFill>
                              <a:srgbClr val="CC006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6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b="1" i="1" smtClean="0">
                        <a:solidFill>
                          <a:srgbClr val="CC006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b="0" i="1" smtClean="0">
                        <a:solidFill>
                          <a:srgbClr val="CC006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b="1" i="1" smtClean="0">
                        <a:solidFill>
                          <a:srgbClr val="CC006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</m:oMath>
                </a14:m>
                <a:endParaRPr lang="en-US" b="1" dirty="0" smtClean="0">
                  <a:solidFill>
                    <a:srgbClr val="CC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7439" y="2557003"/>
                <a:ext cx="2917483" cy="1122743"/>
              </a:xfrm>
              <a:prstGeom prst="rect">
                <a:avLst/>
              </a:prstGeom>
              <a:blipFill>
                <a:blip r:embed="rId4"/>
                <a:stretch>
                  <a:fillRect l="-2296" b="-1891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 bwMode="auto">
          <a:xfrm rot="5400000" flipH="1" flipV="1">
            <a:off x="7650592" y="3101583"/>
            <a:ext cx="1864659" cy="17929"/>
          </a:xfrm>
          <a:prstGeom prst="straightConnector1">
            <a:avLst/>
          </a:prstGeom>
          <a:solidFill>
            <a:srgbClr val="00B8FF"/>
          </a:solidFill>
          <a:ln w="7937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21579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3720" y="517986"/>
            <a:ext cx="9072563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latin typeface="+mj-lt"/>
              </a:rPr>
              <a:t>Klee-Minty cubes </a:t>
            </a:r>
            <a:r>
              <a:rPr lang="en-GB" dirty="0" smtClean="0">
                <a:solidFill>
                  <a:srgbClr val="CC6600"/>
                </a:solidFill>
                <a:latin typeface="+mj-lt"/>
              </a:rPr>
              <a:t>(1972)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3409" y="6577650"/>
            <a:ext cx="6193184" cy="3213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600" dirty="0" smtClean="0">
                <a:latin typeface="Times New Roman" pitchFamily="18" charset="0"/>
              </a:rPr>
              <a:t>Taken from a paper by </a:t>
            </a:r>
            <a:r>
              <a:rPr lang="en-US" sz="1600" dirty="0" err="1" smtClean="0">
                <a:latin typeface="Times New Roman" pitchFamily="18" charset="0"/>
              </a:rPr>
              <a:t>Gärtner</a:t>
            </a:r>
            <a:r>
              <a:rPr lang="en-US" sz="1600" dirty="0" smtClean="0">
                <a:latin typeface="Times New Roman" pitchFamily="18" charset="0"/>
              </a:rPr>
              <a:t>-</a:t>
            </a:r>
            <a:r>
              <a:rPr lang="en-US" sz="1600" dirty="0" err="1" smtClean="0">
                <a:latin typeface="Times New Roman" pitchFamily="18" charset="0"/>
              </a:rPr>
              <a:t>Henk</a:t>
            </a:r>
            <a:r>
              <a:rPr lang="en-US" sz="1600" dirty="0" smtClean="0">
                <a:latin typeface="Times New Roman" pitchFamily="18" charset="0"/>
              </a:rPr>
              <a:t>-Ziegler</a:t>
            </a:r>
            <a:endParaRPr lang="he-IL" sz="1600" dirty="0">
              <a:latin typeface="Times New Roman" pitchFamily="18" charset="0"/>
            </a:endParaRPr>
          </a:p>
        </p:txBody>
      </p:sp>
      <p:pic>
        <p:nvPicPr>
          <p:cNvPr id="10" name="Picture 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974754" y="1515497"/>
            <a:ext cx="8133400" cy="1393758"/>
          </a:xfrm>
          <a:prstGeom prst="rect">
            <a:avLst/>
          </a:prstGeom>
          <a:noFill/>
          <a:ln/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94539" y="3246215"/>
            <a:ext cx="359092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 bwMode="auto">
          <a:xfrm rot="16200000" flipH="1">
            <a:off x="4237075" y="5587409"/>
            <a:ext cx="255181" cy="20201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4463845" y="5594559"/>
            <a:ext cx="688261" cy="22122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5147186" y="4866971"/>
            <a:ext cx="1042223" cy="71775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rot="16200000" flipV="1">
            <a:off x="5894439" y="4581833"/>
            <a:ext cx="580103" cy="983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rot="10800000" flipV="1">
            <a:off x="5147188" y="4306529"/>
            <a:ext cx="1032387" cy="93406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rot="10800000">
            <a:off x="4478598" y="4163965"/>
            <a:ext cx="678423" cy="240887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16200000" flipV="1">
            <a:off x="4100052" y="3790335"/>
            <a:ext cx="535858" cy="21139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7254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 rot="5400000">
            <a:off x="6344681" y="1328032"/>
            <a:ext cx="2459819" cy="3889931"/>
          </a:xfrm>
          <a:prstGeom prst="rect">
            <a:avLst/>
          </a:prstGeom>
          <a:solidFill>
            <a:srgbClr val="FFFF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4386" name="Rectangle 2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0" y="77893"/>
                <a:ext cx="10080625" cy="1505480"/>
              </a:xfrm>
            </p:spPr>
            <p:txBody>
              <a:bodyPr/>
              <a:lstStyle/>
              <a:p>
                <a:r>
                  <a:rPr lang="en-US" kern="1200" dirty="0" smtClean="0">
                    <a:solidFill>
                      <a:srgbClr val="00B050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Random-Facet </a:t>
                </a:r>
                <a:r>
                  <a:rPr lang="en-US" kern="1200" dirty="0">
                    <a:solidFill>
                      <a:srgbClr val="0000FF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on the </a:t>
                </a:r>
                <a14:m>
                  <m:oMath xmlns:m="http://schemas.openxmlformats.org/officeDocument/2006/math">
                    <m:r>
                      <a:rPr lang="en-US" kern="12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rial Unicode MS" pitchFamily="34" charset="-128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kern="1200" dirty="0">
                    <a:solidFill>
                      <a:srgbClr val="0000FF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-cube</a:t>
                </a:r>
                <a:br>
                  <a:rPr lang="en-US" kern="1200" dirty="0">
                    <a:solidFill>
                      <a:srgbClr val="0000FF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</a:br>
                <a:r>
                  <a:rPr lang="en-US" sz="3600" kern="1200" dirty="0">
                    <a:solidFill>
                      <a:srgbClr val="C00000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[Ludwig (1995)]  [</a:t>
                </a:r>
                <a:r>
                  <a:rPr lang="en-US" sz="3600" kern="1200" dirty="0" err="1">
                    <a:solidFill>
                      <a:srgbClr val="C00000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Gärtner</a:t>
                </a:r>
                <a:r>
                  <a:rPr lang="en-US" sz="3600" kern="1200" dirty="0">
                    <a:solidFill>
                      <a:srgbClr val="C00000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 (2002)]</a:t>
                </a:r>
              </a:p>
            </p:txBody>
          </p:sp>
        </mc:Choice>
        <mc:Fallback xmlns="">
          <p:sp>
            <p:nvSpPr>
              <p:cNvPr id="14438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77893"/>
                <a:ext cx="10080625" cy="1505480"/>
              </a:xfrm>
              <a:blipFill rotWithShape="0">
                <a:blip r:embed="rId3"/>
                <a:stretch>
                  <a:fillRect t="-2834" b="-60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34572" y="1642844"/>
                <a:ext cx="5038233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Start at some vertex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𝒂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of the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72" y="1642844"/>
                <a:ext cx="5038233" cy="892552"/>
              </a:xfrm>
              <a:prstGeom prst="rect">
                <a:avLst/>
              </a:prstGeom>
              <a:blipFill>
                <a:blip r:embed="rId4"/>
                <a:stretch>
                  <a:fillRect t="-5442" b="-11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1831" y="2556005"/>
                <a:ext cx="5038233" cy="131683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Split the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 into 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two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p>
                    </m:sSub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along a </a:t>
                </a:r>
                <a:r>
                  <a:rPr lang="en-US" sz="25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random</a:t>
                </a: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coordinate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31" y="2556005"/>
                <a:ext cx="5038233" cy="1316835"/>
              </a:xfrm>
              <a:prstGeom prst="rect">
                <a:avLst/>
              </a:prstGeom>
              <a:blipFill rotWithShape="0">
                <a:blip r:embed="rId5"/>
                <a:stretch>
                  <a:fillRect t="-3704" b="-64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34575" y="3893449"/>
                <a:ext cx="5038233" cy="97578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Recursively find the sink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of the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containing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𝒂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75" y="3893449"/>
                <a:ext cx="5038233" cy="975780"/>
              </a:xfrm>
              <a:prstGeom prst="rect">
                <a:avLst/>
              </a:prstGeom>
              <a:blipFill>
                <a:blip r:embed="rId6"/>
                <a:stretch>
                  <a:fillRect l="-363" t="-5625" r="-242" b="-5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 2"/>
          <p:cNvSpPr/>
          <p:nvPr/>
        </p:nvSpPr>
        <p:spPr bwMode="auto">
          <a:xfrm>
            <a:off x="6106894" y="2597314"/>
            <a:ext cx="873934" cy="988016"/>
          </a:xfrm>
          <a:custGeom>
            <a:avLst/>
            <a:gdLst>
              <a:gd name="connsiteX0" fmla="*/ 43542 w 873934"/>
              <a:gd name="connsiteY0" fmla="*/ 988016 h 988016"/>
              <a:gd name="connsiteX1" fmla="*/ 14514 w 873934"/>
              <a:gd name="connsiteY1" fmla="*/ 784816 h 988016"/>
              <a:gd name="connsiteX2" fmla="*/ 0 w 873934"/>
              <a:gd name="connsiteY2" fmla="*/ 741273 h 988016"/>
              <a:gd name="connsiteX3" fmla="*/ 14514 w 873934"/>
              <a:gd name="connsiteY3" fmla="*/ 639673 h 988016"/>
              <a:gd name="connsiteX4" fmla="*/ 203200 w 873934"/>
              <a:gd name="connsiteY4" fmla="*/ 625159 h 988016"/>
              <a:gd name="connsiteX5" fmla="*/ 232228 w 873934"/>
              <a:gd name="connsiteY5" fmla="*/ 668701 h 988016"/>
              <a:gd name="connsiteX6" fmla="*/ 261257 w 873934"/>
              <a:gd name="connsiteY6" fmla="*/ 784816 h 988016"/>
              <a:gd name="connsiteX7" fmla="*/ 333828 w 873934"/>
              <a:gd name="connsiteY7" fmla="*/ 900930 h 988016"/>
              <a:gd name="connsiteX8" fmla="*/ 537028 w 873934"/>
              <a:gd name="connsiteY8" fmla="*/ 886416 h 988016"/>
              <a:gd name="connsiteX9" fmla="*/ 566057 w 873934"/>
              <a:gd name="connsiteY9" fmla="*/ 828359 h 988016"/>
              <a:gd name="connsiteX10" fmla="*/ 624114 w 873934"/>
              <a:gd name="connsiteY10" fmla="*/ 741273 h 988016"/>
              <a:gd name="connsiteX11" fmla="*/ 595085 w 873934"/>
              <a:gd name="connsiteY11" fmla="*/ 567101 h 988016"/>
              <a:gd name="connsiteX12" fmla="*/ 566057 w 873934"/>
              <a:gd name="connsiteY12" fmla="*/ 523559 h 988016"/>
              <a:gd name="connsiteX13" fmla="*/ 522514 w 873934"/>
              <a:gd name="connsiteY13" fmla="*/ 421959 h 988016"/>
              <a:gd name="connsiteX14" fmla="*/ 377371 w 873934"/>
              <a:gd name="connsiteY14" fmla="*/ 349387 h 988016"/>
              <a:gd name="connsiteX15" fmla="*/ 290285 w 873934"/>
              <a:gd name="connsiteY15" fmla="*/ 320359 h 988016"/>
              <a:gd name="connsiteX16" fmla="*/ 246742 w 873934"/>
              <a:gd name="connsiteY16" fmla="*/ 305844 h 988016"/>
              <a:gd name="connsiteX17" fmla="*/ 145142 w 873934"/>
              <a:gd name="connsiteY17" fmla="*/ 291330 h 988016"/>
              <a:gd name="connsiteX18" fmla="*/ 101600 w 873934"/>
              <a:gd name="connsiteY18" fmla="*/ 276816 h 988016"/>
              <a:gd name="connsiteX19" fmla="*/ 87085 w 873934"/>
              <a:gd name="connsiteY19" fmla="*/ 44587 h 988016"/>
              <a:gd name="connsiteX20" fmla="*/ 130628 w 873934"/>
              <a:gd name="connsiteY20" fmla="*/ 30073 h 988016"/>
              <a:gd name="connsiteX21" fmla="*/ 174171 w 873934"/>
              <a:gd name="connsiteY21" fmla="*/ 1044 h 988016"/>
              <a:gd name="connsiteX22" fmla="*/ 609600 w 873934"/>
              <a:gd name="connsiteY22" fmla="*/ 15559 h 988016"/>
              <a:gd name="connsiteX23" fmla="*/ 711200 w 873934"/>
              <a:gd name="connsiteY23" fmla="*/ 44587 h 988016"/>
              <a:gd name="connsiteX24" fmla="*/ 769257 w 873934"/>
              <a:gd name="connsiteY24" fmla="*/ 59101 h 988016"/>
              <a:gd name="connsiteX25" fmla="*/ 798285 w 873934"/>
              <a:gd name="connsiteY25" fmla="*/ 102644 h 988016"/>
              <a:gd name="connsiteX26" fmla="*/ 870857 w 873934"/>
              <a:gd name="connsiteY26" fmla="*/ 175216 h 988016"/>
              <a:gd name="connsiteX27" fmla="*/ 870857 w 873934"/>
              <a:gd name="connsiteY27" fmla="*/ 291330 h 98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73934" h="988016">
                <a:moveTo>
                  <a:pt x="43542" y="988016"/>
                </a:moveTo>
                <a:cubicBezTo>
                  <a:pt x="37265" y="937796"/>
                  <a:pt x="26472" y="838629"/>
                  <a:pt x="14514" y="784816"/>
                </a:cubicBezTo>
                <a:cubicBezTo>
                  <a:pt x="11195" y="769881"/>
                  <a:pt x="4838" y="755787"/>
                  <a:pt x="0" y="741273"/>
                </a:cubicBezTo>
                <a:cubicBezTo>
                  <a:pt x="4838" y="707406"/>
                  <a:pt x="620" y="670935"/>
                  <a:pt x="14514" y="639673"/>
                </a:cubicBezTo>
                <a:cubicBezTo>
                  <a:pt x="41918" y="578013"/>
                  <a:pt x="198447" y="624684"/>
                  <a:pt x="203200" y="625159"/>
                </a:cubicBezTo>
                <a:cubicBezTo>
                  <a:pt x="212876" y="639673"/>
                  <a:pt x="226267" y="652308"/>
                  <a:pt x="232228" y="668701"/>
                </a:cubicBezTo>
                <a:cubicBezTo>
                  <a:pt x="245862" y="706195"/>
                  <a:pt x="239127" y="751620"/>
                  <a:pt x="261257" y="784816"/>
                </a:cubicBezTo>
                <a:cubicBezTo>
                  <a:pt x="305933" y="851832"/>
                  <a:pt x="281310" y="813401"/>
                  <a:pt x="333828" y="900930"/>
                </a:cubicBezTo>
                <a:cubicBezTo>
                  <a:pt x="401561" y="896092"/>
                  <a:pt x="472213" y="906670"/>
                  <a:pt x="537028" y="886416"/>
                </a:cubicBezTo>
                <a:cubicBezTo>
                  <a:pt x="557680" y="879962"/>
                  <a:pt x="554925" y="846912"/>
                  <a:pt x="566057" y="828359"/>
                </a:cubicBezTo>
                <a:cubicBezTo>
                  <a:pt x="584007" y="798443"/>
                  <a:pt x="624114" y="741273"/>
                  <a:pt x="624114" y="741273"/>
                </a:cubicBezTo>
                <a:cubicBezTo>
                  <a:pt x="614438" y="683216"/>
                  <a:pt x="610251" y="623972"/>
                  <a:pt x="595085" y="567101"/>
                </a:cubicBezTo>
                <a:cubicBezTo>
                  <a:pt x="590590" y="550246"/>
                  <a:pt x="573858" y="539161"/>
                  <a:pt x="566057" y="523559"/>
                </a:cubicBezTo>
                <a:cubicBezTo>
                  <a:pt x="548710" y="488865"/>
                  <a:pt x="552713" y="452158"/>
                  <a:pt x="522514" y="421959"/>
                </a:cubicBezTo>
                <a:cubicBezTo>
                  <a:pt x="456722" y="356167"/>
                  <a:pt x="447609" y="370458"/>
                  <a:pt x="377371" y="349387"/>
                </a:cubicBezTo>
                <a:cubicBezTo>
                  <a:pt x="348063" y="340595"/>
                  <a:pt x="319314" y="330035"/>
                  <a:pt x="290285" y="320359"/>
                </a:cubicBezTo>
                <a:cubicBezTo>
                  <a:pt x="275771" y="315521"/>
                  <a:pt x="261888" y="308008"/>
                  <a:pt x="246742" y="305844"/>
                </a:cubicBezTo>
                <a:lnTo>
                  <a:pt x="145142" y="291330"/>
                </a:lnTo>
                <a:cubicBezTo>
                  <a:pt x="130628" y="286492"/>
                  <a:pt x="111394" y="288569"/>
                  <a:pt x="101600" y="276816"/>
                </a:cubicBezTo>
                <a:cubicBezTo>
                  <a:pt x="53266" y="218815"/>
                  <a:pt x="69101" y="98540"/>
                  <a:pt x="87085" y="44587"/>
                </a:cubicBezTo>
                <a:cubicBezTo>
                  <a:pt x="91923" y="30073"/>
                  <a:pt x="116114" y="34911"/>
                  <a:pt x="130628" y="30073"/>
                </a:cubicBezTo>
                <a:cubicBezTo>
                  <a:pt x="145142" y="20397"/>
                  <a:pt x="156735" y="1572"/>
                  <a:pt x="174171" y="1044"/>
                </a:cubicBezTo>
                <a:cubicBezTo>
                  <a:pt x="319328" y="-3355"/>
                  <a:pt x="464627" y="7031"/>
                  <a:pt x="609600" y="15559"/>
                </a:cubicBezTo>
                <a:cubicBezTo>
                  <a:pt x="638168" y="17240"/>
                  <a:pt x="682733" y="36454"/>
                  <a:pt x="711200" y="44587"/>
                </a:cubicBezTo>
                <a:cubicBezTo>
                  <a:pt x="730380" y="50067"/>
                  <a:pt x="749905" y="54263"/>
                  <a:pt x="769257" y="59101"/>
                </a:cubicBezTo>
                <a:cubicBezTo>
                  <a:pt x="778933" y="73615"/>
                  <a:pt x="785950" y="90309"/>
                  <a:pt x="798285" y="102644"/>
                </a:cubicBezTo>
                <a:cubicBezTo>
                  <a:pt x="826238" y="130598"/>
                  <a:pt x="862256" y="127910"/>
                  <a:pt x="870857" y="175216"/>
                </a:cubicBezTo>
                <a:cubicBezTo>
                  <a:pt x="877781" y="213296"/>
                  <a:pt x="870857" y="252625"/>
                  <a:pt x="870857" y="29133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8196951" y="2583844"/>
            <a:ext cx="885371" cy="1553029"/>
          </a:xfrm>
          <a:custGeom>
            <a:avLst/>
            <a:gdLst>
              <a:gd name="connsiteX0" fmla="*/ 0 w 885371"/>
              <a:gd name="connsiteY0" fmla="*/ 304800 h 1553029"/>
              <a:gd name="connsiteX1" fmla="*/ 29028 w 885371"/>
              <a:gd name="connsiteY1" fmla="*/ 145143 h 1553029"/>
              <a:gd name="connsiteX2" fmla="*/ 43543 w 885371"/>
              <a:gd name="connsiteY2" fmla="*/ 101600 h 1553029"/>
              <a:gd name="connsiteX3" fmla="*/ 101600 w 885371"/>
              <a:gd name="connsiteY3" fmla="*/ 43543 h 1553029"/>
              <a:gd name="connsiteX4" fmla="*/ 174171 w 885371"/>
              <a:gd name="connsiteY4" fmla="*/ 0 h 1553029"/>
              <a:gd name="connsiteX5" fmla="*/ 246743 w 885371"/>
              <a:gd name="connsiteY5" fmla="*/ 14514 h 1553029"/>
              <a:gd name="connsiteX6" fmla="*/ 261257 w 885371"/>
              <a:gd name="connsiteY6" fmla="*/ 58057 h 1553029"/>
              <a:gd name="connsiteX7" fmla="*/ 275771 w 885371"/>
              <a:gd name="connsiteY7" fmla="*/ 304800 h 1553029"/>
              <a:gd name="connsiteX8" fmla="*/ 290285 w 885371"/>
              <a:gd name="connsiteY8" fmla="*/ 348343 h 1553029"/>
              <a:gd name="connsiteX9" fmla="*/ 391885 w 885371"/>
              <a:gd name="connsiteY9" fmla="*/ 406400 h 1553029"/>
              <a:gd name="connsiteX10" fmla="*/ 493485 w 885371"/>
              <a:gd name="connsiteY10" fmla="*/ 420914 h 1553029"/>
              <a:gd name="connsiteX11" fmla="*/ 522514 w 885371"/>
              <a:gd name="connsiteY11" fmla="*/ 333829 h 1553029"/>
              <a:gd name="connsiteX12" fmla="*/ 537028 w 885371"/>
              <a:gd name="connsiteY12" fmla="*/ 246743 h 1553029"/>
              <a:gd name="connsiteX13" fmla="*/ 551543 w 885371"/>
              <a:gd name="connsiteY13" fmla="*/ 203200 h 1553029"/>
              <a:gd name="connsiteX14" fmla="*/ 566057 w 885371"/>
              <a:gd name="connsiteY14" fmla="*/ 145143 h 1553029"/>
              <a:gd name="connsiteX15" fmla="*/ 595085 w 885371"/>
              <a:gd name="connsiteY15" fmla="*/ 58057 h 1553029"/>
              <a:gd name="connsiteX16" fmla="*/ 638628 w 885371"/>
              <a:gd name="connsiteY16" fmla="*/ 29029 h 1553029"/>
              <a:gd name="connsiteX17" fmla="*/ 870857 w 885371"/>
              <a:gd name="connsiteY17" fmla="*/ 87086 h 1553029"/>
              <a:gd name="connsiteX18" fmla="*/ 885371 w 885371"/>
              <a:gd name="connsiteY18" fmla="*/ 130629 h 1553029"/>
              <a:gd name="connsiteX19" fmla="*/ 870857 w 885371"/>
              <a:gd name="connsiteY19" fmla="*/ 290286 h 1553029"/>
              <a:gd name="connsiteX20" fmla="*/ 841828 w 885371"/>
              <a:gd name="connsiteY20" fmla="*/ 333829 h 1553029"/>
              <a:gd name="connsiteX21" fmla="*/ 740228 w 885371"/>
              <a:gd name="connsiteY21" fmla="*/ 435429 h 1553029"/>
              <a:gd name="connsiteX22" fmla="*/ 638628 w 885371"/>
              <a:gd name="connsiteY22" fmla="*/ 566057 h 1553029"/>
              <a:gd name="connsiteX23" fmla="*/ 595085 w 885371"/>
              <a:gd name="connsiteY23" fmla="*/ 609600 h 1553029"/>
              <a:gd name="connsiteX24" fmla="*/ 522514 w 885371"/>
              <a:gd name="connsiteY24" fmla="*/ 696686 h 1553029"/>
              <a:gd name="connsiteX25" fmla="*/ 493485 w 885371"/>
              <a:gd name="connsiteY25" fmla="*/ 740229 h 1553029"/>
              <a:gd name="connsiteX26" fmla="*/ 449943 w 885371"/>
              <a:gd name="connsiteY26" fmla="*/ 783771 h 1553029"/>
              <a:gd name="connsiteX27" fmla="*/ 420914 w 885371"/>
              <a:gd name="connsiteY27" fmla="*/ 856343 h 1553029"/>
              <a:gd name="connsiteX28" fmla="*/ 377371 w 885371"/>
              <a:gd name="connsiteY28" fmla="*/ 885371 h 1553029"/>
              <a:gd name="connsiteX29" fmla="*/ 290285 w 885371"/>
              <a:gd name="connsiteY29" fmla="*/ 972457 h 1553029"/>
              <a:gd name="connsiteX30" fmla="*/ 217714 w 885371"/>
              <a:gd name="connsiteY30" fmla="*/ 1059543 h 1553029"/>
              <a:gd name="connsiteX31" fmla="*/ 130628 w 885371"/>
              <a:gd name="connsiteY31" fmla="*/ 1132114 h 1553029"/>
              <a:gd name="connsiteX32" fmla="*/ 101600 w 885371"/>
              <a:gd name="connsiteY32" fmla="*/ 1175657 h 1553029"/>
              <a:gd name="connsiteX33" fmla="*/ 58057 w 885371"/>
              <a:gd name="connsiteY33" fmla="*/ 1219200 h 1553029"/>
              <a:gd name="connsiteX34" fmla="*/ 29028 w 885371"/>
              <a:gd name="connsiteY34" fmla="*/ 1306286 h 1553029"/>
              <a:gd name="connsiteX35" fmla="*/ 116114 w 885371"/>
              <a:gd name="connsiteY35" fmla="*/ 1393371 h 1553029"/>
              <a:gd name="connsiteX36" fmla="*/ 159657 w 885371"/>
              <a:gd name="connsiteY36" fmla="*/ 1436914 h 1553029"/>
              <a:gd name="connsiteX37" fmla="*/ 217714 w 885371"/>
              <a:gd name="connsiteY37" fmla="*/ 1465943 h 1553029"/>
              <a:gd name="connsiteX38" fmla="*/ 261257 w 885371"/>
              <a:gd name="connsiteY38" fmla="*/ 1494971 h 1553029"/>
              <a:gd name="connsiteX39" fmla="*/ 304800 w 885371"/>
              <a:gd name="connsiteY39" fmla="*/ 1509486 h 1553029"/>
              <a:gd name="connsiteX40" fmla="*/ 464457 w 885371"/>
              <a:gd name="connsiteY40" fmla="*/ 1553029 h 1553029"/>
              <a:gd name="connsiteX41" fmla="*/ 537028 w 885371"/>
              <a:gd name="connsiteY41" fmla="*/ 1524000 h 1553029"/>
              <a:gd name="connsiteX42" fmla="*/ 566057 w 885371"/>
              <a:gd name="connsiteY42" fmla="*/ 1465943 h 1553029"/>
              <a:gd name="connsiteX43" fmla="*/ 508000 w 885371"/>
              <a:gd name="connsiteY43" fmla="*/ 1233714 h 1553029"/>
              <a:gd name="connsiteX44" fmla="*/ 391885 w 885371"/>
              <a:gd name="connsiteY44" fmla="*/ 1204686 h 1553029"/>
              <a:gd name="connsiteX45" fmla="*/ 348343 w 885371"/>
              <a:gd name="connsiteY45" fmla="*/ 1175657 h 1553029"/>
              <a:gd name="connsiteX46" fmla="*/ 304800 w 885371"/>
              <a:gd name="connsiteY46" fmla="*/ 1161143 h 1553029"/>
              <a:gd name="connsiteX47" fmla="*/ 362857 w 885371"/>
              <a:gd name="connsiteY47" fmla="*/ 1088571 h 1553029"/>
              <a:gd name="connsiteX48" fmla="*/ 696685 w 885371"/>
              <a:gd name="connsiteY48" fmla="*/ 1088571 h 1553029"/>
              <a:gd name="connsiteX49" fmla="*/ 682171 w 885371"/>
              <a:gd name="connsiteY49" fmla="*/ 1001486 h 1553029"/>
              <a:gd name="connsiteX50" fmla="*/ 595085 w 885371"/>
              <a:gd name="connsiteY50" fmla="*/ 928914 h 1553029"/>
              <a:gd name="connsiteX51" fmla="*/ 551543 w 885371"/>
              <a:gd name="connsiteY51" fmla="*/ 870857 h 1553029"/>
              <a:gd name="connsiteX52" fmla="*/ 595085 w 885371"/>
              <a:gd name="connsiteY52" fmla="*/ 841829 h 1553029"/>
              <a:gd name="connsiteX53" fmla="*/ 740228 w 885371"/>
              <a:gd name="connsiteY53" fmla="*/ 841829 h 1553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85371" h="1553029">
                <a:moveTo>
                  <a:pt x="0" y="304800"/>
                </a:moveTo>
                <a:cubicBezTo>
                  <a:pt x="11745" y="222582"/>
                  <a:pt x="9476" y="213573"/>
                  <a:pt x="29028" y="145143"/>
                </a:cubicBezTo>
                <a:cubicBezTo>
                  <a:pt x="33231" y="130432"/>
                  <a:pt x="34650" y="114050"/>
                  <a:pt x="43543" y="101600"/>
                </a:cubicBezTo>
                <a:cubicBezTo>
                  <a:pt x="59451" y="79330"/>
                  <a:pt x="79997" y="60346"/>
                  <a:pt x="101600" y="43543"/>
                </a:cubicBezTo>
                <a:cubicBezTo>
                  <a:pt x="123868" y="26223"/>
                  <a:pt x="149981" y="14514"/>
                  <a:pt x="174171" y="0"/>
                </a:cubicBezTo>
                <a:cubicBezTo>
                  <a:pt x="198362" y="4838"/>
                  <a:pt x="226217" y="830"/>
                  <a:pt x="246743" y="14514"/>
                </a:cubicBezTo>
                <a:cubicBezTo>
                  <a:pt x="259473" y="23001"/>
                  <a:pt x="259735" y="42834"/>
                  <a:pt x="261257" y="58057"/>
                </a:cubicBezTo>
                <a:cubicBezTo>
                  <a:pt x="269455" y="140038"/>
                  <a:pt x="267573" y="222819"/>
                  <a:pt x="275771" y="304800"/>
                </a:cubicBezTo>
                <a:cubicBezTo>
                  <a:pt x="277293" y="320023"/>
                  <a:pt x="280491" y="336590"/>
                  <a:pt x="290285" y="348343"/>
                </a:cubicBezTo>
                <a:cubicBezTo>
                  <a:pt x="324081" y="388898"/>
                  <a:pt x="348478" y="391931"/>
                  <a:pt x="391885" y="406400"/>
                </a:cubicBezTo>
                <a:cubicBezTo>
                  <a:pt x="419242" y="424638"/>
                  <a:pt x="455994" y="464653"/>
                  <a:pt x="493485" y="420914"/>
                </a:cubicBezTo>
                <a:cubicBezTo>
                  <a:pt x="513398" y="397682"/>
                  <a:pt x="522514" y="333829"/>
                  <a:pt x="522514" y="333829"/>
                </a:cubicBezTo>
                <a:cubicBezTo>
                  <a:pt x="527352" y="304800"/>
                  <a:pt x="530644" y="275471"/>
                  <a:pt x="537028" y="246743"/>
                </a:cubicBezTo>
                <a:cubicBezTo>
                  <a:pt x="540347" y="231808"/>
                  <a:pt x="547340" y="217911"/>
                  <a:pt x="551543" y="203200"/>
                </a:cubicBezTo>
                <a:cubicBezTo>
                  <a:pt x="557023" y="184020"/>
                  <a:pt x="560325" y="164250"/>
                  <a:pt x="566057" y="145143"/>
                </a:cubicBezTo>
                <a:cubicBezTo>
                  <a:pt x="574849" y="115835"/>
                  <a:pt x="569625" y="75030"/>
                  <a:pt x="595085" y="58057"/>
                </a:cubicBezTo>
                <a:lnTo>
                  <a:pt x="638628" y="29029"/>
                </a:lnTo>
                <a:cubicBezTo>
                  <a:pt x="752600" y="37796"/>
                  <a:pt x="813680" y="1320"/>
                  <a:pt x="870857" y="87086"/>
                </a:cubicBezTo>
                <a:cubicBezTo>
                  <a:pt x="879344" y="99816"/>
                  <a:pt x="880533" y="116115"/>
                  <a:pt x="885371" y="130629"/>
                </a:cubicBezTo>
                <a:cubicBezTo>
                  <a:pt x="880533" y="183848"/>
                  <a:pt x="882054" y="238034"/>
                  <a:pt x="870857" y="290286"/>
                </a:cubicBezTo>
                <a:cubicBezTo>
                  <a:pt x="867202" y="307343"/>
                  <a:pt x="852295" y="319874"/>
                  <a:pt x="841828" y="333829"/>
                </a:cubicBezTo>
                <a:cubicBezTo>
                  <a:pt x="743335" y="465152"/>
                  <a:pt x="826180" y="363803"/>
                  <a:pt x="740228" y="435429"/>
                </a:cubicBezTo>
                <a:cubicBezTo>
                  <a:pt x="617654" y="537573"/>
                  <a:pt x="800469" y="404216"/>
                  <a:pt x="638628" y="566057"/>
                </a:cubicBezTo>
                <a:lnTo>
                  <a:pt x="595085" y="609600"/>
                </a:lnTo>
                <a:cubicBezTo>
                  <a:pt x="567364" y="692764"/>
                  <a:pt x="601597" y="617603"/>
                  <a:pt x="522514" y="696686"/>
                </a:cubicBezTo>
                <a:cubicBezTo>
                  <a:pt x="510179" y="709021"/>
                  <a:pt x="504652" y="726828"/>
                  <a:pt x="493485" y="740229"/>
                </a:cubicBezTo>
                <a:cubicBezTo>
                  <a:pt x="480345" y="755997"/>
                  <a:pt x="464457" y="769257"/>
                  <a:pt x="449943" y="783771"/>
                </a:cubicBezTo>
                <a:cubicBezTo>
                  <a:pt x="440267" y="807962"/>
                  <a:pt x="436058" y="835142"/>
                  <a:pt x="420914" y="856343"/>
                </a:cubicBezTo>
                <a:cubicBezTo>
                  <a:pt x="410775" y="870538"/>
                  <a:pt x="390409" y="873782"/>
                  <a:pt x="377371" y="885371"/>
                </a:cubicBezTo>
                <a:cubicBezTo>
                  <a:pt x="346688" y="912645"/>
                  <a:pt x="319314" y="943428"/>
                  <a:pt x="290285" y="972457"/>
                </a:cubicBezTo>
                <a:cubicBezTo>
                  <a:pt x="163078" y="1099665"/>
                  <a:pt x="318749" y="938301"/>
                  <a:pt x="217714" y="1059543"/>
                </a:cubicBezTo>
                <a:cubicBezTo>
                  <a:pt x="182789" y="1101452"/>
                  <a:pt x="173443" y="1103571"/>
                  <a:pt x="130628" y="1132114"/>
                </a:cubicBezTo>
                <a:cubicBezTo>
                  <a:pt x="120952" y="1146628"/>
                  <a:pt x="112767" y="1162256"/>
                  <a:pt x="101600" y="1175657"/>
                </a:cubicBezTo>
                <a:cubicBezTo>
                  <a:pt x="88459" y="1191426"/>
                  <a:pt x="68026" y="1201257"/>
                  <a:pt x="58057" y="1219200"/>
                </a:cubicBezTo>
                <a:cubicBezTo>
                  <a:pt x="43197" y="1245948"/>
                  <a:pt x="29028" y="1306286"/>
                  <a:pt x="29028" y="1306286"/>
                </a:cubicBezTo>
                <a:lnTo>
                  <a:pt x="116114" y="1393371"/>
                </a:lnTo>
                <a:cubicBezTo>
                  <a:pt x="130628" y="1407885"/>
                  <a:pt x="141298" y="1427734"/>
                  <a:pt x="159657" y="1436914"/>
                </a:cubicBezTo>
                <a:cubicBezTo>
                  <a:pt x="179009" y="1446590"/>
                  <a:pt x="198928" y="1455208"/>
                  <a:pt x="217714" y="1465943"/>
                </a:cubicBezTo>
                <a:cubicBezTo>
                  <a:pt x="232860" y="1474598"/>
                  <a:pt x="245655" y="1487170"/>
                  <a:pt x="261257" y="1494971"/>
                </a:cubicBezTo>
                <a:cubicBezTo>
                  <a:pt x="274941" y="1501813"/>
                  <a:pt x="290040" y="1505460"/>
                  <a:pt x="304800" y="1509486"/>
                </a:cubicBezTo>
                <a:cubicBezTo>
                  <a:pt x="484866" y="1558595"/>
                  <a:pt x="364233" y="1519619"/>
                  <a:pt x="464457" y="1553029"/>
                </a:cubicBezTo>
                <a:cubicBezTo>
                  <a:pt x="488647" y="1543353"/>
                  <a:pt x="517246" y="1540956"/>
                  <a:pt x="537028" y="1524000"/>
                </a:cubicBezTo>
                <a:cubicBezTo>
                  <a:pt x="553456" y="1509919"/>
                  <a:pt x="564707" y="1487538"/>
                  <a:pt x="566057" y="1465943"/>
                </a:cubicBezTo>
                <a:cubicBezTo>
                  <a:pt x="571403" y="1380413"/>
                  <a:pt x="577418" y="1291562"/>
                  <a:pt x="508000" y="1233714"/>
                </a:cubicBezTo>
                <a:cubicBezTo>
                  <a:pt x="493906" y="1221969"/>
                  <a:pt x="394236" y="1205156"/>
                  <a:pt x="391885" y="1204686"/>
                </a:cubicBezTo>
                <a:cubicBezTo>
                  <a:pt x="377371" y="1195010"/>
                  <a:pt x="363945" y="1183458"/>
                  <a:pt x="348343" y="1175657"/>
                </a:cubicBezTo>
                <a:cubicBezTo>
                  <a:pt x="334659" y="1168815"/>
                  <a:pt x="311642" y="1174827"/>
                  <a:pt x="304800" y="1161143"/>
                </a:cubicBezTo>
                <a:cubicBezTo>
                  <a:pt x="287273" y="1126089"/>
                  <a:pt x="349406" y="1097538"/>
                  <a:pt x="362857" y="1088571"/>
                </a:cubicBezTo>
                <a:cubicBezTo>
                  <a:pt x="386122" y="1090361"/>
                  <a:pt x="653646" y="1122046"/>
                  <a:pt x="696685" y="1088571"/>
                </a:cubicBezTo>
                <a:cubicBezTo>
                  <a:pt x="719915" y="1070503"/>
                  <a:pt x="691477" y="1029405"/>
                  <a:pt x="682171" y="1001486"/>
                </a:cubicBezTo>
                <a:cubicBezTo>
                  <a:pt x="665759" y="952249"/>
                  <a:pt x="638210" y="950477"/>
                  <a:pt x="595085" y="928914"/>
                </a:cubicBezTo>
                <a:cubicBezTo>
                  <a:pt x="580571" y="909562"/>
                  <a:pt x="551543" y="895047"/>
                  <a:pt x="551543" y="870857"/>
                </a:cubicBezTo>
                <a:cubicBezTo>
                  <a:pt x="551543" y="853413"/>
                  <a:pt x="577713" y="843408"/>
                  <a:pt x="595085" y="841829"/>
                </a:cubicBezTo>
                <a:cubicBezTo>
                  <a:pt x="788881" y="824212"/>
                  <a:pt x="657745" y="883071"/>
                  <a:pt x="740228" y="841829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42" name="Straight Arrow Connector 41"/>
          <p:cNvCxnSpPr>
            <a:stCxn id="33" idx="6"/>
            <a:endCxn id="35" idx="2"/>
          </p:cNvCxnSpPr>
          <p:nvPr/>
        </p:nvCxnSpPr>
        <p:spPr bwMode="auto">
          <a:xfrm flipV="1">
            <a:off x="7115633" y="2979182"/>
            <a:ext cx="983099" cy="7257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rgbClr val="0000FF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40014" y="4889838"/>
                <a:ext cx="5038233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is not the global sink,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move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b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14" y="4889838"/>
                <a:ext cx="5038233" cy="892552"/>
              </a:xfrm>
              <a:prstGeom prst="rect">
                <a:avLst/>
              </a:prstGeom>
              <a:blipFill rotWithShape="0">
                <a:blip r:embed="rId7"/>
                <a:stretch>
                  <a:fillRect t="-5442" b="-115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40017" y="5802999"/>
                <a:ext cx="5038233" cy="137588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lvl="1"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Recursively find the sink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𝑐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of the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containing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starting from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17" y="5802999"/>
                <a:ext cx="5038233" cy="1375889"/>
              </a:xfrm>
              <a:prstGeom prst="rect">
                <a:avLst/>
              </a:prstGeom>
              <a:blipFill>
                <a:blip r:embed="rId8"/>
                <a:stretch>
                  <a:fillRect t="-3982" r="-484" b="-5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5787579" y="1625677"/>
            <a:ext cx="3588832" cy="3473920"/>
            <a:chOff x="5787579" y="2507547"/>
            <a:chExt cx="3588832" cy="3473920"/>
          </a:xfrm>
        </p:grpSpPr>
        <p:sp>
          <p:nvSpPr>
            <p:cNvPr id="17" name="Rectangle 16"/>
            <p:cNvSpPr/>
            <p:nvPr/>
          </p:nvSpPr>
          <p:spPr bwMode="auto">
            <a:xfrm rot="5400000">
              <a:off x="5436495" y="3419300"/>
              <a:ext cx="2154328" cy="1452159"/>
            </a:xfrm>
            <a:prstGeom prst="rect">
              <a:avLst/>
            </a:prstGeom>
            <a:solidFill>
              <a:srgbClr val="FFC000">
                <a:alpha val="5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 rot="5400000">
              <a:off x="7584124" y="3430256"/>
              <a:ext cx="2154328" cy="1430247"/>
            </a:xfrm>
            <a:prstGeom prst="rect">
              <a:avLst/>
            </a:prstGeom>
            <a:solidFill>
              <a:srgbClr val="FFC000">
                <a:alpha val="5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7239740" y="3231937"/>
              <a:ext cx="732525" cy="1815055"/>
              <a:chOff x="7239740" y="3231937"/>
              <a:chExt cx="732525" cy="1815055"/>
            </a:xfrm>
          </p:grpSpPr>
          <p:cxnSp>
            <p:nvCxnSpPr>
              <p:cNvPr id="19" name="Straight Arrow Connector 18"/>
              <p:cNvCxnSpPr/>
              <p:nvPr/>
            </p:nvCxnSpPr>
            <p:spPr bwMode="auto">
              <a:xfrm rot="5400000" flipV="1">
                <a:off x="7598627" y="2873050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0" name="Straight Arrow Connector 19"/>
              <p:cNvCxnSpPr/>
              <p:nvPr/>
            </p:nvCxnSpPr>
            <p:spPr bwMode="auto">
              <a:xfrm rot="5400000" flipV="1">
                <a:off x="7598627" y="3188183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stealth" w="lg" len="lg"/>
                <a:tailEnd type="none"/>
              </a:ln>
              <a:effectLst/>
            </p:spPr>
          </p:cxnSp>
          <p:cxnSp>
            <p:nvCxnSpPr>
              <p:cNvPr id="21" name="Straight Arrow Connector 20"/>
              <p:cNvCxnSpPr/>
              <p:nvPr/>
            </p:nvCxnSpPr>
            <p:spPr bwMode="auto">
              <a:xfrm rot="5400000" flipV="1">
                <a:off x="7598627" y="3503315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none" w="lg" len="lg"/>
                <a:tailEnd type="stealth" w="lg" len="lg"/>
              </a:ln>
              <a:effectLst/>
            </p:spPr>
          </p:cxnSp>
          <p:sp>
            <p:nvSpPr>
              <p:cNvPr id="23" name="TextBox 22"/>
              <p:cNvSpPr txBox="1"/>
              <p:nvPr/>
            </p:nvSpPr>
            <p:spPr>
              <a:xfrm rot="5400000">
                <a:off x="7249680" y="3912299"/>
                <a:ext cx="899886" cy="4930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800" dirty="0" smtClean="0">
                    <a:latin typeface="+mn-lt"/>
                    <a:cs typeface="+mn-cs"/>
                  </a:rPr>
                  <a:t>…</a:t>
                </a:r>
                <a:endParaRPr lang="he-IL" sz="2800" dirty="0">
                  <a:latin typeface="+mn-lt"/>
                  <a:cs typeface="+mn-cs"/>
                </a:endParaRPr>
              </a:p>
            </p:txBody>
          </p:sp>
          <p:cxnSp>
            <p:nvCxnSpPr>
              <p:cNvPr id="25" name="Straight Arrow Connector 24"/>
              <p:cNvCxnSpPr/>
              <p:nvPr/>
            </p:nvCxnSpPr>
            <p:spPr bwMode="auto">
              <a:xfrm rot="5400000" flipV="1">
                <a:off x="7613376" y="4057839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6" name="Straight Arrow Connector 25"/>
              <p:cNvCxnSpPr/>
              <p:nvPr/>
            </p:nvCxnSpPr>
            <p:spPr bwMode="auto">
              <a:xfrm rot="5400000" flipV="1">
                <a:off x="7613376" y="4372972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7" name="Straight Arrow Connector 26"/>
              <p:cNvCxnSpPr/>
              <p:nvPr/>
            </p:nvCxnSpPr>
            <p:spPr bwMode="auto">
              <a:xfrm rot="5400000" flipV="1">
                <a:off x="7613376" y="4688104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stealth" w="lg" len="lg"/>
                <a:tailEnd type="none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6650520" y="2507547"/>
                  <a:ext cx="1942123" cy="38190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a14:m>
                  <a:r>
                    <a:rPr lang="en-US" sz="2400" dirty="0" smtClean="0">
                      <a:solidFill>
                        <a:schemeClr val="accent2"/>
                      </a:solidFill>
                      <a:latin typeface="Times New Roman" pitchFamily="18" charset="0"/>
                      <a:ea typeface="MS PGothic" pitchFamily="34" charset="-128"/>
                      <a:cs typeface="Times New Roman" panose="02020603050405020304" pitchFamily="18" charset="0"/>
                    </a:rPr>
                    <a:t>-</a:t>
                  </a:r>
                  <a:r>
                    <a:rPr lang="en-US" sz="2400" dirty="0" err="1" smtClean="0">
                      <a:solidFill>
                        <a:schemeClr val="tx2"/>
                      </a:solidFill>
                      <a:latin typeface="Times New Roman" pitchFamily="18" charset="0"/>
                      <a:ea typeface="MS PGothic" pitchFamily="34" charset="-128"/>
                      <a:cs typeface="Times New Roman" panose="02020603050405020304" pitchFamily="18" charset="0"/>
                    </a:rPr>
                    <a:t>th</a:t>
                  </a:r>
                  <a:r>
                    <a:rPr lang="en-US" sz="2400" dirty="0" smtClean="0">
                      <a:solidFill>
                        <a:schemeClr val="tx2"/>
                      </a:solidFill>
                      <a:latin typeface="Times New Roman" pitchFamily="18" charset="0"/>
                      <a:ea typeface="MS PGothic" pitchFamily="34" charset="-128"/>
                      <a:cs typeface="Times New Roman" panose="02020603050405020304" pitchFamily="18" charset="0"/>
                    </a:rPr>
                    <a:t> coordinate</a:t>
                  </a:r>
                  <a:endParaRPr lang="he-IL" sz="2400" dirty="0">
                    <a:solidFill>
                      <a:schemeClr val="tx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0520" y="2507547"/>
                  <a:ext cx="1942123" cy="381904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881" t="-25806" r="-5956" b="-45161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6199989" y="5576678"/>
                  <a:ext cx="646479" cy="40478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</m:oMath>
                    </m:oMathPara>
                  </a14:m>
                  <a:endParaRPr lang="he-IL" sz="3200" dirty="0">
                    <a:solidFill>
                      <a:schemeClr val="tx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99989" y="5576678"/>
                  <a:ext cx="646479" cy="404789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t="-4478" b="-8955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8344483" y="5549460"/>
                  <a:ext cx="646479" cy="43084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</m:oMath>
                    </m:oMathPara>
                  </a14:m>
                  <a:endParaRPr lang="he-IL" sz="3200" dirty="0">
                    <a:solidFill>
                      <a:schemeClr val="tx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4483" y="5549460"/>
                  <a:ext cx="646479" cy="430841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t="-1429" b="-5714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6872282" y="2864763"/>
            <a:ext cx="244728" cy="627197"/>
            <a:chOff x="6872282" y="3754725"/>
            <a:chExt cx="244728" cy="627197"/>
          </a:xfrm>
        </p:grpSpPr>
        <p:sp>
          <p:nvSpPr>
            <p:cNvPr id="33" name="Oval 56"/>
            <p:cNvSpPr>
              <a:spLocks noChangeAspect="1" noChangeArrowheads="1"/>
            </p:cNvSpPr>
            <p:nvPr/>
          </p:nvSpPr>
          <p:spPr bwMode="auto">
            <a:xfrm>
              <a:off x="6872282" y="3754725"/>
              <a:ext cx="243351" cy="243351"/>
            </a:xfrm>
            <a:prstGeom prst="ellipse">
              <a:avLst/>
            </a:prstGeom>
            <a:solidFill>
              <a:srgbClr val="009900">
                <a:alpha val="86000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6921387" y="3998076"/>
                  <a:ext cx="195623" cy="38384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1387" y="3998076"/>
                  <a:ext cx="195623" cy="383846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68750" r="-28125" b="-3175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6023200" y="3566329"/>
            <a:ext cx="244728" cy="598169"/>
            <a:chOff x="6023200" y="4444153"/>
            <a:chExt cx="244728" cy="598169"/>
          </a:xfrm>
        </p:grpSpPr>
        <p:sp>
          <p:nvSpPr>
            <p:cNvPr id="29" name="Oval 56"/>
            <p:cNvSpPr>
              <a:spLocks noChangeAspect="1" noChangeArrowheads="1"/>
            </p:cNvSpPr>
            <p:nvPr/>
          </p:nvSpPr>
          <p:spPr bwMode="auto">
            <a:xfrm>
              <a:off x="6023200" y="4444153"/>
              <a:ext cx="243351" cy="243351"/>
            </a:xfrm>
            <a:prstGeom prst="ellipse">
              <a:avLst/>
            </a:prstGeom>
            <a:solidFill>
              <a:srgbClr val="009900">
                <a:alpha val="86000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6072305" y="4658476"/>
                  <a:ext cx="195623" cy="38384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2305" y="4658476"/>
                  <a:ext cx="195623" cy="383846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56250" r="-9375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8933313" y="3283302"/>
            <a:ext cx="244728" cy="598169"/>
            <a:chOff x="8933313" y="4161126"/>
            <a:chExt cx="244728" cy="598169"/>
          </a:xfrm>
        </p:grpSpPr>
        <p:sp>
          <p:nvSpPr>
            <p:cNvPr id="38" name="Oval 56"/>
            <p:cNvSpPr>
              <a:spLocks noChangeAspect="1" noChangeArrowheads="1"/>
            </p:cNvSpPr>
            <p:nvPr/>
          </p:nvSpPr>
          <p:spPr bwMode="auto">
            <a:xfrm>
              <a:off x="8933313" y="4161126"/>
              <a:ext cx="243351" cy="243351"/>
            </a:xfrm>
            <a:prstGeom prst="ellipse">
              <a:avLst/>
            </a:prstGeom>
            <a:solidFill>
              <a:srgbClr val="009900">
                <a:alpha val="86000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8982418" y="4375449"/>
                  <a:ext cx="195623" cy="38384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2418" y="4375449"/>
                  <a:ext cx="195623" cy="383846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42424" r="-3030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/>
          <p:cNvGrpSpPr/>
          <p:nvPr/>
        </p:nvGrpSpPr>
        <p:grpSpPr>
          <a:xfrm>
            <a:off x="8098732" y="2857506"/>
            <a:ext cx="244728" cy="627197"/>
            <a:chOff x="8098732" y="3747468"/>
            <a:chExt cx="244728" cy="627197"/>
          </a:xfrm>
        </p:grpSpPr>
        <p:sp>
          <p:nvSpPr>
            <p:cNvPr id="35" name="Oval 56"/>
            <p:cNvSpPr>
              <a:spLocks noChangeAspect="1" noChangeArrowheads="1"/>
            </p:cNvSpPr>
            <p:nvPr/>
          </p:nvSpPr>
          <p:spPr bwMode="auto">
            <a:xfrm>
              <a:off x="8098732" y="3747468"/>
              <a:ext cx="243351" cy="243351"/>
            </a:xfrm>
            <a:prstGeom prst="ellipse">
              <a:avLst/>
            </a:prstGeom>
            <a:solidFill>
              <a:srgbClr val="009900">
                <a:alpha val="86000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8147837" y="3990819"/>
                  <a:ext cx="195623" cy="38384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7837" y="3990819"/>
                  <a:ext cx="195623" cy="383846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93750" t="-1587" r="-53125" b="-6349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TextBox 45"/>
          <p:cNvSpPr txBox="1"/>
          <p:nvPr/>
        </p:nvSpPr>
        <p:spPr>
          <a:xfrm>
            <a:off x="5046267" y="5140537"/>
            <a:ext cx="5038233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Exponential?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34075" y="5530681"/>
            <a:ext cx="5038233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Sub-exponential!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040171" y="6030553"/>
                <a:ext cx="5038233" cy="12464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The starting point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of the 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second recursive call contains 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valuable information</a:t>
                </a: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171" y="6030553"/>
                <a:ext cx="5038233" cy="1246495"/>
              </a:xfrm>
              <a:prstGeom prst="rect">
                <a:avLst/>
              </a:prstGeom>
              <a:blipFill>
                <a:blip r:embed="rId16"/>
                <a:stretch>
                  <a:fillRect t="-3902" b="-102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198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340779"/>
            <a:ext cx="10080624" cy="7386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Switch-All on </a:t>
            </a: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A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USO</a:t>
            </a:r>
            <a:endParaRPr lang="en-US" sz="4800" dirty="0">
              <a:solidFill>
                <a:srgbClr val="CC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22272" y="134300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Start from an arbitrary vertex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1343005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 Box 6"/>
              <p:cNvSpPr txBox="1">
                <a:spLocks noChangeArrowheads="1"/>
              </p:cNvSpPr>
              <p:nvPr/>
            </p:nvSpPr>
            <p:spPr bwMode="auto">
              <a:xfrm>
                <a:off x="8564" y="202665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not the sink, move from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026652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Text Box 6"/>
          <p:cNvSpPr txBox="1">
            <a:spLocks noChangeArrowheads="1"/>
          </p:cNvSpPr>
          <p:nvPr/>
        </p:nvSpPr>
        <p:spPr bwMode="auto">
          <a:xfrm>
            <a:off x="6854" y="2710299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Performs all improving switches simultaneously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 Box 6"/>
          <p:cNvSpPr txBox="1">
            <a:spLocks noChangeArrowheads="1"/>
          </p:cNvSpPr>
          <p:nvPr/>
        </p:nvSpPr>
        <p:spPr bwMode="auto">
          <a:xfrm>
            <a:off x="5144" y="3393945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One of the most natural sink finding algorithms.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 Box 6"/>
              <p:cNvSpPr txBox="1">
                <a:spLocks noChangeArrowheads="1"/>
              </p:cNvSpPr>
              <p:nvPr/>
            </p:nvSpPr>
            <p:spPr bwMode="auto">
              <a:xfrm>
                <a:off x="23982" y="4077592"/>
                <a:ext cx="10080625" cy="12337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Switch-All performs only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steps.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rgbClr val="C00000"/>
                    </a:solidFill>
                    <a:cs typeface="Times New Roman" pitchFamily="18" charset="0"/>
                  </a:rPr>
                  <a:t>[ Mansour-Singh (1999) ]</a:t>
                </a:r>
                <a:endParaRPr lang="en-US" sz="2800" dirty="0">
                  <a:solidFill>
                    <a:srgbClr val="C00000"/>
                  </a:solidFill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982" y="4077592"/>
                <a:ext cx="10080625" cy="1233799"/>
              </a:xfrm>
              <a:prstGeom prst="rect">
                <a:avLst/>
              </a:prstGeom>
              <a:blipFill>
                <a:blip r:embed="rId5"/>
                <a:stretch>
                  <a:fillRect b="-128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1724" y="5441040"/>
                <a:ext cx="10080625" cy="1050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Switch-All performs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Ω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f>
                              <m:fPr>
                                <m:type m:val="lin"/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steps.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>
                    <a:solidFill>
                      <a:srgbClr val="C00000"/>
                    </a:solidFill>
                    <a:cs typeface="Times New Roman" pitchFamily="18" charset="0"/>
                  </a:rPr>
                  <a:t>[</a:t>
                </a:r>
                <a:r>
                  <a:rPr lang="en-US" sz="2800" dirty="0">
                    <a:solidFill>
                      <a:srgbClr val="C00000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C00000"/>
                    </a:solidFill>
                  </a:rPr>
                  <a:t>Schurr-Szabó</a:t>
                </a:r>
                <a:r>
                  <a:rPr lang="en-US" sz="2800" dirty="0">
                    <a:solidFill>
                      <a:srgbClr val="C00000"/>
                    </a:solidFill>
                  </a:rPr>
                  <a:t> (2005) ]</a:t>
                </a:r>
                <a:endParaRPr lang="en-US" sz="2800" dirty="0">
                  <a:solidFill>
                    <a:srgbClr val="C00000"/>
                  </a:solidFill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24" y="5441040"/>
                <a:ext cx="10080625" cy="1050737"/>
              </a:xfrm>
              <a:prstGeom prst="rect">
                <a:avLst/>
              </a:prstGeom>
              <a:blipFill>
                <a:blip r:embed="rId6"/>
                <a:stretch>
                  <a:fillRect t="-4070" b="-1511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14" y="6621424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Conjecture/Speculation: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solidFill>
                      <a:srgbClr val="C00000"/>
                    </a:solidFill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???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6621424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70538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6" grpId="0"/>
      <p:bldP spid="117" grpId="0"/>
      <p:bldP spid="118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51" y="258944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Upper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>
                <a:solidFill>
                  <a:srgbClr val="C00000"/>
                </a:solidFill>
                <a:cs typeface="Times New Roman" pitchFamily="18" charset="0"/>
              </a:rPr>
              <a:t>[ Mansour-Singh (1999) </a:t>
            </a: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5151" y="175397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the vertices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visited by Switch-All.</a:t>
                </a: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1753973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5151" y="239570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say that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↠</m:t>
                    </m:r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there is a directed path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2395706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5151" y="303743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Claim: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↠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↠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…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↠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3037439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5151" y="367917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In particular, by the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acyclicity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distinct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3679172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l="-1028" t="-12941" r="-907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5151" y="432090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Consider the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defined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its outgoing edges.</a:t>
                </a: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4320905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5151" y="4962638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unique source of the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in the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4962638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5151" y="560437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directed path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of length at least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number of outgoing edges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5604371"/>
                <a:ext cx="10080625" cy="954107"/>
              </a:xfrm>
              <a:prstGeom prst="rect">
                <a:avLst/>
              </a:prstGeom>
              <a:blipFill>
                <a:blip r:embed="rId9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5151" y="667699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paths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disjoint.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6676992"/>
                <a:ext cx="10080625" cy="523220"/>
              </a:xfrm>
              <a:prstGeom prst="rect">
                <a:avLst/>
              </a:prstGeom>
              <a:blipFill>
                <a:blip r:embed="rId10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09155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0" grpId="0"/>
      <p:bldP spid="11" grpId="0"/>
      <p:bldP spid="15" grpId="0"/>
      <p:bldP spid="16" grpId="0"/>
      <p:bldP spid="17" grpId="0"/>
      <p:bldP spid="18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51" y="258944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Upper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>
                <a:solidFill>
                  <a:srgbClr val="C00000"/>
                </a:solidFill>
                <a:cs typeface="Times New Roman" pitchFamily="18" charset="0"/>
              </a:rPr>
              <a:t>[ Mansour-Singh (1999) </a:t>
            </a: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0" y="1651233"/>
                <a:ext cx="10080625" cy="6687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of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low-degree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and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high-degree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&gt;</m:t>
                    </m:r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651233"/>
                <a:ext cx="10080625" cy="668709"/>
              </a:xfrm>
              <a:prstGeom prst="rect">
                <a:avLst/>
              </a:prstGeom>
              <a:blipFill>
                <a:blip r:embed="rId3"/>
                <a:stretch>
                  <a:fillRect t="-2727" b="-1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8564" y="2279135"/>
                <a:ext cx="10080625" cy="12328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As the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outmap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is bijective, the number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of low-degree vertices is at most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</m:e>
                    </m:nary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.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9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279135"/>
                <a:ext cx="10080625" cy="1232838"/>
              </a:xfrm>
              <a:prstGeom prst="rect">
                <a:avLst/>
              </a:prstGeom>
              <a:blipFill>
                <a:blip r:embed="rId4"/>
                <a:stretch>
                  <a:fillRect t="-5446" b="-544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6854" y="3482002"/>
                <a:ext cx="10080625" cy="1099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Thus, the length of the path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obtained by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concatenating the paths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at least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3482002"/>
                <a:ext cx="10080625" cy="1099596"/>
              </a:xfrm>
              <a:prstGeom prst="rect">
                <a:avLst/>
              </a:prstGeom>
              <a:blipFill>
                <a:blip r:embed="rId5"/>
                <a:stretch>
                  <a:fillRect t="-5525" b="-55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-1" y="4540791"/>
                <a:ext cx="10080625" cy="830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𝑁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e>
                      </m:d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sz="2800" b="0" i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4540791"/>
                <a:ext cx="10080625" cy="8302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8563" y="5330276"/>
                <a:ext cx="10080625" cy="9217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𝑁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3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3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𝜀</m:t>
                          </m:r>
                        </m:e>
                      </m:d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28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3" y="5330276"/>
                <a:ext cx="10080625" cy="9217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8564" y="6211259"/>
                <a:ext cx="10080625" cy="12970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(The threshold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can be replaced by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𝜀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for any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𝜀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&gt;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yielding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an upper bound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𝜀</m:t>
                        </m:r>
                      </m:e>
                    </m:d>
                    <m:f>
                      <m:f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. Further such improvements are possible.) </a:t>
                </a:r>
              </a:p>
            </p:txBody>
          </p:sp>
        </mc:Choice>
        <mc:Fallback xmlns="">
          <p:sp>
            <p:nvSpPr>
              <p:cNvPr id="2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6211259"/>
                <a:ext cx="10080625" cy="1297022"/>
              </a:xfrm>
              <a:prstGeom prst="rect">
                <a:avLst/>
              </a:prstGeom>
              <a:blipFill>
                <a:blip r:embed="rId8"/>
                <a:stretch>
                  <a:fillRect r="-302" b="-37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11319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3" grpId="0"/>
      <p:bldP spid="14" grpId="0"/>
      <p:bldP spid="19" grpId="0"/>
      <p:bldP spid="20" grpId="0"/>
      <p:bldP spid="2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51" y="112640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[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Schurr-Szabó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2005) 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4399906" y="1723599"/>
            <a:ext cx="1284270" cy="1777426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145585" y="3501025"/>
            <a:ext cx="5792913" cy="1777426"/>
            <a:chOff x="2145585" y="3780891"/>
            <a:chExt cx="5792913" cy="1777426"/>
          </a:xfrm>
        </p:grpSpPr>
        <p:sp>
          <p:nvSpPr>
            <p:cNvPr id="15" name="Oval 14"/>
            <p:cNvSpPr/>
            <p:nvPr/>
          </p:nvSpPr>
          <p:spPr bwMode="auto">
            <a:xfrm>
              <a:off x="2145585" y="3780891"/>
              <a:ext cx="1284270" cy="1777426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6654228" y="3780891"/>
              <a:ext cx="1284270" cy="1777426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Oval 16"/>
          <p:cNvSpPr/>
          <p:nvPr/>
        </p:nvSpPr>
        <p:spPr bwMode="auto">
          <a:xfrm>
            <a:off x="4399906" y="5314417"/>
            <a:ext cx="1284270" cy="1777426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4923888" y="2007121"/>
            <a:ext cx="236305" cy="23232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>
            <a:spLocks noChangeAspect="1"/>
          </p:cNvSpPr>
          <p:nvPr/>
        </p:nvSpPr>
        <p:spPr bwMode="auto">
          <a:xfrm>
            <a:off x="2669567" y="3803386"/>
            <a:ext cx="236305" cy="23232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 bwMode="auto">
          <a:xfrm>
            <a:off x="7178210" y="3803386"/>
            <a:ext cx="236305" cy="23232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 bwMode="auto">
          <a:xfrm>
            <a:off x="4923888" y="5630474"/>
            <a:ext cx="236305" cy="23232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2669566" y="4757170"/>
            <a:ext cx="236305" cy="232322"/>
          </a:xfrm>
          <a:prstGeom prst="ellipse">
            <a:avLst/>
          </a:prstGeom>
          <a:solidFill>
            <a:schemeClr val="bg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4923888" y="3023576"/>
            <a:ext cx="236305" cy="232322"/>
          </a:xfrm>
          <a:prstGeom prst="ellipse">
            <a:avLst/>
          </a:prstGeom>
          <a:solidFill>
            <a:schemeClr val="bg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923888" y="6628092"/>
            <a:ext cx="236305" cy="232322"/>
          </a:xfrm>
          <a:prstGeom prst="ellipse">
            <a:avLst/>
          </a:prstGeom>
          <a:solidFill>
            <a:schemeClr val="bg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7178210" y="4757170"/>
            <a:ext cx="236305" cy="232322"/>
          </a:xfrm>
          <a:prstGeom prst="ellipse">
            <a:avLst/>
          </a:prstGeom>
          <a:solidFill>
            <a:schemeClr val="bg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>
            <a:stCxn id="18" idx="7"/>
            <a:endCxn id="4" idx="3"/>
          </p:cNvCxnSpPr>
          <p:nvPr/>
        </p:nvCxnSpPr>
        <p:spPr bwMode="auto">
          <a:xfrm flipV="1">
            <a:off x="2871266" y="2205420"/>
            <a:ext cx="2087228" cy="1631989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33CC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5"/>
            <a:endCxn id="22" idx="1"/>
          </p:cNvCxnSpPr>
          <p:nvPr/>
        </p:nvCxnSpPr>
        <p:spPr bwMode="auto">
          <a:xfrm>
            <a:off x="5125587" y="2205420"/>
            <a:ext cx="2087229" cy="1631989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33CC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1" name="Straight Arrow Connector 30"/>
          <p:cNvCxnSpPr>
            <a:stCxn id="18" idx="5"/>
            <a:endCxn id="23" idx="1"/>
          </p:cNvCxnSpPr>
          <p:nvPr/>
        </p:nvCxnSpPr>
        <p:spPr bwMode="auto">
          <a:xfrm>
            <a:off x="2871266" y="4001685"/>
            <a:ext cx="2087228" cy="1662812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33CC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4" name="Straight Arrow Connector 33"/>
          <p:cNvCxnSpPr>
            <a:stCxn id="22" idx="3"/>
            <a:endCxn id="23" idx="7"/>
          </p:cNvCxnSpPr>
          <p:nvPr/>
        </p:nvCxnSpPr>
        <p:spPr bwMode="auto">
          <a:xfrm flipH="1">
            <a:off x="5125587" y="4001685"/>
            <a:ext cx="2087229" cy="1662812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33CC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8" name="Straight Arrow Connector 37"/>
          <p:cNvCxnSpPr>
            <a:stCxn id="27" idx="1"/>
            <a:endCxn id="25" idx="5"/>
          </p:cNvCxnSpPr>
          <p:nvPr/>
        </p:nvCxnSpPr>
        <p:spPr bwMode="auto">
          <a:xfrm flipH="1" flipV="1">
            <a:off x="5125587" y="3221875"/>
            <a:ext cx="2087229" cy="1569318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1" name="Straight Arrow Connector 40"/>
          <p:cNvCxnSpPr>
            <a:stCxn id="25" idx="3"/>
            <a:endCxn id="24" idx="7"/>
          </p:cNvCxnSpPr>
          <p:nvPr/>
        </p:nvCxnSpPr>
        <p:spPr bwMode="auto">
          <a:xfrm flipH="1">
            <a:off x="2871265" y="3221875"/>
            <a:ext cx="2087229" cy="1569318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27" idx="3"/>
            <a:endCxn id="26" idx="7"/>
          </p:cNvCxnSpPr>
          <p:nvPr/>
        </p:nvCxnSpPr>
        <p:spPr bwMode="auto">
          <a:xfrm flipH="1">
            <a:off x="5125587" y="4955469"/>
            <a:ext cx="2087229" cy="170664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8" name="Straight Arrow Connector 47"/>
          <p:cNvCxnSpPr>
            <a:stCxn id="24" idx="5"/>
            <a:endCxn id="26" idx="1"/>
          </p:cNvCxnSpPr>
          <p:nvPr/>
        </p:nvCxnSpPr>
        <p:spPr bwMode="auto">
          <a:xfrm>
            <a:off x="2871265" y="4955469"/>
            <a:ext cx="2087229" cy="170664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 bwMode="auto">
              <a:xfrm>
                <a:off x="2326238" y="2907189"/>
                <a:ext cx="922960" cy="5539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01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26238" y="2907189"/>
                <a:ext cx="922960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 bwMode="auto">
              <a:xfrm>
                <a:off x="6884527" y="2900701"/>
                <a:ext cx="922960" cy="5539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84527" y="2900701"/>
                <a:ext cx="922960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 bwMode="auto">
              <a:xfrm>
                <a:off x="3736726" y="1704282"/>
                <a:ext cx="922960" cy="5539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11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36726" y="1704282"/>
                <a:ext cx="92296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 bwMode="auto">
              <a:xfrm>
                <a:off x="4617015" y="4701034"/>
                <a:ext cx="922960" cy="5539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00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17015" y="4701034"/>
                <a:ext cx="922960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 Box 6"/>
              <p:cNvSpPr txBox="1">
                <a:spLocks noChangeArrowheads="1"/>
              </p:cNvSpPr>
              <p:nvPr/>
            </p:nvSpPr>
            <p:spPr bwMode="auto">
              <a:xfrm>
                <a:off x="22273" y="1700134"/>
                <a:ext cx="3714454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Take four copies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of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3" y="1700134"/>
                <a:ext cx="3714454" cy="1015663"/>
              </a:xfrm>
              <a:prstGeom prst="rect">
                <a:avLst/>
              </a:prstGeom>
              <a:blipFill>
                <a:blip r:embed="rId7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6298087" y="1688150"/>
                <a:ext cx="3714454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Construct a product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087" y="1688150"/>
                <a:ext cx="3714454" cy="1015663"/>
              </a:xfrm>
              <a:prstGeom prst="rect">
                <a:avLst/>
              </a:prstGeom>
              <a:blipFill>
                <a:blip r:embed="rId8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 Box 6"/>
              <p:cNvSpPr txBox="1">
                <a:spLocks noChangeArrowheads="1"/>
              </p:cNvSpPr>
              <p:nvPr/>
            </p:nvSpPr>
            <p:spPr bwMode="auto">
              <a:xfrm>
                <a:off x="71933" y="6198499"/>
                <a:ext cx="3934988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Use a 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blue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frame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odd, else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green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933" y="6198499"/>
                <a:ext cx="3934988" cy="954107"/>
              </a:xfrm>
              <a:prstGeom prst="rect">
                <a:avLst/>
              </a:prstGeom>
              <a:blipFill>
                <a:blip r:embed="rId9"/>
                <a:stretch>
                  <a:fillRect l="-1860" t="-7051" r="-4186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 Box 6"/>
              <p:cNvSpPr txBox="1">
                <a:spLocks noChangeArrowheads="1"/>
              </p:cNvSpPr>
              <p:nvPr/>
            </p:nvSpPr>
            <p:spPr bwMode="auto">
              <a:xfrm>
                <a:off x="5998421" y="5970758"/>
                <a:ext cx="4087354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number of steps taken by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Switch-All starting from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98421" y="5970758"/>
                <a:ext cx="4087354" cy="1384995"/>
              </a:xfrm>
              <a:prstGeom prst="rect">
                <a:avLst/>
              </a:prstGeom>
              <a:blipFill>
                <a:blip r:embed="rId10"/>
                <a:stretch>
                  <a:fillRect l="-2836" t="-4386" r="-283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71540" y="3608222"/>
            <a:ext cx="30248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odd</a:t>
            </a: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68492" y="4592726"/>
            <a:ext cx="30248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even</a:t>
            </a:r>
          </a:p>
        </p:txBody>
      </p:sp>
      <p:cxnSp>
        <p:nvCxnSpPr>
          <p:cNvPr id="8" name="Curved Connector 7"/>
          <p:cNvCxnSpPr/>
          <p:nvPr/>
        </p:nvCxnSpPr>
        <p:spPr bwMode="auto">
          <a:xfrm>
            <a:off x="3003475" y="3932710"/>
            <a:ext cx="4014133" cy="936408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6"/>
              <p:cNvSpPr txBox="1">
                <a:spLocks noChangeArrowheads="1"/>
              </p:cNvSpPr>
              <p:nvPr/>
            </p:nvSpPr>
            <p:spPr bwMode="auto">
              <a:xfrm>
                <a:off x="2214593" y="3385832"/>
                <a:ext cx="302486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01</m:t>
                      </m:r>
                    </m:oMath>
                  </m:oMathPara>
                </a14:m>
                <a:endParaRPr lang="en-US" sz="28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14593" y="3385832"/>
                <a:ext cx="302486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6"/>
              <p:cNvSpPr txBox="1">
                <a:spLocks noChangeArrowheads="1"/>
              </p:cNvSpPr>
              <p:nvPr/>
            </p:nvSpPr>
            <p:spPr bwMode="auto">
              <a:xfrm>
                <a:off x="5010541" y="4772533"/>
                <a:ext cx="302486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10</m:t>
                      </m:r>
                    </m:oMath>
                  </m:oMathPara>
                </a14:m>
                <a:endParaRPr lang="en-US" sz="28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10541" y="4772533"/>
                <a:ext cx="302486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56373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  <p:bldP spid="32" grpId="0"/>
      <p:bldP spid="33" grpId="0"/>
      <p:bldP spid="39" grpId="0"/>
      <p:bldP spid="4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76752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[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Schurr-Szabó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2005) 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9433" y="159156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he-IL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odd.</a:t>
                </a:r>
              </a:p>
            </p:txBody>
          </p:sp>
        </mc:Choice>
        <mc:Fallback xmlns="">
          <p:sp>
            <p:nvSpPr>
              <p:cNvPr id="3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591569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9433" y="216538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the vertices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visited by Switch-All.</a:t>
                </a:r>
              </a:p>
            </p:txBody>
          </p:sp>
        </mc:Choice>
        <mc:Fallback xmlns="">
          <p:sp>
            <p:nvSpPr>
              <p:cNvPr id="3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2165384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6"/>
              <p:cNvSpPr txBox="1">
                <a:spLocks noChangeArrowheads="1"/>
              </p:cNvSpPr>
              <p:nvPr/>
            </p:nvSpPr>
            <p:spPr bwMode="auto">
              <a:xfrm>
                <a:off x="9433" y="273919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Start Switch-All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01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2739199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9433" y="331301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sequence of vertices obtained is: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6"/>
              <p:cNvSpPr txBox="1">
                <a:spLocks noChangeArrowheads="1"/>
              </p:cNvSpPr>
              <p:nvPr/>
            </p:nvSpPr>
            <p:spPr bwMode="auto">
              <a:xfrm>
                <a:off x="9433" y="388682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01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01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10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01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,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10</m:t>
                    </m:r>
                    <m:r>
                      <a:rPr lang="en-US" sz="28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00</m:t>
                    </m:r>
                  </m:oMath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3886829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6"/>
              <p:cNvSpPr txBox="1">
                <a:spLocks noChangeArrowheads="1"/>
              </p:cNvSpPr>
              <p:nvPr/>
            </p:nvSpPr>
            <p:spPr bwMode="auto">
              <a:xfrm>
                <a:off x="9433" y="446064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the bottom copy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8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hypersink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4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4460644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6"/>
              <p:cNvSpPr txBox="1">
                <a:spLocks noChangeArrowheads="1"/>
              </p:cNvSpPr>
              <p:nvPr/>
            </p:nvSpPr>
            <p:spPr bwMode="auto">
              <a:xfrm>
                <a:off x="9433" y="5034459"/>
                <a:ext cx="10080625" cy="10095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Replace the bottom copy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to obtain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⊕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𝑁</m:t>
                                </m:r>
                              </m:sub>
                            </m:s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⊕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sz="28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5034459"/>
                <a:ext cx="10080625" cy="1009572"/>
              </a:xfrm>
              <a:prstGeom prst="rect">
                <a:avLst/>
              </a:prstGeom>
              <a:blipFill>
                <a:blip r:embed="rId8"/>
                <a:stretch>
                  <a:fillRect t="-6667" b="-1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6"/>
              <p:cNvSpPr txBox="1">
                <a:spLocks noChangeArrowheads="1"/>
              </p:cNvSpPr>
              <p:nvPr/>
            </p:nvSpPr>
            <p:spPr bwMode="auto">
              <a:xfrm>
                <a:off x="9433" y="609462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Switch-All will perform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more steps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00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4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6094626"/>
                <a:ext cx="10080625" cy="523220"/>
              </a:xfrm>
              <a:prstGeom prst="rect">
                <a:avLst/>
              </a:prstGeom>
              <a:blipFill>
                <a:blip r:embed="rId9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6"/>
              <p:cNvSpPr txBox="1">
                <a:spLocks noChangeArrowheads="1"/>
              </p:cNvSpPr>
              <p:nvPr/>
            </p:nvSpPr>
            <p:spPr bwMode="auto">
              <a:xfrm>
                <a:off x="9433" y="6668444"/>
                <a:ext cx="10080625" cy="5287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01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6668444"/>
                <a:ext cx="10080625" cy="528799"/>
              </a:xfrm>
              <a:prstGeom prst="rect">
                <a:avLst/>
              </a:prstGeom>
              <a:blipFill>
                <a:blip r:embed="rId10"/>
                <a:stretch>
                  <a:fillRect t="-12644" b="-2988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1164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  <p:bldP spid="37" grpId="0"/>
      <p:bldP spid="39" grpId="0"/>
      <p:bldP spid="40" grpId="0"/>
      <p:bldP spid="42" grpId="0"/>
      <p:bldP spid="43" grpId="0"/>
      <p:bldP spid="4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76752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[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Schurr-Szabó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2005) 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9433" y="180732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maximal number of steps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performed by Switch-All on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-AUSO.</a:t>
                </a:r>
              </a:p>
            </p:txBody>
          </p:sp>
        </mc:Choice>
        <mc:Fallback xmlns="">
          <p:sp>
            <p:nvSpPr>
              <p:cNvPr id="3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807323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6"/>
              <p:cNvSpPr txBox="1">
                <a:spLocks noChangeArrowheads="1"/>
              </p:cNvSpPr>
              <p:nvPr/>
            </p:nvSpPr>
            <p:spPr bwMode="auto">
              <a:xfrm>
                <a:off x="9433" y="2942759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just proved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2942759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auto">
              <a:xfrm>
                <a:off x="9433" y="3616530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3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(Please check.)</a:t>
                </a:r>
              </a:p>
            </p:txBody>
          </p:sp>
        </mc:Choice>
        <mc:Fallback xmlns="">
          <p:sp>
            <p:nvSpPr>
              <p:cNvPr id="3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3616530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6"/>
              <p:cNvSpPr txBox="1">
                <a:spLocks noChangeArrowheads="1"/>
              </p:cNvSpPr>
              <p:nvPr/>
            </p:nvSpPr>
            <p:spPr bwMode="auto">
              <a:xfrm>
                <a:off x="9433" y="4290301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3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4290301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6"/>
              <p:cNvSpPr txBox="1">
                <a:spLocks noChangeArrowheads="1"/>
              </p:cNvSpPr>
              <p:nvPr/>
            </p:nvSpPr>
            <p:spPr bwMode="auto">
              <a:xfrm>
                <a:off x="9433" y="4964072"/>
                <a:ext cx="10080625" cy="5828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Hence,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type m:val="lin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even.</a:t>
                </a:r>
              </a:p>
            </p:txBody>
          </p:sp>
        </mc:Choice>
        <mc:Fallback xmlns="">
          <p:sp>
            <p:nvSpPr>
              <p:cNvPr id="4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4964072"/>
                <a:ext cx="10080625" cy="582852"/>
              </a:xfrm>
              <a:prstGeom prst="rect">
                <a:avLst/>
              </a:prstGeom>
              <a:blipFill>
                <a:blip r:embed="rId7"/>
                <a:stretch>
                  <a:fillRect t="-8333" b="-31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7723" y="5905001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Note: We count the number of evaluations,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including the evaluation of the initial vertex.</a:t>
            </a:r>
          </a:p>
        </p:txBody>
      </p:sp>
    </p:spTree>
    <p:extLst>
      <p:ext uri="{BB962C8B-B14F-4D97-AF65-F5344CB8AC3E}">
        <p14:creationId xmlns:p14="http://schemas.microsoft.com/office/powerpoint/2010/main" val="30906975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37" grpId="0"/>
      <p:bldP spid="39" grpId="0"/>
      <p:bldP spid="40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83442"/>
            <a:ext cx="10080624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Abstract Objective Functions</a:t>
            </a:r>
            <a:r>
              <a:rPr lang="en-GB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/>
            </a:r>
            <a:br>
              <a:rPr lang="en-GB" sz="40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[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Kalai</a:t>
            </a:r>
            <a:r>
              <a:rPr lang="en-US" sz="3200" dirty="0" smtClean="0">
                <a:solidFill>
                  <a:srgbClr val="C00000"/>
                </a:solidFill>
              </a:rPr>
              <a:t> (1992) 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9433" y="1404987"/>
                <a:ext cx="10080625" cy="14194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Given a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ℝ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∈[</m:t>
                    </m:r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we can define an orientation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of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-cube as follows:</a:t>
                </a:r>
              </a:p>
            </p:txBody>
          </p:sp>
        </mc:Choice>
        <mc:Fallback xmlns="">
          <p:sp>
            <p:nvSpPr>
              <p:cNvPr id="3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404987"/>
                <a:ext cx="10080625" cy="1419491"/>
              </a:xfrm>
              <a:prstGeom prst="rect">
                <a:avLst/>
              </a:prstGeom>
              <a:blipFill>
                <a:blip r:embed="rId3"/>
                <a:stretch>
                  <a:fillRect t="-4292" b="-85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-2759" y="2799043"/>
                <a:ext cx="10080625" cy="5577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∈[</m:t>
                    </m:r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2799043"/>
                <a:ext cx="10080625" cy="557717"/>
              </a:xfrm>
              <a:prstGeom prst="rect">
                <a:avLst/>
              </a:prstGeom>
              <a:blipFill>
                <a:blip r:embed="rId4"/>
                <a:stretch>
                  <a:fillRect t="-10870" b="-2282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3337" y="3331326"/>
                <a:ext cx="10080625" cy="988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said to be an Abstract Objective Function (AOF)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an AUSO.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3331326"/>
                <a:ext cx="10080625" cy="988604"/>
              </a:xfrm>
              <a:prstGeom prst="rect">
                <a:avLst/>
              </a:prstGeom>
              <a:blipFill>
                <a:blip r:embed="rId5"/>
                <a:stretch>
                  <a:fillRect t="-6135" b="-1227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289" y="429449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Alternatively,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an AOF if in any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any local maximum is also a global maximum. 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4294496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-2759" y="6151842"/>
                <a:ext cx="10080625" cy="5577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an AUSO, then there exists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6151842"/>
                <a:ext cx="10080625" cy="557717"/>
              </a:xfrm>
              <a:prstGeom prst="rect">
                <a:avLst/>
              </a:prstGeom>
              <a:blipFill>
                <a:blip r:embed="rId7"/>
                <a:stretch>
                  <a:fillRect t="-10870" b="-2282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3337" y="668412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Proof: Use a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topological ordering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6684123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-2759" y="5223169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AOFs mimic the behavior of linear functions,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 value functions of games. </a:t>
            </a:r>
          </a:p>
        </p:txBody>
      </p:sp>
    </p:spTree>
    <p:extLst>
      <p:ext uri="{BB962C8B-B14F-4D97-AF65-F5344CB8AC3E}">
        <p14:creationId xmlns:p14="http://schemas.microsoft.com/office/powerpoint/2010/main" val="2769969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9" grpId="0"/>
      <p:bldP spid="10" grpId="0"/>
      <p:bldP spid="11" grpId="0"/>
      <p:bldP spid="13" grpId="0"/>
      <p:bldP spid="14" grpId="0"/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67609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 bound for </a:t>
            </a: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Random-Facet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/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GB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[</a:t>
            </a:r>
            <a:r>
              <a:rPr lang="en-GB" sz="3200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Matoušek</a:t>
            </a:r>
            <a:r>
              <a:rPr lang="en-GB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GB" sz="3200" dirty="0">
                <a:solidFill>
                  <a:srgbClr val="C00000"/>
                </a:solidFill>
                <a:cs typeface="Arial" panose="020B0604020202020204" pitchFamily="34" charset="0"/>
              </a:rPr>
              <a:t>(1994</a:t>
            </a:r>
            <a:r>
              <a:rPr lang="en-GB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)]</a:t>
            </a:r>
            <a:r>
              <a:rPr lang="en-US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 [</a:t>
            </a:r>
            <a:r>
              <a:rPr lang="en-US" sz="3200" dirty="0" err="1">
                <a:solidFill>
                  <a:srgbClr val="C00000"/>
                </a:solidFill>
                <a:cs typeface="Arial" panose="020B0604020202020204" pitchFamily="34" charset="0"/>
              </a:rPr>
              <a:t>Gärtner</a:t>
            </a:r>
            <a:r>
              <a:rPr lang="en-US" sz="3200" dirty="0">
                <a:solidFill>
                  <a:srgbClr val="C00000"/>
                </a:solidFill>
                <a:cs typeface="Arial" panose="020B0604020202020204" pitchFamily="34" charset="0"/>
              </a:rPr>
              <a:t> (2002</a:t>
            </a:r>
            <a:r>
              <a:rPr lang="en-US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)]</a:t>
            </a:r>
            <a:endParaRPr lang="he-IL" sz="32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9433" y="1688451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There are AUSOs and starting vertices on which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Random-Facet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performs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Ω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/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4</m:t>
                                </m:r>
                              </m:sup>
                            </m:sSup>
                          </m:den>
                        </m:f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rad>
                          </m:sup>
                        </m:sSup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steps. </a:t>
                </a:r>
              </a:p>
            </p:txBody>
          </p:sp>
        </mc:Choice>
        <mc:Fallback xmlns="">
          <p:sp>
            <p:nvSpPr>
              <p:cNvPr id="3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688451"/>
                <a:ext cx="10080625" cy="1168077"/>
              </a:xfrm>
              <a:prstGeom prst="rect">
                <a:avLst/>
              </a:prstGeom>
              <a:blipFill>
                <a:blip r:embed="rId3"/>
                <a:stretch>
                  <a:fillRect t="-5729" b="-41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337" y="303583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Up to a constant in the exponent, it matches our upper bound.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289" y="5143400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Most AUSOs of this family do not seem to come from games.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89" y="373835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proof does not construct an </a:t>
            </a:r>
            <a:r>
              <a:rPr lang="en-U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explicit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bad AUSO.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-2759" y="4440877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shows that a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random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AUSO from a specific family is bad.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-2759" y="5845923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There is an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Ω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/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</m:sSup>
                          </m:sup>
                        </m:sSup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lower for non-binary games,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in fact for computing shortest paths to a sink.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5845923"/>
                <a:ext cx="10080625" cy="1168077"/>
              </a:xfrm>
              <a:prstGeom prst="rect">
                <a:avLst/>
              </a:prstGeom>
              <a:blipFill>
                <a:blip r:embed="rId4"/>
                <a:stretch>
                  <a:fillRect b="-1354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6507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1" grpId="0"/>
      <p:bldP spid="1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lyhedr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5064" y="1900834"/>
            <a:ext cx="4547966" cy="431736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 flipH="1" flipV="1">
            <a:off x="4774766" y="4814988"/>
            <a:ext cx="13273" cy="595491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4774766" y="4135184"/>
            <a:ext cx="1143901" cy="67980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16200000" flipV="1">
            <a:off x="5078667" y="3338195"/>
            <a:ext cx="1298661" cy="323776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5566109" y="2530535"/>
            <a:ext cx="419841" cy="34896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endCxn id="13" idx="6"/>
          </p:cNvCxnSpPr>
          <p:nvPr/>
        </p:nvCxnSpPr>
        <p:spPr bwMode="auto">
          <a:xfrm flipH="1" flipV="1">
            <a:off x="5171798" y="2280748"/>
            <a:ext cx="814154" cy="24623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359117" y="6271154"/>
            <a:ext cx="9272587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Move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up,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vertex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vertex, </a:t>
            </a:r>
            <a:b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along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edges,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until reaching the top.</a:t>
            </a:r>
            <a:endParaRPr lang="en-US" sz="3200" dirty="0" smtClean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53720" y="297791"/>
            <a:ext cx="9072563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ea typeface="+mn-ea"/>
                <a:cs typeface="Arial" panose="020B0604020202020204" pitchFamily="34" charset="0"/>
              </a:rPr>
              <a:t>The Simplex Algorithm</a:t>
            </a:r>
            <a:br>
              <a:rPr lang="en-GB" sz="4800" dirty="0" smtClean="0">
                <a:solidFill>
                  <a:srgbClr val="0033CC"/>
                </a:solidFill>
                <a:ea typeface="+mn-ea"/>
                <a:cs typeface="Arial" panose="020B0604020202020204" pitchFamily="34" charset="0"/>
              </a:rPr>
            </a:br>
            <a:r>
              <a:rPr lang="en-GB" sz="4800" dirty="0">
                <a:solidFill>
                  <a:srgbClr val="C00000"/>
                </a:solidFill>
                <a:ea typeface="+mn-ea"/>
                <a:cs typeface="Arial" panose="020B0604020202020204" pitchFamily="34" charset="0"/>
              </a:rPr>
              <a:t>[</a:t>
            </a:r>
            <a:r>
              <a:rPr lang="en-GB" sz="4800" dirty="0" err="1">
                <a:solidFill>
                  <a:srgbClr val="C00000"/>
                </a:solidFill>
                <a:ea typeface="+mn-ea"/>
                <a:cs typeface="Arial" panose="020B0604020202020204" pitchFamily="34" charset="0"/>
              </a:rPr>
              <a:t>Dantzig</a:t>
            </a:r>
            <a:r>
              <a:rPr lang="en-GB" sz="4800" dirty="0">
                <a:solidFill>
                  <a:srgbClr val="C00000"/>
                </a:solidFill>
                <a:ea typeface="+mn-ea"/>
                <a:cs typeface="Arial" panose="020B0604020202020204" pitchFamily="34" charset="0"/>
              </a:rPr>
              <a:t> (1947)]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rot="5400000" flipH="1" flipV="1">
            <a:off x="1120598" y="3696541"/>
            <a:ext cx="1864659" cy="17929"/>
          </a:xfrm>
          <a:prstGeom prst="straightConnector1">
            <a:avLst/>
          </a:prstGeom>
          <a:solidFill>
            <a:srgbClr val="00B8FF"/>
          </a:solidFill>
          <a:ln w="7937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Oval 1"/>
          <p:cNvSpPr>
            <a:spLocks noChangeAspect="1"/>
          </p:cNvSpPr>
          <p:nvPr/>
        </p:nvSpPr>
        <p:spPr bwMode="auto">
          <a:xfrm>
            <a:off x="4745457" y="5345884"/>
            <a:ext cx="90000" cy="900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4969298" y="2179498"/>
            <a:ext cx="202500" cy="2025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" y="5587810"/>
            <a:ext cx="10080624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Start at some vertex.</a:t>
            </a:r>
            <a:endParaRPr lang="en-US" sz="3200" dirty="0" smtClean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3502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" grpId="0" animBg="1"/>
      <p:bldP spid="13" grpId="0" animBg="1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88576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Matoušek</a:t>
            </a:r>
            <a:r>
              <a:rPr lang="en-US" sz="4400" dirty="0" err="1">
                <a:solidFill>
                  <a:srgbClr val="0033CC"/>
                </a:solidFill>
                <a:cs typeface="Arial" panose="020B0604020202020204" pitchFamily="34" charset="0"/>
              </a:rPr>
              <a:t>’s</a:t>
            </a:r>
            <a:r>
              <a:rPr lang="en-US" sz="4400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33CC"/>
                </a:solidFill>
                <a:cs typeface="Arial" panose="020B0604020202020204" pitchFamily="34" charset="0"/>
              </a:rPr>
              <a:t>AUSOs </a:t>
            </a:r>
            <a:r>
              <a:rPr lang="en-GB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[</a:t>
            </a:r>
            <a:r>
              <a:rPr lang="en-GB" sz="3200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Matoušek</a:t>
            </a:r>
            <a:r>
              <a:rPr lang="en-GB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 (1994)]</a:t>
            </a:r>
            <a:endParaRPr lang="he-IL" sz="32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-2759" y="935595"/>
                <a:ext cx="10080625" cy="9730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invertible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Boolean matrix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define 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using a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as follows: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935595"/>
                <a:ext cx="10080625" cy="973023"/>
              </a:xfrm>
              <a:prstGeom prst="rect">
                <a:avLst/>
              </a:prstGeom>
              <a:blipFill>
                <a:blip r:embed="rId3"/>
                <a:stretch>
                  <a:fillRect t="-5625" b="-1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12481" y="1917526"/>
                <a:ext cx="10080625" cy="5260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𝑀</m:t>
                            </m:r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⊕</m:t>
                            </m:r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𝒃</m:t>
                            </m:r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  (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computed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81" y="1917526"/>
                <a:ext cx="10080625" cy="526041"/>
              </a:xfrm>
              <a:prstGeom prst="rect">
                <a:avLst/>
              </a:prstGeom>
              <a:blipFill>
                <a:blip r:embed="rId4"/>
                <a:stretch>
                  <a:fillRect t="-11628" b="-255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289" y="2449654"/>
                <a:ext cx="10080625" cy="548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70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70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70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2449654"/>
                <a:ext cx="10080625" cy="548292"/>
              </a:xfrm>
              <a:prstGeom prst="rect">
                <a:avLst/>
              </a:prstGeom>
              <a:blipFill>
                <a:blip r:embed="rId5"/>
                <a:stretch>
                  <a:fillRect t="-7778" b="-2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-2759" y="300685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 ,    </a:t>
                </a:r>
                <a14:m>
                  <m:oMath xmlns:m="http://schemas.openxmlformats.org/officeDocument/2006/math">
                    <m:r>
                      <a:rPr lang="en-US" sz="27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3006854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0465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3337" y="3538982"/>
                <a:ext cx="10080625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invertible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,…,</m:t>
                        </m:r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bijection.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3538982"/>
                <a:ext cx="10080625" cy="542136"/>
              </a:xfrm>
              <a:prstGeom prst="rect">
                <a:avLst/>
              </a:prstGeom>
              <a:blipFill>
                <a:blip r:embed="rId7"/>
                <a:stretch>
                  <a:fillRect t="-11364" b="-2272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289" y="4090026"/>
                <a:ext cx="10080625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well-defined, and is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acyclic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4090026"/>
                <a:ext cx="10080625" cy="542136"/>
              </a:xfrm>
              <a:prstGeom prst="rect">
                <a:avLst/>
              </a:prstGeom>
              <a:blipFill>
                <a:blip r:embed="rId8"/>
                <a:stretch>
                  <a:fillRect t="-11236" b="-213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3337" y="5726807"/>
                <a:ext cx="10080625" cy="561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Every sub-cube is of the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and also has a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unique sink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5726807"/>
                <a:ext cx="10080625" cy="561308"/>
              </a:xfrm>
              <a:prstGeom prst="rect">
                <a:avLst/>
              </a:prstGeom>
              <a:blipFill>
                <a:blip r:embed="rId9"/>
                <a:stretch>
                  <a:fillRect t="-9677" b="-1720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6385" y="464107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 whole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-cube has a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unique sink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namely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𝟏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5" y="4641070"/>
                <a:ext cx="10080625" cy="523220"/>
              </a:xfrm>
              <a:prstGeom prst="rect">
                <a:avLst/>
              </a:prstGeom>
              <a:blipFill>
                <a:blip r:embed="rId10"/>
                <a:stretch>
                  <a:fillRect t="-10465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289" y="629702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We shall use </a:t>
                </a:r>
                <a:r>
                  <a:rPr lang="en-US" sz="2700" i="1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upper-triangular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×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Boolean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matrices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s on the diagonal and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6297027"/>
                <a:ext cx="10080625" cy="954107"/>
              </a:xfrm>
              <a:prstGeom prst="rect">
                <a:avLst/>
              </a:prstGeom>
              <a:blipFill>
                <a:blip r:embed="rId11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3337" y="5173198"/>
                <a:ext cx="10080625" cy="5447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are isomorphic. 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⟷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e>
                    </m:d>
                  </m:oMath>
                </a14:m>
                <a:endParaRPr lang="en-US" sz="27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5173198"/>
                <a:ext cx="10080625" cy="544701"/>
              </a:xfrm>
              <a:prstGeom prst="rect">
                <a:avLst/>
              </a:prstGeom>
              <a:blipFill>
                <a:blip r:embed="rId12"/>
                <a:stretch>
                  <a:fillRect t="-11236" b="-213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6051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2" grpId="0"/>
      <p:bldP spid="16" grpId="0"/>
      <p:bldP spid="17" grpId="0"/>
      <p:bldP spid="18" grpId="0"/>
      <p:bldP spid="19" grpId="0"/>
      <p:bldP spid="2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27913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err="1">
                <a:solidFill>
                  <a:srgbClr val="C00000"/>
                </a:solidFill>
                <a:cs typeface="Arial" panose="020B0604020202020204" pitchFamily="34" charset="0"/>
              </a:rPr>
              <a:t>Matoušek</a:t>
            </a:r>
            <a:r>
              <a:rPr lang="en-US" sz="4000" dirty="0" err="1">
                <a:solidFill>
                  <a:srgbClr val="0033CC"/>
                </a:solidFill>
                <a:cs typeface="Arial" panose="020B0604020202020204" pitchFamily="34" charset="0"/>
              </a:rPr>
              <a:t>’s</a:t>
            </a:r>
            <a:r>
              <a:rPr lang="en-US" sz="4000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AUSOs </a:t>
            </a:r>
            <a:r>
              <a:rPr lang="en-GB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[</a:t>
            </a:r>
            <a:r>
              <a:rPr lang="en-GB" sz="3200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Matoušek</a:t>
            </a:r>
            <a:r>
              <a:rPr lang="en-GB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 (1994)]</a:t>
            </a:r>
            <a:endParaRPr lang="he-IL" sz="32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-2759" y="880731"/>
                <a:ext cx="10080625" cy="941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:r>
                  <a:rPr lang="en-US" sz="2700" i="1" dirty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upper-triangular</a:t>
                </a: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×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Boolean matrices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with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on </a:t>
                </a: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the diagonal and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define an AOF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as follows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880731"/>
                <a:ext cx="10080625" cy="941540"/>
              </a:xfrm>
              <a:prstGeom prst="rect">
                <a:avLst/>
              </a:prstGeom>
              <a:blipFill>
                <a:blip r:embed="rId3"/>
                <a:stretch>
                  <a:fillRect t="-5806" b="-135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12481" y="1888303"/>
                <a:ext cx="10080625" cy="5260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𝑀</m:t>
                            </m:r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⊕</m:t>
                            </m:r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𝒃</m:t>
                            </m:r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,   </a:t>
                </a:r>
                <a14:m>
                  <m:oMath xmlns:m="http://schemas.openxmlformats.org/officeDocument/2006/math">
                    <m:r>
                      <a:rPr lang="en-US" sz="27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computed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81" y="1888303"/>
                <a:ext cx="10080625" cy="526041"/>
              </a:xfrm>
              <a:prstGeom prst="rect">
                <a:avLst/>
              </a:prstGeom>
              <a:blipFill>
                <a:blip r:embed="rId4"/>
                <a:stretch>
                  <a:fillRect t="-11628" b="-255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289" y="2480376"/>
                <a:ext cx="10080625" cy="548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70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70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70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2480376"/>
                <a:ext cx="10080625" cy="548292"/>
              </a:xfrm>
              <a:prstGeom prst="rect">
                <a:avLst/>
              </a:prstGeom>
              <a:blipFill>
                <a:blip r:embed="rId5"/>
                <a:stretch>
                  <a:fillRect t="-7778" b="-2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-2759" y="309470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 ,    </a:t>
                </a:r>
                <a14:m>
                  <m:oMath xmlns:m="http://schemas.openxmlformats.org/officeDocument/2006/math">
                    <m:r>
                      <a:rPr lang="en-US" sz="27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3094700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765" b="-270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3337" y="3683952"/>
                <a:ext cx="10080625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7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invertible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and thus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,…,</m:t>
                        </m:r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7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bijection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3683952"/>
                <a:ext cx="10080625" cy="542136"/>
              </a:xfrm>
              <a:prstGeom prst="rect">
                <a:avLst/>
              </a:prstGeom>
              <a:blipFill>
                <a:blip r:embed="rId7"/>
                <a:stretch>
                  <a:fillRect t="-10112" b="-224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3337" y="6668639"/>
                <a:ext cx="10080625" cy="561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Every sub-cube is of the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and thus also has a </a:t>
                </a:r>
                <a:r>
                  <a:rPr lang="en-US" sz="2700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unique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sink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6668639"/>
                <a:ext cx="10080625" cy="561308"/>
              </a:xfrm>
              <a:prstGeom prst="rect">
                <a:avLst/>
              </a:prstGeom>
              <a:blipFill>
                <a:blip r:embed="rId8"/>
                <a:stretch>
                  <a:fillRect t="-10870" b="-1739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6385" y="499209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 whole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-cube has a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sink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namely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𝒔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𝟏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5" y="4992091"/>
                <a:ext cx="10080625" cy="523220"/>
              </a:xfrm>
              <a:prstGeom prst="rect">
                <a:avLst/>
              </a:prstGeom>
              <a:blipFill>
                <a:blip r:embed="rId9"/>
                <a:stretch>
                  <a:fillRect t="-11628" b="-255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-2760" y="6120990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Hence, the </a:t>
                </a: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whole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-cube has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700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unique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sink.</a:t>
                </a:r>
                <a:endParaRPr lang="en-US" sz="27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60" y="6120990"/>
                <a:ext cx="10080625" cy="507831"/>
              </a:xfrm>
              <a:prstGeom prst="rect">
                <a:avLst/>
              </a:prstGeom>
              <a:blipFill>
                <a:blip r:embed="rId10"/>
                <a:stretch>
                  <a:fillRect t="-12048" b="-313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289" y="4292119"/>
                <a:ext cx="10080625" cy="5260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an AOF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an AUSO. </a:t>
                </a:r>
              </a:p>
            </p:txBody>
          </p:sp>
        </mc:Choice>
        <mc:Fallback xmlns="">
          <p:sp>
            <p:nvSpPr>
              <p:cNvPr id="2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4292119"/>
                <a:ext cx="10080625" cy="526041"/>
              </a:xfrm>
              <a:prstGeom prst="rect">
                <a:avLst/>
              </a:prstGeom>
              <a:blipFill>
                <a:blip r:embed="rId11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3337" y="5555130"/>
                <a:ext cx="10080625" cy="5260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𝒔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the largest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𝑀</m:t>
                            </m:r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⊕</m:t>
                            </m:r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𝒃</m:t>
                            </m:r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5555130"/>
                <a:ext cx="10080625" cy="526041"/>
              </a:xfrm>
              <a:prstGeom prst="rect">
                <a:avLst/>
              </a:prstGeom>
              <a:blipFill>
                <a:blip r:embed="rId12"/>
                <a:stretch>
                  <a:fillRect t="-10345" r="-786" b="-2528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 bwMode="auto">
          <a:xfrm>
            <a:off x="-2760" y="4905125"/>
            <a:ext cx="10089770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2468881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2" grpId="0"/>
      <p:bldP spid="17" grpId="0"/>
      <p:bldP spid="18" grpId="0"/>
      <p:bldP spid="20" grpId="0"/>
      <p:bldP spid="21" grpId="0"/>
      <p:bldP spid="2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219353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err="1">
                <a:solidFill>
                  <a:srgbClr val="C00000"/>
                </a:solidFill>
                <a:cs typeface="Arial" panose="020B0604020202020204" pitchFamily="34" charset="0"/>
              </a:rPr>
              <a:t>Matoušek</a:t>
            </a:r>
            <a:r>
              <a:rPr lang="en-US" sz="4000" dirty="0" err="1">
                <a:solidFill>
                  <a:srgbClr val="0033CC"/>
                </a:solidFill>
                <a:cs typeface="Arial" panose="020B0604020202020204" pitchFamily="34" charset="0"/>
              </a:rPr>
              <a:t>’s</a:t>
            </a:r>
            <a:r>
              <a:rPr lang="en-US" sz="4000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 bound</a:t>
            </a:r>
            <a:endParaRPr lang="he-IL" sz="40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-21047" y="917307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be a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random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upper triangular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matrix with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s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on the diagonal and let </a:t>
                </a:r>
                <a14:m>
                  <m:oMath xmlns:m="http://schemas.openxmlformats.org/officeDocument/2006/math">
                    <m:r>
                      <a:rPr lang="en-US" sz="27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27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 be </a:t>
                </a:r>
                <a:r>
                  <a:rPr lang="en-US" sz="27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random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1047" y="917307"/>
                <a:ext cx="10080625" cy="923330"/>
              </a:xfrm>
              <a:prstGeom prst="rect">
                <a:avLst/>
              </a:prstGeom>
              <a:blipFill>
                <a:blip r:embed="rId3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289" y="1841449"/>
                <a:ext cx="10080625" cy="9730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be the expected number of steps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performed by </a:t>
                </a:r>
                <a:r>
                  <a:rPr lang="en-US" sz="27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Random-Facet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starting from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1841449"/>
                <a:ext cx="10080625" cy="973023"/>
              </a:xfrm>
              <a:prstGeom prst="rect">
                <a:avLst/>
              </a:prstGeom>
              <a:blipFill>
                <a:blip r:embed="rId4"/>
                <a:stretch>
                  <a:fillRect t="-6250" b="-1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-2759" y="2815284"/>
                <a:ext cx="10080625" cy="7007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Lemma: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2815284"/>
                <a:ext cx="10080625" cy="700705"/>
              </a:xfrm>
              <a:prstGeom prst="rect">
                <a:avLst/>
              </a:prstGeom>
              <a:blipFill>
                <a:blip r:embed="rId5"/>
                <a:stretch>
                  <a:fillRect b="-521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6"/>
              <p:cNvSpPr txBox="1">
                <a:spLocks noChangeArrowheads="1"/>
              </p:cNvSpPr>
              <p:nvPr/>
            </p:nvSpPr>
            <p:spPr bwMode="auto">
              <a:xfrm>
                <a:off x="-2759" y="3516801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Random-Facet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chooses a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random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coordinate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∈[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3516801"/>
                <a:ext cx="10080625" cy="507831"/>
              </a:xfrm>
              <a:prstGeom prst="rect">
                <a:avLst/>
              </a:prstGeom>
              <a:blipFill>
                <a:blip r:embed="rId6"/>
                <a:stretch>
                  <a:fillRect t="-12048" b="-3012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6"/>
              <p:cNvSpPr txBox="1">
                <a:spLocks noChangeArrowheads="1"/>
              </p:cNvSpPr>
              <p:nvPr/>
            </p:nvSpPr>
            <p:spPr bwMode="auto">
              <a:xfrm>
                <a:off x="3337" y="4025444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correct, 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𝒔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</m:e>
                      <m:sup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⊕</m:t>
                        </m:r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the sink,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then the first recursive call returns the global sink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𝒔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4025444"/>
                <a:ext cx="10080625" cy="923330"/>
              </a:xfrm>
              <a:prstGeom prst="rect">
                <a:avLst/>
              </a:prstGeom>
              <a:blipFill>
                <a:blip r:embed="rId7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6"/>
              <p:cNvSpPr txBox="1">
                <a:spLocks noChangeArrowheads="1"/>
              </p:cNvSpPr>
              <p:nvPr/>
            </p:nvSpPr>
            <p:spPr bwMode="auto">
              <a:xfrm>
                <a:off x="289" y="4949586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Otherwise, the first recursive call returns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correct.</a:t>
                </a:r>
              </a:p>
            </p:txBody>
          </p:sp>
        </mc:Choice>
        <mc:Fallback xmlns="">
          <p:sp>
            <p:nvSpPr>
              <p:cNvPr id="2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4949586"/>
                <a:ext cx="10080625" cy="507831"/>
              </a:xfrm>
              <a:prstGeom prst="rect">
                <a:avLst/>
              </a:prstGeom>
              <a:blipFill>
                <a:blip r:embed="rId8"/>
                <a:stretch>
                  <a:fillRect t="-12048" b="-3012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6"/>
              <p:cNvSpPr txBox="1">
                <a:spLocks noChangeArrowheads="1"/>
              </p:cNvSpPr>
              <p:nvPr/>
            </p:nvSpPr>
            <p:spPr bwMode="auto">
              <a:xfrm>
                <a:off x="-2759" y="5458229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After flipping the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th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bit,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also correct.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would never change. </a:t>
                </a:r>
              </a:p>
            </p:txBody>
          </p:sp>
        </mc:Choice>
        <mc:Fallback xmlns="">
          <p:sp>
            <p:nvSpPr>
              <p:cNvPr id="2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5458229"/>
                <a:ext cx="10080625" cy="923330"/>
              </a:xfrm>
              <a:prstGeom prst="rect">
                <a:avLst/>
              </a:prstGeom>
              <a:blipFill>
                <a:blip r:embed="rId9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6"/>
              <p:cNvSpPr txBox="1">
                <a:spLocks noChangeArrowheads="1"/>
              </p:cNvSpPr>
              <p:nvPr/>
            </p:nvSpPr>
            <p:spPr bwMode="auto">
              <a:xfrm>
                <a:off x="3337" y="6382371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 second recursive call is on a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random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AUSO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of the same form of dimension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6382371"/>
                <a:ext cx="10080625" cy="923330"/>
              </a:xfrm>
              <a:prstGeom prst="rect">
                <a:avLst/>
              </a:prstGeom>
              <a:blipFill>
                <a:blip r:embed="rId10"/>
                <a:stretch>
                  <a:fillRect t="-6623" b="-16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 bwMode="auto">
          <a:xfrm>
            <a:off x="4718304" y="3182112"/>
            <a:ext cx="164592" cy="361309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4770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88576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Matoušek</a:t>
            </a:r>
            <a:r>
              <a:rPr lang="en-US" sz="4400" dirty="0" err="1">
                <a:solidFill>
                  <a:srgbClr val="0033CC"/>
                </a:solidFill>
                <a:cs typeface="Arial" panose="020B0604020202020204" pitchFamily="34" charset="0"/>
              </a:rPr>
              <a:t>’s</a:t>
            </a:r>
            <a:r>
              <a:rPr lang="en-US" sz="4400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 bound</a:t>
            </a:r>
            <a:endParaRPr lang="he-IL" sz="32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2258568" y="1216152"/>
            <a:ext cx="2724912" cy="270662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Triangle 2"/>
          <p:cNvSpPr>
            <a:spLocks/>
          </p:cNvSpPr>
          <p:nvPr/>
        </p:nvSpPr>
        <p:spPr bwMode="auto">
          <a:xfrm rot="10800000">
            <a:off x="2258568" y="1216152"/>
            <a:ext cx="2724912" cy="2706624"/>
          </a:xfrm>
          <a:prstGeom prst="rtTriangle">
            <a:avLst/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376672" y="1216152"/>
            <a:ext cx="274320" cy="270662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600" b="0" u="none" strike="noStrike" cap="none" normalizeH="0" baseline="0" dirty="0" smtClean="0">
                <a:ln>
                  <a:noFill/>
                </a:ln>
                <a:effectLst/>
                <a:cs typeface="Times New Roman" panose="02020603050405020304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5686188" y="2358667"/>
                <a:ext cx="783047" cy="4154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⊕</m:t>
                      </m:r>
                    </m:oMath>
                  </m:oMathPara>
                </a14:m>
                <a:endParaRPr lang="en-US" sz="27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86188" y="2358667"/>
                <a:ext cx="783047" cy="4154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6789564" y="2355619"/>
                <a:ext cx="783047" cy="4154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27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89564" y="2355619"/>
                <a:ext cx="783047" cy="4154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6"/>
              <p:cNvSpPr txBox="1">
                <a:spLocks noChangeArrowheads="1"/>
              </p:cNvSpPr>
              <p:nvPr/>
            </p:nvSpPr>
            <p:spPr bwMode="auto">
              <a:xfrm>
                <a:off x="5177172" y="2355619"/>
                <a:ext cx="783047" cy="4154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𝒙</m:t>
                      </m:r>
                    </m:oMath>
                  </m:oMathPara>
                </a14:m>
                <a:endParaRPr lang="en-US" sz="27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77172" y="2355619"/>
                <a:ext cx="783047" cy="4154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 bwMode="auto">
          <a:xfrm>
            <a:off x="6379464" y="1213104"/>
            <a:ext cx="274320" cy="270662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600" b="0" u="none" strike="noStrike" cap="none" normalizeH="0" baseline="0" dirty="0" smtClean="0">
                <a:ln>
                  <a:noFill/>
                </a:ln>
                <a:effectLst/>
                <a:cs typeface="Times New Roman" panose="02020603050405020304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574280" y="1219200"/>
            <a:ext cx="274320" cy="270662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600" b="0" u="none" strike="noStrike" cap="none" normalizeH="0" baseline="0" dirty="0" smtClean="0">
                <a:ln>
                  <a:noFill/>
                </a:ln>
                <a:effectLst/>
                <a:cs typeface="Times New Roman" panose="02020603050405020304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6"/>
              <p:cNvSpPr txBox="1">
                <a:spLocks noChangeArrowheads="1"/>
              </p:cNvSpPr>
              <p:nvPr/>
            </p:nvSpPr>
            <p:spPr bwMode="auto">
              <a:xfrm>
                <a:off x="6161676" y="2361715"/>
                <a:ext cx="783047" cy="4154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𝒃</m:t>
                      </m:r>
                    </m:oMath>
                  </m:oMathPara>
                </a14:m>
                <a:endParaRPr lang="en-US" sz="27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61676" y="2361715"/>
                <a:ext cx="783047" cy="4154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7359540" y="2343427"/>
                <a:ext cx="783047" cy="4154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𝟏</m:t>
                      </m:r>
                    </m:oMath>
                  </m:oMathPara>
                </a14:m>
                <a:endParaRPr lang="en-US" sz="27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59540" y="2343427"/>
                <a:ext cx="783047" cy="4154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6"/>
              <p:cNvSpPr txBox="1">
                <a:spLocks noChangeArrowheads="1"/>
              </p:cNvSpPr>
              <p:nvPr/>
            </p:nvSpPr>
            <p:spPr bwMode="auto">
              <a:xfrm>
                <a:off x="3278268" y="2352571"/>
                <a:ext cx="783047" cy="4154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𝑀</m:t>
                      </m:r>
                    </m:oMath>
                  </m:oMathPara>
                </a14:m>
                <a:endParaRPr lang="en-US" sz="27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78268" y="2352571"/>
                <a:ext cx="783047" cy="4154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656732" y="4456176"/>
            <a:ext cx="6488903" cy="2715768"/>
            <a:chOff x="1656732" y="4456176"/>
            <a:chExt cx="6488903" cy="2715768"/>
          </a:xfrm>
        </p:grpSpPr>
        <p:sp>
          <p:nvSpPr>
            <p:cNvPr id="34" name="Rectangle 33"/>
            <p:cNvSpPr/>
            <p:nvPr/>
          </p:nvSpPr>
          <p:spPr bwMode="auto">
            <a:xfrm>
              <a:off x="2255520" y="4459224"/>
              <a:ext cx="2724912" cy="270662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ight Triangle 34"/>
            <p:cNvSpPr>
              <a:spLocks/>
            </p:cNvSpPr>
            <p:nvPr/>
          </p:nvSpPr>
          <p:spPr bwMode="auto">
            <a:xfrm rot="10800000">
              <a:off x="2255520" y="4459224"/>
              <a:ext cx="2724912" cy="2706624"/>
            </a:xfrm>
            <a:prstGeom prst="rt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373624" y="4459224"/>
              <a:ext cx="274320" cy="270662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r>
                <a:rPr kumimoji="0" lang="en-US" sz="3600" b="0" u="none" strike="noStrike" cap="none" normalizeH="0" baseline="0" dirty="0" smtClean="0">
                  <a:ln>
                    <a:noFill/>
                  </a:ln>
                  <a:effectLst/>
                  <a:cs typeface="Times New Roman" panose="02020603050405020304" pitchFamily="18" charset="0"/>
                </a:rPr>
                <a:t> 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5710572" y="5034811"/>
                  <a:ext cx="783047" cy="4154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⊕</m:t>
                        </m:r>
                      </m:oMath>
                    </m:oMathPara>
                  </a14:m>
                  <a:endParaRPr lang="en-US" sz="2700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7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710572" y="5034811"/>
                  <a:ext cx="783047" cy="41549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6823092" y="5031763"/>
                  <a:ext cx="783047" cy="4154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2700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8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23092" y="5031763"/>
                  <a:ext cx="783047" cy="41549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5174124" y="5031763"/>
                  <a:ext cx="783047" cy="4154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7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sz="2700" b="1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9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74124" y="5031763"/>
                  <a:ext cx="783047" cy="41549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Rectangle 39"/>
            <p:cNvSpPr/>
            <p:nvPr/>
          </p:nvSpPr>
          <p:spPr bwMode="auto">
            <a:xfrm>
              <a:off x="6376416" y="4456176"/>
              <a:ext cx="274320" cy="270662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r>
                <a:rPr kumimoji="0" lang="en-US" sz="3600" b="0" u="none" strike="noStrike" cap="none" normalizeH="0" baseline="0" dirty="0" smtClean="0">
                  <a:ln>
                    <a:noFill/>
                  </a:ln>
                  <a:effectLst/>
                  <a:cs typeface="Times New Roman" panose="02020603050405020304" pitchFamily="18" charset="0"/>
                </a:rPr>
                <a:t> 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7571232" y="4462272"/>
              <a:ext cx="274320" cy="270662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r>
                <a:rPr kumimoji="0" lang="en-US" sz="3600" b="0" u="none" strike="noStrike" cap="none" normalizeH="0" baseline="0" dirty="0" smtClean="0">
                  <a:ln>
                    <a:noFill/>
                  </a:ln>
                  <a:effectLst/>
                  <a:cs typeface="Times New Roman" panose="02020603050405020304" pitchFamily="18" charset="0"/>
                </a:rPr>
                <a:t> 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6158628" y="5047003"/>
                  <a:ext cx="783047" cy="4154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7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oMath>
                    </m:oMathPara>
                  </a14:m>
                  <a:endParaRPr lang="en-US" sz="2700" b="1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2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158628" y="5047003"/>
                  <a:ext cx="783047" cy="41549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356492" y="5019571"/>
                  <a:ext cx="783047" cy="4154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7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oMath>
                    </m:oMathPara>
                  </a14:m>
                  <a:endParaRPr lang="en-US" sz="2700" b="1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3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356492" y="5019571"/>
                  <a:ext cx="783047" cy="41549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Rectangle 43"/>
            <p:cNvSpPr/>
            <p:nvPr/>
          </p:nvSpPr>
          <p:spPr bwMode="auto">
            <a:xfrm>
              <a:off x="3605784" y="4465320"/>
              <a:ext cx="274320" cy="270662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r>
                <a:rPr kumimoji="0" lang="en-US" sz="3600" b="0" u="none" strike="noStrike" cap="none" normalizeH="0" baseline="0" dirty="0" smtClean="0">
                  <a:ln>
                    <a:noFill/>
                  </a:ln>
                  <a:effectLst/>
                  <a:cs typeface="Times New Roman" panose="02020603050405020304" pitchFamily="18" charset="0"/>
                </a:rPr>
                <a:t> 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" name="Straight Connector 6"/>
            <p:cNvCxnSpPr>
              <a:stCxn id="34" idx="1"/>
              <a:endCxn id="35" idx="1"/>
            </p:cNvCxnSpPr>
            <p:nvPr/>
          </p:nvCxnSpPr>
          <p:spPr bwMode="auto">
            <a:xfrm>
              <a:off x="2255520" y="5812536"/>
              <a:ext cx="2724912" cy="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 flipV="1">
              <a:off x="2270760" y="6080760"/>
              <a:ext cx="2709672" cy="12193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5233416" y="5818632"/>
              <a:ext cx="2724912" cy="0"/>
            </a:xfrm>
            <a:prstGeom prst="line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 flipV="1">
              <a:off x="5248656" y="6086856"/>
              <a:ext cx="2709672" cy="12193"/>
            </a:xfrm>
            <a:prstGeom prst="line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656732" y="5738899"/>
                  <a:ext cx="783047" cy="4154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oMath>
                    </m:oMathPara>
                  </a14:m>
                  <a:endParaRPr lang="en-US" sz="2700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8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656732" y="5738899"/>
                  <a:ext cx="783047" cy="41549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362588" y="6369835"/>
                  <a:ext cx="783047" cy="4154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7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oMath>
                    </m:oMathPara>
                  </a14:m>
                  <a:endParaRPr lang="en-US" sz="2700" b="1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0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362588" y="6369835"/>
                  <a:ext cx="783047" cy="41549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359540" y="5763283"/>
                  <a:ext cx="783047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1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359540" y="5763283"/>
                  <a:ext cx="783047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8197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3387996" y="5769379"/>
                  <a:ext cx="783047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2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387996" y="5769379"/>
                  <a:ext cx="783047" cy="369332"/>
                </a:xfrm>
                <a:prstGeom prst="rect">
                  <a:avLst/>
                </a:prstGeom>
                <a:blipFill>
                  <a:blip r:embed="rId16"/>
                  <a:stretch>
                    <a:fillRect b="-8197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597186" y="5007865"/>
                  <a:ext cx="783047" cy="4154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7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27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27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7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700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3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597186" y="5007865"/>
                  <a:ext cx="783047" cy="41549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5189076" y="5741947"/>
                  <a:ext cx="783047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400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4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89076" y="5741947"/>
                  <a:ext cx="783047" cy="369332"/>
                </a:xfrm>
                <a:prstGeom prst="rect">
                  <a:avLst/>
                </a:prstGeom>
                <a:blipFill>
                  <a:blip r:embed="rId18"/>
                  <a:stretch>
                    <a:fillRect r="-9302" b="-1639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48378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3337" y="961917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then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-orientation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a mapping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961917"/>
                <a:ext cx="10080625" cy="507831"/>
              </a:xfrm>
              <a:prstGeom prst="rect">
                <a:avLst/>
              </a:prstGeom>
              <a:blipFill>
                <a:blip r:embed="rId3"/>
                <a:stretch>
                  <a:fillRect t="-10843" b="-2650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9433" y="2394692"/>
                <a:ext cx="10080625" cy="546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|</m:t>
                        </m:r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the restriction of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 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2394692"/>
                <a:ext cx="10080625" cy="546112"/>
              </a:xfrm>
              <a:prstGeom prst="rect">
                <a:avLst/>
              </a:prstGeom>
              <a:blipFill>
                <a:blip r:embed="rId4"/>
                <a:stretch>
                  <a:fillRect t="-10112" b="-1797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433" y="232872"/>
            <a:ext cx="10080624" cy="584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3800" dirty="0" smtClean="0">
                <a:solidFill>
                  <a:srgbClr val="0033CC"/>
                </a:solidFill>
                <a:cs typeface="Arial" panose="020B0604020202020204" pitchFamily="34" charset="0"/>
              </a:rPr>
              <a:t>(A)USO – vector notation</a:t>
            </a:r>
            <a:endParaRPr lang="he-IL" sz="32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-8855" y="1485944"/>
                <a:ext cx="10080625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ay be viewed as either a mapping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or equivalently as a Boolean vector indexed by the elements of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855" y="1485944"/>
                <a:ext cx="10080625" cy="892552"/>
              </a:xfrm>
              <a:prstGeom prst="rect">
                <a:avLst/>
              </a:prstGeom>
              <a:blipFill>
                <a:blip r:embed="rId5"/>
                <a:stretch>
                  <a:fillRect t="-6164" b="-164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-2759" y="2957000"/>
                <a:ext cx="10080625" cy="1491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∩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∅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∪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defined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26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∪</m:t>
                            </m:r>
                            <m:r>
                              <a:rPr lang="en-US" sz="26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</m:d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if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60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if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e>
                        </m:eqArr>
                      </m:e>
                    </m:d>
                  </m:oMath>
                </a14:m>
                <a:endParaRPr lang="en-US" sz="26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2957000"/>
                <a:ext cx="10080625" cy="14914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-2759" y="5882493"/>
                <a:ext cx="10080625" cy="14524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b="1" dirty="0" smtClean="0">
                    <a:latin typeface="Times New Roman" pitchFamily="18" charset="0"/>
                    <a:cs typeface="Times New Roman" pitchFamily="18" charset="0"/>
                  </a:rPr>
                  <a:t>Definition: 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mapping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-USO </a:t>
                </a:r>
                <a:r>
                  <a:rPr lang="en-US" sz="26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∖</m:t>
                        </m:r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has a unique sink, 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i.e., a unique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  <m:d>
                      <m:dPr>
                        <m:ctrlP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𝟎</m:t>
                        </m:r>
                      </m:e>
                      <m:sub>
                        <m:sSup>
                          <m:sSupPr>
                            <m:ctrlP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5882493"/>
                <a:ext cx="10080625" cy="1452449"/>
              </a:xfrm>
              <a:prstGeom prst="rect">
                <a:avLst/>
              </a:prstGeom>
              <a:blipFill>
                <a:blip r:embed="rId7"/>
                <a:stretch>
                  <a:fillRect t="-3782" b="-420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3337" y="4464630"/>
                <a:ext cx="10080625" cy="1401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orientation,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∖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be an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-orientation defined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∪</m:t>
                            </m:r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</m:d>
                      </m:e>
                      <m:sub>
                        <m:sSup>
                          <m:sSup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(This is the orientation of the </a:t>
                </a:r>
                <a:r>
                  <a:rPr lang="en-US" sz="2600" dirty="0" err="1" smtClean="0"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defined by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.) </a:t>
                </a: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4464630"/>
                <a:ext cx="10080625" cy="1401666"/>
              </a:xfrm>
              <a:prstGeom prst="rect">
                <a:avLst/>
              </a:prstGeom>
              <a:blipFill>
                <a:blip r:embed="rId8"/>
                <a:stretch>
                  <a:fillRect t="-2174" b="-1043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68136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5" grpId="0"/>
      <p:bldP spid="17" grpId="0"/>
      <p:bldP spid="18" grpId="0"/>
      <p:bldP spid="1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3337" y="2229819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-orientation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a mapping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2229819"/>
                <a:ext cx="10080625" cy="507831"/>
              </a:xfrm>
              <a:prstGeom prst="rect">
                <a:avLst/>
              </a:prstGeom>
              <a:blipFill>
                <a:blip r:embed="rId3"/>
                <a:stretch>
                  <a:fillRect t="-10843" b="-2650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433" y="232872"/>
            <a:ext cx="10080624" cy="584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3800" dirty="0" smtClean="0">
                <a:solidFill>
                  <a:srgbClr val="0033CC"/>
                </a:solidFill>
                <a:cs typeface="Arial" panose="020B0604020202020204" pitchFamily="34" charset="0"/>
              </a:rPr>
              <a:t>(A)USO – set notation </a:t>
            </a:r>
            <a:r>
              <a:rPr lang="en-US" sz="3800" dirty="0" smtClean="0">
                <a:solidFill>
                  <a:schemeClr val="tx2"/>
                </a:solidFill>
                <a:cs typeface="Arial" panose="020B0604020202020204" pitchFamily="34" charset="0"/>
              </a:rPr>
              <a:t>(optional)</a:t>
            </a:r>
            <a:endParaRPr lang="he-IL" sz="3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-8855" y="1611422"/>
                <a:ext cx="10080625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vertex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-cube is simply a subset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855" y="1611422"/>
                <a:ext cx="10080625" cy="492443"/>
              </a:xfrm>
              <a:prstGeom prst="rect">
                <a:avLst/>
              </a:prstGeom>
              <a:blipFill>
                <a:blip r:embed="rId4"/>
                <a:stretch>
                  <a:fillRect t="-11111" b="-308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-2759" y="2863604"/>
                <a:ext cx="10080625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∩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∅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the standard union. </a:t>
                </a:r>
                <a:endParaRPr lang="en-US" sz="26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2863604"/>
                <a:ext cx="10080625" cy="492443"/>
              </a:xfrm>
              <a:prstGeom prst="rect">
                <a:avLst/>
              </a:prstGeom>
              <a:blipFill>
                <a:blip r:embed="rId5"/>
                <a:stretch>
                  <a:fillRect t="-11111" b="-2963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-2759" y="4590403"/>
                <a:ext cx="10080625" cy="1382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b="1" dirty="0" smtClean="0">
                    <a:latin typeface="Times New Roman" pitchFamily="18" charset="0"/>
                    <a:cs typeface="Times New Roman" pitchFamily="18" charset="0"/>
                  </a:rPr>
                  <a:t>Definition: 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mapping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-USO </a:t>
                </a:r>
                <a:r>
                  <a:rPr lang="en-US" sz="26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∖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has a unique sink, 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i.e., a unique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  <m:d>
                      <m:dPr>
                        <m:ctrlP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∅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  </a:t>
                </a:r>
              </a:p>
            </p:txBody>
          </p:sp>
        </mc:Choice>
        <mc:Fallback xmlns=""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4590403"/>
                <a:ext cx="10080625" cy="1382558"/>
              </a:xfrm>
              <a:prstGeom prst="rect">
                <a:avLst/>
              </a:prstGeom>
              <a:blipFill>
                <a:blip r:embed="rId6"/>
                <a:stretch>
                  <a:fillRect t="-3965" b="-61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3337" y="3482001"/>
                <a:ext cx="10080625" cy="9824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orientation,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∖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be the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-orientation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∪</m:t>
                        </m:r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∩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3482001"/>
                <a:ext cx="10080625" cy="982448"/>
              </a:xfrm>
              <a:prstGeom prst="rect">
                <a:avLst/>
              </a:prstGeom>
              <a:blipFill>
                <a:blip r:embed="rId7"/>
                <a:stretch>
                  <a:fillRect t="-5590" b="-931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-2886" y="993025"/>
                <a:ext cx="10080625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We can identify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={ 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|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}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the set of subsets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886" y="993025"/>
                <a:ext cx="10080625" cy="492443"/>
              </a:xfrm>
              <a:prstGeom prst="rect">
                <a:avLst/>
              </a:prstGeom>
              <a:blipFill>
                <a:blip r:embed="rId8"/>
                <a:stretch>
                  <a:fillRect t="-11111" b="-2963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581" y="6098915"/>
            <a:ext cx="100806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notation is better?  Probably a matter of taste.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-2644" y="6717315"/>
            <a:ext cx="100806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the rest of the presentation we use the vector notation.</a:t>
            </a:r>
          </a:p>
        </p:txBody>
      </p:sp>
    </p:spTree>
    <p:extLst>
      <p:ext uri="{BB962C8B-B14F-4D97-AF65-F5344CB8AC3E}">
        <p14:creationId xmlns:p14="http://schemas.microsoft.com/office/powerpoint/2010/main" val="664228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7" grpId="0"/>
      <p:bldP spid="18" grpId="0"/>
      <p:bldP spid="19" grpId="0"/>
      <p:bldP spid="10" grpId="0"/>
      <p:bldP spid="11" grpId="0"/>
      <p:bldP spid="1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229164"/>
            <a:ext cx="10080624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38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</a:t>
            </a:r>
            <a:r>
              <a:rPr lang="en-GB" sz="3800" dirty="0" smtClean="0">
                <a:solidFill>
                  <a:srgbClr val="0033CC"/>
                </a:solidFill>
                <a:cs typeface="Arial" panose="020B0604020202020204" pitchFamily="34" charset="0"/>
              </a:rPr>
              <a:t> bound for </a:t>
            </a:r>
            <a:r>
              <a:rPr lang="en-GB" sz="3800" dirty="0" smtClean="0">
                <a:solidFill>
                  <a:srgbClr val="00B050"/>
                </a:solidFill>
                <a:cs typeface="Arial" panose="020B0604020202020204" pitchFamily="34" charset="0"/>
              </a:rPr>
              <a:t>any deterministic </a:t>
            </a:r>
            <a:r>
              <a:rPr lang="en-GB" sz="3800" dirty="0" smtClean="0">
                <a:solidFill>
                  <a:schemeClr val="accent2"/>
                </a:solidFill>
                <a:cs typeface="Arial" panose="020B0604020202020204" pitchFamily="34" charset="0"/>
              </a:rPr>
              <a:t>algorithm</a:t>
            </a:r>
            <a:r>
              <a:rPr lang="en-GB" sz="3800" dirty="0" smtClean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[</a:t>
            </a:r>
            <a:r>
              <a:rPr lang="en-US" sz="3200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Schurr-Szabó</a:t>
            </a:r>
            <a:r>
              <a:rPr lang="en-US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cs typeface="Arial" panose="020B0604020202020204" pitchFamily="34" charset="0"/>
              </a:rPr>
              <a:t>(</a:t>
            </a:r>
            <a:r>
              <a:rPr lang="en-US" sz="3200" dirty="0" smtClean="0">
                <a:solidFill>
                  <a:srgbClr val="C00000"/>
                </a:solidFill>
                <a:cs typeface="Arial" panose="020B0604020202020204" pitchFamily="34" charset="0"/>
              </a:rPr>
              <a:t>2004)]</a:t>
            </a:r>
            <a:endParaRPr lang="he-IL" sz="32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9433" y="1533003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Any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deterministic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algorithm for finding the sink of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-AUSO must perform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Ω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/</m:t>
                        </m:r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queries in some cases.</a:t>
                </a:r>
              </a:p>
            </p:txBody>
          </p:sp>
        </mc:Choice>
        <mc:Fallback xmlns="">
          <p:sp>
            <p:nvSpPr>
              <p:cNvPr id="3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533003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3337" y="2595059"/>
                <a:ext cx="10080625" cy="967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Huge gap between the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Ω</m:t>
                        </m:r>
                      </m:e>
                    </m:acc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lower bound and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best deterministic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.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61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upper bound. 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2595059"/>
                <a:ext cx="10080625" cy="967637"/>
              </a:xfrm>
              <a:prstGeom prst="rect">
                <a:avLst/>
              </a:prstGeom>
              <a:blipFill>
                <a:blip r:embed="rId4"/>
                <a:stretch>
                  <a:fillRect t="-5063" b="-1772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89" y="430181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roof uses the product construction 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hypersink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replacement.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-2759" y="367064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Lower bound obtained using an 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adversary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argument.</a:t>
            </a:r>
          </a:p>
        </p:txBody>
      </p:sp>
    </p:spTree>
    <p:extLst>
      <p:ext uri="{BB962C8B-B14F-4D97-AF65-F5344CB8AC3E}">
        <p14:creationId xmlns:p14="http://schemas.microsoft.com/office/powerpoint/2010/main" val="26868399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1" grpId="0"/>
      <p:bldP spid="7" grpId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475385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An </a:t>
            </a:r>
            <a: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  <a:t>Adversary </a:t>
            </a:r>
            <a:r>
              <a:rPr lang="en-US" sz="4000" dirty="0" smtClean="0">
                <a:solidFill>
                  <a:schemeClr val="accent2"/>
                </a:solidFill>
                <a:cs typeface="Arial" panose="020B0604020202020204" pitchFamily="34" charset="0"/>
              </a:rPr>
              <a:t>argument</a:t>
            </a:r>
            <a:endParaRPr lang="he-IL" sz="32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9433" y="166101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adversary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receives </a:t>
            </a:r>
            <a:r>
              <a:rPr lang="en-US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queries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from the algorithm.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3337" y="240950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For each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query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adversary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should provide a reply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2409506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289" y="433736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At any stage,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is the set of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queries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then there should be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4337367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289" y="358888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i.e.,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sink, the game ends.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3588880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-2759" y="551673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adversary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should force any deterministic algorithm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make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Ω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/</m:t>
                        </m:r>
                        <m:func>
                          <m:func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queries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5516739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05956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1" grpId="0"/>
      <p:bldP spid="13" grpId="0"/>
      <p:bldP spid="14" grpId="0"/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292505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The </a:t>
            </a:r>
            <a:r>
              <a:rPr lang="en-US" sz="4000" dirty="0" err="1">
                <a:solidFill>
                  <a:srgbClr val="C00000"/>
                </a:solidFill>
                <a:cs typeface="Arial" panose="020B0604020202020204" pitchFamily="34" charset="0"/>
              </a:rPr>
              <a:t>Schurr-Szabó</a:t>
            </a: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  <a:t>Adversary</a:t>
            </a:r>
            <a:endParaRPr lang="he-IL" sz="32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9433" y="118553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We begin by explaining how the adversary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answers the first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d>
                      <m:dPr>
                        <m:begChr m:val="⌈"/>
                        <m:endChr m:val="⌉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lg</m:t>
                            </m:r>
                          </m:fName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queries. </a:t>
                </a:r>
              </a:p>
            </p:txBody>
          </p:sp>
        </mc:Choice>
        <mc:Fallback xmlns="">
          <p:sp>
            <p:nvSpPr>
              <p:cNvPr id="3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185531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-2759" y="233795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the set of queries made so far.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We may assume that all the queries are distinct.</a:t>
                </a: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2337955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3337" y="421191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adversary maintains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 subset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⊆[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-AUSO such that </a:t>
                </a: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4211916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289" y="5364339"/>
                <a:ext cx="10080625" cy="1815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514350" indent="-514350" algn="ctr">
                  <a:lnSpc>
                    <a:spcPct val="100000"/>
                  </a:lnSpc>
                  <a:spcBef>
                    <a:spcPct val="50000"/>
                  </a:spcBef>
                  <a:buSzPct val="100000"/>
                  <a:buFont typeface="+mj-lt"/>
                  <a:buAutoNum type="arabicParenR"/>
                </a:pPr>
                <a:r>
                  <a:rPr lang="en-US" sz="28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≤|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|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514350" indent="-514350" algn="ctr">
                  <a:lnSpc>
                    <a:spcPct val="100000"/>
                  </a:lnSpc>
                  <a:spcBef>
                    <a:spcPct val="50000"/>
                  </a:spcBef>
                  <a:buSzPct val="100000"/>
                  <a:buFont typeface="+mj-lt"/>
                  <a:buAutoNum type="arabicParenR"/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  <a:p>
                <a:pPr marL="514350" indent="-514350" algn="ctr">
                  <a:lnSpc>
                    <a:spcPct val="100000"/>
                  </a:lnSpc>
                  <a:spcBef>
                    <a:spcPct val="50000"/>
                  </a:spcBef>
                  <a:buSzPct val="100000"/>
                  <a:buFont typeface="+mj-lt"/>
                  <a:buAutoNum type="arabicParenR"/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5364339"/>
                <a:ext cx="10080625" cy="1815882"/>
              </a:xfrm>
              <a:prstGeom prst="rect">
                <a:avLst/>
              </a:prstGeom>
              <a:blipFill>
                <a:blip r:embed="rId6"/>
                <a:stretch>
                  <a:fillRect t="-2013" b="-838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3337" y="349037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be the reply given by the adversary.</a:t>
                </a: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3490379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5368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6" grpId="0"/>
      <p:bldP spid="17" grpId="0"/>
      <p:bldP spid="1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73633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The </a:t>
            </a:r>
            <a:r>
              <a:rPr lang="en-US" sz="4000" dirty="0" err="1">
                <a:solidFill>
                  <a:srgbClr val="C00000"/>
                </a:solidFill>
                <a:cs typeface="Arial" panose="020B0604020202020204" pitchFamily="34" charset="0"/>
              </a:rPr>
              <a:t>Schurr-Szabó</a:t>
            </a: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  <a:t>Adversary</a:t>
            </a:r>
            <a:endParaRPr lang="he-IL" sz="32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289" y="1002651"/>
                <a:ext cx="10080625" cy="15388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514350" indent="-514350" algn="ctr">
                  <a:lnSpc>
                    <a:spcPct val="100000"/>
                  </a:lnSpc>
                  <a:spcBef>
                    <a:spcPts val="600"/>
                  </a:spcBef>
                  <a:buSzPct val="100000"/>
                  <a:buFont typeface="+mj-lt"/>
                  <a:buAutoNum type="arabicParenR"/>
                </a:pPr>
                <a:r>
                  <a:rPr lang="en-US" sz="27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≤|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|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514350" indent="-514350" algn="ctr">
                  <a:lnSpc>
                    <a:spcPct val="100000"/>
                  </a:lnSpc>
                  <a:spcBef>
                    <a:spcPts val="600"/>
                  </a:spcBef>
                  <a:buSzPct val="100000"/>
                  <a:buFont typeface="+mj-lt"/>
                  <a:buAutoNum type="arabicParenR"/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  <a:p>
                <a:pPr marL="514350" indent="-514350" algn="ctr">
                  <a:lnSpc>
                    <a:spcPct val="100000"/>
                  </a:lnSpc>
                  <a:spcBef>
                    <a:spcPts val="600"/>
                  </a:spcBef>
                  <a:buSzPct val="100000"/>
                  <a:buFont typeface="+mj-lt"/>
                  <a:buAutoNum type="arabicParenR"/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1002651"/>
                <a:ext cx="10080625" cy="1538883"/>
              </a:xfrm>
              <a:prstGeom prst="rect">
                <a:avLst/>
              </a:prstGeom>
              <a:blipFill>
                <a:blip r:embed="rId3"/>
                <a:stretch>
                  <a:fillRect t="-1976" b="-632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3337" y="260954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Initially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∅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and the invariant is satisfied.</a:t>
                </a: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2609541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9433" y="3200768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𝒘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∉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be a new query. </a:t>
                </a: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3200768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-2759" y="379199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Case 1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𝒘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3791995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-2759" y="438322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Reply with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𝒘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</a:t>
                </a:r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←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𝒘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4383222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3337" y="497444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Case 2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𝒘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for some (unique)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4974449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3337" y="556567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𝒘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𝒗</m:t>
                    </m:r>
                    <m:r>
                      <a:rPr lang="en-US" sz="27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there exists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ℓ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𝒘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ℓ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5565676"/>
                <a:ext cx="10080625" cy="523220"/>
              </a:xfrm>
              <a:prstGeom prst="rect">
                <a:avLst/>
              </a:prstGeom>
              <a:blipFill>
                <a:blip r:embed="rId9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289" y="615690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Extend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into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∪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ℓ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-AUSO. 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←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ℓ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6156903"/>
                <a:ext cx="10080625" cy="523220"/>
              </a:xfrm>
              <a:prstGeom prst="rect">
                <a:avLst/>
              </a:prstGeom>
              <a:blipFill>
                <a:blip r:embed="rId10"/>
                <a:stretch>
                  <a:fillRect t="-11628" b="-255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3337" y="674813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Reply with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𝒘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</a:t>
                </a:r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←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𝒘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6748131"/>
                <a:ext cx="10080625" cy="523220"/>
              </a:xfrm>
              <a:prstGeom prst="rect">
                <a:avLst/>
              </a:prstGeom>
              <a:blipFill>
                <a:blip r:embed="rId11"/>
                <a:stretch>
                  <a:fillRect t="-11628" b="-255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7025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/>
          <p:cNvGrpSpPr>
            <a:grpSpLocks noChangeAspect="1"/>
          </p:cNvGrpSpPr>
          <p:nvPr/>
        </p:nvGrpSpPr>
        <p:grpSpPr>
          <a:xfrm>
            <a:off x="757795" y="1018238"/>
            <a:ext cx="4434268" cy="4209431"/>
            <a:chOff x="290200" y="1735485"/>
            <a:chExt cx="4547966" cy="4317365"/>
          </a:xfrm>
        </p:grpSpPr>
        <p:pic>
          <p:nvPicPr>
            <p:cNvPr id="3" name="Picture 2" descr="polyhedron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0200" y="1735485"/>
              <a:ext cx="4547966" cy="4317365"/>
            </a:xfrm>
            <a:prstGeom prst="rect">
              <a:avLst/>
            </a:prstGeom>
          </p:spPr>
        </p:pic>
        <p:cxnSp>
          <p:nvCxnSpPr>
            <p:cNvPr id="4" name="Straight Arrow Connector 3"/>
            <p:cNvCxnSpPr/>
            <p:nvPr/>
          </p:nvCxnSpPr>
          <p:spPr bwMode="auto">
            <a:xfrm rot="16200000" flipV="1">
              <a:off x="2193585" y="4922357"/>
              <a:ext cx="624840" cy="1524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" name="Straight Arrow Connector 4"/>
            <p:cNvCxnSpPr/>
            <p:nvPr/>
          </p:nvCxnSpPr>
          <p:spPr bwMode="auto">
            <a:xfrm flipV="1">
              <a:off x="2477729" y="3967102"/>
              <a:ext cx="1141300" cy="693388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" name="Straight Arrow Connector 5"/>
            <p:cNvCxnSpPr/>
            <p:nvPr/>
          </p:nvCxnSpPr>
          <p:spPr bwMode="auto">
            <a:xfrm rot="16200000" flipV="1">
              <a:off x="2804253" y="3170113"/>
              <a:ext cx="1298661" cy="32377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 flipV="1">
              <a:off x="3290865" y="2362452"/>
              <a:ext cx="420671" cy="334865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 rot="10800000">
              <a:off x="2757466" y="2087718"/>
              <a:ext cx="954071" cy="27117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/>
            <p:nvPr/>
          </p:nvCxnSpPr>
          <p:spPr bwMode="auto">
            <a:xfrm rot="16200000" flipV="1">
              <a:off x="3487994" y="2573594"/>
              <a:ext cx="938981" cy="52111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 rot="5400000" flipH="1" flipV="1">
              <a:off x="3679277" y="3733207"/>
              <a:ext cx="1013762" cy="24728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 rot="10800000">
              <a:off x="3613357" y="3972232"/>
              <a:ext cx="555521" cy="27530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rot="5400000" flipH="1" flipV="1">
              <a:off x="3468329" y="4274575"/>
              <a:ext cx="717754" cy="673509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flipV="1">
              <a:off x="2512142" y="4984954"/>
              <a:ext cx="968477" cy="25072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 rot="10800000">
              <a:off x="1661654" y="4822723"/>
              <a:ext cx="835740" cy="412955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rot="10800000">
              <a:off x="1499421" y="3800168"/>
              <a:ext cx="983224" cy="85540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/>
            <p:nvPr/>
          </p:nvCxnSpPr>
          <p:spPr bwMode="auto">
            <a:xfrm flipV="1">
              <a:off x="1066800" y="3790335"/>
              <a:ext cx="467032" cy="19173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rot="16200000" flipV="1">
              <a:off x="941441" y="4092678"/>
              <a:ext cx="830825" cy="619431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rot="5400000" flipH="1" flipV="1">
              <a:off x="1174955" y="2954594"/>
              <a:ext cx="1184787" cy="48669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>
              <a:off x="2000865" y="2615381"/>
              <a:ext cx="1307690" cy="8849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 rot="5400000" flipH="1" flipV="1">
              <a:off x="683340" y="3401963"/>
              <a:ext cx="953732" cy="20647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rot="5400000" flipH="1" flipV="1">
              <a:off x="1120879" y="2364661"/>
              <a:ext cx="816077" cy="55060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 rot="16200000" flipV="1">
              <a:off x="1708355" y="2327787"/>
              <a:ext cx="388375" cy="18681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 flipV="1">
              <a:off x="1804219" y="2099187"/>
              <a:ext cx="953729" cy="13273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3644559" y="2311832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4147003" y="3228614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 bwMode="auto">
            <a:xfrm>
              <a:off x="3567168" y="392036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4108903" y="418706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3429056" y="4928826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 bwMode="auto">
            <a:xfrm>
              <a:off x="2438455" y="459902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2458695" y="5172905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1621686" y="4771664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 bwMode="auto">
            <a:xfrm>
              <a:off x="998988" y="393108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1472858" y="3751299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 bwMode="auto">
            <a:xfrm>
              <a:off x="3229030" y="2649970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949108" y="256662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747892" y="218681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 bwMode="auto">
            <a:xfrm>
              <a:off x="1189489" y="3010730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707536" y="205346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117" name="Group 116"/>
          <p:cNvGrpSpPr>
            <a:grpSpLocks noChangeAspect="1"/>
          </p:cNvGrpSpPr>
          <p:nvPr/>
        </p:nvGrpSpPr>
        <p:grpSpPr>
          <a:xfrm>
            <a:off x="4858775" y="1018238"/>
            <a:ext cx="4434268" cy="4209431"/>
            <a:chOff x="4391180" y="1638501"/>
            <a:chExt cx="4547966" cy="4317365"/>
          </a:xfrm>
        </p:grpSpPr>
        <p:pic>
          <p:nvPicPr>
            <p:cNvPr id="78" name="Picture 77" descr="polyhedron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91180" y="1638501"/>
              <a:ext cx="4547966" cy="4317365"/>
            </a:xfrm>
            <a:prstGeom prst="rect">
              <a:avLst/>
            </a:prstGeom>
          </p:spPr>
        </p:pic>
        <p:cxnSp>
          <p:nvCxnSpPr>
            <p:cNvPr id="79" name="Straight Arrow Connector 78"/>
            <p:cNvCxnSpPr/>
            <p:nvPr/>
          </p:nvCxnSpPr>
          <p:spPr bwMode="auto">
            <a:xfrm rot="16200000" flipV="1">
              <a:off x="6294565" y="4825373"/>
              <a:ext cx="624840" cy="1524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0" name="Straight Arrow Connector 79"/>
            <p:cNvCxnSpPr/>
            <p:nvPr/>
          </p:nvCxnSpPr>
          <p:spPr bwMode="auto">
            <a:xfrm flipV="1">
              <a:off x="6578709" y="3870118"/>
              <a:ext cx="1141300" cy="693388"/>
            </a:xfrm>
            <a:prstGeom prst="straightConnector1">
              <a:avLst/>
            </a:prstGeom>
            <a:solidFill>
              <a:srgbClr val="00B8FF"/>
            </a:solidFill>
            <a:ln w="63500" cap="flat" cmpd="sng" algn="ctr">
              <a:solidFill>
                <a:srgbClr val="00B05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81" name="Straight Arrow Connector 80"/>
            <p:cNvCxnSpPr/>
            <p:nvPr/>
          </p:nvCxnSpPr>
          <p:spPr bwMode="auto">
            <a:xfrm rot="16200000" flipV="1">
              <a:off x="6905233" y="3073129"/>
              <a:ext cx="1298661" cy="32377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2" name="Straight Arrow Connector 81"/>
            <p:cNvCxnSpPr/>
            <p:nvPr/>
          </p:nvCxnSpPr>
          <p:spPr bwMode="auto">
            <a:xfrm flipV="1">
              <a:off x="7391845" y="2265468"/>
              <a:ext cx="420671" cy="334865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3" name="Straight Arrow Connector 82"/>
            <p:cNvCxnSpPr/>
            <p:nvPr/>
          </p:nvCxnSpPr>
          <p:spPr bwMode="auto">
            <a:xfrm rot="10800000">
              <a:off x="6858446" y="1990734"/>
              <a:ext cx="954071" cy="27117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4" name="Straight Arrow Connector 83"/>
            <p:cNvCxnSpPr/>
            <p:nvPr/>
          </p:nvCxnSpPr>
          <p:spPr bwMode="auto">
            <a:xfrm rot="16200000" flipV="1">
              <a:off x="7588974" y="2476610"/>
              <a:ext cx="938981" cy="52111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5" name="Straight Arrow Connector 84"/>
            <p:cNvCxnSpPr/>
            <p:nvPr/>
          </p:nvCxnSpPr>
          <p:spPr bwMode="auto">
            <a:xfrm rot="5400000" flipH="1" flipV="1">
              <a:off x="7780257" y="3636223"/>
              <a:ext cx="1013762" cy="24728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6" name="Straight Arrow Connector 85"/>
            <p:cNvCxnSpPr/>
            <p:nvPr/>
          </p:nvCxnSpPr>
          <p:spPr bwMode="auto">
            <a:xfrm rot="10800000">
              <a:off x="7714337" y="3875248"/>
              <a:ext cx="555521" cy="27530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7" name="Straight Arrow Connector 86"/>
            <p:cNvCxnSpPr/>
            <p:nvPr/>
          </p:nvCxnSpPr>
          <p:spPr bwMode="auto">
            <a:xfrm rot="5400000" flipH="1" flipV="1">
              <a:off x="7569309" y="4177591"/>
              <a:ext cx="717754" cy="673509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8" name="Straight Arrow Connector 87"/>
            <p:cNvCxnSpPr/>
            <p:nvPr/>
          </p:nvCxnSpPr>
          <p:spPr bwMode="auto">
            <a:xfrm flipV="1">
              <a:off x="6613122" y="4887970"/>
              <a:ext cx="968477" cy="25072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9" name="Straight Arrow Connector 88"/>
            <p:cNvCxnSpPr/>
            <p:nvPr/>
          </p:nvCxnSpPr>
          <p:spPr bwMode="auto">
            <a:xfrm rot="10800000">
              <a:off x="5762634" y="4725739"/>
              <a:ext cx="835740" cy="412955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0" name="Straight Arrow Connector 89"/>
            <p:cNvCxnSpPr/>
            <p:nvPr/>
          </p:nvCxnSpPr>
          <p:spPr bwMode="auto">
            <a:xfrm rot="10800000">
              <a:off x="5600401" y="3703184"/>
              <a:ext cx="983224" cy="85540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1" name="Straight Arrow Connector 90"/>
            <p:cNvCxnSpPr/>
            <p:nvPr/>
          </p:nvCxnSpPr>
          <p:spPr bwMode="auto">
            <a:xfrm flipV="1">
              <a:off x="5167780" y="3693351"/>
              <a:ext cx="467032" cy="19173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rgbClr val="00B05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92" name="Straight Arrow Connector 91"/>
            <p:cNvCxnSpPr/>
            <p:nvPr/>
          </p:nvCxnSpPr>
          <p:spPr bwMode="auto">
            <a:xfrm rot="16200000" flipV="1">
              <a:off x="5042421" y="3995694"/>
              <a:ext cx="830825" cy="619431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3" name="Straight Arrow Connector 92"/>
            <p:cNvCxnSpPr/>
            <p:nvPr/>
          </p:nvCxnSpPr>
          <p:spPr bwMode="auto">
            <a:xfrm rot="5400000" flipH="1" flipV="1">
              <a:off x="5275935" y="2857610"/>
              <a:ext cx="1184787" cy="486697"/>
            </a:xfrm>
            <a:prstGeom prst="straightConnector1">
              <a:avLst/>
            </a:prstGeom>
            <a:solidFill>
              <a:srgbClr val="00B8FF"/>
            </a:solidFill>
            <a:ln w="63500" cap="flat" cmpd="sng" algn="ctr">
              <a:solidFill>
                <a:srgbClr val="00B05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94" name="Straight Arrow Connector 93"/>
            <p:cNvCxnSpPr/>
            <p:nvPr/>
          </p:nvCxnSpPr>
          <p:spPr bwMode="auto">
            <a:xfrm>
              <a:off x="6101845" y="2518397"/>
              <a:ext cx="1307690" cy="8849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5" name="Straight Arrow Connector 94"/>
            <p:cNvCxnSpPr/>
            <p:nvPr/>
          </p:nvCxnSpPr>
          <p:spPr bwMode="auto">
            <a:xfrm rot="5400000" flipH="1" flipV="1">
              <a:off x="4784320" y="3304979"/>
              <a:ext cx="953732" cy="20647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6" name="Straight Arrow Connector 95"/>
            <p:cNvCxnSpPr/>
            <p:nvPr/>
          </p:nvCxnSpPr>
          <p:spPr bwMode="auto">
            <a:xfrm rot="5400000" flipH="1" flipV="1">
              <a:off x="5221859" y="2267677"/>
              <a:ext cx="816077" cy="55060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7" name="Straight Arrow Connector 96"/>
            <p:cNvCxnSpPr/>
            <p:nvPr/>
          </p:nvCxnSpPr>
          <p:spPr bwMode="auto">
            <a:xfrm rot="16200000" flipV="1">
              <a:off x="5809335" y="2230803"/>
              <a:ext cx="388375" cy="18681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V="1">
              <a:off x="5905199" y="2002203"/>
              <a:ext cx="953729" cy="13273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9" name="Oval 98"/>
            <p:cNvSpPr>
              <a:spLocks noChangeAspect="1"/>
            </p:cNvSpPr>
            <p:nvPr/>
          </p:nvSpPr>
          <p:spPr bwMode="auto">
            <a:xfrm>
              <a:off x="7745539" y="2214848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 bwMode="auto">
            <a:xfrm>
              <a:off x="8247983" y="3131630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 bwMode="auto">
            <a:xfrm>
              <a:off x="7668148" y="382338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 bwMode="auto">
            <a:xfrm>
              <a:off x="8209883" y="409008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 bwMode="auto">
            <a:xfrm>
              <a:off x="7530036" y="4831842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 bwMode="auto">
            <a:xfrm>
              <a:off x="6539435" y="4502039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 bwMode="auto">
            <a:xfrm>
              <a:off x="6559675" y="5075921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6" name="Oval 105"/>
            <p:cNvSpPr>
              <a:spLocks noChangeAspect="1"/>
            </p:cNvSpPr>
            <p:nvPr/>
          </p:nvSpPr>
          <p:spPr bwMode="auto">
            <a:xfrm>
              <a:off x="5722666" y="4674680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7" name="Oval 106"/>
            <p:cNvSpPr>
              <a:spLocks noChangeAspect="1"/>
            </p:cNvSpPr>
            <p:nvPr/>
          </p:nvSpPr>
          <p:spPr bwMode="auto">
            <a:xfrm>
              <a:off x="5099968" y="3834099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8" name="Oval 107"/>
            <p:cNvSpPr>
              <a:spLocks noChangeAspect="1"/>
            </p:cNvSpPr>
            <p:nvPr/>
          </p:nvSpPr>
          <p:spPr bwMode="auto">
            <a:xfrm>
              <a:off x="5573838" y="3654315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9" name="Oval 108"/>
            <p:cNvSpPr>
              <a:spLocks noChangeAspect="1"/>
            </p:cNvSpPr>
            <p:nvPr/>
          </p:nvSpPr>
          <p:spPr bwMode="auto">
            <a:xfrm>
              <a:off x="7330010" y="2552986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0" name="Oval 109"/>
            <p:cNvSpPr>
              <a:spLocks noChangeAspect="1"/>
            </p:cNvSpPr>
            <p:nvPr/>
          </p:nvSpPr>
          <p:spPr bwMode="auto">
            <a:xfrm>
              <a:off x="6050088" y="246964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1" name="Oval 110"/>
            <p:cNvSpPr>
              <a:spLocks noChangeAspect="1"/>
            </p:cNvSpPr>
            <p:nvPr/>
          </p:nvSpPr>
          <p:spPr bwMode="auto">
            <a:xfrm>
              <a:off x="5848872" y="208983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 bwMode="auto">
            <a:xfrm>
              <a:off x="5290469" y="2913746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 bwMode="auto">
            <a:xfrm>
              <a:off x="6808516" y="195648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4" name="Oval 113"/>
            <p:cNvSpPr/>
            <p:nvPr/>
          </p:nvSpPr>
          <p:spPr bwMode="auto">
            <a:xfrm>
              <a:off x="7211291" y="2462645"/>
              <a:ext cx="342900" cy="3429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5" name="Oval 114"/>
            <p:cNvSpPr/>
            <p:nvPr/>
          </p:nvSpPr>
          <p:spPr bwMode="auto">
            <a:xfrm>
              <a:off x="5472546" y="3539836"/>
              <a:ext cx="342900" cy="3429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0" y="6126537"/>
            <a:ext cx="10055702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Every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has a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unique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sink.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926" y="210827"/>
            <a:ext cx="10080625" cy="6647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cs typeface="Arial" panose="020B0604020202020204" pitchFamily="34" charset="0"/>
              </a:rPr>
              <a:t>Acyclic Unique Sink Orientations (AUSOs)</a:t>
            </a:r>
            <a:endParaRPr lang="he-IL" sz="4000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20" name="Multiply 119"/>
          <p:cNvSpPr/>
          <p:nvPr/>
        </p:nvSpPr>
        <p:spPr bwMode="auto">
          <a:xfrm>
            <a:off x="6954322" y="2785780"/>
            <a:ext cx="381054" cy="504331"/>
          </a:xfrm>
          <a:prstGeom prst="mathMultiply">
            <a:avLst/>
          </a:prstGeom>
          <a:solidFill>
            <a:srgbClr val="FF0000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-3048" y="5620569"/>
            <a:ext cx="10055702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The orientation is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acyclic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048" y="4721409"/>
            <a:ext cx="10055702" cy="8938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 AUSO is an orientation of the edges of some polytope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that satisfies the following two properties: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-3048" y="6717849"/>
            <a:ext cx="10055702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Every LP with a bounded feasibility polytope defines an AUSO.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562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20" grpId="0" animBg="1"/>
      <p:bldP spid="118" grpId="0"/>
      <p:bldP spid="121" grpId="0"/>
      <p:bldP spid="12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27913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The </a:t>
            </a:r>
            <a:r>
              <a:rPr lang="en-US" sz="4000" dirty="0" err="1">
                <a:solidFill>
                  <a:srgbClr val="C00000"/>
                </a:solidFill>
                <a:cs typeface="Arial" panose="020B0604020202020204" pitchFamily="34" charset="0"/>
              </a:rPr>
              <a:t>Schurr-Szabó</a:t>
            </a: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  <a:t>Adversary – </a:t>
            </a:r>
            <a:r>
              <a:rPr lang="en-US" sz="4000" dirty="0" smtClean="0">
                <a:solidFill>
                  <a:schemeClr val="tx2"/>
                </a:solidFill>
                <a:cs typeface="Arial" panose="020B0604020202020204" pitchFamily="34" charset="0"/>
              </a:rPr>
              <a:t>Case 2</a:t>
            </a:r>
            <a:endParaRPr lang="he-IL" sz="3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813" y="813675"/>
                <a:ext cx="1008062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Case 2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𝒘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for some (unique)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𝒗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3" y="813675"/>
                <a:ext cx="10080625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1813" y="1196199"/>
                <a:ext cx="1008062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𝒘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𝒗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there exists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ℓ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∖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𝒘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ℓ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3" y="1196199"/>
                <a:ext cx="10080625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1813" y="1578723"/>
                <a:ext cx="1008062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Extend the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into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∪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ℓ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3" y="1578723"/>
                <a:ext cx="10080625" cy="461665"/>
              </a:xfrm>
              <a:prstGeom prst="rect">
                <a:avLst/>
              </a:prstGeom>
              <a:blipFill>
                <a:blip r:embed="rId5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-2759" y="2106027"/>
                <a:ext cx="1008062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is composed of two copies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2106027"/>
                <a:ext cx="10080625" cy="461665"/>
              </a:xfrm>
              <a:prstGeom prst="rect">
                <a:avLst/>
              </a:prstGeom>
              <a:blipFill>
                <a:blip r:embed="rId6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-5807" y="4626723"/>
                <a:ext cx="10080625" cy="1091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∪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𝒆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ℓ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if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  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𝒙</m:t>
                                </m:r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𝐿</m:t>
                                    </m:r>
                                    <m: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∪</m:t>
                                    </m:r>
                                    <m:d>
                                      <m:dPr>
                                        <m:begChr m:val="{"/>
                                        <m:endChr m:val="}"/>
                                        <m:ctrlP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ℓ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or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 (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∉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and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ℓ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otherwise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          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807" y="4626723"/>
                <a:ext cx="10080625" cy="10915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625129" y="5718460"/>
                <a:ext cx="2552748" cy="4595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29" y="5718460"/>
                <a:ext cx="2552748" cy="45954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/>
          <p:cNvGrpSpPr/>
          <p:nvPr/>
        </p:nvGrpSpPr>
        <p:grpSpPr>
          <a:xfrm>
            <a:off x="3092025" y="5324718"/>
            <a:ext cx="3048225" cy="909892"/>
            <a:chOff x="3092025" y="5580750"/>
            <a:chExt cx="3048225" cy="90989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/>
                <p:cNvSpPr/>
                <p:nvPr/>
              </p:nvSpPr>
              <p:spPr>
                <a:xfrm>
                  <a:off x="3092025" y="5768649"/>
                  <a:ext cx="3048225" cy="72199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𝒙</m:t>
                      </m:r>
                    </m:oMath>
                  </a14:m>
                  <a:r>
                    <a:rPr lang="en-US" sz="2200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200" dirty="0" smtClean="0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corresponds to</a:t>
                  </a:r>
                  <a:br>
                    <a:rPr lang="en-US" sz="2200" dirty="0" smtClean="0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</a:br>
                  <a:r>
                    <a:rPr lang="en-US" sz="2200" dirty="0" smtClean="0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an </a:t>
                  </a:r>
                  <a:r>
                    <a:rPr lang="en-US" sz="2200" dirty="0" smtClean="0">
                      <a:solidFill>
                        <a:srgbClr val="FF99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existing </a:t>
                  </a:r>
                  <a:r>
                    <a:rPr lang="en-US" sz="2200" dirty="0" smtClean="0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query</a:t>
                  </a:r>
                  <a:r>
                    <a:rPr lang="en-US" sz="2200" dirty="0" smtClean="0">
                      <a:solidFill>
                        <a:srgbClr val="FF9900"/>
                      </a:solidFill>
                    </a:rPr>
                    <a:t>  </a:t>
                  </a:r>
                  <a:endParaRPr lang="en-US" sz="2200" dirty="0">
                    <a:solidFill>
                      <a:srgbClr val="FF99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8" name="Rectangle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2025" y="5768649"/>
                  <a:ext cx="3048225" cy="721993"/>
                </a:xfrm>
                <a:prstGeom prst="rect">
                  <a:avLst/>
                </a:prstGeom>
                <a:blipFill>
                  <a:blip r:embed="rId9"/>
                  <a:stretch>
                    <a:fillRect t="-8403" b="-168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9" name="Straight Arrow Connector 38"/>
            <p:cNvCxnSpPr>
              <a:stCxn id="38" idx="0"/>
            </p:cNvCxnSpPr>
            <p:nvPr/>
          </p:nvCxnSpPr>
          <p:spPr bwMode="auto">
            <a:xfrm flipV="1">
              <a:off x="4616138" y="5580750"/>
              <a:ext cx="394774" cy="187899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p:grpSp>
        <p:nvGrpSpPr>
          <p:cNvPr id="55" name="Group 54"/>
          <p:cNvGrpSpPr/>
          <p:nvPr/>
        </p:nvGrpSpPr>
        <p:grpSpPr>
          <a:xfrm>
            <a:off x="6922009" y="5315574"/>
            <a:ext cx="3203448" cy="952041"/>
            <a:chOff x="6922009" y="5571606"/>
            <a:chExt cx="3203448" cy="952041"/>
          </a:xfrm>
        </p:grpSpPr>
        <p:sp>
          <p:nvSpPr>
            <p:cNvPr id="42" name="Rectangle 41"/>
            <p:cNvSpPr/>
            <p:nvPr/>
          </p:nvSpPr>
          <p:spPr>
            <a:xfrm>
              <a:off x="6922009" y="5801654"/>
              <a:ext cx="3203448" cy="72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Consistently orienting</a:t>
              </a:r>
              <a:br>
                <a:rPr lang="en-US" sz="22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22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the other edges</a:t>
              </a:r>
              <a:endParaRPr lang="en-US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3" name="Straight Arrow Connector 42"/>
            <p:cNvCxnSpPr>
              <a:stCxn id="42" idx="0"/>
            </p:cNvCxnSpPr>
            <p:nvPr/>
          </p:nvCxnSpPr>
          <p:spPr bwMode="auto">
            <a:xfrm flipH="1" flipV="1">
              <a:off x="7598664" y="5571606"/>
              <a:ext cx="925069" cy="230048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 Box 6"/>
              <p:cNvSpPr txBox="1">
                <a:spLocks noChangeArrowheads="1"/>
              </p:cNvSpPr>
              <p:nvPr/>
            </p:nvSpPr>
            <p:spPr bwMode="auto">
              <a:xfrm>
                <a:off x="-2759" y="6367131"/>
                <a:ext cx="1008062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∪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ℓ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as it is obtained by the product construction. </a:t>
                </a:r>
              </a:p>
            </p:txBody>
          </p:sp>
        </mc:Choice>
        <mc:Fallback>
          <p:sp>
            <p:nvSpPr>
              <p:cNvPr id="4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6367131"/>
                <a:ext cx="10080625" cy="461665"/>
              </a:xfrm>
              <a:prstGeom prst="rect">
                <a:avLst/>
              </a:prstGeom>
              <a:blipFill>
                <a:blip r:embed="rId10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 Box 6"/>
              <p:cNvSpPr txBox="1">
                <a:spLocks noChangeArrowheads="1"/>
              </p:cNvSpPr>
              <p:nvPr/>
            </p:nvSpPr>
            <p:spPr bwMode="auto">
              <a:xfrm>
                <a:off x="3337" y="6748131"/>
                <a:ext cx="1008062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The invariant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is maintained. </a:t>
                </a:r>
              </a:p>
            </p:txBody>
          </p:sp>
        </mc:Choice>
        <mc:Fallback>
          <p:sp>
            <p:nvSpPr>
              <p:cNvPr id="5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6748131"/>
                <a:ext cx="10080625" cy="461665"/>
              </a:xfrm>
              <a:prstGeom prst="rect">
                <a:avLst/>
              </a:prstGeom>
              <a:blipFill>
                <a:blip r:embed="rId11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Right Brace 55"/>
          <p:cNvSpPr/>
          <p:nvPr/>
        </p:nvSpPr>
        <p:spPr bwMode="auto">
          <a:xfrm rot="5400000">
            <a:off x="4999902" y="4496986"/>
            <a:ext cx="195753" cy="1362457"/>
          </a:xfrm>
          <a:prstGeom prst="righ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/>
          <p:cNvSpPr/>
          <p:nvPr/>
        </p:nvSpPr>
        <p:spPr bwMode="auto">
          <a:xfrm rot="5400000">
            <a:off x="7482312" y="3809334"/>
            <a:ext cx="182466" cy="2738574"/>
          </a:xfrm>
          <a:prstGeom prst="righ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12481" y="2651619"/>
            <a:ext cx="10080625" cy="1868424"/>
            <a:chOff x="12481" y="2651619"/>
            <a:chExt cx="10080625" cy="1868424"/>
          </a:xfrm>
        </p:grpSpPr>
        <p:sp>
          <p:nvSpPr>
            <p:cNvPr id="17" name="Oval 16"/>
            <p:cNvSpPr/>
            <p:nvPr/>
          </p:nvSpPr>
          <p:spPr bwMode="auto">
            <a:xfrm>
              <a:off x="2923852" y="2851280"/>
              <a:ext cx="1222624" cy="1660199"/>
            </a:xfrm>
            <a:prstGeom prst="ellips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5953015" y="2859844"/>
              <a:ext cx="1222624" cy="1660199"/>
            </a:xfrm>
            <a:prstGeom prst="ellips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Straight Arrow Connector 19"/>
            <p:cNvCxnSpPr>
              <a:stCxn id="29" idx="6"/>
              <a:endCxn id="28" idx="2"/>
            </p:cNvCxnSpPr>
            <p:nvPr/>
          </p:nvCxnSpPr>
          <p:spPr bwMode="auto">
            <a:xfrm>
              <a:off x="3625186" y="3111592"/>
              <a:ext cx="2844547" cy="0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1" name="Straight Arrow Connector 20"/>
            <p:cNvCxnSpPr>
              <a:stCxn id="25" idx="2"/>
              <a:endCxn id="60" idx="6"/>
            </p:cNvCxnSpPr>
            <p:nvPr/>
          </p:nvCxnSpPr>
          <p:spPr bwMode="auto">
            <a:xfrm flipH="1">
              <a:off x="3625186" y="3486454"/>
              <a:ext cx="2844547" cy="0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2" name="Straight Arrow Connector 21"/>
            <p:cNvCxnSpPr>
              <a:stCxn id="63" idx="2"/>
            </p:cNvCxnSpPr>
            <p:nvPr/>
          </p:nvCxnSpPr>
          <p:spPr bwMode="auto">
            <a:xfrm flipH="1" flipV="1">
              <a:off x="3625186" y="3859268"/>
              <a:ext cx="2844547" cy="2048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none" w="lg" len="lg"/>
            </a:ln>
            <a:effectLst/>
          </p:spPr>
        </p:cxnSp>
        <p:cxnSp>
          <p:nvCxnSpPr>
            <p:cNvPr id="23" name="Straight Arrow Connector 22"/>
            <p:cNvCxnSpPr>
              <a:stCxn id="62" idx="6"/>
              <a:endCxn id="61" idx="2"/>
            </p:cNvCxnSpPr>
            <p:nvPr/>
          </p:nvCxnSpPr>
          <p:spPr bwMode="auto">
            <a:xfrm>
              <a:off x="3625186" y="4236179"/>
              <a:ext cx="2844547" cy="0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24" name="Oval 23"/>
            <p:cNvSpPr>
              <a:spLocks noChangeAspect="1"/>
            </p:cNvSpPr>
            <p:nvPr/>
          </p:nvSpPr>
          <p:spPr bwMode="auto">
            <a:xfrm>
              <a:off x="3445142" y="3769876"/>
              <a:ext cx="180044" cy="18288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 bwMode="auto">
            <a:xfrm>
              <a:off x="6469733" y="3395014"/>
              <a:ext cx="180044" cy="18288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2481" y="2651619"/>
                  <a:ext cx="10080625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ℓ</m:t>
                      </m:r>
                    </m:oMath>
                  </a14:m>
                  <a:r>
                    <a:rPr lang="en-US" sz="2400" dirty="0" smtClean="0">
                      <a:latin typeface="Times New Roman" pitchFamily="18" charset="0"/>
                      <a:cs typeface="Times New Roman" pitchFamily="18" charset="0"/>
                    </a:rPr>
                    <a:t>-th dimension</a:t>
                  </a:r>
                </a:p>
              </p:txBody>
            </p:sp>
          </mc:Choice>
          <mc:Fallback xmlns="">
            <p:sp>
              <p:nvSpPr>
                <p:cNvPr id="26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2481" y="2651619"/>
                  <a:ext cx="10080625" cy="461665"/>
                </a:xfrm>
                <a:prstGeom prst="rect">
                  <a:avLst/>
                </a:prstGeom>
                <a:blipFill>
                  <a:blip r:embed="rId12"/>
                  <a:stretch>
                    <a:fillRect t="-10526" b="-28947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2352182" y="3820374"/>
                  <a:ext cx="515205" cy="4930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2182" y="3820374"/>
                  <a:ext cx="515205" cy="49308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/>
                <p:cNvSpPr/>
                <p:nvPr/>
              </p:nvSpPr>
              <p:spPr>
                <a:xfrm>
                  <a:off x="7259956" y="3833656"/>
                  <a:ext cx="515205" cy="4930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9956" y="3833656"/>
                  <a:ext cx="515205" cy="493084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6469733" y="3020152"/>
              <a:ext cx="180044" cy="18288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2400" b="0" i="0" u="none" strike="noStrike" cap="none" normalizeH="0" baseline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 bwMode="auto">
            <a:xfrm>
              <a:off x="3445142" y="3020152"/>
              <a:ext cx="180044" cy="18288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2400" b="0" i="0" u="none" strike="noStrike" cap="none" normalizeH="0" baseline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1704293" y="2823267"/>
                  <a:ext cx="1039515" cy="46044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∪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ℓ</m:t>
                                </m:r>
                              </m:e>
                            </m:d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4293" y="2823267"/>
                  <a:ext cx="1039515" cy="46044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/>
                <p:cNvSpPr/>
                <p:nvPr/>
              </p:nvSpPr>
              <p:spPr>
                <a:xfrm>
                  <a:off x="7384541" y="2881020"/>
                  <a:ext cx="1597637" cy="80393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b="0" dirty="0" smtClean="0">
                      <a:solidFill>
                        <a:schemeClr val="accent2"/>
                      </a:solidFill>
                      <a:cs typeface="Times New Roman" pitchFamily="18" charset="0"/>
                    </a:rPr>
                    <a:t>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𝐿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∪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ℓ</m:t>
                              </m:r>
                            </m:e>
                          </m:d>
                        </m:sub>
                      </m:sSub>
                    </m:oMath>
                  </a14:m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:br>
                    <a:rPr lang="en-US" sz="2400" dirty="0" smtClean="0">
                      <a:solidFill>
                        <a:schemeClr val="accent2"/>
                      </a:solidFill>
                    </a:rPr>
                  </a:br>
                  <a:r>
                    <a:rPr lang="en-US" sz="2400" dirty="0" smtClean="0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new query</a:t>
                  </a:r>
                  <a:endParaRPr lang="en-US" sz="24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1" name="Rectangle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4541" y="2881020"/>
                  <a:ext cx="1597637" cy="803938"/>
                </a:xfrm>
                <a:prstGeom prst="rect">
                  <a:avLst/>
                </a:prstGeom>
                <a:blipFill>
                  <a:blip r:embed="rId16"/>
                  <a:stretch>
                    <a:fillRect l="-5725" b="-175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Straight Arrow Connector 31"/>
            <p:cNvCxnSpPr/>
            <p:nvPr/>
          </p:nvCxnSpPr>
          <p:spPr bwMode="auto">
            <a:xfrm>
              <a:off x="2743808" y="3099211"/>
              <a:ext cx="566320" cy="12381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33" name="Straight Arrow Connector 32"/>
            <p:cNvCxnSpPr/>
            <p:nvPr/>
          </p:nvCxnSpPr>
          <p:spPr bwMode="auto">
            <a:xfrm flipH="1">
              <a:off x="6736703" y="3105375"/>
              <a:ext cx="647838" cy="9533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60" name="Oval 59"/>
            <p:cNvSpPr>
              <a:spLocks noChangeAspect="1"/>
            </p:cNvSpPr>
            <p:nvPr/>
          </p:nvSpPr>
          <p:spPr bwMode="auto">
            <a:xfrm>
              <a:off x="3445142" y="3395014"/>
              <a:ext cx="180044" cy="18288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 bwMode="auto">
            <a:xfrm>
              <a:off x="6469733" y="4144739"/>
              <a:ext cx="180044" cy="18288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 bwMode="auto">
            <a:xfrm>
              <a:off x="3445142" y="4144739"/>
              <a:ext cx="180044" cy="18288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 bwMode="auto">
            <a:xfrm>
              <a:off x="6469733" y="3769876"/>
              <a:ext cx="180044" cy="18288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2" name="Straight Arrow Connector 81"/>
            <p:cNvCxnSpPr/>
            <p:nvPr/>
          </p:nvCxnSpPr>
          <p:spPr bwMode="auto">
            <a:xfrm>
              <a:off x="2743808" y="3212800"/>
              <a:ext cx="566320" cy="578267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85" name="Rectangle 84"/>
            <p:cNvSpPr/>
            <p:nvPr/>
          </p:nvSpPr>
          <p:spPr>
            <a:xfrm>
              <a:off x="777659" y="3256618"/>
              <a:ext cx="2242440" cy="4358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existing queries</a:t>
              </a:r>
              <a:endPara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75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6" grpId="0"/>
      <p:bldP spid="35" grpId="0"/>
      <p:bldP spid="37" grpId="0"/>
      <p:bldP spid="48" grpId="0"/>
      <p:bldP spid="50" grpId="0"/>
      <p:bldP spid="56" grpId="0" animBg="1"/>
      <p:bldP spid="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9433" y="103601"/>
                <a:ext cx="10080624" cy="123110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100000"/>
                  </a:lnSpc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US" sz="4000" dirty="0" smtClean="0">
                    <a:solidFill>
                      <a:srgbClr val="0033CC"/>
                    </a:solidFill>
                    <a:cs typeface="Arial" panose="020B0604020202020204" pitchFamily="34" charset="0"/>
                  </a:rPr>
                  <a:t>The </a:t>
                </a:r>
                <a:r>
                  <a:rPr lang="en-US" sz="4000" dirty="0" err="1">
                    <a:solidFill>
                      <a:srgbClr val="C00000"/>
                    </a:solidFill>
                    <a:cs typeface="Arial" panose="020B0604020202020204" pitchFamily="34" charset="0"/>
                  </a:rPr>
                  <a:t>Schurr-Szabó</a:t>
                </a:r>
                <a:r>
                  <a:rPr lang="en-US" sz="4000" dirty="0" smtClean="0">
                    <a:solidFill>
                      <a:srgbClr val="0033CC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Adversary</a:t>
                </a:r>
                <a:br>
                  <a:rPr lang="en-US" sz="40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</a:br>
                <a:r>
                  <a:rPr lang="en-US" sz="4000" dirty="0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after answering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begChr m:val="⌈"/>
                        <m:endChr m:val="⌉"/>
                        <m:ctrlP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4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lg</m:t>
                            </m:r>
                          </m:fName>
                          <m:e>
                            <m:r>
                              <a:rPr lang="en-US" sz="4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queries</a:t>
                </a:r>
                <a:endParaRPr lang="he-IL" sz="4000" dirty="0">
                  <a:solidFill>
                    <a:schemeClr val="tx2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03601"/>
                <a:ext cx="10080624" cy="1231106"/>
              </a:xfrm>
              <a:prstGeom prst="rect">
                <a:avLst/>
              </a:prstGeom>
              <a:blipFill>
                <a:blip r:embed="rId3"/>
                <a:stretch>
                  <a:fillRect t="-12376" b="-2425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289" y="1414131"/>
                <a:ext cx="10080625" cy="144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514350" indent="-514350" algn="ctr">
                  <a:lnSpc>
                    <a:spcPct val="100000"/>
                  </a:lnSpc>
                  <a:spcBef>
                    <a:spcPts val="600"/>
                  </a:spcBef>
                  <a:buSzPct val="100000"/>
                  <a:buFont typeface="+mj-lt"/>
                  <a:buAutoNum type="arabicParenR"/>
                </a:pPr>
                <a:r>
                  <a:rPr lang="en-US" sz="26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𝑄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begChr m:val="⌈"/>
                        <m:endChr m:val="⌉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lg</m:t>
                            </m:r>
                          </m:fName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endParaRPr lang="en-US" sz="26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14350" indent="-514350" algn="ctr">
                  <a:lnSpc>
                    <a:spcPct val="100000"/>
                  </a:lnSpc>
                  <a:spcBef>
                    <a:spcPts val="600"/>
                  </a:spcBef>
                  <a:buSzPct val="100000"/>
                  <a:buFont typeface="+mj-lt"/>
                  <a:buAutoNum type="arabicParenR"/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𝒗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  <a:p>
                <a:pPr marL="514350" indent="-514350" algn="ctr">
                  <a:lnSpc>
                    <a:spcPct val="100000"/>
                  </a:lnSpc>
                  <a:spcBef>
                    <a:spcPts val="600"/>
                  </a:spcBef>
                  <a:buSzPct val="100000"/>
                  <a:buFont typeface="+mj-lt"/>
                  <a:buAutoNum type="arabicParenR"/>
                </a:pPr>
                <a: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6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1414131"/>
                <a:ext cx="10080625" cy="1446550"/>
              </a:xfrm>
              <a:prstGeom prst="rect">
                <a:avLst/>
              </a:prstGeom>
              <a:blipFill>
                <a:blip r:embed="rId4"/>
                <a:stretch>
                  <a:fillRect t="-2110" b="-97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3337" y="2897653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We need to show that there exists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2897653"/>
                <a:ext cx="10080625" cy="923330"/>
              </a:xfrm>
              <a:prstGeom prst="rect">
                <a:avLst/>
              </a:prstGeom>
              <a:blipFill>
                <a:blip r:embed="rId5"/>
                <a:stretch>
                  <a:fillRect t="-5921" b="-125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89" y="3848811"/>
            <a:ext cx="10080625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We again use the product construction.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6385" y="4920129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We show that for every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there exists 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</m:acc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×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d>
                      <m:dPr>
                        <m:begChr m:val="⟨"/>
                        <m:endChr m:val="⟩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satisfies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𝑢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5" y="4920129"/>
                <a:ext cx="10080625" cy="923330"/>
              </a:xfrm>
              <a:prstGeom prst="rect">
                <a:avLst/>
              </a:prstGeom>
              <a:blipFill>
                <a:blip r:embed="rId6"/>
                <a:stretch>
                  <a:fillRect t="-5921" b="-125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3337" y="5871287"/>
                <a:ext cx="10080625" cy="547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∪</m:t>
                        </m:r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  , 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acc>
                          <m:accPr>
                            <m:chr m:val="̅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5871287"/>
                <a:ext cx="10080625" cy="547266"/>
              </a:xfrm>
              <a:prstGeom prst="rect">
                <a:avLst/>
              </a:prstGeom>
              <a:blipFill>
                <a:blip r:embed="rId7"/>
                <a:stretch>
                  <a:fillRect t="-2222" b="-2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3337" y="6446379"/>
                <a:ext cx="10080625" cy="9612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The only requirement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is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𝐿</m:t>
                                </m:r>
                              </m:e>
                            </m:acc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i.e.,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the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source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which is trivial to satisfy.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6446379"/>
                <a:ext cx="10080625" cy="961289"/>
              </a:xfrm>
              <a:prstGeom prst="rect">
                <a:avLst/>
              </a:prstGeom>
              <a:blipFill>
                <a:blip r:embed="rId8"/>
                <a:stretch>
                  <a:fillRect t="-5696" b="-113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-2759" y="4384470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</m:acc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4384470"/>
                <a:ext cx="10080625" cy="507831"/>
              </a:xfrm>
              <a:prstGeom prst="rect">
                <a:avLst/>
              </a:prstGeom>
              <a:blipFill>
                <a:blip r:embed="rId9"/>
                <a:stretch>
                  <a:fillRect t="-10714" b="-2619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14157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7" grpId="0"/>
      <p:bldP spid="8" grpId="0"/>
      <p:bldP spid="9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9433" y="149321"/>
                <a:ext cx="10080624" cy="123110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100000"/>
                  </a:lnSpc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US" sz="4000" dirty="0" smtClean="0">
                    <a:solidFill>
                      <a:srgbClr val="0033CC"/>
                    </a:solidFill>
                    <a:cs typeface="Arial" panose="020B0604020202020204" pitchFamily="34" charset="0"/>
                  </a:rPr>
                  <a:t>The </a:t>
                </a:r>
                <a:r>
                  <a:rPr lang="en-US" sz="4000" dirty="0" err="1">
                    <a:solidFill>
                      <a:srgbClr val="C00000"/>
                    </a:solidFill>
                    <a:cs typeface="Arial" panose="020B0604020202020204" pitchFamily="34" charset="0"/>
                  </a:rPr>
                  <a:t>Schurr-Szabó</a:t>
                </a:r>
                <a:r>
                  <a:rPr lang="en-US" sz="4000" dirty="0" smtClean="0">
                    <a:solidFill>
                      <a:srgbClr val="0033CC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Adversary</a:t>
                </a:r>
                <a:br>
                  <a:rPr lang="en-US" sz="40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</a:br>
                <a:r>
                  <a:rPr lang="en-US" sz="4000" dirty="0" smtClean="0">
                    <a:solidFill>
                      <a:schemeClr val="tx2"/>
                    </a:solidFill>
                    <a:cs typeface="Arial" panose="020B0604020202020204" pitchFamily="34" charset="0"/>
                  </a:rPr>
                  <a:t>after answering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begChr m:val="⌈"/>
                        <m:endChr m:val="⌉"/>
                        <m:ctrlP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4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lg</m:t>
                            </m:r>
                          </m:fName>
                          <m:e>
                            <m:r>
                              <a:rPr lang="en-US" sz="4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queries</a:t>
                </a:r>
                <a:endParaRPr lang="he-IL" sz="4000" dirty="0">
                  <a:solidFill>
                    <a:schemeClr val="tx2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49321"/>
                <a:ext cx="10080624" cy="1231106"/>
              </a:xfrm>
              <a:prstGeom prst="rect">
                <a:avLst/>
              </a:prstGeom>
              <a:blipFill>
                <a:blip r:embed="rId3"/>
                <a:stretch>
                  <a:fillRect t="-11881" b="-2475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289" y="1597011"/>
                <a:ext cx="10080625" cy="15388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514350" indent="-514350" algn="ctr">
                  <a:lnSpc>
                    <a:spcPct val="100000"/>
                  </a:lnSpc>
                  <a:spcBef>
                    <a:spcPts val="600"/>
                  </a:spcBef>
                  <a:buSzPct val="100000"/>
                  <a:buFont typeface="+mj-lt"/>
                  <a:buAutoNum type="arabicParenR"/>
                </a:pPr>
                <a:r>
                  <a:rPr lang="en-US" sz="27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𝑄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begChr m:val="⌈"/>
                        <m:endChr m:val="⌉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7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lg</m:t>
                            </m:r>
                          </m:fName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endParaRPr lang="en-US" sz="27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14350" indent="-514350" algn="ctr">
                  <a:lnSpc>
                    <a:spcPct val="100000"/>
                  </a:lnSpc>
                  <a:spcBef>
                    <a:spcPts val="600"/>
                  </a:spcBef>
                  <a:buSzPct val="100000"/>
                  <a:buFont typeface="+mj-lt"/>
                  <a:buAutoNum type="arabicParenR"/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  <a:p>
                <a:pPr marL="514350" indent="-514350" algn="ctr">
                  <a:lnSpc>
                    <a:spcPct val="100000"/>
                  </a:lnSpc>
                  <a:spcBef>
                    <a:spcPts val="600"/>
                  </a:spcBef>
                  <a:buSzPct val="100000"/>
                  <a:buFont typeface="+mj-lt"/>
                  <a:buAutoNum type="arabicParenR"/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∪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1597011"/>
                <a:ext cx="10080625" cy="1538883"/>
              </a:xfrm>
              <a:prstGeom prst="rect">
                <a:avLst/>
              </a:prstGeom>
              <a:blipFill>
                <a:blip r:embed="rId4"/>
                <a:stretch>
                  <a:fillRect t="-2381" b="-63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3337" y="3245979"/>
                <a:ext cx="10080625" cy="1035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func>
                      <m:func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we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acc>
                              <m:accPr>
                                <m:chr m:val="̅"/>
                                <m:ctrlP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𝐿</m:t>
                                </m:r>
                              </m:e>
                            </m:acc>
                          </m:sup>
                        </m:sSup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𝑄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there exists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acc>
                          <m:accPr>
                            <m:chr m:val="̅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∉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𝑄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endParaRPr lang="en-US" sz="27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3245979"/>
                <a:ext cx="10080625" cy="1035540"/>
              </a:xfrm>
              <a:prstGeom prst="rect">
                <a:avLst/>
              </a:prstGeom>
              <a:blipFill>
                <a:blip r:embed="rId5"/>
                <a:stretch>
                  <a:fillRect t="-1176" b="-1470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289" y="4378803"/>
                <a:ext cx="10080625" cy="9947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it is also easy to choose 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e>
                    </m:acc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 is the </a:t>
                </a:r>
                <a:r>
                  <a:rPr lang="en-US" sz="270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source</a:t>
                </a: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the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sink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𝐿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 </a:t>
                </a: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4378803"/>
                <a:ext cx="10080625" cy="994759"/>
              </a:xfrm>
              <a:prstGeom prst="rect">
                <a:avLst/>
              </a:prstGeom>
              <a:blipFill>
                <a:blip r:embed="rId6"/>
                <a:stretch>
                  <a:fillRect t="-5521" b="-116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-2759" y="5470846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All replies given are consistent with </a:t>
                </a:r>
                <a14:m>
                  <m:oMath xmlns:m="http://schemas.openxmlformats.org/officeDocument/2006/math">
                    <m:r>
                      <a:rPr lang="en-US" sz="27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7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×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d>
                      <m:dPr>
                        <m:begChr m:val="⟨"/>
                        <m:endChr m:val="⟩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5470846"/>
                <a:ext cx="10080625" cy="507831"/>
              </a:xfrm>
              <a:prstGeom prst="rect">
                <a:avLst/>
              </a:prstGeom>
              <a:blipFill>
                <a:blip r:embed="rId7"/>
                <a:stretch>
                  <a:fillRect t="-10714" b="-29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3337" y="6075961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| 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𝐿</m:t>
                                </m:r>
                              </m:e>
                            </m:acc>
                          </m:sub>
                        </m:s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700" dirty="0" smtClean="0">
                    <a:solidFill>
                      <a:srgbClr val="CC00CC"/>
                    </a:solidFill>
                    <a:latin typeface="Times New Roman" pitchFamily="18" charset="0"/>
                    <a:cs typeface="Times New Roman" pitchFamily="18" charset="0"/>
                  </a:rPr>
                  <a:t>hyper-sink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6075961"/>
                <a:ext cx="10080625" cy="507831"/>
              </a:xfrm>
              <a:prstGeom prst="rect">
                <a:avLst/>
              </a:prstGeom>
              <a:blipFill>
                <a:blip r:embed="rId8"/>
                <a:stretch>
                  <a:fillRect t="-12048" b="-3012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289" y="6681075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∩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∅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i.e., none of the queries performed are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6681075"/>
                <a:ext cx="10080625" cy="507831"/>
              </a:xfrm>
              <a:prstGeom prst="rect">
                <a:avLst/>
              </a:prstGeom>
              <a:blipFill>
                <a:blip r:embed="rId9"/>
                <a:stretch>
                  <a:fillRect t="-12048" b="-3012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5361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76169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The </a:t>
            </a:r>
            <a:r>
              <a:rPr lang="en-US" sz="4000" dirty="0" err="1">
                <a:solidFill>
                  <a:srgbClr val="C00000"/>
                </a:solidFill>
                <a:cs typeface="Arial" panose="020B0604020202020204" pitchFamily="34" charset="0"/>
              </a:rPr>
              <a:t>Schurr-Szabó</a:t>
            </a: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  <a:t>Adversary</a:t>
            </a:r>
            <a:b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</a:br>
            <a:r>
              <a:rPr lang="en-US" sz="4000" dirty="0" smtClean="0">
                <a:solidFill>
                  <a:schemeClr val="tx2"/>
                </a:solidFill>
                <a:cs typeface="Arial" panose="020B0604020202020204" pitchFamily="34" charset="0"/>
              </a:rPr>
              <a:t>the final argument</a:t>
            </a:r>
            <a:endParaRPr lang="he-IL" sz="40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-2759" y="1392795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All replies given are consistent with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×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𝐿</m:t>
                        </m:r>
                      </m:sub>
                    </m:sSub>
                    <m:d>
                      <m:dPr>
                        <m:begChr m:val="⟨"/>
                        <m:endChr m:val="⟩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6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1392795"/>
                <a:ext cx="10080625" cy="507831"/>
              </a:xfrm>
              <a:prstGeom prst="rect">
                <a:avLst/>
              </a:prstGeom>
              <a:blipFill>
                <a:blip r:embed="rId3"/>
                <a:stretch>
                  <a:fillRect t="-10714" b="-2619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3337" y="1906019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600" dirty="0" err="1" smtClean="0"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𝒖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| 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𝒖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𝐿</m:t>
                                </m:r>
                              </m:e>
                            </m:acc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600" dirty="0" smtClean="0">
                    <a:solidFill>
                      <a:srgbClr val="CC00CC"/>
                    </a:solidFill>
                    <a:latin typeface="Times New Roman" pitchFamily="18" charset="0"/>
                    <a:cs typeface="Times New Roman" pitchFamily="18" charset="0"/>
                  </a:rPr>
                  <a:t>hyper-sink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1906019"/>
                <a:ext cx="10080625" cy="507831"/>
              </a:xfrm>
              <a:prstGeom prst="rect">
                <a:avLst/>
              </a:prstGeom>
              <a:blipFill>
                <a:blip r:embed="rId4"/>
                <a:stretch>
                  <a:fillRect t="-12048" b="-2650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289" y="2419243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𝑄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∩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∅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i.e., none of the queries performed are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2419243"/>
                <a:ext cx="10080625" cy="507831"/>
              </a:xfrm>
              <a:prstGeom prst="rect">
                <a:avLst/>
              </a:prstGeom>
              <a:blipFill>
                <a:blip r:embed="rId5"/>
                <a:stretch>
                  <a:fillRect t="-10843" b="-2650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-2759" y="2932467"/>
                <a:ext cx="10080625" cy="1338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By the hyper-sink replacement lemma, we can replace the 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orientation of all edges inside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by an </a:t>
                </a:r>
                <a:r>
                  <a:rPr lang="en-US" sz="2600" b="1" i="1" dirty="0" smtClean="0">
                    <a:latin typeface="Times New Roman" pitchFamily="18" charset="0"/>
                    <a:cs typeface="Times New Roman" pitchFamily="18" charset="0"/>
                  </a:rPr>
                  <a:t>arbitrary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and obtain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such that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2932467"/>
                <a:ext cx="10080625" cy="1338828"/>
              </a:xfrm>
              <a:prstGeom prst="rect">
                <a:avLst/>
              </a:prstGeom>
              <a:blipFill>
                <a:blip r:embed="rId6"/>
                <a:stretch>
                  <a:fillRect t="-4091" b="-727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3337" y="4276688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p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-AUSO.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4276688"/>
                <a:ext cx="10080625" cy="507831"/>
              </a:xfrm>
              <a:prstGeom prst="rect">
                <a:avLst/>
              </a:prstGeom>
              <a:blipFill>
                <a:blip r:embed="rId7"/>
                <a:stretch>
                  <a:fillRect t="-12048" b="-2650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289" y="4789912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p>
                        <m:r>
                          <a:rPr lang="en-US" sz="26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consistent with all the 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replies 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given. 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4789912"/>
                <a:ext cx="10080625" cy="507831"/>
              </a:xfrm>
              <a:prstGeom prst="rect">
                <a:avLst/>
              </a:prstGeom>
              <a:blipFill>
                <a:blip r:embed="rId8"/>
                <a:stretch>
                  <a:fillRect t="-12048" b="-2650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-2759" y="5303136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The adversary can thus reveal the orientation of all edges 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from vertices outside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as specified by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5303136"/>
                <a:ext cx="10080625" cy="923330"/>
              </a:xfrm>
              <a:prstGeom prst="rect">
                <a:avLst/>
              </a:prstGeom>
              <a:blipFill>
                <a:blip r:embed="rId9"/>
                <a:stretch>
                  <a:fillRect t="-5960" b="-125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12481" y="6231859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The algorithm known </a:t>
                </a:r>
                <a:r>
                  <a:rPr lang="en-US" sz="2600" b="1" i="1" dirty="0" smtClean="0">
                    <a:latin typeface="Times New Roman" pitchFamily="18" charset="0"/>
                    <a:cs typeface="Times New Roman" pitchFamily="18" charset="0"/>
                  </a:rPr>
                  <a:t>nothing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about the orientation within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81" y="6231859"/>
                <a:ext cx="10080625" cy="507831"/>
              </a:xfrm>
              <a:prstGeom prst="rect">
                <a:avLst/>
              </a:prstGeom>
              <a:blipFill>
                <a:blip r:embed="rId10"/>
                <a:stretch>
                  <a:fillRect t="-10714" b="-2619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289" y="6745083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The adversary can play the same game on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d>
                          <m:dPr>
                            <m:begChr m:val="⌈"/>
                            <m:endChr m:val="⌉"/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lg</m:t>
                                </m:r>
                              </m:fName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-AUSO.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" y="6745083"/>
                <a:ext cx="10080625" cy="507831"/>
              </a:xfrm>
              <a:prstGeom prst="rect">
                <a:avLst/>
              </a:prstGeom>
              <a:blipFill>
                <a:blip r:embed="rId11"/>
                <a:stretch>
                  <a:fillRect t="-10714" b="-2619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90465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49321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The </a:t>
            </a:r>
            <a:r>
              <a:rPr lang="en-US" sz="4000" dirty="0" err="1">
                <a:solidFill>
                  <a:srgbClr val="C00000"/>
                </a:solidFill>
                <a:cs typeface="Arial" panose="020B0604020202020204" pitchFamily="34" charset="0"/>
              </a:rPr>
              <a:t>Schurr-Szabó</a:t>
            </a: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  <a:t>Adversary</a:t>
            </a:r>
            <a:b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</a:br>
            <a:r>
              <a:rPr lang="en-US" sz="4000" dirty="0" smtClean="0">
                <a:solidFill>
                  <a:schemeClr val="tx2"/>
                </a:solidFill>
                <a:cs typeface="Arial" panose="020B0604020202020204" pitchFamily="34" charset="0"/>
              </a:rPr>
              <a:t>the analysis</a:t>
            </a:r>
            <a:endParaRPr lang="he-IL" sz="40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6385" y="1612251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be a </a:t>
                </a:r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lower bound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on the number of queries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that any deterministic algorithm must ask.</a:t>
                </a: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5" y="1612251"/>
                <a:ext cx="10080625" cy="923330"/>
              </a:xfrm>
              <a:prstGeom prst="rect">
                <a:avLst/>
              </a:prstGeom>
              <a:blipFill>
                <a:blip r:embed="rId3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3337" y="289850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" y="2898507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9433" y="368184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≥ 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e>
                      </m:d>
                      <m:r>
                        <a:rPr lang="en-US" sz="28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…+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3681843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-2759" y="4520043"/>
                <a:ext cx="10080625" cy="7319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≥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−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num>
                      <m:den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⌈"/>
                        <m:endChr m:val="⌉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lg</m:t>
                            </m:r>
                          </m:fName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d>
                          <m:dPr>
                            <m:begChr m:val="⌈"/>
                            <m:endChr m:val="⌉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e>
                    </m:d>
                  </m:oMath>
                </a14:m>
                <a:endParaRPr lang="en-US" sz="28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9" y="4520043"/>
                <a:ext cx="10080625" cy="7319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21625" y="5385675"/>
                <a:ext cx="10080625" cy="818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num>
                      <m:den>
                        <m:d>
                          <m:dPr>
                            <m:begChr m:val="⌈"/>
                            <m:endChr m:val="⌉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den>
                    </m:f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⟹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≥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d>
                          <m:dPr>
                            <m:begChr m:val="⌈"/>
                            <m:endChr m:val="⌉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den>
                    </m:f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d>
                          <m:dPr>
                            <m:begChr m:val="⌈"/>
                            <m:endChr m:val="⌉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den>
                    </m:f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d>
                          <m:dPr>
                            <m:begChr m:val="⌈"/>
                            <m:endChr m:val="⌉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den>
                    </m:f>
                  </m:oMath>
                </a14:m>
                <a:endParaRPr lang="en-US" sz="28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625" y="5385675"/>
                <a:ext cx="10080625" cy="8189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1341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6" grpId="0"/>
      <p:bldP spid="17" grpId="0"/>
      <p:bldP spid="1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69648435"/>
                  </p:ext>
                </p:extLst>
              </p:nvPr>
            </p:nvGraphicFramePr>
            <p:xfrm>
              <a:off x="264952" y="1780998"/>
              <a:ext cx="9523732" cy="35661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79493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5421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7457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Upper </a:t>
                          </a:r>
                          <a:r>
                            <a:rPr lang="en-US" sz="3600" baseline="0" dirty="0" smtClean="0"/>
                            <a:t>bound</a:t>
                          </a:r>
                          <a:endParaRPr lang="he-IL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Lower </a:t>
                          </a:r>
                          <a:r>
                            <a:rPr lang="en-US" sz="3600" baseline="0" dirty="0" smtClean="0"/>
                            <a:t>bound</a:t>
                          </a:r>
                          <a:endParaRPr lang="he-IL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Algorithm</a:t>
                          </a:r>
                          <a:endParaRPr lang="he-IL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e>
                                  <m:sup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he-IL" sz="4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sz="4800" b="0" i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Ω</m:t>
                                    </m:r>
                                    <m:d>
                                      <m:dPr>
                                        <m:ctrlPr>
                                          <a:rPr lang="en-US" sz="48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  <m:func>
                                              <m:funcPr>
                                                <m:ctrlPr>
                                                  <a:rPr lang="en-US" sz="48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uncPr>
                                              <m:fNam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4800" b="0" i="0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log</m:t>
                                                </m:r>
                                              </m:fName>
                                              <m:e>
                                                <m:r>
                                                  <a:rPr lang="en-US" sz="48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e>
                                            </m:func>
                                          </m:e>
                                        </m:rad>
                                      </m:e>
                                    </m:d>
                                  </m:sup>
                                </m:sSup>
                              </m:oMath>
                            </m:oMathPara>
                          </a14:m>
                          <a:endParaRPr lang="he-IL" sz="4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RANDOM EDGE</a:t>
                          </a:r>
                          <a:endParaRPr lang="he-IL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  <m:d>
                                      <m:dPr>
                                        <m:ctrlPr>
                                          <a:rPr lang="en-US" sz="48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rad>
                                      </m:e>
                                    </m:d>
                                  </m:sup>
                                </m:sSup>
                              </m:oMath>
                            </m:oMathPara>
                          </a14:m>
                          <a:endParaRPr lang="he-IL" sz="4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sz="4800" b="0" i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Ω</m:t>
                                    </m:r>
                                    <m:d>
                                      <m:dPr>
                                        <m:ctrlPr>
                                          <a:rPr lang="en-US" sz="48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rad>
                                      </m:e>
                                    </m:d>
                                  </m:sup>
                                </m:sSup>
                              </m:oMath>
                            </m:oMathPara>
                          </a14:m>
                          <a:endParaRPr lang="he-IL" sz="4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dirty="0" smtClean="0"/>
                            <a:t>RANDOM FACET</a:t>
                          </a:r>
                          <a:endParaRPr lang="he-IL" sz="3600" dirty="0" smtClean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69648435"/>
                  </p:ext>
                </p:extLst>
              </p:nvPr>
            </p:nvGraphicFramePr>
            <p:xfrm>
              <a:off x="264952" y="1780998"/>
              <a:ext cx="9523732" cy="35661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79493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5421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7457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18872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Upper </a:t>
                          </a:r>
                          <a:r>
                            <a:rPr lang="en-US" sz="3600" baseline="0" dirty="0" smtClean="0"/>
                            <a:t>bound</a:t>
                          </a:r>
                          <a:endParaRPr lang="he-IL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Lower </a:t>
                          </a:r>
                          <a:r>
                            <a:rPr lang="en-US" sz="3600" baseline="0" dirty="0" smtClean="0"/>
                            <a:t>bound</a:t>
                          </a:r>
                          <a:endParaRPr lang="he-IL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Algorithm</a:t>
                          </a:r>
                          <a:endParaRPr lang="he-IL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18" t="-107143" r="-241394" b="-118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78902" t="-107143" r="-90051" b="-118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RANDOM EDGE</a:t>
                          </a:r>
                          <a:endParaRPr lang="he-IL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18" t="-208205" r="-241394" b="-194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78902" t="-208205" r="-90051" b="-194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dirty="0" smtClean="0"/>
                            <a:t>RANDOM FACET</a:t>
                          </a:r>
                          <a:endParaRPr lang="he-IL" sz="3600" dirty="0" smtClean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"/>
              <p:cNvSpPr txBox="1">
                <a:spLocks noChangeArrowheads="1"/>
              </p:cNvSpPr>
              <p:nvPr/>
            </p:nvSpPr>
            <p:spPr>
              <a:xfrm>
                <a:off x="-13494" y="518928"/>
                <a:ext cx="10080625" cy="722057"/>
              </a:xfrm>
              <a:prstGeom prst="rect">
                <a:avLst/>
              </a:prstGeom>
            </p:spPr>
            <p:txBody>
              <a:bodyPr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r>
                  <a:rPr lang="en-US" dirty="0" smtClean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AUSOs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-cube</a:t>
                </a:r>
                <a:endParaRPr lang="en-US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Rectang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494" y="518928"/>
                <a:ext cx="10080625" cy="722057"/>
              </a:xfrm>
              <a:prstGeom prst="rect">
                <a:avLst/>
              </a:prstGeom>
              <a:blipFill>
                <a:blip r:embed="rId4"/>
                <a:stretch>
                  <a:fillRect t="-24370" b="-3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947449" y="6464451"/>
            <a:ext cx="4602764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cs typeface="Arial" panose="020B0604020202020204" pitchFamily="34" charset="0"/>
              </a:rPr>
              <a:t>[</a:t>
            </a:r>
            <a:r>
              <a:rPr lang="en-GB" dirty="0" err="1">
                <a:solidFill>
                  <a:srgbClr val="C00000"/>
                </a:solidFill>
                <a:cs typeface="Arial" panose="020B0604020202020204" pitchFamily="34" charset="0"/>
              </a:rPr>
              <a:t>Matoušek</a:t>
            </a:r>
            <a:r>
              <a:rPr lang="en-GB" dirty="0">
                <a:solidFill>
                  <a:srgbClr val="C00000"/>
                </a:solidFill>
                <a:cs typeface="Arial" panose="020B0604020202020204" pitchFamily="34" charset="0"/>
              </a:rPr>
              <a:t> (1994)]</a:t>
            </a:r>
            <a:endParaRPr lang="he-IL" dirty="0"/>
          </a:p>
        </p:txBody>
      </p:sp>
      <p:sp>
        <p:nvSpPr>
          <p:cNvPr id="30" name="Rectangle 29"/>
          <p:cNvSpPr/>
          <p:nvPr/>
        </p:nvSpPr>
        <p:spPr>
          <a:xfrm>
            <a:off x="-33051" y="5689415"/>
            <a:ext cx="4208443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rgbClr val="CC3300"/>
                </a:solidFill>
              </a:rPr>
              <a:t>[Hansen-Z (2016)]</a:t>
            </a:r>
            <a:endParaRPr lang="he-IL" dirty="0">
              <a:solidFill>
                <a:srgbClr val="CC33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73685" y="6442416"/>
            <a:ext cx="4215337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cs typeface="Arial" panose="020B0604020202020204" pitchFamily="34" charset="0"/>
              </a:rPr>
              <a:t>[</a:t>
            </a:r>
            <a:r>
              <a:rPr lang="en-US" dirty="0" err="1">
                <a:solidFill>
                  <a:srgbClr val="C00000"/>
                </a:solidFill>
                <a:cs typeface="Arial" panose="020B0604020202020204" pitchFamily="34" charset="0"/>
              </a:rPr>
              <a:t>Gärtner</a:t>
            </a:r>
            <a:r>
              <a:rPr lang="en-US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C00000"/>
                </a:solidFill>
                <a:cs typeface="Arial" panose="020B0604020202020204" pitchFamily="34" charset="0"/>
              </a:rPr>
              <a:t>(2002)]</a:t>
            </a:r>
            <a:endParaRPr lang="he-IL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87258" y="5687577"/>
            <a:ext cx="5979873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cs typeface="Arial" panose="020B0604020202020204" pitchFamily="34" charset="0"/>
              </a:rPr>
              <a:t>[Hansen-Paterson-Z (2014)]</a:t>
            </a:r>
            <a:endParaRPr lang="he-IL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106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11" grpId="0"/>
      <p:bldP spid="1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7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514913" y="467981"/>
                <a:ext cx="9072563" cy="77284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GB" sz="54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(A)USOs </a:t>
                </a:r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GB" sz="5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-cubes</a:t>
                </a:r>
              </a:p>
            </p:txBody>
          </p:sp>
        </mc:Choice>
        <mc:Fallback xmlns="">
          <p:sp>
            <p:nvSpPr>
              <p:cNvPr id="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913" y="467981"/>
                <a:ext cx="9072563" cy="772840"/>
              </a:xfrm>
              <a:prstGeom prst="rect">
                <a:avLst/>
              </a:prstGeom>
              <a:blipFill>
                <a:blip r:embed="rId3"/>
                <a:stretch>
                  <a:fillRect t="-34646" b="-5354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18838" y="1238798"/>
            <a:ext cx="1006178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</a:rPr>
              <a:t>[ Stickney-Watson (1978) ] [ Williamson Hoke (1988) ]</a:t>
            </a:r>
            <a:br>
              <a:rPr lang="en-US" sz="3000" dirty="0">
                <a:solidFill>
                  <a:srgbClr val="C00000"/>
                </a:solidFill>
              </a:rPr>
            </a:br>
            <a:r>
              <a:rPr lang="en-US" sz="3000" dirty="0">
                <a:solidFill>
                  <a:srgbClr val="C00000"/>
                </a:solidFill>
              </a:rPr>
              <a:t> 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0" y="2542107"/>
                <a:ext cx="10080625" cy="1077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An (acyclic) </a:t>
                </a:r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orientation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of the </a:t>
                </a:r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edges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of the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-cube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such that every sub-cube has a </a:t>
                </a:r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unique sink.</a:t>
                </a: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542107"/>
                <a:ext cx="10080625" cy="1077218"/>
              </a:xfrm>
              <a:prstGeom prst="rect">
                <a:avLst/>
              </a:prstGeom>
              <a:blipFill>
                <a:blip r:embed="rId4"/>
                <a:stretch>
                  <a:fillRect t="-7910" b="-169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18838" y="6033601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Sink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≡</m:t>
                    </m:r>
                  </m:oMath>
                </a14:m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All edges are incoming</a:t>
                </a:r>
                <a:endParaRPr lang="en-US" sz="32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38" y="6033601"/>
                <a:ext cx="10080625" cy="550279"/>
              </a:xfrm>
              <a:prstGeom prst="rect">
                <a:avLst/>
              </a:prstGeom>
              <a:blipFill>
                <a:blip r:embed="rId5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6"/>
              <p:cNvSpPr txBox="1">
                <a:spLocks noChangeArrowheads="1"/>
              </p:cNvSpPr>
              <p:nvPr/>
            </p:nvSpPr>
            <p:spPr bwMode="auto">
              <a:xfrm>
                <a:off x="8564" y="3978776"/>
                <a:ext cx="10080625" cy="1569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-cube is the 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{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}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 and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𝐸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e>
                    </m:d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32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2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,  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}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3978776"/>
                <a:ext cx="10080625" cy="1569660"/>
              </a:xfrm>
              <a:prstGeom prst="rect">
                <a:avLst/>
              </a:prstGeom>
              <a:blipFill>
                <a:blip r:embed="rId6"/>
                <a:stretch>
                  <a:fillRect t="-5447" b="-1167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0222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839" y="529625"/>
            <a:ext cx="10061786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Sources of </a:t>
            </a: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USOs </a:t>
            </a: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and</a:t>
            </a: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 AUSOs</a:t>
            </a:r>
            <a:endParaRPr lang="en-GB" sz="5400" dirty="0" smtClean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0" y="1637982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Cube USOs:</a:t>
            </a:r>
            <a:endParaRPr lang="en-US" sz="3200" b="1" i="1" u="sng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564" y="2365735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Linear Complementary Problems (LCP)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854" y="3047253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Geometric problems such as </a:t>
            </a:r>
            <a:r>
              <a:rPr lang="en-US" sz="32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smallest enclosing ball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144" y="3728771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General Linear Programs (LP)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8564" y="4780157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Cube AUSOs:</a:t>
            </a:r>
            <a:endParaRPr lang="en-US" sz="3200" b="1" i="1" u="sng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7128" y="5507909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Linear Programs (LP) whose polytope is a cube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5418" y="6194566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(Non-degenerate) binary 1-player and 2-player games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612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839" y="291485"/>
            <a:ext cx="10061786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Binary </a:t>
            </a:r>
            <a:r>
              <a:rPr lang="en-GB" sz="4000" dirty="0" smtClean="0">
                <a:solidFill>
                  <a:srgbClr val="00B050"/>
                </a:solidFill>
                <a:cs typeface="Arial" panose="020B0604020202020204" pitchFamily="34" charset="0"/>
              </a:rPr>
              <a:t>TBSG</a:t>
            </a:r>
            <a:r>
              <a:rPr lang="en-GB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en-GB" sz="4000" dirty="0" smtClean="0">
                <a:solidFill>
                  <a:srgbClr val="0033CC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 AUSO</a:t>
            </a:r>
            <a:endParaRPr lang="en-GB" sz="4000" dirty="0" smtClean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8564" y="984991"/>
                <a:ext cx="10080625" cy="5626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=[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],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=[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],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∪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𝑐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𝑝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be a binary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984991"/>
                <a:ext cx="10080625" cy="562655"/>
              </a:xfrm>
              <a:prstGeom prst="rect">
                <a:avLst/>
              </a:prstGeom>
              <a:blipFill>
                <a:blip r:embed="rId3"/>
                <a:stretch>
                  <a:fillRect t="-10870" b="-1739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6854" y="212218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 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7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may be arbitrary.</a:t>
                </a: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2122182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-4000" y="2644386"/>
                <a:ext cx="10080625" cy="5652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sz="27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Σ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be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∈[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 </a:t>
                </a:r>
                <a:endParaRPr lang="en-US" sz="2700" i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000" y="2644386"/>
                <a:ext cx="10080625" cy="565283"/>
              </a:xfrm>
              <a:prstGeom prst="rect">
                <a:avLst/>
              </a:prstGeom>
              <a:blipFill>
                <a:blip r:embed="rId5"/>
                <a:stretch>
                  <a:fillRect t="-10753" b="-1612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-3628" y="1546630"/>
                <a:ext cx="10080625" cy="5765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Binary means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28" y="1546630"/>
                <a:ext cx="10080625" cy="576568"/>
              </a:xfrm>
              <a:prstGeom prst="rect">
                <a:avLst/>
              </a:prstGeom>
              <a:blipFill>
                <a:blip r:embed="rId6"/>
                <a:stretch>
                  <a:fillRect t="-6383" b="-191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2096" y="3786322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Non-degeneracy assumption:</a:t>
                </a:r>
                <a:b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27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6" y="3786322"/>
                <a:ext cx="10080625" cy="923330"/>
              </a:xfrm>
              <a:prstGeom prst="rect">
                <a:avLst/>
              </a:prstGeom>
              <a:blipFill>
                <a:blip r:embed="rId7"/>
                <a:stretch>
                  <a:fillRect t="-6579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2096" y="3208653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Recall that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e>
                    </m:d>
                    <m:r>
                      <a:rPr lang="en-US" sz="27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(</a:t>
                </a:r>
                <a14:m>
                  <m:oMath xmlns:m="http://schemas.openxmlformats.org/officeDocument/2006/math">
                    <m:r>
                      <a:rPr lang="en-US" sz="27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d>
                      <m:d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opt. counter-strategy.)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6" y="3208653"/>
                <a:ext cx="10080625" cy="578685"/>
              </a:xfrm>
              <a:prstGeom prst="rect">
                <a:avLst/>
              </a:prstGeom>
              <a:blipFill>
                <a:blip r:embed="rId8"/>
                <a:stretch>
                  <a:fillRect t="-5263" b="-189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-952" y="4708636"/>
                <a:ext cx="10080625" cy="9927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Γ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be such that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𝛤</m:t>
                        </m:r>
                      </m:sub>
                    </m:sSub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7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7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7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7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𝒊</m:t>
                            </m:r>
                          </m:sub>
                        </m:sSub>
                      </m:sub>
                    </m:sSub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52" y="4708636"/>
                <a:ext cx="10080625" cy="992772"/>
              </a:xfrm>
              <a:prstGeom prst="rect">
                <a:avLst/>
              </a:prstGeom>
              <a:blipFill>
                <a:blip r:embed="rId9"/>
                <a:stretch>
                  <a:fillRect t="-5521" b="-79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-4000" y="570039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𝛤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non-degenerate binary game,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𝛤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an AUSO.</a:t>
                </a:r>
                <a:endParaRPr lang="en-US" sz="27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000" y="5700392"/>
                <a:ext cx="10080625" cy="523220"/>
              </a:xfrm>
              <a:prstGeom prst="rect">
                <a:avLst/>
              </a:prstGeom>
              <a:blipFill>
                <a:blip r:embed="rId10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1240" y="622259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Proof follows from the correctness of strategy iteration.</a:t>
            </a:r>
            <a:endParaRPr lang="en-US" sz="27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-952" y="6744797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Can we remove the non-degeneracy assumption?</a:t>
            </a:r>
            <a:endParaRPr lang="en-US" sz="27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8345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514913" y="529625"/>
                <a:ext cx="9072563" cy="77284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GB" sz="54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(A)USOs </a:t>
                </a:r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of 1-cubes, </a:t>
                </a:r>
                <a14:m>
                  <m:oMath xmlns:m="http://schemas.openxmlformats.org/officeDocument/2006/math">
                    <m:r>
                      <a:rPr lang="en-US" sz="5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-cubes</a:t>
                </a:r>
              </a:p>
            </p:txBody>
          </p:sp>
        </mc:Choice>
        <mc:Fallback xmlns="">
          <p:sp>
            <p:nvSpPr>
              <p:cNvPr id="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913" y="529625"/>
                <a:ext cx="9072563" cy="772840"/>
              </a:xfrm>
              <a:prstGeom prst="rect">
                <a:avLst/>
              </a:prstGeom>
              <a:blipFill>
                <a:blip r:embed="rId3"/>
                <a:stretch>
                  <a:fillRect l="-4030" t="-34646" r="-3962" b="-5354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>
            <a:spLocks noChangeAspect="1"/>
          </p:cNvSpPr>
          <p:nvPr/>
        </p:nvSpPr>
        <p:spPr bwMode="auto">
          <a:xfrm>
            <a:off x="2184988" y="222043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2184988" y="341052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Arrow Connector 2"/>
          <p:cNvCxnSpPr>
            <a:stCxn id="8" idx="0"/>
            <a:endCxn id="7" idx="4"/>
          </p:cNvCxnSpPr>
          <p:nvPr/>
        </p:nvCxnSpPr>
        <p:spPr bwMode="auto">
          <a:xfrm flipV="1">
            <a:off x="2275010" y="2403316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135358" y="223927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4135358" y="342936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>
            <a:stCxn id="13" idx="0"/>
            <a:endCxn id="12" idx="4"/>
          </p:cNvCxnSpPr>
          <p:nvPr/>
        </p:nvCxnSpPr>
        <p:spPr bwMode="auto">
          <a:xfrm flipV="1">
            <a:off x="4225380" y="2422154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5" name="Oval 14"/>
          <p:cNvSpPr>
            <a:spLocks noChangeAspect="1"/>
          </p:cNvSpPr>
          <p:nvPr/>
        </p:nvSpPr>
        <p:spPr bwMode="auto">
          <a:xfrm>
            <a:off x="5161058" y="224783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 bwMode="auto">
          <a:xfrm>
            <a:off x="5161058" y="343792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>
            <a:stCxn id="16" idx="0"/>
            <a:endCxn id="15" idx="4"/>
          </p:cNvCxnSpPr>
          <p:nvPr/>
        </p:nvCxnSpPr>
        <p:spPr bwMode="auto">
          <a:xfrm flipV="1">
            <a:off x="5251080" y="2430718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>
            <a:stCxn id="12" idx="6"/>
            <a:endCxn id="15" idx="2"/>
          </p:cNvCxnSpPr>
          <p:nvPr/>
        </p:nvCxnSpPr>
        <p:spPr bwMode="auto">
          <a:xfrm>
            <a:off x="4315402" y="2330714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1" name="Straight Arrow Connector 20"/>
          <p:cNvCxnSpPr>
            <a:stCxn id="13" idx="6"/>
            <a:endCxn id="16" idx="2"/>
          </p:cNvCxnSpPr>
          <p:nvPr/>
        </p:nvCxnSpPr>
        <p:spPr bwMode="auto">
          <a:xfrm>
            <a:off x="4315402" y="3520802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6393959" y="224783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6393959" y="343792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Straight Arrow Connector 25"/>
          <p:cNvCxnSpPr>
            <a:stCxn id="25" idx="0"/>
            <a:endCxn id="24" idx="4"/>
          </p:cNvCxnSpPr>
          <p:nvPr/>
        </p:nvCxnSpPr>
        <p:spPr bwMode="auto">
          <a:xfrm flipV="1">
            <a:off x="6483981" y="2430718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7419659" y="225640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7419659" y="344649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Arrow Connector 28"/>
          <p:cNvCxnSpPr>
            <a:stCxn id="27" idx="4"/>
            <a:endCxn id="28" idx="0"/>
          </p:cNvCxnSpPr>
          <p:nvPr/>
        </p:nvCxnSpPr>
        <p:spPr bwMode="auto">
          <a:xfrm>
            <a:off x="7509681" y="2439282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0" name="Straight Arrow Connector 29"/>
          <p:cNvCxnSpPr>
            <a:stCxn id="24" idx="6"/>
            <a:endCxn id="27" idx="2"/>
          </p:cNvCxnSpPr>
          <p:nvPr/>
        </p:nvCxnSpPr>
        <p:spPr bwMode="auto">
          <a:xfrm>
            <a:off x="6574003" y="2339278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1" name="Straight Arrow Connector 30"/>
          <p:cNvCxnSpPr>
            <a:stCxn id="25" idx="6"/>
            <a:endCxn id="28" idx="2"/>
          </p:cNvCxnSpPr>
          <p:nvPr/>
        </p:nvCxnSpPr>
        <p:spPr bwMode="auto">
          <a:xfrm>
            <a:off x="6574003" y="3529366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7" name="Oval 36"/>
          <p:cNvSpPr/>
          <p:nvPr/>
        </p:nvSpPr>
        <p:spPr bwMode="auto">
          <a:xfrm>
            <a:off x="2085824" y="2141528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5071037" y="2158656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7318676" y="3331616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4123374" y="461088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Oval 40"/>
          <p:cNvSpPr>
            <a:spLocks noChangeAspect="1"/>
          </p:cNvSpPr>
          <p:nvPr/>
        </p:nvSpPr>
        <p:spPr bwMode="auto">
          <a:xfrm>
            <a:off x="4123374" y="580097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Straight Arrow Connector 41"/>
          <p:cNvCxnSpPr>
            <a:stCxn id="41" idx="0"/>
            <a:endCxn id="40" idx="4"/>
          </p:cNvCxnSpPr>
          <p:nvPr/>
        </p:nvCxnSpPr>
        <p:spPr bwMode="auto">
          <a:xfrm flipV="1">
            <a:off x="4213396" y="4793768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5149074" y="461945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 bwMode="auto">
          <a:xfrm>
            <a:off x="5149074" y="580954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Straight Arrow Connector 44"/>
          <p:cNvCxnSpPr>
            <a:stCxn id="43" idx="4"/>
            <a:endCxn id="44" idx="0"/>
          </p:cNvCxnSpPr>
          <p:nvPr/>
        </p:nvCxnSpPr>
        <p:spPr bwMode="auto">
          <a:xfrm>
            <a:off x="5239096" y="4802332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6" name="Straight Arrow Connector 45"/>
          <p:cNvCxnSpPr>
            <a:stCxn id="40" idx="6"/>
            <a:endCxn id="43" idx="2"/>
          </p:cNvCxnSpPr>
          <p:nvPr/>
        </p:nvCxnSpPr>
        <p:spPr bwMode="auto">
          <a:xfrm>
            <a:off x="4303418" y="4702328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44" idx="2"/>
            <a:endCxn id="41" idx="6"/>
          </p:cNvCxnSpPr>
          <p:nvPr/>
        </p:nvCxnSpPr>
        <p:spPr bwMode="auto">
          <a:xfrm flipH="1" flipV="1">
            <a:off x="4303418" y="5892416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53" name="Oval 52"/>
          <p:cNvSpPr>
            <a:spLocks noChangeAspect="1"/>
          </p:cNvSpPr>
          <p:nvPr/>
        </p:nvSpPr>
        <p:spPr bwMode="auto">
          <a:xfrm>
            <a:off x="6443618" y="461945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 bwMode="auto">
          <a:xfrm>
            <a:off x="6443618" y="580954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Straight Arrow Connector 54"/>
          <p:cNvCxnSpPr>
            <a:stCxn id="54" idx="0"/>
            <a:endCxn id="53" idx="4"/>
          </p:cNvCxnSpPr>
          <p:nvPr/>
        </p:nvCxnSpPr>
        <p:spPr bwMode="auto">
          <a:xfrm flipV="1">
            <a:off x="6533640" y="4802332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56" name="Oval 55"/>
          <p:cNvSpPr>
            <a:spLocks noChangeAspect="1"/>
          </p:cNvSpPr>
          <p:nvPr/>
        </p:nvSpPr>
        <p:spPr bwMode="auto">
          <a:xfrm>
            <a:off x="7469318" y="462801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 bwMode="auto">
          <a:xfrm>
            <a:off x="7469318" y="581810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Straight Arrow Connector 57"/>
          <p:cNvCxnSpPr>
            <a:stCxn id="56" idx="4"/>
            <a:endCxn id="57" idx="0"/>
          </p:cNvCxnSpPr>
          <p:nvPr/>
        </p:nvCxnSpPr>
        <p:spPr bwMode="auto">
          <a:xfrm>
            <a:off x="7559340" y="4810896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Straight Arrow Connector 58"/>
          <p:cNvCxnSpPr>
            <a:stCxn id="56" idx="2"/>
            <a:endCxn id="53" idx="6"/>
          </p:cNvCxnSpPr>
          <p:nvPr/>
        </p:nvCxnSpPr>
        <p:spPr bwMode="auto">
          <a:xfrm flipH="1" flipV="1">
            <a:off x="6623662" y="4710892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Straight Arrow Connector 59"/>
          <p:cNvCxnSpPr>
            <a:stCxn id="54" idx="6"/>
            <a:endCxn id="57" idx="2"/>
          </p:cNvCxnSpPr>
          <p:nvPr/>
        </p:nvCxnSpPr>
        <p:spPr bwMode="auto">
          <a:xfrm>
            <a:off x="6623662" y="5900980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68" name="Oval 67"/>
          <p:cNvSpPr/>
          <p:nvPr/>
        </p:nvSpPr>
        <p:spPr bwMode="auto">
          <a:xfrm>
            <a:off x="6355487" y="4530270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9" name="Oval 68"/>
          <p:cNvSpPr/>
          <p:nvPr/>
        </p:nvSpPr>
        <p:spPr bwMode="auto">
          <a:xfrm>
            <a:off x="7383107" y="5728238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70" name="Group 47"/>
          <p:cNvGrpSpPr>
            <a:grpSpLocks noChangeAspect="1"/>
          </p:cNvGrpSpPr>
          <p:nvPr/>
        </p:nvGrpSpPr>
        <p:grpSpPr bwMode="auto">
          <a:xfrm>
            <a:off x="3987535" y="4392271"/>
            <a:ext cx="1461874" cy="1676856"/>
            <a:chOff x="-601" y="4819"/>
            <a:chExt cx="320" cy="367"/>
          </a:xfrm>
        </p:grpSpPr>
        <p:sp>
          <p:nvSpPr>
            <p:cNvPr id="71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72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73" name="Group 47"/>
          <p:cNvGrpSpPr>
            <a:grpSpLocks noChangeAspect="1"/>
          </p:cNvGrpSpPr>
          <p:nvPr/>
        </p:nvGrpSpPr>
        <p:grpSpPr bwMode="auto">
          <a:xfrm>
            <a:off x="6315553" y="4476072"/>
            <a:ext cx="1461874" cy="1676856"/>
            <a:chOff x="-601" y="4819"/>
            <a:chExt cx="320" cy="367"/>
          </a:xfrm>
        </p:grpSpPr>
        <p:sp>
          <p:nvSpPr>
            <p:cNvPr id="74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75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41233527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68" grpId="0" animBg="1"/>
      <p:bldP spid="6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\begin{array}{ll}&#10;\max &amp; x_n \\&#10;\mbox{s.t.} &amp;0\le x_1 \le 1 \\&#10;                 &amp; \varepsilon x_{i-1} \le x_i \le 1-\varepsilon x_{i-1} \;,\; 1&lt;i\le n&#10;\end{array}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81"/>
  <p:tag name="PICTUREFILESIZE" val="1364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61D2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ctr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sz="3600" b="0" i="0" u="none" strike="noStrike" cap="none" normalizeH="0" baseline="0" dirty="0" smtClean="0">
            <a:ln>
              <a:noFill/>
            </a:ln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solidFill>
          <a:srgbClr val="00B8FF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stealth" w="lg" len="lg"/>
        </a:ln>
        <a:effectLst/>
      </a:spPr>
      <a:bodyPr/>
      <a:lstStyle/>
    </a:lnDef>
    <a:txDef>
      <a:spPr bwMode="auto">
        <a:noFill/>
        <a:ln w="9525">
          <a:noFill/>
          <a:round/>
          <a:headEnd/>
          <a:tailEnd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>
          <a:lnSpc>
            <a:spcPct val="100000"/>
          </a:lnSpc>
          <a:defRPr sz="3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96715</TotalTime>
  <Words>8591</Words>
  <Application>Microsoft Office PowerPoint</Application>
  <PresentationFormat>Custom</PresentationFormat>
  <Paragraphs>501</Paragraphs>
  <Slides>56</Slides>
  <Notes>52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Arial Unicode MS</vt:lpstr>
      <vt:lpstr>MS PGothic</vt:lpstr>
      <vt:lpstr>Arial</vt:lpstr>
      <vt:lpstr>Cambria Math</vt:lpstr>
      <vt:lpstr>StarSymbol</vt:lpstr>
      <vt:lpstr>Times New Roman</vt:lpstr>
      <vt:lpstr>Wingdings</vt:lpstr>
      <vt:lpstr>Default 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Random-Facet on the n-cube [Ludwig (1995)]  [Gärtner (2002)]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5 - Acyclic Unique Sink Orientations</dc:title>
  <dc:creator>zwick@tau.ac.il</dc:creator>
  <cp:lastModifiedBy>zwick</cp:lastModifiedBy>
  <cp:revision>1380</cp:revision>
  <dcterms:modified xsi:type="dcterms:W3CDTF">2021-01-11T06:39:09Z</dcterms:modified>
</cp:coreProperties>
</file>