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sldIdLst>
    <p:sldId id="722" r:id="rId2"/>
    <p:sldId id="716" r:id="rId3"/>
    <p:sldId id="723" r:id="rId4"/>
    <p:sldId id="724" r:id="rId5"/>
    <p:sldId id="718" r:id="rId6"/>
    <p:sldId id="719" r:id="rId7"/>
    <p:sldId id="679" r:id="rId8"/>
    <p:sldId id="677" r:id="rId9"/>
    <p:sldId id="725" r:id="rId10"/>
    <p:sldId id="726" r:id="rId11"/>
    <p:sldId id="680" r:id="rId12"/>
    <p:sldId id="681" r:id="rId13"/>
    <p:sldId id="682" r:id="rId14"/>
    <p:sldId id="683" r:id="rId15"/>
    <p:sldId id="727" r:id="rId16"/>
    <p:sldId id="728" r:id="rId17"/>
    <p:sldId id="684" r:id="rId18"/>
    <p:sldId id="729" r:id="rId19"/>
    <p:sldId id="730" r:id="rId20"/>
    <p:sldId id="731" r:id="rId21"/>
    <p:sldId id="687" r:id="rId22"/>
    <p:sldId id="713" r:id="rId23"/>
    <p:sldId id="714" r:id="rId24"/>
    <p:sldId id="732" r:id="rId25"/>
    <p:sldId id="670" r:id="rId26"/>
  </p:sldIdLst>
  <p:sldSz cx="10080625" cy="7559675"/>
  <p:notesSz cx="7556500" cy="10693400"/>
  <p:custDataLst>
    <p:tags r:id="rId28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CC00CC"/>
    <a:srgbClr val="0033CC"/>
    <a:srgbClr val="006600"/>
    <a:srgbClr val="61D2FF"/>
    <a:srgbClr val="993300"/>
    <a:srgbClr val="FF33CC"/>
    <a:srgbClr val="0066FF"/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105" d="100"/>
          <a:sy n="105" d="100"/>
        </p:scale>
        <p:origin x="1524" y="10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644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0.png"/><Relationship Id="rId7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36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7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1.png"/><Relationship Id="rId4" Type="http://schemas.openxmlformats.org/officeDocument/2006/relationships/image" Target="../media/image1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7" Type="http://schemas.openxmlformats.org/officeDocument/2006/relationships/image" Target="../media/image161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3.png"/><Relationship Id="rId7" Type="http://schemas.openxmlformats.org/officeDocument/2006/relationships/image" Target="../media/image167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22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38099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081398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4059062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6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 </a:t>
            </a:r>
            <a:r>
              <a:rPr lang="en-GB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Subexponential</a:t>
            </a: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Algorithms</a:t>
            </a:r>
            <a:endParaRPr lang="en-GB" sz="4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399231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20/12/2020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500" y="5929839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Started sometime in 2018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59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83477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Recursive Random Action 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Removal</a:t>
            </a:r>
            <a:endParaRPr lang="en-GB" sz="4400" dirty="0">
              <a:solidFill>
                <a:srgbClr val="C0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182509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1825096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3698711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Randomly choose an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remove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3698711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4352364"/>
                <a:ext cx="10080625" cy="9787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Run the algorithm 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on the resulting game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find an optimal strategy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that does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use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4352364"/>
                <a:ext cx="10080625" cy="978729"/>
              </a:xfrm>
              <a:prstGeom prst="rect">
                <a:avLst/>
              </a:prstGeom>
              <a:blipFill>
                <a:blip r:embed="rId4"/>
                <a:stretch>
                  <a:fillRect t="-9938" b="-180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5463065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not an improving switch, then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5463065"/>
                <a:ext cx="10080625" cy="521681"/>
              </a:xfrm>
              <a:prstGeom prst="rect">
                <a:avLst/>
              </a:prstGeom>
              <a:blipFill>
                <a:blip r:embed="rId5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6116719"/>
                <a:ext cx="10080625" cy="9787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Otherwise,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←</m:t>
                    </m:r>
                    <m:sSup>
                      <m:sSupPr>
                        <m:ctrlPr>
                          <a:rPr lang="en-US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Run the algorithm 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possibly removing all alternatives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6116719"/>
                <a:ext cx="10080625" cy="978729"/>
              </a:xfrm>
              <a:prstGeom prst="rect">
                <a:avLst/>
              </a:prstGeom>
              <a:blipFill>
                <a:blip r:embed="rId6"/>
                <a:stretch>
                  <a:fillRect t="-9938" b="-180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3905403" y="4415572"/>
            <a:ext cx="1767156" cy="44490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0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708919" y="6177841"/>
            <a:ext cx="1787703" cy="44490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0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-1352" y="1171443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Corresponds to a 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simplex pivoting rule </a:t>
            </a:r>
            <a:r>
              <a:rPr lang="en-US" sz="2800" dirty="0" smtClean="0">
                <a:solidFill>
                  <a:srgbClr val="C00000"/>
                </a:solidFill>
              </a:rPr>
              <a:t>[MSW (1992)]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2478749"/>
                <a:ext cx="10080625" cy="10879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Compute an optimal counter-strategy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of player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b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and the values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sup>
                    </m:sSub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and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𝑉𝑎</m:t>
                        </m:r>
                        <m:sSubSup>
                          <m:sSub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𝑇𝑂𝑇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𝜎</m:t>
                                </m:r>
                              </m:e>
                            </m:d>
                          </m:sup>
                        </m:sSub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2478749"/>
                <a:ext cx="10080625" cy="1087990"/>
              </a:xfrm>
              <a:prstGeom prst="rect">
                <a:avLst/>
              </a:prstGeom>
              <a:blipFill>
                <a:blip r:embed="rId7"/>
                <a:stretch>
                  <a:fillRect t="-8989" b="-1460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18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 animBg="1"/>
      <p:bldP spid="12" grpId="0" animBg="1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85250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chemeClr val="accent2"/>
                </a:solidFill>
                <a:latin typeface="+mj-lt"/>
              </a:rPr>
              <a:t>Random</a:t>
            </a: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dirty="0" smtClean="0">
                <a:solidFill>
                  <a:srgbClr val="00B050"/>
                </a:solidFill>
                <a:latin typeface="+mj-lt"/>
              </a:rPr>
              <a:t>Selection</a:t>
            </a:r>
            <a:r>
              <a:rPr lang="en-US" sz="4000" dirty="0" smtClean="0">
                <a:solidFill>
                  <a:srgbClr val="0033CC"/>
                </a:solidFill>
                <a:latin typeface="+mj-lt"/>
              </a:rPr>
              <a:t> </a:t>
            </a:r>
            <a:r>
              <a:rPr lang="en-US" sz="4000" dirty="0" smtClean="0">
                <a:solidFill>
                  <a:srgbClr val="0033CC"/>
                </a:solidFill>
                <a:latin typeface="+mj-lt"/>
              </a:rPr>
              <a:t>vs. </a:t>
            </a:r>
            <a:r>
              <a:rPr lang="en-US" sz="4000" dirty="0" smtClean="0">
                <a:solidFill>
                  <a:srgbClr val="0033CC"/>
                </a:solidFill>
                <a:latin typeface="+mj-lt"/>
              </a:rPr>
              <a:t>Random </a:t>
            </a: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Removal</a:t>
            </a:r>
            <a:endParaRPr lang="en-GB" sz="4000" dirty="0">
              <a:solidFill>
                <a:srgbClr val="FF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239449" y="2792118"/>
                <a:ext cx="564030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– number of states/vertices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9449" y="2792118"/>
                <a:ext cx="5640305" cy="550279"/>
              </a:xfrm>
              <a:prstGeom prst="rect">
                <a:avLst/>
              </a:prstGeom>
              <a:blipFill>
                <a:blip r:embed="rId2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62998" y="1671767"/>
                <a:ext cx="3357649" cy="992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998" y="1671767"/>
                <a:ext cx="3357649" cy="9927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239449" y="3365757"/>
                <a:ext cx="563859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– number of actions/edges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9449" y="3365757"/>
                <a:ext cx="5638595" cy="550279"/>
              </a:xfrm>
              <a:prstGeom prst="rect">
                <a:avLst/>
              </a:prstGeom>
              <a:blipFill>
                <a:blip r:embed="rId4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176433" y="1670057"/>
                <a:ext cx="3357650" cy="992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433" y="1670057"/>
                <a:ext cx="3357650" cy="9927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>
            <a:endCxn id="11" idx="0"/>
          </p:cNvCxnSpPr>
          <p:nvPr/>
        </p:nvCxnSpPr>
        <p:spPr bwMode="auto">
          <a:xfrm flipH="1">
            <a:off x="2541823" y="1031581"/>
            <a:ext cx="1362359" cy="64018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endCxn id="13" idx="0"/>
          </p:cNvCxnSpPr>
          <p:nvPr/>
        </p:nvCxnSpPr>
        <p:spPr bwMode="auto">
          <a:xfrm>
            <a:off x="6256994" y="1029871"/>
            <a:ext cx="598264" cy="64018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8067" y="4127754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For games </a:t>
            </a:r>
            <a:r>
              <a:rPr lang="en-US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Random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Removal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is always better.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252934" y="5091810"/>
            <a:ext cx="7319117" cy="171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games, i.e.,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games with two actions per state,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algorithms are </a:t>
            </a:r>
            <a:r>
              <a:rPr lang="en-US" sz="32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identical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120450" y="5484625"/>
                <a:ext cx="2028889" cy="944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450" y="5484625"/>
                <a:ext cx="2028889" cy="9443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016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237868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current strategy (of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2378688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1180799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every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be the value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of the optimal strategy that does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use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1180799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3082595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all the actions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s.t.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3082595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3786502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𝑉𝑎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</m:sup>
                      </m:sSup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𝑉𝑎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</m:sup>
                      </m:sSup>
                      <m:d>
                        <m:d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≤…≤</m:t>
                      </m:r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𝑉𝑎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</m:sup>
                      </m:sSup>
                      <m:d>
                        <m:d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𝑚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3786502"/>
                <a:ext cx="10080625" cy="5216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4490409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Suppose that the algorithm chooses to exclude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4490409"/>
                <a:ext cx="10080625" cy="521681"/>
              </a:xfrm>
              <a:prstGeom prst="rect">
                <a:avLst/>
              </a:prstGeom>
              <a:blipFill>
                <a:blip r:embed="rId6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519431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optimal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strategy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5194316"/>
                <a:ext cx="10080625" cy="521681"/>
              </a:xfrm>
              <a:prstGeom prst="rect">
                <a:avLst/>
              </a:prstGeom>
              <a:blipFill>
                <a:blip r:embed="rId7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5898223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assuming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5898223"/>
                <a:ext cx="10080625" cy="521681"/>
              </a:xfrm>
              <a:prstGeom prst="rect">
                <a:avLst/>
              </a:prstGeom>
              <a:blipFill>
                <a:blip r:embed="rId8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660212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≤…≤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6602127"/>
                <a:ext cx="10080625" cy="5216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" y="282510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33CC"/>
                </a:solidFill>
                <a:latin typeface="+mj-lt"/>
              </a:rPr>
              <a:t>Analysis of </a:t>
            </a: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random removal </a:t>
            </a:r>
            <a:r>
              <a:rPr lang="en-US" sz="4000" dirty="0" smtClean="0">
                <a:solidFill>
                  <a:srgbClr val="0033CC"/>
                </a:solidFill>
                <a:latin typeface="+mj-lt"/>
              </a:rPr>
              <a:t>algorithm I</a:t>
            </a:r>
            <a:endParaRPr lang="en-GB" sz="4000" dirty="0">
              <a:solidFill>
                <a:srgbClr val="0033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1780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0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34"/>
              <p:cNvSpPr txBox="1">
                <a:spLocks noChangeArrowheads="1"/>
              </p:cNvSpPr>
              <p:nvPr/>
            </p:nvSpPr>
            <p:spPr bwMode="auto">
              <a:xfrm>
                <a:off x="16631" y="1177371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≤…≤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31" y="1177371"/>
                <a:ext cx="10080625" cy="4930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8341" y="1775002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must be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(In particular, they belong to different states.)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41" y="1775002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6631" y="2715359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Furthermore, as the strategies </a:t>
                </a:r>
                <a:r>
                  <a:rPr lang="en-US" sz="2800" smtClean="0">
                    <a:latin typeface="Times New Roman" pitchFamily="18" charset="0"/>
                    <a:cs typeface="Times New Roman" pitchFamily="18" charset="0"/>
                  </a:rPr>
                  <a:t>have </a:t>
                </a:r>
                <a:r>
                  <a:rPr lang="en-US" sz="2800" i="1" smtClean="0">
                    <a:latin typeface="Times New Roman" pitchFamily="18" charset="0"/>
                    <a:cs typeface="Times New Roman" pitchFamily="18" charset="0"/>
                  </a:rPr>
                  <a:t>increasing</a:t>
                </a:r>
                <a:r>
                  <a:rPr lang="en-US" sz="280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values,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must be in all subsequent strategies,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 in particular in the optimal strategy!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31" y="2715359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414687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the states to which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belong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are </a:t>
                </a:r>
                <a:r>
                  <a:rPr lang="en-US" sz="2800" i="1" dirty="0" smtClean="0">
                    <a:solidFill>
                      <a:srgbClr val="CC00CC"/>
                    </a:solidFill>
                    <a:latin typeface="Times New Roman" pitchFamily="18" charset="0"/>
                    <a:cs typeface="Times New Roman" pitchFamily="18" charset="0"/>
                  </a:rPr>
                  <a:t>effectively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removed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from the game.</a:t>
                </a:r>
              </a:p>
            </p:txBody>
          </p:sp>
        </mc:Choice>
        <mc:Fallback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4146877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44033" y="5147507"/>
            <a:ext cx="10080625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algorithm does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know which states are removed.)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21775" y="5687114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first recursive call essentially chooses a random number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between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 removes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states from the game!</a:t>
                </a: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5" y="5687114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668774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the first recursive call returns an optimal strategy.</a:t>
                </a:r>
              </a:p>
            </p:txBody>
          </p:sp>
        </mc:Choice>
        <mc:Fallback xmlns="">
          <p:sp>
            <p:nvSpPr>
              <p:cNvPr id="2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6687745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" y="282510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33CC"/>
                </a:solidFill>
                <a:latin typeface="+mj-lt"/>
              </a:rPr>
              <a:t>Analysis of </a:t>
            </a:r>
            <a:r>
              <a:rPr lang="en-US" sz="4000" dirty="0" smtClean="0">
                <a:solidFill>
                  <a:srgbClr val="FF0000"/>
                </a:solidFill>
                <a:latin typeface="+mj-lt"/>
              </a:rPr>
              <a:t>random removal </a:t>
            </a:r>
            <a:r>
              <a:rPr lang="en-US" sz="4000" dirty="0" smtClean="0">
                <a:solidFill>
                  <a:srgbClr val="0033CC"/>
                </a:solidFill>
                <a:latin typeface="+mj-lt"/>
              </a:rPr>
              <a:t>algorithm II</a:t>
            </a:r>
            <a:endParaRPr lang="en-GB" sz="4000" dirty="0">
              <a:solidFill>
                <a:srgbClr val="0033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75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/>
      <p:bldP spid="12" grpId="0"/>
      <p:bldP spid="13" grpId="0"/>
      <p:bldP spid="16" grpId="0"/>
      <p:bldP spid="17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85295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Recurrence relation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6631" y="128012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be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 upper bound on the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expected number of improving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switches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performed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-action,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-state games.</a:t>
                </a:r>
              </a:p>
            </p:txBody>
          </p:sp>
        </mc:Choice>
        <mc:Fallback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31" y="1280123"/>
                <a:ext cx="10080625" cy="1015663"/>
              </a:xfrm>
              <a:prstGeom prst="rect">
                <a:avLst/>
              </a:prstGeom>
              <a:blipFill>
                <a:blip r:embed="rId2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315042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may assume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(States with only one action can be ‘eliminated’.)</a:t>
                </a: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3150423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44033" y="4332564"/>
                <a:ext cx="10080625" cy="12644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𝑚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33" y="4332564"/>
                <a:ext cx="10080625" cy="12644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21775" y="648396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5" y="6483965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246226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Expected running time is </a:t>
                </a:r>
                <a:r>
                  <a:rPr lang="en-US" sz="3000" dirty="0" err="1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polynomially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related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2462264"/>
                <a:ext cx="10080625" cy="521681"/>
              </a:xfrm>
              <a:prstGeom prst="rect">
                <a:avLst/>
              </a:prstGeom>
              <a:blipFill>
                <a:blip r:embed="rId6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5763491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2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2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5763491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89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190934"/>
            <a:ext cx="10080624" cy="18466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Analysis for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binary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games</a:t>
            </a:r>
            <a:br>
              <a:rPr lang="en-US" sz="4400" dirty="0" smtClean="0">
                <a:solidFill>
                  <a:srgbClr val="0033CC"/>
                </a:solidFill>
                <a:latin typeface="+mj-lt"/>
              </a:rPr>
            </a:br>
            <a:r>
              <a:rPr lang="en-GB" sz="3200" dirty="0">
                <a:solidFill>
                  <a:srgbClr val="C00000"/>
                </a:solidFill>
              </a:rPr>
              <a:t>[ Ludwig (1995) ]   [ </a:t>
            </a:r>
            <a:r>
              <a:rPr lang="en-GB" sz="3200" dirty="0" err="1">
                <a:solidFill>
                  <a:srgbClr val="C00000"/>
                </a:solidFill>
              </a:rPr>
              <a:t>Gärtner</a:t>
            </a:r>
            <a:r>
              <a:rPr lang="en-GB" sz="3200" dirty="0">
                <a:solidFill>
                  <a:srgbClr val="C00000"/>
                </a:solidFill>
              </a:rPr>
              <a:t> (2002) ]</a:t>
            </a: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6631" y="242516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be (an upper bound on) the expected number of improving switches performed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-state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binary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games.</a:t>
                </a: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31" y="2425163"/>
                <a:ext cx="10080625" cy="1015663"/>
              </a:xfrm>
              <a:prstGeom prst="rect">
                <a:avLst/>
              </a:prstGeom>
              <a:blipFill>
                <a:blip r:embed="rId2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44033" y="3591803"/>
                <a:ext cx="10080625" cy="12644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33" y="3591803"/>
                <a:ext cx="10080625" cy="12644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491476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4914763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14921" y="1720188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 game is </a:t>
            </a:r>
            <a:r>
              <a:rPr lang="en-US" sz="30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if every state has exactly </a:t>
            </a: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actions.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5650560"/>
                <a:ext cx="10080625" cy="1444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!</m:t>
                              </m:r>
                            </m:den>
                          </m:f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!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=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en-US" sz="3000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0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0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p>
                                          <m:r>
                                            <a:rPr lang="en-US" sz="300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30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/</m:t>
                                          </m:r>
                                          <m:r>
                                            <a:rPr lang="en-US" sz="30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!</m:t>
                                      </m:r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5650560"/>
                <a:ext cx="10080625" cy="14441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ular Callout 2"/>
          <p:cNvSpPr/>
          <p:nvPr/>
        </p:nvSpPr>
        <p:spPr bwMode="auto">
          <a:xfrm>
            <a:off x="339049" y="4665660"/>
            <a:ext cx="2619908" cy="1052203"/>
          </a:xfrm>
          <a:prstGeom prst="wedgeRoundRectCallout">
            <a:avLst>
              <a:gd name="adj1" fmla="val -3013"/>
              <a:gd name="adj2" fmla="val 101294"/>
              <a:gd name="adj3" fmla="val 16667"/>
            </a:avLst>
          </a:prstGeom>
          <a:solidFill>
            <a:srgbClr val="FFC000">
              <a:alpha val="4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Simple proof </a:t>
            </a:r>
            <a:br>
              <a:rPr kumimoji="0" lang="en-US" sz="3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kumimoji="0" lang="en-US" sz="3000" b="0" i="0" u="none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induction</a:t>
            </a:r>
            <a:endParaRPr kumimoji="0" lang="en-US" sz="3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58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  <p:bldP spid="19" grpId="0"/>
      <p:bldP spid="20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77846"/>
            <a:ext cx="10080624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000" dirty="0" smtClean="0">
                <a:solidFill>
                  <a:srgbClr val="00B050"/>
                </a:solidFill>
                <a:cs typeface="Arial" panose="020B0604020202020204" pitchFamily="34" charset="0"/>
              </a:rPr>
              <a:t>Usual</a:t>
            </a:r>
            <a: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33CC"/>
                </a:solidFill>
                <a:cs typeface="Arial" panose="020B0604020202020204" pitchFamily="34" charset="0"/>
              </a:rPr>
              <a:t>and</a:t>
            </a:r>
            <a:r>
              <a:rPr lang="en-US" sz="4000" dirty="0" smtClean="0">
                <a:solidFill>
                  <a:srgbClr val="FF0000"/>
                </a:solidFill>
                <a:cs typeface="Arial" panose="020B0604020202020204" pitchFamily="34" charset="0"/>
              </a:rPr>
              <a:t> Unusual </a:t>
            </a:r>
            <a:r>
              <a:rPr lang="en-US" sz="4000" dirty="0" smtClean="0">
                <a:solidFill>
                  <a:schemeClr val="accent2"/>
                </a:solidFill>
                <a:cs typeface="Arial" panose="020B0604020202020204" pitchFamily="34" charset="0"/>
              </a:rPr>
              <a:t>recurrence relations</a:t>
            </a:r>
            <a:endParaRPr lang="en-GB" sz="400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>
            <a:off x="5961877" y="3551107"/>
            <a:ext cx="630084" cy="363395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Right Arrow 12"/>
          <p:cNvSpPr/>
          <p:nvPr/>
        </p:nvSpPr>
        <p:spPr bwMode="auto">
          <a:xfrm>
            <a:off x="5961877" y="4892093"/>
            <a:ext cx="630084" cy="363395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5854721"/>
                <a:ext cx="10080625" cy="5633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recurrence relation for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similar to the third.</a:t>
                </a:r>
                <a:endParaRPr lang="en-US" sz="2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54721"/>
                <a:ext cx="10080625" cy="563359"/>
              </a:xfrm>
              <a:prstGeom prst="rect">
                <a:avLst/>
              </a:prstGeom>
              <a:blipFill>
                <a:blip r:embed="rId2"/>
                <a:stretch>
                  <a:fillRect t="-9677" b="-26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70" y="4578591"/>
                <a:ext cx="5909353" cy="990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" y="4578591"/>
                <a:ext cx="5909353" cy="9903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70" y="2993435"/>
                <a:ext cx="5909353" cy="1478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" y="2993435"/>
                <a:ext cx="5909353" cy="14787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826322" y="4756492"/>
                <a:ext cx="3248311" cy="6345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0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sup>
                      </m:sSup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322" y="4756492"/>
                <a:ext cx="3248311" cy="6345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26322" y="3388896"/>
                <a:ext cx="3248311" cy="687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322" y="3388896"/>
                <a:ext cx="3248311" cy="6878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564" y="6538317"/>
            <a:ext cx="10080625" cy="56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Much harder to analyze but fairly similar behavior.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5972762" y="1513404"/>
            <a:ext cx="630084" cy="363395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3455" y="1395019"/>
                <a:ext cx="5909353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5" y="1395019"/>
                <a:ext cx="5909353" cy="6001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837207" y="1395019"/>
                <a:ext cx="3248311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207" y="1395019"/>
                <a:ext cx="3248311" cy="6001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Arrow 20"/>
          <p:cNvSpPr/>
          <p:nvPr/>
        </p:nvSpPr>
        <p:spPr bwMode="auto">
          <a:xfrm>
            <a:off x="5994532" y="2449575"/>
            <a:ext cx="630084" cy="363395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225" y="2331190"/>
                <a:ext cx="5909353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5" y="2331190"/>
                <a:ext cx="5909353" cy="6001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58977" y="2331190"/>
                <a:ext cx="3248311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977" y="2331190"/>
                <a:ext cx="3248311" cy="6001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793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0" grpId="0"/>
      <p:bldP spid="14" grpId="0"/>
      <p:bldP spid="15" grpId="0"/>
      <p:bldP spid="16" grpId="0"/>
      <p:bldP spid="17" grpId="0"/>
      <p:bldP spid="18" grpId="0"/>
      <p:bldP spid="11" grpId="0" animBg="1"/>
      <p:bldP spid="19" grpId="0"/>
      <p:bldP spid="20" grpId="0"/>
      <p:bldP spid="21" grpId="0" animBg="1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405843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Solving the Recurrence relation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44033" y="1410263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𝑚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33" y="1410263"/>
                <a:ext cx="10080625" cy="11862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21776" y="2826727"/>
                <a:ext cx="564956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be the “excess”.</a:t>
                </a: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6" y="2826727"/>
                <a:ext cx="5649560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4952147" y="2693490"/>
                <a:ext cx="4963611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52147" y="2693490"/>
                <a:ext cx="4963611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3881941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3881941"/>
                <a:ext cx="10080625" cy="11862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5289261"/>
                <a:ext cx="10080625" cy="11474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[MSW]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f>
                                      <m:f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func>
                              </m:e>
                            </m:ra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𝑂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𝑛</m:t>
                                    </m:r>
                                  </m:e>
                                </m:rad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+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5289261"/>
                <a:ext cx="10080625" cy="11474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14921" y="6484118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Complicated analysis using </a:t>
            </a:r>
            <a:r>
              <a:rPr lang="en-US" sz="30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generating functions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419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8" grpId="0"/>
      <p:bldP spid="10" grpId="0"/>
      <p:bldP spid="11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2017" y="405843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A simple transformation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2017" y="1459338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𝑚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017" y="1459338"/>
                <a:ext cx="10080625" cy="11862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32905" y="3021947"/>
                <a:ext cx="10058849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be the “excess”.</a:t>
                </a: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905" y="3021947"/>
                <a:ext cx="10058849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2837376" y="3921554"/>
                <a:ext cx="44499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37376" y="3921554"/>
                <a:ext cx="444990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2017" y="4821162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017" y="4821162"/>
                <a:ext cx="10080625" cy="11862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510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/>
              <p:cNvSpPr txBox="1">
                <a:spLocks noChangeArrowheads="1"/>
              </p:cNvSpPr>
              <p:nvPr/>
            </p:nvSpPr>
            <p:spPr bwMode="auto">
              <a:xfrm>
                <a:off x="1" y="318755"/>
                <a:ext cx="10080624" cy="6771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100000"/>
                  </a:lnSpc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US" sz="4400" dirty="0" smtClean="0">
                    <a:solidFill>
                      <a:srgbClr val="0033CC"/>
                    </a:solidFill>
                    <a:latin typeface="+mj-lt"/>
                  </a:rPr>
                  <a:t>Upper bounds on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4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4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GB" sz="4400" dirty="0">
                  <a:solidFill>
                    <a:srgbClr val="0033CC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318755"/>
                <a:ext cx="10080624" cy="677108"/>
              </a:xfrm>
              <a:prstGeom prst="rect">
                <a:avLst/>
              </a:prstGeom>
              <a:blipFill>
                <a:blip r:embed="rId2"/>
                <a:stretch>
                  <a:fillRect t="-25225" b="-48649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1207094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1207094"/>
                <a:ext cx="10080625" cy="11862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2460278"/>
                <a:ext cx="10080625" cy="11474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[MSW]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f>
                                      <m:f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func>
                              </m:e>
                            </m:ra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𝑂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𝑛</m:t>
                                    </m:r>
                                  </m:e>
                                </m:rad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+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2460278"/>
                <a:ext cx="10080625" cy="11474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14921" y="3522322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Complicated analysis using </a:t>
            </a:r>
            <a:r>
              <a:rPr lang="en-US" sz="30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generating functions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-12592" y="4310847"/>
                <a:ext cx="10080625" cy="1009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[HZ]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f>
                                      <m:f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func>
                              </m:e>
                            </m:rad>
                          </m:e>
                        </m:d>
                      </m:e>
                    </m:func>
                  </m:oMath>
                </a14:m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592" y="4310847"/>
                <a:ext cx="10080625" cy="10096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-17736" y="531846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Also complicated. Interesting when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Θ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736" y="5318466"/>
                <a:ext cx="10080625" cy="521681"/>
              </a:xfrm>
              <a:prstGeom prst="rect">
                <a:avLst/>
              </a:prstGeom>
              <a:blipFill>
                <a:blip r:embed="rId6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 bwMode="auto">
          <a:xfrm>
            <a:off x="7674428" y="4835556"/>
            <a:ext cx="370115" cy="391885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4920" y="6102243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We sketch a relatively simple proof, by induction, 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1707" y="6749249"/>
                <a:ext cx="10080625" cy="5670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0" dirty="0" smtClean="0">
                    <a:solidFill>
                      <a:srgbClr val="0033CC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rad>
                          </m:e>
                        </m:d>
                      </m:e>
                    </m:func>
                  </m:oMath>
                </a14:m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07" y="6749249"/>
                <a:ext cx="10080625" cy="5670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192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9" grpId="0"/>
      <p:bldP spid="12" grpId="0"/>
      <p:bldP spid="3" grpId="0" animBg="1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181971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Strategy iteration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400" dirty="0" smtClean="0">
                <a:latin typeface="+mj-lt"/>
              </a:rPr>
              <a:t>for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two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-player </a:t>
            </a: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games</a:t>
            </a:r>
            <a:endParaRPr lang="en-GB" sz="4400" dirty="0">
              <a:solidFill>
                <a:schemeClr val="accent2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116030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player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116030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9777" y="225586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switches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keeping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fixed,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perform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them.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2255868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8067" y="3287452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Repeat until there are no improving switches.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6357" y="3857372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Final strategies are optimal for the two players.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65079" y="1116030"/>
            <a:ext cx="9000161" cy="3401106"/>
          </a:xfrm>
          <a:prstGeom prst="rect">
            <a:avLst/>
          </a:prstGeom>
          <a:noFill/>
          <a:ln w="3175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0051" y="1685949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Compute an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optimal counter-strategy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51" y="1685949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rved Left Arrow 2"/>
          <p:cNvSpPr/>
          <p:nvPr/>
        </p:nvSpPr>
        <p:spPr bwMode="auto">
          <a:xfrm rot="10962453">
            <a:off x="855050" y="1836211"/>
            <a:ext cx="549544" cy="1802412"/>
          </a:xfrm>
          <a:prstGeom prst="curvedLef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524264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Consider the move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5242642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3947" y="5767779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From the point of view of player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controlling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all switches performed are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947" y="5767779"/>
                <a:ext cx="10080625" cy="1015663"/>
              </a:xfrm>
              <a:prstGeom prst="rect">
                <a:avLst/>
              </a:prstGeom>
              <a:blipFill>
                <a:blip r:embed="rId6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6754582"/>
                <a:ext cx="10080625" cy="6170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Thus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≺(</m:t>
                    </m:r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  <m:r>
                      <a:rPr lang="en-US" sz="30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i="1" dirty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i="1" dirty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0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3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6754582"/>
                <a:ext cx="10080625" cy="617092"/>
              </a:xfrm>
              <a:prstGeom prst="rect">
                <a:avLst/>
              </a:prstGeom>
              <a:blipFill>
                <a:blip r:embed="rId7"/>
                <a:stretch>
                  <a:fillRect t="-1980" b="-3069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149" y="467178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⇒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  We assume this time that player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the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maximizer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 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⇐</m:t>
                    </m:r>
                  </m:oMath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9" y="4671785"/>
                <a:ext cx="10080625" cy="553998"/>
              </a:xfrm>
              <a:prstGeom prst="rect">
                <a:avLst/>
              </a:prstGeom>
              <a:blipFill>
                <a:blip r:embed="rId8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785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3" grpId="0" animBg="1"/>
      <p:bldP spid="12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/>
              <p:cNvSpPr txBox="1">
                <a:spLocks noChangeArrowheads="1"/>
              </p:cNvSpPr>
              <p:nvPr/>
            </p:nvSpPr>
            <p:spPr bwMode="auto">
              <a:xfrm>
                <a:off x="1" y="310884"/>
                <a:ext cx="10080624" cy="61555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100000"/>
                  </a:lnSpc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</a:pPr>
                <a:r>
                  <a:rPr lang="en-US" sz="4000" dirty="0" smtClean="0">
                    <a:solidFill>
                      <a:srgbClr val="0033CC"/>
                    </a:solidFill>
                    <a:latin typeface="+mj-lt"/>
                  </a:rPr>
                  <a:t>Simple upper bound by induction (on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4000" dirty="0" smtClean="0">
                    <a:solidFill>
                      <a:srgbClr val="0033CC"/>
                    </a:solidFill>
                    <a:latin typeface="+mj-lt"/>
                  </a:rPr>
                  <a:t>)</a:t>
                </a:r>
                <a:endParaRPr lang="en-GB" sz="4000" dirty="0">
                  <a:solidFill>
                    <a:srgbClr val="0033CC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310884"/>
                <a:ext cx="10080624" cy="615553"/>
              </a:xfrm>
              <a:prstGeom prst="rect">
                <a:avLst/>
              </a:prstGeom>
              <a:blipFill>
                <a:blip r:embed="rId2"/>
                <a:stretch>
                  <a:fillRect t="-24752" b="-49505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1075505"/>
                <a:ext cx="10080625" cy="11081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6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1075505"/>
                <a:ext cx="10080625" cy="11081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2972158"/>
                <a:ext cx="10080625" cy="11081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≥ 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6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2972158"/>
                <a:ext cx="10080625" cy="11081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2311314"/>
                <a:ext cx="10080625" cy="5331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6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600" b="0" dirty="0" smtClean="0">
                    <a:latin typeface="Tempus Sans ITC" panose="04020404030D07020202" pitchFamily="82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≤ 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26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6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sz="26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rad>
                          </m:e>
                        </m:d>
                      </m:e>
                    </m:func>
                  </m:oMath>
                </a14:m>
                <a:endParaRPr lang="en-US" sz="26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2311314"/>
                <a:ext cx="10080625" cy="533159"/>
              </a:xfrm>
              <a:prstGeom prst="rect">
                <a:avLst/>
              </a:prstGeom>
              <a:blipFill>
                <a:blip r:embed="rId5"/>
                <a:stretch>
                  <a:fillRect t="-7955" b="-2272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937" y="4207967"/>
                <a:ext cx="10080625" cy="8637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≥ 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h</m:t>
                        </m:r>
                      </m:num>
                      <m:den>
                        <m:r>
                          <m:rPr>
                            <m:lit/>
                          </m:r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6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func>
                          </m:den>
                        </m:f>
                      </m:e>
                    </m:ra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37" y="4207967"/>
                <a:ext cx="10080625" cy="8637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5199415"/>
                <a:ext cx="10080625" cy="1017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3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3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23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  <m:r>
                        <a:rPr lang="en-US" sz="23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  <m:r>
                        <a:rPr lang="en-US" sz="23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trlP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3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3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3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sz="23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𝑑𝑛</m:t>
                          </m:r>
                        </m:e>
                      </m:nary>
                      <m:r>
                        <a:rPr lang="en-US" sz="23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23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3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3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3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den>
                          </m:f>
                        </m:e>
                      </m:rad>
                      <m:r>
                        <a:rPr lang="en-US" sz="23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3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3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3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3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3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3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5199415"/>
                <a:ext cx="10080625" cy="1017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6344428"/>
                <a:ext cx="10080625" cy="9626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𝑑𝑛</m:t>
                          </m:r>
                        </m:e>
                      </m:nary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e>
                          </m:rad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</m:e>
                          </m:func>
                        </m:den>
                      </m:f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)&lt;</m:t>
                      </m:r>
                      <m:rad>
                        <m:radPr>
                          <m:degHide m:val="on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den>
                          </m:f>
                        </m:e>
                      </m:ra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6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6344428"/>
                <a:ext cx="10080625" cy="9626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51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9" grpId="0"/>
      <p:bldP spid="12" grpId="0"/>
      <p:bldP spid="13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23651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Proof by induction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1151707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1151707"/>
                <a:ext cx="10080625" cy="11862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3012272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≥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3012272"/>
                <a:ext cx="10080625" cy="11862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2391593"/>
                <a:ext cx="10080625" cy="5670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800" b="0" dirty="0" smtClean="0">
                    <a:latin typeface="Tempus Sans ITC" panose="04020404030D07020202" pitchFamily="82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≤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rad>
                          </m:e>
                        </m:d>
                      </m:e>
                    </m:func>
                  </m:oMath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2391593"/>
                <a:ext cx="10080625" cy="567015"/>
              </a:xfrm>
              <a:prstGeom prst="rect">
                <a:avLst/>
              </a:prstGeom>
              <a:blipFill>
                <a:blip r:embed="rId4"/>
                <a:stretch>
                  <a:fillRect t="-7527" b="-247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937" y="4252158"/>
                <a:ext cx="10080625" cy="923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h</m:t>
                        </m:r>
                      </m:num>
                      <m:den>
                        <m:r>
                          <m:rPr>
                            <m:lit/>
                          </m:r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func>
                          </m:den>
                        </m:f>
                      </m:e>
                    </m:ra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37" y="4252158"/>
                <a:ext cx="10080625" cy="9231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5187864"/>
                <a:ext cx="10080625" cy="11380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𝑑𝑛</m:t>
                          </m:r>
                        </m:e>
                      </m:nary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den>
                          </m:f>
                        </m:e>
                      </m:ra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6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5187864"/>
                <a:ext cx="10080625" cy="11380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6420630"/>
                <a:ext cx="10080625" cy="9062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∫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𝑑𝑛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e>
                          </m:rad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</m:e>
                          </m:func>
                        </m:den>
                      </m:f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)&lt;</m:t>
                      </m:r>
                      <m:rad>
                        <m:radPr>
                          <m:degHide m:val="on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den>
                          </m:f>
                        </m:e>
                      </m:ra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6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6420630"/>
                <a:ext cx="10080625" cy="9062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52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9" grpId="0"/>
      <p:bldP spid="12" grpId="0"/>
      <p:bldP spid="13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13377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From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 binary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to 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general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?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1227035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state 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actions can be replaced by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tree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binary states.</a:t>
                </a: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1227035"/>
                <a:ext cx="10080625" cy="1015663"/>
              </a:xfrm>
              <a:prstGeom prst="rect">
                <a:avLst/>
              </a:prstGeom>
              <a:blipFill>
                <a:blip r:embed="rId2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2314388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Total number of states becomes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2314388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4846814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General algorithm is better roughly when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4846814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2229455" y="3202625"/>
            <a:ext cx="2314416" cy="1548830"/>
            <a:chOff x="2229455" y="3202625"/>
            <a:chExt cx="2314416" cy="15488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2229455" y="3202625"/>
                  <a:ext cx="2314416" cy="9293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4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4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r>
                                  <a:rPr lang="en-US" sz="4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4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rad>
                          </m:sup>
                        </m:sSup>
                      </m:oMath>
                    </m:oMathPara>
                  </a14:m>
                  <a:endParaRPr lang="en-US" sz="4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9455" y="3202625"/>
                  <a:ext cx="2314416" cy="92935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 17"/>
            <p:cNvSpPr/>
            <p:nvPr/>
          </p:nvSpPr>
          <p:spPr>
            <a:xfrm>
              <a:off x="2491227" y="4166680"/>
              <a:ext cx="1883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32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inarized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561877" y="5631608"/>
                <a:ext cx="3163366" cy="1422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  <m:rad>
                            <m:radPr>
                              <m:degHide m:val="on"/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8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ra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877" y="5631608"/>
                <a:ext cx="3163366" cy="14225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2679630" y="6157241"/>
            <a:ext cx="1882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mproved </a:t>
            </a:r>
            <a:endParaRPr lang="en-US" sz="3200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196979" y="3190641"/>
            <a:ext cx="3550780" cy="1518008"/>
            <a:chOff x="5196979" y="3190641"/>
            <a:chExt cx="3550780" cy="15180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5196979" y="3190641"/>
                  <a:ext cx="3550780" cy="101021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4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4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4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4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4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4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4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rad>
                          </m:sup>
                        </m:sSup>
                      </m:oMath>
                    </m:oMathPara>
                  </a14:m>
                  <a:endParaRPr lang="en-US" sz="4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6979" y="3190641"/>
                  <a:ext cx="3550780" cy="101021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Rectangle 21"/>
            <p:cNvSpPr/>
            <p:nvPr/>
          </p:nvSpPr>
          <p:spPr>
            <a:xfrm>
              <a:off x="6197537" y="4123874"/>
              <a:ext cx="158729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eneral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280600" y="2853311"/>
                <a:ext cx="3280578" cy="142250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8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4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4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func>
                            </m:e>
                          </m:ra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600" y="2853311"/>
                <a:ext cx="3280578" cy="1422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011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" grpId="0"/>
      <p:bldP spid="12" grpId="0"/>
      <p:bldP spid="24" grpId="0"/>
      <p:bldP spid="25" grpId="0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55258"/>
            <a:ext cx="10080624" cy="12865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Slightly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improved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algorithms</a:t>
            </a:r>
            <a:br>
              <a:rPr lang="en-US" sz="4400" dirty="0" smtClean="0">
                <a:solidFill>
                  <a:srgbClr val="0033CC"/>
                </a:solidFill>
                <a:latin typeface="+mj-lt"/>
              </a:rPr>
            </a:br>
            <a:r>
              <a:rPr lang="en-GB" sz="3200" dirty="0">
                <a:solidFill>
                  <a:srgbClr val="C00000"/>
                </a:solidFill>
              </a:rPr>
              <a:t>[ </a:t>
            </a:r>
            <a:r>
              <a:rPr lang="en-GB" sz="3200" dirty="0" err="1" smtClean="0">
                <a:solidFill>
                  <a:srgbClr val="C00000"/>
                </a:solidFill>
              </a:rPr>
              <a:t>Kalai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>
                <a:solidFill>
                  <a:srgbClr val="C00000"/>
                </a:solidFill>
              </a:rPr>
              <a:t>(</a:t>
            </a:r>
            <a:r>
              <a:rPr lang="en-GB" sz="3200" dirty="0" smtClean="0">
                <a:solidFill>
                  <a:srgbClr val="C00000"/>
                </a:solidFill>
              </a:rPr>
              <a:t>1997) ]  </a:t>
            </a:r>
            <a:r>
              <a:rPr lang="en-GB" sz="3200" dirty="0">
                <a:solidFill>
                  <a:srgbClr val="C00000"/>
                </a:solidFill>
              </a:rPr>
              <a:t>[ </a:t>
            </a:r>
            <a:r>
              <a:rPr lang="en-GB" sz="3200" dirty="0" err="1">
                <a:solidFill>
                  <a:srgbClr val="C00000"/>
                </a:solidFill>
              </a:rPr>
              <a:t>Gärtner</a:t>
            </a:r>
            <a:r>
              <a:rPr lang="en-GB" sz="3200" dirty="0">
                <a:solidFill>
                  <a:srgbClr val="C00000"/>
                </a:solidFill>
              </a:rPr>
              <a:t> (2002) </a:t>
            </a:r>
            <a:r>
              <a:rPr lang="en-GB" sz="3200" dirty="0" smtClean="0">
                <a:solidFill>
                  <a:srgbClr val="C00000"/>
                </a:solidFill>
              </a:rPr>
              <a:t>]  [ Hansen-Z (2015) ]</a:t>
            </a:r>
            <a:endParaRPr lang="en-GB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099499" y="1881535"/>
                <a:ext cx="2913555" cy="13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  <m:rad>
                            <m:radPr>
                              <m:degHide m:val="on"/>
                              <m:ctrlPr>
                                <a:rPr lang="en-US" sz="4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44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4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rad>
                        </m:sup>
                      </m:sSup>
                    </m:oMath>
                  </m:oMathPara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499" y="1881535"/>
                <a:ext cx="2913555" cy="13117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5196080" y="1850713"/>
            <a:ext cx="3590214" cy="2006232"/>
            <a:chOff x="5196080" y="1994549"/>
            <a:chExt cx="3590214" cy="20062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5440923" y="1994549"/>
                  <a:ext cx="3100529" cy="933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4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ad>
                              <m:radPr>
                                <m:degHide m:val="on"/>
                                <m:ctrlPr>
                                  <a:rPr lang="en-US" sz="44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4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44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44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44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4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44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44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rad>
                          </m:sup>
                        </m:sSup>
                      </m:oMath>
                    </m:oMathPara>
                  </a14:m>
                  <a:endPara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40923" y="1994549"/>
                  <a:ext cx="3100529" cy="93378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5196080" y="2942350"/>
                  <a:ext cx="3590214" cy="10584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When</a:t>
                  </a:r>
                  <a:r>
                    <a:rPr lang="en-US" sz="28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𝑑𝑛</m:t>
                      </m:r>
                    </m:oMath>
                  </a14:m>
                  <a:r>
                    <a:rPr lang="en-US" sz="2800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a14:m>
                  <a:r>
                    <a:rPr lang="en-US" sz="2800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br>
                    <a:rPr lang="en-US" sz="2800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</a:b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(Instead of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rad>
                        </m:sup>
                      </m:sSup>
                    </m:oMath>
                  </a14:m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.) </a:t>
                  </a:r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6080" y="2942350"/>
                  <a:ext cx="3590214" cy="1058431"/>
                </a:xfrm>
                <a:prstGeom prst="rect">
                  <a:avLst/>
                </a:prstGeom>
                <a:blipFill>
                  <a:blip r:embed="rId4"/>
                  <a:stretch>
                    <a:fillRect l="-2886" t="-5747" r="-3056" b="-14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44033" y="3917161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𝑚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33" y="3917161"/>
                <a:ext cx="10080625" cy="11862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34"/>
          <p:cNvSpPr txBox="1">
            <a:spLocks noChangeArrowheads="1"/>
          </p:cNvSpPr>
          <p:nvPr/>
        </p:nvSpPr>
        <p:spPr bwMode="auto">
          <a:xfrm>
            <a:off x="23485" y="5103677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For LPs, the algorithm needs to be changed, 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and becomes much more complicated.</a:t>
            </a:r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11501" y="6201297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For games, the improved analysis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applies to the existing algorithm!</a:t>
            </a:r>
          </a:p>
        </p:txBody>
      </p:sp>
    </p:spTree>
    <p:extLst>
      <p:ext uri="{BB962C8B-B14F-4D97-AF65-F5344CB8AC3E}">
        <p14:creationId xmlns:p14="http://schemas.microsoft.com/office/powerpoint/2010/main" val="352634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440319"/>
            <a:ext cx="10080624" cy="12865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Slightly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improved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binary algorithm</a:t>
            </a:r>
            <a:br>
              <a:rPr lang="en-US" sz="4400" dirty="0" smtClean="0">
                <a:solidFill>
                  <a:srgbClr val="0033CC"/>
                </a:solidFill>
                <a:latin typeface="+mj-lt"/>
              </a:rPr>
            </a:br>
            <a:r>
              <a:rPr lang="en-GB" sz="3200" dirty="0" smtClean="0">
                <a:solidFill>
                  <a:srgbClr val="C00000"/>
                </a:solidFill>
              </a:rPr>
              <a:t>[ Hansen-Z (2015) ]</a:t>
            </a:r>
            <a:endParaRPr lang="en-GB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2290277"/>
                <a:ext cx="10080625" cy="1526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binary games, the running time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becomes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ad>
                          <m:radPr>
                            <m:degHide m:val="on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rad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instead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rad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GB" sz="2800" dirty="0">
                    <a:solidFill>
                      <a:srgbClr val="C00000"/>
                    </a:solidFill>
                  </a:rPr>
                  <a:t>[ </a:t>
                </a:r>
                <a:r>
                  <a:rPr lang="en-GB" sz="2800" dirty="0" smtClean="0">
                    <a:solidFill>
                      <a:srgbClr val="C00000"/>
                    </a:solidFill>
                  </a:rPr>
                  <a:t>Hansen-Z ]</a:t>
                </a:r>
                <a:endParaRPr lang="en-GB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2290277"/>
                <a:ext cx="10080625" cy="1526700"/>
              </a:xfrm>
              <a:prstGeom prst="rect">
                <a:avLst/>
              </a:prstGeom>
              <a:blipFill>
                <a:blip r:embed="rId2"/>
                <a:stretch>
                  <a:fillRect t="-5200" b="-104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1711" y="4039059"/>
                <a:ext cx="10080625" cy="6248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itchFamily="18" charset="0"/>
                  </a:rPr>
                  <a:t>Not clear how to get running times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𝑜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rad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1" y="4039059"/>
                <a:ext cx="10080625" cy="624851"/>
              </a:xfrm>
              <a:prstGeom prst="rect">
                <a:avLst/>
              </a:prstGeom>
              <a:blipFill>
                <a:blip r:embed="rId3"/>
                <a:stretch>
                  <a:fillRect t="-980" b="-303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96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6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82555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Values</a:t>
            </a:r>
            <a:endParaRPr lang="en-GB" sz="4400" dirty="0">
              <a:solidFill>
                <a:schemeClr val="accent2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1158454"/>
                <a:ext cx="10080625" cy="10751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≺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≺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3000" i="1" dirty="0">
                    <a:latin typeface="Times New Roman" pitchFamily="18" charset="0"/>
                    <a:cs typeface="Times New Roman" pitchFamily="18" charset="0"/>
                  </a:rPr>
                  <a:t>best response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1158454"/>
                <a:ext cx="10080625" cy="1075103"/>
              </a:xfrm>
              <a:prstGeom prst="rect">
                <a:avLst/>
              </a:prstGeom>
              <a:blipFill>
                <a:blip r:embed="rId2"/>
                <a:stretch>
                  <a:fillRect t="-4545" b="-1704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13211" y="2373364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Games with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total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discounted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cost objectives: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1019" y="3662905"/>
                <a:ext cx="10080625" cy="10469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that maximizes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also 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maximizes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9" y="3662905"/>
                <a:ext cx="10080625" cy="1046953"/>
              </a:xfrm>
              <a:prstGeom prst="rect">
                <a:avLst/>
              </a:prstGeom>
              <a:blipFill>
                <a:blip r:embed="rId3"/>
                <a:stretch>
                  <a:fillRect t="-7558" b="-1744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-2029" y="4772140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by performing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029" y="4772140"/>
                <a:ext cx="10080625" cy="1015663"/>
              </a:xfrm>
              <a:prstGeom prst="rect">
                <a:avLst/>
              </a:prstGeom>
              <a:blipFill>
                <a:blip r:embed="rId4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4067" y="599438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games with a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limiting average cost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objective, the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definition of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≺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are more subtle.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67" y="5994388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019" y="3010396"/>
                <a:ext cx="10080625" cy="5902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𝑉𝑎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𝜎</m:t>
                                </m:r>
                              </m:e>
                            </m:d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9" y="3010396"/>
                <a:ext cx="10080625" cy="5902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6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47871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Sum of Values</a:t>
            </a:r>
            <a:endParaRPr lang="en-GB" sz="4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11501" y="1387058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In the analysis, it is convenient to assign to each pair of strategies a single value, rather a vector of values.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1019" y="4455682"/>
                <a:ext cx="10080625" cy="11294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strategy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that maximizes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also 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maximizes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sup>
                    </m:sSub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9" y="4455682"/>
                <a:ext cx="10080625" cy="1129476"/>
              </a:xfrm>
              <a:prstGeom prst="rect">
                <a:avLst/>
              </a:prstGeom>
              <a:blipFill>
                <a:blip r:embed="rId2"/>
                <a:stretch>
                  <a:fillRect t="-7027" b="-140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-2029" y="570831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by performing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029" y="5708318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019" y="3664708"/>
                <a:ext cx="10080625" cy="6749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𝑉𝑎</m:t>
                        </m:r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𝑇𝑂𝑇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𝜎</m:t>
                                </m:r>
                              </m:e>
                            </m:d>
                          </m:sup>
                        </m:sSub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9" y="3664708"/>
                <a:ext cx="10080625" cy="6749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1499" y="252588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a strategy of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we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an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optimal counter-strategy of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99" y="2525883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077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9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95524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Strategy </a:t>
            </a:r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improvement algorithms</a:t>
            </a:r>
            <a:endParaRPr lang="en-US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21755" y="2504834"/>
                <a:ext cx="10080625" cy="2399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Algerian" panose="04020705040A02060702" pitchFamily="82" charset="0"/>
                    <a:cs typeface="Times New Roman" pitchFamily="18" charset="0"/>
                  </a:rPr>
                  <a:t>Switch-All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polynomial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discounted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Number of iterations is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00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30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𝜆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[ Ye (2011) ] [ </a:t>
                </a:r>
                <a:r>
                  <a:rPr lang="en-US" sz="3000" dirty="0" err="1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Miltersen</a:t>
                </a:r>
                <a:r>
                  <a:rPr lang="en-US" sz="3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-Hansen-Z (</a:t>
                </a:r>
                <a:r>
                  <a:rPr lang="en-US" sz="3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2012) </a:t>
                </a:r>
                <a:r>
                  <a:rPr lang="en-US" sz="3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] [</a:t>
                </a:r>
                <a:r>
                  <a:rPr lang="en-US" sz="3000" dirty="0" err="1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Sherrer</a:t>
                </a:r>
                <a:r>
                  <a:rPr lang="en-US" sz="3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(2016) ]</a:t>
                </a:r>
              </a:p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endParaRPr lang="en-US" sz="3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5" y="2504834"/>
                <a:ext cx="10080625" cy="2399055"/>
              </a:xfrm>
              <a:prstGeom prst="rect">
                <a:avLst/>
              </a:prstGeom>
              <a:blipFill>
                <a:blip r:embed="rId2"/>
                <a:stretch>
                  <a:fillRect t="-3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21755" y="4455067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>
                <a:latin typeface="Algerian" panose="04020705040A02060702" pitchFamily="82" charset="0"/>
                <a:cs typeface="Times New Roman" pitchFamily="18" charset="0"/>
              </a:rPr>
              <a:t>Switch-All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exponential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for non-discounted </a:t>
            </a:r>
            <a:r>
              <a:rPr lang="en-US" sz="3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MDP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s.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Friedmann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(2009) ] [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Fearnley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(2010) ]</a:t>
            </a:r>
            <a:endParaRPr lang="en-US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32638" y="6449493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randomized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variant has a </a:t>
            </a:r>
            <a:r>
              <a:rPr lang="en-US" sz="30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sub-exponential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running time.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10385" y="1342613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Algerian" panose="04020705040A02060702" pitchFamily="82" charset="0"/>
                <a:cs typeface="Times New Roman" pitchFamily="18" charset="0"/>
              </a:rPr>
              <a:t>Switch-All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 choose the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switch from each state.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[ Howard (1960) ] </a:t>
            </a:r>
            <a:endParaRPr lang="en-US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10380" y="5687493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All known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deterministic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variants take </a:t>
            </a:r>
            <a:r>
              <a:rPr lang="en-US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exponential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time.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69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4"/>
          <p:cNvSpPr txBox="1">
            <a:spLocks noChangeArrowheads="1"/>
          </p:cNvSpPr>
          <p:nvPr/>
        </p:nvSpPr>
        <p:spPr bwMode="auto">
          <a:xfrm>
            <a:off x="21757" y="309454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Kalai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1992,1997) ]</a:t>
            </a:r>
            <a:endParaRPr lang="en-GB" sz="28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4212083" y="1179074"/>
                <a:ext cx="564030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– number of states/vertices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12083" y="1179074"/>
                <a:ext cx="5640305" cy="521681"/>
              </a:xfrm>
              <a:prstGeom prst="rect">
                <a:avLst/>
              </a:prstGeom>
              <a:blipFill>
                <a:blip r:embed="rId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6357" y="2461631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Randomized algorithms for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LP-type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problems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19288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Randomized </a:t>
            </a:r>
            <a:r>
              <a:rPr lang="en-US" sz="4200" dirty="0" err="1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subexponential</a:t>
            </a:r>
            <a:r>
              <a:rPr lang="en-US" sz="4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200" dirty="0" smtClean="0">
                <a:latin typeface="+mj-lt"/>
                <a:cs typeface="Times New Roman" panose="02020603050405020304" pitchFamily="18" charset="0"/>
              </a:rPr>
              <a:t>algorithms</a:t>
            </a:r>
            <a:endParaRPr lang="en-US" sz="42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62998" y="1229985"/>
                <a:ext cx="3357650" cy="992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998" y="1229985"/>
                <a:ext cx="3357650" cy="9927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4212083" y="1691069"/>
                <a:ext cx="563859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– number of actions/edges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12083" y="1691069"/>
                <a:ext cx="5638595" cy="521681"/>
              </a:xfrm>
              <a:prstGeom prst="rect">
                <a:avLst/>
              </a:prstGeom>
              <a:blipFill>
                <a:blip r:embed="rId4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1482" y="360724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Matoušek-Sharir-Welzl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(1992</a:t>
            </a:r>
            <a:r>
              <a:rPr lang="en-GB" sz="2800" dirty="0" smtClean="0">
                <a:solidFill>
                  <a:srgbClr val="C00000"/>
                </a:solidFill>
              </a:rPr>
              <a:t>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14921" y="5254482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Applicability to games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9772" y="581758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Ludwig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1995)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18336" y="675081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Björklund</a:t>
            </a:r>
            <a:r>
              <a:rPr lang="en-GB" sz="2800" dirty="0" smtClean="0">
                <a:solidFill>
                  <a:srgbClr val="C00000"/>
                </a:solidFill>
              </a:rPr>
              <a:t>-Sandberg-</a:t>
            </a:r>
            <a:r>
              <a:rPr lang="en-GB" sz="2800" dirty="0" err="1" smtClean="0">
                <a:solidFill>
                  <a:srgbClr val="C00000"/>
                </a:solidFill>
              </a:rPr>
              <a:t>Vorobyov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2003)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8062" y="6284202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Halman</a:t>
            </a:r>
            <a:r>
              <a:rPr lang="en-GB" sz="2800" dirty="0" smtClean="0">
                <a:solidFill>
                  <a:srgbClr val="C00000"/>
                </a:solidFill>
              </a:rPr>
              <a:t> (2007)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16626" y="463263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smtClean="0">
                <a:solidFill>
                  <a:srgbClr val="C00000"/>
                </a:solidFill>
              </a:rPr>
              <a:t>Hansen-Z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2015)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14920" y="411993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Gärtner</a:t>
            </a:r>
            <a:r>
              <a:rPr lang="en-GB" sz="2800" dirty="0" smtClean="0">
                <a:solidFill>
                  <a:srgbClr val="C00000"/>
                </a:solidFill>
              </a:rPr>
              <a:t> (1995) ]</a:t>
            </a:r>
            <a:endParaRPr lang="en-GB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41835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“Primal” 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randomized algorithm </a:t>
            </a:r>
            <a:r>
              <a:rPr lang="en-US" sz="4400" dirty="0" smtClean="0">
                <a:solidFill>
                  <a:srgbClr val="C00000"/>
                </a:solidFill>
                <a:latin typeface="+mj-lt"/>
              </a:rPr>
              <a:t>[</a:t>
            </a:r>
            <a:r>
              <a:rPr lang="en-US" sz="4400" dirty="0" err="1" smtClean="0">
                <a:solidFill>
                  <a:srgbClr val="C00000"/>
                </a:solidFill>
                <a:latin typeface="+mj-lt"/>
              </a:rPr>
              <a:t>Kalai</a:t>
            </a:r>
            <a:r>
              <a:rPr lang="en-US" sz="4400" dirty="0">
                <a:solidFill>
                  <a:srgbClr val="C00000"/>
                </a:solidFill>
                <a:latin typeface="+mj-lt"/>
              </a:rPr>
              <a:t>]</a:t>
            </a:r>
            <a:endParaRPr lang="en-GB" sz="4400" dirty="0">
              <a:solidFill>
                <a:srgbClr val="C0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121887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1218874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1885514"/>
                <a:ext cx="10080625" cy="10879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Compute an optimal counter-strategy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of player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b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and the values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sup>
                    </m:sSub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and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𝑉𝑎</m:t>
                        </m:r>
                        <m:sSubSup>
                          <m:sSub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𝑇𝑂𝑇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𝜎</m:t>
                                </m:r>
                              </m:e>
                            </m:d>
                          </m:sup>
                        </m:sSub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1885514"/>
                <a:ext cx="10080625" cy="1087990"/>
              </a:xfrm>
              <a:prstGeom prst="rect">
                <a:avLst/>
              </a:prstGeom>
              <a:blipFill>
                <a:blip r:embed="rId3"/>
                <a:stretch>
                  <a:fillRect t="-8939" b="-139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3118463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Randomly choose an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remove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its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alternatives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3118463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378510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Run the algorithm 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on the resulting game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find an optimal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that uses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3785103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4945725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is no improving switch,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4945725"/>
                <a:ext cx="10080625" cy="521681"/>
              </a:xfrm>
              <a:prstGeom prst="rect">
                <a:avLst/>
              </a:prstGeom>
              <a:blipFill>
                <a:blip r:embed="rId6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5612367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Otherwise,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←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for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improving switch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run the algorithm 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possibly removing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the game.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5612367"/>
                <a:ext cx="10080625" cy="1477328"/>
              </a:xfrm>
              <a:prstGeom prst="rect">
                <a:avLst/>
              </a:prstGeom>
              <a:blipFill>
                <a:blip r:embed="rId7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932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38341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“Dual” 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randomized algorithm </a:t>
            </a:r>
            <a:r>
              <a:rPr lang="en-US" sz="4400" dirty="0" smtClean="0">
                <a:solidFill>
                  <a:srgbClr val="C00000"/>
                </a:solidFill>
                <a:latin typeface="+mj-lt"/>
              </a:rPr>
              <a:t>[MSW]</a:t>
            </a:r>
            <a:endParaRPr lang="en-GB" sz="4400" dirty="0">
              <a:solidFill>
                <a:srgbClr val="C0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1470178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of player </a:t>
                </a:r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1470178"/>
                <a:ext cx="10080625" cy="550279"/>
              </a:xfrm>
              <a:prstGeom prst="rect">
                <a:avLst/>
              </a:prstGeom>
              <a:blipFill>
                <a:blip r:embed="rId2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304687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Randomly choose an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remove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3046874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3799218"/>
                <a:ext cx="10080625" cy="1037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Run the algorithm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on the resulting game 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to find an optimal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that does </a:t>
                </a:r>
                <a:r>
                  <a:rPr lang="en-US" sz="32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use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3799218"/>
                <a:ext cx="10080625" cy="1037848"/>
              </a:xfrm>
              <a:prstGeom prst="rect">
                <a:avLst/>
              </a:prstGeom>
              <a:blipFill>
                <a:blip r:embed="rId4"/>
                <a:stretch>
                  <a:fillRect t="-10000" b="-1823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5067729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not an improving switch, then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optimal.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5067729"/>
                <a:ext cx="10080625" cy="550279"/>
              </a:xfrm>
              <a:prstGeom prst="rect">
                <a:avLst/>
              </a:prstGeom>
              <a:blipFill>
                <a:blip r:embed="rId5"/>
                <a:stretch>
                  <a:fillRect t="-20879" b="-340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5848669"/>
                <a:ext cx="10080625" cy="1037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Otherwise,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←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[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 Run the algorithm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′′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 possibly removing all alternatives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5848669"/>
                <a:ext cx="10080625" cy="1037848"/>
              </a:xfrm>
              <a:prstGeom prst="rect">
                <a:avLst/>
              </a:prstGeom>
              <a:blipFill>
                <a:blip r:embed="rId6"/>
                <a:stretch>
                  <a:fillRect t="-9942" b="-175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3782941" y="3892750"/>
            <a:ext cx="1960314" cy="44490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890892" y="5922692"/>
            <a:ext cx="1960314" cy="44490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2251120"/>
                <a:ext cx="10080625" cy="5650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Compute an optimal counter-strategy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of player 1.</a:t>
                </a:r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2251120"/>
                <a:ext cx="10080625" cy="565091"/>
              </a:xfrm>
              <a:prstGeom prst="rect">
                <a:avLst/>
              </a:prstGeom>
              <a:blipFill>
                <a:blip r:embed="rId7"/>
                <a:stretch>
                  <a:fillRect t="-18280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148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 animBg="1"/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64325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Recursive Random Action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Selection</a:t>
            </a:r>
            <a:endParaRPr lang="en-GB" sz="4400" dirty="0">
              <a:solidFill>
                <a:srgbClr val="00B05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171656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1716567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3473280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Randomly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select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an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remove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its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alternatives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3473280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406848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Run the algorithm 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on the resulting game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find an optimal strategy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that uses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4068483"/>
                <a:ext cx="10080625" cy="1015663"/>
              </a:xfrm>
              <a:prstGeom prst="rect">
                <a:avLst/>
              </a:prstGeom>
              <a:blipFill>
                <a:blip r:embed="rId4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515766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is no improving switch, then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5157668"/>
                <a:ext cx="10080625" cy="521681"/>
              </a:xfrm>
              <a:prstGeom prst="rect">
                <a:avLst/>
              </a:prstGeom>
              <a:blipFill>
                <a:blip r:embed="rId5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5752871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Otherwise,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←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for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improving switch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run the algorithm </a:t>
                </a:r>
                <a:r>
                  <a:rPr lang="en-US" sz="3000" dirty="0" smtClean="0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possibly removing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the game.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5752871"/>
                <a:ext cx="10080625" cy="1477328"/>
              </a:xfrm>
              <a:prstGeom prst="rect">
                <a:avLst/>
              </a:prstGeom>
              <a:blipFill>
                <a:blip r:embed="rId6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-1352" y="1121365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Corresponds to a </a:t>
            </a: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primal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simplex pivoting rule </a:t>
            </a:r>
            <a:r>
              <a:rPr lang="en-US" sz="2800" dirty="0">
                <a:solidFill>
                  <a:srgbClr val="C00000"/>
                </a:solidFill>
              </a:rPr>
              <a:t>[</a:t>
            </a:r>
            <a:r>
              <a:rPr lang="en-US" sz="2800" dirty="0" err="1" smtClean="0">
                <a:solidFill>
                  <a:srgbClr val="C00000"/>
                </a:solidFill>
              </a:rPr>
              <a:t>Kalai</a:t>
            </a:r>
            <a:r>
              <a:rPr lang="en-US" sz="2800" dirty="0" smtClean="0">
                <a:solidFill>
                  <a:srgbClr val="C00000"/>
                </a:solidFill>
              </a:rPr>
              <a:t> (1992)]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2311769"/>
                <a:ext cx="10080625" cy="10879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Compute an optimal counter-strategy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of player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b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and the values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𝑇𝑂𝑇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sup>
                    </m:sSub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and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𝑉𝑎</m:t>
                        </m:r>
                        <m:sSubSup>
                          <m:sSub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𝑇𝑂𝑇</m:t>
                            </m:r>
                          </m:sub>
                          <m:sup>
                            <m:r>
                              <a:rPr lang="en-US" sz="3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  <m:d>
                              <m:d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𝜎</m:t>
                                </m:r>
                              </m:e>
                            </m:d>
                          </m:sup>
                        </m:sSub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2311769"/>
                <a:ext cx="10080625" cy="1087990"/>
              </a:xfrm>
              <a:prstGeom prst="rect">
                <a:avLst/>
              </a:prstGeom>
              <a:blipFill>
                <a:blip r:embed="rId7"/>
                <a:stretch>
                  <a:fillRect t="-8939" b="-139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088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61D2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ctr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sz="3600" b="0" i="0" u="none" strike="noStrike" cap="none" normalizeH="0" baseline="0" dirty="0" smtClean="0">
            <a:ln>
              <a:noFill/>
            </a:ln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solidFill>
          <a:srgbClr val="00B8FF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stealth" w="lg" len="lg"/>
        </a:ln>
        <a:effectLst/>
      </a:spPr>
      <a:bodyPr/>
      <a:lstStyle/>
    </a:ln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algn="ctr">
          <a:lnSpc>
            <a:spcPct val="100000"/>
          </a:lnSpc>
          <a:spcBef>
            <a:spcPct val="50000"/>
          </a:spcBef>
          <a:defRPr sz="3000" dirty="0" smtClean="0">
            <a:latin typeface="Times New Roman" panose="02020603050405020304" pitchFamily="18" charset="0"/>
            <a:cs typeface="Times New Roman" pitchFamily="18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72133</TotalTime>
  <Words>3860</Words>
  <Application>Microsoft Office PowerPoint</Application>
  <PresentationFormat>Custom</PresentationFormat>
  <Paragraphs>184</Paragraphs>
  <Slides>25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 Unicode MS</vt:lpstr>
      <vt:lpstr>Algerian</vt:lpstr>
      <vt:lpstr>Arial</vt:lpstr>
      <vt:lpstr>Cambria Math</vt:lpstr>
      <vt:lpstr>StarSymbol</vt:lpstr>
      <vt:lpstr>Tempus Sans ITC</vt:lpstr>
      <vt:lpstr>Times New Roman</vt:lpstr>
      <vt:lpstr>Default 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5 - Randomized subexponential strategy improvement algorithms</dc:title>
  <dc:creator>zwick@tau.ac.il</dc:creator>
  <cp:lastModifiedBy>zwick</cp:lastModifiedBy>
  <cp:revision>1142</cp:revision>
  <dcterms:modified xsi:type="dcterms:W3CDTF">2020-12-20T12:36:43Z</dcterms:modified>
</cp:coreProperties>
</file>