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6"/>
  </p:notesMasterIdLst>
  <p:sldIdLst>
    <p:sldId id="473" r:id="rId2"/>
    <p:sldId id="731" r:id="rId3"/>
    <p:sldId id="704" r:id="rId4"/>
    <p:sldId id="732" r:id="rId5"/>
    <p:sldId id="733" r:id="rId6"/>
    <p:sldId id="735" r:id="rId7"/>
    <p:sldId id="754" r:id="rId8"/>
    <p:sldId id="755" r:id="rId9"/>
    <p:sldId id="736" r:id="rId10"/>
    <p:sldId id="752" r:id="rId11"/>
    <p:sldId id="756" r:id="rId12"/>
    <p:sldId id="757" r:id="rId13"/>
    <p:sldId id="758" r:id="rId14"/>
    <p:sldId id="761" r:id="rId15"/>
    <p:sldId id="759" r:id="rId16"/>
    <p:sldId id="760" r:id="rId17"/>
    <p:sldId id="762" r:id="rId18"/>
    <p:sldId id="764" r:id="rId19"/>
    <p:sldId id="763" r:id="rId20"/>
    <p:sldId id="737" r:id="rId21"/>
    <p:sldId id="738" r:id="rId22"/>
    <p:sldId id="749" r:id="rId23"/>
    <p:sldId id="768" r:id="rId24"/>
    <p:sldId id="739" r:id="rId25"/>
    <p:sldId id="740" r:id="rId26"/>
    <p:sldId id="766" r:id="rId27"/>
    <p:sldId id="742" r:id="rId28"/>
    <p:sldId id="741" r:id="rId29"/>
    <p:sldId id="744" r:id="rId30"/>
    <p:sldId id="743" r:id="rId31"/>
    <p:sldId id="745" r:id="rId32"/>
    <p:sldId id="746" r:id="rId33"/>
    <p:sldId id="747" r:id="rId34"/>
    <p:sldId id="748" r:id="rId35"/>
    <p:sldId id="750" r:id="rId36"/>
    <p:sldId id="751" r:id="rId37"/>
    <p:sldId id="771" r:id="rId38"/>
    <p:sldId id="772" r:id="rId39"/>
    <p:sldId id="773" r:id="rId40"/>
    <p:sldId id="769" r:id="rId41"/>
    <p:sldId id="770" r:id="rId42"/>
    <p:sldId id="765" r:id="rId43"/>
    <p:sldId id="767" r:id="rId44"/>
    <p:sldId id="734" r:id="rId45"/>
  </p:sldIdLst>
  <p:sldSz cx="10080625" cy="7559675"/>
  <p:notesSz cx="7556500" cy="10693400"/>
  <p:custDataLst>
    <p:tags r:id="rId47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0000FF"/>
    <a:srgbClr val="F9B4A9"/>
    <a:srgbClr val="F69686"/>
    <a:srgbClr val="FF7C80"/>
    <a:srgbClr val="6DD5FF"/>
    <a:srgbClr val="0033CC"/>
    <a:srgbClr val="CC6600"/>
    <a:srgbClr val="CC3300"/>
    <a:srgbClr val="FFCF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581" autoAdjust="0"/>
  </p:normalViewPr>
  <p:slideViewPr>
    <p:cSldViewPr snapToGrid="0">
      <p:cViewPr varScale="1">
        <p:scale>
          <a:sx n="98" d="100"/>
          <a:sy n="98" d="100"/>
        </p:scale>
        <p:origin x="438" y="84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012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991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458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741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514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6026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343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278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4372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782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4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842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401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7149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3881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0295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115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0967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483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0514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6860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021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7893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731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6113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5224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4304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4943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5450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7012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7733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452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896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9783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4735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42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5513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43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96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279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024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590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20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370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png"/><Relationship Id="rId3" Type="http://schemas.openxmlformats.org/officeDocument/2006/relationships/image" Target="../media/image311.png"/><Relationship Id="rId7" Type="http://schemas.openxmlformats.org/officeDocument/2006/relationships/image" Target="../media/image3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2.png"/><Relationship Id="rId5" Type="http://schemas.openxmlformats.org/officeDocument/2006/relationships/image" Target="../media/image332.png"/><Relationship Id="rId10" Type="http://schemas.openxmlformats.org/officeDocument/2006/relationships/image" Target="../media/image382.png"/><Relationship Id="rId4" Type="http://schemas.openxmlformats.org/officeDocument/2006/relationships/image" Target="../media/image322.png"/><Relationship Id="rId9" Type="http://schemas.openxmlformats.org/officeDocument/2006/relationships/image" Target="../media/image37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png"/><Relationship Id="rId18" Type="http://schemas.openxmlformats.org/officeDocument/2006/relationships/image" Target="../media/image46.png"/><Relationship Id="rId8" Type="http://schemas.openxmlformats.org/officeDocument/2006/relationships/image" Target="../media/image442.png"/><Relationship Id="rId26" Type="http://schemas.openxmlformats.org/officeDocument/2006/relationships/image" Target="../media/image59.png"/><Relationship Id="rId3" Type="http://schemas.openxmlformats.org/officeDocument/2006/relationships/image" Target="../media/image422.png"/><Relationship Id="rId21" Type="http://schemas.openxmlformats.org/officeDocument/2006/relationships/image" Target="../media/image463.png"/><Relationship Id="rId34" Type="http://schemas.openxmlformats.org/officeDocument/2006/relationships/image" Target="../media/image67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7" Type="http://schemas.openxmlformats.org/officeDocument/2006/relationships/image" Target="../media/image432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3.png"/><Relationship Id="rId20" Type="http://schemas.openxmlformats.org/officeDocument/2006/relationships/image" Target="../media/image453.png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47.png"/><Relationship Id="rId24" Type="http://schemas.openxmlformats.org/officeDocument/2006/relationships/image" Target="../media/image57.png"/><Relationship Id="rId32" Type="http://schemas.openxmlformats.org/officeDocument/2006/relationships/image" Target="../media/image65.png"/><Relationship Id="rId15" Type="http://schemas.openxmlformats.org/officeDocument/2006/relationships/image" Target="../media/image52.pn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19" Type="http://schemas.openxmlformats.org/officeDocument/2006/relationships/image" Target="../media/image55.png"/><Relationship Id="rId10" Type="http://schemas.openxmlformats.org/officeDocument/2006/relationships/image" Target="../media/image462.png"/><Relationship Id="rId31" Type="http://schemas.openxmlformats.org/officeDocument/2006/relationships/image" Target="../media/image64.png"/><Relationship Id="rId14" Type="http://schemas.openxmlformats.org/officeDocument/2006/relationships/image" Target="../media/image51.png"/><Relationship Id="rId22" Type="http://schemas.openxmlformats.org/officeDocument/2006/relationships/image" Target="../media/image551.png"/><Relationship Id="rId9" Type="http://schemas.openxmlformats.org/officeDocument/2006/relationships/image" Target="../media/image452.png"/><Relationship Id="rId27" Type="http://schemas.openxmlformats.org/officeDocument/2006/relationships/image" Target="../media/image60.png"/><Relationship Id="rId30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1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1.png"/><Relationship Id="rId7" Type="http://schemas.openxmlformats.org/officeDocument/2006/relationships/image" Target="../media/image10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61.png"/><Relationship Id="rId5" Type="http://schemas.openxmlformats.org/officeDocument/2006/relationships/image" Target="../media/image1051.png"/><Relationship Id="rId10" Type="http://schemas.openxmlformats.org/officeDocument/2006/relationships/image" Target="../media/image110.png"/><Relationship Id="rId4" Type="http://schemas.openxmlformats.org/officeDocument/2006/relationships/image" Target="../media/image1041.png"/><Relationship Id="rId9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1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1.png"/><Relationship Id="rId5" Type="http://schemas.openxmlformats.org/officeDocument/2006/relationships/image" Target="../media/image1101.png"/><Relationship Id="rId4" Type="http://schemas.openxmlformats.org/officeDocument/2006/relationships/image" Target="../media/image1091.png"/><Relationship Id="rId9" Type="http://schemas.openxmlformats.org/officeDocument/2006/relationships/image" Target="../media/image1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3.png"/><Relationship Id="rId18" Type="http://schemas.openxmlformats.org/officeDocument/2006/relationships/image" Target="../media/image48.png"/><Relationship Id="rId3" Type="http://schemas.openxmlformats.org/officeDocument/2006/relationships/tags" Target="../tags/tag4.xml"/><Relationship Id="rId21" Type="http://schemas.openxmlformats.org/officeDocument/2006/relationships/image" Target="../media/image11.png"/><Relationship Id="rId7" Type="http://schemas.openxmlformats.org/officeDocument/2006/relationships/tags" Target="../tags/tag8.xm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tags" Target="../tags/tag3.xml"/><Relationship Id="rId16" Type="http://schemas.openxmlformats.org/officeDocument/2006/relationships/image" Target="../media/image6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.png"/><Relationship Id="rId5" Type="http://schemas.openxmlformats.org/officeDocument/2006/relationships/tags" Target="../tags/tag6.xml"/><Relationship Id="rId15" Type="http://schemas.openxmlformats.org/officeDocument/2006/relationships/image" Target="../media/image5.png"/><Relationship Id="rId10" Type="http://schemas.openxmlformats.org/officeDocument/2006/relationships/notesSlide" Target="../notesSlides/notesSlide2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0.png"/><Relationship Id="rId5" Type="http://schemas.openxmlformats.org/officeDocument/2006/relationships/image" Target="../media/image381.png"/><Relationship Id="rId4" Type="http://schemas.openxmlformats.org/officeDocument/2006/relationships/image" Target="../media/image1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png"/><Relationship Id="rId13" Type="http://schemas.openxmlformats.org/officeDocument/2006/relationships/image" Target="../media/image431.png"/><Relationship Id="rId18" Type="http://schemas.openxmlformats.org/officeDocument/2006/relationships/image" Target="../media/image471.png"/><Relationship Id="rId26" Type="http://schemas.openxmlformats.org/officeDocument/2006/relationships/image" Target="../media/image124.png"/><Relationship Id="rId3" Type="http://schemas.openxmlformats.org/officeDocument/2006/relationships/image" Target="../media/image120.png"/><Relationship Id="rId21" Type="http://schemas.openxmlformats.org/officeDocument/2006/relationships/image" Target="../media/image520.png"/><Relationship Id="rId34" Type="http://schemas.openxmlformats.org/officeDocument/2006/relationships/image" Target="../media/image129.png"/><Relationship Id="rId7" Type="http://schemas.openxmlformats.org/officeDocument/2006/relationships/image" Target="../media/image370.png"/><Relationship Id="rId12" Type="http://schemas.openxmlformats.org/officeDocument/2006/relationships/image" Target="../media/image420.png"/><Relationship Id="rId17" Type="http://schemas.openxmlformats.org/officeDocument/2006/relationships/image" Target="../media/image461.png"/><Relationship Id="rId25" Type="http://schemas.openxmlformats.org/officeDocument/2006/relationships/image" Target="../media/image123.png"/><Relationship Id="rId33" Type="http://schemas.openxmlformats.org/officeDocument/2006/relationships/image" Target="../media/image12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451.png"/><Relationship Id="rId20" Type="http://schemas.openxmlformats.org/officeDocument/2006/relationships/image" Target="../media/image5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0.png"/><Relationship Id="rId11" Type="http://schemas.openxmlformats.org/officeDocument/2006/relationships/image" Target="../media/image411.png"/><Relationship Id="rId24" Type="http://schemas.openxmlformats.org/officeDocument/2006/relationships/image" Target="../media/image550.png"/><Relationship Id="rId32" Type="http://schemas.openxmlformats.org/officeDocument/2006/relationships/image" Target="../media/image127.png"/><Relationship Id="rId37" Type="http://schemas.openxmlformats.org/officeDocument/2006/relationships/image" Target="../media/image132.png"/><Relationship Id="rId5" Type="http://schemas.openxmlformats.org/officeDocument/2006/relationships/image" Target="../media/image350.png"/><Relationship Id="rId15" Type="http://schemas.openxmlformats.org/officeDocument/2006/relationships/image" Target="../media/image441.png"/><Relationship Id="rId23" Type="http://schemas.openxmlformats.org/officeDocument/2006/relationships/image" Target="../media/image540.png"/><Relationship Id="rId28" Type="http://schemas.openxmlformats.org/officeDocument/2006/relationships/image" Target="../media/image126.png"/><Relationship Id="rId36" Type="http://schemas.openxmlformats.org/officeDocument/2006/relationships/image" Target="../media/image131.png"/><Relationship Id="rId10" Type="http://schemas.openxmlformats.org/officeDocument/2006/relationships/image" Target="../media/image401.png"/><Relationship Id="rId31" Type="http://schemas.openxmlformats.org/officeDocument/2006/relationships/image" Target="../media/image620.png"/><Relationship Id="rId4" Type="http://schemas.openxmlformats.org/officeDocument/2006/relationships/image" Target="../media/image121.png"/><Relationship Id="rId14" Type="http://schemas.openxmlformats.org/officeDocument/2006/relationships/image" Target="../media/image122.png"/><Relationship Id="rId22" Type="http://schemas.openxmlformats.org/officeDocument/2006/relationships/image" Target="../media/image530.png"/><Relationship Id="rId27" Type="http://schemas.openxmlformats.org/officeDocument/2006/relationships/image" Target="../media/image125.png"/><Relationship Id="rId35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3" Type="http://schemas.openxmlformats.org/officeDocument/2006/relationships/image" Target="../media/image1260.png"/><Relationship Id="rId7" Type="http://schemas.openxmlformats.org/officeDocument/2006/relationships/image" Target="../media/image4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1.png"/><Relationship Id="rId5" Type="http://schemas.openxmlformats.org/officeDocument/2006/relationships/image" Target="../media/image410.png"/><Relationship Id="rId4" Type="http://schemas.openxmlformats.org/officeDocument/2006/relationships/image" Target="../media/image40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1.png"/><Relationship Id="rId3" Type="http://schemas.openxmlformats.org/officeDocument/2006/relationships/image" Target="../media/image1331.png"/><Relationship Id="rId7" Type="http://schemas.openxmlformats.org/officeDocument/2006/relationships/image" Target="../media/image137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61.png"/><Relationship Id="rId5" Type="http://schemas.openxmlformats.org/officeDocument/2006/relationships/image" Target="../media/image1351.png"/><Relationship Id="rId4" Type="http://schemas.openxmlformats.org/officeDocument/2006/relationships/image" Target="../media/image13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7" Type="http://schemas.openxmlformats.org/officeDocument/2006/relationships/image" Target="../media/image6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0.png"/><Relationship Id="rId5" Type="http://schemas.openxmlformats.org/officeDocument/2006/relationships/image" Target="../media/image470.png"/><Relationship Id="rId4" Type="http://schemas.openxmlformats.org/officeDocument/2006/relationships/image" Target="../media/image4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png"/><Relationship Id="rId7" Type="http://schemas.openxmlformats.org/officeDocument/2006/relationships/image" Target="../media/image127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0.png"/><Relationship Id="rId5" Type="http://schemas.openxmlformats.org/officeDocument/2006/relationships/image" Target="../media/image680.png"/><Relationship Id="rId4" Type="http://schemas.openxmlformats.org/officeDocument/2006/relationships/image" Target="../media/image52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1.png"/><Relationship Id="rId3" Type="http://schemas.openxmlformats.org/officeDocument/2006/relationships/image" Target="../media/image143.png"/><Relationship Id="rId7" Type="http://schemas.openxmlformats.org/officeDocument/2006/relationships/image" Target="../media/image60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Relationship Id="rId9" Type="http://schemas.openxmlformats.org/officeDocument/2006/relationships/image" Target="../media/image1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0.png"/><Relationship Id="rId3" Type="http://schemas.openxmlformats.org/officeDocument/2006/relationships/image" Target="../media/image1280.png"/><Relationship Id="rId7" Type="http://schemas.openxmlformats.org/officeDocument/2006/relationships/image" Target="../media/image13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10.png"/><Relationship Id="rId11" Type="http://schemas.openxmlformats.org/officeDocument/2006/relationships/image" Target="../media/image1360.png"/><Relationship Id="rId5" Type="http://schemas.openxmlformats.org/officeDocument/2006/relationships/image" Target="../media/image1300.png"/><Relationship Id="rId10" Type="http://schemas.openxmlformats.org/officeDocument/2006/relationships/image" Target="../media/image1350.png"/><Relationship Id="rId4" Type="http://schemas.openxmlformats.org/officeDocument/2006/relationships/image" Target="../media/image1290.png"/><Relationship Id="rId9" Type="http://schemas.openxmlformats.org/officeDocument/2006/relationships/image" Target="../media/image13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0.png"/><Relationship Id="rId3" Type="http://schemas.openxmlformats.org/officeDocument/2006/relationships/image" Target="../media/image1370.png"/><Relationship Id="rId7" Type="http://schemas.openxmlformats.org/officeDocument/2006/relationships/image" Target="../media/image1410.png"/><Relationship Id="rId12" Type="http://schemas.openxmlformats.org/officeDocument/2006/relationships/image" Target="../media/image146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00.png"/><Relationship Id="rId11" Type="http://schemas.openxmlformats.org/officeDocument/2006/relationships/image" Target="../media/image1450.png"/><Relationship Id="rId5" Type="http://schemas.openxmlformats.org/officeDocument/2006/relationships/image" Target="../media/image1390.png"/><Relationship Id="rId10" Type="http://schemas.openxmlformats.org/officeDocument/2006/relationships/image" Target="../media/image1440.png"/><Relationship Id="rId4" Type="http://schemas.openxmlformats.org/officeDocument/2006/relationships/image" Target="../media/image1380.png"/><Relationship Id="rId9" Type="http://schemas.openxmlformats.org/officeDocument/2006/relationships/image" Target="../media/image143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380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0" Type="http://schemas.openxmlformats.org/officeDocument/2006/relationships/image" Target="../media/image153.png"/><Relationship Id="rId4" Type="http://schemas.openxmlformats.org/officeDocument/2006/relationships/image" Target="../media/image1470.png"/><Relationship Id="rId9" Type="http://schemas.openxmlformats.org/officeDocument/2006/relationships/image" Target="../media/image15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0.png"/><Relationship Id="rId3" Type="http://schemas.openxmlformats.org/officeDocument/2006/relationships/image" Target="../media/image890.png"/><Relationship Id="rId7" Type="http://schemas.openxmlformats.org/officeDocument/2006/relationships/image" Target="../media/image9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0.png"/><Relationship Id="rId5" Type="http://schemas.openxmlformats.org/officeDocument/2006/relationships/image" Target="../media/image910.png"/><Relationship Id="rId4" Type="http://schemas.openxmlformats.org/officeDocument/2006/relationships/image" Target="../media/image90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0.png"/><Relationship Id="rId3" Type="http://schemas.openxmlformats.org/officeDocument/2006/relationships/image" Target="../media/image910.png"/><Relationship Id="rId7" Type="http://schemas.openxmlformats.org/officeDocument/2006/relationships/image" Target="../media/image98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0.png"/><Relationship Id="rId5" Type="http://schemas.openxmlformats.org/officeDocument/2006/relationships/image" Target="../media/image960.png"/><Relationship Id="rId4" Type="http://schemas.openxmlformats.org/officeDocument/2006/relationships/image" Target="../media/image950.png"/><Relationship Id="rId9" Type="http://schemas.openxmlformats.org/officeDocument/2006/relationships/image" Target="../media/image15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1.png"/><Relationship Id="rId3" Type="http://schemas.openxmlformats.org/officeDocument/2006/relationships/image" Target="../media/image157.png"/><Relationship Id="rId7" Type="http://schemas.openxmlformats.org/officeDocument/2006/relationships/image" Target="../media/image105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40.png"/><Relationship Id="rId5" Type="http://schemas.openxmlformats.org/officeDocument/2006/relationships/image" Target="../media/image1030.png"/><Relationship Id="rId4" Type="http://schemas.openxmlformats.org/officeDocument/2006/relationships/image" Target="../media/image1020.png"/><Relationship Id="rId9" Type="http://schemas.openxmlformats.org/officeDocument/2006/relationships/image" Target="../media/image107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8.png"/><Relationship Id="rId7" Type="http://schemas.openxmlformats.org/officeDocument/2006/relationships/image" Target="../media/image10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10.png"/><Relationship Id="rId5" Type="http://schemas.openxmlformats.org/officeDocument/2006/relationships/image" Target="../media/image1100.png"/><Relationship Id="rId4" Type="http://schemas.openxmlformats.org/officeDocument/2006/relationships/image" Target="../media/image1581.png"/><Relationship Id="rId9" Type="http://schemas.openxmlformats.org/officeDocument/2006/relationships/image" Target="../media/image1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10" Type="http://schemas.openxmlformats.org/officeDocument/2006/relationships/image" Target="../media/image172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/Relationships>
</file>

<file path=ppt/slides/_rels/slide3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6.png"/><Relationship Id="rId21" Type="http://schemas.openxmlformats.org/officeDocument/2006/relationships/image" Target="../media/image182.png"/><Relationship Id="rId25" Type="http://schemas.openxmlformats.org/officeDocument/2006/relationships/image" Target="../media/image175.png"/><Relationship Id="rId2" Type="http://schemas.openxmlformats.org/officeDocument/2006/relationships/notesSlide" Target="../notesSlides/notesSlide38.xml"/><Relationship Id="rId20" Type="http://schemas.openxmlformats.org/officeDocument/2006/relationships/image" Target="../media/image181.png"/><Relationship Id="rId29" Type="http://schemas.openxmlformats.org/officeDocument/2006/relationships/image" Target="../media/image179.png"/><Relationship Id="rId1" Type="http://schemas.openxmlformats.org/officeDocument/2006/relationships/slideLayout" Target="../slideLayouts/slideLayout6.xml"/><Relationship Id="rId24" Type="http://schemas.openxmlformats.org/officeDocument/2006/relationships/image" Target="../media/image174.png"/><Relationship Id="rId23" Type="http://schemas.openxmlformats.org/officeDocument/2006/relationships/image" Target="../media/image173.png"/><Relationship Id="rId28" Type="http://schemas.openxmlformats.org/officeDocument/2006/relationships/image" Target="../media/image178.png"/><Relationship Id="rId22" Type="http://schemas.openxmlformats.org/officeDocument/2006/relationships/image" Target="../media/image183.png"/><Relationship Id="rId27" Type="http://schemas.openxmlformats.org/officeDocument/2006/relationships/image" Target="../media/image17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0.png"/><Relationship Id="rId3" Type="http://schemas.openxmlformats.org/officeDocument/2006/relationships/image" Target="../media/image1610.png"/><Relationship Id="rId7" Type="http://schemas.openxmlformats.org/officeDocument/2006/relationships/image" Target="../media/image16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40.png"/><Relationship Id="rId5" Type="http://schemas.openxmlformats.org/officeDocument/2006/relationships/image" Target="../media/image1630.png"/><Relationship Id="rId4" Type="http://schemas.openxmlformats.org/officeDocument/2006/relationships/image" Target="../media/image1620.png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70.png"/><Relationship Id="rId18" Type="http://schemas.openxmlformats.org/officeDocument/2006/relationships/image" Target="../media/image1740.png"/><Relationship Id="rId3" Type="http://schemas.openxmlformats.org/officeDocument/2006/relationships/image" Target="../media/image1670.png"/><Relationship Id="rId21" Type="http://schemas.openxmlformats.org/officeDocument/2006/relationships/image" Target="../media/image182.png"/><Relationship Id="rId7" Type="http://schemas.openxmlformats.org/officeDocument/2006/relationships/image" Target="../media/image1710.png"/><Relationship Id="rId12" Type="http://schemas.openxmlformats.org/officeDocument/2006/relationships/image" Target="../media/image1760.png"/><Relationship Id="rId17" Type="http://schemas.openxmlformats.org/officeDocument/2006/relationships/image" Target="../media/image1730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1720.png"/><Relationship Id="rId20" Type="http://schemas.openxmlformats.org/officeDocument/2006/relationships/image" Target="../media/image18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00.png"/><Relationship Id="rId11" Type="http://schemas.openxmlformats.org/officeDocument/2006/relationships/image" Target="../media/image1750.png"/><Relationship Id="rId5" Type="http://schemas.openxmlformats.org/officeDocument/2006/relationships/image" Target="../media/image1690.png"/><Relationship Id="rId15" Type="http://schemas.openxmlformats.org/officeDocument/2006/relationships/image" Target="../media/image1790.png"/><Relationship Id="rId19" Type="http://schemas.openxmlformats.org/officeDocument/2006/relationships/image" Target="../media/image180.png"/><Relationship Id="rId4" Type="http://schemas.openxmlformats.org/officeDocument/2006/relationships/image" Target="../media/image1680.png"/><Relationship Id="rId14" Type="http://schemas.openxmlformats.org/officeDocument/2006/relationships/image" Target="../media/image1780.png"/><Relationship Id="rId22" Type="http://schemas.openxmlformats.org/officeDocument/2006/relationships/image" Target="../media/image1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7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9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7" Type="http://schemas.openxmlformats.org/officeDocument/2006/relationships/image" Target="../media/image3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1.png"/><Relationship Id="rId5" Type="http://schemas.openxmlformats.org/officeDocument/2006/relationships/image" Target="../media/image281.png"/><Relationship Id="rId4" Type="http://schemas.openxmlformats.org/officeDocument/2006/relationships/image" Target="../media/image2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07965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492364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4357017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5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Cost </a:t>
            </a:r>
            <a:endParaRPr lang="en-GB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539534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/12/2020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48" y="6025184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Started 10/2020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33333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Limiting matrix – </a:t>
            </a:r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proof continued</a:t>
            </a:r>
            <a:endParaRPr lang="en-US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 bwMode="auto">
              <a:xfrm>
                <a:off x="-19598" y="994807"/>
                <a:ext cx="10080625" cy="11709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here is a subsequence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&lt;…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func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9598" y="994807"/>
                <a:ext cx="10080625" cy="1170962"/>
              </a:xfrm>
              <a:prstGeom prst="rect">
                <a:avLst/>
              </a:prstGeom>
              <a:blipFill>
                <a:blip r:embed="rId3"/>
                <a:stretch>
                  <a:fillRect t="-9896" b="-62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358" y="2301305"/>
                <a:ext cx="10080625" cy="70929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func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2301305"/>
                <a:ext cx="10080625" cy="709297"/>
              </a:xfrm>
              <a:prstGeom prst="rect">
                <a:avLst/>
              </a:prstGeom>
              <a:blipFill>
                <a:blip r:embed="rId4"/>
                <a:stretch>
                  <a:fillRect t="-5172" b="-1034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-1310" y="4601229"/>
                <a:ext cx="10080625" cy="81176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&lt;…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such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func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10" y="4601229"/>
                <a:ext cx="10080625" cy="811761"/>
              </a:xfrm>
              <a:prstGeom prst="rect">
                <a:avLst/>
              </a:prstGeom>
              <a:blipFill>
                <a:blip r:embed="rId5"/>
                <a:stretch>
                  <a:fillRect b="-601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10882" y="3146138"/>
                <a:ext cx="10080625" cy="47660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(By induction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2" y="3146138"/>
                <a:ext cx="10080625" cy="476605"/>
              </a:xfrm>
              <a:prstGeom prst="rect">
                <a:avLst/>
              </a:prstGeom>
              <a:blipFill>
                <a:blip r:embed="rId6"/>
                <a:stretch>
                  <a:fillRect t="-21795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1310" y="3758279"/>
                <a:ext cx="10080625" cy="6908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endParaRPr lang="en-US" sz="30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10" y="3758279"/>
                <a:ext cx="10080625" cy="6908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-4358" y="6223414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also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6223414"/>
                <a:ext cx="10080625" cy="461665"/>
              </a:xfrm>
              <a:prstGeom prst="rect">
                <a:avLst/>
              </a:prstGeom>
              <a:blipFill>
                <a:blip r:embed="rId8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1738" y="6820613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as required.       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8" y="6820613"/>
                <a:ext cx="10080625" cy="461665"/>
              </a:xfrm>
              <a:prstGeom prst="rect">
                <a:avLst/>
              </a:prstGeom>
              <a:blipFill>
                <a:blip r:embed="rId9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-4358" y="5463030"/>
                <a:ext cx="10080625" cy="6914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prove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func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exists, need to show that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5463030"/>
                <a:ext cx="10080625" cy="691408"/>
              </a:xfrm>
              <a:prstGeom prst="rect">
                <a:avLst/>
              </a:prstGeom>
              <a:blipFill>
                <a:blip r:embed="rId10"/>
                <a:stretch>
                  <a:fillRect t="-5263" r="-302" b="-1228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841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61"/>
              <p:cNvSpPr>
                <a:spLocks noChangeArrowheads="1"/>
              </p:cNvSpPr>
              <p:nvPr/>
            </p:nvSpPr>
            <p:spPr bwMode="auto">
              <a:xfrm>
                <a:off x="0" y="378113"/>
                <a:ext cx="10080625" cy="57246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000" dirty="0" smtClean="0">
                    <a:solidFill>
                      <a:srgbClr val="0033CC"/>
                    </a:solidFill>
                    <a:latin typeface="+mj-lt"/>
                    <a:cs typeface="Times New Roman" panose="02020603050405020304" pitchFamily="18" charset="0"/>
                  </a:rPr>
                  <a:t>Decomposition of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4000" dirty="0" smtClean="0">
                    <a:solidFill>
                      <a:srgbClr val="996600"/>
                    </a:solidFill>
                    <a:latin typeface="+mj-lt"/>
                    <a:cs typeface="Times New Roman" panose="02020603050405020304" pitchFamily="18" charset="0"/>
                  </a:rPr>
                  <a:t> </a:t>
                </a:r>
                <a:r>
                  <a:rPr lang="en-US" sz="4000" dirty="0" smtClean="0">
                    <a:solidFill>
                      <a:schemeClr val="accent2"/>
                    </a:solidFill>
                    <a:latin typeface="+mj-lt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4000" dirty="0">
                  <a:solidFill>
                    <a:schemeClr val="accent2"/>
                  </a:solidFill>
                  <a:latin typeface="+mj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78113"/>
                <a:ext cx="10080625" cy="572464"/>
              </a:xfrm>
              <a:prstGeom prst="rect">
                <a:avLst/>
              </a:prstGeom>
              <a:blipFill>
                <a:blip r:embed="rId3"/>
                <a:stretch>
                  <a:fillRect t="-34043" b="-5319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6342487" y="1471915"/>
            <a:ext cx="3293532" cy="3303286"/>
            <a:chOff x="3365500" y="1649714"/>
            <a:chExt cx="5004816" cy="50196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 bwMode="auto">
                <a:xfrm>
                  <a:off x="3365500" y="1649714"/>
                  <a:ext cx="914400" cy="914400"/>
                </a:xfrm>
                <a:prstGeom prst="rect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</m:ctrlPr>
                          </m:sSubSupPr>
                          <m:e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𝑃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1</m:t>
                            </m:r>
                          </m:sub>
                          <m:sup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365500" y="1649714"/>
                  <a:ext cx="914400" cy="91440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/>
                <p:cNvSpPr/>
                <p:nvPr/>
              </p:nvSpPr>
              <p:spPr bwMode="auto">
                <a:xfrm>
                  <a:off x="4279900" y="2578100"/>
                  <a:ext cx="1216152" cy="1216152"/>
                </a:xfrm>
                <a:prstGeom prst="rect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</m:ctrlPr>
                          </m:sSubSupPr>
                          <m:e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𝑃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2</m:t>
                            </m:r>
                          </m:sub>
                          <m:sup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</mc:Choice>
          <mc:Fallback xmlns=""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79900" y="2578100"/>
                  <a:ext cx="1216152" cy="121615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/>
                <p:nvPr/>
              </p:nvSpPr>
              <p:spPr bwMode="auto">
                <a:xfrm>
                  <a:off x="5499100" y="3797299"/>
                  <a:ext cx="1600200" cy="1600200"/>
                </a:xfrm>
                <a:prstGeom prst="rect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</m:ctrlPr>
                          </m:sSubSupPr>
                          <m:e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𝑃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3</m:t>
                            </m:r>
                          </m:sub>
                          <m:sup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</mc:Choice>
          <mc:Fallback xmlns="">
            <p:sp>
              <p:nvSpPr>
                <p:cNvPr id="23" name="Rectangle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499100" y="3797299"/>
                  <a:ext cx="1600200" cy="160020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/>
                <p:cNvSpPr/>
                <p:nvPr/>
              </p:nvSpPr>
              <p:spPr bwMode="auto">
                <a:xfrm>
                  <a:off x="5499100" y="5398333"/>
                  <a:ext cx="1600200" cy="1271016"/>
                </a:xfrm>
                <a:prstGeom prst="rect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</m:ctrlPr>
                          </m:sSubSupPr>
                          <m:e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𝑄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3</m:t>
                            </m:r>
                          </m:sub>
                          <m:sup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</mc:Choice>
          <mc:Fallback xmlns="">
            <p:sp>
              <p:nvSpPr>
                <p:cNvPr id="24" name="Rectangle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499100" y="5398333"/>
                  <a:ext cx="1600200" cy="1271016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 bwMode="auto">
                <a:xfrm>
                  <a:off x="4279900" y="5400674"/>
                  <a:ext cx="1216152" cy="1266334"/>
                </a:xfrm>
                <a:prstGeom prst="rect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3600" b="0" i="1" u="none" strike="noStrike" cap="none" normalizeH="0" baseline="0" dirty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</m:ctrlPr>
                          </m:sSubSupPr>
                          <m:e>
                            <m:r>
                              <a:rPr kumimoji="0" lang="en-US" sz="3600" b="0" i="1" u="none" strike="noStrike" cap="none" normalizeH="0" baseline="0" dirty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𝑄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dirty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2</m:t>
                            </m:r>
                          </m:sub>
                          <m:sup>
                            <m:r>
                              <a:rPr kumimoji="0" lang="en-US" sz="3600" b="0" i="1" u="none" strike="noStrike" cap="none" normalizeH="0" baseline="0" dirty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79900" y="5400674"/>
                  <a:ext cx="1216152" cy="126633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 bwMode="auto">
                <a:xfrm>
                  <a:off x="3365500" y="5400674"/>
                  <a:ext cx="914400" cy="1266334"/>
                </a:xfrm>
                <a:prstGeom prst="rect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0" lang="en-US" sz="3600" b="0" i="1" u="none" strike="noStrike" cap="none" normalizeH="0" baseline="0" dirty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</m:ctrlPr>
                          </m:sSubSupPr>
                          <m:e>
                            <m:r>
                              <a:rPr kumimoji="0" lang="en-US" sz="3600" b="0" i="1" u="none" strike="noStrike" cap="none" normalizeH="0" baseline="0" dirty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𝑄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dirty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1</m:t>
                            </m:r>
                          </m:sub>
                          <m:sup>
                            <m:r>
                              <a:rPr kumimoji="0" lang="en-US" sz="3600" b="0" i="1" u="none" strike="noStrike" cap="none" normalizeH="0" baseline="0" dirty="0" smtClean="0">
                                <a:ln>
                                  <a:noFill/>
                                </a:ln>
                                <a:effectLst/>
                                <a:latin typeface="Cambria Math" panose="02040503050406030204" pitchFamily="18" charset="0"/>
                                <a:ea typeface="Arial Unicode MS" pitchFamily="34" charset="-128"/>
                                <a:cs typeface="Arial Unicode MS" pitchFamily="34" charset="-128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365500" y="5400674"/>
                  <a:ext cx="914400" cy="126633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/>
                <p:cNvSpPr/>
                <p:nvPr/>
              </p:nvSpPr>
              <p:spPr bwMode="auto">
                <a:xfrm>
                  <a:off x="7099300" y="5400674"/>
                  <a:ext cx="1271016" cy="1266334"/>
                </a:xfrm>
                <a:prstGeom prst="rect">
                  <a:avLst/>
                </a:prstGeom>
                <a:noFill/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6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mbria Math" panose="02040503050406030204" pitchFamily="18" charset="0"/>
                            <a:ea typeface="Arial Unicode MS" pitchFamily="34" charset="-128"/>
                            <a:cs typeface="Arial Unicode MS" pitchFamily="34" charset="-128"/>
                          </a:rPr>
                          <m:t>0</m:t>
                        </m:r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99300" y="5400674"/>
                  <a:ext cx="1271016" cy="1266334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65500" y="5021834"/>
                <a:ext cx="1256860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500" y="5021834"/>
                <a:ext cx="1256860" cy="60753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124700" y="5021834"/>
                <a:ext cx="1256860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4700" y="5021834"/>
                <a:ext cx="1256860" cy="60753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203199" y="1453282"/>
            <a:ext cx="5483121" cy="3369789"/>
            <a:chOff x="203199" y="1910482"/>
            <a:chExt cx="5483121" cy="3369789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>
            <a:xfrm>
              <a:off x="203199" y="1910482"/>
              <a:ext cx="5483121" cy="3369789"/>
              <a:chOff x="38223" y="1621399"/>
              <a:chExt cx="8332093" cy="512069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Rectangle 1"/>
                  <p:cNvSpPr/>
                  <p:nvPr/>
                </p:nvSpPr>
                <p:spPr bwMode="auto">
                  <a:xfrm>
                    <a:off x="3365499" y="1647314"/>
                    <a:ext cx="914399" cy="914400"/>
                  </a:xfrm>
                  <a:prstGeom prst="rect">
                    <a:avLst/>
                  </a:prstGeom>
                  <a:noFill/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45000"/>
                      <a:buFont typeface="StarSymbol" charset="0"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</m:ctrlPr>
                            </m:sSubPr>
                            <m:e>
                              <m: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3600" b="0" i="0" u="none" strike="noStrike" cap="none" normalizeH="0" baseline="0" dirty="0" smtClean="0">
                      <a:ln>
                        <a:noFill/>
                      </a:ln>
                      <a:effectLst/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endParaRPr>
                  </a:p>
                </p:txBody>
              </p:sp>
            </mc:Choice>
            <mc:Fallback xmlns="">
              <p:sp>
                <p:nvSpPr>
                  <p:cNvPr id="2" name="Rectangle 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365499" y="1647314"/>
                    <a:ext cx="914399" cy="914400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Rectangle 10"/>
                  <p:cNvSpPr/>
                  <p:nvPr/>
                </p:nvSpPr>
                <p:spPr bwMode="auto">
                  <a:xfrm>
                    <a:off x="4279900" y="2578100"/>
                    <a:ext cx="1216152" cy="1216153"/>
                  </a:xfrm>
                  <a:prstGeom prst="rect">
                    <a:avLst/>
                  </a:prstGeom>
                  <a:noFill/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45000"/>
                      <a:buFont typeface="StarSymbol" charset="0"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</m:ctrlPr>
                            </m:sSubPr>
                            <m:e>
                              <m: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3600" b="0" i="0" u="none" strike="noStrike" cap="none" normalizeH="0" baseline="0" dirty="0" smtClean="0">
                      <a:ln>
                        <a:noFill/>
                      </a:ln>
                      <a:effectLst/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endParaRPr>
                  </a:p>
                </p:txBody>
              </p:sp>
            </mc:Choice>
            <mc:Fallback xmlns="">
              <p:sp>
                <p:nvSpPr>
                  <p:cNvPr id="11" name="Rectangle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279900" y="2578100"/>
                    <a:ext cx="1216152" cy="1216153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Rectangle 11"/>
                  <p:cNvSpPr/>
                  <p:nvPr/>
                </p:nvSpPr>
                <p:spPr bwMode="auto">
                  <a:xfrm>
                    <a:off x="5499100" y="3797299"/>
                    <a:ext cx="1600201" cy="1600200"/>
                  </a:xfrm>
                  <a:prstGeom prst="rect">
                    <a:avLst/>
                  </a:prstGeom>
                  <a:noFill/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45000"/>
                      <a:buFont typeface="StarSymbol" charset="0"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</m:ctrlPr>
                            </m:sSubPr>
                            <m:e>
                              <m: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3600" b="0" i="0" u="none" strike="noStrike" cap="none" normalizeH="0" baseline="0" dirty="0" smtClean="0">
                      <a:ln>
                        <a:noFill/>
                      </a:ln>
                      <a:effectLst/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endParaRPr>
                  </a:p>
                </p:txBody>
              </p:sp>
            </mc:Choice>
            <mc:Fallback xmlns="">
              <p:sp>
                <p:nvSpPr>
                  <p:cNvPr id="12" name="Rectangle 1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5499100" y="3797299"/>
                    <a:ext cx="1600201" cy="1600200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Rectangle 12"/>
                  <p:cNvSpPr/>
                  <p:nvPr/>
                </p:nvSpPr>
                <p:spPr bwMode="auto">
                  <a:xfrm>
                    <a:off x="5499100" y="5398333"/>
                    <a:ext cx="1600200" cy="1271016"/>
                  </a:xfrm>
                  <a:prstGeom prst="rect">
                    <a:avLst/>
                  </a:prstGeom>
                  <a:noFill/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45000"/>
                      <a:buFont typeface="StarSymbol" charset="0"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</m:ctrlPr>
                            </m:sSubPr>
                            <m:e>
                              <m: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0" lang="en-US" sz="36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3600" b="0" i="0" u="none" strike="noStrike" cap="none" normalizeH="0" baseline="0" dirty="0" smtClean="0">
                      <a:ln>
                        <a:noFill/>
                      </a:ln>
                      <a:effectLst/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endParaRPr>
                  </a:p>
                </p:txBody>
              </p:sp>
            </mc:Choice>
            <mc:Fallback xmlns="">
              <p:sp>
                <p:nvSpPr>
                  <p:cNvPr id="13" name="Rectangle 1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5499100" y="5398333"/>
                    <a:ext cx="1600200" cy="1271016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 bwMode="auto">
                  <a:xfrm>
                    <a:off x="4279900" y="5400674"/>
                    <a:ext cx="1216152" cy="1266334"/>
                  </a:xfrm>
                  <a:prstGeom prst="rect">
                    <a:avLst/>
                  </a:prstGeom>
                  <a:noFill/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45000"/>
                      <a:buFont typeface="StarSymbol" charset="0"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</m:ctrlPr>
                            </m:sSubPr>
                            <m:e>
                              <m: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3600" b="0" i="0" u="none" strike="noStrike" cap="none" normalizeH="0" baseline="0" dirty="0" smtClean="0">
                      <a:ln>
                        <a:noFill/>
                      </a:ln>
                      <a:effectLst/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endParaRPr>
                  </a:p>
                </p:txBody>
              </p:sp>
            </mc:Choice>
            <mc:Fallback xmlns="">
              <p:sp>
                <p:nvSpPr>
                  <p:cNvPr id="14" name="Rectangle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279900" y="5400674"/>
                    <a:ext cx="1216152" cy="1266334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 14"/>
                  <p:cNvSpPr/>
                  <p:nvPr/>
                </p:nvSpPr>
                <p:spPr bwMode="auto">
                  <a:xfrm>
                    <a:off x="3365500" y="5400674"/>
                    <a:ext cx="914400" cy="1266334"/>
                  </a:xfrm>
                  <a:prstGeom prst="rect">
                    <a:avLst/>
                  </a:prstGeom>
                  <a:noFill/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45000"/>
                      <a:buFont typeface="StarSymbol" charset="0"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</m:ctrlPr>
                            </m:sSubPr>
                            <m:e>
                              <m: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3600" b="0" i="0" u="none" strike="noStrike" cap="none" normalizeH="0" baseline="0" dirty="0" smtClean="0">
                      <a:ln>
                        <a:noFill/>
                      </a:ln>
                      <a:effectLst/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endParaRPr>
                  </a:p>
                </p:txBody>
              </p:sp>
            </mc:Choice>
            <mc:Fallback xmlns="">
              <p:sp>
                <p:nvSpPr>
                  <p:cNvPr id="15" name="Rectangle 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365500" y="5400674"/>
                    <a:ext cx="914400" cy="1266334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 bwMode="auto">
                  <a:xfrm>
                    <a:off x="7099300" y="5400674"/>
                    <a:ext cx="1271016" cy="1266334"/>
                  </a:xfrm>
                  <a:prstGeom prst="rect">
                    <a:avLst/>
                  </a:prstGeom>
                  <a:noFill/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457200" rtl="0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45000"/>
                      <a:buFont typeface="StarSymbol" charset="0"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</m:ctrlPr>
                            </m:sSubPr>
                            <m:e>
                              <m: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0" lang="en-US" sz="3600" b="0" i="1" u="none" strike="noStrike" cap="none" normalizeH="0" baseline="0" dirty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ea typeface="Arial Unicode MS" pitchFamily="34" charset="-128"/>
                                  <a:cs typeface="Arial Unicode MS" pitchFamily="34" charset="-128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3600" b="0" i="0" u="none" strike="noStrike" cap="none" normalizeH="0" baseline="0" dirty="0" smtClean="0">
                      <a:ln>
                        <a:noFill/>
                      </a:ln>
                      <a:effectLst/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endParaRPr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099300" y="5400674"/>
                    <a:ext cx="1271016" cy="1266334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317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" name="TextBox 2"/>
              <p:cNvSpPr txBox="1"/>
              <p:nvPr/>
            </p:nvSpPr>
            <p:spPr>
              <a:xfrm>
                <a:off x="38223" y="1621399"/>
                <a:ext cx="2771906" cy="1184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 class 1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8072" y="2700661"/>
                <a:ext cx="2771906" cy="1184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 class 2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08072" y="4111885"/>
                <a:ext cx="2771906" cy="1184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 class 3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08072" y="5557852"/>
                <a:ext cx="2771906" cy="1184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transient states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2316810" y="2665080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6810" y="2665080"/>
                  <a:ext cx="743778" cy="550279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2316810" y="3593768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6810" y="3593768"/>
                  <a:ext cx="743778" cy="550279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993611" y="3593768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3611" y="3593768"/>
                  <a:ext cx="743778" cy="550279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3022799" y="1953268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2799" y="1953268"/>
                  <a:ext cx="743778" cy="550279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3877469" y="1953268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7469" y="1953268"/>
                  <a:ext cx="743778" cy="550279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877469" y="2665080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7469" y="2665080"/>
                  <a:ext cx="743778" cy="550279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4849380" y="1953268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9380" y="1953268"/>
                  <a:ext cx="743778" cy="55027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849380" y="2665080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9380" y="2665080"/>
                  <a:ext cx="743778" cy="55027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849380" y="3593768"/>
                  <a:ext cx="743778" cy="5502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9380" y="3593768"/>
                  <a:ext cx="743778" cy="55027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291402" y="2213976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402" y="2213976"/>
                <a:ext cx="743778" cy="55027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291402" y="3142664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402" y="3142664"/>
                <a:ext cx="743778" cy="55027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968203" y="3142664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203" y="3142664"/>
                <a:ext cx="743778" cy="55027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997391" y="1502164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391" y="1502164"/>
                <a:ext cx="743778" cy="55027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852061" y="1502164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061" y="1502164"/>
                <a:ext cx="743778" cy="55027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852061" y="2213976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061" y="2213976"/>
                <a:ext cx="743778" cy="55027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823972" y="1502164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972" y="1502164"/>
                <a:ext cx="743778" cy="55027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823972" y="2213976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972" y="2213976"/>
                <a:ext cx="743778" cy="550279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823972" y="3142664"/>
                <a:ext cx="743778" cy="55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972" y="3142664"/>
                <a:ext cx="743778" cy="550279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itle 1"/>
              <p:cNvSpPr txBox="1">
                <a:spLocks/>
              </p:cNvSpPr>
              <p:nvPr/>
            </p:nvSpPr>
            <p:spPr bwMode="auto">
              <a:xfrm>
                <a:off x="1738" y="5702146"/>
                <a:ext cx="10080625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rows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sz="27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equal. </a:t>
                </a:r>
                <a:endParaRPr lang="en-US" sz="2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8" y="5702146"/>
                <a:ext cx="10080625" cy="430887"/>
              </a:xfrm>
              <a:prstGeom prst="rect">
                <a:avLst/>
              </a:prstGeom>
              <a:blipFill>
                <a:blip r:embed="rId32"/>
                <a:stretch>
                  <a:fillRect t="-21127" b="-4507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itle 1"/>
              <p:cNvSpPr txBox="1">
                <a:spLocks/>
              </p:cNvSpPr>
              <p:nvPr/>
            </p:nvSpPr>
            <p:spPr bwMode="auto">
              <a:xfrm>
                <a:off x="-1310" y="6202018"/>
                <a:ext cx="10080625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rows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linear combinations of the rows above.</a:t>
                </a:r>
                <a:endParaRPr lang="en-US" sz="2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10" y="6202018"/>
                <a:ext cx="10080625" cy="430887"/>
              </a:xfrm>
              <a:prstGeom prst="rect">
                <a:avLst/>
              </a:prstGeom>
              <a:blipFill>
                <a:blip r:embed="rId33"/>
                <a:stretch>
                  <a:fillRect t="-21127" b="-4507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itle 1"/>
              <p:cNvSpPr txBox="1">
                <a:spLocks/>
              </p:cNvSpPr>
              <p:nvPr/>
            </p:nvSpPr>
            <p:spPr bwMode="auto">
              <a:xfrm>
                <a:off x="-1310" y="6858937"/>
                <a:ext cx="10080625" cy="4154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Naturally extends to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recurrent classes.</a:t>
                </a:r>
              </a:p>
            </p:txBody>
          </p:sp>
        </mc:Choice>
        <mc:Fallback xmlns="">
          <p:sp>
            <p:nvSpPr>
              <p:cNvPr id="5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10" y="6858937"/>
                <a:ext cx="10080625" cy="415498"/>
              </a:xfrm>
              <a:prstGeom prst="rect">
                <a:avLst/>
              </a:prstGeom>
              <a:blipFill>
                <a:blip r:embed="rId34"/>
                <a:stretch>
                  <a:fillRect t="-25000" b="-4852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185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6482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Stationary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distributions</a:t>
            </a:r>
            <a:endParaRPr lang="en-US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 bwMode="auto">
              <a:xfrm>
                <a:off x="-19598" y="1057355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distribution if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9598" y="1057355"/>
                <a:ext cx="10080625" cy="461665"/>
              </a:xfrm>
              <a:prstGeom prst="rect">
                <a:avLst/>
              </a:prstGeom>
              <a:blipFill>
                <a:blip r:embed="rId3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358" y="1605970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distribution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b="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stationary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30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1605970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-4358" y="2154585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“If the initial state is distributed according to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the next state is also distributed according to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.”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2154585"/>
                <a:ext cx="10080625" cy="923330"/>
              </a:xfrm>
              <a:prstGeom prst="rect">
                <a:avLst/>
              </a:prstGeom>
              <a:blipFill>
                <a:blip r:embed="rId5"/>
                <a:stretch>
                  <a:fillRect t="-12500" b="-25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-4358" y="3164865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each </a:t>
                </a:r>
                <a:r>
                  <a:rPr lang="en-US" sz="3000" b="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row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30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stationary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distribution.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particular,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at least one </a:t>
                </a:r>
                <a:r>
                  <a:rPr lang="en-US" sz="30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stationary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distribution.</a:t>
                </a: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3164865"/>
                <a:ext cx="10080625" cy="923330"/>
              </a:xfrm>
              <a:prstGeom prst="rect">
                <a:avLst/>
              </a:prstGeom>
              <a:blipFill>
                <a:blip r:embed="rId6"/>
                <a:stretch>
                  <a:fillRect t="-13158" b="-243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1738" y="4175145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irreducible, 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it has a </a:t>
                </a:r>
                <a:r>
                  <a:rPr lang="en-US" sz="3000" b="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unique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stationary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distribution.</a:t>
                </a: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8" y="4175145"/>
                <a:ext cx="10080625" cy="923330"/>
              </a:xfrm>
              <a:prstGeom prst="rect">
                <a:avLst/>
              </a:prstGeom>
              <a:blipFill>
                <a:blip r:embed="rId7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16978" y="5185425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Corollary: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irreducible, 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all the rows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equal.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78" y="5185425"/>
                <a:ext cx="10080625" cy="923330"/>
              </a:xfrm>
              <a:prstGeom prst="rect">
                <a:avLst/>
              </a:prstGeom>
              <a:blipFill>
                <a:blip r:embed="rId8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4358" y="6195707"/>
                <a:ext cx="10080625" cy="97635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Corollary: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the rows in each one of the 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matrices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32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are equal. 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6195707"/>
                <a:ext cx="10080625" cy="976358"/>
              </a:xfrm>
              <a:prstGeom prst="rect">
                <a:avLst/>
              </a:prstGeom>
              <a:blipFill>
                <a:blip r:embed="rId9"/>
                <a:stretch>
                  <a:fillRect t="-10559" b="-2111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297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45046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Uniqueness of </a:t>
            </a:r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Stationary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distributions</a:t>
            </a:r>
            <a:b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(in the irreducible case)</a:t>
            </a:r>
            <a:endParaRPr lang="en-US" sz="32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-19598" y="1519226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irreducible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all the coordinates of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equal.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9598" y="1519226"/>
                <a:ext cx="10080625" cy="923330"/>
              </a:xfrm>
              <a:prstGeom prst="rect">
                <a:avLst/>
              </a:prstGeom>
              <a:blipFill>
                <a:blip r:embed="rId3"/>
                <a:stretch>
                  <a:fillRect t="-13158" b="-243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4358" y="2663575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Corollary: 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irreducible,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𝑟𝑎𝑛𝑘</m:t>
                    </m:r>
                    <m:d>
                      <m:dPr>
                        <m:ctrlP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2663575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10882" y="3346259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Corollary: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irreducible, then the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stationary distribution is unique.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2" y="3346259"/>
                <a:ext cx="10080625" cy="923330"/>
              </a:xfrm>
              <a:prstGeom prst="rect">
                <a:avLst/>
              </a:prstGeom>
              <a:blipFill>
                <a:blip r:embed="rId5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-1310" y="4490608"/>
                <a:ext cx="10080625" cy="96045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Proof of Lemma: </a:t>
                </a:r>
                <a:b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10" y="4490608"/>
                <a:ext cx="10080625" cy="960456"/>
              </a:xfrm>
              <a:prstGeom prst="rect">
                <a:avLst/>
              </a:prstGeom>
              <a:blipFill>
                <a:blip r:embed="rId6"/>
                <a:stretch>
                  <a:fillRect t="-21019" b="-1210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13930" y="5672083"/>
                <a:ext cx="10080625" cy="5143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30" y="5672083"/>
                <a:ext cx="10080625" cy="514308"/>
              </a:xfrm>
              <a:prstGeom prst="rect">
                <a:avLst/>
              </a:prstGeom>
              <a:blipFill>
                <a:blip r:embed="rId7"/>
                <a:stretch>
                  <a:fillRect t="-23529" r="-786" b="-3411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1738" y="6407411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irreducible, every state is reachable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hence all values are equal.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8" y="6407411"/>
                <a:ext cx="10080625" cy="923330"/>
              </a:xfrm>
              <a:prstGeom prst="rect">
                <a:avLst/>
              </a:prstGeom>
              <a:blipFill>
                <a:blip r:embed="rId8"/>
                <a:stretch>
                  <a:fillRect t="-13158" b="-243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193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13418"/>
            <a:ext cx="10080625" cy="5152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Renewals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/>
              <p:cNvSpPr txBox="1">
                <a:spLocks/>
              </p:cNvSpPr>
              <p:nvPr/>
            </p:nvSpPr>
            <p:spPr bwMode="auto">
              <a:xfrm>
                <a:off x="-4358" y="1031849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arbitrary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stochastic matrix.</a:t>
                </a:r>
              </a:p>
            </p:txBody>
          </p:sp>
        </mc:Choice>
        <mc:Fallback xmlns="">
          <p:sp>
            <p:nvSpPr>
              <p:cNvPr id="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1031849"/>
                <a:ext cx="10080625" cy="461665"/>
              </a:xfrm>
              <a:prstGeom prst="rect">
                <a:avLst/>
              </a:prstGeom>
              <a:blipFill>
                <a:blip r:embed="rId3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-1253" y="1579889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</a:t>
                </a:r>
                <a:r>
                  <a:rPr lang="en-US" sz="30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start state.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53" y="1579889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 bwMode="auto">
              <a:xfrm>
                <a:off x="1852" y="2127929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 a run on the Markov chain that 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starts 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until its first return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2" y="2127929"/>
                <a:ext cx="10080625" cy="923330"/>
              </a:xfrm>
              <a:prstGeom prst="rect">
                <a:avLst/>
              </a:prstGeom>
              <a:blipFill>
                <a:blip r:embed="rId5"/>
                <a:stretch>
                  <a:fillRect t="-13158" b="-243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 txBox="1">
            <a:spLocks/>
          </p:cNvSpPr>
          <p:nvPr/>
        </p:nvSpPr>
        <p:spPr bwMode="auto">
          <a:xfrm>
            <a:off x="-4372" y="3137634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Intuitively, the behavior of such runs captures</a:t>
            </a:r>
            <a:br>
              <a:rPr lang="en-US" sz="3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000" b="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long-term</a:t>
            </a:r>
            <a:r>
              <a:rPr lang="en-US" sz="3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behavior of the Markov chain.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-4372" y="5618709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recurrent, and the number of states is finite,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finite,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Also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72" y="5618709"/>
                <a:ext cx="10080625" cy="923330"/>
              </a:xfrm>
              <a:prstGeom prst="rect">
                <a:avLst/>
              </a:prstGeom>
              <a:blipFill>
                <a:blip r:embed="rId6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-1266" y="4147339"/>
                <a:ext cx="10080625" cy="13849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expected number of visits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a run that starts 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until the first return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counting the return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66" y="4147339"/>
                <a:ext cx="10080625" cy="1384995"/>
              </a:xfrm>
              <a:prstGeom prst="rect">
                <a:avLst/>
              </a:prstGeom>
              <a:blipFill>
                <a:blip r:embed="rId7"/>
                <a:stretch>
                  <a:fillRect t="-8333" b="-1622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841" y="6628415"/>
                <a:ext cx="10080625" cy="5143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show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stationary distribution.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1" y="6628415"/>
                <a:ext cx="10080625" cy="514308"/>
              </a:xfrm>
              <a:prstGeom prst="rect">
                <a:avLst/>
              </a:prstGeom>
              <a:blipFill>
                <a:blip r:embed="rId8"/>
                <a:stretch>
                  <a:fillRect t="-23529" b="-3411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12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49597"/>
            <a:ext cx="10080625" cy="5152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Direct existence proof of </a:t>
            </a:r>
            <a:r>
              <a:rPr lang="en-US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Stationary</a:t>
            </a:r>
            <a:r>
              <a:rPr lang="en-US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distributions</a:t>
            </a:r>
            <a:endParaRPr lang="en-US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 bwMode="auto">
              <a:xfrm>
                <a:off x="-4358" y="894689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arbitrary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stochastic matrix.</a:t>
                </a: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894689"/>
                <a:ext cx="10080625" cy="461665"/>
              </a:xfrm>
              <a:prstGeom prst="rect">
                <a:avLst/>
              </a:prstGeom>
              <a:blipFill>
                <a:blip r:embed="rId3"/>
                <a:stretch>
                  <a:fillRect t="-26667" b="-52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 bwMode="auto">
              <a:xfrm>
                <a:off x="-1253" y="1418835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</a:t>
                </a:r>
                <a:r>
                  <a:rPr lang="en-US" sz="30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start state.</a:t>
                </a: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53" y="1418835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26667" b="-52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301" y="1942981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(sub-stochastic) matrix corresponding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a chain that </a:t>
                </a:r>
                <a:r>
                  <a:rPr lang="en-US" sz="3000" b="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stops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instead of entering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01" y="1942981"/>
                <a:ext cx="10080625" cy="923330"/>
              </a:xfrm>
              <a:prstGeom prst="rect">
                <a:avLst/>
              </a:prstGeom>
              <a:blipFill>
                <a:blip r:embed="rId5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10939" y="2928792"/>
                <a:ext cx="10080625" cy="9267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,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7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7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sz="2700" b="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700" b="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700" b="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700" b="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700" b="0" i="1" dirty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sz="2700" b="0" i="0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US" sz="2700" b="0" i="0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if</m:t>
                            </m:r>
                            <m: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≠</m:t>
                            </m:r>
                            <m: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e>
                            <m: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</m:t>
                            </m:r>
                            <m:r>
                              <m:rPr>
                                <m:sty m:val="p"/>
                              </m:rPr>
                              <a:rPr lang="en-US" sz="2700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if</m:t>
                            </m:r>
                            <m:r>
                              <a:rPr lang="en-US" sz="27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7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sz="27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7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</m:eqArr>
                      </m:e>
                    </m:d>
                  </m:oMath>
                </a14:m>
                <a:endParaRPr lang="en-US" sz="27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939" y="2928792"/>
                <a:ext cx="10080625" cy="9267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-1253" y="3918065"/>
                <a:ext cx="10080625" cy="61696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</m:e>
                    </m:nary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expected number of visits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53" y="3918065"/>
                <a:ext cx="10080625" cy="616964"/>
              </a:xfrm>
              <a:prstGeom prst="rect">
                <a:avLst/>
              </a:prstGeom>
              <a:blipFill>
                <a:blip r:embed="rId7"/>
                <a:stretch>
                  <a:fillRect t="-4950" b="-2772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4301" y="4597510"/>
                <a:ext cx="10080625" cy="6908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3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3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  <m:d>
                                      <m:dPr>
                                        <m:ctrlP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</m:nary>
                          </m:e>
                        </m:d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𝑠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  <m:d>
                                  <m:d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sup>
                            </m:sSubSup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nary>
                      </m:e>
                    </m:nary>
                  </m:oMath>
                </a14:m>
                <a:endParaRPr lang="en-US" sz="30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01" y="4597510"/>
                <a:ext cx="10080625" cy="690895"/>
              </a:xfrm>
              <a:prstGeom prst="rect">
                <a:avLst/>
              </a:prstGeom>
              <a:blipFill>
                <a:blip r:embed="rId8"/>
                <a:stretch>
                  <a:fillRect t="-877" b="-1666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1795" y="5350886"/>
                <a:ext cx="10080625" cy="6338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(as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" y="5350886"/>
                <a:ext cx="10080625" cy="633828"/>
              </a:xfrm>
              <a:prstGeom prst="rect">
                <a:avLst/>
              </a:prstGeom>
              <a:blipFill>
                <a:blip r:embed="rId9"/>
                <a:stretch>
                  <a:fillRect t="-4808" b="-2403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20083" y="6047195"/>
                <a:ext cx="10080625" cy="6908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3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  <m:d>
                                      <m:dPr>
                                        <m:ctrlP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</m:nary>
                          </m:e>
                        </m:d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</m:e>
                    </m:nary>
                  </m:oMath>
                </a14:m>
                <a:endParaRPr lang="en-US" sz="30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83" y="6047195"/>
                <a:ext cx="10080625" cy="690895"/>
              </a:xfrm>
              <a:prstGeom prst="rect">
                <a:avLst/>
              </a:prstGeom>
              <a:blipFill>
                <a:blip r:embed="rId10"/>
                <a:stretch>
                  <a:fillRect t="-885" b="-1769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-4359" y="6800572"/>
                <a:ext cx="10080625" cy="6908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bSup>
                                  <m:sSub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  <m:d>
                                      <m:dPr>
                                        <m:ctrlP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sup>
                                </m:sSubSup>
                                <m:sSub>
                                  <m:sSubPr>
                                    <m:ctrlPr>
                                      <a:rPr lang="en-US" sz="30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0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sz="30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9" y="6800572"/>
                <a:ext cx="10080625" cy="6908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urved Connector 15"/>
          <p:cNvCxnSpPr>
            <a:stCxn id="2" idx="0"/>
            <a:endCxn id="14" idx="0"/>
          </p:cNvCxnSpPr>
          <p:nvPr/>
        </p:nvCxnSpPr>
        <p:spPr bwMode="auto">
          <a:xfrm rot="16200000" flipH="1">
            <a:off x="3319437" y="5084055"/>
            <a:ext cx="107905" cy="3325128"/>
          </a:xfrm>
          <a:prstGeom prst="curvedConnector3">
            <a:avLst>
              <a:gd name="adj1" fmla="val -211853"/>
            </a:avLst>
          </a:prstGeom>
          <a:solidFill>
            <a:srgbClr val="00B8FF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ular Callout 1"/>
              <p:cNvSpPr/>
              <p:nvPr/>
            </p:nvSpPr>
            <p:spPr bwMode="auto">
              <a:xfrm>
                <a:off x="394987" y="6692667"/>
                <a:ext cx="2631677" cy="798800"/>
              </a:xfrm>
              <a:prstGeom prst="wedgeRoundRectCallout">
                <a:avLst>
                  <a:gd name="adj1" fmla="val -15487"/>
                  <a:gd name="adj2" fmla="val 43411"/>
                  <a:gd name="adj3" fmla="val 16667"/>
                </a:avLst>
              </a:prstGeom>
              <a:solidFill>
                <a:srgbClr val="F9B4A9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2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Probability of stopping after time </a:t>
                </a:r>
                <a14:m>
                  <m:oMath xmlns:m="http://schemas.openxmlformats.org/officeDocument/2006/math">
                    <m:r>
                      <a:rPr kumimoji="0" lang="en-US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kumimoji="0" lang="en-US" sz="2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Rounded Rectangular Callou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4987" y="6692667"/>
                <a:ext cx="2631677" cy="798800"/>
              </a:xfrm>
              <a:prstGeom prst="wedgeRoundRectCallout">
                <a:avLst>
                  <a:gd name="adj1" fmla="val -15487"/>
                  <a:gd name="adj2" fmla="val 43411"/>
                  <a:gd name="adj3" fmla="val 16667"/>
                </a:avLst>
              </a:prstGeom>
              <a:blipFill>
                <a:blip r:embed="rId12"/>
                <a:stretch>
                  <a:fillRect t="-2256" b="-9774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896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59325"/>
            <a:ext cx="10080625" cy="5152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Hitting </a:t>
            </a:r>
            <a:r>
              <a:rPr lang="en-US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and</a:t>
            </a:r>
            <a:r>
              <a:rPr lang="en-US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Return</a:t>
            </a:r>
            <a:r>
              <a:rPr lang="en-US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times</a:t>
            </a:r>
            <a:endParaRPr lang="en-US" dirty="0">
              <a:solidFill>
                <a:schemeClr val="accent2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/>
              <p:cNvSpPr txBox="1">
                <a:spLocks/>
              </p:cNvSpPr>
              <p:nvPr/>
            </p:nvSpPr>
            <p:spPr bwMode="auto">
              <a:xfrm>
                <a:off x="-4358" y="1134116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arbitrary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stochastic matrix.</a:t>
                </a:r>
              </a:p>
            </p:txBody>
          </p:sp>
        </mc:Choice>
        <mc:Fallback xmlns="">
          <p:sp>
            <p:nvSpPr>
              <p:cNvPr id="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1134116"/>
                <a:ext cx="10080625" cy="461665"/>
              </a:xfrm>
              <a:prstGeom prst="rect">
                <a:avLst/>
              </a:prstGeom>
              <a:blipFill>
                <a:blip r:embed="rId3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-1253" y="1785602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arbitrary start state.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53" y="1785602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 bwMode="auto">
              <a:xfrm>
                <a:off x="1852" y="2437088"/>
                <a:ext cx="10080625" cy="9435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time of first entering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when starting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is a random variable called the </a:t>
                </a:r>
                <a:r>
                  <a:rPr lang="en-US" sz="3000" b="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hitting </a:t>
                </a:r>
                <a:r>
                  <a:rPr lang="en-US" sz="3000" b="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2" y="2437088"/>
                <a:ext cx="10080625" cy="943592"/>
              </a:xfrm>
              <a:prstGeom prst="rect">
                <a:avLst/>
              </a:prstGeom>
              <a:blipFill>
                <a:blip r:embed="rId5"/>
                <a:stretch>
                  <a:fillRect t="-12903" b="-2451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 bwMode="auto">
              <a:xfrm>
                <a:off x="-4372" y="4221987"/>
                <a:ext cx="10080625" cy="48192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</a:t>
                </a:r>
                <a:r>
                  <a:rPr lang="en-US" sz="3000" b="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return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72" y="4221987"/>
                <a:ext cx="10080625" cy="481927"/>
              </a:xfrm>
              <a:prstGeom prst="rect">
                <a:avLst/>
              </a:prstGeom>
              <a:blipFill>
                <a:blip r:embed="rId6"/>
                <a:stretch>
                  <a:fillRect t="-26582" b="-4303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9331" y="4893735"/>
                <a:ext cx="10080625" cy="48192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recurrent,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𝔼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finite.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331" y="4893735"/>
                <a:ext cx="10080625" cy="481927"/>
              </a:xfrm>
              <a:prstGeom prst="rect">
                <a:avLst/>
              </a:prstGeom>
              <a:blipFill>
                <a:blip r:embed="rId7"/>
                <a:stretch>
                  <a:fillRect t="-25316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-1266" y="5565483"/>
                <a:ext cx="10080625" cy="9435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irreducible,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𝔼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=[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is the unique stationary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66" y="5565483"/>
                <a:ext cx="10080625" cy="943592"/>
              </a:xfrm>
              <a:prstGeom prst="rect">
                <a:avLst/>
              </a:prstGeom>
              <a:blipFill>
                <a:blip r:embed="rId8"/>
                <a:stretch>
                  <a:fillRect t="-12903" b="-2451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itle 1"/>
          <p:cNvSpPr txBox="1">
            <a:spLocks/>
          </p:cNvSpPr>
          <p:nvPr/>
        </p:nvSpPr>
        <p:spPr bwMode="auto">
          <a:xfrm>
            <a:off x="3107" y="6698897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Follows easily from the previous slide.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-4371" y="3570501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3000" b="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hitting </a:t>
                </a:r>
                <a:r>
                  <a:rPr lang="en-US" sz="3000" b="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may be infinite. </a:t>
                </a: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71" y="3570501"/>
                <a:ext cx="10080625" cy="461665"/>
              </a:xfrm>
              <a:prstGeom prst="rect">
                <a:avLst/>
              </a:prstGeom>
              <a:blipFill>
                <a:blip r:embed="rId9"/>
                <a:stretch>
                  <a:fillRect t="-26667" b="-52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599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93293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Periods and </a:t>
            </a:r>
            <a:r>
              <a:rPr lang="en-US" sz="4400" dirty="0" smtClean="0">
                <a:solidFill>
                  <a:srgbClr val="990099"/>
                </a:solidFill>
                <a:latin typeface="+mj-lt"/>
                <a:cs typeface="Times New Roman" panose="02020603050405020304" pitchFamily="18" charset="0"/>
              </a:rPr>
              <a:t>aperiodicity</a:t>
            </a:r>
            <a:endParaRPr lang="en-US" sz="4400" dirty="0">
              <a:solidFill>
                <a:srgbClr val="990099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3294" y="1078153"/>
                <a:ext cx="10080625" cy="61875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</a:t>
                </a:r>
                <a:r>
                  <a:rPr lang="en-US" sz="2700" b="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period</a:t>
                </a: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a recurrent state 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gcd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≥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sup>
                            </m:sSubSup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&gt;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94" y="1078153"/>
                <a:ext cx="10080625" cy="618759"/>
              </a:xfrm>
              <a:prstGeom prst="rect">
                <a:avLst/>
              </a:prstGeom>
              <a:blipFill>
                <a:blip r:embed="rId3"/>
                <a:stretch>
                  <a:fillRect t="-990" b="-158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/>
          <p:cNvSpPr txBox="1">
            <a:spLocks/>
          </p:cNvSpPr>
          <p:nvPr/>
        </p:nvSpPr>
        <p:spPr bwMode="auto">
          <a:xfrm>
            <a:off x="-4371" y="1791587"/>
            <a:ext cx="10080625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Lemma:</a:t>
            </a:r>
            <a:r>
              <a:rPr lang="en-US" sz="27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7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tates in the same recurrent class have the same period.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1725" y="2317149"/>
            <a:ext cx="10080625" cy="4154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Definition:</a:t>
            </a: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irreducible chain is </a:t>
            </a:r>
            <a:r>
              <a:rPr lang="en-US" sz="27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aperiodic</a:t>
            </a: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if all periods are </a:t>
            </a:r>
            <a:r>
              <a:rPr lang="en-US" sz="27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 bwMode="auto">
              <a:xfrm>
                <a:off x="-7419" y="3352884"/>
                <a:ext cx="10080625" cy="12926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transition matrix of an irreducible </a:t>
                </a:r>
                <a:b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aperiodic Markov chain, then there exists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all entries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p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strictly positive.</a:t>
                </a:r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7419" y="3352884"/>
                <a:ext cx="10080625" cy="1292662"/>
              </a:xfrm>
              <a:prstGeom prst="rect">
                <a:avLst/>
              </a:prstGeom>
              <a:blipFill>
                <a:blip r:embed="rId4"/>
                <a:stretch>
                  <a:fillRect t="-5660" b="-1367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itle 1"/>
              <p:cNvSpPr txBox="1">
                <a:spLocks/>
              </p:cNvSpPr>
              <p:nvPr/>
            </p:nvSpPr>
            <p:spPr bwMode="auto">
              <a:xfrm>
                <a:off x="-1323" y="4740221"/>
                <a:ext cx="10080625" cy="8617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Equivalently, </a:t>
                </a: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exists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7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</a:t>
                </a:r>
                <a:b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positive probability of moving from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exactly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steps. </a:t>
                </a:r>
              </a:p>
            </p:txBody>
          </p:sp>
        </mc:Choice>
        <mc:Fallback xmlns="">
          <p:sp>
            <p:nvSpPr>
              <p:cNvPr id="1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23" y="4740221"/>
                <a:ext cx="10080625" cy="861774"/>
              </a:xfrm>
              <a:prstGeom prst="rect">
                <a:avLst/>
              </a:prstGeom>
              <a:blipFill>
                <a:blip r:embed="rId5"/>
                <a:stretch>
                  <a:fillRect t="-9929" b="-2198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1"/>
          <p:cNvSpPr txBox="1">
            <a:spLocks/>
          </p:cNvSpPr>
          <p:nvPr/>
        </p:nvSpPr>
        <p:spPr bwMode="auto">
          <a:xfrm>
            <a:off x="-4371" y="5696670"/>
            <a:ext cx="10080625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The, not too complicated, proofs of the lemmas are omitted.</a:t>
            </a:r>
            <a:endParaRPr lang="en-US" sz="27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itle 1"/>
              <p:cNvSpPr txBox="1">
                <a:spLocks/>
              </p:cNvSpPr>
              <p:nvPr/>
            </p:nvSpPr>
            <p:spPr bwMode="auto">
              <a:xfrm>
                <a:off x="10869" y="6222232"/>
                <a:ext cx="10080625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periodic, then it is easy to see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</a:t>
                </a:r>
                <a:r>
                  <a:rPr lang="en-US" sz="2700" b="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converge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69" y="6222232"/>
                <a:ext cx="10080625" cy="430887"/>
              </a:xfrm>
              <a:prstGeom prst="rect">
                <a:avLst/>
              </a:prstGeom>
              <a:blipFill>
                <a:blip r:embed="rId6"/>
                <a:stretch>
                  <a:fillRect t="-22857" b="-457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itle 1"/>
          <p:cNvSpPr txBox="1">
            <a:spLocks/>
          </p:cNvSpPr>
          <p:nvPr/>
        </p:nvSpPr>
        <p:spPr bwMode="auto">
          <a:xfrm>
            <a:off x="-1323" y="2827322"/>
            <a:ext cx="10080625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irreducible and </a:t>
            </a:r>
            <a:r>
              <a:rPr lang="en-US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aperiodic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sometimes said to be </a:t>
            </a:r>
            <a:r>
              <a:rPr lang="en-US" sz="27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ergodic</a:t>
            </a: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le 1"/>
              <p:cNvSpPr txBox="1">
                <a:spLocks/>
              </p:cNvSpPr>
              <p:nvPr/>
            </p:nvSpPr>
            <p:spPr bwMode="auto">
              <a:xfrm>
                <a:off x="13973" y="6747795"/>
                <a:ext cx="10080625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is the </a:t>
                </a:r>
                <a:r>
                  <a:rPr lang="en-US" sz="27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</a:t>
                </a:r>
                <a:r>
                  <a:rPr lang="en-US" sz="27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case in which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7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not converge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73" y="6747795"/>
                <a:ext cx="10080625" cy="430887"/>
              </a:xfrm>
              <a:prstGeom prst="rect">
                <a:avLst/>
              </a:prstGeom>
              <a:blipFill>
                <a:blip r:embed="rId7"/>
                <a:stretch>
                  <a:fillRect t="-22535" b="-4507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47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18087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Convergence</a:t>
            </a:r>
            <a:endParaRPr lang="en-US" sz="4400" dirty="0">
              <a:solidFill>
                <a:schemeClr val="accent2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/>
              <p:cNvSpPr txBox="1">
                <a:spLocks/>
              </p:cNvSpPr>
              <p:nvPr/>
            </p:nvSpPr>
            <p:spPr bwMode="auto">
              <a:xfrm>
                <a:off x="-4358" y="989198"/>
                <a:ext cx="10080625" cy="12926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irreducible and aperiodic (i.e., ergodic)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stochastic matrix. Then, there exist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all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Thus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func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989198"/>
                <a:ext cx="10080625" cy="1292662"/>
              </a:xfrm>
              <a:prstGeom prst="rect">
                <a:avLst/>
              </a:prstGeom>
              <a:blipFill>
                <a:blip r:embed="rId3"/>
                <a:stretch>
                  <a:fillRect t="-8019" b="-1650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-1253" y="2358120"/>
                <a:ext cx="10080625" cy="8617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the aperiodicity, there exists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all entries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sz="2800" b="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positive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53" y="2358120"/>
                <a:ext cx="10080625" cy="861774"/>
              </a:xfrm>
              <a:prstGeom prst="rect">
                <a:avLst/>
              </a:prstGeom>
              <a:blipFill>
                <a:blip r:embed="rId4"/>
                <a:stretch>
                  <a:fillRect t="-12057" b="-2482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 bwMode="auto">
              <a:xfrm>
                <a:off x="-4372" y="3803301"/>
                <a:ext cx="10080625" cy="8617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follows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</m:d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𝜃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stochastic matrix.</a:t>
                </a: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72" y="3803301"/>
                <a:ext cx="10080625" cy="861774"/>
              </a:xfrm>
              <a:prstGeom prst="rect">
                <a:avLst/>
              </a:prstGeom>
              <a:blipFill>
                <a:blip r:embed="rId5"/>
                <a:stretch>
                  <a:fillRect t="-12057" b="-2482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9331" y="4741335"/>
                <a:ext cx="10080625" cy="91723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prove by induction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𝑘𝑟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331" y="4741335"/>
                <a:ext cx="10080625" cy="917239"/>
              </a:xfrm>
              <a:prstGeom prst="rect">
                <a:avLst/>
              </a:prstGeom>
              <a:blipFill>
                <a:blip r:embed="rId6"/>
                <a:stretch>
                  <a:fillRect t="-11333" b="-2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-4371" y="3296154"/>
                <a:ext cx="10080625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there exists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71" y="3296154"/>
                <a:ext cx="10080625" cy="430887"/>
              </a:xfrm>
              <a:prstGeom prst="rect">
                <a:avLst/>
              </a:prstGeom>
              <a:blipFill>
                <a:blip r:embed="rId7"/>
                <a:stretch>
                  <a:fillRect t="-25714" b="-5142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2438" y="5734834"/>
                <a:ext cx="10080625" cy="64485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p>
                      </m:sSup>
                    </m:oMath>
                  </m:oMathPara>
                </a14:m>
                <a:endParaRPr lang="en-US" sz="2800" b="0" dirty="0" smtClea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38" y="5734834"/>
                <a:ext cx="10080625" cy="6448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-3116" y="6455954"/>
                <a:ext cx="10080625" cy="48635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</m:d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28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116" y="6455954"/>
                <a:ext cx="10080625" cy="4863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ight Brace 1"/>
          <p:cNvSpPr/>
          <p:nvPr/>
        </p:nvSpPr>
        <p:spPr bwMode="auto">
          <a:xfrm rot="5400000">
            <a:off x="7487563" y="6561118"/>
            <a:ext cx="215107" cy="765112"/>
          </a:xfrm>
          <a:prstGeom prst="rightBrac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7212560" y="7018563"/>
                <a:ext cx="926844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8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12560" y="7018563"/>
                <a:ext cx="926844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itle 1"/>
          <p:cNvSpPr txBox="1">
            <a:spLocks/>
          </p:cNvSpPr>
          <p:nvPr/>
        </p:nvSpPr>
        <p:spPr bwMode="auto">
          <a:xfrm>
            <a:off x="4836363" y="7018562"/>
            <a:ext cx="2282893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(Explain why!)</a:t>
            </a:r>
          </a:p>
        </p:txBody>
      </p:sp>
    </p:spTree>
    <p:extLst>
      <p:ext uri="{BB962C8B-B14F-4D97-AF65-F5344CB8AC3E}">
        <p14:creationId xmlns:p14="http://schemas.microsoft.com/office/powerpoint/2010/main" val="331756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18087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Convergence 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(continued)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/>
              <p:cNvSpPr txBox="1">
                <a:spLocks/>
              </p:cNvSpPr>
              <p:nvPr/>
            </p:nvSpPr>
            <p:spPr bwMode="auto">
              <a:xfrm>
                <a:off x="-4358" y="989198"/>
                <a:ext cx="10080625" cy="12926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irreducible and aperiodic (i.e., ergodic)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stochastic matrix. Then, there exist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all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Thus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func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989198"/>
                <a:ext cx="10080625" cy="1292662"/>
              </a:xfrm>
              <a:prstGeom prst="rect">
                <a:avLst/>
              </a:prstGeom>
              <a:blipFill>
                <a:blip r:embed="rId3"/>
                <a:stretch>
                  <a:fillRect t="-8019" b="-1650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9331" y="2428204"/>
                <a:ext cx="10080625" cy="48635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proved that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𝑘𝑟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331" y="2428204"/>
                <a:ext cx="10080625" cy="486352"/>
              </a:xfrm>
              <a:prstGeom prst="rect">
                <a:avLst/>
              </a:prstGeom>
              <a:blipFill>
                <a:blip r:embed="rId4"/>
                <a:stretch>
                  <a:fillRect t="-16250" b="-375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3106" y="3060900"/>
                <a:ext cx="10080625" cy="64485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𝑘𝑟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06" y="3060900"/>
                <a:ext cx="10080625" cy="644857"/>
              </a:xfrm>
              <a:prstGeom prst="rect">
                <a:avLst/>
              </a:prstGeom>
              <a:blipFill>
                <a:blip r:embed="rId5"/>
                <a:stretch>
                  <a:fillRect b="-1603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 bwMode="auto">
              <a:xfrm>
                <a:off x="6213" y="3852101"/>
                <a:ext cx="10080625" cy="48635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𝑘𝑟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13" y="3852101"/>
                <a:ext cx="10080625" cy="486352"/>
              </a:xfrm>
              <a:prstGeom prst="rect">
                <a:avLst/>
              </a:prstGeom>
              <a:blipFill>
                <a:blip r:embed="rId6"/>
                <a:stretch>
                  <a:fillRect t="-17500" b="-375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itle 1"/>
              <p:cNvSpPr txBox="1">
                <a:spLocks/>
              </p:cNvSpPr>
              <p:nvPr/>
            </p:nvSpPr>
            <p:spPr bwMode="auto">
              <a:xfrm>
                <a:off x="9319" y="4484797"/>
                <a:ext cx="10080625" cy="60433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d>
                          <m:dPr>
                            <m:begChr m:val="⌊"/>
                            <m:endChr m:val="⌋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</a:t>
                </a:r>
              </a:p>
            </p:txBody>
          </p:sp>
        </mc:Choice>
        <mc:Fallback xmlns="">
          <p:sp>
            <p:nvSpPr>
              <p:cNvPr id="1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19" y="4484797"/>
                <a:ext cx="10080625" cy="604333"/>
              </a:xfrm>
              <a:prstGeom prst="rect">
                <a:avLst/>
              </a:prstGeom>
              <a:blipFill>
                <a:blip r:embed="rId7"/>
                <a:stretch>
                  <a:fillRect b="-3636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12424" y="5235474"/>
                <a:ext cx="10080625" cy="44698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24" y="5235474"/>
                <a:ext cx="10080625" cy="446982"/>
              </a:xfrm>
              <a:prstGeom prst="rect">
                <a:avLst/>
              </a:prstGeom>
              <a:blipFill>
                <a:blip r:embed="rId8"/>
                <a:stretch>
                  <a:fillRect t="-20548" b="-4931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itle 1"/>
              <p:cNvSpPr txBox="1">
                <a:spLocks/>
              </p:cNvSpPr>
              <p:nvPr/>
            </p:nvSpPr>
            <p:spPr bwMode="auto">
              <a:xfrm>
                <a:off x="-3133" y="5828800"/>
                <a:ext cx="10080625" cy="12926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actually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p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sup>
                                    </m:sSup>
                                    <m:r>
                                      <a:rPr lang="en-US" sz="28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p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difference between the stationary distribution and the </a:t>
                </a:r>
                <a:b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 obtained after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steps when starting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133" y="5828800"/>
                <a:ext cx="10080625" cy="1292662"/>
              </a:xfrm>
              <a:prstGeom prst="rect">
                <a:avLst/>
              </a:prstGeom>
              <a:blipFill>
                <a:blip r:embed="rId9"/>
                <a:stretch>
                  <a:fillRect t="-8019" b="-1650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405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584200" y="3367280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441575" y="2594168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7" name="Oval 7"/>
          <p:cNvSpPr>
            <a:spLocks noChangeAspect="1" noChangeArrowheads="1"/>
          </p:cNvSpPr>
          <p:nvPr/>
        </p:nvSpPr>
        <p:spPr bwMode="auto">
          <a:xfrm>
            <a:off x="2584450" y="2725930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186113" y="336251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382713" y="5277043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382713" y="2579880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596900" y="4478530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452688" y="5270693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195638" y="4511868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4" name="Rectangle 14"/>
          <p:cNvSpPr>
            <a:spLocks noChangeAspect="1" noChangeArrowheads="1"/>
          </p:cNvSpPr>
          <p:nvPr/>
        </p:nvSpPr>
        <p:spPr bwMode="auto">
          <a:xfrm>
            <a:off x="1874838" y="3586355"/>
            <a:ext cx="68262" cy="93663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15" name="AutoShape 15"/>
          <p:cNvCxnSpPr>
            <a:cxnSpLocks noChangeAspect="1" noChangeShapeType="1"/>
            <a:stCxn id="256006" idx="3"/>
            <a:endCxn id="256014" idx="3"/>
          </p:cNvCxnSpPr>
          <p:nvPr/>
        </p:nvCxnSpPr>
        <p:spPr bwMode="auto">
          <a:xfrm flipH="1">
            <a:off x="1943100" y="2892618"/>
            <a:ext cx="554038" cy="741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6" name="AutoShape 16"/>
          <p:cNvCxnSpPr>
            <a:cxnSpLocks noChangeAspect="1" noChangeShapeType="1"/>
            <a:stCxn id="256014" idx="1"/>
            <a:endCxn id="256010" idx="5"/>
          </p:cNvCxnSpPr>
          <p:nvPr/>
        </p:nvCxnSpPr>
        <p:spPr bwMode="auto">
          <a:xfrm flipH="1" flipV="1">
            <a:off x="1706563" y="2878330"/>
            <a:ext cx="168275" cy="755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7" name="AutoShape 17"/>
          <p:cNvCxnSpPr>
            <a:cxnSpLocks noChangeAspect="1" noChangeShapeType="1"/>
            <a:stCxn id="256014" idx="1"/>
            <a:endCxn id="256004" idx="6"/>
          </p:cNvCxnSpPr>
          <p:nvPr/>
        </p:nvCxnSpPr>
        <p:spPr bwMode="auto">
          <a:xfrm flipH="1" flipV="1">
            <a:off x="963613" y="3541905"/>
            <a:ext cx="911225" cy="92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18" name="AutoShape 18"/>
          <p:cNvCxnSpPr>
            <a:cxnSpLocks noChangeAspect="1" noChangeShapeType="1"/>
            <a:stCxn id="256014" idx="1"/>
            <a:endCxn id="256011" idx="7"/>
          </p:cNvCxnSpPr>
          <p:nvPr/>
        </p:nvCxnSpPr>
        <p:spPr bwMode="auto">
          <a:xfrm flipH="1">
            <a:off x="920750" y="3633980"/>
            <a:ext cx="954088" cy="895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19" name="Rectangle 19"/>
          <p:cNvSpPr>
            <a:spLocks noChangeAspect="1" noChangeArrowheads="1"/>
          </p:cNvSpPr>
          <p:nvPr/>
        </p:nvSpPr>
        <p:spPr bwMode="auto">
          <a:xfrm>
            <a:off x="2670455" y="3819718"/>
            <a:ext cx="68262" cy="93662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56020" name="AutoShape 20"/>
          <p:cNvCxnSpPr>
            <a:cxnSpLocks noChangeAspect="1" noChangeShapeType="1"/>
            <a:stCxn id="256006" idx="4"/>
            <a:endCxn id="256019" idx="0"/>
          </p:cNvCxnSpPr>
          <p:nvPr/>
        </p:nvCxnSpPr>
        <p:spPr bwMode="auto">
          <a:xfrm rot="16200000" flipH="1">
            <a:off x="2229784" y="3344916"/>
            <a:ext cx="876300" cy="73304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1" name="AutoShape 21"/>
          <p:cNvCxnSpPr>
            <a:cxnSpLocks noChangeAspect="1" noChangeShapeType="1"/>
            <a:stCxn id="256019" idx="2"/>
            <a:endCxn id="256013" idx="1"/>
          </p:cNvCxnSpPr>
          <p:nvPr/>
        </p:nvCxnSpPr>
        <p:spPr bwMode="auto">
          <a:xfrm rot="16200000" flipH="1">
            <a:off x="2653077" y="3964889"/>
            <a:ext cx="649634" cy="546616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256022" name="AutoShape 22"/>
          <p:cNvCxnSpPr>
            <a:cxnSpLocks noChangeAspect="1" noChangeShapeType="1"/>
            <a:stCxn id="256019" idx="2"/>
            <a:endCxn id="35" idx="6"/>
          </p:cNvCxnSpPr>
          <p:nvPr/>
        </p:nvCxnSpPr>
        <p:spPr bwMode="auto">
          <a:xfrm rot="5400000">
            <a:off x="2441073" y="3835945"/>
            <a:ext cx="186079" cy="340949"/>
          </a:xfrm>
          <a:prstGeom prst="straightConnector1">
            <a:avLst/>
          </a:prstGeom>
          <a:noFill/>
          <a:ln w="9525">
            <a:solidFill>
              <a:srgbClr val="800000"/>
            </a:solidFill>
            <a:round/>
            <a:headEnd/>
            <a:tailEnd type="triangle" w="med" len="med"/>
          </a:ln>
          <a:effectLst/>
        </p:spPr>
      </p:cxnSp>
      <p:pic>
        <p:nvPicPr>
          <p:cNvPr id="256023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16088" y="3081530"/>
            <a:ext cx="144462" cy="312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4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44600" y="3426018"/>
            <a:ext cx="144463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5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90638" y="3946718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6" name="Picture 2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72406" y="3876963"/>
            <a:ext cx="14446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7" name="Picture 27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13996" y="4077111"/>
            <a:ext cx="142875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8" name="Picture 28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25277" y="3275205"/>
            <a:ext cx="242887" cy="19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56029" name="Picture 29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09788" y="3152968"/>
            <a:ext cx="242887" cy="188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" name="Oval 8"/>
          <p:cNvSpPr>
            <a:spLocks noChangeAspect="1" noChangeArrowheads="1"/>
          </p:cNvSpPr>
          <p:nvPr/>
        </p:nvSpPr>
        <p:spPr bwMode="auto">
          <a:xfrm>
            <a:off x="1982637" y="3924834"/>
            <a:ext cx="381000" cy="349250"/>
          </a:xfrm>
          <a:prstGeom prst="ellipse">
            <a:avLst/>
          </a:prstGeom>
          <a:solidFill>
            <a:schemeClr val="bg2">
              <a:alpha val="5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8" name="Curved Connector 7"/>
          <p:cNvCxnSpPr>
            <a:stCxn id="35" idx="4"/>
            <a:endCxn id="35" idx="2"/>
          </p:cNvCxnSpPr>
          <p:nvPr/>
        </p:nvCxnSpPr>
        <p:spPr bwMode="auto">
          <a:xfrm rot="5400000" flipH="1">
            <a:off x="1990574" y="4091522"/>
            <a:ext cx="174625" cy="190500"/>
          </a:xfrm>
          <a:prstGeom prst="curvedConnector4">
            <a:avLst>
              <a:gd name="adj1" fmla="val -130909"/>
              <a:gd name="adj2" fmla="val 22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" name="Picture 8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3993" y="4585845"/>
            <a:ext cx="122415" cy="19236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0" y="41048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>
                <a:latin typeface="+mj-lt"/>
                <a:cs typeface="Times New Roman" panose="02020603050405020304" pitchFamily="18" charset="0"/>
              </a:rPr>
              <a:t>Markov Decision Processes</a:t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[Bellman ’57] [Howard ’60] </a:t>
            </a:r>
            <a:r>
              <a:rPr lang="en-US" sz="3200" dirty="0">
                <a:solidFill>
                  <a:srgbClr val="996600"/>
                </a:solidFill>
                <a:latin typeface="+mj-lt"/>
              </a:rPr>
              <a:t>…</a:t>
            </a:r>
          </a:p>
        </p:txBody>
      </p: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0" y="6122157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Optimal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positional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strategies can be found using 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LP.</a:t>
            </a:r>
            <a:endParaRPr lang="en-US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0" y="6727321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there a 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strongly polynomial</a:t>
            </a:r>
            <a:r>
              <a:rPr lang="en-US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time algorithm?</a:t>
            </a:r>
          </a:p>
        </p:txBody>
      </p: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0" y="1631830"/>
            <a:ext cx="4807601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+mj-lt"/>
                <a:cs typeface="Times New Roman" pitchFamily="18" charset="0"/>
              </a:rPr>
              <a:t>1-player TBSGs</a:t>
            </a:r>
            <a:endParaRPr lang="en-US" sz="3200" dirty="0">
              <a:solidFill>
                <a:schemeClr val="accent2"/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5092971" y="3127108"/>
            <a:ext cx="3978114" cy="1061373"/>
            <a:chOff x="5587126" y="4485861"/>
            <a:chExt cx="3978114" cy="1061373"/>
          </a:xfrm>
        </p:grpSpPr>
        <p:sp>
          <p:nvSpPr>
            <p:cNvPr id="53" name="Text Box 42"/>
            <p:cNvSpPr txBox="1">
              <a:spLocks noChangeAspect="1" noChangeArrowheads="1"/>
            </p:cNvSpPr>
            <p:nvPr/>
          </p:nvSpPr>
          <p:spPr bwMode="auto">
            <a:xfrm>
              <a:off x="6068512" y="4485861"/>
              <a:ext cx="3015343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00B050"/>
                  </a:solidFill>
                </a:rPr>
                <a:t>Discounted </a:t>
              </a:r>
              <a:r>
                <a:rPr lang="en-US" sz="2800" dirty="0" smtClean="0">
                  <a:solidFill>
                    <a:srgbClr val="0033CC"/>
                  </a:solidFill>
                </a:rPr>
                <a:t>cost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5587126" y="5001315"/>
              <a:ext cx="3978114" cy="545919"/>
              <a:chOff x="5587126" y="5001315"/>
              <a:chExt cx="3978114" cy="545919"/>
            </a:xfrm>
          </p:grpSpPr>
          <p:sp>
            <p:nvSpPr>
              <p:cNvPr id="55" name="Text Box 49"/>
              <p:cNvSpPr txBox="1">
                <a:spLocks noChangeArrowheads="1"/>
              </p:cNvSpPr>
              <p:nvPr/>
            </p:nvSpPr>
            <p:spPr bwMode="auto">
              <a:xfrm>
                <a:off x="5587126" y="500718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6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" name="Group 1"/>
          <p:cNvGrpSpPr/>
          <p:nvPr/>
        </p:nvGrpSpPr>
        <p:grpSpPr>
          <a:xfrm>
            <a:off x="4939869" y="4547348"/>
            <a:ext cx="4284319" cy="1228061"/>
            <a:chOff x="4893642" y="4510772"/>
            <a:chExt cx="4284319" cy="1228061"/>
          </a:xfrm>
        </p:grpSpPr>
        <p:grpSp>
          <p:nvGrpSpPr>
            <p:cNvPr id="57" name="Group 56"/>
            <p:cNvGrpSpPr/>
            <p:nvPr/>
          </p:nvGrpSpPr>
          <p:grpSpPr>
            <a:xfrm>
              <a:off x="4893642" y="4510772"/>
              <a:ext cx="4284319" cy="1228061"/>
              <a:chOff x="5534389" y="5653771"/>
              <a:chExt cx="4284319" cy="1228061"/>
            </a:xfrm>
          </p:grpSpPr>
          <p:sp>
            <p:nvSpPr>
              <p:cNvPr id="58" name="Text Box 41"/>
              <p:cNvSpPr txBox="1">
                <a:spLocks noChangeAspect="1" noChangeArrowheads="1"/>
              </p:cNvSpPr>
              <p:nvPr/>
            </p:nvSpPr>
            <p:spPr bwMode="auto">
              <a:xfrm>
                <a:off x="5779343" y="5653771"/>
                <a:ext cx="3794411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>
                    <a:solidFill>
                      <a:srgbClr val="990099"/>
                    </a:solidFill>
                  </a:rPr>
                  <a:t>Limiting average </a:t>
                </a:r>
                <a:r>
                  <a:rPr lang="en-US" sz="2800" dirty="0" smtClean="0">
                    <a:solidFill>
                      <a:schemeClr val="accent2"/>
                    </a:solidFill>
                  </a:rPr>
                  <a:t>cost</a:t>
                </a:r>
                <a:endParaRPr lang="en-US" sz="2800" dirty="0">
                  <a:solidFill>
                    <a:schemeClr val="accent2"/>
                  </a:solidFill>
                </a:endParaRPr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>
                <a:off x="5534389" y="6169008"/>
                <a:ext cx="4284319" cy="712824"/>
                <a:chOff x="5681614" y="6169008"/>
                <a:chExt cx="4284319" cy="712824"/>
              </a:xfrm>
            </p:grpSpPr>
            <p:sp>
              <p:nvSpPr>
                <p:cNvPr id="6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5681614" y="6237782"/>
                  <a:ext cx="1464654" cy="4930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2800" dirty="0" smtClean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min</a:t>
                  </a: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/</a:t>
                  </a:r>
                  <a:r>
                    <a:rPr lang="en-US" sz="28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max</a:t>
                  </a:r>
                  <a:endPara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Text 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990955" y="6169008"/>
                      <a:ext cx="2974978" cy="71282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14:m>
                        <m:oMath xmlns:m="http://schemas.openxmlformats.org/officeDocument/2006/math"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→</m:t>
                                      </m:r>
                                      <m:r>
                                        <m:rPr>
                                          <m:brk m:alnAt="23"/>
                                        </m:r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∞</m:t>
                                      </m:r>
                                    </m:lim>
                                  </m:limLow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  <m:nary>
                                    <m:naryPr>
                                      <m:chr m:val="∑"/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=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280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func>
                            </m:e>
                          </m:d>
                        </m:oMath>
                      </a14:m>
                      <a:endParaRPr lang="en-US" sz="2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Text Box 4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6990955" y="6169008"/>
                      <a:ext cx="2974978" cy="712824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62" name="Straight Connector 61"/>
            <p:cNvCxnSpPr/>
            <p:nvPr/>
          </p:nvCxnSpPr>
          <p:spPr bwMode="auto">
            <a:xfrm>
              <a:off x="6956245" y="5180127"/>
              <a:ext cx="502398" cy="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3" name="Group 62"/>
          <p:cNvGrpSpPr/>
          <p:nvPr/>
        </p:nvGrpSpPr>
        <p:grpSpPr>
          <a:xfrm>
            <a:off x="4814767" y="1871384"/>
            <a:ext cx="4442069" cy="1008321"/>
            <a:chOff x="5700227" y="1495525"/>
            <a:chExt cx="4442069" cy="1008321"/>
          </a:xfrm>
        </p:grpSpPr>
        <p:sp>
          <p:nvSpPr>
            <p:cNvPr id="64" name="Text Box 41"/>
            <p:cNvSpPr txBox="1">
              <a:spLocks noChangeAspect="1" noChangeArrowheads="1"/>
            </p:cNvSpPr>
            <p:nvPr/>
          </p:nvSpPr>
          <p:spPr bwMode="auto">
            <a:xfrm>
              <a:off x="5700227" y="1495525"/>
              <a:ext cx="4442069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infinite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6073469" y="1996004"/>
              <a:ext cx="3467853" cy="507842"/>
              <a:chOff x="5711114" y="1996004"/>
              <a:chExt cx="3467853" cy="507842"/>
            </a:xfrm>
          </p:grpSpPr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0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" name="Rectangle 2"/>
          <p:cNvSpPr/>
          <p:nvPr/>
        </p:nvSpPr>
        <p:spPr bwMode="auto">
          <a:xfrm>
            <a:off x="4581144" y="4389848"/>
            <a:ext cx="5001768" cy="1545771"/>
          </a:xfrm>
          <a:prstGeom prst="rect">
            <a:avLst/>
          </a:prstGeom>
          <a:noFill/>
          <a:ln w="158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27509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489365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Limiting average costs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4638" y="1437809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cost vector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associated with the states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a Markov chain with transition probabilities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38" y="1437809"/>
                <a:ext cx="10080625" cy="923330"/>
              </a:xfrm>
              <a:prstGeom prst="rect">
                <a:avLst/>
              </a:prstGeom>
              <a:blipFill>
                <a:blip r:embed="rId3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 bwMode="auto">
              <a:xfrm>
                <a:off x="10734" y="2543417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Whenever we visit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we pay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2543417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1458" y="3087562"/>
                <a:ext cx="10080625" cy="130580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we start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limiting average cost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nary>
                              <m:naryPr>
                                <m:chr m:val="∑"/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sup>
                                </m:sSubSup>
                                <m:sSub>
                                  <m:sSub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nary>
                          </m:e>
                        </m:nary>
                      </m:e>
                    </m:func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3087562"/>
                <a:ext cx="10080625" cy="1305807"/>
              </a:xfrm>
              <a:prstGeom prst="rect">
                <a:avLst/>
              </a:prstGeom>
              <a:blipFill>
                <a:blip r:embed="rId5"/>
                <a:stretch>
                  <a:fillRect t="-74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-4506" y="4539822"/>
                <a:ext cx="10080625" cy="130298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matrix notation: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acc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</m:func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</m:oMath>
                </a14:m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4539822"/>
                <a:ext cx="10080625" cy="1302985"/>
              </a:xfrm>
              <a:prstGeom prst="rect">
                <a:avLst/>
              </a:prstGeom>
              <a:blipFill>
                <a:blip r:embed="rId6"/>
                <a:stretch>
                  <a:fillRect t="-610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/>
          <p:cNvSpPr txBox="1">
            <a:spLocks/>
          </p:cNvSpPr>
          <p:nvPr/>
        </p:nvSpPr>
        <p:spPr bwMode="auto">
          <a:xfrm>
            <a:off x="-1458" y="5960225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particular, the limiting average costs exist.</a:t>
            </a:r>
          </a:p>
        </p:txBody>
      </p:sp>
    </p:spTree>
    <p:extLst>
      <p:ext uri="{BB962C8B-B14F-4D97-AF65-F5344CB8AC3E}">
        <p14:creationId xmlns:p14="http://schemas.microsoft.com/office/powerpoint/2010/main" val="13745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31428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Limiting average costs and </a:t>
            </a:r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biases</a:t>
            </a:r>
            <a:endParaRPr lang="en-US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-4506" y="2341509"/>
                <a:ext cx="10080625" cy="53694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large: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</m:e>
                        </m:nary>
                      </m:e>
                    </m:d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acc>
                      <m:accPr>
                        <m:chr m:val="̅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acc>
                  </m:oMath>
                </a14:m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2341509"/>
                <a:ext cx="10080625" cy="536942"/>
              </a:xfrm>
              <a:prstGeom prst="rect">
                <a:avLst/>
              </a:prstGeom>
              <a:blipFill>
                <a:blip r:embed="rId3"/>
                <a:stretch>
                  <a:fillRect t="-17045" b="-352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-1458" y="3012625"/>
                <a:ext cx="10080625" cy="70141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bias is defined as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</m:acc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sz="3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func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3012625"/>
                <a:ext cx="10080625" cy="701410"/>
              </a:xfrm>
              <a:prstGeom prst="rect">
                <a:avLst/>
              </a:prstGeom>
              <a:blipFill>
                <a:blip r:embed="rId4"/>
                <a:stretch>
                  <a:fillRect t="-3478" b="-1304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4506" y="904350"/>
                <a:ext cx="10080625" cy="130298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</a:t>
                </a:r>
                <a:r>
                  <a:rPr lang="en-US" sz="30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limiting average cost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b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acc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</m:func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</m:oMath>
                </a14:m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904350"/>
                <a:ext cx="10080625" cy="1302985"/>
              </a:xfrm>
              <a:prstGeom prst="rect">
                <a:avLst/>
              </a:prstGeom>
              <a:blipFill>
                <a:blip r:embed="rId5"/>
                <a:stretch>
                  <a:fillRect t="-7477" b="-46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itle 1"/>
          <p:cNvSpPr txBox="1">
            <a:spLocks/>
          </p:cNvSpPr>
          <p:nvPr/>
        </p:nvSpPr>
        <p:spPr bwMode="auto">
          <a:xfrm>
            <a:off x="-1458" y="4799145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first limit does not always exist, so we need to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 the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Cesàro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limit, which does always exist.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4638" y="5856647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find </a:t>
            </a:r>
            <a:r>
              <a:rPr lang="en-US" sz="3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 strategies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limiting average cost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need to work with both values and biases.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 on their own are not enough.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-4506" y="3848209"/>
                <a:ext cx="10080625" cy="8167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more precisely as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</m:acc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p>
                          <m:e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nary>
                                      <m:naryPr>
                                        <m:chr m:val="∑"/>
                                        <m:ctrlP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sz="30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300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sz="300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0</m:t>
                                        </m:r>
                                      </m:sub>
                                      <m:sup>
                                        <m:r>
                                          <a:rPr lang="en-US" sz="30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30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p>
                                      <m:e>
                                        <m:sSup>
                                          <m:sSupPr>
                                            <m:ctrlPr>
                                              <a:rPr lang="en-US" sz="30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30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𝑃</m:t>
                                            </m:r>
                                          </m:e>
                                          <m:sup>
                                            <m:r>
                                              <a:rPr lang="en-US" sz="30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sup>
                                        </m:sSup>
                                      </m:e>
                                    </m:nary>
                                  </m:e>
                                </m:d>
                                <m:r>
                                  <a:rPr lang="en-US" sz="30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𝒄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0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</m:e>
                            </m:d>
                          </m:e>
                        </m:nary>
                        <m:r>
                          <m:rPr>
                            <m:nor/>
                          </m:rPr>
                          <a:rPr lang="en-US" sz="30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func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3848209"/>
                <a:ext cx="10080625" cy="816762"/>
              </a:xfrm>
              <a:prstGeom prst="rect">
                <a:avLst/>
              </a:prstGeom>
              <a:blipFill>
                <a:blip r:embed="rId6"/>
                <a:stretch>
                  <a:fillRect b="-1119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872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97341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verage costs and </a:t>
            </a:r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biases - 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Examples</a:t>
            </a:r>
            <a:endParaRPr lang="en-US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73849" y="1289282"/>
            <a:ext cx="2338769" cy="619152"/>
            <a:chOff x="1073849" y="1289282"/>
            <a:chExt cx="2338769" cy="619152"/>
          </a:xfrm>
        </p:grpSpPr>
        <p:sp>
          <p:nvSpPr>
            <p:cNvPr id="14" name="Oval 8"/>
            <p:cNvSpPr>
              <a:spLocks noChangeAspect="1" noChangeArrowheads="1"/>
            </p:cNvSpPr>
            <p:nvPr/>
          </p:nvSpPr>
          <p:spPr bwMode="auto">
            <a:xfrm>
              <a:off x="1073849" y="1550482"/>
              <a:ext cx="381000" cy="34925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8"/>
            <p:cNvSpPr>
              <a:spLocks noChangeAspect="1" noChangeArrowheads="1"/>
            </p:cNvSpPr>
            <p:nvPr/>
          </p:nvSpPr>
          <p:spPr bwMode="auto">
            <a:xfrm>
              <a:off x="2360105" y="1550482"/>
              <a:ext cx="381000" cy="34925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" name="Straight Arrow Connector 2"/>
            <p:cNvCxnSpPr>
              <a:stCxn id="14" idx="6"/>
              <a:endCxn id="16" idx="2"/>
            </p:cNvCxnSpPr>
            <p:nvPr/>
          </p:nvCxnSpPr>
          <p:spPr bwMode="auto">
            <a:xfrm>
              <a:off x="1454849" y="1725107"/>
              <a:ext cx="905256" cy="0"/>
            </a:xfrm>
            <a:prstGeom prst="straightConnector1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6" name="Curved Connector 5"/>
            <p:cNvCxnSpPr>
              <a:stCxn id="16" idx="4"/>
              <a:endCxn id="16" idx="0"/>
            </p:cNvCxnSpPr>
            <p:nvPr/>
          </p:nvCxnSpPr>
          <p:spPr bwMode="auto">
            <a:xfrm rot="5400000" flipH="1">
              <a:off x="2375980" y="1725107"/>
              <a:ext cx="349250" cy="12700"/>
            </a:xfrm>
            <a:prstGeom prst="curvedConnector5">
              <a:avLst>
                <a:gd name="adj1" fmla="val -65455"/>
                <a:gd name="adj2" fmla="val -3900000"/>
                <a:gd name="adj3" fmla="val 165455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1738313" y="1289282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8313" y="1289282"/>
                  <a:ext cx="338328" cy="435825"/>
                </a:xfrm>
                <a:prstGeom prst="rect">
                  <a:avLst/>
                </a:prstGeom>
                <a:blipFill>
                  <a:blip r:embed="rId3"/>
                  <a:stretch>
                    <a:fillRect l="-3571" r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3074290" y="1472609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4290" y="1472609"/>
                  <a:ext cx="338328" cy="435825"/>
                </a:xfrm>
                <a:prstGeom prst="rect">
                  <a:avLst/>
                </a:prstGeom>
                <a:blipFill>
                  <a:blip r:embed="rId4"/>
                  <a:stretch>
                    <a:fillRect l="-3571" r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22377" y="2182519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77" y="2182519"/>
                <a:ext cx="1070800" cy="435825"/>
              </a:xfrm>
              <a:prstGeom prst="rect">
                <a:avLst/>
              </a:prstGeom>
              <a:blipFill>
                <a:blip r:embed="rId5"/>
                <a:stretch>
                  <a:fillRect l="-571" r="-571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999489" y="2188615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489" y="2188615"/>
                <a:ext cx="1070800" cy="435825"/>
              </a:xfrm>
              <a:prstGeom prst="rect">
                <a:avLst/>
              </a:prstGeom>
              <a:blipFill>
                <a:blip r:embed="rId6"/>
                <a:stretch>
                  <a:fillRect l="-568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19329" y="2682391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29" y="2682391"/>
                <a:ext cx="1070800" cy="435825"/>
              </a:xfrm>
              <a:prstGeom prst="rect">
                <a:avLst/>
              </a:prstGeom>
              <a:blipFill>
                <a:blip r:embed="rId7"/>
                <a:stretch>
                  <a:fillRect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96441" y="2688487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441" y="2688487"/>
                <a:ext cx="1070800" cy="435825"/>
              </a:xfrm>
              <a:prstGeom prst="rect">
                <a:avLst/>
              </a:prstGeom>
              <a:blipFill>
                <a:blip r:embed="rId8"/>
                <a:stretch>
                  <a:fillRect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837432" y="2234335"/>
                <a:ext cx="1164335" cy="5774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432" y="2234335"/>
                <a:ext cx="1164335" cy="57740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114545" y="2240431"/>
                <a:ext cx="1177482" cy="586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545" y="2240431"/>
                <a:ext cx="1177482" cy="58650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858768" y="2871367"/>
                <a:ext cx="1311593" cy="586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768" y="2871367"/>
                <a:ext cx="1311593" cy="58650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093208" y="2868319"/>
                <a:ext cx="1591055" cy="586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208" y="2868319"/>
                <a:ext cx="1591055" cy="5865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4188905" y="993626"/>
            <a:ext cx="1667256" cy="1176936"/>
            <a:chOff x="4188905" y="993626"/>
            <a:chExt cx="1667256" cy="1176936"/>
          </a:xfrm>
        </p:grpSpPr>
        <p:sp>
          <p:nvSpPr>
            <p:cNvPr id="29" name="Oval 8"/>
            <p:cNvSpPr>
              <a:spLocks noChangeAspect="1" noChangeArrowheads="1"/>
            </p:cNvSpPr>
            <p:nvPr/>
          </p:nvSpPr>
          <p:spPr bwMode="auto">
            <a:xfrm>
              <a:off x="4188905" y="1602298"/>
              <a:ext cx="381000" cy="34925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8"/>
            <p:cNvSpPr>
              <a:spLocks noChangeAspect="1" noChangeArrowheads="1"/>
            </p:cNvSpPr>
            <p:nvPr/>
          </p:nvSpPr>
          <p:spPr bwMode="auto">
            <a:xfrm>
              <a:off x="5475161" y="1602298"/>
              <a:ext cx="381000" cy="34925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Curved Connector 31"/>
            <p:cNvCxnSpPr>
              <a:stCxn id="29" idx="4"/>
              <a:endCxn id="30" idx="4"/>
            </p:cNvCxnSpPr>
            <p:nvPr/>
          </p:nvCxnSpPr>
          <p:spPr bwMode="auto">
            <a:xfrm rot="16200000" flipH="1">
              <a:off x="5022533" y="1308420"/>
              <a:ext cx="12700" cy="128625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4853369" y="993626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3369" y="993626"/>
                  <a:ext cx="338328" cy="435825"/>
                </a:xfrm>
                <a:prstGeom prst="rect">
                  <a:avLst/>
                </a:prstGeom>
                <a:blipFill>
                  <a:blip r:embed="rId14"/>
                  <a:stretch>
                    <a:fillRect l="-5357" r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4872610" y="1734737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2610" y="1734737"/>
                  <a:ext cx="338328" cy="435825"/>
                </a:xfrm>
                <a:prstGeom prst="rect">
                  <a:avLst/>
                </a:prstGeom>
                <a:blipFill>
                  <a:blip r:embed="rId4"/>
                  <a:stretch>
                    <a:fillRect l="-3571" r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Curved Connector 40"/>
            <p:cNvCxnSpPr>
              <a:stCxn id="30" idx="0"/>
              <a:endCxn id="29" idx="0"/>
            </p:cNvCxnSpPr>
            <p:nvPr/>
          </p:nvCxnSpPr>
          <p:spPr bwMode="auto">
            <a:xfrm rot="16200000" flipV="1">
              <a:off x="5022533" y="959170"/>
              <a:ext cx="12700" cy="128625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2353" y="3248346"/>
                <a:ext cx="3115468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 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53" y="3248346"/>
                <a:ext cx="3115468" cy="435825"/>
              </a:xfrm>
              <a:prstGeom prst="rect">
                <a:avLst/>
              </a:prstGeom>
              <a:blipFill>
                <a:blip r:embed="rId15"/>
                <a:stretch>
                  <a:fillRect l="-587" t="-16901" b="-32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95700" y="3758077"/>
                <a:ext cx="2165128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700" y="3758077"/>
                <a:ext cx="2165128" cy="435825"/>
              </a:xfrm>
              <a:prstGeom prst="rect">
                <a:avLst/>
              </a:prstGeom>
              <a:blipFill>
                <a:blip r:embed="rId16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364579" y="3465469"/>
                <a:ext cx="3283109" cy="5874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 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endParaRPr lang="en-US" sz="2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579" y="3465469"/>
                <a:ext cx="3283109" cy="587405"/>
              </a:xfrm>
              <a:prstGeom prst="rect">
                <a:avLst/>
              </a:prstGeom>
              <a:blipFill>
                <a:blip r:embed="rId17"/>
                <a:stretch>
                  <a:fillRect t="-1031" b="-8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361531" y="4038493"/>
                <a:ext cx="3283109" cy="5874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 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endParaRPr lang="en-US" sz="2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531" y="4038493"/>
                <a:ext cx="3283109" cy="587405"/>
              </a:xfrm>
              <a:prstGeom prst="rect">
                <a:avLst/>
              </a:prstGeom>
              <a:blipFill>
                <a:blip r:embed="rId18"/>
                <a:stretch>
                  <a:fillRect t="-1031" b="-8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024378" y="2373458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378" y="2373458"/>
                <a:ext cx="1070800" cy="435825"/>
              </a:xfrm>
              <a:prstGeom prst="rect">
                <a:avLst/>
              </a:prstGeom>
              <a:blipFill>
                <a:blip r:embed="rId20"/>
                <a:stretch>
                  <a:fillRect l="-568" r="-568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8301490" y="2379554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490" y="2379554"/>
                <a:ext cx="1070800" cy="435825"/>
              </a:xfrm>
              <a:prstGeom prst="rect">
                <a:avLst/>
              </a:prstGeom>
              <a:blipFill>
                <a:blip r:embed="rId21"/>
                <a:stretch>
                  <a:fillRect l="-571" r="-571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820161" y="2848269"/>
                <a:ext cx="1320737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0161" y="2848269"/>
                <a:ext cx="1320737" cy="435825"/>
              </a:xfrm>
              <a:prstGeom prst="rect">
                <a:avLst/>
              </a:prstGeom>
              <a:blipFill>
                <a:blip r:embed="rId22"/>
                <a:stretch>
                  <a:fillRect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300856" y="2823877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856" y="2823877"/>
                <a:ext cx="1070800" cy="435825"/>
              </a:xfrm>
              <a:prstGeom prst="rect">
                <a:avLst/>
              </a:prstGeom>
              <a:blipFill>
                <a:blip r:embed="rId23"/>
                <a:stretch>
                  <a:fillRect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212848" y="3338801"/>
                <a:ext cx="3764659" cy="988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0" dirty="0" smtClean="0">
                    <a:solidFill>
                      <a:schemeClr val="accent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en-US" sz="24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r>
                  <a:rPr lang="en-US" sz="240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40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2848" y="3338801"/>
                <a:ext cx="3764659" cy="98898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7055810" y="948368"/>
            <a:ext cx="2795969" cy="1151005"/>
            <a:chOff x="7055810" y="948368"/>
            <a:chExt cx="2795969" cy="1151005"/>
          </a:xfrm>
        </p:grpSpPr>
        <p:sp>
          <p:nvSpPr>
            <p:cNvPr id="48" name="Oval 8"/>
            <p:cNvSpPr>
              <a:spLocks noChangeAspect="1" noChangeArrowheads="1"/>
            </p:cNvSpPr>
            <p:nvPr/>
          </p:nvSpPr>
          <p:spPr bwMode="auto">
            <a:xfrm>
              <a:off x="7055810" y="1741421"/>
              <a:ext cx="381000" cy="34925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8"/>
            <p:cNvSpPr>
              <a:spLocks noChangeAspect="1" noChangeArrowheads="1"/>
            </p:cNvSpPr>
            <p:nvPr/>
          </p:nvSpPr>
          <p:spPr bwMode="auto">
            <a:xfrm>
              <a:off x="8799266" y="1741421"/>
              <a:ext cx="381000" cy="34925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Straight Arrow Connector 49"/>
            <p:cNvCxnSpPr>
              <a:stCxn id="48" idx="6"/>
              <a:endCxn id="49" idx="2"/>
            </p:cNvCxnSpPr>
            <p:nvPr/>
          </p:nvCxnSpPr>
          <p:spPr bwMode="auto">
            <a:xfrm>
              <a:off x="7436810" y="1916046"/>
              <a:ext cx="1362456" cy="0"/>
            </a:xfrm>
            <a:prstGeom prst="straightConnector1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1" name="Curved Connector 50"/>
            <p:cNvCxnSpPr>
              <a:stCxn id="49" idx="4"/>
              <a:endCxn id="49" idx="0"/>
            </p:cNvCxnSpPr>
            <p:nvPr/>
          </p:nvCxnSpPr>
          <p:spPr bwMode="auto">
            <a:xfrm rot="5400000" flipH="1">
              <a:off x="8815141" y="1916046"/>
              <a:ext cx="349250" cy="12700"/>
            </a:xfrm>
            <a:prstGeom prst="curvedConnector5">
              <a:avLst>
                <a:gd name="adj1" fmla="val -65455"/>
                <a:gd name="adj2" fmla="val -3900000"/>
                <a:gd name="adj3" fmla="val 165455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7546538" y="1480221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6538" y="1480221"/>
                  <a:ext cx="338328" cy="435825"/>
                </a:xfrm>
                <a:prstGeom prst="rect">
                  <a:avLst/>
                </a:prstGeom>
                <a:blipFill>
                  <a:blip r:embed="rId25"/>
                  <a:stretch>
                    <a:fillRect l="-5455" r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9513451" y="1663548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3451" y="1663548"/>
                  <a:ext cx="338328" cy="435825"/>
                </a:xfrm>
                <a:prstGeom prst="rect">
                  <a:avLst/>
                </a:prstGeom>
                <a:blipFill>
                  <a:blip r:embed="rId26"/>
                  <a:stretch>
                    <a:fillRect l="-5455" r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Rectangle 14"/>
            <p:cNvSpPr>
              <a:spLocks noChangeAspect="1" noChangeArrowheads="1"/>
            </p:cNvSpPr>
            <p:nvPr/>
          </p:nvSpPr>
          <p:spPr bwMode="auto">
            <a:xfrm>
              <a:off x="8003738" y="1792353"/>
              <a:ext cx="228600" cy="2286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8234815" y="1252516"/>
                  <a:ext cx="570928" cy="586507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34815" y="1252516"/>
                  <a:ext cx="570928" cy="586507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2" name="Curved Connector 61"/>
            <p:cNvCxnSpPr>
              <a:stCxn id="60" idx="0"/>
              <a:endCxn id="48" idx="0"/>
            </p:cNvCxnSpPr>
            <p:nvPr/>
          </p:nvCxnSpPr>
          <p:spPr bwMode="auto">
            <a:xfrm rot="16200000" flipV="1">
              <a:off x="7656708" y="1331023"/>
              <a:ext cx="50932" cy="871728"/>
            </a:xfrm>
            <a:prstGeom prst="curvedConnector3">
              <a:avLst>
                <a:gd name="adj1" fmla="val 1051528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7843751" y="948368"/>
                  <a:ext cx="570928" cy="586507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43751" y="948368"/>
                  <a:ext cx="570928" cy="586507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6350008" y="4388017"/>
                <a:ext cx="3764659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08" y="4388017"/>
                <a:ext cx="3764659" cy="435825"/>
              </a:xfrm>
              <a:prstGeom prst="rect">
                <a:avLst/>
              </a:prstGeom>
              <a:blipFill>
                <a:blip r:embed="rId31"/>
                <a:stretch>
                  <a:fillRect b="-12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5038097" y="4980220"/>
            <a:ext cx="3411407" cy="2173255"/>
            <a:chOff x="168964" y="4853597"/>
            <a:chExt cx="3411407" cy="2173255"/>
          </a:xfrm>
        </p:grpSpPr>
        <p:sp>
          <p:nvSpPr>
            <p:cNvPr id="67" name="Oval 8"/>
            <p:cNvSpPr>
              <a:spLocks noChangeAspect="1" noChangeArrowheads="1"/>
            </p:cNvSpPr>
            <p:nvPr/>
          </p:nvSpPr>
          <p:spPr bwMode="auto">
            <a:xfrm>
              <a:off x="1168337" y="5659186"/>
              <a:ext cx="381000" cy="34925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Oval 8"/>
            <p:cNvSpPr>
              <a:spLocks noChangeAspect="1" noChangeArrowheads="1"/>
            </p:cNvSpPr>
            <p:nvPr/>
          </p:nvSpPr>
          <p:spPr bwMode="auto">
            <a:xfrm>
              <a:off x="2911793" y="5659186"/>
              <a:ext cx="381000" cy="34925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1659065" y="5397986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9065" y="5397986"/>
                  <a:ext cx="338328" cy="435825"/>
                </a:xfrm>
                <a:prstGeom prst="rect">
                  <a:avLst/>
                </a:prstGeom>
                <a:blipFill>
                  <a:blip r:embed="rId32"/>
                  <a:stretch>
                    <a:fillRect r="-25455" b="-2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2473008" y="5773486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3008" y="5773486"/>
                  <a:ext cx="338328" cy="435825"/>
                </a:xfrm>
                <a:prstGeom prst="rect">
                  <a:avLst/>
                </a:prstGeom>
                <a:blipFill>
                  <a:blip r:embed="rId33"/>
                  <a:stretch>
                    <a:fillRect r="-25000" b="-28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Rectangle 14"/>
            <p:cNvSpPr>
              <a:spLocks noChangeAspect="1" noChangeArrowheads="1"/>
            </p:cNvSpPr>
            <p:nvPr/>
          </p:nvSpPr>
          <p:spPr bwMode="auto">
            <a:xfrm>
              <a:off x="2196530" y="5207409"/>
              <a:ext cx="228600" cy="2286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2469972" y="4897127"/>
                  <a:ext cx="893528" cy="435825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9972" y="4897127"/>
                  <a:ext cx="893528" cy="435825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Curved Connector 74"/>
            <p:cNvCxnSpPr>
              <a:stCxn id="73" idx="0"/>
              <a:endCxn id="67" idx="2"/>
            </p:cNvCxnSpPr>
            <p:nvPr/>
          </p:nvCxnSpPr>
          <p:spPr bwMode="auto">
            <a:xfrm rot="16200000" flipH="1" flipV="1">
              <a:off x="1426383" y="4949363"/>
              <a:ext cx="626402" cy="1142493"/>
            </a:xfrm>
            <a:prstGeom prst="curvedConnector4">
              <a:avLst>
                <a:gd name="adj1" fmla="val -36494"/>
                <a:gd name="adj2" fmla="val 120009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168964" y="4853597"/>
                  <a:ext cx="961306" cy="435825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964" y="4853597"/>
                  <a:ext cx="961306" cy="435825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9" name="Curved Connector 78"/>
            <p:cNvCxnSpPr>
              <a:stCxn id="67" idx="7"/>
            </p:cNvCxnSpPr>
            <p:nvPr/>
          </p:nvCxnSpPr>
          <p:spPr bwMode="auto">
            <a:xfrm rot="5400000" flipH="1" flipV="1">
              <a:off x="1650724" y="5164527"/>
              <a:ext cx="388622" cy="702988"/>
            </a:xfrm>
            <a:prstGeom prst="curvedConnector2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83" name="Curved Connector 82"/>
            <p:cNvCxnSpPr>
              <a:stCxn id="73" idx="3"/>
              <a:endCxn id="68" idx="0"/>
            </p:cNvCxnSpPr>
            <p:nvPr/>
          </p:nvCxnSpPr>
          <p:spPr bwMode="auto">
            <a:xfrm>
              <a:off x="2425130" y="5321709"/>
              <a:ext cx="677163" cy="337477"/>
            </a:xfrm>
            <a:prstGeom prst="curvedConnector2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86" name="Rectangle 14"/>
            <p:cNvSpPr>
              <a:spLocks noChangeAspect="1" noChangeArrowheads="1"/>
            </p:cNvSpPr>
            <p:nvPr/>
          </p:nvSpPr>
          <p:spPr bwMode="auto">
            <a:xfrm>
              <a:off x="2196530" y="6182539"/>
              <a:ext cx="228600" cy="2286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p:cxnSp>
          <p:nvCxnSpPr>
            <p:cNvPr id="87" name="Curved Connector 86"/>
            <p:cNvCxnSpPr>
              <a:stCxn id="68" idx="3"/>
              <a:endCxn id="86" idx="3"/>
            </p:cNvCxnSpPr>
            <p:nvPr/>
          </p:nvCxnSpPr>
          <p:spPr bwMode="auto">
            <a:xfrm rot="5400000">
              <a:off x="2526586" y="5855835"/>
              <a:ext cx="339549" cy="542459"/>
            </a:xfrm>
            <a:prstGeom prst="curvedConnector2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1" name="Curved Connector 90"/>
            <p:cNvCxnSpPr>
              <a:stCxn id="86" idx="1"/>
              <a:endCxn id="67" idx="4"/>
            </p:cNvCxnSpPr>
            <p:nvPr/>
          </p:nvCxnSpPr>
          <p:spPr bwMode="auto">
            <a:xfrm rot="10800000">
              <a:off x="1358838" y="6008437"/>
              <a:ext cx="837693" cy="288403"/>
            </a:xfrm>
            <a:prstGeom prst="curvedConnector2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4" name="Curved Connector 93"/>
            <p:cNvCxnSpPr>
              <a:stCxn id="86" idx="2"/>
              <a:endCxn id="68" idx="6"/>
            </p:cNvCxnSpPr>
            <p:nvPr/>
          </p:nvCxnSpPr>
          <p:spPr bwMode="auto">
            <a:xfrm rot="5400000" flipH="1" flipV="1">
              <a:off x="2513147" y="5631493"/>
              <a:ext cx="577328" cy="981963"/>
            </a:xfrm>
            <a:prstGeom prst="curvedConnector4">
              <a:avLst>
                <a:gd name="adj1" fmla="val -39596"/>
                <a:gd name="adj2" fmla="val 12328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1492220" y="6296839"/>
                  <a:ext cx="570928" cy="435825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2220" y="6296839"/>
                  <a:ext cx="570928" cy="435825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2527058" y="6591027"/>
                  <a:ext cx="1053313" cy="435825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7058" y="6591027"/>
                  <a:ext cx="1053313" cy="435825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TextBox 62"/>
          <p:cNvSpPr txBox="1"/>
          <p:nvPr/>
        </p:nvSpPr>
        <p:spPr>
          <a:xfrm>
            <a:off x="811789" y="5059876"/>
            <a:ext cx="4147262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 smtClean="0">
                <a:solidFill>
                  <a:schemeClr val="accent2"/>
                </a:solidFill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What are the </a:t>
            </a:r>
            <a:b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values and biases in the following 2-state example?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11789" y="6345751"/>
            <a:ext cx="4147262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 smtClean="0">
                <a:solidFill>
                  <a:schemeClr val="accent2"/>
                </a:solidFill>
              </a:rPr>
              <a:t> 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(To be solved after viewing</a:t>
            </a:r>
            <a:b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next few slides.)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34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5" grpId="0"/>
      <p:bldP spid="36" grpId="0"/>
      <p:bldP spid="37" grpId="0"/>
      <p:bldP spid="38" grpId="0"/>
      <p:bldP spid="44" grpId="0"/>
      <p:bldP spid="45" grpId="0"/>
      <p:bldP spid="46" grpId="0"/>
      <p:bldP spid="47" grpId="0"/>
      <p:bldP spid="54" grpId="0"/>
      <p:bldP spid="55" grpId="0"/>
      <p:bldP spid="56" grpId="0"/>
      <p:bldP spid="57" grpId="0"/>
      <p:bldP spid="58" grpId="0"/>
      <p:bldP spid="77" grpId="0"/>
      <p:bldP spid="63" grpId="0"/>
      <p:bldP spid="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94498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Strategy iteration must use biases</a:t>
            </a:r>
            <a:endParaRPr lang="en-GB" sz="44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49821" y="1725214"/>
            <a:ext cx="2719132" cy="1251061"/>
            <a:chOff x="1841537" y="2589201"/>
            <a:chExt cx="2719132" cy="1251061"/>
          </a:xfrm>
        </p:grpSpPr>
        <p:sp>
          <p:nvSpPr>
            <p:cNvPr id="42" name="TextBox 41"/>
            <p:cNvSpPr txBox="1"/>
            <p:nvPr/>
          </p:nvSpPr>
          <p:spPr bwMode="auto">
            <a:xfrm>
              <a:off x="4194908" y="3014953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43" name="TextBox 42"/>
            <p:cNvSpPr txBox="1"/>
            <p:nvPr/>
          </p:nvSpPr>
          <p:spPr bwMode="auto">
            <a:xfrm>
              <a:off x="1841537" y="2967626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3" name="Oval 4"/>
            <p:cNvSpPr>
              <a:spLocks noChangeAspect="1" noChangeArrowheads="1"/>
            </p:cNvSpPr>
            <p:nvPr/>
          </p:nvSpPr>
          <p:spPr bwMode="auto">
            <a:xfrm>
              <a:off x="2165194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" name="Oval 4"/>
            <p:cNvSpPr>
              <a:spLocks noChangeAspect="1" noChangeArrowheads="1"/>
            </p:cNvSpPr>
            <p:nvPr/>
          </p:nvSpPr>
          <p:spPr bwMode="auto">
            <a:xfrm>
              <a:off x="3838170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3" name="Curved Connector 12"/>
            <p:cNvCxnSpPr>
              <a:stCxn id="3" idx="1"/>
              <a:endCxn id="3" idx="3"/>
            </p:cNvCxnSpPr>
            <p:nvPr/>
          </p:nvCxnSpPr>
          <p:spPr bwMode="auto">
            <a:xfrm rot="16200000" flipH="1">
              <a:off x="2089442" y="3246411"/>
              <a:ext cx="258632" cy="12700"/>
            </a:xfrm>
            <a:prstGeom prst="curvedConnector5">
              <a:avLst>
                <a:gd name="adj1" fmla="val -88388"/>
                <a:gd name="adj2" fmla="val -2503236"/>
                <a:gd name="adj3" fmla="val 188388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16" name="Curved Connector 15"/>
            <p:cNvCxnSpPr>
              <a:stCxn id="4" idx="5"/>
              <a:endCxn id="4" idx="7"/>
            </p:cNvCxnSpPr>
            <p:nvPr/>
          </p:nvCxnSpPr>
          <p:spPr bwMode="auto">
            <a:xfrm rot="5400000" flipH="1">
              <a:off x="4021050" y="3246411"/>
              <a:ext cx="258632" cy="12700"/>
            </a:xfrm>
            <a:prstGeom prst="curvedConnector5">
              <a:avLst>
                <a:gd name="adj1" fmla="val -88388"/>
                <a:gd name="adj2" fmla="val -2878236"/>
                <a:gd name="adj3" fmla="val 188388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2" name="Curved Connector 21"/>
            <p:cNvCxnSpPr>
              <a:stCxn id="3" idx="0"/>
              <a:endCxn id="4" idx="0"/>
            </p:cNvCxnSpPr>
            <p:nvPr/>
          </p:nvCxnSpPr>
          <p:spPr bwMode="auto">
            <a:xfrm rot="5400000" flipH="1" flipV="1">
              <a:off x="3184562" y="222704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5" name="Curved Connector 24"/>
            <p:cNvCxnSpPr>
              <a:stCxn id="4" idx="4"/>
              <a:endCxn id="3" idx="4"/>
            </p:cNvCxnSpPr>
            <p:nvPr/>
          </p:nvCxnSpPr>
          <p:spPr bwMode="auto">
            <a:xfrm rot="5400000">
              <a:off x="3184562" y="259280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37" name="TextBox 36"/>
            <p:cNvSpPr txBox="1"/>
            <p:nvPr/>
          </p:nvSpPr>
          <p:spPr bwMode="auto">
            <a:xfrm>
              <a:off x="3010240" y="2589201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3010240" y="3378597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</p:grpSp>
      <p:sp>
        <p:nvSpPr>
          <p:cNvPr id="87" name="TextBox 86"/>
          <p:cNvSpPr txBox="1"/>
          <p:nvPr/>
        </p:nvSpPr>
        <p:spPr bwMode="auto">
          <a:xfrm>
            <a:off x="6823721" y="3188514"/>
            <a:ext cx="29669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Optimal policy.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Both values are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8" name="TextBox 87"/>
          <p:cNvSpPr txBox="1"/>
          <p:nvPr/>
        </p:nvSpPr>
        <p:spPr bwMode="auto">
          <a:xfrm>
            <a:off x="3707653" y="3188514"/>
            <a:ext cx="307499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After switch.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Both values still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9" name="TextBox 88"/>
          <p:cNvSpPr txBox="1"/>
          <p:nvPr/>
        </p:nvSpPr>
        <p:spPr bwMode="auto">
          <a:xfrm>
            <a:off x="352194" y="3188514"/>
            <a:ext cx="331438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Non-optimal policy.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Both values are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0" name="Text Box 34"/>
          <p:cNvSpPr txBox="1">
            <a:spLocks noChangeArrowheads="1"/>
          </p:cNvSpPr>
          <p:nvPr/>
        </p:nvSpPr>
        <p:spPr bwMode="auto">
          <a:xfrm>
            <a:off x="1836876" y="4505467"/>
            <a:ext cx="647256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But, there is some improvement, 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as we get a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 before getting a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 loop.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3885584" y="1725214"/>
            <a:ext cx="2719132" cy="1251061"/>
            <a:chOff x="1841537" y="2589201"/>
            <a:chExt cx="2719132" cy="1251061"/>
          </a:xfrm>
        </p:grpSpPr>
        <p:sp>
          <p:nvSpPr>
            <p:cNvPr id="74" name="TextBox 73"/>
            <p:cNvSpPr txBox="1"/>
            <p:nvPr/>
          </p:nvSpPr>
          <p:spPr bwMode="auto">
            <a:xfrm>
              <a:off x="4194908" y="3014953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75" name="TextBox 74"/>
            <p:cNvSpPr txBox="1"/>
            <p:nvPr/>
          </p:nvSpPr>
          <p:spPr bwMode="auto">
            <a:xfrm>
              <a:off x="1841537" y="2967626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76" name="Oval 4"/>
            <p:cNvSpPr>
              <a:spLocks noChangeAspect="1" noChangeArrowheads="1"/>
            </p:cNvSpPr>
            <p:nvPr/>
          </p:nvSpPr>
          <p:spPr bwMode="auto">
            <a:xfrm>
              <a:off x="2165194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7" name="Oval 4"/>
            <p:cNvSpPr>
              <a:spLocks noChangeAspect="1" noChangeArrowheads="1"/>
            </p:cNvSpPr>
            <p:nvPr/>
          </p:nvSpPr>
          <p:spPr bwMode="auto">
            <a:xfrm>
              <a:off x="3838170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78" name="Curved Connector 77"/>
            <p:cNvCxnSpPr>
              <a:stCxn id="76" idx="1"/>
              <a:endCxn id="76" idx="3"/>
            </p:cNvCxnSpPr>
            <p:nvPr/>
          </p:nvCxnSpPr>
          <p:spPr bwMode="auto">
            <a:xfrm rot="16200000" flipH="1">
              <a:off x="2089442" y="3246411"/>
              <a:ext cx="258632" cy="12700"/>
            </a:xfrm>
            <a:prstGeom prst="curvedConnector5">
              <a:avLst>
                <a:gd name="adj1" fmla="val -88388"/>
                <a:gd name="adj2" fmla="val -2503236"/>
                <a:gd name="adj3" fmla="val 188388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79" name="Curved Connector 78"/>
            <p:cNvCxnSpPr>
              <a:stCxn id="77" idx="5"/>
              <a:endCxn id="77" idx="7"/>
            </p:cNvCxnSpPr>
            <p:nvPr/>
          </p:nvCxnSpPr>
          <p:spPr bwMode="auto">
            <a:xfrm rot="5400000" flipH="1">
              <a:off x="4021050" y="3246411"/>
              <a:ext cx="258632" cy="12700"/>
            </a:xfrm>
            <a:prstGeom prst="curvedConnector5">
              <a:avLst>
                <a:gd name="adj1" fmla="val -88388"/>
                <a:gd name="adj2" fmla="val -2878236"/>
                <a:gd name="adj3" fmla="val 188388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80" name="Curved Connector 79"/>
            <p:cNvCxnSpPr>
              <a:stCxn id="76" idx="0"/>
              <a:endCxn id="77" idx="0"/>
            </p:cNvCxnSpPr>
            <p:nvPr/>
          </p:nvCxnSpPr>
          <p:spPr bwMode="auto">
            <a:xfrm rot="5400000" flipH="1" flipV="1">
              <a:off x="3184562" y="222704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81" name="Curved Connector 80"/>
            <p:cNvCxnSpPr>
              <a:stCxn id="77" idx="4"/>
              <a:endCxn id="76" idx="4"/>
            </p:cNvCxnSpPr>
            <p:nvPr/>
          </p:nvCxnSpPr>
          <p:spPr bwMode="auto">
            <a:xfrm rot="5400000">
              <a:off x="3184562" y="259280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82" name="TextBox 81"/>
            <p:cNvSpPr txBox="1"/>
            <p:nvPr/>
          </p:nvSpPr>
          <p:spPr bwMode="auto">
            <a:xfrm>
              <a:off x="3010240" y="2589201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83" name="TextBox 82"/>
            <p:cNvSpPr txBox="1"/>
            <p:nvPr/>
          </p:nvSpPr>
          <p:spPr bwMode="auto">
            <a:xfrm>
              <a:off x="3010240" y="3378597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947627" y="1725214"/>
            <a:ext cx="2719132" cy="1251061"/>
            <a:chOff x="1841537" y="2589201"/>
            <a:chExt cx="2719132" cy="1251061"/>
          </a:xfrm>
        </p:grpSpPr>
        <p:sp>
          <p:nvSpPr>
            <p:cNvPr id="85" name="TextBox 84"/>
            <p:cNvSpPr txBox="1"/>
            <p:nvPr/>
          </p:nvSpPr>
          <p:spPr bwMode="auto">
            <a:xfrm>
              <a:off x="4194908" y="3014953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86" name="TextBox 85"/>
            <p:cNvSpPr txBox="1"/>
            <p:nvPr/>
          </p:nvSpPr>
          <p:spPr bwMode="auto">
            <a:xfrm>
              <a:off x="1841537" y="2967626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91" name="Oval 4"/>
            <p:cNvSpPr>
              <a:spLocks noChangeAspect="1" noChangeArrowheads="1"/>
            </p:cNvSpPr>
            <p:nvPr/>
          </p:nvSpPr>
          <p:spPr bwMode="auto">
            <a:xfrm>
              <a:off x="2165194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2" name="Oval 4"/>
            <p:cNvSpPr>
              <a:spLocks noChangeAspect="1" noChangeArrowheads="1"/>
            </p:cNvSpPr>
            <p:nvPr/>
          </p:nvSpPr>
          <p:spPr bwMode="auto">
            <a:xfrm>
              <a:off x="3838170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93" name="Curved Connector 92"/>
            <p:cNvCxnSpPr>
              <a:stCxn id="91" idx="1"/>
              <a:endCxn id="91" idx="3"/>
            </p:cNvCxnSpPr>
            <p:nvPr/>
          </p:nvCxnSpPr>
          <p:spPr bwMode="auto">
            <a:xfrm rot="16200000" flipH="1">
              <a:off x="2089442" y="3246411"/>
              <a:ext cx="258632" cy="12700"/>
            </a:xfrm>
            <a:prstGeom prst="curvedConnector5">
              <a:avLst>
                <a:gd name="adj1" fmla="val -88388"/>
                <a:gd name="adj2" fmla="val -2503236"/>
                <a:gd name="adj3" fmla="val 188388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4" name="Curved Connector 93"/>
            <p:cNvCxnSpPr>
              <a:stCxn id="92" idx="5"/>
              <a:endCxn id="92" idx="7"/>
            </p:cNvCxnSpPr>
            <p:nvPr/>
          </p:nvCxnSpPr>
          <p:spPr bwMode="auto">
            <a:xfrm rot="5400000" flipH="1">
              <a:off x="4021050" y="3246411"/>
              <a:ext cx="258632" cy="12700"/>
            </a:xfrm>
            <a:prstGeom prst="curvedConnector5">
              <a:avLst>
                <a:gd name="adj1" fmla="val -88388"/>
                <a:gd name="adj2" fmla="val -2878236"/>
                <a:gd name="adj3" fmla="val 188388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5" name="Curved Connector 94"/>
            <p:cNvCxnSpPr>
              <a:stCxn id="91" idx="0"/>
              <a:endCxn id="92" idx="0"/>
            </p:cNvCxnSpPr>
            <p:nvPr/>
          </p:nvCxnSpPr>
          <p:spPr bwMode="auto">
            <a:xfrm rot="5400000" flipH="1" flipV="1">
              <a:off x="3184562" y="222704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96" name="Curved Connector 95"/>
            <p:cNvCxnSpPr>
              <a:stCxn id="92" idx="4"/>
              <a:endCxn id="91" idx="4"/>
            </p:cNvCxnSpPr>
            <p:nvPr/>
          </p:nvCxnSpPr>
          <p:spPr bwMode="auto">
            <a:xfrm rot="5400000">
              <a:off x="3184562" y="259280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97" name="TextBox 96"/>
            <p:cNvSpPr txBox="1"/>
            <p:nvPr/>
          </p:nvSpPr>
          <p:spPr bwMode="auto">
            <a:xfrm>
              <a:off x="3010240" y="2589201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98" name="TextBox 97"/>
            <p:cNvSpPr txBox="1"/>
            <p:nvPr/>
          </p:nvSpPr>
          <p:spPr bwMode="auto">
            <a:xfrm>
              <a:off x="3010240" y="3378597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256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  <p:bldP spid="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57918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Biases</a:t>
            </a:r>
            <a:endParaRPr lang="en-US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-1458" y="1821200"/>
                <a:ext cx="10080625" cy="76232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=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p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  <m:r>
                              <a:rPr lang="en-US" sz="28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acc>
                              <m:accPr>
                                <m:chr m:val="̅"/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</m:acc>
                          </m:e>
                        </m:d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func>
                  </m:oMath>
                </a14:m>
                <a:endParaRPr lang="en-US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1821200"/>
                <a:ext cx="10080625" cy="7623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506" y="1016638"/>
                <a:ext cx="10080625" cy="743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b="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1016638"/>
                <a:ext cx="10080625" cy="7432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-4506" y="2644807"/>
                <a:ext cx="10080625" cy="45974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</m:e>
                        </m:nary>
                      </m:e>
                    </m:d>
                    <m:r>
                      <a:rPr lang="en-US" sz="28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acc>
                      <m:accPr>
                        <m:chr m:val="̅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acc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</m:e>
                        </m:nary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en-US" sz="28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sz="28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2644807"/>
                <a:ext cx="10080625" cy="4597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1590" y="3165830"/>
                <a:ext cx="10080625" cy="49122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(if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3165830"/>
                <a:ext cx="10080625" cy="491225"/>
              </a:xfrm>
              <a:prstGeom prst="rect">
                <a:avLst/>
              </a:prstGeom>
              <a:blipFill>
                <a:blip r:embed="rId6"/>
                <a:stretch>
                  <a:fillRect t="-16049" b="-3580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-1458" y="4522899"/>
                <a:ext cx="10080625" cy="45211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4522899"/>
                <a:ext cx="10080625" cy="4521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-4506" y="5036292"/>
                <a:ext cx="10080625" cy="452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5036292"/>
                <a:ext cx="10080625" cy="4529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-1458" y="6103026"/>
                <a:ext cx="10080625" cy="49122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invertible.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6103026"/>
                <a:ext cx="10080625" cy="491225"/>
              </a:xfrm>
              <a:prstGeom prst="rect">
                <a:avLst/>
              </a:prstGeom>
              <a:blipFill>
                <a:blip r:embed="rId9"/>
                <a:stretch>
                  <a:fillRect t="-16049" b="-3580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1458" y="3718337"/>
                <a:ext cx="10080625" cy="743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</m:e>
                    </m:func>
                    <m:nary>
                      <m:naryPr>
                        <m:chr m:val="∑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</m:e>
                        </m:nary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(in any case)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3718337"/>
                <a:ext cx="10080625" cy="743280"/>
              </a:xfrm>
              <a:prstGeom prst="rect">
                <a:avLst/>
              </a:prstGeom>
              <a:blipFill>
                <a:blip r:embed="rId10"/>
                <a:stretch>
                  <a:fillRect b="-1065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-4507" y="5550519"/>
                <a:ext cx="10080625" cy="49122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defined by the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Cesàro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limit, always exists.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7" y="5550519"/>
                <a:ext cx="10080625" cy="491225"/>
              </a:xfrm>
              <a:prstGeom prst="rect">
                <a:avLst/>
              </a:prstGeom>
              <a:blipFill>
                <a:blip r:embed="rId11"/>
                <a:stretch>
                  <a:fillRect t="-17500" b="-362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 bwMode="auto">
              <a:xfrm>
                <a:off x="-1458" y="6655532"/>
                <a:ext cx="10080625" cy="45256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matrix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known as the </a:t>
                </a:r>
                <a:r>
                  <a:rPr lang="en-US" sz="28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deviation matrix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6655532"/>
                <a:ext cx="10080625" cy="452560"/>
              </a:xfrm>
              <a:prstGeom prst="rect">
                <a:avLst/>
              </a:prstGeom>
              <a:blipFill>
                <a:blip r:embed="rId12"/>
                <a:stretch>
                  <a:fillRect t="-22973" b="-4459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039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88220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Computing Values and </a:t>
            </a:r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Biases</a:t>
            </a:r>
            <a:endParaRPr lang="en-US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506" y="1190296"/>
                <a:ext cx="10080625" cy="105259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1190296"/>
                <a:ext cx="10080625" cy="1052596"/>
              </a:xfrm>
              <a:prstGeom prst="rect">
                <a:avLst/>
              </a:prstGeom>
              <a:blipFill>
                <a:blip r:embed="rId3"/>
                <a:stretch>
                  <a:fillRect t="-8671" b="-1849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1590" y="3259453"/>
                <a:ext cx="10080625" cy="4926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</m:e>
                        </m:nary>
                      </m:e>
                    </m:d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</m:e>
                        </m:nary>
                      </m:e>
                    </m:d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</m:d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</m:d>
                  </m:oMath>
                </a14:m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3259453"/>
                <a:ext cx="10080625" cy="4926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590" y="2404052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acc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</m:acc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.</a:t>
                </a:r>
                <a:r>
                  <a:rPr lang="en-US" sz="3000" dirty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2404052"/>
                <a:ext cx="10080625" cy="484363"/>
              </a:xfrm>
              <a:prstGeom prst="rect">
                <a:avLst/>
              </a:prstGeom>
              <a:blipFill>
                <a:blip r:embed="rId5"/>
                <a:stretch>
                  <a:fillRect t="-2500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-1458" y="3923917"/>
                <a:ext cx="10080625" cy="4926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p>
                        </m:sSup>
                      </m:e>
                    </m:d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⟶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𝑻𝒚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endParaRPr lang="en-US" sz="3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3923917"/>
                <a:ext cx="10080625" cy="4926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 bwMode="auto">
              <a:xfrm>
                <a:off x="7686" y="5416264"/>
                <a:ext cx="10080625" cy="13849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transformation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exactly the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modified costs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transformation,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plays the role of the </a:t>
                </a:r>
                <a:r>
                  <a:rPr lang="en-US" sz="30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potential function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86" y="5416264"/>
                <a:ext cx="10080625" cy="1384995"/>
              </a:xfrm>
              <a:prstGeom prst="rect">
                <a:avLst/>
              </a:prstGeom>
              <a:blipFill>
                <a:blip r:embed="rId7"/>
                <a:stretch>
                  <a:fillRect t="-8333" b="-1622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itle 1"/>
              <p:cNvSpPr txBox="1">
                <a:spLocks/>
              </p:cNvSpPr>
              <p:nvPr/>
            </p:nvSpPr>
            <p:spPr bwMode="auto">
              <a:xfrm>
                <a:off x="-4506" y="4606669"/>
                <a:ext cx="10080625" cy="4926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 that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=…</m:t>
                    </m:r>
                  </m:oMath>
                </a14:m>
                <a:endParaRPr lang="en-US" sz="3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4606669"/>
                <a:ext cx="10080625" cy="492635"/>
              </a:xfrm>
              <a:prstGeom prst="rect">
                <a:avLst/>
              </a:prstGeom>
              <a:blipFill>
                <a:blip r:embed="rId8"/>
                <a:stretch>
                  <a:fillRect t="-23457" b="-4197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663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64395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990099"/>
                </a:solidFill>
                <a:latin typeface="+mj-lt"/>
                <a:cs typeface="Times New Roman" panose="02020603050405020304" pitchFamily="18" charset="0"/>
              </a:rPr>
              <a:t>Aperiodicity</a:t>
            </a:r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 transformation</a:t>
            </a:r>
            <a:endParaRPr lang="en-US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1458" y="950537"/>
            <a:ext cx="10080625" cy="484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Markov chain can be made </a:t>
            </a:r>
            <a:r>
              <a:rPr lang="en-US" sz="30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aperiodic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making it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lazy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1458" y="1509569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Choose an arbitrary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1509569"/>
                <a:ext cx="10080625" cy="484363"/>
              </a:xfrm>
              <a:prstGeom prst="rect">
                <a:avLst/>
              </a:prstGeom>
              <a:blipFill>
                <a:blip r:embed="rId3"/>
                <a:stretch>
                  <a:fillRect t="-25316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-1458" y="2068601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2068601"/>
                <a:ext cx="10080625" cy="484363"/>
              </a:xfrm>
              <a:prstGeom prst="rect">
                <a:avLst/>
              </a:prstGeom>
              <a:blipFill>
                <a:blip r:embed="rId4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-1458" y="2627633"/>
                <a:ext cx="10080625" cy="10111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each step, with probability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stay in place.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do a step as before.</a:t>
                </a: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2627633"/>
                <a:ext cx="10080625" cy="1011174"/>
              </a:xfrm>
              <a:prstGeom prst="rect">
                <a:avLst/>
              </a:prstGeom>
              <a:blipFill>
                <a:blip r:embed="rId5"/>
                <a:stretch>
                  <a:fillRect t="-11446" b="-2108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-1458" y="3713476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easy to check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</m:acc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3713476"/>
                <a:ext cx="10080625" cy="484363"/>
              </a:xfrm>
              <a:prstGeom prst="rect">
                <a:avLst/>
              </a:prstGeom>
              <a:blipFill>
                <a:blip r:embed="rId6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-1458" y="4272508"/>
                <a:ext cx="10080625" cy="48487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Values and biases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respect to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the same.</a:t>
                </a: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4272508"/>
                <a:ext cx="10080625" cy="484876"/>
              </a:xfrm>
              <a:prstGeom prst="rect">
                <a:avLst/>
              </a:prstGeom>
              <a:blipFill>
                <a:blip r:embed="rId7"/>
                <a:stretch>
                  <a:fillRect t="-25316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1"/>
          <p:cNvSpPr txBox="1">
            <a:spLocks/>
          </p:cNvSpPr>
          <p:nvPr/>
        </p:nvSpPr>
        <p:spPr bwMode="auto">
          <a:xfrm>
            <a:off x="-1458" y="4832053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same can be done, of course, with any MDP: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itle 1"/>
              <p:cNvSpPr txBox="1">
                <a:spLocks/>
              </p:cNvSpPr>
              <p:nvPr/>
            </p:nvSpPr>
            <p:spPr bwMode="auto">
              <a:xfrm>
                <a:off x="-1458" y="5391598"/>
                <a:ext cx="10080625" cy="136691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3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𝜀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𝜀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if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e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𝜀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       </m:t>
                            </m:r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if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≠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5391598"/>
                <a:ext cx="10080625" cy="13669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itle 1"/>
          <p:cNvSpPr txBox="1">
            <a:spLocks/>
          </p:cNvSpPr>
          <p:nvPr/>
        </p:nvSpPr>
        <p:spPr bwMode="auto">
          <a:xfrm>
            <a:off x="-1458" y="6833177"/>
            <a:ext cx="10080625" cy="484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treatment does not assume aperiodicity. </a:t>
            </a:r>
          </a:p>
        </p:txBody>
      </p:sp>
    </p:spTree>
    <p:extLst>
      <p:ext uri="{BB962C8B-B14F-4D97-AF65-F5344CB8AC3E}">
        <p14:creationId xmlns:p14="http://schemas.microsoft.com/office/powerpoint/2010/main" val="14538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32772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MDP</a:t>
            </a:r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 with limiting average objective </a:t>
            </a:r>
            <a:endParaRPr lang="en-US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506" y="3574618"/>
                <a:ext cx="10080625" cy="10111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biases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obtained by solving 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sSup>
                      <m:sSup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3574618"/>
                <a:ext cx="10080625" cy="1011174"/>
              </a:xfrm>
              <a:prstGeom prst="rect">
                <a:avLst/>
              </a:prstGeom>
              <a:blipFill>
                <a:blip r:embed="rId3"/>
                <a:stretch>
                  <a:fillRect t="-11446" b="-2108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-4506" y="1008041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an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MDP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(Assume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=[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=[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30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30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1008041"/>
                <a:ext cx="10080625" cy="923330"/>
              </a:xfrm>
              <a:prstGeom prst="rect">
                <a:avLst/>
              </a:prstGeom>
              <a:blipFill>
                <a:blip r:embed="rId4"/>
                <a:stretch>
                  <a:fillRect t="-12500" b="-25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/>
          <p:cNvSpPr txBox="1">
            <a:spLocks/>
          </p:cNvSpPr>
          <p:nvPr/>
        </p:nvSpPr>
        <p:spPr bwMode="auto">
          <a:xfrm>
            <a:off x="1590" y="2017455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Focus first on </a:t>
            </a:r>
            <a:r>
              <a:rPr lang="en-US" sz="30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policies.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-1458" y="2565204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positional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 get a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Markov chain with costs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2565204"/>
                <a:ext cx="10080625" cy="923330"/>
              </a:xfrm>
              <a:prstGeom prst="rect">
                <a:avLst/>
              </a:prstGeom>
              <a:blipFill>
                <a:blip r:embed="rId5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-4506" y="4671876"/>
                <a:ext cx="10080625" cy="9864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(positional)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value-optimal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and only if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(positional)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4671876"/>
                <a:ext cx="10080625" cy="986424"/>
              </a:xfrm>
              <a:prstGeom prst="rect">
                <a:avLst/>
              </a:prstGeom>
              <a:blipFill>
                <a:blip r:embed="rId6"/>
                <a:stretch>
                  <a:fillRect t="-11728" b="-2407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1590" y="5744382"/>
                <a:ext cx="10080625" cy="144808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(positional)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value-and-bias optimal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and only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value-optimal and for every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positional)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policy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5744382"/>
                <a:ext cx="10080625" cy="1448089"/>
              </a:xfrm>
              <a:prstGeom prst="rect">
                <a:avLst/>
              </a:prstGeom>
              <a:blipFill>
                <a:blip r:embed="rId7"/>
                <a:stretch>
                  <a:fillRect t="-7983" b="-159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128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49587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Improving</a:t>
            </a:r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and</a:t>
            </a:r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990099"/>
                </a:solidFill>
                <a:latin typeface="+mj-lt"/>
                <a:cs typeface="Times New Roman" panose="02020603050405020304" pitchFamily="18" charset="0"/>
              </a:rPr>
              <a:t>maintaining</a:t>
            </a:r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actions</a:t>
            </a:r>
            <a:endParaRPr lang="en-US" sz="4000" dirty="0">
              <a:solidFill>
                <a:schemeClr val="accent2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506" y="1324368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current policy.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1324368"/>
                <a:ext cx="10080625" cy="484363"/>
              </a:xfrm>
              <a:prstGeom prst="rect">
                <a:avLst/>
              </a:prstGeom>
              <a:blipFill>
                <a:blip r:embed="rId3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590" y="1981964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Compute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.</a:t>
                </a:r>
                <a:r>
                  <a:rPr lang="en-US" sz="3000" dirty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1981964"/>
                <a:ext cx="10080625" cy="484363"/>
              </a:xfrm>
              <a:prstGeom prst="rect">
                <a:avLst/>
              </a:prstGeom>
              <a:blipFill>
                <a:blip r:embed="rId4"/>
                <a:stretch>
                  <a:fillRect t="-2500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 bwMode="auto">
              <a:xfrm>
                <a:off x="7686" y="2639560"/>
                <a:ext cx="10080625" cy="1490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either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or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86" y="2639560"/>
                <a:ext cx="10080625" cy="1490280"/>
              </a:xfrm>
              <a:prstGeom prst="rect">
                <a:avLst/>
              </a:prstGeom>
              <a:blipFill>
                <a:blip r:embed="rId5"/>
                <a:stretch>
                  <a:fillRect t="-7787" b="-1188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4638" y="4303073"/>
                <a:ext cx="10080625" cy="9759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38" y="4303073"/>
                <a:ext cx="10080625" cy="975973"/>
              </a:xfrm>
              <a:prstGeom prst="rect">
                <a:avLst/>
              </a:prstGeom>
              <a:blipFill>
                <a:blip r:embed="rId6"/>
                <a:stretch>
                  <a:fillRect t="-12500" b="-1812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1590" y="5452279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matrix notation, the conditions checked are: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5452279"/>
                <a:ext cx="10080625" cy="923330"/>
              </a:xfrm>
              <a:prstGeom prst="rect">
                <a:avLst/>
              </a:prstGeom>
              <a:blipFill>
                <a:blip r:embed="rId7"/>
                <a:stretch>
                  <a:fillRect t="-12500" b="-25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775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4747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Policy iteration </a:t>
            </a:r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for limiting average cost</a:t>
            </a:r>
            <a:endParaRPr lang="en-US" sz="4000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506" y="944892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current policy.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944892"/>
                <a:ext cx="10080625" cy="484363"/>
              </a:xfrm>
              <a:prstGeom prst="rect">
                <a:avLst/>
              </a:prstGeom>
              <a:blipFill>
                <a:blip r:embed="rId3"/>
                <a:stretch>
                  <a:fillRect t="-25316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590" y="1484996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Compute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.</a:t>
                </a:r>
                <a:r>
                  <a:rPr lang="en-US" sz="3000" dirty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1484996"/>
                <a:ext cx="10080625" cy="484363"/>
              </a:xfrm>
              <a:prstGeom prst="rect">
                <a:avLst/>
              </a:prstGeom>
              <a:blipFill>
                <a:blip r:embed="rId4"/>
                <a:stretch>
                  <a:fillRect t="-26582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1590" y="2053675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there are no improving actions</a:t>
                </a:r>
                <a:r>
                  <a:rPr lang="en-US" sz="30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value-optimal.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(But not necessarily value-and-bias-optimal.)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2053675"/>
                <a:ext cx="10080625" cy="923330"/>
              </a:xfrm>
              <a:prstGeom prst="rect">
                <a:avLst/>
              </a:prstGeom>
              <a:blipFill>
                <a:blip r:embed="rId5"/>
                <a:stretch>
                  <a:fillRect t="-13907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4698" y="3404221"/>
                <a:ext cx="10080625" cy="144885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Otherwise,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such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at least one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either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or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and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 </a:t>
                </a:r>
              </a:p>
            </p:txBody>
          </p:sp>
        </mc:Choice>
        <mc:Fallback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98" y="3404221"/>
                <a:ext cx="10080625" cy="1448858"/>
              </a:xfrm>
              <a:prstGeom prst="rect">
                <a:avLst/>
              </a:prstGeom>
              <a:blipFill>
                <a:blip r:embed="rId6"/>
                <a:stretch>
                  <a:fillRect t="-7983" b="-159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4698" y="5004070"/>
                <a:ext cx="10080625" cy="52475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)&lt;(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lexicographically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98" y="5004070"/>
                <a:ext cx="10080625" cy="524759"/>
              </a:xfrm>
              <a:prstGeom prst="rect">
                <a:avLst/>
              </a:prstGeom>
              <a:blipFill>
                <a:blip r:embed="rId7"/>
                <a:stretch>
                  <a:fillRect t="-10465" b="-4534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-4507" y="5679820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follows that a policy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cannot be visited more than once.</a:t>
                </a: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7" y="5679820"/>
                <a:ext cx="10080625" cy="461665"/>
              </a:xfrm>
              <a:prstGeom prst="rect">
                <a:avLst/>
              </a:prstGeom>
              <a:blipFill>
                <a:blip r:embed="rId8"/>
                <a:stretch>
                  <a:fillRect t="-26667" b="-52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itle 1"/>
          <p:cNvSpPr txBox="1">
            <a:spLocks/>
          </p:cNvSpPr>
          <p:nvPr/>
        </p:nvSpPr>
        <p:spPr bwMode="auto">
          <a:xfrm>
            <a:off x="1589" y="6292478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the number of positional policies is finite, the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 must terminate with a value-optimal policy.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6819900" y="3676650"/>
            <a:ext cx="2762250" cy="9525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7057050" y="3031728"/>
                <a:ext cx="2439375" cy="46205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57050" y="3031728"/>
                <a:ext cx="2439375" cy="462050"/>
              </a:xfrm>
              <a:prstGeom prst="rect">
                <a:avLst/>
              </a:prstGeom>
              <a:blipFill>
                <a:blip r:embed="rId9"/>
                <a:stretch>
                  <a:fillRect b="-263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9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416213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Main goals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-4358" y="1314508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Extend the results obtained for </a:t>
            </a:r>
            <a:r>
              <a:rPr lang="en-US" sz="30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stopping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MDPs/TBSGs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the </a:t>
            </a:r>
            <a:r>
              <a:rPr lang="en-US" sz="30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cost objective, to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MDPs/TBSGs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the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objective.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7410" y="3022385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obtained are similar in nature.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5974" y="3874092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However, the results and their derivations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more technically involved.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-1458" y="5196924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particular, we need a much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 understanding of Markov chains.</a:t>
            </a:r>
          </a:p>
        </p:txBody>
      </p:sp>
    </p:spTree>
    <p:extLst>
      <p:ext uri="{BB962C8B-B14F-4D97-AF65-F5344CB8AC3E}">
        <p14:creationId xmlns:p14="http://schemas.microsoft.com/office/powerpoint/2010/main" val="39444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8557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No improvement 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value-optimality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-4506" y="1625331"/>
                <a:ext cx="10080625" cy="10111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biases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satisfy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𝝅</m:t>
                        </m:r>
                      </m:sub>
                    </m:sSub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sSup>
                      <m:sSup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1625331"/>
                <a:ext cx="10080625" cy="1011174"/>
              </a:xfrm>
              <a:prstGeom prst="rect">
                <a:avLst/>
              </a:prstGeom>
              <a:blipFill>
                <a:blip r:embed="rId3"/>
                <a:stretch>
                  <a:fillRect t="-11515" b="-2181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-4506" y="1059192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there are no improving actions for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1059192"/>
                <a:ext cx="10080625" cy="484363"/>
              </a:xfrm>
              <a:prstGeom prst="rect">
                <a:avLst/>
              </a:prstGeom>
              <a:blipFill>
                <a:blip r:embed="rId4"/>
                <a:stretch>
                  <a:fillRect t="-26582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1590" y="2718281"/>
                <a:ext cx="10080625" cy="53264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any positional policy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  <m:sSup>
                      <m:sSupPr>
                        <m:ctrlP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2718281"/>
                <a:ext cx="10080625" cy="532646"/>
              </a:xfrm>
              <a:prstGeom prst="rect">
                <a:avLst/>
              </a:prstGeom>
              <a:blipFill>
                <a:blip r:embed="rId5"/>
                <a:stretch>
                  <a:fillRect t="-17241" b="-3678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-1458" y="4064080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However, we do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sSup>
                          <m:sSupPr>
                            <m:ctrlP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4064080"/>
                <a:ext cx="10080625" cy="499945"/>
              </a:xfrm>
              <a:prstGeom prst="rect">
                <a:avLst/>
              </a:prstGeom>
              <a:blipFill>
                <a:blip r:embed="rId6"/>
                <a:stretch>
                  <a:fillRect t="-21951" b="-4146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itle 1"/>
              <p:cNvSpPr txBox="1">
                <a:spLocks/>
              </p:cNvSpPr>
              <p:nvPr/>
            </p:nvSpPr>
            <p:spPr bwMode="auto">
              <a:xfrm>
                <a:off x="-13838" y="5377179"/>
                <a:ext cx="10080625" cy="6496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holds only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838" y="5377179"/>
                <a:ext cx="10080625" cy="649601"/>
              </a:xfrm>
              <a:prstGeom prst="rect">
                <a:avLst/>
              </a:prstGeom>
              <a:blipFill>
                <a:blip r:embed="rId7"/>
                <a:stretch>
                  <a:fillRect t="-6542" b="-1869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itle 1"/>
              <p:cNvSpPr txBox="1">
                <a:spLocks/>
              </p:cNvSpPr>
              <p:nvPr/>
            </p:nvSpPr>
            <p:spPr bwMode="auto">
              <a:xfrm>
                <a:off x="-4636" y="4645801"/>
                <a:ext cx="10080625" cy="6496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(Equivalent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2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36" y="4645801"/>
                <a:ext cx="10080625" cy="649601"/>
              </a:xfrm>
              <a:prstGeom prst="rect">
                <a:avLst/>
              </a:prstGeom>
              <a:blipFill>
                <a:blip r:embed="rId8"/>
                <a:stretch>
                  <a:fillRect t="-6542" b="-1869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le 1"/>
              <p:cNvSpPr txBox="1">
                <a:spLocks/>
              </p:cNvSpPr>
              <p:nvPr/>
            </p:nvSpPr>
            <p:spPr bwMode="auto">
              <a:xfrm>
                <a:off x="-1529" y="3332703"/>
                <a:ext cx="10080625" cy="6496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(Equivalently,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not improving.)</a:t>
                </a:r>
              </a:p>
            </p:txBody>
          </p:sp>
        </mc:Choice>
        <mc:Fallback xmlns="">
          <p:sp>
            <p:nvSpPr>
              <p:cNvPr id="2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529" y="3332703"/>
                <a:ext cx="10080625" cy="649601"/>
              </a:xfrm>
              <a:prstGeom prst="rect">
                <a:avLst/>
              </a:prstGeom>
              <a:blipFill>
                <a:blip r:embed="rId9"/>
                <a:stretch>
                  <a:fillRect t="-6604" b="-1981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itle 1"/>
              <p:cNvSpPr txBox="1">
                <a:spLocks/>
              </p:cNvSpPr>
              <p:nvPr/>
            </p:nvSpPr>
            <p:spPr bwMode="auto">
              <a:xfrm>
                <a:off x="-1402" y="6108557"/>
                <a:ext cx="10080625" cy="48487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necessarily a good potential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02" y="6108557"/>
                <a:ext cx="10080625" cy="484876"/>
              </a:xfrm>
              <a:prstGeom prst="rect">
                <a:avLst/>
              </a:prstGeom>
              <a:blipFill>
                <a:blip r:embed="rId10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itle 1"/>
              <p:cNvSpPr txBox="1">
                <a:spLocks/>
              </p:cNvSpPr>
              <p:nvPr/>
            </p:nvSpPr>
            <p:spPr bwMode="auto">
              <a:xfrm>
                <a:off x="9331" y="6675211"/>
                <a:ext cx="10080625" cy="48487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Instead, we use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large enough.</a:t>
                </a:r>
              </a:p>
            </p:txBody>
          </p:sp>
        </mc:Choice>
        <mc:Fallback xmlns="">
          <p:sp>
            <p:nvSpPr>
              <p:cNvPr id="2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31" y="6675211"/>
                <a:ext cx="10080625" cy="484876"/>
              </a:xfrm>
              <a:prstGeom prst="rect">
                <a:avLst/>
              </a:prstGeom>
              <a:blipFill>
                <a:blip r:embed="rId11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67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29593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No improvement 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value-optimality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-4506" y="1960322"/>
                <a:ext cx="10080625" cy="105259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values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biases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satisfy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b>
                        </m:sSub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b>
                        </m:sSub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𝝅</m:t>
                        </m:r>
                      </m:sub>
                    </m:sSub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1960322"/>
                <a:ext cx="10080625" cy="1052596"/>
              </a:xfrm>
              <a:prstGeom prst="rect">
                <a:avLst/>
              </a:prstGeom>
              <a:blipFill>
                <a:blip r:embed="rId3"/>
                <a:stretch>
                  <a:fillRect t="-9302" b="-1860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-4506" y="844580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there are no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actions for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844580"/>
                <a:ext cx="10080625" cy="484363"/>
              </a:xfrm>
              <a:prstGeom prst="rect">
                <a:avLst/>
              </a:prstGeom>
              <a:blipFill>
                <a:blip r:embed="rId4"/>
                <a:stretch>
                  <a:fillRect t="-26582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1590" y="3644810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we saw,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3644810"/>
                <a:ext cx="10080625" cy="499945"/>
              </a:xfrm>
              <a:prstGeom prst="rect">
                <a:avLst/>
              </a:prstGeom>
              <a:blipFill>
                <a:blip r:embed="rId5"/>
                <a:stretch>
                  <a:fillRect t="-21951" b="-4146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-1458" y="4218263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now claim that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sSup>
                          <m:sSupPr>
                            <m:ctrlP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58" y="4218263"/>
                <a:ext cx="10080625" cy="499945"/>
              </a:xfrm>
              <a:prstGeom prst="rect">
                <a:avLst/>
              </a:prstGeom>
              <a:blipFill>
                <a:blip r:embed="rId6"/>
                <a:stretch>
                  <a:fillRect t="-21951" b="-4146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itle 1"/>
              <p:cNvSpPr txBox="1">
                <a:spLocks/>
              </p:cNvSpPr>
              <p:nvPr/>
            </p:nvSpPr>
            <p:spPr bwMode="auto">
              <a:xfrm>
                <a:off x="-4636" y="4791716"/>
                <a:ext cx="10080625" cy="53264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30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sz="30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i="1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30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sz="30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</m:e>
                      </m:d>
                      <m:r>
                        <a:rPr lang="en-US" sz="3000" b="1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𝒚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0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𝒚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30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sz="30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0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lang="en-US" sz="30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d>
                          <m:r>
                            <a:rPr lang="en-US" sz="30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𝒛</m:t>
                          </m:r>
                        </m:e>
                      </m:d>
                    </m:oMath>
                  </m:oMathPara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36" y="4791716"/>
                <a:ext cx="10080625" cy="5326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9331" y="3086426"/>
                <a:ext cx="10080625" cy="48487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large enough.</a:t>
                </a: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31" y="3086426"/>
                <a:ext cx="10080625" cy="484876"/>
              </a:xfrm>
              <a:prstGeom prst="rect">
                <a:avLst/>
              </a:prstGeom>
              <a:blipFill>
                <a:blip r:embed="rId8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-1398" y="1402451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arbitrary positional policy.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98" y="1402451"/>
                <a:ext cx="10080625" cy="484363"/>
              </a:xfrm>
              <a:prstGeom prst="rect">
                <a:avLst/>
              </a:prstGeom>
              <a:blipFill>
                <a:blip r:embed="rId9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1649" y="5397870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row.</a:t>
                </a:r>
              </a:p>
            </p:txBody>
          </p:sp>
        </mc:Choice>
        <mc:Fallback xmlns=""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9" y="5397870"/>
                <a:ext cx="10080625" cy="499945"/>
              </a:xfrm>
              <a:prstGeom prst="rect">
                <a:avLst/>
              </a:prstGeom>
              <a:blipFill>
                <a:blip r:embed="rId10"/>
                <a:stretch>
                  <a:fillRect t="-21951" b="-4146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 bwMode="auto">
              <a:xfrm>
                <a:off x="-13909" y="5971323"/>
                <a:ext cx="10080625" cy="6496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for large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inequality holds.</a:t>
                </a:r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909" y="5971323"/>
                <a:ext cx="10080625" cy="649601"/>
              </a:xfrm>
              <a:prstGeom prst="rect">
                <a:avLst/>
              </a:prstGeom>
              <a:blipFill>
                <a:blip r:embed="rId11"/>
                <a:stretch>
                  <a:fillRect t="-6604" b="-1981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itle 1"/>
              <p:cNvSpPr txBox="1">
                <a:spLocks/>
              </p:cNvSpPr>
              <p:nvPr/>
            </p:nvSpPr>
            <p:spPr bwMode="auto">
              <a:xfrm>
                <a:off x="-1474" y="6694436"/>
                <a:ext cx="10080625" cy="6496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follows from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74" y="6694436"/>
                <a:ext cx="10080625" cy="649601"/>
              </a:xfrm>
              <a:prstGeom prst="rect">
                <a:avLst/>
              </a:prstGeom>
              <a:blipFill>
                <a:blip r:embed="rId12"/>
                <a:stretch>
                  <a:fillRect t="-6542" b="-1869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46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29593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No improvement 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value-optimality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-4506" y="844580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there are no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actions for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844580"/>
                <a:ext cx="10080625" cy="484363"/>
              </a:xfrm>
              <a:prstGeom prst="rect">
                <a:avLst/>
              </a:prstGeom>
              <a:blipFill>
                <a:blip r:embed="rId3"/>
                <a:stretch>
                  <a:fillRect t="-26582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1590" y="2442338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2442338"/>
                <a:ext cx="10080625" cy="499945"/>
              </a:xfrm>
              <a:prstGeom prst="rect">
                <a:avLst/>
              </a:prstGeom>
              <a:blipFill>
                <a:blip r:embed="rId4"/>
                <a:stretch>
                  <a:fillRect t="-23171" b="-4024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-13910" y="3528286"/>
                <a:ext cx="10080625" cy="743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definition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0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30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0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p>
                                        <m:r>
                                          <a:rPr lang="en-US" sz="3000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sz="30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</m:nary>
                      </m:e>
                    </m:func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910" y="3528286"/>
                <a:ext cx="10080625" cy="743280"/>
              </a:xfrm>
              <a:prstGeom prst="rect">
                <a:avLst/>
              </a:prstGeom>
              <a:blipFill>
                <a:blip r:embed="rId5"/>
                <a:stretch>
                  <a:fillRect b="-1475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-1398" y="1371972"/>
                <a:ext cx="10080625" cy="4843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arbitrary positional policy.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98" y="1371972"/>
                <a:ext cx="10080625" cy="484363"/>
              </a:xfrm>
              <a:prstGeom prst="rect">
                <a:avLst/>
              </a:prstGeom>
              <a:blipFill>
                <a:blip r:embed="rId6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itle 1"/>
              <p:cNvSpPr txBox="1">
                <a:spLocks/>
              </p:cNvSpPr>
              <p:nvPr/>
            </p:nvSpPr>
            <p:spPr bwMode="auto">
              <a:xfrm>
                <a:off x="-4636" y="1899364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36" y="1899364"/>
                <a:ext cx="10080625" cy="499945"/>
              </a:xfrm>
              <a:prstGeom prst="rect">
                <a:avLst/>
              </a:prstGeom>
              <a:blipFill>
                <a:blip r:embed="rId7"/>
                <a:stretch>
                  <a:fillRect t="-21951" b="-4146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itle 1"/>
              <p:cNvSpPr txBox="1">
                <a:spLocks/>
              </p:cNvSpPr>
              <p:nvPr/>
            </p:nvSpPr>
            <p:spPr bwMode="auto">
              <a:xfrm>
                <a:off x="0" y="2985312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particular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≤…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985312"/>
                <a:ext cx="10080625" cy="499945"/>
              </a:xfrm>
              <a:prstGeom prst="rect">
                <a:avLst/>
              </a:prstGeom>
              <a:blipFill>
                <a:blip r:embed="rId8"/>
                <a:stretch>
                  <a:fillRect t="-23171" b="-4024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itle 1"/>
              <p:cNvSpPr txBox="1">
                <a:spLocks/>
              </p:cNvSpPr>
              <p:nvPr/>
            </p:nvSpPr>
            <p:spPr bwMode="auto">
              <a:xfrm>
                <a:off x="0" y="4314595"/>
                <a:ext cx="10080625" cy="743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  <m:sSup>
                          <m:sSupPr>
                            <m:ctrlP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≥ </m:t>
                    </m:r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d>
                      <m:d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314595"/>
                <a:ext cx="10080625" cy="74328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itle 1"/>
              <p:cNvSpPr txBox="1">
                <a:spLocks/>
              </p:cNvSpPr>
              <p:nvPr/>
            </p:nvSpPr>
            <p:spPr bwMode="auto">
              <a:xfrm>
                <a:off x="-3048" y="5100904"/>
                <a:ext cx="10080625" cy="743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 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p>
                        </m:sSup>
                      </m:e>
                    </m:d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48" y="5100904"/>
                <a:ext cx="10080625" cy="74328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itle 1"/>
              <p:cNvSpPr txBox="1">
                <a:spLocks/>
              </p:cNvSpPr>
              <p:nvPr/>
            </p:nvSpPr>
            <p:spPr bwMode="auto">
              <a:xfrm>
                <a:off x="0" y="5887213"/>
                <a:ext cx="10080625" cy="53809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value-optimal. </a:t>
                </a:r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87213"/>
                <a:ext cx="10080625" cy="538096"/>
              </a:xfrm>
              <a:prstGeom prst="rect">
                <a:avLst/>
              </a:prstGeom>
              <a:blipFill>
                <a:blip r:embed="rId11"/>
                <a:stretch>
                  <a:fillRect t="-13636" b="-3863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itle 1"/>
              <p:cNvSpPr txBox="1">
                <a:spLocks/>
              </p:cNvSpPr>
              <p:nvPr/>
            </p:nvSpPr>
            <p:spPr bwMode="auto">
              <a:xfrm>
                <a:off x="-13911" y="6468341"/>
                <a:ext cx="10080625" cy="9864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proved nothing regarding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Indeed,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not necessarily value-and-bias-optimal.</a:t>
                </a:r>
              </a:p>
            </p:txBody>
          </p:sp>
        </mc:Choice>
        <mc:Fallback xmlns="">
          <p:sp>
            <p:nvSpPr>
              <p:cNvPr id="2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911" y="6468341"/>
                <a:ext cx="10080625" cy="986424"/>
              </a:xfrm>
              <a:prstGeom prst="rect">
                <a:avLst/>
              </a:prstGeom>
              <a:blipFill>
                <a:blip r:embed="rId12"/>
                <a:stretch>
                  <a:fillRect t="-5556" b="-2345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235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1188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Improvement 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progress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3114" y="1054240"/>
                <a:ext cx="10080625" cy="105259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actions, with at least one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action. </a:t>
                </a: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1054240"/>
                <a:ext cx="10080625" cy="1052596"/>
              </a:xfrm>
              <a:prstGeom prst="rect">
                <a:avLst/>
              </a:prstGeom>
              <a:blipFill>
                <a:blip r:embed="rId3"/>
                <a:stretch>
                  <a:fillRect t="-9249" b="-1791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3114" y="2234467"/>
                <a:ext cx="10080625" cy="53809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need to show that </a:t>
                </a:r>
                <a14:m>
                  <m:oMath xmlns:m="http://schemas.openxmlformats.org/officeDocument/2006/math">
                    <m:r>
                      <a:rPr lang="en-US" sz="30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</m:acc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)&lt;(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2234467"/>
                <a:ext cx="10080625" cy="538096"/>
              </a:xfrm>
              <a:prstGeom prst="rect">
                <a:avLst/>
              </a:prstGeom>
              <a:blipFill>
                <a:blip r:embed="rId4"/>
                <a:stretch>
                  <a:fillRect t="-13636" b="-3863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3114" y="2900194"/>
                <a:ext cx="10080625" cy="10315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 1: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least one of the changes is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i.e.,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some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2900194"/>
                <a:ext cx="10080625" cy="1031501"/>
              </a:xfrm>
              <a:prstGeom prst="rect">
                <a:avLst/>
              </a:prstGeom>
              <a:blipFill>
                <a:blip r:embed="rId5"/>
                <a:stretch>
                  <a:fillRect t="-11834" b="-1183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 bwMode="auto">
              <a:xfrm>
                <a:off x="3114" y="4059326"/>
                <a:ext cx="10080625" cy="10315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 2: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changes are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with at least one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sSubSup>
                          <m:sSub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some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4059326"/>
                <a:ext cx="10080625" cy="1031501"/>
              </a:xfrm>
              <a:prstGeom prst="rect">
                <a:avLst/>
              </a:prstGeom>
              <a:blipFill>
                <a:blip r:embed="rId6"/>
                <a:stretch>
                  <a:fillRect t="-11834" b="-1183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itle 1"/>
              <p:cNvSpPr txBox="1">
                <a:spLocks/>
              </p:cNvSpPr>
              <p:nvPr/>
            </p:nvSpPr>
            <p:spPr bwMode="auto">
              <a:xfrm>
                <a:off x="3114" y="5218458"/>
                <a:ext cx="10080625" cy="9237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 2a: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least one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which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5218458"/>
                <a:ext cx="10080625" cy="923714"/>
              </a:xfrm>
              <a:prstGeom prst="rect">
                <a:avLst/>
              </a:prstGeom>
              <a:blipFill>
                <a:blip r:embed="rId7"/>
                <a:stretch>
                  <a:fillRect t="-13158" b="-243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itle 1"/>
              <p:cNvSpPr txBox="1">
                <a:spLocks/>
              </p:cNvSpPr>
              <p:nvPr/>
            </p:nvSpPr>
            <p:spPr bwMode="auto">
              <a:xfrm>
                <a:off x="3114" y="6269801"/>
                <a:ext cx="10080625" cy="9237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 2b: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states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which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sz="3000" i="1" dirty="0" smtClean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transient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6269801"/>
                <a:ext cx="10080625" cy="923714"/>
              </a:xfrm>
              <a:prstGeom prst="rect">
                <a:avLst/>
              </a:prstGeom>
              <a:blipFill>
                <a:blip r:embed="rId8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862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1188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Improvement 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progress (case 1)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3114" y="1016530"/>
                <a:ext cx="10080625" cy="10315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 1: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least one of the changes is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i.e.,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sSubSup>
                              <m:sSub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some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1016530"/>
                <a:ext cx="10080625" cy="1031501"/>
              </a:xfrm>
              <a:prstGeom prst="rect">
                <a:avLst/>
              </a:prstGeom>
              <a:blipFill>
                <a:blip r:embed="rId3"/>
                <a:stretch>
                  <a:fillRect t="-11834" b="-1183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0" y="4710919"/>
                <a:ext cx="10080625" cy="743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  <m:sSup>
                          <m:sSupPr>
                            <m:ctrlP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d>
                      <m:d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710919"/>
                <a:ext cx="10080625" cy="7432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3048" y="5531875"/>
                <a:ext cx="10080625" cy="743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p>
                        </m:sSup>
                      </m:e>
                    </m:d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sSup>
                      <m:sSup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&lt; 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48" y="5531875"/>
                <a:ext cx="10080625" cy="743280"/>
              </a:xfrm>
              <a:prstGeom prst="rect">
                <a:avLst/>
              </a:prstGeom>
              <a:blipFill>
                <a:blip r:embed="rId5"/>
                <a:stretch>
                  <a:fillRect b="-82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0" y="6352832"/>
                <a:ext cx="10080625" cy="53809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6352832"/>
                <a:ext cx="10080625" cy="538096"/>
              </a:xfrm>
              <a:prstGeom prst="rect">
                <a:avLst/>
              </a:prstGeom>
              <a:blipFill>
                <a:blip r:embed="rId6"/>
                <a:stretch>
                  <a:fillRect t="-13636" b="-3863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-4636" y="2125707"/>
                <a:ext cx="10080625" cy="92890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i="1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large enough constant.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36" y="2125707"/>
                <a:ext cx="10080625" cy="928909"/>
              </a:xfrm>
              <a:prstGeom prst="rect">
                <a:avLst/>
              </a:prstGeom>
              <a:blipFill>
                <a:blip r:embed="rId7"/>
                <a:stretch>
                  <a:fillRect t="-13158" b="-25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1590" y="3132292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(Using argument similar to the ones used before.)</a:t>
                </a: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3132292"/>
                <a:ext cx="10080625" cy="923330"/>
              </a:xfrm>
              <a:prstGeom prst="rect">
                <a:avLst/>
              </a:prstGeom>
              <a:blipFill>
                <a:blip r:embed="rId8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0" y="4133298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particular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≥…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133298"/>
                <a:ext cx="10080625" cy="499945"/>
              </a:xfrm>
              <a:prstGeom prst="rect">
                <a:avLst/>
              </a:prstGeom>
              <a:blipFill>
                <a:blip r:embed="rId9"/>
                <a:stretch>
                  <a:fillRect t="-18293" b="-4512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828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1188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Improvement 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progress (case 2a)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3114" y="1125286"/>
                <a:ext cx="10080625" cy="9237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 2a: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changes are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maintaining.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1125286"/>
                <a:ext cx="10080625" cy="923714"/>
              </a:xfrm>
              <a:prstGeom prst="rect">
                <a:avLst/>
              </a:prstGeom>
              <a:blipFill>
                <a:blip r:embed="rId3"/>
                <a:stretch>
                  <a:fillRect t="-13245" r="-60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0" y="4692078"/>
                <a:ext cx="10080625" cy="74328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  <m:sSup>
                          <m:sSupPr>
                            <m:ctrlP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d>
                      <m:d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e>
                    </m:d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692078"/>
                <a:ext cx="10080625" cy="7432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3048" y="5600853"/>
                <a:ext cx="10080625" cy="78765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p>
                        </m:sSup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p>
                                        <m:r>
                                          <a:rPr lang="en-US" sz="30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p>
                            </m:sSup>
                          </m:e>
                        </m:nary>
                      </m:e>
                    </m:d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</m:oMath>
                </a14:m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48" y="5600853"/>
                <a:ext cx="10080625" cy="7876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0" y="6554000"/>
                <a:ext cx="10080625" cy="53809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6554000"/>
                <a:ext cx="10080625" cy="538096"/>
              </a:xfrm>
              <a:prstGeom prst="rect">
                <a:avLst/>
              </a:prstGeom>
              <a:blipFill>
                <a:blip r:embed="rId6"/>
                <a:stretch>
                  <a:fillRect t="-13636" b="-3863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-4636" y="2269359"/>
                <a:ext cx="10080625" cy="4672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36" y="2269359"/>
                <a:ext cx="10080625" cy="467244"/>
              </a:xfrm>
              <a:prstGeom prst="rect">
                <a:avLst/>
              </a:prstGeom>
              <a:blipFill>
                <a:blip r:embed="rId7"/>
                <a:stretch>
                  <a:fillRect t="-25974" b="-4805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1590" y="2902098"/>
                <a:ext cx="10080625" cy="9590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2902098"/>
                <a:ext cx="10080625" cy="959045"/>
              </a:xfrm>
              <a:prstGeom prst="rect">
                <a:avLst/>
              </a:prstGeom>
              <a:blipFill>
                <a:blip r:embed="rId8"/>
                <a:stretch>
                  <a:fillRect t="-12739" b="-2038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0" y="4026638"/>
                <a:ext cx="10080625" cy="49994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particular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=…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026638"/>
                <a:ext cx="10080625" cy="499945"/>
              </a:xfrm>
              <a:prstGeom prst="rect">
                <a:avLst/>
              </a:prstGeom>
              <a:blipFill>
                <a:blip r:embed="rId9"/>
                <a:stretch>
                  <a:fillRect t="-23171" b="-4024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645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6616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Improvement </a:t>
            </a:r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progress (case 2b)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3114" y="1024702"/>
                <a:ext cx="10080625" cy="9237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 2b: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changes are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maintaining.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transient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under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1024702"/>
                <a:ext cx="10080625" cy="923714"/>
              </a:xfrm>
              <a:prstGeom prst="rect">
                <a:avLst/>
              </a:prstGeom>
              <a:blipFill>
                <a:blip r:embed="rId3"/>
                <a:stretch>
                  <a:fillRect t="-13158" b="-243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0" y="4762536"/>
                <a:ext cx="10080625" cy="4926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  <m:sSup>
                          <m:sSupPr>
                            <m:ctrlP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nary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d>
                      <m:dPr>
                        <m:ctrlP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</m:t>
                        </m:r>
                      </m:e>
                    </m:d>
                  </m:oMath>
                </a14:m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762536"/>
                <a:ext cx="10080625" cy="4926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-3048" y="5396414"/>
                <a:ext cx="10080625" cy="10502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7000"/>
                  </a:lnSpc>
                </a:pPr>
                <a:r>
                  <a:rPr lang="en-US" sz="30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p>
                        </m:sSup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</m:oMath>
                </a14:m>
                <a:r>
                  <a:rPr lang="en-US" sz="30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30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⟶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</m:oMath>
                </a14:m>
                <a:endParaRPr lang="en-US" sz="3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48" y="5396414"/>
                <a:ext cx="10080625" cy="10502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0" y="6627152"/>
                <a:ext cx="10080625" cy="53809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and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6627152"/>
                <a:ext cx="10080625" cy="538096"/>
              </a:xfrm>
              <a:prstGeom prst="rect">
                <a:avLst/>
              </a:prstGeom>
              <a:blipFill>
                <a:blip r:embed="rId6"/>
                <a:stretch>
                  <a:fillRect t="-13636" b="-3863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-4636" y="2269359"/>
                <a:ext cx="10080625" cy="46724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36" y="2269359"/>
                <a:ext cx="10080625" cy="467244"/>
              </a:xfrm>
              <a:prstGeom prst="rect">
                <a:avLst/>
              </a:prstGeom>
              <a:blipFill>
                <a:blip r:embed="rId7"/>
                <a:stretch>
                  <a:fillRect t="-25974" b="-4805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1590" y="2873789"/>
                <a:ext cx="10080625" cy="101566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0" y="2873789"/>
                <a:ext cx="10080625" cy="1015663"/>
              </a:xfrm>
              <a:prstGeom prst="rect">
                <a:avLst/>
              </a:prstGeom>
              <a:blipFill>
                <a:blip r:embed="rId8"/>
                <a:stretch>
                  <a:fillRect t="-10180" b="-191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0" y="4013462"/>
                <a:ext cx="10080625" cy="5262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 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r>
                  <a:rPr lang="en-US" sz="3000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 (b)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converges.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013462"/>
                <a:ext cx="10080625" cy="526298"/>
              </a:xfrm>
              <a:prstGeom prst="rect">
                <a:avLst/>
              </a:prstGeom>
              <a:blipFill>
                <a:blip r:embed="rId9"/>
                <a:stretch>
                  <a:fillRect t="-18391" b="-3563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67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56644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CORRECTION</a:t>
            </a:r>
            <a:endParaRPr lang="en-US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itle 1"/>
              <p:cNvSpPr txBox="1">
                <a:spLocks/>
              </p:cNvSpPr>
              <p:nvPr/>
            </p:nvSpPr>
            <p:spPr bwMode="auto">
              <a:xfrm>
                <a:off x="3114" y="986602"/>
                <a:ext cx="10080625" cy="9237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 2b: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changes are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maintaining.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transient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under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>
          <p:sp>
            <p:nvSpPr>
              <p:cNvPr id="1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986602"/>
                <a:ext cx="10080625" cy="923714"/>
              </a:xfrm>
              <a:prstGeom prst="rect">
                <a:avLst/>
              </a:prstGeom>
              <a:blipFill>
                <a:blip r:embed="rId3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itle 1"/>
              <p:cNvSpPr txBox="1">
                <a:spLocks/>
              </p:cNvSpPr>
              <p:nvPr/>
            </p:nvSpPr>
            <p:spPr bwMode="auto">
              <a:xfrm>
                <a:off x="-4636" y="2083373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this case to go through we need to assume that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changes when moving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improving. </a:t>
                </a:r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36" y="2083373"/>
                <a:ext cx="10080625" cy="923330"/>
              </a:xfrm>
              <a:prstGeom prst="rect">
                <a:avLst/>
              </a:prstGeom>
              <a:blipFill>
                <a:blip r:embed="rId4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0" y="6642362"/>
                <a:ext cx="10080625" cy="5262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 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r>
                  <a:rPr lang="en-US" sz="3000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 (b)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converges.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6642362"/>
                <a:ext cx="10080625" cy="526298"/>
              </a:xfrm>
              <a:prstGeom prst="rect">
                <a:avLst/>
              </a:prstGeom>
              <a:blipFill>
                <a:blip r:embed="rId5"/>
                <a:stretch>
                  <a:fillRect t="-18605" b="-3720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3114" y="3179760"/>
                <a:ext cx="10080625" cy="9237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Correct Case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2b: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transient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under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3179760"/>
                <a:ext cx="10080625" cy="923714"/>
              </a:xfrm>
              <a:prstGeom prst="rect">
                <a:avLst/>
              </a:prstGeom>
              <a:blipFill>
                <a:blip r:embed="rId6"/>
                <a:stretch>
                  <a:fillRect t="-13245" b="-2516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itle 1"/>
          <p:cNvSpPr txBox="1">
            <a:spLocks/>
          </p:cNvSpPr>
          <p:nvPr/>
        </p:nvSpPr>
        <p:spPr bwMode="auto">
          <a:xfrm>
            <a:off x="4889" y="4276531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Thus, in the policy iteration algorithm we are only allowed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make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improving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switches, and 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maintaining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-4636" y="5372918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complicates things when moving to 2-player games.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-4636" y="6007640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stronger assumption is needed for the lemma to hold: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11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0426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Proof of Lemma</a:t>
            </a:r>
            <a:endParaRPr lang="en-US" sz="4000" dirty="0">
              <a:solidFill>
                <a:schemeClr val="accent2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itle 1"/>
              <p:cNvSpPr txBox="1">
                <a:spLocks/>
              </p:cNvSpPr>
              <p:nvPr/>
            </p:nvSpPr>
            <p:spPr bwMode="auto">
              <a:xfrm>
                <a:off x="0" y="2040448"/>
                <a:ext cx="10080625" cy="5262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 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r>
                  <a:rPr lang="en-US" sz="3000" b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 (b)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p>
                        </m:sSup>
                      </m:e>
                    </m:nary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𝒅</m:t>
                    </m:r>
                  </m:oMath>
                </a14:m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converges.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040448"/>
                <a:ext cx="10080625" cy="526298"/>
              </a:xfrm>
              <a:prstGeom prst="rect">
                <a:avLst/>
              </a:prstGeom>
              <a:blipFill>
                <a:blip r:embed="rId3"/>
                <a:stretch>
                  <a:fillRect t="-18605" b="-3720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3114" y="1027110"/>
                <a:ext cx="10080625" cy="9237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Correct Case </a:t>
                </a: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2b: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𝒛</m:t>
                    </m:r>
                  </m:oMath>
                </a14:m>
                <a:r>
                  <a:rPr lang="en-US" sz="3000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improving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transient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under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1027110"/>
                <a:ext cx="10080625" cy="923714"/>
              </a:xfrm>
              <a:prstGeom prst="rect">
                <a:avLst/>
              </a:prstGeom>
              <a:blipFill>
                <a:blip r:embed="rId4"/>
                <a:stretch>
                  <a:fillRect t="-12500" b="-25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0" y="2656370"/>
                <a:ext cx="10080625" cy="48487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recurrent class under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656370"/>
                <a:ext cx="10080625" cy="484876"/>
              </a:xfrm>
              <a:prstGeom prst="rect">
                <a:avLst/>
              </a:prstGeom>
              <a:blipFill>
                <a:blip r:embed="rId5"/>
                <a:stretch>
                  <a:fillRect t="-25316" b="-443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itle 1"/>
              <p:cNvSpPr txBox="1">
                <a:spLocks/>
              </p:cNvSpPr>
              <p:nvPr/>
            </p:nvSpPr>
            <p:spPr bwMode="auto">
              <a:xfrm>
                <a:off x="0" y="3230870"/>
                <a:ext cx="10080625" cy="49039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our assumption,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230870"/>
                <a:ext cx="10080625" cy="490391"/>
              </a:xfrm>
              <a:prstGeom prst="rect">
                <a:avLst/>
              </a:prstGeom>
              <a:blipFill>
                <a:blip r:embed="rId6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itle 1"/>
              <p:cNvSpPr txBox="1">
                <a:spLocks/>
              </p:cNvSpPr>
              <p:nvPr/>
            </p:nvSpPr>
            <p:spPr bwMode="auto">
              <a:xfrm>
                <a:off x="0" y="3810885"/>
                <a:ext cx="10080625" cy="49039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also a recurrent class under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810885"/>
                <a:ext cx="10080625" cy="490391"/>
              </a:xfrm>
              <a:prstGeom prst="rect">
                <a:avLst/>
              </a:prstGeom>
              <a:blipFill>
                <a:blip r:embed="rId7"/>
                <a:stretch>
                  <a:fillRect t="-23457" b="-4197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itle 1"/>
              <p:cNvSpPr txBox="1">
                <a:spLocks/>
              </p:cNvSpPr>
              <p:nvPr/>
            </p:nvSpPr>
            <p:spPr bwMode="auto">
              <a:xfrm>
                <a:off x="0" y="4390900"/>
                <a:ext cx="10080625" cy="10111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rows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corresponding to states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the (unique) stationary distribution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390900"/>
                <a:ext cx="10080625" cy="1011174"/>
              </a:xfrm>
              <a:prstGeom prst="rect">
                <a:avLst/>
              </a:prstGeom>
              <a:blipFill>
                <a:blip r:embed="rId8"/>
                <a:stretch>
                  <a:fillRect t="-11446" b="-2108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itle 1"/>
              <p:cNvSpPr txBox="1">
                <a:spLocks/>
              </p:cNvSpPr>
              <p:nvPr/>
            </p:nvSpPr>
            <p:spPr bwMode="auto">
              <a:xfrm>
                <a:off x="0" y="5491699"/>
                <a:ext cx="10080625" cy="5262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other rows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linear combinations of these rows.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491699"/>
                <a:ext cx="10080625" cy="526298"/>
              </a:xfrm>
              <a:prstGeom prst="rect">
                <a:avLst/>
              </a:prstGeom>
              <a:blipFill>
                <a:blip r:embed="rId9"/>
                <a:stretch>
                  <a:fillRect t="-18605" b="-3720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itle 1"/>
          <p:cNvSpPr txBox="1">
            <a:spLocks/>
          </p:cNvSpPr>
          <p:nvPr/>
        </p:nvSpPr>
        <p:spPr bwMode="auto">
          <a:xfrm>
            <a:off x="-9525" y="6107622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Thus, (a) follows.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itle 1"/>
              <p:cNvSpPr txBox="1">
                <a:spLocks/>
              </p:cNvSpPr>
              <p:nvPr/>
            </p:nvSpPr>
            <p:spPr bwMode="auto">
              <a:xfrm>
                <a:off x="0" y="6682124"/>
                <a:ext cx="10080625" cy="48487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4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 (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holds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only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transient.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6682124"/>
                <a:ext cx="10080625" cy="484876"/>
              </a:xfrm>
              <a:prstGeom prst="rect">
                <a:avLst/>
              </a:prstGeom>
              <a:blipFill>
                <a:blip r:embed="rId10"/>
                <a:stretch>
                  <a:fillRect t="-23750" b="-437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517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6141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(Counter) Example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3826178" y="3380442"/>
            <a:ext cx="2335498" cy="1611986"/>
            <a:chOff x="6998003" y="3370917"/>
            <a:chExt cx="2335498" cy="1611986"/>
          </a:xfrm>
        </p:grpSpPr>
        <p:sp>
          <p:nvSpPr>
            <p:cNvPr id="48" name="Oval 8"/>
            <p:cNvSpPr>
              <a:spLocks noChangeAspect="1" noChangeArrowheads="1"/>
            </p:cNvSpPr>
            <p:nvPr/>
          </p:nvSpPr>
          <p:spPr bwMode="auto">
            <a:xfrm>
              <a:off x="7209045" y="3975481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8"/>
            <p:cNvSpPr>
              <a:spLocks noChangeAspect="1" noChangeArrowheads="1"/>
            </p:cNvSpPr>
            <p:nvPr/>
          </p:nvSpPr>
          <p:spPr bwMode="auto">
            <a:xfrm>
              <a:off x="8952501" y="3975481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8146750" y="3370917"/>
                  <a:ext cx="338328" cy="3434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6750" y="3370917"/>
                  <a:ext cx="338328" cy="343492"/>
                </a:xfrm>
                <a:prstGeom prst="rect">
                  <a:avLst/>
                </a:prstGeom>
                <a:blipFill>
                  <a:blip r:embed="rId20"/>
                  <a:stretch>
                    <a:fillRect l="-18182" b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6998003" y="4547078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8003" y="4547078"/>
                  <a:ext cx="338328" cy="435825"/>
                </a:xfrm>
                <a:prstGeom prst="rect">
                  <a:avLst/>
                </a:prstGeom>
                <a:blipFill>
                  <a:blip r:embed="rId21"/>
                  <a:stretch>
                    <a:fillRect l="-5455" r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Curved Connector 55"/>
            <p:cNvCxnSpPr>
              <a:stCxn id="48" idx="7"/>
              <a:endCxn id="50" idx="1"/>
            </p:cNvCxnSpPr>
            <p:nvPr/>
          </p:nvCxnSpPr>
          <p:spPr bwMode="auto">
            <a:xfrm rot="5400000" flipH="1" flipV="1">
              <a:off x="8271273" y="3289603"/>
              <a:ext cx="12700" cy="1474048"/>
            </a:xfrm>
            <a:prstGeom prst="curvedConnector3">
              <a:avLst>
                <a:gd name="adj1" fmla="val 2202724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7" name="Curved Connector 56"/>
            <p:cNvCxnSpPr>
              <a:stCxn id="50" idx="3"/>
              <a:endCxn id="48" idx="5"/>
            </p:cNvCxnSpPr>
            <p:nvPr/>
          </p:nvCxnSpPr>
          <p:spPr bwMode="auto">
            <a:xfrm rot="5400000">
              <a:off x="8271273" y="3536561"/>
              <a:ext cx="12700" cy="1474048"/>
            </a:xfrm>
            <a:prstGeom prst="curvedConnector3">
              <a:avLst>
                <a:gd name="adj1" fmla="val 2202724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9" name="Curved Connector 58"/>
            <p:cNvCxnSpPr>
              <a:stCxn id="48" idx="4"/>
              <a:endCxn id="48" idx="2"/>
            </p:cNvCxnSpPr>
            <p:nvPr/>
          </p:nvCxnSpPr>
          <p:spPr bwMode="auto">
            <a:xfrm rot="5400000" flipH="1">
              <a:off x="7216982" y="4142169"/>
              <a:ext cx="174625" cy="190500"/>
            </a:xfrm>
            <a:prstGeom prst="curvedConnector4">
              <a:avLst>
                <a:gd name="adj1" fmla="val -130909"/>
                <a:gd name="adj2" fmla="val 22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8089600" y="4532967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9600" y="4532967"/>
                  <a:ext cx="338328" cy="435825"/>
                </a:xfrm>
                <a:prstGeom prst="rect">
                  <a:avLst/>
                </a:prstGeom>
                <a:blipFill>
                  <a:blip r:embed="rId22"/>
                  <a:stretch>
                    <a:fillRect l="-36364" r="-2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/>
              <p:cNvSpPr txBox="1"/>
              <p:nvPr/>
            </p:nvSpPr>
            <p:spPr>
              <a:xfrm>
                <a:off x="3597069" y="5655579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069" y="5655579"/>
                <a:ext cx="1070800" cy="435825"/>
              </a:xfrm>
              <a:prstGeom prst="rect">
                <a:avLst/>
              </a:prstGeom>
              <a:blipFill>
                <a:blip r:embed="rId2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/>
              <p:cNvSpPr txBox="1"/>
              <p:nvPr/>
            </p:nvSpPr>
            <p:spPr>
              <a:xfrm>
                <a:off x="3597069" y="6149405"/>
                <a:ext cx="1320706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069" y="6149405"/>
                <a:ext cx="1320706" cy="435825"/>
              </a:xfrm>
              <a:prstGeom prst="rect">
                <a:avLst/>
              </a:prstGeom>
              <a:blipFill>
                <a:blip r:embed="rId24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/>
              <p:cNvSpPr txBox="1"/>
              <p:nvPr/>
            </p:nvSpPr>
            <p:spPr>
              <a:xfrm>
                <a:off x="4520994" y="1331229"/>
                <a:ext cx="1070800" cy="735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994" y="1331229"/>
                <a:ext cx="1070800" cy="735394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4444794" y="2006030"/>
                <a:ext cx="1320706" cy="735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794" y="2006030"/>
                <a:ext cx="1320706" cy="735394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>
            <a:endCxn id="55" idx="2"/>
          </p:cNvCxnSpPr>
          <p:nvPr/>
        </p:nvCxnSpPr>
        <p:spPr bwMode="auto">
          <a:xfrm flipV="1">
            <a:off x="3962400" y="4992428"/>
            <a:ext cx="32942" cy="570172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Straight Arrow Connector 63"/>
          <p:cNvCxnSpPr>
            <a:stCxn id="63" idx="2"/>
          </p:cNvCxnSpPr>
          <p:nvPr/>
        </p:nvCxnSpPr>
        <p:spPr bwMode="auto">
          <a:xfrm>
            <a:off x="5105147" y="2741424"/>
            <a:ext cx="9778" cy="516126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1187243" y="2927034"/>
            <a:ext cx="2849975" cy="521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values are 0.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/>
              <p:cNvSpPr txBox="1"/>
              <p:nvPr/>
            </p:nvSpPr>
            <p:spPr>
              <a:xfrm>
                <a:off x="2962362" y="4159631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362" y="4159631"/>
                <a:ext cx="1070800" cy="43582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TextBox 70"/>
              <p:cNvSpPr txBox="1"/>
              <p:nvPr/>
            </p:nvSpPr>
            <p:spPr>
              <a:xfrm>
                <a:off x="4044125" y="3341976"/>
                <a:ext cx="1070800" cy="435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125" y="3341976"/>
                <a:ext cx="1070800" cy="43582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/>
              <p:cNvSpPr txBox="1"/>
              <p:nvPr/>
            </p:nvSpPr>
            <p:spPr>
              <a:xfrm>
                <a:off x="5256103" y="5459216"/>
                <a:ext cx="4680157" cy="1380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a maintaining change, but the biases increase.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103" y="5459216"/>
                <a:ext cx="4680157" cy="1380378"/>
              </a:xfrm>
              <a:prstGeom prst="rect">
                <a:avLst/>
              </a:prstGeom>
              <a:blipFill>
                <a:blip r:embed="rId29"/>
                <a:stretch>
                  <a:fillRect l="-391" t="-7965" r="-4427" b="-13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564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0" grpId="0"/>
      <p:bldP spid="62" grpId="0"/>
      <p:bldP spid="63" grpId="0"/>
      <p:bldP spid="65" grpId="0"/>
      <p:bldP spid="70" grpId="0"/>
      <p:bldP spid="71" grpId="0"/>
      <p:bldP spid="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177347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Markov chains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 bwMode="auto">
              <a:xfrm>
                <a:off x="10734" y="2252962"/>
                <a:ext cx="10080625" cy="136204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Markov chain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states is </a:t>
                </a:r>
                <a:r>
                  <a:rPr lang="en-US" sz="28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stationary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:r>
                  <a:rPr lang="en-US" sz="280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/>
                </a:r>
                <a:br>
                  <a:rPr lang="en-US" sz="280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ℙ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e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stochastic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matrix.</a:t>
                </a: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2252962"/>
                <a:ext cx="10080625" cy="1362040"/>
              </a:xfrm>
              <a:prstGeom prst="rect">
                <a:avLst/>
              </a:prstGeom>
              <a:blipFill>
                <a:blip r:embed="rId3"/>
                <a:stretch>
                  <a:fillRect t="-7623" b="-1255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10734" y="3652903"/>
                <a:ext cx="10080625" cy="86177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matrix is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stochastic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the all entries are non-negative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the sum of each row is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3652903"/>
                <a:ext cx="10080625" cy="861774"/>
              </a:xfrm>
              <a:prstGeom prst="rect">
                <a:avLst/>
              </a:prstGeom>
              <a:blipFill>
                <a:blip r:embed="rId4"/>
                <a:stretch>
                  <a:fillRect t="-11972" b="-2394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10734" y="5021366"/>
                <a:ext cx="10080625" cy="46557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probability of moving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one step.</a:t>
                </a: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5021366"/>
                <a:ext cx="10080625" cy="465577"/>
              </a:xfrm>
              <a:prstGeom prst="rect">
                <a:avLst/>
              </a:prstGeom>
              <a:blipFill>
                <a:blip r:embed="rId5"/>
                <a:stretch>
                  <a:fillRect t="-23684" b="-3947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10734" y="5524844"/>
                <a:ext cx="10080625" cy="59170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probability of moving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steps.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5524844"/>
                <a:ext cx="10080625" cy="591700"/>
              </a:xfrm>
              <a:prstGeom prst="rect">
                <a:avLst/>
              </a:prstGeom>
              <a:blipFill>
                <a:blip r:embed="rId6"/>
                <a:stretch>
                  <a:fillRect t="-3093" b="-2371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10734" y="6154445"/>
                <a:ext cx="10080625" cy="64485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d>
                            <m:dPr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sz="28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6154445"/>
                <a:ext cx="10080625" cy="64485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10734" y="6837203"/>
                <a:ext cx="10080625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What can we say about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6837203"/>
                <a:ext cx="10080625" cy="430887"/>
              </a:xfrm>
              <a:prstGeom prst="rect">
                <a:avLst/>
              </a:prstGeom>
              <a:blipFill>
                <a:blip r:embed="rId8"/>
                <a:stretch>
                  <a:fillRect t="-25714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10734" y="4552578"/>
                <a:ext cx="10080625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(In particular,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singular.)</a:t>
                </a: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4552578"/>
                <a:ext cx="10080625" cy="430887"/>
              </a:xfrm>
              <a:prstGeom prst="rect">
                <a:avLst/>
              </a:prstGeom>
              <a:blipFill>
                <a:blip r:embed="rId9"/>
                <a:stretch>
                  <a:fillRect t="-25714" b="-5142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0734" y="830066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Markov chain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is a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stochastic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ℙ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/>
                </a:r>
                <a:br>
                  <a:rPr lang="en-US" sz="28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</a:br>
                <a:r>
                  <a:rPr lang="en-US" sz="2800" b="0" i="1" dirty="0" smtClean="0">
                    <a:solidFill>
                      <a:srgbClr val="0033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= 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ℙ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34" y="830066"/>
                <a:ext cx="10080625" cy="1384995"/>
              </a:xfrm>
              <a:prstGeom prst="rect">
                <a:avLst/>
              </a:prstGeom>
              <a:blipFill>
                <a:blip r:embed="rId10"/>
                <a:stretch>
                  <a:fillRect t="-44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52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6616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Notions of optimality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3114" y="1478931"/>
            <a:ext cx="10080625" cy="8617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one of the following condition implies the next,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 not vice versa.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/>
              <p:cNvSpPr txBox="1">
                <a:spLocks/>
              </p:cNvSpPr>
              <p:nvPr/>
            </p:nvSpPr>
            <p:spPr bwMode="auto">
              <a:xfrm>
                <a:off x="3114" y="2412909"/>
                <a:ext cx="10080625" cy="12926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Blackwell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-optimal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there exists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-optimal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optimal in the discounted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process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 factor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2412909"/>
                <a:ext cx="10080625" cy="1292662"/>
              </a:xfrm>
              <a:prstGeom prst="rect">
                <a:avLst/>
              </a:prstGeom>
              <a:blipFill>
                <a:blip r:embed="rId3"/>
                <a:stretch>
                  <a:fillRect t="-8019" b="-1603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1"/>
              <p:cNvSpPr txBox="1">
                <a:spLocks/>
              </p:cNvSpPr>
              <p:nvPr/>
            </p:nvSpPr>
            <p:spPr bwMode="auto">
              <a:xfrm>
                <a:off x="3114" y="975840"/>
                <a:ext cx="10080625" cy="4308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positional policy in an MDP.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975840"/>
                <a:ext cx="10080625" cy="430887"/>
              </a:xfrm>
              <a:prstGeom prst="rect">
                <a:avLst/>
              </a:prstGeom>
              <a:blipFill>
                <a:blip r:embed="rId4"/>
                <a:stretch>
                  <a:fillRect t="-25352" b="-4929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itle 1"/>
              <p:cNvSpPr txBox="1">
                <a:spLocks/>
              </p:cNvSpPr>
              <p:nvPr/>
            </p:nvSpPr>
            <p:spPr bwMode="auto">
              <a:xfrm>
                <a:off x="3114" y="3777775"/>
                <a:ext cx="10080625" cy="87786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value-and-bias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optimal: for every (positional) policy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either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’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’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𝒛</m:t>
                        </m:r>
                      </m:e>
                      <m:sup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’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3777775"/>
                <a:ext cx="10080625" cy="877869"/>
              </a:xfrm>
              <a:prstGeom prst="rect">
                <a:avLst/>
              </a:prstGeom>
              <a:blipFill>
                <a:blip r:embed="rId5"/>
                <a:stretch>
                  <a:fillRect t="-12500" b="-2430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itle 1"/>
              <p:cNvSpPr txBox="1">
                <a:spLocks/>
              </p:cNvSpPr>
              <p:nvPr/>
            </p:nvSpPr>
            <p:spPr bwMode="auto">
              <a:xfrm>
                <a:off x="3114" y="4727848"/>
                <a:ext cx="10080625" cy="91198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3) No action is improving for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 dirty="0" err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 dirty="0" err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i="1" dirty="0" err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either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80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8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 </m:t>
                    </m:r>
                    <m:sSubSup>
                      <m:sSubSupPr>
                        <m:ctrlPr>
                          <a:rPr lang="en-US" sz="2800" i="1" dirty="0" err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i="1" dirty="0" err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Sup>
                      <m:sSubSupPr>
                        <m:ctrlP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4727848"/>
                <a:ext cx="10080625" cy="911981"/>
              </a:xfrm>
              <a:prstGeom prst="rect">
                <a:avLst/>
              </a:prstGeom>
              <a:blipFill>
                <a:blip r:embed="rId6"/>
                <a:stretch>
                  <a:fillRect t="-12081" r="-302" b="-1812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itle 1"/>
              <p:cNvSpPr txBox="1">
                <a:spLocks/>
              </p:cNvSpPr>
              <p:nvPr/>
            </p:nvSpPr>
            <p:spPr bwMode="auto">
              <a:xfrm>
                <a:off x="3114" y="5712033"/>
                <a:ext cx="10080625" cy="44698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optimal: for every (positional) policy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80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’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5712033"/>
                <a:ext cx="10080625" cy="446982"/>
              </a:xfrm>
              <a:prstGeom prst="rect">
                <a:avLst/>
              </a:prstGeom>
              <a:blipFill>
                <a:blip r:embed="rId7"/>
                <a:stretch>
                  <a:fillRect t="-20548" b="-4931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itle 1"/>
              <p:cNvSpPr txBox="1">
                <a:spLocks/>
              </p:cNvSpPr>
              <p:nvPr/>
            </p:nvSpPr>
            <p:spPr bwMode="auto">
              <a:xfrm>
                <a:off x="3114" y="6231219"/>
                <a:ext cx="10080625" cy="91198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5) No action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-improving for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2800" i="1" dirty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800" i="1" dirty="0" err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2800" i="1" dirty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nary>
                    <m:r>
                      <a:rPr lang="en-US" sz="28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 </m:t>
                    </m:r>
                    <m:sSubSup>
                      <m:sSubSupPr>
                        <m:ctrlP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i="1" dirty="0" err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14" y="6231219"/>
                <a:ext cx="10080625" cy="911981"/>
              </a:xfrm>
              <a:prstGeom prst="rect">
                <a:avLst/>
              </a:prstGeom>
              <a:blipFill>
                <a:blip r:embed="rId8"/>
                <a:stretch>
                  <a:fillRect t="-11333" b="-1733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057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6141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Notions of optimality</a:t>
            </a:r>
            <a:endParaRPr lang="en-US" sz="4000" dirty="0">
              <a:solidFill>
                <a:srgbClr val="0033CC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3114" y="1926606"/>
            <a:ext cx="10080625" cy="8617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Hint: The separations can be obtained using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appropriate policies in one of the following simple MDPs.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114" y="1175865"/>
            <a:ext cx="10080625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Exercise: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Prove the claim in the previous slide.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621772" y="3240862"/>
            <a:ext cx="2571486" cy="1891862"/>
            <a:chOff x="821797" y="3310968"/>
            <a:chExt cx="2571486" cy="1891862"/>
          </a:xfrm>
        </p:grpSpPr>
        <p:sp>
          <p:nvSpPr>
            <p:cNvPr id="36" name="Oval 8"/>
            <p:cNvSpPr>
              <a:spLocks noChangeAspect="1" noChangeArrowheads="1"/>
            </p:cNvSpPr>
            <p:nvPr/>
          </p:nvSpPr>
          <p:spPr bwMode="auto">
            <a:xfrm>
              <a:off x="1074945" y="4242759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8"/>
            <p:cNvSpPr>
              <a:spLocks noChangeAspect="1" noChangeArrowheads="1"/>
            </p:cNvSpPr>
            <p:nvPr/>
          </p:nvSpPr>
          <p:spPr bwMode="auto">
            <a:xfrm>
              <a:off x="2818401" y="4242759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1419878" y="3656251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9878" y="3656251"/>
                  <a:ext cx="338328" cy="435825"/>
                </a:xfrm>
                <a:prstGeom prst="rect">
                  <a:avLst/>
                </a:prstGeom>
                <a:blipFill>
                  <a:blip r:embed="rId3"/>
                  <a:stretch>
                    <a:fillRect l="-3571" r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054955" y="4767005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4955" y="4767005"/>
                  <a:ext cx="338328" cy="435825"/>
                </a:xfrm>
                <a:prstGeom prst="rect">
                  <a:avLst/>
                </a:prstGeom>
                <a:blipFill>
                  <a:blip r:embed="rId4"/>
                  <a:stretch>
                    <a:fillRect l="-3571" r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Rectangle 14"/>
            <p:cNvSpPr>
              <a:spLocks noChangeAspect="1" noChangeArrowheads="1"/>
            </p:cNvSpPr>
            <p:nvPr/>
          </p:nvSpPr>
          <p:spPr bwMode="auto">
            <a:xfrm>
              <a:off x="2103138" y="3790982"/>
              <a:ext cx="228600" cy="2286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2197315" y="3656251"/>
                  <a:ext cx="893528" cy="586507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7315" y="3656251"/>
                  <a:ext cx="893528" cy="58650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Curved Connector 41"/>
            <p:cNvCxnSpPr>
              <a:stCxn id="40" idx="0"/>
              <a:endCxn id="36" idx="2"/>
            </p:cNvCxnSpPr>
            <p:nvPr/>
          </p:nvCxnSpPr>
          <p:spPr bwMode="auto">
            <a:xfrm rot="16200000" flipH="1" flipV="1">
              <a:off x="1332991" y="3532936"/>
              <a:ext cx="626402" cy="1142493"/>
            </a:xfrm>
            <a:prstGeom prst="curvedConnector4">
              <a:avLst>
                <a:gd name="adj1" fmla="val -36494"/>
                <a:gd name="adj2" fmla="val 120009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821797" y="3310968"/>
                  <a:ext cx="961306" cy="586507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797" y="3310968"/>
                  <a:ext cx="961306" cy="58650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Curved Connector 43"/>
            <p:cNvCxnSpPr>
              <a:stCxn id="36" idx="7"/>
            </p:cNvCxnSpPr>
            <p:nvPr/>
          </p:nvCxnSpPr>
          <p:spPr bwMode="auto">
            <a:xfrm rot="5400000" flipH="1" flipV="1">
              <a:off x="1557332" y="3748100"/>
              <a:ext cx="388622" cy="702988"/>
            </a:xfrm>
            <a:prstGeom prst="curvedConnector2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45" name="Curved Connector 44"/>
            <p:cNvCxnSpPr>
              <a:stCxn id="40" idx="3"/>
              <a:endCxn id="37" idx="0"/>
            </p:cNvCxnSpPr>
            <p:nvPr/>
          </p:nvCxnSpPr>
          <p:spPr bwMode="auto">
            <a:xfrm>
              <a:off x="2331738" y="3905282"/>
              <a:ext cx="677163" cy="337477"/>
            </a:xfrm>
            <a:prstGeom prst="curvedConnector2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49" name="Curved Connector 48"/>
            <p:cNvCxnSpPr>
              <a:stCxn id="37" idx="4"/>
              <a:endCxn id="37" idx="6"/>
            </p:cNvCxnSpPr>
            <p:nvPr/>
          </p:nvCxnSpPr>
          <p:spPr bwMode="auto">
            <a:xfrm rot="5400000" flipH="1" flipV="1">
              <a:off x="3016838" y="4409447"/>
              <a:ext cx="174625" cy="190500"/>
            </a:xfrm>
            <a:prstGeom prst="curvedConnector4">
              <a:avLst>
                <a:gd name="adj1" fmla="val -130909"/>
                <a:gd name="adj2" fmla="val 22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2" name="Curved Connector 51"/>
            <p:cNvCxnSpPr>
              <a:stCxn id="36" idx="6"/>
              <a:endCxn id="37" idx="2"/>
            </p:cNvCxnSpPr>
            <p:nvPr/>
          </p:nvCxnSpPr>
          <p:spPr bwMode="auto">
            <a:xfrm>
              <a:off x="1455945" y="4417384"/>
              <a:ext cx="1362456" cy="12700"/>
            </a:xfrm>
            <a:prstGeom prst="curvedConnector3">
              <a:avLst>
                <a:gd name="adj1" fmla="val 5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058053" y="4427776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8053" y="4427776"/>
                  <a:ext cx="338328" cy="435825"/>
                </a:xfrm>
                <a:prstGeom prst="rect">
                  <a:avLst/>
                </a:prstGeom>
                <a:blipFill>
                  <a:blip r:embed="rId7"/>
                  <a:stretch>
                    <a:fillRect l="-5455" r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5" name="Group 94"/>
          <p:cNvGrpSpPr/>
          <p:nvPr/>
        </p:nvGrpSpPr>
        <p:grpSpPr>
          <a:xfrm>
            <a:off x="3896110" y="3198853"/>
            <a:ext cx="2399041" cy="1975881"/>
            <a:chOff x="4276985" y="3294103"/>
            <a:chExt cx="2399041" cy="1975881"/>
          </a:xfrm>
        </p:grpSpPr>
        <p:sp>
          <p:nvSpPr>
            <p:cNvPr id="12" name="Oval 8"/>
            <p:cNvSpPr>
              <a:spLocks noChangeAspect="1" noChangeArrowheads="1"/>
            </p:cNvSpPr>
            <p:nvPr/>
          </p:nvSpPr>
          <p:spPr bwMode="auto">
            <a:xfrm>
              <a:off x="4551570" y="4223709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8"/>
            <p:cNvSpPr>
              <a:spLocks noChangeAspect="1" noChangeArrowheads="1"/>
            </p:cNvSpPr>
            <p:nvPr/>
          </p:nvSpPr>
          <p:spPr bwMode="auto">
            <a:xfrm>
              <a:off x="6295026" y="4223709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831932" y="3668319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31932" y="3668319"/>
                  <a:ext cx="338328" cy="435825"/>
                </a:xfrm>
                <a:prstGeom prst="rect">
                  <a:avLst/>
                </a:prstGeom>
                <a:blipFill>
                  <a:blip r:embed="rId11"/>
                  <a:stretch>
                    <a:fillRect l="-3571" r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427363" y="4035678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7363" y="4035678"/>
                  <a:ext cx="338328" cy="435825"/>
                </a:xfrm>
                <a:prstGeom prst="rect">
                  <a:avLst/>
                </a:prstGeom>
                <a:blipFill>
                  <a:blip r:embed="rId12"/>
                  <a:stretch>
                    <a:fillRect l="-5455" r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Rectangle 14"/>
            <p:cNvSpPr>
              <a:spLocks noChangeAspect="1" noChangeArrowheads="1"/>
            </p:cNvSpPr>
            <p:nvPr/>
          </p:nvSpPr>
          <p:spPr bwMode="auto">
            <a:xfrm>
              <a:off x="5579763" y="3771932"/>
              <a:ext cx="228600" cy="2286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5637702" y="3623369"/>
                  <a:ext cx="893528" cy="586507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7702" y="3623369"/>
                  <a:ext cx="893528" cy="58650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Curved Connector 24"/>
            <p:cNvCxnSpPr>
              <a:stCxn id="23" idx="0"/>
              <a:endCxn id="12" idx="2"/>
            </p:cNvCxnSpPr>
            <p:nvPr/>
          </p:nvCxnSpPr>
          <p:spPr bwMode="auto">
            <a:xfrm rot="16200000" flipH="1" flipV="1">
              <a:off x="4809616" y="3513886"/>
              <a:ext cx="626402" cy="1142493"/>
            </a:xfrm>
            <a:prstGeom prst="curvedConnector4">
              <a:avLst>
                <a:gd name="adj1" fmla="val -36494"/>
                <a:gd name="adj2" fmla="val 120009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4276985" y="3294103"/>
                  <a:ext cx="961306" cy="586507"/>
                </a:xfrm>
                <a:prstGeom prst="rect">
                  <a:avLst/>
                </a:prstGeom>
                <a:noFill/>
              </p:spPr>
              <p:txBody>
                <a:bodyPr wrap="square" lIns="0" rIns="91440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chemeClr val="accent2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6985" y="3294103"/>
                  <a:ext cx="961306" cy="58650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Curved Connector 26"/>
            <p:cNvCxnSpPr>
              <a:stCxn id="12" idx="7"/>
            </p:cNvCxnSpPr>
            <p:nvPr/>
          </p:nvCxnSpPr>
          <p:spPr bwMode="auto">
            <a:xfrm rot="5400000" flipH="1" flipV="1">
              <a:off x="5033957" y="3729050"/>
              <a:ext cx="388622" cy="702988"/>
            </a:xfrm>
            <a:prstGeom prst="curvedConnector2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8" name="Curved Connector 27"/>
            <p:cNvCxnSpPr>
              <a:stCxn id="23" idx="3"/>
              <a:endCxn id="15" idx="0"/>
            </p:cNvCxnSpPr>
            <p:nvPr/>
          </p:nvCxnSpPr>
          <p:spPr bwMode="auto">
            <a:xfrm>
              <a:off x="5808363" y="3886232"/>
              <a:ext cx="677163" cy="337477"/>
            </a:xfrm>
            <a:prstGeom prst="curvedConnector2">
              <a:avLst/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30" name="Curved Connector 29"/>
            <p:cNvCxnSpPr>
              <a:stCxn id="15" idx="3"/>
              <a:endCxn id="12" idx="5"/>
            </p:cNvCxnSpPr>
            <p:nvPr/>
          </p:nvCxnSpPr>
          <p:spPr bwMode="auto">
            <a:xfrm rot="5400000">
              <a:off x="5613798" y="3784789"/>
              <a:ext cx="12700" cy="1474048"/>
            </a:xfrm>
            <a:prstGeom prst="curvedConnector3">
              <a:avLst>
                <a:gd name="adj1" fmla="val 2577724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4" name="Curved Connector 53"/>
            <p:cNvCxnSpPr>
              <a:stCxn id="12" idx="6"/>
              <a:endCxn id="15" idx="2"/>
            </p:cNvCxnSpPr>
            <p:nvPr/>
          </p:nvCxnSpPr>
          <p:spPr bwMode="auto">
            <a:xfrm>
              <a:off x="4932570" y="4398334"/>
              <a:ext cx="1362456" cy="12700"/>
            </a:xfrm>
            <a:prstGeom prst="curvedConnector3">
              <a:avLst>
                <a:gd name="adj1" fmla="val 5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5290783" y="4834159"/>
                  <a:ext cx="611487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0783" y="4834159"/>
                  <a:ext cx="611487" cy="43582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 1"/>
          <p:cNvGrpSpPr/>
          <p:nvPr/>
        </p:nvGrpSpPr>
        <p:grpSpPr>
          <a:xfrm>
            <a:off x="6998003" y="3370917"/>
            <a:ext cx="2529127" cy="1631752"/>
            <a:chOff x="6998003" y="3370917"/>
            <a:chExt cx="2529127" cy="1631752"/>
          </a:xfrm>
        </p:grpSpPr>
        <p:sp>
          <p:nvSpPr>
            <p:cNvPr id="66" name="Oval 8"/>
            <p:cNvSpPr>
              <a:spLocks noChangeAspect="1" noChangeArrowheads="1"/>
            </p:cNvSpPr>
            <p:nvPr/>
          </p:nvSpPr>
          <p:spPr bwMode="auto">
            <a:xfrm>
              <a:off x="7209045" y="3975481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Oval 8"/>
            <p:cNvSpPr>
              <a:spLocks noChangeAspect="1" noChangeArrowheads="1"/>
            </p:cNvSpPr>
            <p:nvPr/>
          </p:nvSpPr>
          <p:spPr bwMode="auto">
            <a:xfrm>
              <a:off x="8952501" y="3975481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8084838" y="3370917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4838" y="3370917"/>
                  <a:ext cx="338328" cy="435825"/>
                </a:xfrm>
                <a:prstGeom prst="rect">
                  <a:avLst/>
                </a:prstGeom>
                <a:blipFill>
                  <a:blip r:embed="rId16"/>
                  <a:stretch>
                    <a:fillRect l="-3571" r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998003" y="4547078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8003" y="4547078"/>
                  <a:ext cx="338328" cy="435825"/>
                </a:xfrm>
                <a:prstGeom prst="rect">
                  <a:avLst/>
                </a:prstGeom>
                <a:blipFill>
                  <a:blip r:embed="rId17"/>
                  <a:stretch>
                    <a:fillRect l="-5455" r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4" name="Curved Connector 73"/>
            <p:cNvCxnSpPr>
              <a:stCxn id="66" idx="7"/>
              <a:endCxn id="67" idx="1"/>
            </p:cNvCxnSpPr>
            <p:nvPr/>
          </p:nvCxnSpPr>
          <p:spPr bwMode="auto">
            <a:xfrm rot="5400000" flipH="1" flipV="1">
              <a:off x="8271273" y="3289603"/>
              <a:ext cx="12700" cy="1474048"/>
            </a:xfrm>
            <a:prstGeom prst="curvedConnector3">
              <a:avLst>
                <a:gd name="adj1" fmla="val 2202724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78" name="Curved Connector 77"/>
            <p:cNvCxnSpPr>
              <a:stCxn id="67" idx="3"/>
              <a:endCxn id="66" idx="5"/>
            </p:cNvCxnSpPr>
            <p:nvPr/>
          </p:nvCxnSpPr>
          <p:spPr bwMode="auto">
            <a:xfrm rot="5400000">
              <a:off x="8271273" y="3536561"/>
              <a:ext cx="12700" cy="1474048"/>
            </a:xfrm>
            <a:prstGeom prst="curvedConnector3">
              <a:avLst>
                <a:gd name="adj1" fmla="val 2202724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84" name="Curved Connector 83"/>
            <p:cNvCxnSpPr>
              <a:stCxn id="67" idx="4"/>
              <a:endCxn id="67" idx="6"/>
            </p:cNvCxnSpPr>
            <p:nvPr/>
          </p:nvCxnSpPr>
          <p:spPr bwMode="auto">
            <a:xfrm rot="5400000" flipH="1" flipV="1">
              <a:off x="9150938" y="4142169"/>
              <a:ext cx="174625" cy="190500"/>
            </a:xfrm>
            <a:prstGeom prst="curvedConnector4">
              <a:avLst>
                <a:gd name="adj1" fmla="val -130909"/>
                <a:gd name="adj2" fmla="val 22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87" name="Curved Connector 86"/>
            <p:cNvCxnSpPr>
              <a:stCxn id="66" idx="4"/>
              <a:endCxn id="66" idx="2"/>
            </p:cNvCxnSpPr>
            <p:nvPr/>
          </p:nvCxnSpPr>
          <p:spPr bwMode="auto">
            <a:xfrm rot="5400000" flipH="1">
              <a:off x="7216982" y="4142169"/>
              <a:ext cx="174625" cy="190500"/>
            </a:xfrm>
            <a:prstGeom prst="curvedConnector4">
              <a:avLst>
                <a:gd name="adj1" fmla="val -130909"/>
                <a:gd name="adj2" fmla="val 22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9188802" y="4566844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8802" y="4566844"/>
                  <a:ext cx="338328" cy="435825"/>
                </a:xfrm>
                <a:prstGeom prst="rect">
                  <a:avLst/>
                </a:prstGeom>
                <a:blipFill>
                  <a:blip r:embed="rId18"/>
                  <a:stretch>
                    <a:fillRect l="-3571" r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8094363" y="4532967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4363" y="4532967"/>
                  <a:ext cx="338328" cy="435825"/>
                </a:xfrm>
                <a:prstGeom prst="rect">
                  <a:avLst/>
                </a:prstGeom>
                <a:blipFill>
                  <a:blip r:embed="rId19"/>
                  <a:stretch>
                    <a:fillRect l="-5455" r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/>
          <p:cNvGrpSpPr/>
          <p:nvPr/>
        </p:nvGrpSpPr>
        <p:grpSpPr>
          <a:xfrm>
            <a:off x="3959528" y="5447367"/>
            <a:ext cx="2335498" cy="1611986"/>
            <a:chOff x="6998003" y="3370917"/>
            <a:chExt cx="2335498" cy="1611986"/>
          </a:xfrm>
        </p:grpSpPr>
        <p:sp>
          <p:nvSpPr>
            <p:cNvPr id="48" name="Oval 8"/>
            <p:cNvSpPr>
              <a:spLocks noChangeAspect="1" noChangeArrowheads="1"/>
            </p:cNvSpPr>
            <p:nvPr/>
          </p:nvSpPr>
          <p:spPr bwMode="auto">
            <a:xfrm>
              <a:off x="7209045" y="3975481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8"/>
            <p:cNvSpPr>
              <a:spLocks noChangeAspect="1" noChangeArrowheads="1"/>
            </p:cNvSpPr>
            <p:nvPr/>
          </p:nvSpPr>
          <p:spPr bwMode="auto">
            <a:xfrm>
              <a:off x="8952501" y="3975481"/>
              <a:ext cx="381000" cy="349250"/>
            </a:xfrm>
            <a:prstGeom prst="ellipse">
              <a:avLst/>
            </a:prstGeom>
            <a:solidFill>
              <a:srgbClr val="00B050">
                <a:alpha val="68000"/>
              </a:srgbClr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/>
              <a:r>
                <a:rPr lang="en-US" sz="2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2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8146750" y="3370917"/>
                  <a:ext cx="338328" cy="3434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6750" y="3370917"/>
                  <a:ext cx="338328" cy="343492"/>
                </a:xfrm>
                <a:prstGeom prst="rect">
                  <a:avLst/>
                </a:prstGeom>
                <a:blipFill>
                  <a:blip r:embed="rId20"/>
                  <a:stretch>
                    <a:fillRect l="-18182" b="-89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6998003" y="4547078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8003" y="4547078"/>
                  <a:ext cx="338328" cy="435825"/>
                </a:xfrm>
                <a:prstGeom prst="rect">
                  <a:avLst/>
                </a:prstGeom>
                <a:blipFill>
                  <a:blip r:embed="rId21"/>
                  <a:stretch>
                    <a:fillRect l="-5455" r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Curved Connector 55"/>
            <p:cNvCxnSpPr>
              <a:stCxn id="48" idx="7"/>
              <a:endCxn id="50" idx="1"/>
            </p:cNvCxnSpPr>
            <p:nvPr/>
          </p:nvCxnSpPr>
          <p:spPr bwMode="auto">
            <a:xfrm rot="5400000" flipH="1" flipV="1">
              <a:off x="8271273" y="3289603"/>
              <a:ext cx="12700" cy="1474048"/>
            </a:xfrm>
            <a:prstGeom prst="curvedConnector3">
              <a:avLst>
                <a:gd name="adj1" fmla="val 2202724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7" name="Curved Connector 56"/>
            <p:cNvCxnSpPr>
              <a:stCxn id="50" idx="3"/>
              <a:endCxn id="48" idx="5"/>
            </p:cNvCxnSpPr>
            <p:nvPr/>
          </p:nvCxnSpPr>
          <p:spPr bwMode="auto">
            <a:xfrm rot="5400000">
              <a:off x="8271273" y="3536561"/>
              <a:ext cx="12700" cy="1474048"/>
            </a:xfrm>
            <a:prstGeom prst="curvedConnector3">
              <a:avLst>
                <a:gd name="adj1" fmla="val 2202724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9" name="Curved Connector 58"/>
            <p:cNvCxnSpPr>
              <a:stCxn id="48" idx="4"/>
              <a:endCxn id="48" idx="2"/>
            </p:cNvCxnSpPr>
            <p:nvPr/>
          </p:nvCxnSpPr>
          <p:spPr bwMode="auto">
            <a:xfrm rot="5400000" flipH="1">
              <a:off x="7216982" y="4142169"/>
              <a:ext cx="174625" cy="190500"/>
            </a:xfrm>
            <a:prstGeom prst="curvedConnector4">
              <a:avLst>
                <a:gd name="adj1" fmla="val -130909"/>
                <a:gd name="adj2" fmla="val 220000"/>
              </a:avLst>
            </a:prstGeom>
            <a:solidFill>
              <a:srgbClr val="00B8FF"/>
            </a:solidFill>
            <a:ln w="222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8089600" y="4532967"/>
                  <a:ext cx="338328" cy="435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9600" y="4532967"/>
                  <a:ext cx="338328" cy="435825"/>
                </a:xfrm>
                <a:prstGeom prst="rect">
                  <a:avLst/>
                </a:prstGeom>
                <a:blipFill>
                  <a:blip r:embed="rId22"/>
                  <a:stretch>
                    <a:fillRect l="-36364" r="-2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9414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318619"/>
            <a:ext cx="10080625" cy="1064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Dual</a:t>
            </a:r>
            <a:r>
              <a:rPr lang="en-US" sz="4000" dirty="0" smtClean="0">
                <a:solidFill>
                  <a:schemeClr val="accent2"/>
                </a:solidFill>
              </a:rPr>
              <a:t> </a:t>
            </a:r>
            <a:r>
              <a:rPr lang="en-US" sz="4000" dirty="0" smtClean="0">
                <a:solidFill>
                  <a:srgbClr val="C0000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 limiting average cost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3200" dirty="0" smtClean="0">
                <a:solidFill>
                  <a:srgbClr val="CC6600"/>
                </a:solidFill>
              </a:rPr>
              <a:t>[ Manne </a:t>
            </a:r>
            <a:r>
              <a:rPr lang="en-US" sz="3200" dirty="0">
                <a:solidFill>
                  <a:srgbClr val="CC6600"/>
                </a:solidFill>
              </a:rPr>
              <a:t>(1964</a:t>
            </a:r>
            <a:r>
              <a:rPr lang="en-US" sz="3200" dirty="0" smtClean="0">
                <a:solidFill>
                  <a:srgbClr val="CC6600"/>
                </a:solidFill>
              </a:rPr>
              <a:t>) , </a:t>
            </a:r>
            <a:r>
              <a:rPr lang="en-US" sz="3200" dirty="0" err="1" smtClean="0">
                <a:solidFill>
                  <a:srgbClr val="CC6600"/>
                </a:solidFill>
              </a:rPr>
              <a:t>Denardo</a:t>
            </a:r>
            <a:r>
              <a:rPr lang="en-US" sz="3200" dirty="0" smtClean="0">
                <a:solidFill>
                  <a:srgbClr val="CC6600"/>
                </a:solidFill>
              </a:rPr>
              <a:t>-Fox (1968) ]</a:t>
            </a:r>
            <a:endParaRPr lang="en-US" sz="3200" dirty="0">
              <a:solidFill>
                <a:srgbClr val="CC6600"/>
              </a:solidFill>
              <a:sym typeface="Symbol" pitchFamily="18" charset="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4140" y="1733269"/>
            <a:ext cx="9254358" cy="2326668"/>
            <a:chOff x="394140" y="1733269"/>
            <a:chExt cx="9254358" cy="2326668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1733269"/>
              <a:ext cx="9254358" cy="2326668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719252" y="1899760"/>
                  <a:ext cx="8604134" cy="19936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</a:t>
                  </a:r>
                  <a:r>
                    <a:rPr lang="en-US" sz="3000" dirty="0" err="1"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  <a:r>
                    <a:rPr lang="en-US" sz="3000" dirty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a14:m>
                  <a:r>
                    <a:rPr lang="en-US" sz="3000" dirty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r>
                    <a:rPr lang="en-US" sz="3000" dirty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3000" dirty="0">
                      <a:latin typeface="Times New Roman" pitchFamily="18" charset="0"/>
                      <a:cs typeface="Times New Roman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𝑗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r>
                    <a:rPr lang="en-US" sz="3000" dirty="0" smtClean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9252" y="1899760"/>
                  <a:ext cx="8604134" cy="1993687"/>
                </a:xfrm>
                <a:prstGeom prst="rect">
                  <a:avLst/>
                </a:prstGeom>
                <a:blipFill>
                  <a:blip r:embed="rId3"/>
                  <a:stretch>
                    <a:fillRect l="-567" b="-6116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384615" y="4438369"/>
            <a:ext cx="9254358" cy="2326668"/>
            <a:chOff x="384615" y="4438369"/>
            <a:chExt cx="9254358" cy="2326668"/>
          </a:xfrm>
        </p:grpSpPr>
        <p:sp>
          <p:nvSpPr>
            <p:cNvPr id="8" name="Rectangle 7"/>
            <p:cNvSpPr/>
            <p:nvPr/>
          </p:nvSpPr>
          <p:spPr bwMode="auto">
            <a:xfrm>
              <a:off x="384615" y="4438369"/>
              <a:ext cx="9254358" cy="2326668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709727" y="4680682"/>
                  <a:ext cx="8604134" cy="18420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sz="30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𝒚</m:t>
                          </m:r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</a:t>
                  </a:r>
                  <a:r>
                    <a:rPr lang="en-US" sz="3000" dirty="0" err="1"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  <a:r>
                    <a:rPr lang="en-US" sz="3000" dirty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𝐽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    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𝐽</m:t>
                      </m:r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𝐽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𝒛</m:t>
                      </m:r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𝒄</m:t>
                      </m:r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9727" y="4680682"/>
                  <a:ext cx="8604134" cy="1842043"/>
                </a:xfrm>
                <a:prstGeom prst="rect">
                  <a:avLst/>
                </a:prstGeom>
                <a:blipFill>
                  <a:blip r:embed="rId4"/>
                  <a:stretch>
                    <a:fillRect l="-496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11905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-1" y="318619"/>
            <a:ext cx="10080625" cy="106490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B050"/>
                </a:solidFill>
              </a:rPr>
              <a:t>Primal</a:t>
            </a:r>
            <a:r>
              <a:rPr lang="en-US" sz="4000" dirty="0" smtClean="0">
                <a:solidFill>
                  <a:schemeClr val="accent2"/>
                </a:solidFill>
              </a:rPr>
              <a:t> </a:t>
            </a:r>
            <a:r>
              <a:rPr lang="en-US" sz="4000" dirty="0" smtClean="0">
                <a:solidFill>
                  <a:srgbClr val="C00000"/>
                </a:solidFill>
              </a:rPr>
              <a:t>LP</a:t>
            </a:r>
            <a:r>
              <a:rPr lang="en-US" sz="4000" dirty="0" smtClean="0">
                <a:solidFill>
                  <a:schemeClr val="accent2"/>
                </a:solidFill>
              </a:rPr>
              <a:t> for limiting average cost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3200" dirty="0" smtClean="0">
                <a:solidFill>
                  <a:srgbClr val="CC6600"/>
                </a:solidFill>
              </a:rPr>
              <a:t>[ Manne </a:t>
            </a:r>
            <a:r>
              <a:rPr lang="en-US" sz="3200" dirty="0">
                <a:solidFill>
                  <a:srgbClr val="CC6600"/>
                </a:solidFill>
              </a:rPr>
              <a:t>(1964</a:t>
            </a:r>
            <a:r>
              <a:rPr lang="en-US" sz="3200" dirty="0" smtClean="0">
                <a:solidFill>
                  <a:srgbClr val="CC6600"/>
                </a:solidFill>
              </a:rPr>
              <a:t>) , </a:t>
            </a:r>
            <a:r>
              <a:rPr lang="en-US" sz="3200" dirty="0" err="1" smtClean="0">
                <a:solidFill>
                  <a:srgbClr val="CC6600"/>
                </a:solidFill>
              </a:rPr>
              <a:t>Denardo</a:t>
            </a:r>
            <a:r>
              <a:rPr lang="en-US" sz="3200" dirty="0" smtClean="0">
                <a:solidFill>
                  <a:srgbClr val="CC6600"/>
                </a:solidFill>
              </a:rPr>
              <a:t>-Fox (1968) ]</a:t>
            </a:r>
            <a:endParaRPr lang="en-US" sz="3200" dirty="0">
              <a:solidFill>
                <a:srgbClr val="CC6600"/>
              </a:solidFill>
              <a:sym typeface="Symbol" pitchFamily="18" charset="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4140" y="1733269"/>
            <a:ext cx="9254358" cy="2326668"/>
            <a:chOff x="394140" y="1733269"/>
            <a:chExt cx="9254358" cy="2326668"/>
          </a:xfrm>
        </p:grpSpPr>
        <p:sp>
          <p:nvSpPr>
            <p:cNvPr id="3" name="Rectangle 2"/>
            <p:cNvSpPr/>
            <p:nvPr/>
          </p:nvSpPr>
          <p:spPr bwMode="auto">
            <a:xfrm>
              <a:off x="394140" y="1733269"/>
              <a:ext cx="9254358" cy="2326668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604951" y="1899760"/>
                  <a:ext cx="8815273" cy="19952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min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s.t.</a:t>
                  </a: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 </a:t>
                  </a:r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a14:m>
                  <a:r>
                    <a:rPr lang="en-US" sz="3000" dirty="0">
                      <a:solidFill>
                        <a:schemeClr val="accent2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>
                      <a:latin typeface="Times New Roman" pitchFamily="18" charset="0"/>
                      <a:cs typeface="Times New Roman" pitchFamily="18" charset="0"/>
                    </a:rPr>
                    <a:t> ,  </a:t>
                  </a:r>
                  <a14:m>
                    <m:oMath xmlns:m="http://schemas.openxmlformats.org/officeDocument/2006/math"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solidFill>
                        <a:schemeClr val="accent2"/>
                      </a:solidFill>
                      <a:cs typeface="Times New Roman" pitchFamily="18" charset="0"/>
                    </a:rPr>
                    <a:t>            </a:t>
                  </a:r>
                  <a14:m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3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4951" y="1899760"/>
                  <a:ext cx="8815273" cy="1995290"/>
                </a:xfrm>
                <a:prstGeom prst="rect">
                  <a:avLst/>
                </a:prstGeom>
                <a:blipFill>
                  <a:blip r:embed="rId3"/>
                  <a:stretch>
                    <a:fillRect l="-484" b="-642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384615" y="4438369"/>
            <a:ext cx="9254358" cy="2326668"/>
            <a:chOff x="384615" y="4438369"/>
            <a:chExt cx="9254358" cy="2326668"/>
          </a:xfrm>
        </p:grpSpPr>
        <p:sp>
          <p:nvSpPr>
            <p:cNvPr id="8" name="Rectangle 7"/>
            <p:cNvSpPr/>
            <p:nvPr/>
          </p:nvSpPr>
          <p:spPr bwMode="auto">
            <a:xfrm>
              <a:off x="384615" y="4438369"/>
              <a:ext cx="9254358" cy="2326668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709727" y="4680682"/>
                  <a:ext cx="8604134" cy="18420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000" b="0" dirty="0" smtClean="0"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min</m:t>
                          </m:r>
                        </m:fName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    </m:t>
                          </m:r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sz="30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𝒚</m:t>
                          </m:r>
                        </m:e>
                      </m:func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000" dirty="0" err="1" smtClean="0">
                      <a:latin typeface="Times New Roman" pitchFamily="18" charset="0"/>
                      <a:cs typeface="Times New Roman" pitchFamily="18" charset="0"/>
                    </a:rPr>
                    <a:t>s.t</a:t>
                  </a:r>
                  <a:r>
                    <a:rPr lang="en-US" sz="3000" dirty="0" err="1"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  <a:r>
                    <a:rPr lang="en-US" sz="3000" dirty="0"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𝐽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a14:m>
                  <a:endParaRPr lang="en-US" sz="3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ct val="50000"/>
                    </a:spcBef>
                  </a:pPr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         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𝐽</m:t>
                      </m:r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𝒚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𝐽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𝒛</m:t>
                      </m:r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0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𝒄</m:t>
                      </m:r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9727" y="4680682"/>
                  <a:ext cx="8604134" cy="1842043"/>
                </a:xfrm>
                <a:prstGeom prst="rect">
                  <a:avLst/>
                </a:prstGeom>
                <a:blipFill>
                  <a:blip r:embed="rId4"/>
                  <a:stretch>
                    <a:fillRect l="-496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41823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5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137634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70493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Absorbing/Stopping Markov chains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 bwMode="auto">
              <a:xfrm>
                <a:off x="-4358" y="1257105"/>
                <a:ext cx="10080625" cy="111575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Markov chain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absorbing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1257105"/>
                <a:ext cx="10080625" cy="1115755"/>
              </a:xfrm>
              <a:prstGeom prst="rect">
                <a:avLst/>
              </a:prstGeom>
              <a:blipFill>
                <a:blip r:embed="rId3"/>
                <a:stretch>
                  <a:fillRect t="-10383" b="-1530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itle 1"/>
              <p:cNvSpPr txBox="1">
                <a:spLocks/>
              </p:cNvSpPr>
              <p:nvPr/>
            </p:nvSpPr>
            <p:spPr bwMode="auto">
              <a:xfrm>
                <a:off x="8079" y="2613136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is exactly the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stopping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condition,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being the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sink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79" y="2613136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26667" b="-52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25974" y="3315077"/>
                <a:ext cx="10080625" cy="98264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we saw that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30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invertible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p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974" y="3315077"/>
                <a:ext cx="10080625" cy="982641"/>
              </a:xfrm>
              <a:prstGeom prst="rect">
                <a:avLst/>
              </a:prstGeom>
              <a:blipFill>
                <a:blip r:embed="rId5"/>
                <a:stretch>
                  <a:fillRect t="-12422" b="-2298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506" y="4537994"/>
                <a:ext cx="10080625" cy="138499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 cost vector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associated with the states,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the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cost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starting from each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 of the states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4537994"/>
                <a:ext cx="10080625" cy="1384995"/>
              </a:xfrm>
              <a:prstGeom prst="rect">
                <a:avLst/>
              </a:prstGeom>
              <a:blipFill>
                <a:blip r:embed="rId6"/>
                <a:stretch>
                  <a:fillRect t="-8333" b="-1622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/>
          <p:cNvSpPr txBox="1">
            <a:spLocks/>
          </p:cNvSpPr>
          <p:nvPr/>
        </p:nvSpPr>
        <p:spPr bwMode="auto">
          <a:xfrm>
            <a:off x="11040" y="6163266"/>
            <a:ext cx="10080625" cy="923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essentially all we needed to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 about absorbing Markov chains.</a:t>
            </a:r>
            <a:endParaRPr lang="en-US" sz="3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66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21217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Structure of a general Markov chain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 bwMode="auto">
              <a:xfrm>
                <a:off x="-4358" y="1044933"/>
                <a:ext cx="10080625" cy="63382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b="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reachable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some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1044933"/>
                <a:ext cx="10080625" cy="633828"/>
              </a:xfrm>
              <a:prstGeom prst="rect">
                <a:avLst/>
              </a:prstGeom>
              <a:blipFill>
                <a:blip r:embed="rId3"/>
                <a:stretch>
                  <a:fillRect t="-4808" b="-24038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le 1"/>
          <p:cNvSpPr txBox="1">
            <a:spLocks/>
          </p:cNvSpPr>
          <p:nvPr/>
        </p:nvSpPr>
        <p:spPr bwMode="auto">
          <a:xfrm>
            <a:off x="8079" y="1800677"/>
            <a:ext cx="10080625" cy="1384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(or a strongly connected </a:t>
            </a:r>
            <a:r>
              <a:rPr lang="en-US" sz="3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is a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maximal set of states such that every state in the set 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reachable from every state in the set.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506" y="3307588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  <m:d>
                      <m:dPr>
                        <m:begChr m:val="["/>
                        <m:endChr m:val="|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∃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]=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3307588"/>
                <a:ext cx="10080625" cy="461665"/>
              </a:xfrm>
              <a:prstGeom prst="rect">
                <a:avLst/>
              </a:prstGeom>
              <a:blipFill>
                <a:blip r:embed="rId4"/>
                <a:stretch>
                  <a:fillRect t="-28000" b="-5066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itle 1"/>
              <p:cNvSpPr txBox="1">
                <a:spLocks/>
              </p:cNvSpPr>
              <p:nvPr/>
            </p:nvSpPr>
            <p:spPr bwMode="auto">
              <a:xfrm>
                <a:off x="-4506" y="3891169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transient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  <m:d>
                      <m:dPr>
                        <m:begChr m:val="["/>
                        <m:endChr m:val="|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∃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]&lt;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3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506" y="3891169"/>
                <a:ext cx="10080625" cy="461665"/>
              </a:xfrm>
              <a:prstGeom prst="rect">
                <a:avLst/>
              </a:prstGeom>
              <a:blipFill>
                <a:blip r:embed="rId5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-4113" y="4474750"/>
                <a:ext cx="10080625" cy="92333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Recurrence/transience is a class property:  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in the same class, then they are both </a:t>
                </a:r>
                <a:r>
                  <a:rPr lang="en-US" sz="30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recurrent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are both </a:t>
                </a:r>
                <a:r>
                  <a:rPr lang="en-US" sz="3000" i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transient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113" y="4474750"/>
                <a:ext cx="10080625" cy="923330"/>
              </a:xfrm>
              <a:prstGeom prst="rect">
                <a:avLst/>
              </a:prstGeom>
              <a:blipFill>
                <a:blip r:embed="rId6"/>
                <a:stretch>
                  <a:fillRect t="-13158" b="-2434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itle 1"/>
          <p:cNvSpPr txBox="1">
            <a:spLocks/>
          </p:cNvSpPr>
          <p:nvPr/>
        </p:nvSpPr>
        <p:spPr bwMode="auto">
          <a:xfrm>
            <a:off x="1983" y="5519996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always at least one </a:t>
            </a:r>
            <a:r>
              <a:rPr lang="en-US" sz="3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recurrent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class.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-1065" y="6030425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 sink in the DAG of connected components.)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-1065" y="6687158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chain is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irreducible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 is composed of one class.</a:t>
            </a:r>
          </a:p>
        </p:txBody>
      </p:sp>
    </p:spTree>
    <p:extLst>
      <p:ext uri="{BB962C8B-B14F-4D97-AF65-F5344CB8AC3E}">
        <p14:creationId xmlns:p14="http://schemas.microsoft.com/office/powerpoint/2010/main" val="270958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Oval 138"/>
          <p:cNvSpPr/>
          <p:nvPr/>
        </p:nvSpPr>
        <p:spPr bwMode="auto">
          <a:xfrm>
            <a:off x="6128449" y="1321609"/>
            <a:ext cx="2620709" cy="1521436"/>
          </a:xfrm>
          <a:prstGeom prst="ellipse">
            <a:avLst/>
          </a:prstGeom>
          <a:solidFill>
            <a:schemeClr val="accent1">
              <a:alpha val="1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0" name="Oval 139"/>
          <p:cNvSpPr/>
          <p:nvPr/>
        </p:nvSpPr>
        <p:spPr bwMode="auto">
          <a:xfrm>
            <a:off x="6791483" y="3163024"/>
            <a:ext cx="2345944" cy="1700713"/>
          </a:xfrm>
          <a:prstGeom prst="ellipse">
            <a:avLst/>
          </a:prstGeom>
          <a:solidFill>
            <a:schemeClr val="accent1">
              <a:alpha val="1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5925248" y="4953924"/>
            <a:ext cx="3040951" cy="2259676"/>
          </a:xfrm>
          <a:prstGeom prst="ellipse">
            <a:avLst/>
          </a:prstGeom>
          <a:solidFill>
            <a:schemeClr val="accent1">
              <a:alpha val="1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2" name="Oval 141"/>
          <p:cNvSpPr/>
          <p:nvPr/>
        </p:nvSpPr>
        <p:spPr bwMode="auto">
          <a:xfrm>
            <a:off x="1430464" y="1270413"/>
            <a:ext cx="2620709" cy="2753638"/>
          </a:xfrm>
          <a:prstGeom prst="ellipse">
            <a:avLst/>
          </a:prstGeom>
          <a:solidFill>
            <a:srgbClr val="6DD5FF">
              <a:alpha val="1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1329983" y="5123608"/>
            <a:ext cx="4049166" cy="1844681"/>
          </a:xfrm>
          <a:prstGeom prst="ellipse">
            <a:avLst/>
          </a:prstGeom>
          <a:solidFill>
            <a:srgbClr val="6DD5FF">
              <a:alpha val="1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5" name="Oval 144"/>
          <p:cNvSpPr/>
          <p:nvPr/>
        </p:nvSpPr>
        <p:spPr bwMode="auto">
          <a:xfrm>
            <a:off x="3832356" y="2921776"/>
            <a:ext cx="2341950" cy="2076353"/>
          </a:xfrm>
          <a:prstGeom prst="ellipse">
            <a:avLst/>
          </a:prstGeom>
          <a:solidFill>
            <a:srgbClr val="6DD5FF">
              <a:alpha val="1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" name="Oval 142"/>
          <p:cNvSpPr/>
          <p:nvPr/>
        </p:nvSpPr>
        <p:spPr bwMode="auto">
          <a:xfrm>
            <a:off x="251239" y="3748096"/>
            <a:ext cx="1437861" cy="1339855"/>
          </a:xfrm>
          <a:prstGeom prst="ellipse">
            <a:avLst/>
          </a:prstGeom>
          <a:solidFill>
            <a:srgbClr val="6DD5FF">
              <a:alpha val="1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60765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Recurrent and transient classes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Oval 8"/>
          <p:cNvSpPr>
            <a:spLocks noChangeAspect="1" noChangeArrowheads="1"/>
          </p:cNvSpPr>
          <p:nvPr/>
        </p:nvSpPr>
        <p:spPr bwMode="auto">
          <a:xfrm>
            <a:off x="6612065" y="1912686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8"/>
          <p:cNvSpPr>
            <a:spLocks noChangeAspect="1" noChangeArrowheads="1"/>
          </p:cNvSpPr>
          <p:nvPr/>
        </p:nvSpPr>
        <p:spPr bwMode="auto">
          <a:xfrm>
            <a:off x="7898321" y="1912686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urved Connector 15"/>
          <p:cNvCxnSpPr>
            <a:stCxn id="14" idx="4"/>
            <a:endCxn id="15" idx="4"/>
          </p:cNvCxnSpPr>
          <p:nvPr/>
        </p:nvCxnSpPr>
        <p:spPr bwMode="auto">
          <a:xfrm rot="16200000" flipH="1">
            <a:off x="7445693" y="1618808"/>
            <a:ext cx="12700" cy="1286256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9" name="Curved Connector 18"/>
          <p:cNvCxnSpPr>
            <a:stCxn id="15" idx="0"/>
            <a:endCxn id="14" idx="0"/>
          </p:cNvCxnSpPr>
          <p:nvPr/>
        </p:nvCxnSpPr>
        <p:spPr bwMode="auto">
          <a:xfrm rot="16200000" flipV="1">
            <a:off x="7445693" y="1269558"/>
            <a:ext cx="12700" cy="1286256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0" name="Oval 8"/>
          <p:cNvSpPr>
            <a:spLocks noChangeAspect="1" noChangeArrowheads="1"/>
          </p:cNvSpPr>
          <p:nvPr/>
        </p:nvSpPr>
        <p:spPr bwMode="auto">
          <a:xfrm>
            <a:off x="7205852" y="4233145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8"/>
          <p:cNvSpPr>
            <a:spLocks noChangeAspect="1" noChangeArrowheads="1"/>
          </p:cNvSpPr>
          <p:nvPr/>
        </p:nvSpPr>
        <p:spPr bwMode="auto">
          <a:xfrm>
            <a:off x="8368158" y="4229733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Curved Connector 21"/>
          <p:cNvCxnSpPr>
            <a:stCxn id="20" idx="6"/>
            <a:endCxn id="21" idx="2"/>
          </p:cNvCxnSpPr>
          <p:nvPr/>
        </p:nvCxnSpPr>
        <p:spPr bwMode="auto">
          <a:xfrm flipV="1">
            <a:off x="7586852" y="4404358"/>
            <a:ext cx="781306" cy="3412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3" name="Curved Connector 22"/>
          <p:cNvCxnSpPr>
            <a:stCxn id="21" idx="0"/>
            <a:endCxn id="24" idx="6"/>
          </p:cNvCxnSpPr>
          <p:nvPr/>
        </p:nvCxnSpPr>
        <p:spPr bwMode="auto">
          <a:xfrm rot="16200000" flipV="1">
            <a:off x="7982187" y="3653261"/>
            <a:ext cx="762291" cy="390653"/>
          </a:xfrm>
          <a:prstGeom prst="curvedConnector2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8"/>
          <p:cNvSpPr>
            <a:spLocks noChangeAspect="1" noChangeArrowheads="1"/>
          </p:cNvSpPr>
          <p:nvPr/>
        </p:nvSpPr>
        <p:spPr bwMode="auto">
          <a:xfrm>
            <a:off x="7787005" y="3292817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Curved Connector 24"/>
          <p:cNvCxnSpPr>
            <a:stCxn id="24" idx="2"/>
            <a:endCxn id="20" idx="0"/>
          </p:cNvCxnSpPr>
          <p:nvPr/>
        </p:nvCxnSpPr>
        <p:spPr bwMode="auto">
          <a:xfrm rot="10800000" flipV="1">
            <a:off x="7396353" y="3467441"/>
            <a:ext cx="390653" cy="765703"/>
          </a:xfrm>
          <a:prstGeom prst="curvedConnector2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2" name="Oval 8"/>
          <p:cNvSpPr>
            <a:spLocks noChangeAspect="1" noChangeArrowheads="1"/>
          </p:cNvSpPr>
          <p:nvPr/>
        </p:nvSpPr>
        <p:spPr bwMode="auto">
          <a:xfrm>
            <a:off x="6791483" y="6568239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8"/>
          <p:cNvSpPr>
            <a:spLocks noChangeAspect="1" noChangeArrowheads="1"/>
          </p:cNvSpPr>
          <p:nvPr/>
        </p:nvSpPr>
        <p:spPr bwMode="auto">
          <a:xfrm>
            <a:off x="7974458" y="6568239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/>
          <p:cNvSpPr>
            <a:spLocks noChangeAspect="1" noChangeArrowheads="1"/>
          </p:cNvSpPr>
          <p:nvPr/>
        </p:nvSpPr>
        <p:spPr bwMode="auto">
          <a:xfrm>
            <a:off x="6791483" y="5476597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val 8"/>
          <p:cNvSpPr>
            <a:spLocks noChangeAspect="1" noChangeArrowheads="1"/>
          </p:cNvSpPr>
          <p:nvPr/>
        </p:nvSpPr>
        <p:spPr bwMode="auto">
          <a:xfrm>
            <a:off x="7974458" y="5476597"/>
            <a:ext cx="381000" cy="34925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Straight Arrow Connector 41"/>
          <p:cNvCxnSpPr>
            <a:stCxn id="36" idx="4"/>
            <a:endCxn id="32" idx="0"/>
          </p:cNvCxnSpPr>
          <p:nvPr/>
        </p:nvCxnSpPr>
        <p:spPr bwMode="auto">
          <a:xfrm>
            <a:off x="6981983" y="5825847"/>
            <a:ext cx="0" cy="742392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3" name="Straight Arrow Connector 42"/>
          <p:cNvCxnSpPr>
            <a:stCxn id="38" idx="2"/>
            <a:endCxn id="36" idx="6"/>
          </p:cNvCxnSpPr>
          <p:nvPr/>
        </p:nvCxnSpPr>
        <p:spPr bwMode="auto">
          <a:xfrm flipH="1">
            <a:off x="7172483" y="5651222"/>
            <a:ext cx="801975" cy="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6" name="Straight Arrow Connector 45"/>
          <p:cNvCxnSpPr>
            <a:stCxn id="33" idx="0"/>
            <a:endCxn id="38" idx="4"/>
          </p:cNvCxnSpPr>
          <p:nvPr/>
        </p:nvCxnSpPr>
        <p:spPr bwMode="auto">
          <a:xfrm flipV="1">
            <a:off x="8164958" y="5825847"/>
            <a:ext cx="0" cy="742392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9" name="Straight Arrow Connector 48"/>
          <p:cNvCxnSpPr>
            <a:stCxn id="32" idx="6"/>
            <a:endCxn id="33" idx="2"/>
          </p:cNvCxnSpPr>
          <p:nvPr/>
        </p:nvCxnSpPr>
        <p:spPr bwMode="auto">
          <a:xfrm>
            <a:off x="7172483" y="6742864"/>
            <a:ext cx="801975" cy="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2" name="Straight Arrow Connector 51"/>
          <p:cNvCxnSpPr>
            <a:stCxn id="32" idx="7"/>
            <a:endCxn id="38" idx="3"/>
          </p:cNvCxnSpPr>
          <p:nvPr/>
        </p:nvCxnSpPr>
        <p:spPr bwMode="auto">
          <a:xfrm flipV="1">
            <a:off x="7116687" y="5774701"/>
            <a:ext cx="913567" cy="844684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57" name="Oval 8"/>
          <p:cNvSpPr>
            <a:spLocks noChangeAspect="1" noChangeArrowheads="1"/>
          </p:cNvSpPr>
          <p:nvPr/>
        </p:nvSpPr>
        <p:spPr bwMode="auto">
          <a:xfrm>
            <a:off x="1112965" y="4258308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Oval 8"/>
          <p:cNvSpPr>
            <a:spLocks noChangeAspect="1" noChangeArrowheads="1"/>
          </p:cNvSpPr>
          <p:nvPr/>
        </p:nvSpPr>
        <p:spPr bwMode="auto">
          <a:xfrm>
            <a:off x="4238783" y="4333039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val 8"/>
          <p:cNvSpPr>
            <a:spLocks noChangeAspect="1" noChangeArrowheads="1"/>
          </p:cNvSpPr>
          <p:nvPr/>
        </p:nvSpPr>
        <p:spPr bwMode="auto">
          <a:xfrm>
            <a:off x="5421758" y="4333039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Oval 8"/>
          <p:cNvSpPr>
            <a:spLocks noChangeAspect="1" noChangeArrowheads="1"/>
          </p:cNvSpPr>
          <p:nvPr/>
        </p:nvSpPr>
        <p:spPr bwMode="auto">
          <a:xfrm>
            <a:off x="4238783" y="3241397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val 8"/>
          <p:cNvSpPr>
            <a:spLocks noChangeAspect="1" noChangeArrowheads="1"/>
          </p:cNvSpPr>
          <p:nvPr/>
        </p:nvSpPr>
        <p:spPr bwMode="auto">
          <a:xfrm>
            <a:off x="5421758" y="3241397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Straight Arrow Connector 61"/>
          <p:cNvCxnSpPr>
            <a:stCxn id="60" idx="4"/>
            <a:endCxn id="58" idx="0"/>
          </p:cNvCxnSpPr>
          <p:nvPr/>
        </p:nvCxnSpPr>
        <p:spPr bwMode="auto">
          <a:xfrm>
            <a:off x="4429283" y="3590647"/>
            <a:ext cx="0" cy="742392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Straight Arrow Connector 62"/>
          <p:cNvCxnSpPr>
            <a:stCxn id="61" idx="2"/>
            <a:endCxn id="60" idx="6"/>
          </p:cNvCxnSpPr>
          <p:nvPr/>
        </p:nvCxnSpPr>
        <p:spPr bwMode="auto">
          <a:xfrm flipH="1">
            <a:off x="4619783" y="3416022"/>
            <a:ext cx="801975" cy="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4" name="Straight Arrow Connector 63"/>
          <p:cNvCxnSpPr>
            <a:stCxn id="59" idx="0"/>
            <a:endCxn id="61" idx="4"/>
          </p:cNvCxnSpPr>
          <p:nvPr/>
        </p:nvCxnSpPr>
        <p:spPr bwMode="auto">
          <a:xfrm flipV="1">
            <a:off x="5612258" y="3590647"/>
            <a:ext cx="0" cy="742392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5" name="Straight Arrow Connector 64"/>
          <p:cNvCxnSpPr>
            <a:stCxn id="58" idx="6"/>
            <a:endCxn id="59" idx="2"/>
          </p:cNvCxnSpPr>
          <p:nvPr/>
        </p:nvCxnSpPr>
        <p:spPr bwMode="auto">
          <a:xfrm>
            <a:off x="4619783" y="4507664"/>
            <a:ext cx="801975" cy="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6" name="Straight Arrow Connector 65"/>
          <p:cNvCxnSpPr>
            <a:stCxn id="58" idx="7"/>
            <a:endCxn id="61" idx="3"/>
          </p:cNvCxnSpPr>
          <p:nvPr/>
        </p:nvCxnSpPr>
        <p:spPr bwMode="auto">
          <a:xfrm flipV="1">
            <a:off x="4563987" y="3539501"/>
            <a:ext cx="913567" cy="844684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67" name="Oval 8"/>
          <p:cNvSpPr>
            <a:spLocks noChangeAspect="1" noChangeArrowheads="1"/>
          </p:cNvSpPr>
          <p:nvPr/>
        </p:nvSpPr>
        <p:spPr bwMode="auto">
          <a:xfrm>
            <a:off x="2597150" y="1751499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Oval 8"/>
          <p:cNvSpPr>
            <a:spLocks noChangeAspect="1" noChangeArrowheads="1"/>
          </p:cNvSpPr>
          <p:nvPr/>
        </p:nvSpPr>
        <p:spPr bwMode="auto">
          <a:xfrm>
            <a:off x="1809750" y="2296213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Oval 8"/>
          <p:cNvSpPr>
            <a:spLocks noChangeAspect="1" noChangeArrowheads="1"/>
          </p:cNvSpPr>
          <p:nvPr/>
        </p:nvSpPr>
        <p:spPr bwMode="auto">
          <a:xfrm>
            <a:off x="2133600" y="3249703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Oval 8"/>
          <p:cNvSpPr>
            <a:spLocks noChangeAspect="1" noChangeArrowheads="1"/>
          </p:cNvSpPr>
          <p:nvPr/>
        </p:nvSpPr>
        <p:spPr bwMode="auto">
          <a:xfrm>
            <a:off x="3071891" y="3249703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Oval 8"/>
          <p:cNvSpPr>
            <a:spLocks noChangeAspect="1" noChangeArrowheads="1"/>
          </p:cNvSpPr>
          <p:nvPr/>
        </p:nvSpPr>
        <p:spPr bwMode="auto">
          <a:xfrm>
            <a:off x="3390900" y="2311637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8" name="Straight Arrow Connector 77"/>
          <p:cNvCxnSpPr>
            <a:stCxn id="67" idx="3"/>
            <a:endCxn id="68" idx="7"/>
          </p:cNvCxnSpPr>
          <p:nvPr/>
        </p:nvCxnSpPr>
        <p:spPr bwMode="auto">
          <a:xfrm flipH="1">
            <a:off x="2134954" y="2049603"/>
            <a:ext cx="517992" cy="297756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2" name="Straight Arrow Connector 81"/>
          <p:cNvCxnSpPr>
            <a:stCxn id="68" idx="4"/>
            <a:endCxn id="69" idx="0"/>
          </p:cNvCxnSpPr>
          <p:nvPr/>
        </p:nvCxnSpPr>
        <p:spPr bwMode="auto">
          <a:xfrm>
            <a:off x="2000250" y="2645463"/>
            <a:ext cx="323850" cy="60424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6" name="Straight Arrow Connector 85"/>
          <p:cNvCxnSpPr>
            <a:stCxn id="70" idx="0"/>
            <a:endCxn id="71" idx="4"/>
          </p:cNvCxnSpPr>
          <p:nvPr/>
        </p:nvCxnSpPr>
        <p:spPr bwMode="auto">
          <a:xfrm flipV="1">
            <a:off x="3262391" y="2660887"/>
            <a:ext cx="319009" cy="588816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9" name="Straight Arrow Connector 88"/>
          <p:cNvCxnSpPr>
            <a:stCxn id="71" idx="1"/>
            <a:endCxn id="67" idx="5"/>
          </p:cNvCxnSpPr>
          <p:nvPr/>
        </p:nvCxnSpPr>
        <p:spPr bwMode="auto">
          <a:xfrm flipH="1" flipV="1">
            <a:off x="2922354" y="2049603"/>
            <a:ext cx="524342" cy="31318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2" name="Straight Arrow Connector 91"/>
          <p:cNvCxnSpPr>
            <a:stCxn id="69" idx="6"/>
            <a:endCxn id="70" idx="2"/>
          </p:cNvCxnSpPr>
          <p:nvPr/>
        </p:nvCxnSpPr>
        <p:spPr bwMode="auto">
          <a:xfrm>
            <a:off x="2514600" y="3424328"/>
            <a:ext cx="557291" cy="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7" name="Straight Arrow Connector 96"/>
          <p:cNvCxnSpPr>
            <a:stCxn id="69" idx="7"/>
            <a:endCxn id="71" idx="3"/>
          </p:cNvCxnSpPr>
          <p:nvPr/>
        </p:nvCxnSpPr>
        <p:spPr bwMode="auto">
          <a:xfrm flipV="1">
            <a:off x="2458804" y="2609741"/>
            <a:ext cx="987892" cy="691108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1" name="Straight Arrow Connector 100"/>
          <p:cNvCxnSpPr>
            <a:stCxn id="67" idx="4"/>
            <a:endCxn id="70" idx="1"/>
          </p:cNvCxnSpPr>
          <p:nvPr/>
        </p:nvCxnSpPr>
        <p:spPr bwMode="auto">
          <a:xfrm>
            <a:off x="2787650" y="2100749"/>
            <a:ext cx="340037" cy="120010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04" name="Oval 8"/>
          <p:cNvSpPr>
            <a:spLocks noChangeAspect="1" noChangeArrowheads="1"/>
          </p:cNvSpPr>
          <p:nvPr/>
        </p:nvSpPr>
        <p:spPr bwMode="auto">
          <a:xfrm>
            <a:off x="1925765" y="5798886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Oval 8"/>
          <p:cNvSpPr>
            <a:spLocks noChangeAspect="1" noChangeArrowheads="1"/>
          </p:cNvSpPr>
          <p:nvPr/>
        </p:nvSpPr>
        <p:spPr bwMode="auto">
          <a:xfrm>
            <a:off x="3140393" y="5798886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6" name="Curved Connector 105"/>
          <p:cNvCxnSpPr>
            <a:stCxn id="104" idx="5"/>
            <a:endCxn id="105" idx="3"/>
          </p:cNvCxnSpPr>
          <p:nvPr/>
        </p:nvCxnSpPr>
        <p:spPr bwMode="auto">
          <a:xfrm rot="16200000" flipH="1">
            <a:off x="2723579" y="5624380"/>
            <a:ext cx="12700" cy="945220"/>
          </a:xfrm>
          <a:prstGeom prst="curvedConnector3">
            <a:avLst>
              <a:gd name="adj1" fmla="val 2202724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7" name="Curved Connector 106"/>
          <p:cNvCxnSpPr>
            <a:stCxn id="105" idx="1"/>
            <a:endCxn id="104" idx="7"/>
          </p:cNvCxnSpPr>
          <p:nvPr/>
        </p:nvCxnSpPr>
        <p:spPr bwMode="auto">
          <a:xfrm rot="16200000" flipV="1">
            <a:off x="2723579" y="5377422"/>
            <a:ext cx="12700" cy="945220"/>
          </a:xfrm>
          <a:prstGeom prst="curvedConnector3">
            <a:avLst>
              <a:gd name="adj1" fmla="val 2202724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08" name="Oval 8"/>
          <p:cNvSpPr>
            <a:spLocks noChangeAspect="1" noChangeArrowheads="1"/>
          </p:cNvSpPr>
          <p:nvPr/>
        </p:nvSpPr>
        <p:spPr bwMode="auto">
          <a:xfrm>
            <a:off x="4355021" y="5811586"/>
            <a:ext cx="381000" cy="349250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en-US" sz="22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9" name="Curved Connector 108"/>
          <p:cNvCxnSpPr>
            <a:stCxn id="105" idx="5"/>
            <a:endCxn id="108" idx="3"/>
          </p:cNvCxnSpPr>
          <p:nvPr/>
        </p:nvCxnSpPr>
        <p:spPr bwMode="auto">
          <a:xfrm rot="16200000" flipH="1">
            <a:off x="3931857" y="5630730"/>
            <a:ext cx="12700" cy="945220"/>
          </a:xfrm>
          <a:prstGeom prst="curvedConnector3">
            <a:avLst>
              <a:gd name="adj1" fmla="val 2302724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16" name="Curved Connector 115"/>
          <p:cNvCxnSpPr>
            <a:stCxn id="108" idx="1"/>
            <a:endCxn id="105" idx="7"/>
          </p:cNvCxnSpPr>
          <p:nvPr/>
        </p:nvCxnSpPr>
        <p:spPr bwMode="auto">
          <a:xfrm rot="16200000" flipV="1">
            <a:off x="3931857" y="5383772"/>
            <a:ext cx="12700" cy="945220"/>
          </a:xfrm>
          <a:prstGeom prst="curvedConnector3">
            <a:avLst>
              <a:gd name="adj1" fmla="val 2302724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20" name="Curved Connector 119"/>
          <p:cNvCxnSpPr>
            <a:stCxn id="57" idx="3"/>
            <a:endCxn id="57" idx="1"/>
          </p:cNvCxnSpPr>
          <p:nvPr/>
        </p:nvCxnSpPr>
        <p:spPr bwMode="auto">
          <a:xfrm rot="5400000" flipH="1">
            <a:off x="1045282" y="4432933"/>
            <a:ext cx="246958" cy="12700"/>
          </a:xfrm>
          <a:prstGeom prst="curvedConnector5">
            <a:avLst>
              <a:gd name="adj1" fmla="val -92566"/>
              <a:gd name="adj2" fmla="val 4360661"/>
              <a:gd name="adj3" fmla="val 192566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23" name="Curved Connector 122"/>
          <p:cNvCxnSpPr>
            <a:stCxn id="36" idx="3"/>
            <a:endCxn id="36" idx="1"/>
          </p:cNvCxnSpPr>
          <p:nvPr/>
        </p:nvCxnSpPr>
        <p:spPr bwMode="auto">
          <a:xfrm rot="5400000" flipH="1">
            <a:off x="6723800" y="5651222"/>
            <a:ext cx="246958" cy="12700"/>
          </a:xfrm>
          <a:prstGeom prst="curvedConnector5">
            <a:avLst>
              <a:gd name="adj1" fmla="val -92566"/>
              <a:gd name="adj2" fmla="val 4360661"/>
              <a:gd name="adj3" fmla="val 192566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26" name="Curved Connector 125"/>
          <p:cNvCxnSpPr>
            <a:stCxn id="67" idx="2"/>
            <a:endCxn id="67" idx="6"/>
          </p:cNvCxnSpPr>
          <p:nvPr/>
        </p:nvCxnSpPr>
        <p:spPr bwMode="auto">
          <a:xfrm rot="10800000" flipH="1">
            <a:off x="2597150" y="1926124"/>
            <a:ext cx="381000" cy="12700"/>
          </a:xfrm>
          <a:prstGeom prst="curvedConnector5">
            <a:avLst>
              <a:gd name="adj1" fmla="val -60000"/>
              <a:gd name="adj2" fmla="val 3175000"/>
              <a:gd name="adj3" fmla="val 160000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31" name="Curved Connector 130"/>
          <p:cNvCxnSpPr>
            <a:stCxn id="108" idx="4"/>
            <a:endCxn id="104" idx="4"/>
          </p:cNvCxnSpPr>
          <p:nvPr/>
        </p:nvCxnSpPr>
        <p:spPr bwMode="auto">
          <a:xfrm rot="5400000" flipH="1">
            <a:off x="3324543" y="4939858"/>
            <a:ext cx="12700" cy="2429256"/>
          </a:xfrm>
          <a:prstGeom prst="curvedConnector3">
            <a:avLst>
              <a:gd name="adj1" fmla="val -4700000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35" name="Curved Connector 134"/>
          <p:cNvCxnSpPr>
            <a:stCxn id="108" idx="5"/>
            <a:endCxn id="108" idx="7"/>
          </p:cNvCxnSpPr>
          <p:nvPr/>
        </p:nvCxnSpPr>
        <p:spPr bwMode="auto">
          <a:xfrm rot="5400000" flipH="1">
            <a:off x="4556746" y="5986211"/>
            <a:ext cx="246958" cy="12700"/>
          </a:xfrm>
          <a:prstGeom prst="curvedConnector5">
            <a:avLst>
              <a:gd name="adj1" fmla="val -92566"/>
              <a:gd name="adj2" fmla="val -3460661"/>
              <a:gd name="adj3" fmla="val 192566"/>
            </a:avLst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48" name="Straight Arrow Connector 147"/>
          <p:cNvCxnSpPr>
            <a:stCxn id="57" idx="7"/>
            <a:endCxn id="69" idx="3"/>
          </p:cNvCxnSpPr>
          <p:nvPr/>
        </p:nvCxnSpPr>
        <p:spPr bwMode="auto">
          <a:xfrm flipV="1">
            <a:off x="1438169" y="3547807"/>
            <a:ext cx="751227" cy="761647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53" name="Straight Arrow Connector 152"/>
          <p:cNvCxnSpPr>
            <a:stCxn id="57" idx="5"/>
            <a:endCxn id="104" idx="1"/>
          </p:cNvCxnSpPr>
          <p:nvPr/>
        </p:nvCxnSpPr>
        <p:spPr bwMode="auto">
          <a:xfrm>
            <a:off x="1438169" y="4556412"/>
            <a:ext cx="543392" cy="1293620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56" name="Straight Arrow Connector 155"/>
          <p:cNvCxnSpPr>
            <a:stCxn id="57" idx="6"/>
            <a:endCxn id="58" idx="2"/>
          </p:cNvCxnSpPr>
          <p:nvPr/>
        </p:nvCxnSpPr>
        <p:spPr bwMode="auto">
          <a:xfrm>
            <a:off x="1493965" y="4432933"/>
            <a:ext cx="2744818" cy="74731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59" name="Straight Arrow Connector 158"/>
          <p:cNvCxnSpPr>
            <a:stCxn id="71" idx="6"/>
            <a:endCxn id="14" idx="2"/>
          </p:cNvCxnSpPr>
          <p:nvPr/>
        </p:nvCxnSpPr>
        <p:spPr bwMode="auto">
          <a:xfrm flipV="1">
            <a:off x="3771900" y="2087311"/>
            <a:ext cx="2840165" cy="398951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62" name="Straight Arrow Connector 161"/>
          <p:cNvCxnSpPr>
            <a:stCxn id="61" idx="6"/>
            <a:endCxn id="20" idx="1"/>
          </p:cNvCxnSpPr>
          <p:nvPr/>
        </p:nvCxnSpPr>
        <p:spPr bwMode="auto">
          <a:xfrm>
            <a:off x="5802758" y="3416022"/>
            <a:ext cx="1458890" cy="868269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65" name="Straight Arrow Connector 164"/>
          <p:cNvCxnSpPr>
            <a:stCxn id="59" idx="6"/>
            <a:endCxn id="20" idx="2"/>
          </p:cNvCxnSpPr>
          <p:nvPr/>
        </p:nvCxnSpPr>
        <p:spPr bwMode="auto">
          <a:xfrm flipV="1">
            <a:off x="5802758" y="4407770"/>
            <a:ext cx="1403094" cy="99894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3" name="Straight Arrow Connector 172"/>
          <p:cNvCxnSpPr>
            <a:stCxn id="61" idx="7"/>
            <a:endCxn id="14" idx="3"/>
          </p:cNvCxnSpPr>
          <p:nvPr/>
        </p:nvCxnSpPr>
        <p:spPr bwMode="auto">
          <a:xfrm flipV="1">
            <a:off x="5746962" y="2210790"/>
            <a:ext cx="920899" cy="1081753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8" name="Straight Arrow Connector 177"/>
          <p:cNvCxnSpPr>
            <a:stCxn id="105" idx="0"/>
          </p:cNvCxnSpPr>
          <p:nvPr/>
        </p:nvCxnSpPr>
        <p:spPr bwMode="auto">
          <a:xfrm flipV="1">
            <a:off x="3330893" y="4660064"/>
            <a:ext cx="1060290" cy="1138822"/>
          </a:xfrm>
          <a:prstGeom prst="straightConnector1">
            <a:avLst/>
          </a:prstGeom>
          <a:solidFill>
            <a:srgbClr val="00B8FF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8057927" y="1144763"/>
                <a:ext cx="2159000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period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7927" y="1144763"/>
                <a:ext cx="2159000" cy="493084"/>
              </a:xfrm>
              <a:prstGeom prst="rect">
                <a:avLst/>
              </a:prstGeom>
              <a:blipFill>
                <a:blip r:embed="rId3"/>
                <a:stretch>
                  <a:fillRect t="-19753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8228615" y="2860787"/>
                <a:ext cx="2159000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period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615" y="2860787"/>
                <a:ext cx="2159000" cy="493084"/>
              </a:xfrm>
              <a:prstGeom prst="rect">
                <a:avLst/>
              </a:prstGeom>
              <a:blipFill>
                <a:blip r:embed="rId4"/>
                <a:stretch>
                  <a:fillRect t="-18519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8225567" y="4933427"/>
                <a:ext cx="2159000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period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5567" y="4933427"/>
                <a:ext cx="2159000" cy="493084"/>
              </a:xfrm>
              <a:prstGeom prst="rect">
                <a:avLst/>
              </a:prstGeom>
              <a:blipFill>
                <a:blip r:embed="rId5"/>
                <a:stretch>
                  <a:fillRect t="-18519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 2"/>
          <p:cNvSpPr/>
          <p:nvPr/>
        </p:nvSpPr>
        <p:spPr bwMode="auto">
          <a:xfrm>
            <a:off x="3950208" y="1133856"/>
            <a:ext cx="2478137" cy="6117336"/>
          </a:xfrm>
          <a:custGeom>
            <a:avLst/>
            <a:gdLst>
              <a:gd name="connsiteX0" fmla="*/ 0 w 2478137"/>
              <a:gd name="connsiteY0" fmla="*/ 0 h 6117336"/>
              <a:gd name="connsiteX1" fmla="*/ 1901952 w 2478137"/>
              <a:gd name="connsiteY1" fmla="*/ 1499616 h 6117336"/>
              <a:gd name="connsiteX2" fmla="*/ 2432304 w 2478137"/>
              <a:gd name="connsiteY2" fmla="*/ 3310128 h 6117336"/>
              <a:gd name="connsiteX3" fmla="*/ 932688 w 2478137"/>
              <a:gd name="connsiteY3" fmla="*/ 6117336 h 611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8137" h="6117336">
                <a:moveTo>
                  <a:pt x="0" y="0"/>
                </a:moveTo>
                <a:cubicBezTo>
                  <a:pt x="748284" y="473964"/>
                  <a:pt x="1496568" y="947928"/>
                  <a:pt x="1901952" y="1499616"/>
                </a:cubicBezTo>
                <a:cubicBezTo>
                  <a:pt x="2307336" y="2051304"/>
                  <a:pt x="2593848" y="2540508"/>
                  <a:pt x="2432304" y="3310128"/>
                </a:cubicBezTo>
                <a:cubicBezTo>
                  <a:pt x="2270760" y="4079748"/>
                  <a:pt x="1601724" y="5098542"/>
                  <a:pt x="932688" y="6117336"/>
                </a:cubicBezTo>
              </a:path>
            </a:pathLst>
          </a:cu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309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323249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Transition matrix decomposition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 bwMode="auto">
              <a:xfrm>
                <a:off x="3584956" y="1357106"/>
                <a:ext cx="914400" cy="914400"/>
              </a:xfrm>
              <a:prstGeom prst="rect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𝑃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84956" y="1357106"/>
                <a:ext cx="914400" cy="914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 bwMode="auto">
              <a:xfrm>
                <a:off x="4499356" y="2285492"/>
                <a:ext cx="1216152" cy="1216152"/>
              </a:xfrm>
              <a:prstGeom prst="rect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𝑃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9356" y="2285492"/>
                <a:ext cx="1216152" cy="12161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 bwMode="auto">
              <a:xfrm>
                <a:off x="5718556" y="3504691"/>
                <a:ext cx="1600200" cy="1600200"/>
              </a:xfrm>
              <a:prstGeom prst="rect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𝑃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18556" y="3504691"/>
                <a:ext cx="1600200" cy="1600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>
                <a:off x="5718556" y="5105725"/>
                <a:ext cx="1600200" cy="1271016"/>
              </a:xfrm>
              <a:prstGeom prst="rect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𝑄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18556" y="5105725"/>
                <a:ext cx="1600200" cy="12710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 bwMode="auto">
              <a:xfrm>
                <a:off x="4499356" y="5108066"/>
                <a:ext cx="1216152" cy="1266334"/>
              </a:xfrm>
              <a:prstGeom prst="rect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𝑄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9356" y="5108066"/>
                <a:ext cx="1216152" cy="12663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 bwMode="auto">
              <a:xfrm>
                <a:off x="3584956" y="5108066"/>
                <a:ext cx="914400" cy="1266334"/>
              </a:xfrm>
              <a:prstGeom prst="rect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𝑄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84956" y="5108066"/>
                <a:ext cx="914400" cy="12663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 bwMode="auto">
              <a:xfrm>
                <a:off x="7318756" y="5108066"/>
                <a:ext cx="1271016" cy="1266334"/>
              </a:xfrm>
              <a:prstGeom prst="rect">
                <a:avLst/>
              </a:prstGeom>
              <a:noFill/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</m:ctrlPr>
                        </m:sSubPr>
                        <m:e>
                          <m: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𝑄</m:t>
                          </m:r>
                        </m:e>
                        <m:sub>
                          <m:r>
                            <a:rPr kumimoji="0" lang="en-US" sz="3600" b="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ea typeface="Arial Unicode MS" pitchFamily="34" charset="-128"/>
                              <a:cs typeface="Arial Unicode MS" pitchFamily="34" charset="-128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18756" y="5108066"/>
                <a:ext cx="1271016" cy="126633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40156" y="1367389"/>
            <a:ext cx="2159000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Recurrent class 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0006" y="2446651"/>
            <a:ext cx="2159000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Recurrent class 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0006" y="3857874"/>
            <a:ext cx="2159000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Recurrent class 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0006" y="5303842"/>
            <a:ext cx="2159000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transient states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70267" y="2623797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267" y="2623797"/>
                <a:ext cx="743778" cy="60753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146767" y="1383189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767" y="1383189"/>
                <a:ext cx="743778" cy="60753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35543" y="1397707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543" y="1397707"/>
                <a:ext cx="743778" cy="60753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146767" y="2589798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767" y="2589798"/>
                <a:ext cx="743778" cy="60753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03762" y="4001086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762" y="4001086"/>
                <a:ext cx="743778" cy="60753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601365" y="4001086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365" y="4001086"/>
                <a:ext cx="743778" cy="60753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582375" y="1392333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375" y="1392333"/>
                <a:ext cx="743778" cy="60753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582375" y="2623796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375" y="2623796"/>
                <a:ext cx="743778" cy="60753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584374" y="4101387"/>
                <a:ext cx="74377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4374" y="4101387"/>
                <a:ext cx="743778" cy="60753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itle 1"/>
              <p:cNvSpPr txBox="1">
                <a:spLocks/>
              </p:cNvSpPr>
              <p:nvPr/>
            </p:nvSpPr>
            <p:spPr bwMode="auto">
              <a:xfrm>
                <a:off x="-1310" y="6735270"/>
                <a:ext cx="10080625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Naturally extends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recurrent classes.</a:t>
                </a:r>
              </a:p>
            </p:txBody>
          </p:sp>
        </mc:Choice>
        <mc:Fallback xmlns="">
          <p:sp>
            <p:nvSpPr>
              <p:cNvPr id="29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10" y="6735270"/>
                <a:ext cx="10080625" cy="461665"/>
              </a:xfrm>
              <a:prstGeom prst="rect">
                <a:avLst/>
              </a:prstGeom>
              <a:blipFill>
                <a:blip r:embed="rId19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263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0" y="279053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Limiting matrix</a:t>
            </a:r>
            <a:endParaRPr lang="en-US" sz="4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 bwMode="auto">
              <a:xfrm>
                <a:off x="-4358" y="1025871"/>
                <a:ext cx="10080625" cy="1614801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every stochastic matrix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func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exists, is stochastic, and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1025871"/>
                <a:ext cx="10080625" cy="1614801"/>
              </a:xfrm>
              <a:prstGeom prst="rect">
                <a:avLst/>
              </a:prstGeom>
              <a:blipFill>
                <a:blip r:embed="rId3"/>
                <a:stretch>
                  <a:fillRect t="-7170" b="-1434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 bwMode="auto">
              <a:xfrm>
                <a:off x="20026" y="2784396"/>
                <a:ext cx="10080625" cy="65197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matrix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stochasti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</a:t>
                </a:r>
                <a:endParaRPr lang="en-US" sz="3000" b="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26" y="2784396"/>
                <a:ext cx="10080625" cy="651973"/>
              </a:xfrm>
              <a:prstGeom prst="rect">
                <a:avLst/>
              </a:prstGeom>
              <a:blipFill>
                <a:blip r:embed="rId4"/>
                <a:stretch>
                  <a:fillRect t="-5607" b="-19626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 bwMode="auto">
              <a:xfrm>
                <a:off x="-1310" y="3545983"/>
                <a:ext cx="10080625" cy="117096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there is a subsequence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&lt;…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</a:t>
                </a:r>
                <a:b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func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the subsequence converges.</a:t>
                </a: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10" y="3545983"/>
                <a:ext cx="10080625" cy="1170962"/>
              </a:xfrm>
              <a:prstGeom prst="rect">
                <a:avLst/>
              </a:prstGeom>
              <a:blipFill>
                <a:blip r:embed="rId5"/>
                <a:stretch>
                  <a:fillRect t="-10417" b="-572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 bwMode="auto">
              <a:xfrm>
                <a:off x="-4358" y="5501983"/>
                <a:ext cx="10080625" cy="70929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𝑄𝑃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</m:e>
                    </m:func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5501983"/>
                <a:ext cx="10080625" cy="709297"/>
              </a:xfrm>
              <a:prstGeom prst="rect">
                <a:avLst/>
              </a:prstGeom>
              <a:blipFill>
                <a:blip r:embed="rId6"/>
                <a:stretch>
                  <a:fillRect t="-5172" b="-1034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 bwMode="auto">
              <a:xfrm>
                <a:off x="-1310" y="6455805"/>
                <a:ext cx="10080625" cy="6914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show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p>
                            </m:sSup>
                          </m:e>
                        </m:nary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func>
                  </m:oMath>
                </a14:m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10" y="6455805"/>
                <a:ext cx="10080625" cy="691408"/>
              </a:xfrm>
              <a:prstGeom prst="rect">
                <a:avLst/>
              </a:prstGeom>
              <a:blipFill>
                <a:blip r:embed="rId7"/>
                <a:stretch>
                  <a:fillRect t="-5310" b="-1327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/>
          <p:cNvSpPr txBox="1">
            <a:spLocks/>
          </p:cNvSpPr>
          <p:nvPr/>
        </p:nvSpPr>
        <p:spPr bwMode="auto">
          <a:xfrm>
            <a:off x="-1310" y="4842462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(Stochastic matrices form a compact set (closed and bounded).)</a:t>
            </a:r>
            <a:endParaRPr lang="en-US" sz="3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52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118697</TotalTime>
  <Words>9778</Words>
  <Application>Microsoft Office PowerPoint</Application>
  <PresentationFormat>Custom</PresentationFormat>
  <Paragraphs>513</Paragraphs>
  <Slides>44</Slides>
  <Notes>42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 Unicode MS</vt:lpstr>
      <vt:lpstr>Arial</vt:lpstr>
      <vt:lpstr>Cambria Math</vt:lpstr>
      <vt:lpstr>StarSymbol</vt:lpstr>
      <vt:lpstr>Symbol</vt:lpstr>
      <vt:lpstr>Times New Roman</vt:lpstr>
      <vt:lpstr>Wingdings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5 - Limiting Average Cost</dc:title>
  <dc:creator>zwick@tau.ac.il</dc:creator>
  <cp:lastModifiedBy>zwick</cp:lastModifiedBy>
  <cp:revision>1435</cp:revision>
  <dcterms:modified xsi:type="dcterms:W3CDTF">2021-01-18T08:11:28Z</dcterms:modified>
</cp:coreProperties>
</file>