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693" r:id="rId2"/>
    <p:sldId id="635" r:id="rId3"/>
    <p:sldId id="614" r:id="rId4"/>
    <p:sldId id="671" r:id="rId5"/>
    <p:sldId id="672" r:id="rId6"/>
    <p:sldId id="673" r:id="rId7"/>
    <p:sldId id="679" r:id="rId8"/>
    <p:sldId id="678" r:id="rId9"/>
    <p:sldId id="674" r:id="rId10"/>
    <p:sldId id="680" r:id="rId11"/>
    <p:sldId id="682" r:id="rId12"/>
    <p:sldId id="683" r:id="rId13"/>
    <p:sldId id="676" r:id="rId14"/>
    <p:sldId id="685" r:id="rId15"/>
    <p:sldId id="684" r:id="rId16"/>
    <p:sldId id="677" r:id="rId17"/>
    <p:sldId id="697" r:id="rId18"/>
    <p:sldId id="698" r:id="rId19"/>
    <p:sldId id="687" r:id="rId20"/>
    <p:sldId id="688" r:id="rId21"/>
    <p:sldId id="689" r:id="rId22"/>
    <p:sldId id="695" r:id="rId23"/>
    <p:sldId id="696" r:id="rId24"/>
    <p:sldId id="690" r:id="rId25"/>
    <p:sldId id="691" r:id="rId26"/>
    <p:sldId id="692" r:id="rId27"/>
    <p:sldId id="699" r:id="rId28"/>
    <p:sldId id="700" r:id="rId29"/>
    <p:sldId id="670" r:id="rId30"/>
  </p:sldIdLst>
  <p:sldSz cx="10080625" cy="7559675"/>
  <p:notesSz cx="7556500" cy="10693400"/>
  <p:custDataLst>
    <p:tags r:id="rId32"/>
  </p:custData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318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6477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8636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0795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3300"/>
    <a:srgbClr val="FF9900"/>
    <a:srgbClr val="FF33CC"/>
    <a:srgbClr val="FF0066"/>
    <a:srgbClr val="61D2FF"/>
    <a:srgbClr val="CC6600"/>
    <a:srgbClr val="990099"/>
    <a:srgbClr val="0066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568" autoAdjust="0"/>
  </p:normalViewPr>
  <p:slideViewPr>
    <p:cSldViewPr snapToGrid="0">
      <p:cViewPr varScale="1">
        <p:scale>
          <a:sx n="105" d="100"/>
          <a:sy n="105" d="100"/>
        </p:scale>
        <p:origin x="1524" y="10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80000"/>
            <a:ext cx="6043613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6725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8413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6725" y="10158413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87DD90F1-781E-48D9-A268-1E9E4CF80749}" type="slidenum">
              <a:rPr lang="he-IL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68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689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11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1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12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5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13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89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14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32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15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51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16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08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17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45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18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35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19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52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20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1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362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21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89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22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46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23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4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24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57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25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50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26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93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52ADC4-258C-4CFA-AA89-6E309415E02A}" type="slidenum">
              <a:rPr lang="he-IL"/>
              <a:pPr/>
              <a:t>27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30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52ADC4-258C-4CFA-AA89-6E309415E02A}" type="slidenum">
              <a:rPr lang="he-IL"/>
              <a:pPr/>
              <a:t>28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52ADC4-258C-4CFA-AA89-6E309415E02A}" type="slidenum">
              <a:rPr lang="he-IL"/>
              <a:pPr/>
              <a:t>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69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59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6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54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8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1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9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0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60F501-6679-400E-9AA2-36BF1FA3707A}" type="slidenum">
              <a:rPr lang="he-IL"/>
              <a:pPr/>
              <a:t>10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7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D212A0-33AB-49AF-AD12-E6603F6ADB4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CB029B-FDDF-4478-82D0-E1F66FF1A89F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1625"/>
            <a:ext cx="6650038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451804-56E7-4A54-888B-59DB5537F2A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9069388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4825" y="6886575"/>
            <a:ext cx="2344738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20700"/>
          </a:xfrm>
        </p:spPr>
        <p:txBody>
          <a:bodyPr/>
          <a:lstStyle>
            <a:lvl1pPr>
              <a:defRPr/>
            </a:lvl1pPr>
          </a:lstStyle>
          <a:p>
            <a:fld id="{B3B62FD1-9847-4183-A022-59E66F4BB3CF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A8E946-F465-49CB-BC98-1AB064A4AF09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58CBC7-2C53-41C4-AB16-504CECE36C8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3A7C3B-BA08-4D23-B15A-C18327D71144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7E7C34-8286-44E8-A5FB-6929FE70047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11F2A-877A-446D-972A-471E3F93289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4481A-9D47-4DC3-BD00-60714AF4814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3F7C4C-3F47-4652-BB6B-9968ADB4270E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B3E442-5338-4F4D-AA16-D938BE13CA37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1625"/>
            <a:ext cx="906938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8475"/>
            <a:ext cx="9069388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4825" y="6886575"/>
            <a:ext cx="23447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0E491FC0-88B1-48E7-A965-EDCF8BA5F483}" type="slidenum">
              <a:rPr lang="he-IL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marL="862013" indent="-21431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marL="10795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15367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19939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24511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29083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431800" indent="-32385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500.png"/><Relationship Id="rId18" Type="http://schemas.openxmlformats.org/officeDocument/2006/relationships/image" Target="../media/image400.png"/><Relationship Id="rId3" Type="http://schemas.openxmlformats.org/officeDocument/2006/relationships/image" Target="../media/image250.png"/><Relationship Id="rId21" Type="http://schemas.openxmlformats.org/officeDocument/2006/relationships/image" Target="../media/image430.png"/><Relationship Id="rId7" Type="http://schemas.openxmlformats.org/officeDocument/2006/relationships/image" Target="../media/image290.png"/><Relationship Id="rId12" Type="http://schemas.openxmlformats.org/officeDocument/2006/relationships/image" Target="../media/image340.png"/><Relationship Id="rId17" Type="http://schemas.openxmlformats.org/officeDocument/2006/relationships/image" Target="../media/image39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11.png"/><Relationship Id="rId20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330.png"/><Relationship Id="rId5" Type="http://schemas.openxmlformats.org/officeDocument/2006/relationships/image" Target="../media/image270.png"/><Relationship Id="rId15" Type="http://schemas.openxmlformats.org/officeDocument/2006/relationships/image" Target="../media/image372.png"/><Relationship Id="rId23" Type="http://schemas.openxmlformats.org/officeDocument/2006/relationships/image" Target="../media/image450.png"/><Relationship Id="rId10" Type="http://schemas.openxmlformats.org/officeDocument/2006/relationships/image" Target="../media/image320.png"/><Relationship Id="rId19" Type="http://schemas.openxmlformats.org/officeDocument/2006/relationships/image" Target="../media/image410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Relationship Id="rId14" Type="http://schemas.openxmlformats.org/officeDocument/2006/relationships/image" Target="../media/image3600.png"/><Relationship Id="rId22" Type="http://schemas.openxmlformats.org/officeDocument/2006/relationships/image" Target="../media/image4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460.png"/><Relationship Id="rId7" Type="http://schemas.openxmlformats.org/officeDocument/2006/relationships/image" Target="../media/image5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1.png"/><Relationship Id="rId4" Type="http://schemas.openxmlformats.org/officeDocument/2006/relationships/image" Target="../media/image470.png"/><Relationship Id="rId9" Type="http://schemas.openxmlformats.org/officeDocument/2006/relationships/image" Target="../media/image5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8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5.png"/><Relationship Id="rId7" Type="http://schemas.openxmlformats.org/officeDocument/2006/relationships/image" Target="../media/image8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900.png"/><Relationship Id="rId4" Type="http://schemas.openxmlformats.org/officeDocument/2006/relationships/image" Target="../media/image8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4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0.png"/><Relationship Id="rId4" Type="http://schemas.openxmlformats.org/officeDocument/2006/relationships/image" Target="../media/image930.png"/><Relationship Id="rId9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3" Type="http://schemas.openxmlformats.org/officeDocument/2006/relationships/image" Target="../media/image115.png"/><Relationship Id="rId21" Type="http://schemas.openxmlformats.org/officeDocument/2006/relationships/image" Target="../media/image133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19" Type="http://schemas.openxmlformats.org/officeDocument/2006/relationships/image" Target="../media/image131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3.png"/><Relationship Id="rId2" Type="http://schemas.openxmlformats.org/officeDocument/2006/relationships/tags" Target="../tags/tag3.xml"/><Relationship Id="rId16" Type="http://schemas.openxmlformats.org/officeDocument/2006/relationships/image" Target="../media/image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.png"/><Relationship Id="rId5" Type="http://schemas.openxmlformats.org/officeDocument/2006/relationships/tags" Target="../tags/tag6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8099"/>
            <a:ext cx="10080625" cy="772840"/>
          </a:xfrm>
        </p:spPr>
        <p:txBody>
          <a:bodyPr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Games on Graphs</a:t>
            </a:r>
            <a:endParaRPr lang="he-IL" sz="4000" b="1" dirty="0">
              <a:solidFill>
                <a:srgbClr val="0066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081398"/>
            <a:ext cx="10080625" cy="12311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07163" algn="l"/>
                <a:tab pos="7235825" algn="l"/>
              </a:tabLst>
            </a:pPr>
            <a:r>
              <a:rPr lang="en-GB" sz="4000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 Zwick</a:t>
            </a:r>
            <a:r>
              <a:rPr lang="en-GB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 </a:t>
            </a:r>
            <a:r>
              <a:rPr lang="en-GB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Aviv 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806" y="3751286"/>
            <a:ext cx="10080625" cy="1846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07163" algn="l"/>
                <a:tab pos="7235825" algn="l"/>
              </a:tabLst>
            </a:pP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4 – </a:t>
            </a:r>
            <a:b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Payoff Games 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MPGs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07163" algn="l"/>
                <a:tab pos="7235825" algn="l"/>
              </a:tabLst>
            </a:pP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Games 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EGs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48" y="6399231"/>
            <a:ext cx="10080625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07163" algn="l"/>
                <a:tab pos="7235825" algn="l"/>
              </a:tabLst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modified 15/11/2020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4375"/>
            <a:ext cx="10080625" cy="873125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Values of </a:t>
            </a:r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finite</a:t>
            </a:r>
            <a: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MPGs</a:t>
            </a:r>
            <a:endParaRPr lang="en-US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25199" y="1812259"/>
                <a:ext cx="10080625" cy="583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value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𝑉𝐴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that: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99" y="1812259"/>
                <a:ext cx="10080625" cy="583558"/>
              </a:xfrm>
              <a:prstGeom prst="rect">
                <a:avLst/>
              </a:prstGeom>
              <a:blipFill>
                <a:blip r:embed="rId3"/>
                <a:stretch>
                  <a:fillRect t="-6250" b="-218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23489" y="2418405"/>
                <a:ext cx="10080625" cy="1295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Player </a:t>
                </a:r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strategy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𝑉𝐴𝐿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sub>
                        <m:sup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 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89" y="2418405"/>
                <a:ext cx="10080625" cy="1295804"/>
              </a:xfrm>
              <a:prstGeom prst="rect">
                <a:avLst/>
              </a:prstGeom>
              <a:blipFill>
                <a:blip r:embed="rId4"/>
                <a:stretch>
                  <a:fillRect t="-188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21779" y="3624779"/>
                <a:ext cx="10080625" cy="1289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Player </a:t>
                </a:r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strategy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𝑉𝐴𝐿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sup>
                      </m:sSubSup>
                      <m:d>
                        <m:dPr>
                          <m:ctrlP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 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79" y="3624779"/>
                <a:ext cx="10080625" cy="1289969"/>
              </a:xfrm>
              <a:prstGeom prst="rect">
                <a:avLst/>
              </a:prstGeom>
              <a:blipFill>
                <a:blip r:embed="rId5"/>
                <a:stretch>
                  <a:fillRect t="-189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-1" y="1144050"/>
            <a:ext cx="10080625" cy="60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Theorem: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33763" y="4831153"/>
                <a:ext cx="10080625" cy="583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strategies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called </a:t>
                </a:r>
                <a:r>
                  <a:rPr lang="en-US" sz="28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optimal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strategies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63" y="4831153"/>
                <a:ext cx="10080625" cy="583558"/>
              </a:xfrm>
              <a:prstGeom prst="rect">
                <a:avLst/>
              </a:prstGeom>
              <a:blipFill>
                <a:blip r:embed="rId6"/>
                <a:stretch>
                  <a:fillRect t="-7368" b="-231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21779" y="5671916"/>
            <a:ext cx="10080625" cy="54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Proof:</a:t>
            </a:r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32053" y="6278095"/>
            <a:ext cx="10080625" cy="54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Trivial, as the game is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71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9" grpId="0"/>
      <p:bldP spid="10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4375"/>
            <a:ext cx="10080625" cy="873125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Values of </a:t>
            </a:r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finite</a:t>
            </a:r>
            <a: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MPGs</a:t>
            </a:r>
            <a:endParaRPr lang="en-US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1593172" y="1308829"/>
                <a:ext cx="8512652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Construct a (huge) finite tree of all finite plays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172" y="1308829"/>
                <a:ext cx="8512652" cy="544893"/>
              </a:xfrm>
              <a:prstGeom prst="rect">
                <a:avLst/>
              </a:prstGeom>
              <a:blipFill>
                <a:blip r:embed="rId3"/>
                <a:stretch>
                  <a:fillRect t="-7865" b="-314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 rot="4080010">
            <a:off x="1788389" y="4577927"/>
            <a:ext cx="1895983" cy="920381"/>
            <a:chOff x="6730293" y="5979518"/>
            <a:chExt cx="1895983" cy="920381"/>
          </a:xfrm>
        </p:grpSpPr>
        <p:sp>
          <p:nvSpPr>
            <p:cNvPr id="16" name="Oval 15"/>
            <p:cNvSpPr>
              <a:spLocks noChangeAspect="1" noChangeArrowheads="1"/>
            </p:cNvSpPr>
            <p:nvPr/>
          </p:nvSpPr>
          <p:spPr bwMode="auto">
            <a:xfrm>
              <a:off x="8351956" y="6625579"/>
              <a:ext cx="274320" cy="27432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7" name="Oval 6"/>
            <p:cNvSpPr>
              <a:spLocks noChangeAspect="1" noChangeArrowheads="1"/>
            </p:cNvSpPr>
            <p:nvPr/>
          </p:nvSpPr>
          <p:spPr bwMode="auto">
            <a:xfrm>
              <a:off x="6730293" y="5979518"/>
              <a:ext cx="274320" cy="27432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8" name="Oval 8"/>
            <p:cNvSpPr>
              <a:spLocks noChangeAspect="1" noChangeArrowheads="1"/>
            </p:cNvSpPr>
            <p:nvPr/>
          </p:nvSpPr>
          <p:spPr bwMode="auto">
            <a:xfrm>
              <a:off x="7671345" y="5979518"/>
              <a:ext cx="274320" cy="2743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20" name="AutoShape 20"/>
            <p:cNvCxnSpPr>
              <a:cxnSpLocks noChangeAspect="1" noChangeShapeType="1"/>
              <a:stCxn id="17" idx="6"/>
              <a:endCxn id="18" idx="2"/>
            </p:cNvCxnSpPr>
            <p:nvPr/>
          </p:nvCxnSpPr>
          <p:spPr bwMode="auto">
            <a:xfrm rot="17519990">
              <a:off x="7213099" y="5807586"/>
              <a:ext cx="249760" cy="618183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 w="lg" len="lg"/>
              <a:tailEnd type="stealth" w="lg" len="lg"/>
            </a:ln>
            <a:effectLst/>
          </p:spPr>
        </p:cxnSp>
        <p:cxnSp>
          <p:nvCxnSpPr>
            <p:cNvPr id="22" name="AutoShape 20"/>
            <p:cNvCxnSpPr>
              <a:cxnSpLocks noChangeAspect="1" noChangeShapeType="1"/>
              <a:stCxn id="18" idx="5"/>
              <a:endCxn id="16" idx="1"/>
            </p:cNvCxnSpPr>
            <p:nvPr/>
          </p:nvCxnSpPr>
          <p:spPr bwMode="auto">
            <a:xfrm rot="17519990" flipH="1">
              <a:off x="8030374" y="6129431"/>
              <a:ext cx="236873" cy="620555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 w="lg" len="lg"/>
              <a:tailEnd type="stealth" w="lg" len="lg"/>
            </a:ln>
            <a:effectLst/>
          </p:spPr>
        </p:cxnSp>
      </p:grpSp>
      <p:sp>
        <p:nvSpPr>
          <p:cNvPr id="5" name="Oval 4"/>
          <p:cNvSpPr>
            <a:spLocks noChangeAspect="1" noChangeArrowheads="1"/>
          </p:cNvSpPr>
          <p:nvPr/>
        </p:nvSpPr>
        <p:spPr bwMode="auto">
          <a:xfrm rot="7084629">
            <a:off x="2710582" y="2414846"/>
            <a:ext cx="274320" cy="27432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" name="Oval 7"/>
          <p:cNvSpPr>
            <a:spLocks noChangeAspect="1" noChangeArrowheads="1"/>
          </p:cNvSpPr>
          <p:nvPr/>
        </p:nvSpPr>
        <p:spPr bwMode="auto">
          <a:xfrm rot="7084629">
            <a:off x="2794459" y="2521708"/>
            <a:ext cx="93663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>
            <a:spLocks noChangeAspect="1" noChangeArrowheads="1"/>
          </p:cNvSpPr>
          <p:nvPr/>
        </p:nvSpPr>
        <p:spPr bwMode="auto">
          <a:xfrm rot="7084629">
            <a:off x="939835" y="5737984"/>
            <a:ext cx="274320" cy="27432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Oval 6"/>
          <p:cNvSpPr>
            <a:spLocks noChangeAspect="1" noChangeArrowheads="1"/>
          </p:cNvSpPr>
          <p:nvPr/>
        </p:nvSpPr>
        <p:spPr bwMode="auto">
          <a:xfrm rot="7084629">
            <a:off x="1824751" y="4075452"/>
            <a:ext cx="274320" cy="27432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>
            <a:spLocks noChangeAspect="1" noChangeArrowheads="1"/>
          </p:cNvSpPr>
          <p:nvPr/>
        </p:nvSpPr>
        <p:spPr bwMode="auto">
          <a:xfrm rot="7084629">
            <a:off x="1381838" y="4905753"/>
            <a:ext cx="274320" cy="27432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 rot="7084629">
            <a:off x="2267666" y="3245150"/>
            <a:ext cx="274320" cy="27432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12" name="AutoShape 20"/>
          <p:cNvCxnSpPr>
            <a:cxnSpLocks noChangeAspect="1" noChangeShapeType="1"/>
            <a:stCxn id="8" idx="6"/>
            <a:endCxn id="9" idx="2"/>
          </p:cNvCxnSpPr>
          <p:nvPr/>
        </p:nvCxnSpPr>
        <p:spPr bwMode="auto">
          <a:xfrm flipH="1">
            <a:off x="1583554" y="4333630"/>
            <a:ext cx="313801" cy="588265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 w="lg" len="lg"/>
            <a:tailEnd type="stealth" w="lg" len="lg"/>
          </a:ln>
          <a:effectLst/>
        </p:spPr>
      </p:cxnSp>
      <p:cxnSp>
        <p:nvCxnSpPr>
          <p:cNvPr id="13" name="AutoShape 20"/>
          <p:cNvCxnSpPr>
            <a:cxnSpLocks noChangeAspect="1" noChangeShapeType="1"/>
            <a:stCxn id="5" idx="6"/>
            <a:endCxn id="10" idx="2"/>
          </p:cNvCxnSpPr>
          <p:nvPr/>
        </p:nvCxnSpPr>
        <p:spPr bwMode="auto">
          <a:xfrm flipH="1">
            <a:off x="2469382" y="2673024"/>
            <a:ext cx="313804" cy="588268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stealth" w="lg" len="lg"/>
          </a:ln>
          <a:effectLst/>
        </p:spPr>
      </p:cxnSp>
      <p:cxnSp>
        <p:nvCxnSpPr>
          <p:cNvPr id="14" name="AutoShape 20"/>
          <p:cNvCxnSpPr>
            <a:cxnSpLocks noChangeAspect="1" noChangeShapeType="1"/>
            <a:stCxn id="10" idx="6"/>
            <a:endCxn id="8" idx="2"/>
          </p:cNvCxnSpPr>
          <p:nvPr/>
        </p:nvCxnSpPr>
        <p:spPr bwMode="auto">
          <a:xfrm flipH="1">
            <a:off x="2026467" y="3503328"/>
            <a:ext cx="313803" cy="588266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stealth" w="lg" len="lg"/>
          </a:ln>
          <a:effectLst/>
        </p:spPr>
      </p:cxnSp>
      <p:cxnSp>
        <p:nvCxnSpPr>
          <p:cNvPr id="15" name="AutoShape 20"/>
          <p:cNvCxnSpPr>
            <a:cxnSpLocks noChangeAspect="1" noChangeShapeType="1"/>
            <a:stCxn id="9" idx="6"/>
            <a:endCxn id="7" idx="2"/>
          </p:cNvCxnSpPr>
          <p:nvPr/>
        </p:nvCxnSpPr>
        <p:spPr bwMode="auto">
          <a:xfrm flipH="1">
            <a:off x="1141551" y="5163931"/>
            <a:ext cx="312891" cy="590195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 w="lg" len="lg"/>
            <a:tailEnd type="stealth" w="lg" len="lg"/>
          </a:ln>
          <a:effectLst/>
        </p:spPr>
      </p:cxnSp>
      <p:sp>
        <p:nvSpPr>
          <p:cNvPr id="19" name="Oval 10"/>
          <p:cNvSpPr>
            <a:spLocks noChangeAspect="1" noChangeArrowheads="1"/>
          </p:cNvSpPr>
          <p:nvPr/>
        </p:nvSpPr>
        <p:spPr bwMode="auto">
          <a:xfrm rot="7084629">
            <a:off x="505982" y="6573123"/>
            <a:ext cx="274320" cy="27432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23" name="AutoShape 20"/>
          <p:cNvCxnSpPr>
            <a:cxnSpLocks noChangeAspect="1" noChangeShapeType="1"/>
            <a:stCxn id="7" idx="6"/>
            <a:endCxn id="19" idx="2"/>
          </p:cNvCxnSpPr>
          <p:nvPr/>
        </p:nvCxnSpPr>
        <p:spPr bwMode="auto">
          <a:xfrm flipH="1">
            <a:off x="707698" y="5996162"/>
            <a:ext cx="304741" cy="593103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 w="lg" len="lg"/>
            <a:tailEnd type="stealth" w="lg" len="lg"/>
          </a:ln>
          <a:effectLst/>
        </p:spPr>
      </p:cxnSp>
      <p:cxnSp>
        <p:nvCxnSpPr>
          <p:cNvPr id="29" name="AutoShape 20"/>
          <p:cNvCxnSpPr>
            <a:cxnSpLocks noChangeAspect="1" noChangeShapeType="1"/>
            <a:stCxn id="10" idx="7"/>
            <a:endCxn id="17" idx="2"/>
          </p:cNvCxnSpPr>
          <p:nvPr/>
        </p:nvCxnSpPr>
        <p:spPr bwMode="auto">
          <a:xfrm>
            <a:off x="2444751" y="3513531"/>
            <a:ext cx="236017" cy="524614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stealth" w="lg" len="lg"/>
          </a:ln>
          <a:effectLst/>
        </p:spPr>
      </p:cxnSp>
      <p:sp>
        <p:nvSpPr>
          <p:cNvPr id="34" name="Oval 33"/>
          <p:cNvSpPr>
            <a:spLocks noChangeAspect="1" noChangeArrowheads="1"/>
          </p:cNvSpPr>
          <p:nvPr/>
        </p:nvSpPr>
        <p:spPr bwMode="auto">
          <a:xfrm rot="4080010">
            <a:off x="3927106" y="4939833"/>
            <a:ext cx="274320" cy="27432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5" name="Oval 6"/>
          <p:cNvSpPr>
            <a:spLocks noChangeAspect="1" noChangeArrowheads="1"/>
          </p:cNvSpPr>
          <p:nvPr/>
        </p:nvSpPr>
        <p:spPr bwMode="auto">
          <a:xfrm rot="4080010">
            <a:off x="3219998" y="3194238"/>
            <a:ext cx="274320" cy="27432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6" name="Oval 8"/>
          <p:cNvSpPr>
            <a:spLocks noChangeAspect="1" noChangeArrowheads="1"/>
          </p:cNvSpPr>
          <p:nvPr/>
        </p:nvSpPr>
        <p:spPr bwMode="auto">
          <a:xfrm rot="4080010">
            <a:off x="3572519" y="4066768"/>
            <a:ext cx="274320" cy="27432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37" name="AutoShape 20"/>
          <p:cNvCxnSpPr>
            <a:cxnSpLocks noChangeAspect="1" noChangeShapeType="1"/>
            <a:stCxn id="35" idx="6"/>
            <a:endCxn id="36" idx="2"/>
          </p:cNvCxnSpPr>
          <p:nvPr/>
        </p:nvCxnSpPr>
        <p:spPr bwMode="auto">
          <a:xfrm>
            <a:off x="3408539" y="3458571"/>
            <a:ext cx="249759" cy="618184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 w="lg" len="lg"/>
            <a:tailEnd type="stealth" w="lg" len="lg"/>
          </a:ln>
          <a:effectLst/>
        </p:spPr>
      </p:cxnSp>
      <p:cxnSp>
        <p:nvCxnSpPr>
          <p:cNvPr id="38" name="AutoShape 20"/>
          <p:cNvCxnSpPr>
            <a:cxnSpLocks noChangeAspect="1" noChangeShapeType="1"/>
            <a:stCxn id="36" idx="6"/>
            <a:endCxn id="34" idx="2"/>
          </p:cNvCxnSpPr>
          <p:nvPr/>
        </p:nvCxnSpPr>
        <p:spPr bwMode="auto">
          <a:xfrm>
            <a:off x="3761060" y="4331101"/>
            <a:ext cx="251825" cy="618719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 w="lg" len="lg"/>
            <a:tailEnd type="stealth" w="lg" len="lg"/>
          </a:ln>
          <a:effectLst/>
        </p:spPr>
      </p:cxnSp>
      <p:cxnSp>
        <p:nvCxnSpPr>
          <p:cNvPr id="41" name="AutoShape 20"/>
          <p:cNvCxnSpPr>
            <a:cxnSpLocks noChangeAspect="1" noChangeShapeType="1"/>
            <a:stCxn id="5" idx="0"/>
            <a:endCxn id="35" idx="2"/>
          </p:cNvCxnSpPr>
          <p:nvPr/>
        </p:nvCxnSpPr>
        <p:spPr bwMode="auto">
          <a:xfrm>
            <a:off x="2968760" y="2616562"/>
            <a:ext cx="337017" cy="587663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 w="lg" len="lg"/>
            <a:tailEnd type="stealth" w="lg" len="lg"/>
          </a:ln>
          <a:effectLst/>
        </p:spPr>
      </p:cxnSp>
      <p:cxnSp>
        <p:nvCxnSpPr>
          <p:cNvPr id="209926" name="Curved Connector 209925"/>
          <p:cNvCxnSpPr>
            <a:stCxn id="19" idx="3"/>
            <a:endCxn id="8" idx="4"/>
          </p:cNvCxnSpPr>
          <p:nvPr/>
        </p:nvCxnSpPr>
        <p:spPr bwMode="auto">
          <a:xfrm rot="10800000" flipH="1">
            <a:off x="603217" y="4148056"/>
            <a:ext cx="1237676" cy="2431006"/>
          </a:xfrm>
          <a:prstGeom prst="curvedConnector3">
            <a:avLst>
              <a:gd name="adj1" fmla="val -26326"/>
            </a:avLst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lg" len="lg"/>
          </a:ln>
          <a:effectLst/>
        </p:spPr>
      </p:cxnSp>
      <p:cxnSp>
        <p:nvCxnSpPr>
          <p:cNvPr id="55" name="Curved Connector 54"/>
          <p:cNvCxnSpPr>
            <a:stCxn id="16" idx="3"/>
            <a:endCxn id="5" idx="5"/>
          </p:cNvCxnSpPr>
          <p:nvPr/>
        </p:nvCxnSpPr>
        <p:spPr bwMode="auto">
          <a:xfrm rot="10800000" flipH="1">
            <a:off x="2614355" y="2591932"/>
            <a:ext cx="102166" cy="3265393"/>
          </a:xfrm>
          <a:prstGeom prst="curvedConnector3">
            <a:avLst>
              <a:gd name="adj1" fmla="val -490143"/>
            </a:avLst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9"/>
              <p:cNvSpPr txBox="1">
                <a:spLocks noChangeArrowheads="1"/>
              </p:cNvSpPr>
              <p:nvPr/>
            </p:nvSpPr>
            <p:spPr bwMode="auto">
              <a:xfrm>
                <a:off x="2815130" y="5593055"/>
                <a:ext cx="512478" cy="583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5130" y="5593055"/>
                <a:ext cx="512478" cy="583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49"/>
          <p:cNvSpPr txBox="1">
            <a:spLocks noChangeArrowheads="1"/>
          </p:cNvSpPr>
          <p:nvPr/>
        </p:nvSpPr>
        <p:spPr bwMode="auto">
          <a:xfrm>
            <a:off x="3396786" y="1985505"/>
            <a:ext cx="67176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 to each leaf the value of the play,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i.e., the average of the cycle formed.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49"/>
          <p:cNvSpPr txBox="1">
            <a:spLocks noChangeArrowheads="1"/>
          </p:cNvSpPr>
          <p:nvPr/>
        </p:nvSpPr>
        <p:spPr bwMode="auto">
          <a:xfrm>
            <a:off x="4022996" y="3071395"/>
            <a:ext cx="60999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an internal node is the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values of its children.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9"/>
              <p:cNvSpPr txBox="1">
                <a:spLocks noChangeArrowheads="1"/>
              </p:cNvSpPr>
              <p:nvPr/>
            </p:nvSpPr>
            <p:spPr bwMode="auto">
              <a:xfrm>
                <a:off x="4283667" y="4157285"/>
                <a:ext cx="5796479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value of the root is the value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finite game starting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3667" y="4157285"/>
                <a:ext cx="5796479" cy="954107"/>
              </a:xfrm>
              <a:prstGeom prst="rect">
                <a:avLst/>
              </a:prstGeom>
              <a:blipFill>
                <a:blip r:embed="rId5"/>
                <a:stretch>
                  <a:fillRect t="-7051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 Box 49"/>
          <p:cNvSpPr txBox="1">
            <a:spLocks noChangeArrowheads="1"/>
          </p:cNvSpPr>
          <p:nvPr/>
        </p:nvSpPr>
        <p:spPr bwMode="auto">
          <a:xfrm>
            <a:off x="4283667" y="5243175"/>
            <a:ext cx="5805043" cy="58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 strategies easily defined.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49"/>
              <p:cNvSpPr txBox="1">
                <a:spLocks noChangeArrowheads="1"/>
              </p:cNvSpPr>
              <p:nvPr/>
            </p:nvSpPr>
            <p:spPr bwMode="auto">
              <a:xfrm>
                <a:off x="1699222" y="3035135"/>
                <a:ext cx="512478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9222" y="3035135"/>
                <a:ext cx="512478" cy="5448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49"/>
              <p:cNvSpPr txBox="1">
                <a:spLocks noChangeArrowheads="1"/>
              </p:cNvSpPr>
              <p:nvPr/>
            </p:nvSpPr>
            <p:spPr bwMode="auto">
              <a:xfrm>
                <a:off x="3043420" y="3876513"/>
                <a:ext cx="512478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420" y="3876513"/>
                <a:ext cx="512478" cy="5448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49"/>
              <p:cNvSpPr txBox="1">
                <a:spLocks noChangeArrowheads="1"/>
              </p:cNvSpPr>
              <p:nvPr/>
            </p:nvSpPr>
            <p:spPr bwMode="auto">
              <a:xfrm>
                <a:off x="1440872" y="3652337"/>
                <a:ext cx="512478" cy="583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0872" y="3652337"/>
                <a:ext cx="512478" cy="5835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Box 49"/>
              <p:cNvSpPr txBox="1">
                <a:spLocks noChangeArrowheads="1"/>
              </p:cNvSpPr>
              <p:nvPr/>
            </p:nvSpPr>
            <p:spPr bwMode="auto">
              <a:xfrm>
                <a:off x="3450347" y="4740782"/>
                <a:ext cx="512478" cy="583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0347" y="4740782"/>
                <a:ext cx="512478" cy="5835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49"/>
              <p:cNvSpPr txBox="1">
                <a:spLocks noChangeArrowheads="1"/>
              </p:cNvSpPr>
              <p:nvPr/>
            </p:nvSpPr>
            <p:spPr bwMode="auto">
              <a:xfrm>
                <a:off x="3905932" y="5958517"/>
                <a:ext cx="6181068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Optimal strategies are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necessarily positional, and may depend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5932" y="5958517"/>
                <a:ext cx="6181068" cy="954107"/>
              </a:xfrm>
              <a:prstGeom prst="rect">
                <a:avLst/>
              </a:prstGeom>
              <a:blipFill>
                <a:blip r:embed="rId10"/>
                <a:stretch>
                  <a:fillRect t="-6369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49"/>
              <p:cNvSpPr txBox="1">
                <a:spLocks noChangeArrowheads="1"/>
              </p:cNvSpPr>
              <p:nvPr/>
            </p:nvSpPr>
            <p:spPr bwMode="auto">
              <a:xfrm>
                <a:off x="101013" y="6363670"/>
                <a:ext cx="512478" cy="583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013" y="6363670"/>
                <a:ext cx="512478" cy="5835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49"/>
              <p:cNvSpPr txBox="1">
                <a:spLocks noChangeArrowheads="1"/>
              </p:cNvSpPr>
              <p:nvPr/>
            </p:nvSpPr>
            <p:spPr bwMode="auto">
              <a:xfrm>
                <a:off x="2151281" y="2387871"/>
                <a:ext cx="512478" cy="583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1281" y="2387871"/>
                <a:ext cx="512478" cy="58355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63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0" grpId="0"/>
      <p:bldP spid="61" grpId="0"/>
      <p:bldP spid="62" grpId="0"/>
      <p:bldP spid="63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019"/>
            <a:ext cx="10080625" cy="873125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Extending a strategy</a:t>
            </a:r>
            <a:endParaRPr lang="en-US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9"/>
              <p:cNvSpPr txBox="1">
                <a:spLocks noChangeArrowheads="1"/>
              </p:cNvSpPr>
              <p:nvPr/>
            </p:nvSpPr>
            <p:spPr bwMode="auto">
              <a:xfrm>
                <a:off x="14939" y="1401272"/>
                <a:ext cx="10080625" cy="1144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strategy in the </a:t>
                </a:r>
                <a:r>
                  <a:rPr lang="en-US" sz="3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finite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game.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only defined on </a:t>
                </a:r>
                <a:r>
                  <a:rPr lang="en-US" sz="3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simple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paths.</a:t>
                </a:r>
                <a:endPara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39" y="1401272"/>
                <a:ext cx="10080625" cy="1144929"/>
              </a:xfrm>
              <a:prstGeom prst="rect">
                <a:avLst/>
              </a:prstGeom>
              <a:blipFill>
                <a:blip r:embed="rId3"/>
                <a:stretch>
                  <a:fillRect t="-4787" b="-1223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9"/>
              <p:cNvSpPr txBox="1">
                <a:spLocks noChangeArrowheads="1"/>
              </p:cNvSpPr>
              <p:nvPr/>
            </p:nvSpPr>
            <p:spPr bwMode="auto">
              <a:xfrm>
                <a:off x="2955" y="2776295"/>
                <a:ext cx="10080625" cy="597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Extend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a strategy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infinite game by:</a:t>
                </a:r>
              </a:p>
            </p:txBody>
          </p:sp>
        </mc:Choice>
        <mc:Fallback xmlns="">
          <p:sp>
            <p:nvSpPr>
              <p:cNvPr id="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5" y="2776295"/>
                <a:ext cx="10080625" cy="597664"/>
              </a:xfrm>
              <a:prstGeom prst="rect">
                <a:avLst/>
              </a:prstGeom>
              <a:blipFill>
                <a:blip r:embed="rId4"/>
                <a:stretch>
                  <a:fillRect t="-9184" b="-275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1245" y="3462950"/>
                <a:ext cx="10080625" cy="6328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0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</m:acc>
                      <m:d>
                        <m:dPr>
                          <m:ctrlP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5" y="3462950"/>
                <a:ext cx="10080625" cy="6328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-465" y="4190700"/>
                <a:ext cx="10080625" cy="587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sz="30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obtained from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removing cycles:</a:t>
                </a: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65" y="4190700"/>
                <a:ext cx="10080625" cy="587020"/>
              </a:xfrm>
              <a:prstGeom prst="rect">
                <a:avLst/>
              </a:prstGeom>
              <a:blipFill>
                <a:blip r:embed="rId6"/>
                <a:stretch>
                  <a:fillRect t="-7216" b="-3092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-2175" y="5031467"/>
                <a:ext cx="10080625" cy="618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0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0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)</m:t>
                      </m:r>
                    </m:oMath>
                  </m:oMathPara>
                </a14:m>
                <a:endParaRPr lang="en-US" sz="30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175" y="5031467"/>
                <a:ext cx="10080625" cy="6186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47"/>
          <p:cNvGrpSpPr>
            <a:grpSpLocks noChangeAspect="1"/>
          </p:cNvGrpSpPr>
          <p:nvPr/>
        </p:nvGrpSpPr>
        <p:grpSpPr bwMode="auto">
          <a:xfrm>
            <a:off x="4612944" y="5179120"/>
            <a:ext cx="278608" cy="433388"/>
            <a:chOff x="-601" y="4819"/>
            <a:chExt cx="320" cy="367"/>
          </a:xfrm>
        </p:grpSpPr>
        <p:sp>
          <p:nvSpPr>
            <p:cNvPr id="10" name="Line 45"/>
            <p:cNvSpPr>
              <a:spLocks noChangeAspect="1" noChangeShapeType="1"/>
            </p:cNvSpPr>
            <p:nvPr/>
          </p:nvSpPr>
          <p:spPr bwMode="auto">
            <a:xfrm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1" name="Line 46"/>
            <p:cNvSpPr>
              <a:spLocks noChangeAspect="1" noChangeShapeType="1"/>
            </p:cNvSpPr>
            <p:nvPr/>
          </p:nvSpPr>
          <p:spPr bwMode="auto">
            <a:xfrm flipH="1"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8" name="Group 47"/>
          <p:cNvGrpSpPr>
            <a:grpSpLocks noChangeAspect="1"/>
          </p:cNvGrpSpPr>
          <p:nvPr/>
        </p:nvGrpSpPr>
        <p:grpSpPr bwMode="auto">
          <a:xfrm>
            <a:off x="3845216" y="5157932"/>
            <a:ext cx="278608" cy="433388"/>
            <a:chOff x="-601" y="4819"/>
            <a:chExt cx="320" cy="367"/>
          </a:xfrm>
        </p:grpSpPr>
        <p:sp>
          <p:nvSpPr>
            <p:cNvPr id="19" name="Line 45"/>
            <p:cNvSpPr>
              <a:spLocks noChangeAspect="1" noChangeShapeType="1"/>
            </p:cNvSpPr>
            <p:nvPr/>
          </p:nvSpPr>
          <p:spPr bwMode="auto">
            <a:xfrm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20" name="Line 46"/>
            <p:cNvSpPr>
              <a:spLocks noChangeAspect="1" noChangeShapeType="1"/>
            </p:cNvSpPr>
            <p:nvPr/>
          </p:nvSpPr>
          <p:spPr bwMode="auto">
            <a:xfrm flipH="1"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21" name="Group 47"/>
          <p:cNvGrpSpPr>
            <a:grpSpLocks noChangeAspect="1"/>
          </p:cNvGrpSpPr>
          <p:nvPr/>
        </p:nvGrpSpPr>
        <p:grpSpPr bwMode="auto">
          <a:xfrm>
            <a:off x="4218662" y="5157932"/>
            <a:ext cx="278608" cy="433388"/>
            <a:chOff x="-601" y="4819"/>
            <a:chExt cx="320" cy="367"/>
          </a:xfrm>
        </p:grpSpPr>
        <p:sp>
          <p:nvSpPr>
            <p:cNvPr id="22" name="Line 45"/>
            <p:cNvSpPr>
              <a:spLocks noChangeAspect="1" noChangeShapeType="1"/>
            </p:cNvSpPr>
            <p:nvPr/>
          </p:nvSpPr>
          <p:spPr bwMode="auto">
            <a:xfrm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23" name="Line 46"/>
            <p:cNvSpPr>
              <a:spLocks noChangeAspect="1" noChangeShapeType="1"/>
            </p:cNvSpPr>
            <p:nvPr/>
          </p:nvSpPr>
          <p:spPr bwMode="auto">
            <a:xfrm flipH="1"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24" name="Group 47"/>
          <p:cNvGrpSpPr>
            <a:grpSpLocks noChangeAspect="1"/>
          </p:cNvGrpSpPr>
          <p:nvPr/>
        </p:nvGrpSpPr>
        <p:grpSpPr bwMode="auto">
          <a:xfrm>
            <a:off x="5759330" y="5157932"/>
            <a:ext cx="278608" cy="433388"/>
            <a:chOff x="-601" y="4819"/>
            <a:chExt cx="320" cy="367"/>
          </a:xfrm>
        </p:grpSpPr>
        <p:sp>
          <p:nvSpPr>
            <p:cNvPr id="25" name="Line 45"/>
            <p:cNvSpPr>
              <a:spLocks noChangeAspect="1" noChangeShapeType="1"/>
            </p:cNvSpPr>
            <p:nvPr/>
          </p:nvSpPr>
          <p:spPr bwMode="auto">
            <a:xfrm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26" name="Line 46"/>
            <p:cNvSpPr>
              <a:spLocks noChangeAspect="1" noChangeShapeType="1"/>
            </p:cNvSpPr>
            <p:nvPr/>
          </p:nvSpPr>
          <p:spPr bwMode="auto">
            <a:xfrm flipH="1"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30" name="Group 47"/>
          <p:cNvGrpSpPr>
            <a:grpSpLocks noChangeAspect="1"/>
          </p:cNvGrpSpPr>
          <p:nvPr/>
        </p:nvGrpSpPr>
        <p:grpSpPr bwMode="auto">
          <a:xfrm>
            <a:off x="5037472" y="5157932"/>
            <a:ext cx="278608" cy="433388"/>
            <a:chOff x="-601" y="4819"/>
            <a:chExt cx="320" cy="367"/>
          </a:xfrm>
        </p:grpSpPr>
        <p:sp>
          <p:nvSpPr>
            <p:cNvPr id="31" name="Line 45"/>
            <p:cNvSpPr>
              <a:spLocks noChangeAspect="1" noChangeShapeType="1"/>
            </p:cNvSpPr>
            <p:nvPr/>
          </p:nvSpPr>
          <p:spPr bwMode="auto">
            <a:xfrm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32" name="Line 46"/>
            <p:cNvSpPr>
              <a:spLocks noChangeAspect="1" noChangeShapeType="1"/>
            </p:cNvSpPr>
            <p:nvPr/>
          </p:nvSpPr>
          <p:spPr bwMode="auto">
            <a:xfrm flipH="1"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33" name="Group 47"/>
          <p:cNvGrpSpPr>
            <a:grpSpLocks noChangeAspect="1"/>
          </p:cNvGrpSpPr>
          <p:nvPr/>
        </p:nvGrpSpPr>
        <p:grpSpPr bwMode="auto">
          <a:xfrm>
            <a:off x="5421192" y="5157932"/>
            <a:ext cx="278608" cy="433388"/>
            <a:chOff x="-601" y="4819"/>
            <a:chExt cx="320" cy="367"/>
          </a:xfrm>
        </p:grpSpPr>
        <p:sp>
          <p:nvSpPr>
            <p:cNvPr id="34" name="Line 45"/>
            <p:cNvSpPr>
              <a:spLocks noChangeAspect="1" noChangeShapeType="1"/>
            </p:cNvSpPr>
            <p:nvPr/>
          </p:nvSpPr>
          <p:spPr bwMode="auto">
            <a:xfrm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35" name="Line 46"/>
            <p:cNvSpPr>
              <a:spLocks noChangeAspect="1" noChangeShapeType="1"/>
            </p:cNvSpPr>
            <p:nvPr/>
          </p:nvSpPr>
          <p:spPr bwMode="auto">
            <a:xfrm flipH="1"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39" name="Group 47"/>
          <p:cNvGrpSpPr>
            <a:grpSpLocks noChangeAspect="1"/>
          </p:cNvGrpSpPr>
          <p:nvPr/>
        </p:nvGrpSpPr>
        <p:grpSpPr bwMode="auto">
          <a:xfrm>
            <a:off x="7294672" y="5157932"/>
            <a:ext cx="278608" cy="433388"/>
            <a:chOff x="-601" y="4819"/>
            <a:chExt cx="320" cy="367"/>
          </a:xfrm>
        </p:grpSpPr>
        <p:sp>
          <p:nvSpPr>
            <p:cNvPr id="40" name="Line 45"/>
            <p:cNvSpPr>
              <a:spLocks noChangeAspect="1" noChangeShapeType="1"/>
            </p:cNvSpPr>
            <p:nvPr/>
          </p:nvSpPr>
          <p:spPr bwMode="auto">
            <a:xfrm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41" name="Line 46"/>
            <p:cNvSpPr>
              <a:spLocks noChangeAspect="1" noChangeShapeType="1"/>
            </p:cNvSpPr>
            <p:nvPr/>
          </p:nvSpPr>
          <p:spPr bwMode="auto">
            <a:xfrm flipH="1"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45" name="Group 47"/>
          <p:cNvGrpSpPr>
            <a:grpSpLocks noChangeAspect="1"/>
          </p:cNvGrpSpPr>
          <p:nvPr/>
        </p:nvGrpSpPr>
        <p:grpSpPr bwMode="auto">
          <a:xfrm>
            <a:off x="6541530" y="5157932"/>
            <a:ext cx="278608" cy="433388"/>
            <a:chOff x="-601" y="4819"/>
            <a:chExt cx="320" cy="367"/>
          </a:xfrm>
        </p:grpSpPr>
        <p:sp>
          <p:nvSpPr>
            <p:cNvPr id="46" name="Line 45"/>
            <p:cNvSpPr>
              <a:spLocks noChangeAspect="1" noChangeShapeType="1"/>
            </p:cNvSpPr>
            <p:nvPr/>
          </p:nvSpPr>
          <p:spPr bwMode="auto">
            <a:xfrm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47" name="Line 46"/>
            <p:cNvSpPr>
              <a:spLocks noChangeAspect="1" noChangeShapeType="1"/>
            </p:cNvSpPr>
            <p:nvPr/>
          </p:nvSpPr>
          <p:spPr bwMode="auto">
            <a:xfrm flipH="1"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48" name="Group 47"/>
          <p:cNvGrpSpPr>
            <a:grpSpLocks noChangeAspect="1"/>
          </p:cNvGrpSpPr>
          <p:nvPr/>
        </p:nvGrpSpPr>
        <p:grpSpPr bwMode="auto">
          <a:xfrm>
            <a:off x="6904703" y="5157932"/>
            <a:ext cx="278608" cy="433388"/>
            <a:chOff x="-601" y="4819"/>
            <a:chExt cx="320" cy="367"/>
          </a:xfrm>
        </p:grpSpPr>
        <p:sp>
          <p:nvSpPr>
            <p:cNvPr id="49" name="Line 45"/>
            <p:cNvSpPr>
              <a:spLocks noChangeAspect="1" noChangeShapeType="1"/>
            </p:cNvSpPr>
            <p:nvPr/>
          </p:nvSpPr>
          <p:spPr bwMode="auto">
            <a:xfrm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0" name="Line 46"/>
            <p:cNvSpPr>
              <a:spLocks noChangeAspect="1" noChangeShapeType="1"/>
            </p:cNvSpPr>
            <p:nvPr/>
          </p:nvSpPr>
          <p:spPr bwMode="auto">
            <a:xfrm flipH="1"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9"/>
              <p:cNvSpPr txBox="1">
                <a:spLocks noChangeArrowheads="1"/>
              </p:cNvSpPr>
              <p:nvPr/>
            </p:nvSpPr>
            <p:spPr bwMode="auto">
              <a:xfrm>
                <a:off x="6389" y="6498955"/>
                <a:ext cx="10080625" cy="618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en-US" sz="30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 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</m:t>
                      </m:r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)</m:t>
                      </m:r>
                    </m:oMath>
                  </m:oMathPara>
                </a14:m>
                <a:endParaRPr lang="en-US" sz="30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9" y="6498955"/>
                <a:ext cx="10080625" cy="6186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ket 1"/>
          <p:cNvSpPr/>
          <p:nvPr/>
        </p:nvSpPr>
        <p:spPr bwMode="auto">
          <a:xfrm rot="16200000">
            <a:off x="4112502" y="4974273"/>
            <a:ext cx="169139" cy="1388961"/>
          </a:xfrm>
          <a:prstGeom prst="leftBracke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Left Bracket 52"/>
          <p:cNvSpPr/>
          <p:nvPr/>
        </p:nvSpPr>
        <p:spPr bwMode="auto">
          <a:xfrm rot="16200000">
            <a:off x="4516994" y="4372705"/>
            <a:ext cx="106342" cy="3026713"/>
          </a:xfrm>
          <a:prstGeom prst="leftBracke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Left Bracket 54"/>
          <p:cNvSpPr/>
          <p:nvPr/>
        </p:nvSpPr>
        <p:spPr bwMode="auto">
          <a:xfrm rot="16200000">
            <a:off x="5042548" y="3664089"/>
            <a:ext cx="162488" cy="4855434"/>
          </a:xfrm>
          <a:prstGeom prst="lef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6" name="Group 47"/>
          <p:cNvGrpSpPr>
            <a:grpSpLocks noChangeAspect="1"/>
          </p:cNvGrpSpPr>
          <p:nvPr/>
        </p:nvGrpSpPr>
        <p:grpSpPr bwMode="auto">
          <a:xfrm>
            <a:off x="3056806" y="5157932"/>
            <a:ext cx="278608" cy="433388"/>
            <a:chOff x="-601" y="4819"/>
            <a:chExt cx="320" cy="367"/>
          </a:xfrm>
        </p:grpSpPr>
        <p:sp>
          <p:nvSpPr>
            <p:cNvPr id="57" name="Line 45"/>
            <p:cNvSpPr>
              <a:spLocks noChangeAspect="1" noChangeShapeType="1"/>
            </p:cNvSpPr>
            <p:nvPr/>
          </p:nvSpPr>
          <p:spPr bwMode="auto">
            <a:xfrm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8" name="Line 46"/>
            <p:cNvSpPr>
              <a:spLocks noChangeAspect="1" noChangeShapeType="1"/>
            </p:cNvSpPr>
            <p:nvPr/>
          </p:nvSpPr>
          <p:spPr bwMode="auto">
            <a:xfrm flipH="1"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52" name="Group 47"/>
          <p:cNvGrpSpPr>
            <a:grpSpLocks noChangeAspect="1"/>
          </p:cNvGrpSpPr>
          <p:nvPr/>
        </p:nvGrpSpPr>
        <p:grpSpPr bwMode="auto">
          <a:xfrm>
            <a:off x="3474100" y="5156222"/>
            <a:ext cx="278608" cy="433388"/>
            <a:chOff x="-601" y="4819"/>
            <a:chExt cx="320" cy="367"/>
          </a:xfrm>
        </p:grpSpPr>
        <p:sp>
          <p:nvSpPr>
            <p:cNvPr id="62" name="Line 45"/>
            <p:cNvSpPr>
              <a:spLocks noChangeAspect="1" noChangeShapeType="1"/>
            </p:cNvSpPr>
            <p:nvPr/>
          </p:nvSpPr>
          <p:spPr bwMode="auto">
            <a:xfrm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63" name="Line 46"/>
            <p:cNvSpPr>
              <a:spLocks noChangeAspect="1" noChangeShapeType="1"/>
            </p:cNvSpPr>
            <p:nvPr/>
          </p:nvSpPr>
          <p:spPr bwMode="auto">
            <a:xfrm flipH="1"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67" name="Group 47"/>
          <p:cNvGrpSpPr>
            <a:grpSpLocks noChangeAspect="1"/>
          </p:cNvGrpSpPr>
          <p:nvPr/>
        </p:nvGrpSpPr>
        <p:grpSpPr bwMode="auto">
          <a:xfrm>
            <a:off x="6128860" y="5145947"/>
            <a:ext cx="278608" cy="433388"/>
            <a:chOff x="-601" y="4819"/>
            <a:chExt cx="320" cy="367"/>
          </a:xfrm>
        </p:grpSpPr>
        <p:sp>
          <p:nvSpPr>
            <p:cNvPr id="68" name="Line 45"/>
            <p:cNvSpPr>
              <a:spLocks noChangeAspect="1" noChangeShapeType="1"/>
            </p:cNvSpPr>
            <p:nvPr/>
          </p:nvSpPr>
          <p:spPr bwMode="auto">
            <a:xfrm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69" name="Line 46"/>
            <p:cNvSpPr>
              <a:spLocks noChangeAspect="1" noChangeShapeType="1"/>
            </p:cNvSpPr>
            <p:nvPr/>
          </p:nvSpPr>
          <p:spPr bwMode="auto">
            <a:xfrm flipH="1"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742037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51" grpId="0"/>
      <p:bldP spid="2" grpId="0" animBg="1"/>
      <p:bldP spid="53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5068"/>
            <a:ext cx="10080625" cy="515206"/>
          </a:xfrm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Values in </a:t>
            </a:r>
            <a:r>
              <a:rPr lang="en-US" sz="3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finite</a:t>
            </a:r>
            <a:r>
              <a:rPr lang="en-US" sz="36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and infinite games are equal</a:t>
            </a:r>
            <a:endParaRPr lang="en-US" sz="3600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 Box 49"/>
          <p:cNvSpPr txBox="1">
            <a:spLocks noChangeArrowheads="1"/>
          </p:cNvSpPr>
          <p:nvPr/>
        </p:nvSpPr>
        <p:spPr bwMode="auto">
          <a:xfrm>
            <a:off x="14939" y="1000585"/>
            <a:ext cx="100806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Theorem: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finite and infinite MPG started </a:t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same vertex have the same value.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9"/>
              <p:cNvSpPr txBox="1">
                <a:spLocks noChangeArrowheads="1"/>
              </p:cNvSpPr>
              <p:nvPr/>
            </p:nvSpPr>
            <p:spPr bwMode="auto">
              <a:xfrm>
                <a:off x="23503" y="2071817"/>
                <a:ext cx="10080625" cy="5948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𝑉𝑎𝑙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03" y="2071817"/>
                <a:ext cx="10080625" cy="594843"/>
              </a:xfrm>
              <a:prstGeom prst="rect">
                <a:avLst/>
              </a:prstGeom>
              <a:blipFill>
                <a:blip r:embed="rId3"/>
                <a:stretch>
                  <a:fillRect t="-6186" b="-319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9"/>
              <p:cNvSpPr txBox="1">
                <a:spLocks noChangeArrowheads="1"/>
              </p:cNvSpPr>
              <p:nvPr/>
            </p:nvSpPr>
            <p:spPr bwMode="auto">
              <a:xfrm>
                <a:off x="13229" y="2666701"/>
                <a:ext cx="10080625" cy="618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strategy of player </a:t>
                </a:r>
                <a:r>
                  <a:rPr lang="en-US" sz="3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ensures value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29" y="2666701"/>
                <a:ext cx="10080625" cy="618631"/>
              </a:xfrm>
              <a:prstGeom prst="rect">
                <a:avLst/>
              </a:prstGeom>
              <a:blipFill>
                <a:blip r:embed="rId4"/>
                <a:stretch>
                  <a:fillRect t="-8824" b="-2254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21793" y="3821201"/>
                <a:ext cx="10080625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player </a:t>
                </a:r>
                <a:r>
                  <a:rPr lang="en-US" sz="3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infinite game, </a:t>
                </a:r>
                <a:b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any cycle formed as average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93" y="3821201"/>
                <a:ext cx="10080625" cy="1107996"/>
              </a:xfrm>
              <a:prstGeom prst="rect">
                <a:avLst/>
              </a:prstGeom>
              <a:blipFill>
                <a:blip r:embed="rId5"/>
                <a:stretch>
                  <a:fillRect t="-6044" b="-1263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9809" y="4929238"/>
                <a:ext cx="10080625" cy="618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ensures a value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infinite game.</a:t>
                </a:r>
                <a:endPara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09" y="4929238"/>
                <a:ext cx="10080625" cy="618631"/>
              </a:xfrm>
              <a:prstGeom prst="rect">
                <a:avLst/>
              </a:prstGeom>
              <a:blipFill>
                <a:blip r:embed="rId6"/>
                <a:stretch>
                  <a:fillRect t="-8911" b="-237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18373" y="5506814"/>
                <a:ext cx="10080625" cy="618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00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ensures a value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infinite game.</a:t>
                </a:r>
                <a:endPara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73" y="5506814"/>
                <a:ext cx="10080625" cy="618631"/>
              </a:xfrm>
              <a:prstGeom prst="rect">
                <a:avLst/>
              </a:prstGeom>
              <a:blipFill>
                <a:blip r:embed="rId7"/>
                <a:stretch>
                  <a:fillRect t="-8824" b="-2254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11519" y="3213129"/>
                <a:ext cx="10080625" cy="618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strategy of player </a:t>
                </a:r>
                <a:r>
                  <a:rPr lang="en-US" sz="3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ensures value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19" y="3213129"/>
                <a:ext cx="10080625" cy="618631"/>
              </a:xfrm>
              <a:prstGeom prst="rect">
                <a:avLst/>
              </a:prstGeom>
              <a:blipFill>
                <a:blip r:embed="rId8"/>
                <a:stretch>
                  <a:fillRect t="-8824" b="-2254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16663" y="6166582"/>
                <a:ext cx="10080625" cy="577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𝑉𝑎𝑙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𝑉𝑎𝑙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63" y="6166582"/>
                <a:ext cx="10080625" cy="577209"/>
              </a:xfrm>
              <a:prstGeom prst="rect">
                <a:avLst/>
              </a:prstGeom>
              <a:blipFill>
                <a:blip r:embed="rId9"/>
                <a:stretch>
                  <a:fillRect t="-9574" b="-329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25227" y="6743832"/>
            <a:ext cx="10080625" cy="57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particular, infinite MPGs have values.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84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1087"/>
            <a:ext cx="10080625" cy="873125"/>
          </a:xfrm>
        </p:spPr>
        <p:txBody>
          <a:bodyPr/>
          <a:lstStyle/>
          <a:p>
            <a:r>
              <a:rPr lang="en-US" sz="36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Values of reachable states</a:t>
            </a:r>
            <a:endParaRPr lang="en-US" sz="3600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9"/>
              <p:cNvSpPr txBox="1">
                <a:spLocks noChangeArrowheads="1"/>
              </p:cNvSpPr>
              <p:nvPr/>
            </p:nvSpPr>
            <p:spPr bwMode="auto">
              <a:xfrm>
                <a:off x="14939" y="3010598"/>
                <a:ext cx="10080625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9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9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9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9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an optimal strategy for player </a:t>
                </a:r>
                <a:r>
                  <a:rPr lang="en-US" sz="29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finite game.  </a:t>
                </a:r>
                <a:endParaRPr lang="en-US" sz="2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39" y="3010598"/>
                <a:ext cx="10080625" cy="1015663"/>
              </a:xfrm>
              <a:prstGeom prst="rect">
                <a:avLst/>
              </a:prstGeom>
              <a:blipFill>
                <a:blip r:embed="rId3"/>
                <a:stretch>
                  <a:fillRect t="-6627" b="-1385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9"/>
              <p:cNvSpPr txBox="1">
                <a:spLocks noChangeArrowheads="1"/>
              </p:cNvSpPr>
              <p:nvPr/>
            </p:nvSpPr>
            <p:spPr bwMode="auto">
              <a:xfrm>
                <a:off x="23503" y="4000204"/>
                <a:ext cx="10080625" cy="1058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player </a:t>
                </a:r>
                <a:r>
                  <a:rPr lang="en-US" sz="29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drive the game to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i.e., has </a:t>
                </a:r>
                <a:br>
                  <a:rPr lang="en-US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9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9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𝑝𝑙𝑎𝑦</m:t>
                        </m:r>
                      </m:e>
                      <m:sup>
                        <m:sSubSup>
                          <m:sSubSupPr>
                            <m:ctrlPr>
                              <a:rPr lang="en-US" sz="29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9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9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9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9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9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9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9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9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9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9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9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passes though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9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03" y="4000204"/>
                <a:ext cx="10080625" cy="1058367"/>
              </a:xfrm>
              <a:prstGeom prst="rect">
                <a:avLst/>
              </a:prstGeom>
              <a:blipFill>
                <a:blip r:embed="rId4"/>
                <a:stretch>
                  <a:fillRect t="-6322" b="-126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9"/>
              <p:cNvSpPr txBox="1">
                <a:spLocks noChangeArrowheads="1"/>
              </p:cNvSpPr>
              <p:nvPr/>
            </p:nvSpPr>
            <p:spPr bwMode="auto">
              <a:xfrm>
                <a:off x="13229" y="5032514"/>
                <a:ext cx="10080625" cy="601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9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Claim:</a:t>
                </a:r>
                <a:r>
                  <a:rPr lang="en-US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9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𝑉𝑎𝑙</m:t>
                        </m:r>
                      </m:e>
                      <m:sub>
                        <m:r>
                          <a:rPr lang="en-US" sz="29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29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9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9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sz="29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𝑉𝑎𝑙</m:t>
                        </m:r>
                      </m:e>
                      <m:sub>
                        <m:r>
                          <a:rPr lang="en-US" sz="29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29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9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9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29" y="5032514"/>
                <a:ext cx="10080625" cy="601062"/>
              </a:xfrm>
              <a:prstGeom prst="rect">
                <a:avLst/>
              </a:prstGeom>
              <a:blipFill>
                <a:blip r:embed="rId5"/>
                <a:stretch>
                  <a:fillRect t="-7143" b="-2244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11519" y="5607519"/>
                <a:ext cx="10080625" cy="601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Player </a:t>
                </a:r>
                <a:r>
                  <a:rPr lang="en-US" sz="29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drive the game to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9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also in the infinite game.</a:t>
                </a:r>
                <a:endParaRPr lang="en-US" sz="2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19" y="5607519"/>
                <a:ext cx="10080625" cy="601062"/>
              </a:xfrm>
              <a:prstGeom prst="rect">
                <a:avLst/>
              </a:prstGeom>
              <a:blipFill>
                <a:blip r:embed="rId6"/>
                <a:stretch>
                  <a:fillRect t="-7143" b="-2244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25227" y="1031386"/>
            <a:ext cx="10080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far, we used properties of finite games </a:t>
            </a:r>
            <a:b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obtain results of infinite games.</a:t>
            </a:r>
            <a:endParaRPr lang="en-US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-7305" y="2020992"/>
            <a:ext cx="10080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now do the opposite to prove </a:t>
            </a:r>
            <a:b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</a:t>
            </a:r>
            <a:r>
              <a:rPr lang="en-US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positional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optimal strategies. </a:t>
            </a:r>
            <a:endParaRPr lang="en-US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9809" y="6182524"/>
            <a:ext cx="10080625" cy="60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infinite game, an initial path </a:t>
            </a:r>
            <a:r>
              <a:rPr lang="en-US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matter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9"/>
              <p:cNvSpPr txBox="1">
                <a:spLocks noChangeArrowheads="1"/>
              </p:cNvSpPr>
              <p:nvPr/>
            </p:nvSpPr>
            <p:spPr bwMode="auto">
              <a:xfrm>
                <a:off x="8099" y="6757530"/>
                <a:ext cx="10080625" cy="601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𝑉𝑎𝑙</m:t>
                        </m:r>
                      </m:e>
                      <m:sub>
                        <m:r>
                          <a:rPr lang="en-US" sz="29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29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9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9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𝑉𝑎𝑙</m:t>
                    </m:r>
                    <m:d>
                      <m:dPr>
                        <m:ctrlPr>
                          <a:rPr lang="en-US" sz="29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9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9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9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𝑉𝑎𝑙</m:t>
                    </m:r>
                    <m:d>
                      <m:dPr>
                        <m:ctrlPr>
                          <a:rPr lang="en-US" sz="29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9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9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9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𝑉𝑎𝑙</m:t>
                        </m:r>
                      </m:e>
                      <m:sub>
                        <m:r>
                          <a:rPr lang="en-US" sz="29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29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m:rPr>
                        <m:nor/>
                      </m:rPr>
                      <a: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99" y="6757530"/>
                <a:ext cx="10080625" cy="601062"/>
              </a:xfrm>
              <a:prstGeom prst="rect">
                <a:avLst/>
              </a:prstGeom>
              <a:blipFill>
                <a:blip r:embed="rId7"/>
                <a:stretch>
                  <a:fillRect t="-7143" b="-2244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050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019"/>
            <a:ext cx="10080625" cy="873125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Finite games with </a:t>
            </a:r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restart</a:t>
            </a:r>
            <a:endParaRPr 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9"/>
              <p:cNvSpPr txBox="1">
                <a:spLocks noChangeArrowheads="1"/>
              </p:cNvSpPr>
              <p:nvPr/>
            </p:nvSpPr>
            <p:spPr bwMode="auto">
              <a:xfrm>
                <a:off x="14939" y="1401272"/>
                <a:ext cx="10080625" cy="577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two vertices.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39" y="1401272"/>
                <a:ext cx="10080625" cy="577209"/>
              </a:xfrm>
              <a:prstGeom prst="rect">
                <a:avLst/>
              </a:prstGeom>
              <a:blipFill>
                <a:blip r:embed="rId3"/>
                <a:stretch>
                  <a:fillRect t="-9474" b="-315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9"/>
              <p:cNvSpPr txBox="1">
                <a:spLocks noChangeArrowheads="1"/>
              </p:cNvSpPr>
              <p:nvPr/>
            </p:nvSpPr>
            <p:spPr bwMode="auto">
              <a:xfrm>
                <a:off x="13229" y="2118749"/>
                <a:ext cx="10080625" cy="577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Start a finite game from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29" y="2118749"/>
                <a:ext cx="10080625" cy="577209"/>
              </a:xfrm>
              <a:prstGeom prst="rect">
                <a:avLst/>
              </a:prstGeom>
              <a:blipFill>
                <a:blip r:embed="rId4"/>
                <a:stretch>
                  <a:fillRect t="-9574" b="-329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9"/>
              <p:cNvSpPr txBox="1">
                <a:spLocks noChangeArrowheads="1"/>
              </p:cNvSpPr>
              <p:nvPr/>
            </p:nvSpPr>
            <p:spPr bwMode="auto">
              <a:xfrm>
                <a:off x="11519" y="2815674"/>
                <a:ext cx="10080625" cy="1671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reached before a cycle is formed,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ignore the (simple) path from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start a finite game from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19" y="2815674"/>
                <a:ext cx="10080625" cy="1671227"/>
              </a:xfrm>
              <a:prstGeom prst="rect">
                <a:avLst/>
              </a:prstGeom>
              <a:blipFill>
                <a:blip r:embed="rId5"/>
                <a:stretch>
                  <a:fillRect t="-3285" b="-80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9809" y="4642762"/>
                <a:ext cx="10080625" cy="618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30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Claim: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𝑉𝑎𝑙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𝑉𝑎𝑙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09" y="4642762"/>
                <a:ext cx="10080625" cy="618631"/>
              </a:xfrm>
              <a:prstGeom prst="rect">
                <a:avLst/>
              </a:prstGeom>
              <a:blipFill>
                <a:blip r:embed="rId6"/>
                <a:stretch>
                  <a:fillRect t="-8911" b="-237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9809" y="5516066"/>
                <a:ext cx="10080625" cy="577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player uses an optimal strategy from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09" y="5516066"/>
                <a:ext cx="10080625" cy="577209"/>
              </a:xfrm>
              <a:prstGeom prst="rect">
                <a:avLst/>
              </a:prstGeom>
              <a:blipFill>
                <a:blip r:embed="rId7"/>
                <a:stretch>
                  <a:fillRect t="-9474" b="-315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18373" y="6202721"/>
                <a:ext cx="10080625" cy="577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play gets 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she uses an optimal strategy from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73" y="6202721"/>
                <a:ext cx="10080625" cy="577209"/>
              </a:xfrm>
              <a:prstGeom prst="rect">
                <a:avLst/>
              </a:prstGeom>
              <a:blipFill>
                <a:blip r:embed="rId8"/>
                <a:stretch>
                  <a:fillRect t="-9574" b="-329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083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5285"/>
            <a:ext cx="10080625" cy="1144929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Positional optimal strategies</a:t>
            </a:r>
            <a:b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993300"/>
                </a:solidFill>
                <a:cs typeface="Times New Roman" panose="02020603050405020304" pitchFamily="18" charset="0"/>
              </a:rPr>
              <a:t>[ </a:t>
            </a:r>
            <a:r>
              <a:rPr lang="en-US" sz="3600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Ehrenfeucht</a:t>
            </a:r>
            <a:r>
              <a:rPr lang="en-US" sz="36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Mycielski</a:t>
            </a:r>
            <a:r>
              <a:rPr lang="en-US" sz="36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(1979) </a:t>
            </a:r>
            <a:r>
              <a:rPr lang="en-US" sz="36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3600" dirty="0">
              <a:solidFill>
                <a:srgbClr val="9933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 Box 49"/>
          <p:cNvSpPr txBox="1">
            <a:spLocks noChangeArrowheads="1"/>
          </p:cNvSpPr>
          <p:nvPr/>
        </p:nvSpPr>
        <p:spPr bwMode="auto">
          <a:xfrm>
            <a:off x="118990" y="1530561"/>
            <a:ext cx="9842644" cy="968214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Theorem: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Both players have positional strategies that are optimal from every starting position in th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finite, and hence, infinite games.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9"/>
              <p:cNvSpPr txBox="1">
                <a:spLocks noChangeArrowheads="1"/>
              </p:cNvSpPr>
              <p:nvPr/>
            </p:nvSpPr>
            <p:spPr bwMode="auto">
              <a:xfrm>
                <a:off x="2955" y="2586210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5" y="2586210"/>
                <a:ext cx="10080625" cy="544893"/>
              </a:xfrm>
              <a:prstGeom prst="rect">
                <a:avLst/>
              </a:prstGeom>
              <a:blipFill>
                <a:blip r:embed="rId3"/>
                <a:stretch>
                  <a:fillRect t="-6667" b="-3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21793" y="3100287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optimal strategies of player </a:t>
                </a:r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vertices in the finite games with restart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93" y="3100287"/>
                <a:ext cx="10080625" cy="954107"/>
              </a:xfrm>
              <a:prstGeom prst="rect">
                <a:avLst/>
              </a:prstGeom>
              <a:blipFill>
                <a:blip r:embed="rId4"/>
                <a:stretch>
                  <a:fillRect t="-7051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9809" y="4023578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plays arrive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all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history is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forgotten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09" y="4023578"/>
                <a:ext cx="10080625" cy="544893"/>
              </a:xfrm>
              <a:prstGeom prst="rect">
                <a:avLst/>
              </a:prstGeom>
              <a:blipFill>
                <a:blip r:embed="rId5"/>
                <a:stretch>
                  <a:fillRect t="-6742" b="-314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18373" y="4537655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we may assume that all optimal strategies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the same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73" y="4537655"/>
                <a:ext cx="10080625" cy="954107"/>
              </a:xfrm>
              <a:prstGeom prst="rect">
                <a:avLst/>
              </a:prstGeom>
              <a:blipFill>
                <a:blip r:embed="rId6"/>
                <a:stretch>
                  <a:fillRect t="-6369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16663" y="5460946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Removing all other edges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does not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𝑉𝑎𝑙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hence does not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𝑉𝑎𝑙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every </a:t>
                </a:r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63" y="5460946"/>
                <a:ext cx="10080625" cy="954107"/>
              </a:xfrm>
              <a:prstGeom prst="rect">
                <a:avLst/>
              </a:prstGeom>
              <a:blipFill>
                <a:blip r:embed="rId7"/>
                <a:stretch>
                  <a:fillRect t="-7051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25227" y="6384235"/>
            <a:ext cx="10080625" cy="96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Continuing in this way we get a positional strategy for player 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optimal from all vertices in the finite game. (Surprising!)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16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28" y="314494"/>
            <a:ext cx="10080625" cy="629724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Energy Games (EGs)</a:t>
            </a:r>
            <a:endParaRPr lang="en-US" sz="3600" dirty="0">
              <a:solidFill>
                <a:srgbClr val="9933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2846072" y="2825202"/>
            <a:ext cx="365760" cy="3657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4146629" y="1471402"/>
            <a:ext cx="365760" cy="3657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4146629" y="4193668"/>
            <a:ext cx="365760" cy="3657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6812999" y="2825202"/>
            <a:ext cx="365760" cy="36576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4146629" y="2825202"/>
            <a:ext cx="365760" cy="36576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5490690" y="2825202"/>
            <a:ext cx="365760" cy="3657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47" name="Curved Connector 46"/>
          <p:cNvCxnSpPr>
            <a:stCxn id="15" idx="2"/>
            <a:endCxn id="14" idx="0"/>
          </p:cNvCxnSpPr>
          <p:nvPr/>
        </p:nvCxnSpPr>
        <p:spPr bwMode="auto">
          <a:xfrm rot="10800000" flipV="1">
            <a:off x="3028953" y="1654282"/>
            <a:ext cx="1117677" cy="1170920"/>
          </a:xfrm>
          <a:prstGeom prst="curvedConnector2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0" name="Curved Connector 49"/>
          <p:cNvCxnSpPr>
            <a:stCxn id="18" idx="7"/>
            <a:endCxn id="20" idx="1"/>
          </p:cNvCxnSpPr>
          <p:nvPr/>
        </p:nvCxnSpPr>
        <p:spPr bwMode="auto">
          <a:xfrm rot="5400000" flipH="1" flipV="1">
            <a:off x="5001539" y="2336052"/>
            <a:ext cx="12700" cy="1085429"/>
          </a:xfrm>
          <a:prstGeom prst="curvedConnector3">
            <a:avLst>
              <a:gd name="adj1" fmla="val 2221764"/>
            </a:avLst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892530" y="1372977"/>
                <a:ext cx="715624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0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3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530" y="1372977"/>
                <a:ext cx="715624" cy="5216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780910" y="3416565"/>
                <a:ext cx="715624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3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910" y="3416565"/>
                <a:ext cx="715624" cy="521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02297" y="2499592"/>
                <a:ext cx="7059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297" y="2499592"/>
                <a:ext cx="705925" cy="521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13"/>
          <p:cNvSpPr>
            <a:spLocks noChangeArrowheads="1"/>
          </p:cNvSpPr>
          <p:nvPr/>
        </p:nvSpPr>
        <p:spPr bwMode="auto">
          <a:xfrm>
            <a:off x="8135308" y="2825202"/>
            <a:ext cx="365760" cy="3657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51" name="Curved Connector 50"/>
          <p:cNvCxnSpPr>
            <a:stCxn id="14" idx="4"/>
            <a:endCxn id="16" idx="2"/>
          </p:cNvCxnSpPr>
          <p:nvPr/>
        </p:nvCxnSpPr>
        <p:spPr bwMode="auto">
          <a:xfrm rot="16200000" flipH="1">
            <a:off x="2994997" y="3224916"/>
            <a:ext cx="1185586" cy="1117677"/>
          </a:xfrm>
          <a:prstGeom prst="curvedConnector2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6" name="Curved Connector 55"/>
          <p:cNvCxnSpPr>
            <a:stCxn id="16" idx="6"/>
            <a:endCxn id="20" idx="4"/>
          </p:cNvCxnSpPr>
          <p:nvPr/>
        </p:nvCxnSpPr>
        <p:spPr bwMode="auto">
          <a:xfrm flipV="1">
            <a:off x="4512389" y="3190962"/>
            <a:ext cx="1161181" cy="1185586"/>
          </a:xfrm>
          <a:prstGeom prst="curvedConnector2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9" name="Curved Connector 58"/>
          <p:cNvCxnSpPr>
            <a:stCxn id="20" idx="0"/>
            <a:endCxn id="15" idx="6"/>
          </p:cNvCxnSpPr>
          <p:nvPr/>
        </p:nvCxnSpPr>
        <p:spPr bwMode="auto">
          <a:xfrm rot="16200000" flipV="1">
            <a:off x="4507520" y="1659151"/>
            <a:ext cx="1170920" cy="1161181"/>
          </a:xfrm>
          <a:prstGeom prst="curvedConnector2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8" name="Curved Connector 67"/>
          <p:cNvCxnSpPr>
            <a:stCxn id="20" idx="3"/>
            <a:endCxn id="18" idx="5"/>
          </p:cNvCxnSpPr>
          <p:nvPr/>
        </p:nvCxnSpPr>
        <p:spPr bwMode="auto">
          <a:xfrm rot="5400000">
            <a:off x="5001540" y="2594684"/>
            <a:ext cx="12700" cy="1085429"/>
          </a:xfrm>
          <a:prstGeom prst="curvedConnector3">
            <a:avLst>
              <a:gd name="adj1" fmla="val 2221764"/>
            </a:avLst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9" name="Curved Connector 68"/>
          <p:cNvCxnSpPr>
            <a:stCxn id="17" idx="7"/>
            <a:endCxn id="48" idx="1"/>
          </p:cNvCxnSpPr>
          <p:nvPr/>
        </p:nvCxnSpPr>
        <p:spPr bwMode="auto">
          <a:xfrm rot="5400000" flipH="1" flipV="1">
            <a:off x="7657033" y="2346928"/>
            <a:ext cx="12700" cy="1063677"/>
          </a:xfrm>
          <a:prstGeom prst="curvedConnector3">
            <a:avLst>
              <a:gd name="adj1" fmla="val 2221764"/>
            </a:avLst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0" name="Curved Connector 69"/>
          <p:cNvCxnSpPr>
            <a:stCxn id="48" idx="3"/>
            <a:endCxn id="17" idx="5"/>
          </p:cNvCxnSpPr>
          <p:nvPr/>
        </p:nvCxnSpPr>
        <p:spPr bwMode="auto">
          <a:xfrm rot="5400000">
            <a:off x="7657034" y="2605560"/>
            <a:ext cx="12700" cy="1063677"/>
          </a:xfrm>
          <a:prstGeom prst="curvedConnector3">
            <a:avLst>
              <a:gd name="adj1" fmla="val 2221764"/>
            </a:avLst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1" name="Straight Arrow Connector 80"/>
          <p:cNvCxnSpPr>
            <a:stCxn id="16" idx="0"/>
            <a:endCxn id="18" idx="4"/>
          </p:cNvCxnSpPr>
          <p:nvPr/>
        </p:nvCxnSpPr>
        <p:spPr bwMode="auto">
          <a:xfrm flipV="1">
            <a:off x="4329509" y="3190962"/>
            <a:ext cx="0" cy="100270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4" name="Straight Arrow Connector 83"/>
          <p:cNvCxnSpPr>
            <a:stCxn id="18" idx="0"/>
            <a:endCxn id="15" idx="4"/>
          </p:cNvCxnSpPr>
          <p:nvPr/>
        </p:nvCxnSpPr>
        <p:spPr bwMode="auto">
          <a:xfrm flipV="1">
            <a:off x="4329509" y="1837162"/>
            <a:ext cx="0" cy="9880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7" name="Straight Arrow Connector 86"/>
          <p:cNvCxnSpPr>
            <a:stCxn id="18" idx="2"/>
            <a:endCxn id="14" idx="6"/>
          </p:cNvCxnSpPr>
          <p:nvPr/>
        </p:nvCxnSpPr>
        <p:spPr bwMode="auto">
          <a:xfrm flipH="1">
            <a:off x="3211832" y="3008082"/>
            <a:ext cx="934797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0" name="Straight Arrow Connector 89"/>
          <p:cNvCxnSpPr>
            <a:stCxn id="17" idx="2"/>
            <a:endCxn id="20" idx="6"/>
          </p:cNvCxnSpPr>
          <p:nvPr/>
        </p:nvCxnSpPr>
        <p:spPr bwMode="auto">
          <a:xfrm flipH="1">
            <a:off x="5856450" y="3008082"/>
            <a:ext cx="956549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93" name="Picture 2" descr="File:Electric Car - The Noun Project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74" y="2693491"/>
            <a:ext cx="1283431" cy="62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881645" y="4148834"/>
                <a:ext cx="715624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0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3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645" y="4148834"/>
                <a:ext cx="715624" cy="5216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770021" y="2088508"/>
                <a:ext cx="715624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3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021" y="2088508"/>
                <a:ext cx="715624" cy="5216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572901" y="3395961"/>
                <a:ext cx="715624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0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3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901" y="3395961"/>
                <a:ext cx="715624" cy="5216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671573" y="2097831"/>
                <a:ext cx="705925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3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573" y="2097831"/>
                <a:ext cx="705925" cy="5216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192792" y="1600565"/>
                <a:ext cx="715624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3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792" y="1600565"/>
                <a:ext cx="715624" cy="5216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019779" y="2478927"/>
                <a:ext cx="715624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lang="en-US" sz="3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779" y="2478927"/>
                <a:ext cx="715624" cy="5216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7305571" y="2037841"/>
                <a:ext cx="715624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3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571" y="2037841"/>
                <a:ext cx="715624" cy="5216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7305571" y="3443120"/>
                <a:ext cx="715624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0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571" y="3443120"/>
                <a:ext cx="715624" cy="52168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140825" y="3966580"/>
                <a:ext cx="715624" cy="521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en-US" sz="3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825" y="3966580"/>
                <a:ext cx="715624" cy="52168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 Box 49"/>
          <p:cNvSpPr txBox="1">
            <a:spLocks noChangeArrowheads="1"/>
          </p:cNvSpPr>
          <p:nvPr/>
        </p:nvSpPr>
        <p:spPr bwMode="auto">
          <a:xfrm>
            <a:off x="14628" y="4911284"/>
            <a:ext cx="10080625" cy="51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token is an 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car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49"/>
          <p:cNvSpPr txBox="1">
            <a:spLocks noChangeArrowheads="1"/>
          </p:cNvSpPr>
          <p:nvPr/>
        </p:nvSpPr>
        <p:spPr bwMode="auto">
          <a:xfrm>
            <a:off x="14628" y="5531770"/>
            <a:ext cx="10080625" cy="51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cost of an edge is the 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 to traverse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edge.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 Box 49"/>
              <p:cNvSpPr txBox="1">
                <a:spLocks noChangeArrowheads="1"/>
              </p:cNvSpPr>
              <p:nvPr/>
            </p:nvSpPr>
            <p:spPr bwMode="auto">
              <a:xfrm>
                <a:off x="14628" y="6130486"/>
                <a:ext cx="10080625" cy="997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the minimal initial charge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any,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which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car can keep going forever, without running out of power?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28" y="6130486"/>
                <a:ext cx="10080625" cy="997196"/>
              </a:xfrm>
              <a:prstGeom prst="rect">
                <a:avLst/>
              </a:prstGeom>
              <a:blipFill>
                <a:blip r:embed="rId16"/>
                <a:stretch>
                  <a:fillRect t="-7362" b="-1411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8501068" y="2792514"/>
                <a:ext cx="432488" cy="52168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rgbClr val="CC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068" y="2792514"/>
                <a:ext cx="432488" cy="52168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672272" y="3151742"/>
                <a:ext cx="432488" cy="52168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rgbClr val="CC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∞</m:t>
                      </m:r>
                    </m:oMath>
                  </m:oMathPara>
                </a14:m>
                <a:endPara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272" y="3151742"/>
                <a:ext cx="432488" cy="52168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Curved Connector 107"/>
          <p:cNvCxnSpPr>
            <a:stCxn id="17" idx="7"/>
            <a:endCxn id="48" idx="1"/>
          </p:cNvCxnSpPr>
          <p:nvPr/>
        </p:nvCxnSpPr>
        <p:spPr bwMode="auto">
          <a:xfrm rot="5400000" flipH="1" flipV="1">
            <a:off x="7657033" y="2346928"/>
            <a:ext cx="12700" cy="1063677"/>
          </a:xfrm>
          <a:prstGeom prst="curvedConnector3">
            <a:avLst>
              <a:gd name="adj1" fmla="val 2221764"/>
            </a:avLst>
          </a:prstGeom>
          <a:solidFill>
            <a:srgbClr val="00B8FF"/>
          </a:solidFill>
          <a:ln w="57150" cap="flat" cmpd="sng" algn="ctr">
            <a:solidFill>
              <a:srgbClr val="9900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11" name="Curved Connector 110"/>
          <p:cNvCxnSpPr>
            <a:stCxn id="18" idx="0"/>
            <a:endCxn id="15" idx="4"/>
          </p:cNvCxnSpPr>
          <p:nvPr/>
        </p:nvCxnSpPr>
        <p:spPr bwMode="auto">
          <a:xfrm rot="5400000" flipH="1" flipV="1">
            <a:off x="3835489" y="2331182"/>
            <a:ext cx="988040" cy="12700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57150" cap="flat" cmpd="sng" algn="ctr">
            <a:solidFill>
              <a:srgbClr val="990099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106914" y="929308"/>
                <a:ext cx="432488" cy="52168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rgbClr val="CC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914" y="929308"/>
                <a:ext cx="432488" cy="52168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2430915" y="2763361"/>
                <a:ext cx="432488" cy="52168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rgbClr val="CC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915" y="2763361"/>
                <a:ext cx="432488" cy="52168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4075085" y="4515963"/>
                <a:ext cx="432058" cy="52168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rgbClr val="CC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085" y="4515963"/>
                <a:ext cx="432058" cy="52168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3727556" y="3024201"/>
                <a:ext cx="432058" cy="52168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rgbClr val="CC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556" y="3024201"/>
                <a:ext cx="432058" cy="52168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5705767" y="3132717"/>
                <a:ext cx="432058" cy="52168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solidFill>
                            <a:srgbClr val="CC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30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767" y="3132717"/>
                <a:ext cx="432058" cy="52168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369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 animBg="1"/>
      <p:bldP spid="107" grpId="0"/>
      <p:bldP spid="114" grpId="0" animBg="1"/>
      <p:bldP spid="116" grpId="0"/>
      <p:bldP spid="117" grpId="0"/>
      <p:bldP spid="118" grpId="0"/>
      <p:bldP spid="1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2933"/>
            <a:ext cx="10080625" cy="629724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Energy Games (EGs)</a:t>
            </a:r>
            <a:endParaRPr lang="en-US" sz="3600" dirty="0">
              <a:solidFill>
                <a:srgbClr val="9933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9"/>
              <p:cNvSpPr txBox="1">
                <a:spLocks noChangeArrowheads="1"/>
              </p:cNvSpPr>
              <p:nvPr/>
            </p:nvSpPr>
            <p:spPr bwMode="auto">
              <a:xfrm>
                <a:off x="14939" y="1161921"/>
                <a:ext cx="10080625" cy="1074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Played on a weighted directed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cost function.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39" y="1161921"/>
                <a:ext cx="10080625" cy="1074781"/>
              </a:xfrm>
              <a:prstGeom prst="rect">
                <a:avLst/>
              </a:prstGeom>
              <a:blipFill>
                <a:blip r:embed="rId3"/>
                <a:stretch>
                  <a:fillRect t="-3977" b="-119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9"/>
              <p:cNvSpPr txBox="1">
                <a:spLocks noChangeArrowheads="1"/>
              </p:cNvSpPr>
              <p:nvPr/>
            </p:nvSpPr>
            <p:spPr bwMode="auto">
              <a:xfrm>
                <a:off x="24727" y="3764311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play generates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 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edge costs.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27" y="3764311"/>
                <a:ext cx="10080625" cy="544893"/>
              </a:xfrm>
              <a:prstGeom prst="rect">
                <a:avLst/>
              </a:prstGeom>
              <a:blipFill>
                <a:blip r:embed="rId4"/>
                <a:stretch>
                  <a:fillRect t="-7865" b="-314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-16665" y="4304420"/>
                <a:ext cx="10080625" cy="1114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value/outcome of the play is the smallest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that: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6665" y="4304420"/>
                <a:ext cx="10080625" cy="1114151"/>
              </a:xfrm>
              <a:prstGeom prst="rect">
                <a:avLst/>
              </a:prstGeom>
              <a:blipFill>
                <a:blip r:embed="rId5"/>
                <a:stretch>
                  <a:fillRect t="-3279" b="-983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-1" y="5413787"/>
                <a:ext cx="10080625" cy="856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𝐸𝑁𝐺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lim>
                        </m:limLow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func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 ≥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)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5413787"/>
                <a:ext cx="10080625" cy="8560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18373" y="3224330"/>
                <a:ext cx="10080625" cy="544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token is an 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electric car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a </a:t>
                </a:r>
                <a:r>
                  <a:rPr lang="en-US" sz="2800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battery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initial charge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73" y="3224330"/>
                <a:ext cx="10080625" cy="544765"/>
              </a:xfrm>
              <a:prstGeom prst="rect">
                <a:avLst/>
              </a:prstGeom>
              <a:blipFill>
                <a:blip r:embed="rId7"/>
                <a:stretch>
                  <a:fillRect t="-13483" b="-2584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25227" y="6265007"/>
                <a:ext cx="10080625" cy="5157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𝑉𝑎𝑙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𝐸𝑁𝐺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minimal initial charge required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survive forever. 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27" y="6265007"/>
                <a:ext cx="10080625" cy="515782"/>
              </a:xfrm>
              <a:prstGeom prst="rect">
                <a:avLst/>
              </a:prstGeom>
              <a:blipFill>
                <a:blip r:embed="rId8"/>
                <a:stretch>
                  <a:fillRect t="-14286" r="-907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23517" y="6776002"/>
            <a:ext cx="10080625" cy="51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exist, positional optimal strategies, …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9"/>
              <p:cNvSpPr txBox="1">
                <a:spLocks noChangeArrowheads="1"/>
              </p:cNvSpPr>
              <p:nvPr/>
            </p:nvSpPr>
            <p:spPr bwMode="auto">
              <a:xfrm>
                <a:off x="16662" y="2231918"/>
                <a:ext cx="10080625" cy="997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interpreted as the number of energy units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needed to traverse the edge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(May be negative.)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62" y="2231918"/>
                <a:ext cx="10080625" cy="997196"/>
              </a:xfrm>
              <a:prstGeom prst="rect">
                <a:avLst/>
              </a:prstGeom>
              <a:blipFill>
                <a:blip r:embed="rId9"/>
                <a:stretch>
                  <a:fillRect t="-6707" b="-134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904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87445"/>
            <a:ext cx="10080625" cy="629724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MPGs and EGs</a:t>
            </a:r>
            <a:endParaRPr lang="en-US" sz="3600" dirty="0">
              <a:solidFill>
                <a:srgbClr val="9933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49"/>
              <p:cNvSpPr txBox="1">
                <a:spLocks noChangeArrowheads="1"/>
              </p:cNvSpPr>
              <p:nvPr/>
            </p:nvSpPr>
            <p:spPr bwMode="auto">
              <a:xfrm>
                <a:off x="14939" y="1298543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Theorem: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𝑉𝐴𝐿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𝑀𝑃𝐺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𝑉𝐴𝐿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𝐸𝑁𝐺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39" y="1298543"/>
                <a:ext cx="10080625" cy="544893"/>
              </a:xfrm>
              <a:prstGeom prst="rect">
                <a:avLst/>
              </a:prstGeom>
              <a:blipFill>
                <a:blip r:embed="rId3"/>
                <a:stretch>
                  <a:fillRect t="-6742" b="-314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4494019" y="1897078"/>
                <a:ext cx="5314661" cy="787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4019" y="1897078"/>
                <a:ext cx="5314661" cy="787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18373" y="2897228"/>
            <a:ext cx="10080625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conditions are equivalent to player 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a strategy </a:t>
            </a:r>
            <a:b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ensures that every cycle closed is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non-positive.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49"/>
              <p:cNvSpPr txBox="1">
                <a:spLocks noChangeArrowheads="1"/>
              </p:cNvSpPr>
              <p:nvPr/>
            </p:nvSpPr>
            <p:spPr bwMode="auto">
              <a:xfrm>
                <a:off x="305964" y="2018554"/>
                <a:ext cx="5234178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𝑉𝐴𝐿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𝐸𝑁𝐺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64" y="2018554"/>
                <a:ext cx="5234178" cy="5448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49"/>
              <p:cNvSpPr txBox="1">
                <a:spLocks noChangeArrowheads="1"/>
              </p:cNvSpPr>
              <p:nvPr/>
            </p:nvSpPr>
            <p:spPr bwMode="auto">
              <a:xfrm>
                <a:off x="13229" y="4101058"/>
                <a:ext cx="10080625" cy="608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Corollary: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𝑉𝐴𝐿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𝑀𝑃𝐺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𝑉𝐴𝐿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𝐸𝑁𝐺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p>
                    </m:sSubSup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29" y="4101058"/>
                <a:ext cx="10080625" cy="608756"/>
              </a:xfrm>
              <a:prstGeom prst="rect">
                <a:avLst/>
              </a:prstGeom>
              <a:blipFill>
                <a:blip r:embed="rId6"/>
                <a:stretch>
                  <a:fillRect t="-1000" b="-23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ular Callout 1"/>
              <p:cNvSpPr/>
              <p:nvPr/>
            </p:nvSpPr>
            <p:spPr bwMode="auto">
              <a:xfrm>
                <a:off x="6256961" y="5027864"/>
                <a:ext cx="3051426" cy="1115483"/>
              </a:xfrm>
              <a:prstGeom prst="wedgeRoundRectCallout">
                <a:avLst>
                  <a:gd name="adj1" fmla="val -25210"/>
                  <a:gd name="adj2" fmla="val -69010"/>
                  <a:gd name="adj3" fmla="val 16667"/>
                </a:avLst>
              </a:prstGeom>
              <a:solidFill>
                <a:srgbClr val="61D2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kumimoji="0" lang="en-US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kumimoji="0" lang="en-US" sz="3200" b="0" i="0" u="none" strike="noStrike" cap="none" normalizeH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all costs.</a:t>
                </a: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" name="Rounded 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6961" y="5027864"/>
                <a:ext cx="3051426" cy="1115483"/>
              </a:xfrm>
              <a:prstGeom prst="wedgeRoundRectCallout">
                <a:avLst>
                  <a:gd name="adj1" fmla="val -25210"/>
                  <a:gd name="adj2" fmla="val -69010"/>
                  <a:gd name="adj3" fmla="val 16667"/>
                </a:avLst>
              </a:prstGeom>
              <a:blipFill>
                <a:blip r:embed="rId7"/>
                <a:stretch>
                  <a:fillRect b="-9545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278646" y="5007889"/>
            <a:ext cx="5505702" cy="156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up to a 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search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possible values, solving MPGs is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to solving EGs.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12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4" grpId="0"/>
      <p:bldP spid="15" grpId="0"/>
      <p:bldP spid="2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4356" y="2221324"/>
            <a:ext cx="10080625" cy="5172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Mean-Payoff Games (MPGs)</a:t>
            </a:r>
          </a:p>
        </p:txBody>
      </p:sp>
      <p:sp>
        <p:nvSpPr>
          <p:cNvPr id="4" name="Rectangle 61"/>
          <p:cNvSpPr>
            <a:spLocks noChangeArrowheads="1"/>
          </p:cNvSpPr>
          <p:nvPr/>
        </p:nvSpPr>
        <p:spPr bwMode="auto">
          <a:xfrm>
            <a:off x="21772" y="460815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Lecture 4</a:t>
            </a:r>
            <a:endParaRPr lang="en-US" sz="3200" dirty="0">
              <a:solidFill>
                <a:srgbClr val="9966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1" y="2873224"/>
            <a:ext cx="10080624" cy="60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Games (EGs)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208" y="1206739"/>
            <a:ext cx="10080625" cy="7758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 games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3320" y="3836865"/>
            <a:ext cx="10080625" cy="484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Existence of values and optimal positional strategies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1336" y="4561190"/>
            <a:ext cx="10080625" cy="484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vs. Infinite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9626" y="5285515"/>
            <a:ext cx="10080625" cy="484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Equivalence of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and </a:t>
            </a:r>
            <a:r>
              <a:rPr lang="en-US" sz="3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7916" y="6009841"/>
            <a:ext cx="10080625" cy="484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i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pseudo-polynomial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algorithm for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and </a:t>
            </a:r>
            <a:r>
              <a:rPr lang="en-US" sz="3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702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787"/>
            <a:ext cx="10080625" cy="629724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Algorithms for EGs (and MPGs)</a:t>
            </a:r>
            <a:endParaRPr lang="en-US" sz="3600" dirty="0">
              <a:solidFill>
                <a:srgbClr val="9933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18373" y="1178683"/>
                <a:ext cx="10080625" cy="1514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US" sz="32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𝑚𝑛𝑊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 Brim-</a:t>
                </a:r>
                <a:r>
                  <a:rPr lang="en-US" sz="2800" dirty="0" err="1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Chaloupka</a:t>
                </a:r>
                <a:r>
                  <a:rPr lang="en-US" sz="2800" dirty="0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-Doyen-</a:t>
                </a:r>
                <a:r>
                  <a:rPr lang="en-US" sz="2800" dirty="0" err="1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Gentilini</a:t>
                </a:r>
                <a:r>
                  <a:rPr lang="en-US" sz="2800" dirty="0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err="1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Raskin</a:t>
                </a:r>
                <a:r>
                  <a:rPr lang="en-US" sz="2800" dirty="0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(2011) ]</a:t>
                </a:r>
                <a:br>
                  <a:rPr lang="en-US" sz="2800" dirty="0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Integer costs,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| 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(≥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73" y="1178683"/>
                <a:ext cx="10080625" cy="1514261"/>
              </a:xfrm>
              <a:prstGeom prst="rect">
                <a:avLst/>
              </a:prstGeom>
              <a:blipFill>
                <a:blip r:embed="rId3"/>
                <a:stretch>
                  <a:fillRect b="-843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16663" y="2903027"/>
                <a:ext cx="10080625" cy="1580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US" sz="32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𝑚𝑛𝑊</m:t>
                                </m:r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,  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 </a:t>
                </a:r>
                <a:r>
                  <a:rPr lang="en-US" sz="2800" dirty="0" err="1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Dorfman</a:t>
                </a:r>
                <a:r>
                  <a:rPr lang="en-US" sz="2800" dirty="0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-Kaplan-Z (2019) ]</a:t>
                </a:r>
                <a:br>
                  <a:rPr lang="en-US" sz="2800" dirty="0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Integer costs,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| 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(≥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63" y="2903027"/>
                <a:ext cx="10080625" cy="1580817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25227" y="4822580"/>
                <a:ext cx="10080625" cy="2084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US" sz="3200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 </a:t>
                </a:r>
                <a:r>
                  <a:rPr lang="en-US" sz="2800" dirty="0" err="1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Kalai</a:t>
                </a:r>
                <a:r>
                  <a:rPr lang="en-US" sz="2800" dirty="0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(1992) ] [</a:t>
                </a:r>
                <a:r>
                  <a:rPr lang="en-US" sz="2800" dirty="0" err="1">
                    <a:solidFill>
                      <a:srgbClr val="993300"/>
                    </a:solidFill>
                    <a:latin typeface="Times New Roman" pitchFamily="18" charset="0"/>
                    <a:cs typeface="Times New Roman" pitchFamily="18" charset="0"/>
                  </a:rPr>
                  <a:t>Matoušek</a:t>
                </a:r>
                <a:r>
                  <a:rPr lang="en-US" sz="2800" dirty="0" err="1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-Sharir-Welzl</a:t>
                </a:r>
                <a:r>
                  <a:rPr lang="en-US" sz="2800" dirty="0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(1996) ]</a:t>
                </a:r>
                <a:br>
                  <a:rPr lang="en-US" sz="2800" dirty="0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 </a:t>
                </a:r>
                <a:r>
                  <a:rPr lang="en-US" sz="2800" dirty="0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Ludwig </a:t>
                </a:r>
                <a:r>
                  <a:rPr lang="en-US" sz="2800" dirty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1995) ] [ </a:t>
                </a:r>
                <a:r>
                  <a:rPr lang="en-US" sz="2800" dirty="0" err="1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Björklund-Vorobyov</a:t>
                </a:r>
                <a:r>
                  <a:rPr lang="en-US" sz="2800" dirty="0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(2007) ] </a:t>
                </a:r>
                <a:r>
                  <a:rPr lang="en-US" sz="2800" dirty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Arbitrary costs,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randomized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27" y="4822580"/>
                <a:ext cx="10080625" cy="2084417"/>
              </a:xfrm>
              <a:prstGeom prst="rect">
                <a:avLst/>
              </a:prstGeom>
              <a:blipFill>
                <a:blip r:embed="rId5"/>
                <a:stretch>
                  <a:fillRect b="-584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850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1965"/>
            <a:ext cx="10080625" cy="629724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Optimality equations for EGs</a:t>
            </a:r>
            <a:endParaRPr lang="en-US" sz="3600" dirty="0">
              <a:solidFill>
                <a:srgbClr val="9933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21793" y="3950986"/>
                <a:ext cx="10080625" cy="515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US" sz="28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 for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93" y="3950986"/>
                <a:ext cx="10080625" cy="515334"/>
              </a:xfrm>
              <a:prstGeom prst="rect">
                <a:avLst/>
              </a:prstGeom>
              <a:blipFill>
                <a:blip r:embed="rId3"/>
                <a:stretch>
                  <a:fillRect t="-12941" b="-3176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14939" y="5634221"/>
                <a:ext cx="10080625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Theorem: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value of the EG that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starts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Furthermore, both players have positional strategies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are optimal from each starting vertex. 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39" y="5634221"/>
                <a:ext cx="10080625" cy="1384995"/>
              </a:xfrm>
              <a:prstGeom prst="rect">
                <a:avLst/>
              </a:prstGeom>
              <a:blipFill>
                <a:blip r:embed="rId4"/>
                <a:stretch>
                  <a:fillRect t="-4405" b="-114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-3885" y="1135876"/>
                <a:ext cx="10080625" cy="768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US" sz="28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max</m:t>
                    </m:r>
                    <m:r>
                      <a:rPr lang="en-US" sz="28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,</m:t>
                        </m:r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min</m:t>
                            </m:r>
                          </m:e>
                          <m:lim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lim>
                        </m:limLow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885" y="1135876"/>
                <a:ext cx="10080625" cy="768672"/>
              </a:xfrm>
              <a:prstGeom prst="rect">
                <a:avLst/>
              </a:prstGeom>
              <a:blipFill>
                <a:blip r:embed="rId5"/>
                <a:stretch>
                  <a:fillRect t="-39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4679" y="1884178"/>
                <a:ext cx="10080625" cy="7696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US" sz="28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max</m:t>
                    </m:r>
                    <m:r>
                      <a:rPr lang="en-US" sz="28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,</m:t>
                        </m:r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lim>
                        </m:limLow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9" y="1884178"/>
                <a:ext cx="10080625" cy="769698"/>
              </a:xfrm>
              <a:prstGeom prst="rect">
                <a:avLst/>
              </a:prstGeom>
              <a:blipFill>
                <a:blip r:embed="rId6"/>
                <a:stretch>
                  <a:fillRect t="-39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9"/>
              <p:cNvSpPr txBox="1">
                <a:spLocks noChangeArrowheads="1"/>
              </p:cNvSpPr>
              <p:nvPr/>
            </p:nvSpPr>
            <p:spPr bwMode="auto">
              <a:xfrm>
                <a:off x="-465" y="2782212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∪{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800" i="1" dirty="0" smtClean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feasible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65" y="2782212"/>
                <a:ext cx="10080625" cy="523220"/>
              </a:xfrm>
              <a:prstGeom prst="rect">
                <a:avLst/>
              </a:prstGeom>
              <a:blipFill>
                <a:blip r:embed="rId7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49"/>
              <p:cNvSpPr txBox="1">
                <a:spLocks noChangeArrowheads="1"/>
              </p:cNvSpPr>
              <p:nvPr/>
            </p:nvSpPr>
            <p:spPr bwMode="auto">
              <a:xfrm>
                <a:off x="18373" y="3336270"/>
                <a:ext cx="10080625" cy="515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US" sz="28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 for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73" y="3336270"/>
                <a:ext cx="10080625" cy="515334"/>
              </a:xfrm>
              <a:prstGeom prst="rect">
                <a:avLst/>
              </a:prstGeom>
              <a:blipFill>
                <a:blip r:embed="rId8"/>
                <a:stretch>
                  <a:fillRect t="-12941" b="-3176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9"/>
              <p:cNvSpPr txBox="1">
                <a:spLocks noChangeArrowheads="1"/>
              </p:cNvSpPr>
              <p:nvPr/>
            </p:nvSpPr>
            <p:spPr bwMode="auto">
              <a:xfrm>
                <a:off x="13229" y="4553729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Lemma: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infimum, vertex-wise, of all feasible functions is feasible. It is the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smallest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optimality equations.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29" y="4553729"/>
                <a:ext cx="10080625" cy="954107"/>
              </a:xfrm>
              <a:prstGeom prst="rect">
                <a:avLst/>
              </a:prstGeom>
              <a:blipFill>
                <a:blip r:embed="rId9"/>
                <a:stretch>
                  <a:fillRect t="-6369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146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4157"/>
            <a:ext cx="10080625" cy="629724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Optimality conditions for EGs</a:t>
            </a:r>
            <a:endParaRPr lang="en-US" sz="3600" dirty="0">
              <a:solidFill>
                <a:srgbClr val="9933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18373" y="1209511"/>
                <a:ext cx="10080625" cy="545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US" sz="30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 for </a:t>
                </a:r>
                <a:r>
                  <a:rPr lang="en-US" sz="3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73" y="1209511"/>
                <a:ext cx="10080625" cy="545534"/>
              </a:xfrm>
              <a:prstGeom prst="rect">
                <a:avLst/>
              </a:prstGeom>
              <a:blipFill>
                <a:blip r:embed="rId3"/>
                <a:stretch>
                  <a:fillRect t="-15556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6389" y="1793425"/>
                <a:ext cx="10080625" cy="545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US" sz="30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 for 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9" y="1793425"/>
                <a:ext cx="10080625" cy="545534"/>
              </a:xfrm>
              <a:prstGeom prst="rect">
                <a:avLst/>
              </a:prstGeom>
              <a:blipFill>
                <a:blip r:embed="rId4"/>
                <a:stretch>
                  <a:fillRect t="-15556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14939" y="2510896"/>
            <a:ext cx="10080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Theorem: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values of an EG form the smallest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non-negative solution of the optimality constraints.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23503" y="4659746"/>
                <a:ext cx="10080625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smallest non-negative solution,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an optimal positional strategy for player </a:t>
                </a:r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03" y="4659746"/>
                <a:ext cx="10080625" cy="1384995"/>
              </a:xfrm>
              <a:prstGeom prst="rect">
                <a:avLst/>
              </a:prstGeom>
              <a:blipFill>
                <a:blip r:embed="rId5"/>
                <a:stretch>
                  <a:fillRect t="-4386" b="-1096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-9029" y="6165060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Invariant: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the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charge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chosen,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car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moves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charge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)≥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029" y="6165060"/>
                <a:ext cx="10080625" cy="954107"/>
              </a:xfrm>
              <a:prstGeom prst="rect">
                <a:avLst/>
              </a:prstGeom>
              <a:blipFill>
                <a:blip r:embed="rId6"/>
                <a:stretch>
                  <a:fillRect t="-6369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21793" y="3585321"/>
            <a:ext cx="10080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smallest (vertex-wise) non-negative solution exits</a:t>
            </a:r>
            <a:b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sz="28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Knaster-Tarski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theorem, or by simple direct proofs.)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2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8" grpId="0"/>
      <p:bldP spid="9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0186"/>
            <a:ext cx="10080625" cy="629724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Optimal positional strategy for Player 0</a:t>
            </a:r>
            <a:endParaRPr lang="en-US" sz="3600" dirty="0">
              <a:solidFill>
                <a:srgbClr val="9933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23503" y="3098080"/>
                <a:ext cx="10080625" cy="983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Lemma: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game starts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initial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Player 0 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game goes on forever.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03" y="3098080"/>
                <a:ext cx="10080625" cy="983154"/>
              </a:xfrm>
              <a:prstGeom prst="rect">
                <a:avLst/>
              </a:prstGeom>
              <a:blipFill>
                <a:blip r:embed="rId3"/>
                <a:stretch>
                  <a:fillRect t="-6211" b="-1366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-9029" y="4264350"/>
                <a:ext cx="10080625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playing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player 0 ensures, no matter what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Player 1 does, that when entering 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charge will be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029" y="4264350"/>
                <a:ext cx="10080625" cy="1384995"/>
              </a:xfrm>
              <a:prstGeom prst="rect">
                <a:avLst/>
              </a:prstGeom>
              <a:blipFill>
                <a:blip r:embed="rId4"/>
                <a:stretch>
                  <a:fillRect t="-4846" b="-114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9"/>
              <p:cNvSpPr txBox="1">
                <a:spLocks noChangeArrowheads="1"/>
              </p:cNvSpPr>
              <p:nvPr/>
            </p:nvSpPr>
            <p:spPr bwMode="auto">
              <a:xfrm>
                <a:off x="21793" y="1592144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smallest solution to the optimality equations.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93" y="1592144"/>
                <a:ext cx="10080625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20083" y="2278797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83" y="2278797"/>
                <a:ext cx="10080625" cy="523220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20083" y="5855128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Starting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charge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using an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reaches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charge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83" y="5855128"/>
                <a:ext cx="10080625" cy="954107"/>
              </a:xfrm>
              <a:prstGeom prst="rect">
                <a:avLst/>
              </a:prstGeom>
              <a:blipFill>
                <a:blip r:embed="rId7"/>
                <a:stretch>
                  <a:fillRect t="-6369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658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7171"/>
            <a:ext cx="10080625" cy="629724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Lower bounds on values (initial credits)</a:t>
            </a:r>
            <a:endParaRPr lang="en-US" sz="3600" dirty="0">
              <a:solidFill>
                <a:srgbClr val="9933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18373" y="1373895"/>
                <a:ext cx="10080625" cy="545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US" sz="30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 for </a:t>
                </a:r>
                <a:r>
                  <a:rPr lang="en-US" sz="3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73" y="1373895"/>
                <a:ext cx="10080625" cy="545534"/>
              </a:xfrm>
              <a:prstGeom prst="rect">
                <a:avLst/>
              </a:prstGeom>
              <a:blipFill>
                <a:blip r:embed="rId3"/>
                <a:stretch>
                  <a:fillRect t="-15556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6389" y="1957811"/>
                <a:ext cx="10080625" cy="545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US" sz="30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 for 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9" y="1957811"/>
                <a:ext cx="10080625" cy="545534"/>
              </a:xfrm>
              <a:prstGeom prst="rect">
                <a:avLst/>
              </a:prstGeom>
              <a:blipFill>
                <a:blip r:embed="rId4"/>
                <a:stretch>
                  <a:fillRect t="-15556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14939" y="2665011"/>
                <a:ext cx="10080625" cy="583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</a:t>
                </a:r>
                <a:r>
                  <a:rPr lang="en-US" sz="28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lower bound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values.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39" y="2665011"/>
                <a:ext cx="10080625" cy="583558"/>
              </a:xfrm>
              <a:prstGeom prst="rect">
                <a:avLst/>
              </a:prstGeom>
              <a:blipFill>
                <a:blip r:embed="rId5"/>
                <a:stretch>
                  <a:fillRect t="-6250" b="-218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23503" y="3274780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the optimality conditions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violated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03" y="3274780"/>
                <a:ext cx="10080625" cy="544893"/>
              </a:xfrm>
              <a:prstGeom prst="rect">
                <a:avLst/>
              </a:prstGeom>
              <a:blipFill>
                <a:blip r:embed="rId6"/>
                <a:stretch>
                  <a:fillRect t="-6667" b="-3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-9029" y="6637665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𝑈𝑃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also a lower bound on values.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029" y="6637665"/>
                <a:ext cx="10080625" cy="544893"/>
              </a:xfrm>
              <a:prstGeom prst="rect">
                <a:avLst/>
              </a:prstGeom>
              <a:blipFill>
                <a:blip r:embed="rId7"/>
                <a:stretch>
                  <a:fillRect t="-7865" b="-314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21793" y="4012565"/>
                <a:ext cx="10080625" cy="2462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a new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𝑈𝑃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ctr">
                  <a:lnSpc>
                    <a:spcPct val="114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{ 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func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min</m:t>
                            </m:r>
                          </m:e>
                          <m:lim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}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</a:t>
                </a:r>
              </a:p>
              <a:p>
                <a:pPr algn="ctr">
                  <a:lnSpc>
                    <a:spcPct val="114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{ 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,</m:t>
                        </m:r>
                      </m:e>
                    </m:func>
                    <m:func>
                      <m:func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}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if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93" y="4012565"/>
                <a:ext cx="10080625" cy="2462662"/>
              </a:xfrm>
              <a:prstGeom prst="rect">
                <a:avLst/>
              </a:prstGeom>
              <a:blipFill>
                <a:blip r:embed="rId8"/>
                <a:stretch>
                  <a:fillRect t="-148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070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582"/>
            <a:ext cx="10080625" cy="1087670"/>
          </a:xfr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“Small energy progress measure lifting”</a:t>
            </a:r>
            <a:br>
              <a:rPr lang="en-US" sz="4000" dirty="0" smtClean="0">
                <a:solidFill>
                  <a:srgbClr val="0033CC"/>
                </a:solidFill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Brim-</a:t>
            </a:r>
            <a:r>
              <a:rPr lang="en-US" sz="3600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Chaloupka</a:t>
            </a:r>
            <a:r>
              <a:rPr lang="en-US" sz="36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-Doyen-</a:t>
            </a:r>
            <a:r>
              <a:rPr lang="en-US" sz="3600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Gentilini</a:t>
            </a:r>
            <a:r>
              <a:rPr lang="en-US" sz="36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Raskin</a:t>
            </a:r>
            <a:r>
              <a:rPr lang="en-US" sz="36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(2011) </a:t>
            </a:r>
            <a:r>
              <a:rPr lang="en-US" sz="36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3600" dirty="0">
              <a:solidFill>
                <a:srgbClr val="9933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6389" y="1824249"/>
                <a:ext cx="10080625" cy="545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US" sz="30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30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Start with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9" y="1824249"/>
                <a:ext cx="10080625" cy="545534"/>
              </a:xfrm>
              <a:prstGeom prst="rect">
                <a:avLst/>
              </a:prstGeom>
              <a:blipFill>
                <a:blip r:embed="rId3"/>
                <a:stretch>
                  <a:fillRect t="-15556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14939" y="2336243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violates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39" y="2336243"/>
                <a:ext cx="10080625" cy="544893"/>
              </a:xfrm>
              <a:prstGeom prst="rect">
                <a:avLst/>
              </a:prstGeom>
              <a:blipFill>
                <a:blip r:embed="rId4"/>
                <a:stretch>
                  <a:fillRect t="-6667" b="-3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23503" y="3115360"/>
            <a:ext cx="10080625" cy="54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process terminates, it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yields a minimal solution.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-9029" y="5939184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Upon termination,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value vector.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029" y="5939184"/>
                <a:ext cx="10080625" cy="544893"/>
              </a:xfrm>
              <a:prstGeom prst="rect">
                <a:avLst/>
              </a:prstGeom>
              <a:blipFill>
                <a:blip r:embed="rId5"/>
                <a:stretch>
                  <a:fillRect t="-6667" b="-3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21793" y="3688844"/>
            <a:ext cx="10080625" cy="54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integral costs termination is easy.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20083" y="4262328"/>
            <a:ext cx="10080625" cy="54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increase is by at least 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9"/>
              <p:cNvSpPr txBox="1">
                <a:spLocks noChangeArrowheads="1"/>
              </p:cNvSpPr>
              <p:nvPr/>
            </p:nvSpPr>
            <p:spPr bwMode="auto">
              <a:xfrm>
                <a:off x="18373" y="4835812"/>
                <a:ext cx="10080625" cy="1074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value increased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W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times,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which it is replaced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73" y="4835812"/>
                <a:ext cx="10080625" cy="1074781"/>
              </a:xfrm>
              <a:prstGeom prst="rect">
                <a:avLst/>
              </a:prstGeom>
              <a:blipFill>
                <a:blip r:embed="rId6"/>
                <a:stretch>
                  <a:fillRect t="-3390" b="-1129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20083" y="6512668"/>
            <a:ext cx="10080625" cy="54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 strategy for player 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easily recovered.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41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6145"/>
            <a:ext cx="10080625" cy="1144929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Pseudo-polynomial time algorithm</a:t>
            </a:r>
            <a:b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en-US" sz="36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Brim-</a:t>
            </a:r>
            <a:r>
              <a:rPr lang="en-US" sz="3600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Chaloupka</a:t>
            </a:r>
            <a:r>
              <a:rPr lang="en-US" sz="36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-Doyen-</a:t>
            </a:r>
            <a:r>
              <a:rPr lang="en-US" sz="3600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Gentilini</a:t>
            </a:r>
            <a:r>
              <a:rPr lang="en-US" sz="36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Raskin</a:t>
            </a:r>
            <a:r>
              <a:rPr lang="en-US" sz="36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(2011) </a:t>
            </a:r>
            <a:r>
              <a:rPr lang="en-US" sz="3600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3600" dirty="0">
              <a:solidFill>
                <a:srgbClr val="9933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6389" y="1906441"/>
                <a:ext cx="10080625" cy="545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US" sz="3000" b="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30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Implementation in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𝑚𝑛𝑊</m:t>
                        </m:r>
                      </m:e>
                    </m:d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9" y="1906441"/>
                <a:ext cx="10080625" cy="545534"/>
              </a:xfrm>
              <a:prstGeom prst="rect">
                <a:avLst/>
              </a:prstGeom>
              <a:blipFill>
                <a:blip r:embed="rId3"/>
                <a:stretch>
                  <a:fillRect t="-15730" b="-348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23503" y="2591382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Keep a list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en-US" sz="28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invalid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vertices.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03" y="2591382"/>
                <a:ext cx="10080625" cy="544893"/>
              </a:xfrm>
              <a:prstGeom prst="rect">
                <a:avLst/>
              </a:prstGeom>
              <a:blipFill>
                <a:blip r:embed="rId4"/>
                <a:stretch>
                  <a:fillRect t="-6742" b="-314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21793" y="3225824"/>
                <a:ext cx="10080625" cy="1074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every 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𝑐𝑜𝑢𝑛𝑡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the number of valid edges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93" y="3225824"/>
                <a:ext cx="10080625" cy="1074781"/>
              </a:xfrm>
              <a:prstGeom prst="rect">
                <a:avLst/>
              </a:prstGeom>
              <a:blipFill>
                <a:blip r:embed="rId5"/>
                <a:stretch>
                  <a:fillRect t="-3409" b="-119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9"/>
              <p:cNvSpPr txBox="1">
                <a:spLocks noChangeArrowheads="1"/>
              </p:cNvSpPr>
              <p:nvPr/>
            </p:nvSpPr>
            <p:spPr bwMode="auto">
              <a:xfrm>
                <a:off x="20083" y="5024596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Updating a 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takes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83" y="5024596"/>
                <a:ext cx="10080625" cy="544893"/>
              </a:xfrm>
              <a:prstGeom prst="rect">
                <a:avLst/>
              </a:prstGeom>
              <a:blipFill>
                <a:blip r:embed="rId6"/>
                <a:stretch>
                  <a:fillRect t="-6667" b="-3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9"/>
              <p:cNvSpPr txBox="1">
                <a:spLocks noChangeArrowheads="1"/>
              </p:cNvSpPr>
              <p:nvPr/>
            </p:nvSpPr>
            <p:spPr bwMode="auto">
              <a:xfrm>
                <a:off x="18373" y="5659038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vertex updated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𝑛𝑊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times.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73" y="5659038"/>
                <a:ext cx="10080625" cy="544893"/>
              </a:xfrm>
              <a:prstGeom prst="rect">
                <a:avLst/>
              </a:prstGeom>
              <a:blipFill>
                <a:blip r:embed="rId7"/>
                <a:stretch>
                  <a:fillRect t="-6667" b="-3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9"/>
              <p:cNvSpPr txBox="1">
                <a:spLocks noChangeArrowheads="1"/>
              </p:cNvSpPr>
              <p:nvPr/>
            </p:nvSpPr>
            <p:spPr bwMode="auto">
              <a:xfrm>
                <a:off x="16663" y="6293482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time: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𝑛𝑊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deg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 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𝑚𝑛𝑊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63" y="6293482"/>
                <a:ext cx="10080625" cy="544893"/>
              </a:xfrm>
              <a:prstGeom prst="rect">
                <a:avLst/>
              </a:prstGeom>
              <a:blipFill>
                <a:blip r:embed="rId8"/>
                <a:stretch>
                  <a:fillRect t="-6667" b="-3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9"/>
              <p:cNvSpPr txBox="1">
                <a:spLocks noChangeArrowheads="1"/>
              </p:cNvSpPr>
              <p:nvPr/>
            </p:nvSpPr>
            <p:spPr bwMode="auto">
              <a:xfrm>
                <a:off x="9809" y="4390154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becomes invalid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𝑐𝑜𝑢𝑛𝑡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drops to </a:t>
                </a:r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09" y="4390154"/>
                <a:ext cx="10080625" cy="544893"/>
              </a:xfrm>
              <a:prstGeom prst="rect">
                <a:avLst/>
              </a:prstGeom>
              <a:blipFill>
                <a:blip r:embed="rId9"/>
                <a:stretch>
                  <a:fillRect t="-6667" b="-3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464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5" grpId="0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61"/>
          <p:cNvSpPr>
            <a:spLocks noChangeArrowheads="1"/>
          </p:cNvSpPr>
          <p:nvPr/>
        </p:nvSpPr>
        <p:spPr bwMode="auto">
          <a:xfrm>
            <a:off x="0" y="344488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An embarrassingly bad example</a:t>
            </a:r>
            <a:endParaRPr lang="en-US" sz="3200" dirty="0">
              <a:solidFill>
                <a:srgbClr val="CC3300"/>
              </a:solidFill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50"/>
              <p:cNvSpPr txBox="1">
                <a:spLocks noChangeArrowheads="1"/>
              </p:cNvSpPr>
              <p:nvPr/>
            </p:nvSpPr>
            <p:spPr bwMode="auto">
              <a:xfrm>
                <a:off x="0" y="3170173"/>
                <a:ext cx="10080625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 get the values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before the algorithm realizes that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170173"/>
                <a:ext cx="10080625" cy="1015663"/>
              </a:xfrm>
              <a:prstGeom prst="rect">
                <a:avLst/>
              </a:prstGeom>
              <a:blipFill>
                <a:blip r:embed="rId3"/>
                <a:stretch>
                  <a:fillRect t="-7784" b="-1736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 Box 50"/>
              <p:cNvSpPr txBox="1">
                <a:spLocks noChangeArrowheads="1"/>
              </p:cNvSpPr>
              <p:nvPr/>
            </p:nvSpPr>
            <p:spPr bwMode="auto">
              <a:xfrm>
                <a:off x="-1710" y="4544953"/>
                <a:ext cx="10080625" cy="521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running time will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4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710" y="4544953"/>
                <a:ext cx="10080625" cy="521681"/>
              </a:xfrm>
              <a:prstGeom prst="rect">
                <a:avLst/>
              </a:prstGeom>
              <a:blipFill>
                <a:blip r:embed="rId4"/>
                <a:stretch>
                  <a:fillRect t="-21176" b="-3647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864897" y="1932549"/>
            <a:ext cx="2330393" cy="583559"/>
            <a:chOff x="3636295" y="1932549"/>
            <a:chExt cx="2330393" cy="5835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636295" y="1932550"/>
                  <a:ext cx="512478" cy="583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36295" y="1932550"/>
                  <a:ext cx="512478" cy="58355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Oval 8"/>
            <p:cNvSpPr>
              <a:spLocks noChangeAspect="1" noChangeArrowheads="1"/>
            </p:cNvSpPr>
            <p:nvPr/>
          </p:nvSpPr>
          <p:spPr bwMode="auto">
            <a:xfrm>
              <a:off x="4533366" y="2049704"/>
              <a:ext cx="381000" cy="34925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256053" name="Curved Connector 256052"/>
            <p:cNvCxnSpPr>
              <a:stCxn id="72" idx="7"/>
              <a:endCxn id="72" idx="5"/>
            </p:cNvCxnSpPr>
            <p:nvPr/>
          </p:nvCxnSpPr>
          <p:spPr bwMode="auto">
            <a:xfrm rot="16200000" flipH="1">
              <a:off x="4735091" y="2224329"/>
              <a:ext cx="246958" cy="12700"/>
            </a:xfrm>
            <a:prstGeom prst="curvedConnector5">
              <a:avLst>
                <a:gd name="adj1" fmla="val -92566"/>
                <a:gd name="adj2" fmla="val 4103520"/>
                <a:gd name="adj3" fmla="val 192566"/>
              </a:avLst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Curved Connector 50"/>
            <p:cNvCxnSpPr>
              <a:stCxn id="72" idx="1"/>
              <a:endCxn id="72" idx="3"/>
            </p:cNvCxnSpPr>
            <p:nvPr/>
          </p:nvCxnSpPr>
          <p:spPr bwMode="auto">
            <a:xfrm rot="16200000" flipH="1">
              <a:off x="4465683" y="2224329"/>
              <a:ext cx="246958" cy="12700"/>
            </a:xfrm>
            <a:prstGeom prst="curvedConnector5">
              <a:avLst>
                <a:gd name="adj1" fmla="val -92566"/>
                <a:gd name="adj2" fmla="val -4017803"/>
                <a:gd name="adj3" fmla="val 192566"/>
              </a:avLst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5454210" y="1932549"/>
                  <a:ext cx="512478" cy="583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54210" y="1932549"/>
                  <a:ext cx="512478" cy="58355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94583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61"/>
          <p:cNvSpPr>
            <a:spLocks noChangeArrowheads="1"/>
          </p:cNvSpPr>
          <p:nvPr/>
        </p:nvSpPr>
        <p:spPr bwMode="auto">
          <a:xfrm>
            <a:off x="0" y="300944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Another bad example</a:t>
            </a:r>
            <a:endParaRPr lang="en-US" sz="3200" dirty="0">
              <a:solidFill>
                <a:srgbClr val="CC3300"/>
              </a:solidFill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50"/>
              <p:cNvSpPr txBox="1">
                <a:spLocks noChangeArrowheads="1"/>
              </p:cNvSpPr>
              <p:nvPr/>
            </p:nvSpPr>
            <p:spPr bwMode="auto">
              <a:xfrm>
                <a:off x="0" y="5586803"/>
                <a:ext cx="10080625" cy="669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vertex on the cycle will get the values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𝑛𝑊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586803"/>
                <a:ext cx="10080625" cy="669863"/>
              </a:xfrm>
              <a:prstGeom prst="rect">
                <a:avLst/>
              </a:prstGeom>
              <a:blipFill>
                <a:blip r:embed="rId3"/>
                <a:stretch>
                  <a:fillRect t="-1818" b="-1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04" name="Oval 4"/>
          <p:cNvSpPr>
            <a:spLocks noChangeAspect="1" noChangeArrowheads="1"/>
          </p:cNvSpPr>
          <p:nvPr/>
        </p:nvSpPr>
        <p:spPr bwMode="auto">
          <a:xfrm>
            <a:off x="728039" y="2731512"/>
            <a:ext cx="379413" cy="349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06" name="Oval 6"/>
          <p:cNvSpPr>
            <a:spLocks noChangeAspect="1" noChangeArrowheads="1"/>
          </p:cNvSpPr>
          <p:nvPr/>
        </p:nvSpPr>
        <p:spPr bwMode="auto">
          <a:xfrm>
            <a:off x="2585414" y="1951256"/>
            <a:ext cx="379413" cy="349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08" name="Oval 8"/>
          <p:cNvSpPr>
            <a:spLocks noChangeAspect="1" noChangeArrowheads="1"/>
          </p:cNvSpPr>
          <p:nvPr/>
        </p:nvSpPr>
        <p:spPr bwMode="auto">
          <a:xfrm>
            <a:off x="3329952" y="2724620"/>
            <a:ext cx="381000" cy="349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09" name="Oval 9"/>
          <p:cNvSpPr>
            <a:spLocks noChangeAspect="1" noChangeArrowheads="1"/>
          </p:cNvSpPr>
          <p:nvPr/>
        </p:nvSpPr>
        <p:spPr bwMode="auto">
          <a:xfrm>
            <a:off x="1526552" y="4638100"/>
            <a:ext cx="379412" cy="349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10" name="Oval 10"/>
          <p:cNvSpPr>
            <a:spLocks noChangeAspect="1" noChangeArrowheads="1"/>
          </p:cNvSpPr>
          <p:nvPr/>
        </p:nvSpPr>
        <p:spPr bwMode="auto">
          <a:xfrm>
            <a:off x="1526552" y="1951256"/>
            <a:ext cx="379412" cy="349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11" name="Oval 11"/>
          <p:cNvSpPr>
            <a:spLocks noChangeAspect="1" noChangeArrowheads="1"/>
          </p:cNvSpPr>
          <p:nvPr/>
        </p:nvSpPr>
        <p:spPr bwMode="auto">
          <a:xfrm>
            <a:off x="740739" y="3842762"/>
            <a:ext cx="379413" cy="349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12" name="Oval 12"/>
          <p:cNvSpPr>
            <a:spLocks noChangeAspect="1" noChangeArrowheads="1"/>
          </p:cNvSpPr>
          <p:nvPr/>
        </p:nvSpPr>
        <p:spPr bwMode="auto">
          <a:xfrm>
            <a:off x="2596527" y="4638100"/>
            <a:ext cx="379412" cy="349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13" name="Oval 13"/>
          <p:cNvSpPr>
            <a:spLocks noChangeAspect="1" noChangeArrowheads="1"/>
          </p:cNvSpPr>
          <p:nvPr/>
        </p:nvSpPr>
        <p:spPr bwMode="auto">
          <a:xfrm>
            <a:off x="3339477" y="3876100"/>
            <a:ext cx="379412" cy="349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12" name="Straight Arrow Connector 11"/>
          <p:cNvCxnSpPr>
            <a:stCxn id="256010" idx="6"/>
            <a:endCxn id="256006" idx="2"/>
          </p:cNvCxnSpPr>
          <p:nvPr/>
        </p:nvCxnSpPr>
        <p:spPr bwMode="auto">
          <a:xfrm>
            <a:off x="1905964" y="2125881"/>
            <a:ext cx="679450" cy="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5" name="Straight Arrow Connector 54"/>
          <p:cNvCxnSpPr>
            <a:stCxn id="256006" idx="5"/>
            <a:endCxn id="256008" idx="1"/>
          </p:cNvCxnSpPr>
          <p:nvPr/>
        </p:nvCxnSpPr>
        <p:spPr bwMode="auto">
          <a:xfrm>
            <a:off x="2909263" y="2249360"/>
            <a:ext cx="476485" cy="526406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6" name="Straight Arrow Connector 55"/>
          <p:cNvCxnSpPr>
            <a:stCxn id="256008" idx="4"/>
            <a:endCxn id="256013" idx="0"/>
          </p:cNvCxnSpPr>
          <p:nvPr/>
        </p:nvCxnSpPr>
        <p:spPr bwMode="auto">
          <a:xfrm>
            <a:off x="3520452" y="3073870"/>
            <a:ext cx="8731" cy="80223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7" name="Straight Arrow Connector 56"/>
          <p:cNvCxnSpPr>
            <a:stCxn id="256004" idx="7"/>
            <a:endCxn id="256010" idx="3"/>
          </p:cNvCxnSpPr>
          <p:nvPr/>
        </p:nvCxnSpPr>
        <p:spPr bwMode="auto">
          <a:xfrm flipV="1">
            <a:off x="1051888" y="2249360"/>
            <a:ext cx="530228" cy="533298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8" name="Straight Arrow Connector 57"/>
          <p:cNvCxnSpPr>
            <a:stCxn id="256011" idx="0"/>
            <a:endCxn id="256004" idx="4"/>
          </p:cNvCxnSpPr>
          <p:nvPr/>
        </p:nvCxnSpPr>
        <p:spPr bwMode="auto">
          <a:xfrm flipH="1" flipV="1">
            <a:off x="917746" y="3080762"/>
            <a:ext cx="12700" cy="76200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9" name="Straight Arrow Connector 58"/>
          <p:cNvCxnSpPr>
            <a:stCxn id="256009" idx="1"/>
            <a:endCxn id="256011" idx="5"/>
          </p:cNvCxnSpPr>
          <p:nvPr/>
        </p:nvCxnSpPr>
        <p:spPr bwMode="auto">
          <a:xfrm flipH="1" flipV="1">
            <a:off x="1064588" y="4140866"/>
            <a:ext cx="517528" cy="54838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0" name="Straight Arrow Connector 59"/>
          <p:cNvCxnSpPr>
            <a:stCxn id="256012" idx="2"/>
            <a:endCxn id="256009" idx="6"/>
          </p:cNvCxnSpPr>
          <p:nvPr/>
        </p:nvCxnSpPr>
        <p:spPr bwMode="auto">
          <a:xfrm flipH="1">
            <a:off x="1905964" y="4812725"/>
            <a:ext cx="690563" cy="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1" name="Straight Arrow Connector 60"/>
          <p:cNvCxnSpPr>
            <a:stCxn id="256013" idx="3"/>
            <a:endCxn id="256012" idx="7"/>
          </p:cNvCxnSpPr>
          <p:nvPr/>
        </p:nvCxnSpPr>
        <p:spPr bwMode="auto">
          <a:xfrm flipH="1">
            <a:off x="2920375" y="4174204"/>
            <a:ext cx="474666" cy="515042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49"/>
              <p:cNvSpPr txBox="1">
                <a:spLocks noChangeArrowheads="1"/>
              </p:cNvSpPr>
              <p:nvPr/>
            </p:nvSpPr>
            <p:spPr bwMode="auto">
              <a:xfrm>
                <a:off x="9533600" y="2607466"/>
                <a:ext cx="512478" cy="583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33600" y="2607466"/>
                <a:ext cx="512478" cy="583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8"/>
          <p:cNvSpPr>
            <a:spLocks noChangeAspect="1" noChangeArrowheads="1"/>
          </p:cNvSpPr>
          <p:nvPr/>
        </p:nvSpPr>
        <p:spPr bwMode="auto">
          <a:xfrm>
            <a:off x="4239906" y="2724620"/>
            <a:ext cx="381000" cy="349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8" name="Oval 8"/>
          <p:cNvSpPr>
            <a:spLocks noChangeAspect="1" noChangeArrowheads="1"/>
          </p:cNvSpPr>
          <p:nvPr/>
        </p:nvSpPr>
        <p:spPr bwMode="auto">
          <a:xfrm>
            <a:off x="5149860" y="2724620"/>
            <a:ext cx="381000" cy="349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9" name="Oval 8"/>
          <p:cNvSpPr>
            <a:spLocks noChangeAspect="1" noChangeArrowheads="1"/>
          </p:cNvSpPr>
          <p:nvPr/>
        </p:nvSpPr>
        <p:spPr bwMode="auto">
          <a:xfrm>
            <a:off x="6059814" y="2724620"/>
            <a:ext cx="381000" cy="349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70" name="Oval 8"/>
          <p:cNvSpPr>
            <a:spLocks noChangeAspect="1" noChangeArrowheads="1"/>
          </p:cNvSpPr>
          <p:nvPr/>
        </p:nvSpPr>
        <p:spPr bwMode="auto">
          <a:xfrm>
            <a:off x="6969768" y="2724620"/>
            <a:ext cx="381000" cy="349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71" name="Oval 8"/>
          <p:cNvSpPr>
            <a:spLocks noChangeAspect="1" noChangeArrowheads="1"/>
          </p:cNvSpPr>
          <p:nvPr/>
        </p:nvSpPr>
        <p:spPr bwMode="auto">
          <a:xfrm>
            <a:off x="7879722" y="2724620"/>
            <a:ext cx="381000" cy="349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72" name="Oval 8"/>
          <p:cNvSpPr>
            <a:spLocks noChangeAspect="1" noChangeArrowheads="1"/>
          </p:cNvSpPr>
          <p:nvPr/>
        </p:nvSpPr>
        <p:spPr bwMode="auto">
          <a:xfrm>
            <a:off x="8789675" y="2724620"/>
            <a:ext cx="381000" cy="349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74" name="Straight Arrow Connector 73"/>
          <p:cNvCxnSpPr>
            <a:stCxn id="256008" idx="6"/>
            <a:endCxn id="67" idx="2"/>
          </p:cNvCxnSpPr>
          <p:nvPr/>
        </p:nvCxnSpPr>
        <p:spPr bwMode="auto">
          <a:xfrm>
            <a:off x="3710952" y="2899245"/>
            <a:ext cx="528954" cy="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6" name="Straight Arrow Connector 75"/>
          <p:cNvCxnSpPr>
            <a:stCxn id="67" idx="6"/>
            <a:endCxn id="68" idx="2"/>
          </p:cNvCxnSpPr>
          <p:nvPr/>
        </p:nvCxnSpPr>
        <p:spPr bwMode="auto">
          <a:xfrm>
            <a:off x="4620906" y="2899245"/>
            <a:ext cx="528954" cy="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7" name="Straight Arrow Connector 76"/>
          <p:cNvCxnSpPr>
            <a:stCxn id="68" idx="6"/>
            <a:endCxn id="69" idx="2"/>
          </p:cNvCxnSpPr>
          <p:nvPr/>
        </p:nvCxnSpPr>
        <p:spPr bwMode="auto">
          <a:xfrm>
            <a:off x="5530860" y="2899245"/>
            <a:ext cx="528954" cy="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8" name="Straight Arrow Connector 77"/>
          <p:cNvCxnSpPr>
            <a:stCxn id="69" idx="6"/>
            <a:endCxn id="70" idx="2"/>
          </p:cNvCxnSpPr>
          <p:nvPr/>
        </p:nvCxnSpPr>
        <p:spPr bwMode="auto">
          <a:xfrm>
            <a:off x="6440814" y="2899245"/>
            <a:ext cx="528954" cy="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9" name="Straight Arrow Connector 78"/>
          <p:cNvCxnSpPr>
            <a:stCxn id="70" idx="6"/>
            <a:endCxn id="71" idx="2"/>
          </p:cNvCxnSpPr>
          <p:nvPr/>
        </p:nvCxnSpPr>
        <p:spPr bwMode="auto">
          <a:xfrm>
            <a:off x="7350768" y="2899245"/>
            <a:ext cx="528954" cy="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0" name="Straight Arrow Connector 79"/>
          <p:cNvCxnSpPr>
            <a:stCxn id="71" idx="6"/>
            <a:endCxn id="72" idx="2"/>
          </p:cNvCxnSpPr>
          <p:nvPr/>
        </p:nvCxnSpPr>
        <p:spPr bwMode="auto">
          <a:xfrm>
            <a:off x="8260722" y="2899245"/>
            <a:ext cx="528953" cy="0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56053" name="Curved Connector 256052"/>
          <p:cNvCxnSpPr>
            <a:stCxn id="72" idx="0"/>
            <a:endCxn id="72" idx="4"/>
          </p:cNvCxnSpPr>
          <p:nvPr/>
        </p:nvCxnSpPr>
        <p:spPr bwMode="auto">
          <a:xfrm rot="16200000" flipH="1">
            <a:off x="8805550" y="2899245"/>
            <a:ext cx="349250" cy="12700"/>
          </a:xfrm>
          <a:prstGeom prst="curvedConnector5">
            <a:avLst>
              <a:gd name="adj1" fmla="val -65455"/>
              <a:gd name="adj2" fmla="val 4189890"/>
              <a:gd name="adj3" fmla="val 165455"/>
            </a:avLst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 Box 49"/>
              <p:cNvSpPr txBox="1">
                <a:spLocks noChangeArrowheads="1"/>
              </p:cNvSpPr>
              <p:nvPr/>
            </p:nvSpPr>
            <p:spPr bwMode="auto">
              <a:xfrm>
                <a:off x="3571822" y="3179562"/>
                <a:ext cx="512478" cy="49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1822" y="3179562"/>
                <a:ext cx="512478" cy="4912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 Box 49"/>
              <p:cNvSpPr txBox="1">
                <a:spLocks noChangeArrowheads="1"/>
              </p:cNvSpPr>
              <p:nvPr/>
            </p:nvSpPr>
            <p:spPr bwMode="auto">
              <a:xfrm>
                <a:off x="2031126" y="1582852"/>
                <a:ext cx="512478" cy="49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1126" y="1582852"/>
                <a:ext cx="512478" cy="4912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 Box 49"/>
              <p:cNvSpPr txBox="1">
                <a:spLocks noChangeArrowheads="1"/>
              </p:cNvSpPr>
              <p:nvPr/>
            </p:nvSpPr>
            <p:spPr bwMode="auto">
              <a:xfrm>
                <a:off x="888912" y="2091235"/>
                <a:ext cx="512478" cy="49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8912" y="2091235"/>
                <a:ext cx="512478" cy="4912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 Box 49"/>
              <p:cNvSpPr txBox="1">
                <a:spLocks noChangeArrowheads="1"/>
              </p:cNvSpPr>
              <p:nvPr/>
            </p:nvSpPr>
            <p:spPr bwMode="auto">
              <a:xfrm>
                <a:off x="417968" y="3235855"/>
                <a:ext cx="512478" cy="49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968" y="3235855"/>
                <a:ext cx="512478" cy="4912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 Box 49"/>
              <p:cNvSpPr txBox="1">
                <a:spLocks noChangeArrowheads="1"/>
              </p:cNvSpPr>
              <p:nvPr/>
            </p:nvSpPr>
            <p:spPr bwMode="auto">
              <a:xfrm>
                <a:off x="924096" y="4415056"/>
                <a:ext cx="512478" cy="49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4096" y="4415056"/>
                <a:ext cx="512478" cy="4912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49"/>
              <p:cNvSpPr txBox="1">
                <a:spLocks noChangeArrowheads="1"/>
              </p:cNvSpPr>
              <p:nvPr/>
            </p:nvSpPr>
            <p:spPr bwMode="auto">
              <a:xfrm>
                <a:off x="2069834" y="4846009"/>
                <a:ext cx="512478" cy="49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9834" y="4846009"/>
                <a:ext cx="512478" cy="4912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49"/>
              <p:cNvSpPr txBox="1">
                <a:spLocks noChangeArrowheads="1"/>
              </p:cNvSpPr>
              <p:nvPr/>
            </p:nvSpPr>
            <p:spPr bwMode="auto">
              <a:xfrm>
                <a:off x="3147505" y="4310637"/>
                <a:ext cx="512478" cy="49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7505" y="4310637"/>
                <a:ext cx="512478" cy="4912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 Box 49"/>
              <p:cNvSpPr txBox="1">
                <a:spLocks noChangeArrowheads="1"/>
              </p:cNvSpPr>
              <p:nvPr/>
            </p:nvSpPr>
            <p:spPr bwMode="auto">
              <a:xfrm>
                <a:off x="3214170" y="2064509"/>
                <a:ext cx="512478" cy="49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4170" y="2064509"/>
                <a:ext cx="512478" cy="4912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Box 49"/>
              <p:cNvSpPr txBox="1">
                <a:spLocks noChangeArrowheads="1"/>
              </p:cNvSpPr>
              <p:nvPr/>
            </p:nvSpPr>
            <p:spPr bwMode="auto">
              <a:xfrm>
                <a:off x="8317912" y="2288536"/>
                <a:ext cx="512478" cy="49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7912" y="2288536"/>
                <a:ext cx="512478" cy="4912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 Box 49"/>
              <p:cNvSpPr txBox="1">
                <a:spLocks noChangeArrowheads="1"/>
              </p:cNvSpPr>
              <p:nvPr/>
            </p:nvSpPr>
            <p:spPr bwMode="auto">
              <a:xfrm>
                <a:off x="7405394" y="2288536"/>
                <a:ext cx="512478" cy="49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5394" y="2288536"/>
                <a:ext cx="512478" cy="4912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 Box 49"/>
              <p:cNvSpPr txBox="1">
                <a:spLocks noChangeArrowheads="1"/>
              </p:cNvSpPr>
              <p:nvPr/>
            </p:nvSpPr>
            <p:spPr bwMode="auto">
              <a:xfrm>
                <a:off x="4667843" y="2288536"/>
                <a:ext cx="512478" cy="49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7843" y="2288536"/>
                <a:ext cx="512478" cy="4912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 Box 49"/>
              <p:cNvSpPr txBox="1">
                <a:spLocks noChangeArrowheads="1"/>
              </p:cNvSpPr>
              <p:nvPr/>
            </p:nvSpPr>
            <p:spPr bwMode="auto">
              <a:xfrm>
                <a:off x="6492877" y="2288536"/>
                <a:ext cx="512478" cy="49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2877" y="2288536"/>
                <a:ext cx="512478" cy="4912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 Box 49"/>
              <p:cNvSpPr txBox="1">
                <a:spLocks noChangeArrowheads="1"/>
              </p:cNvSpPr>
              <p:nvPr/>
            </p:nvSpPr>
            <p:spPr bwMode="auto">
              <a:xfrm>
                <a:off x="5580360" y="2288536"/>
                <a:ext cx="512478" cy="49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360" y="2288536"/>
                <a:ext cx="512478" cy="4912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 Box 49"/>
              <p:cNvSpPr txBox="1">
                <a:spLocks noChangeArrowheads="1"/>
              </p:cNvSpPr>
              <p:nvPr/>
            </p:nvSpPr>
            <p:spPr bwMode="auto">
              <a:xfrm>
                <a:off x="3755326" y="2288536"/>
                <a:ext cx="512478" cy="491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5326" y="2288536"/>
                <a:ext cx="512478" cy="4912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 Box 49"/>
              <p:cNvSpPr txBox="1">
                <a:spLocks noChangeArrowheads="1"/>
              </p:cNvSpPr>
              <p:nvPr/>
            </p:nvSpPr>
            <p:spPr bwMode="auto">
              <a:xfrm>
                <a:off x="5290969" y="3211495"/>
                <a:ext cx="2527962" cy="654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vertices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0969" y="3211495"/>
                <a:ext cx="2527962" cy="654603"/>
              </a:xfrm>
              <a:prstGeom prst="rect">
                <a:avLst/>
              </a:prstGeom>
              <a:blipFill>
                <a:blip r:embed="rId19"/>
                <a:stretch>
                  <a:fillRect b="-177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49"/>
              <p:cNvSpPr txBox="1">
                <a:spLocks noChangeArrowheads="1"/>
              </p:cNvSpPr>
              <p:nvPr/>
            </p:nvSpPr>
            <p:spPr bwMode="auto">
              <a:xfrm>
                <a:off x="1010426" y="3022993"/>
                <a:ext cx="2527962" cy="654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vertices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0426" y="3022993"/>
                <a:ext cx="2527962" cy="654603"/>
              </a:xfrm>
              <a:prstGeom prst="rect">
                <a:avLst/>
              </a:prstGeom>
              <a:blipFill>
                <a:blip r:embed="rId20"/>
                <a:stretch>
                  <a:fillRect b="-177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 Box 50"/>
              <p:cNvSpPr txBox="1">
                <a:spLocks noChangeArrowheads="1"/>
              </p:cNvSpPr>
              <p:nvPr/>
            </p:nvSpPr>
            <p:spPr bwMode="auto">
              <a:xfrm>
                <a:off x="-1710" y="6297551"/>
                <a:ext cx="10080625" cy="493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running time can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Θ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4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710" y="6297551"/>
                <a:ext cx="10080625" cy="493084"/>
              </a:xfrm>
              <a:prstGeom prst="rect">
                <a:avLst/>
              </a:prstGeom>
              <a:blipFill>
                <a:blip r:embed="rId21"/>
                <a:stretch>
                  <a:fillRect t="-17284" b="-345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3538388" y="1442530"/>
            <a:ext cx="6542237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values are now finite.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3549272" y="3913588"/>
            <a:ext cx="6542237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good and bad update orders.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3549270" y="4544964"/>
            <a:ext cx="6542237" cy="89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bad the algorithm goes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round and round the cycle…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50"/>
              <p:cNvSpPr txBox="1">
                <a:spLocks noChangeArrowheads="1"/>
              </p:cNvSpPr>
              <p:nvPr/>
            </p:nvSpPr>
            <p:spPr bwMode="auto">
              <a:xfrm>
                <a:off x="-1711" y="6885382"/>
                <a:ext cx="10080625" cy="493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made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𝑚𝑛𝑊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adding (irrelevant) chords.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711" y="6885382"/>
                <a:ext cx="10080625" cy="493084"/>
              </a:xfrm>
              <a:prstGeom prst="rect">
                <a:avLst/>
              </a:prstGeom>
              <a:blipFill>
                <a:blip r:embed="rId22"/>
                <a:stretch>
                  <a:fillRect t="-18519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427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24" grpId="0"/>
      <p:bldP spid="51" grpId="0"/>
      <p:bldP spid="52" grpId="0"/>
      <p:bldP spid="53" grpId="0"/>
      <p:bldP spid="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03260"/>
            <a:ext cx="10080625" cy="21531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dirty="0" smtClean="0"/>
              <a:t>END of</a:t>
            </a:r>
            <a:br>
              <a:rPr lang="en-US" sz="7200" dirty="0" smtClean="0"/>
            </a:br>
            <a:r>
              <a:rPr lang="en-US" sz="7200" dirty="0" smtClean="0"/>
              <a:t>LECTURE 4</a:t>
            </a:r>
            <a:endParaRPr lang="he-IL" sz="7200" dirty="0"/>
          </a:p>
        </p:txBody>
      </p:sp>
    </p:spTree>
    <p:extLst>
      <p:ext uri="{BB962C8B-B14F-4D97-AF65-F5344CB8AC3E}">
        <p14:creationId xmlns:p14="http://schemas.microsoft.com/office/powerpoint/2010/main" val="41682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71938" y="4355591"/>
            <a:ext cx="5599112" cy="1292473"/>
            <a:chOff x="4071938" y="2983991"/>
            <a:chExt cx="5599112" cy="1292473"/>
          </a:xfrm>
        </p:grpSpPr>
        <p:sp>
          <p:nvSpPr>
            <p:cNvPr id="256041" name="Text Box 41"/>
            <p:cNvSpPr txBox="1">
              <a:spLocks noChangeAspect="1" noChangeArrowheads="1"/>
            </p:cNvSpPr>
            <p:nvPr/>
          </p:nvSpPr>
          <p:spPr bwMode="auto">
            <a:xfrm>
              <a:off x="4071938" y="2983991"/>
              <a:ext cx="5599112" cy="49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>
                  <a:solidFill>
                    <a:schemeClr val="accent2"/>
                  </a:solidFill>
                </a:rPr>
                <a:t>Limiting average </a:t>
              </a:r>
              <a:r>
                <a:rPr lang="en-US" sz="2800" dirty="0" smtClean="0">
                  <a:solidFill>
                    <a:schemeClr val="accent2"/>
                  </a:solidFill>
                </a:rPr>
                <a:t>cost</a:t>
              </a:r>
              <a:endParaRPr lang="en-US" sz="2800" dirty="0">
                <a:solidFill>
                  <a:schemeClr val="accent2"/>
                </a:solidFill>
              </a:endParaRPr>
            </a:p>
          </p:txBody>
        </p:sp>
        <p:pic>
          <p:nvPicPr>
            <p:cNvPr id="7" name="Picture 6" descr="TP_t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0856" y="3419183"/>
              <a:ext cx="4401279" cy="85728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56042" name="Text Box 42"/>
          <p:cNvSpPr txBox="1">
            <a:spLocks noChangeAspect="1" noChangeArrowheads="1"/>
          </p:cNvSpPr>
          <p:nvPr/>
        </p:nvSpPr>
        <p:spPr bwMode="auto">
          <a:xfrm>
            <a:off x="4452938" y="2953683"/>
            <a:ext cx="4838700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B050"/>
                </a:solidFill>
              </a:rPr>
              <a:t>Discounted </a:t>
            </a:r>
            <a:r>
              <a:rPr lang="en-US" sz="2800" dirty="0" smtClean="0">
                <a:solidFill>
                  <a:srgbClr val="00B050"/>
                </a:solidFill>
              </a:rPr>
              <a:t>cost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1" name="Picture 1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165" y="3382525"/>
            <a:ext cx="4058247" cy="82810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Text Box 41"/>
          <p:cNvSpPr txBox="1">
            <a:spLocks noChangeAspect="1" noChangeArrowheads="1"/>
          </p:cNvSpPr>
          <p:nvPr/>
        </p:nvSpPr>
        <p:spPr bwMode="auto">
          <a:xfrm>
            <a:off x="4066678" y="1582615"/>
            <a:ext cx="5599112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Total cost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0610" y="2049338"/>
            <a:ext cx="2971249" cy="8281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Rectangle 61"/>
          <p:cNvSpPr>
            <a:spLocks noChangeArrowheads="1"/>
          </p:cNvSpPr>
          <p:nvPr/>
        </p:nvSpPr>
        <p:spPr bwMode="auto">
          <a:xfrm>
            <a:off x="0" y="344488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Turn-based </a:t>
            </a:r>
            <a:r>
              <a:rPr lang="en-US" sz="4400" dirty="0" smtClean="0">
                <a:solidFill>
                  <a:srgbClr val="FF9900"/>
                </a:solidFill>
                <a:latin typeface="+mj-lt"/>
                <a:cs typeface="Times New Roman" panose="02020603050405020304" pitchFamily="18" charset="0"/>
              </a:rPr>
              <a:t>non-Stochastic</a:t>
            </a:r>
            <a:r>
              <a:rPr lang="en-US" sz="4400" dirty="0" smtClean="0">
                <a:latin typeface="+mj-lt"/>
                <a:cs typeface="Times New Roman" panose="02020603050405020304" pitchFamily="18" charset="0"/>
              </a:rPr>
              <a:t> Games</a:t>
            </a:r>
            <a:r>
              <a:rPr lang="en-US" sz="4800" dirty="0">
                <a:latin typeface="+mj-lt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+mj-lt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CC3300"/>
                </a:solidFill>
                <a:latin typeface="+mj-lt"/>
                <a:cs typeface="Times New Roman" panose="02020603050405020304" pitchFamily="18" charset="0"/>
              </a:rPr>
              <a:t>[</a:t>
            </a:r>
            <a:r>
              <a:rPr lang="en-US" sz="3200" dirty="0" err="1" smtClean="0">
                <a:solidFill>
                  <a:srgbClr val="CC3300"/>
                </a:solidFill>
                <a:latin typeface="+mj-lt"/>
                <a:cs typeface="Times New Roman" panose="02020603050405020304" pitchFamily="18" charset="0"/>
              </a:rPr>
              <a:t>Ehrenfeucht-Mycielski</a:t>
            </a:r>
            <a:r>
              <a:rPr lang="en-US" sz="3200" dirty="0" smtClean="0">
                <a:solidFill>
                  <a:srgbClr val="CC33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C3300"/>
                </a:solidFill>
                <a:latin typeface="+mj-lt"/>
                <a:cs typeface="Times New Roman" panose="02020603050405020304" pitchFamily="18" charset="0"/>
              </a:rPr>
              <a:t>(1979</a:t>
            </a:r>
            <a:r>
              <a:rPr lang="en-US" sz="3200" dirty="0" smtClean="0">
                <a:solidFill>
                  <a:srgbClr val="CC3300"/>
                </a:solidFill>
                <a:latin typeface="+mj-lt"/>
                <a:cs typeface="Times New Roman" panose="02020603050405020304" pitchFamily="18" charset="0"/>
              </a:rPr>
              <a:t>)] …</a:t>
            </a:r>
            <a:endParaRPr lang="en-US" sz="3200" dirty="0">
              <a:solidFill>
                <a:srgbClr val="CC33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Text Box 49"/>
          <p:cNvSpPr txBox="1">
            <a:spLocks noChangeArrowheads="1"/>
          </p:cNvSpPr>
          <p:nvPr/>
        </p:nvSpPr>
        <p:spPr bwMode="auto">
          <a:xfrm>
            <a:off x="1" y="6553885"/>
            <a:ext cx="10080624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(Stochastic actions are not the only source of difficulty.)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50"/>
          <p:cNvSpPr txBox="1">
            <a:spLocks noChangeArrowheads="1"/>
          </p:cNvSpPr>
          <p:nvPr/>
        </p:nvSpPr>
        <p:spPr bwMode="auto">
          <a:xfrm>
            <a:off x="0" y="5936120"/>
            <a:ext cx="10080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Still no 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polynomial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algorithms known!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7"/>
          <p:cNvGrpSpPr>
            <a:grpSpLocks noChangeAspect="1"/>
          </p:cNvGrpSpPr>
          <p:nvPr/>
        </p:nvGrpSpPr>
        <p:grpSpPr bwMode="auto">
          <a:xfrm>
            <a:off x="6707823" y="2181384"/>
            <a:ext cx="377825" cy="433388"/>
            <a:chOff x="-601" y="4819"/>
            <a:chExt cx="320" cy="367"/>
          </a:xfrm>
        </p:grpSpPr>
        <p:sp>
          <p:nvSpPr>
            <p:cNvPr id="44" name="Line 45"/>
            <p:cNvSpPr>
              <a:spLocks noChangeAspect="1" noChangeShapeType="1"/>
            </p:cNvSpPr>
            <p:nvPr/>
          </p:nvSpPr>
          <p:spPr bwMode="auto">
            <a:xfrm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47" name="Line 46"/>
            <p:cNvSpPr>
              <a:spLocks noChangeAspect="1" noChangeShapeType="1"/>
            </p:cNvSpPr>
            <p:nvPr/>
          </p:nvSpPr>
          <p:spPr bwMode="auto">
            <a:xfrm flipH="1"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48" name="Group 47"/>
          <p:cNvGrpSpPr>
            <a:grpSpLocks noChangeAspect="1"/>
          </p:cNvGrpSpPr>
          <p:nvPr/>
        </p:nvGrpSpPr>
        <p:grpSpPr bwMode="auto">
          <a:xfrm>
            <a:off x="6054725" y="4957950"/>
            <a:ext cx="377825" cy="433388"/>
            <a:chOff x="-601" y="4819"/>
            <a:chExt cx="320" cy="367"/>
          </a:xfrm>
        </p:grpSpPr>
        <p:sp>
          <p:nvSpPr>
            <p:cNvPr id="49" name="Line 45"/>
            <p:cNvSpPr>
              <a:spLocks noChangeAspect="1" noChangeShapeType="1"/>
            </p:cNvSpPr>
            <p:nvPr/>
          </p:nvSpPr>
          <p:spPr bwMode="auto">
            <a:xfrm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0" name="Line 46"/>
            <p:cNvSpPr>
              <a:spLocks noChangeAspect="1" noChangeShapeType="1"/>
            </p:cNvSpPr>
            <p:nvPr/>
          </p:nvSpPr>
          <p:spPr bwMode="auto">
            <a:xfrm flipH="1"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51" name="Group 47"/>
          <p:cNvGrpSpPr>
            <a:grpSpLocks noChangeAspect="1"/>
          </p:cNvGrpSpPr>
          <p:nvPr/>
        </p:nvGrpSpPr>
        <p:grpSpPr bwMode="auto">
          <a:xfrm>
            <a:off x="6204903" y="3509328"/>
            <a:ext cx="377825" cy="433388"/>
            <a:chOff x="-601" y="4819"/>
            <a:chExt cx="320" cy="367"/>
          </a:xfrm>
        </p:grpSpPr>
        <p:sp>
          <p:nvSpPr>
            <p:cNvPr id="52" name="Line 45"/>
            <p:cNvSpPr>
              <a:spLocks noChangeAspect="1" noChangeShapeType="1"/>
            </p:cNvSpPr>
            <p:nvPr/>
          </p:nvSpPr>
          <p:spPr bwMode="auto">
            <a:xfrm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3" name="Line 46"/>
            <p:cNvSpPr>
              <a:spLocks noChangeAspect="1" noChangeShapeType="1"/>
            </p:cNvSpPr>
            <p:nvPr/>
          </p:nvSpPr>
          <p:spPr bwMode="auto">
            <a:xfrm flipH="1">
              <a:off x="-601" y="4819"/>
              <a:ext cx="320" cy="36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4200" y="2076450"/>
            <a:ext cx="2990850" cy="3046413"/>
            <a:chOff x="584200" y="2076450"/>
            <a:chExt cx="2990850" cy="3046413"/>
          </a:xfrm>
        </p:grpSpPr>
        <p:sp>
          <p:nvSpPr>
            <p:cNvPr id="256004" name="Oval 4"/>
            <p:cNvSpPr>
              <a:spLocks noChangeAspect="1" noChangeArrowheads="1"/>
            </p:cNvSpPr>
            <p:nvPr/>
          </p:nvSpPr>
          <p:spPr bwMode="auto">
            <a:xfrm>
              <a:off x="584200" y="2863850"/>
              <a:ext cx="379413" cy="34925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56006" name="Oval 6"/>
            <p:cNvSpPr>
              <a:spLocks noChangeAspect="1" noChangeArrowheads="1"/>
            </p:cNvSpPr>
            <p:nvPr/>
          </p:nvSpPr>
          <p:spPr bwMode="auto">
            <a:xfrm>
              <a:off x="2441575" y="2090738"/>
              <a:ext cx="379413" cy="3492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56007" name="Oval 7"/>
            <p:cNvSpPr>
              <a:spLocks noChangeAspect="1" noChangeArrowheads="1"/>
            </p:cNvSpPr>
            <p:nvPr/>
          </p:nvSpPr>
          <p:spPr bwMode="auto">
            <a:xfrm>
              <a:off x="2584450" y="2222500"/>
              <a:ext cx="93663" cy="857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56008" name="Oval 8"/>
            <p:cNvSpPr>
              <a:spLocks noChangeAspect="1" noChangeArrowheads="1"/>
            </p:cNvSpPr>
            <p:nvPr/>
          </p:nvSpPr>
          <p:spPr bwMode="auto">
            <a:xfrm>
              <a:off x="3186113" y="2859088"/>
              <a:ext cx="381000" cy="34925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56009" name="Oval 9"/>
            <p:cNvSpPr>
              <a:spLocks noChangeAspect="1" noChangeArrowheads="1"/>
            </p:cNvSpPr>
            <p:nvPr/>
          </p:nvSpPr>
          <p:spPr bwMode="auto">
            <a:xfrm>
              <a:off x="1382713" y="4773613"/>
              <a:ext cx="379412" cy="34925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56010" name="Oval 10"/>
            <p:cNvSpPr>
              <a:spLocks noChangeAspect="1" noChangeArrowheads="1"/>
            </p:cNvSpPr>
            <p:nvPr/>
          </p:nvSpPr>
          <p:spPr bwMode="auto">
            <a:xfrm>
              <a:off x="1382713" y="2076450"/>
              <a:ext cx="379412" cy="3492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56011" name="Oval 11"/>
            <p:cNvSpPr>
              <a:spLocks noChangeAspect="1" noChangeArrowheads="1"/>
            </p:cNvSpPr>
            <p:nvPr/>
          </p:nvSpPr>
          <p:spPr bwMode="auto">
            <a:xfrm>
              <a:off x="596900" y="3975100"/>
              <a:ext cx="379413" cy="3492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56012" name="Oval 12"/>
            <p:cNvSpPr>
              <a:spLocks noChangeAspect="1" noChangeArrowheads="1"/>
            </p:cNvSpPr>
            <p:nvPr/>
          </p:nvSpPr>
          <p:spPr bwMode="auto">
            <a:xfrm>
              <a:off x="2452688" y="4767263"/>
              <a:ext cx="379412" cy="3492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56013" name="Oval 13"/>
            <p:cNvSpPr>
              <a:spLocks noChangeAspect="1" noChangeArrowheads="1"/>
            </p:cNvSpPr>
            <p:nvPr/>
          </p:nvSpPr>
          <p:spPr bwMode="auto">
            <a:xfrm>
              <a:off x="3195638" y="4008438"/>
              <a:ext cx="379412" cy="34925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256015" name="AutoShape 15"/>
            <p:cNvCxnSpPr>
              <a:cxnSpLocks noChangeAspect="1" noChangeShapeType="1"/>
              <a:stCxn id="256006" idx="3"/>
              <a:endCxn id="256011" idx="7"/>
            </p:cNvCxnSpPr>
            <p:nvPr/>
          </p:nvCxnSpPr>
          <p:spPr bwMode="auto">
            <a:xfrm flipH="1">
              <a:off x="920749" y="2388842"/>
              <a:ext cx="1576390" cy="16374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6020" name="AutoShape 20"/>
            <p:cNvCxnSpPr>
              <a:cxnSpLocks noChangeAspect="1" noChangeShapeType="1"/>
              <a:stCxn id="256006" idx="4"/>
              <a:endCxn id="256013" idx="1"/>
            </p:cNvCxnSpPr>
            <p:nvPr/>
          </p:nvCxnSpPr>
          <p:spPr bwMode="auto">
            <a:xfrm>
              <a:off x="2631282" y="2439988"/>
              <a:ext cx="619920" cy="1619596"/>
            </a:xfrm>
            <a:prstGeom prst="straightConnector1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</p:cxnSp>
        <p:pic>
          <p:nvPicPr>
            <p:cNvPr id="256028" name="Picture 28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819798" y="3117850"/>
              <a:ext cx="242887" cy="190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256029" name="Picture 29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835468" y="2862898"/>
              <a:ext cx="242887" cy="1889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35" name="Oval 8"/>
            <p:cNvSpPr>
              <a:spLocks noChangeAspect="1" noChangeArrowheads="1"/>
            </p:cNvSpPr>
            <p:nvPr/>
          </p:nvSpPr>
          <p:spPr bwMode="auto">
            <a:xfrm>
              <a:off x="1982637" y="3421404"/>
              <a:ext cx="381000" cy="349250"/>
            </a:xfrm>
            <a:prstGeom prst="ellipse">
              <a:avLst/>
            </a:prstGeom>
            <a:solidFill>
              <a:schemeClr val="bg2">
                <a:alpha val="5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8" name="Curved Connector 7"/>
            <p:cNvCxnSpPr>
              <a:stCxn id="35" idx="4"/>
              <a:endCxn id="35" idx="2"/>
            </p:cNvCxnSpPr>
            <p:nvPr/>
          </p:nvCxnSpPr>
          <p:spPr bwMode="auto">
            <a:xfrm rot="5400000" flipH="1">
              <a:off x="1990574" y="3588092"/>
              <a:ext cx="174625" cy="190500"/>
            </a:xfrm>
            <a:prstGeom prst="curvedConnector4">
              <a:avLst>
                <a:gd name="adj1" fmla="val -130909"/>
                <a:gd name="adj2" fmla="val 22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9" name="Picture 8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53993" y="4082415"/>
              <a:ext cx="122415" cy="192366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4" name="AutoShape 20"/>
            <p:cNvCxnSpPr>
              <a:cxnSpLocks noChangeAspect="1" noChangeShapeType="1"/>
              <a:stCxn id="256013" idx="2"/>
              <a:endCxn id="35" idx="5"/>
            </p:cNvCxnSpPr>
            <p:nvPr/>
          </p:nvCxnSpPr>
          <p:spPr bwMode="auto">
            <a:xfrm flipH="1" flipV="1">
              <a:off x="2307841" y="3719508"/>
              <a:ext cx="887797" cy="463555"/>
            </a:xfrm>
            <a:prstGeom prst="straightConnector1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</p:cxnSp>
        <p:pic>
          <p:nvPicPr>
            <p:cNvPr id="15" name="Picture 14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94433" y="3856829"/>
              <a:ext cx="244830" cy="192366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Rounded Rectangular Callout 2"/>
          <p:cNvSpPr/>
          <p:nvPr/>
        </p:nvSpPr>
        <p:spPr bwMode="auto">
          <a:xfrm>
            <a:off x="4467476" y="2539827"/>
            <a:ext cx="4475479" cy="1242184"/>
          </a:xfrm>
          <a:prstGeom prst="wedgeRoundRectCallout">
            <a:avLst>
              <a:gd name="adj1" fmla="val -9284"/>
              <a:gd name="adj2" fmla="val 85071"/>
              <a:gd name="adj3" fmla="val 16667"/>
            </a:avLst>
          </a:prstGeom>
          <a:solidFill>
            <a:srgbClr val="61D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Mean Payoff Games</a:t>
            </a:r>
            <a:b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MPG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321628" y="4280806"/>
            <a:ext cx="4970009" cy="148113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7536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5471"/>
            <a:ext cx="10080625" cy="873125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Strategies and plays in MPGs</a:t>
            </a:r>
            <a:endParaRPr lang="en-US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9"/>
              <p:cNvSpPr txBox="1">
                <a:spLocks noChangeArrowheads="1"/>
              </p:cNvSpPr>
              <p:nvPr/>
            </p:nvSpPr>
            <p:spPr bwMode="auto">
              <a:xfrm>
                <a:off x="21765" y="2774600"/>
                <a:ext cx="10080625" cy="1074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 for player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65" y="2774600"/>
                <a:ext cx="10080625" cy="1074781"/>
              </a:xfrm>
              <a:prstGeom prst="rect">
                <a:avLst/>
              </a:prstGeom>
              <a:blipFill>
                <a:blip r:embed="rId3"/>
                <a:stretch>
                  <a:fillRect t="-3409" b="-119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20055" y="1478348"/>
            <a:ext cx="10080625" cy="107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Player 0  –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minimizer</a:t>
            </a:r>
            <a:b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maximizer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-2203" y="5425842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𝑝𝑙𝑎𝑦</m:t>
                        </m:r>
                      </m:e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–  play starting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203" y="5425842"/>
                <a:ext cx="10080625" cy="544893"/>
              </a:xfrm>
              <a:prstGeom prst="rect">
                <a:avLst/>
              </a:prstGeom>
              <a:blipFill>
                <a:blip r:embed="rId4"/>
                <a:stretch>
                  <a:fillRect t="-6742" b="-314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6361" y="6221574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𝑐𝑜𝑠𝑡</m:t>
                        </m:r>
                      </m:e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 cost sequence starting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1" y="6221574"/>
                <a:ext cx="10080625" cy="544893"/>
              </a:xfrm>
              <a:prstGeom prst="rect">
                <a:avLst/>
              </a:prstGeom>
              <a:blipFill>
                <a:blip r:embed="rId5"/>
                <a:stretch>
                  <a:fillRect t="-7865" b="-314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20055" y="4100221"/>
                <a:ext cx="10080625" cy="1074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Positional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trategy for player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55" y="4100221"/>
                <a:ext cx="10080625" cy="1074781"/>
              </a:xfrm>
              <a:prstGeom prst="rect">
                <a:avLst/>
              </a:prstGeom>
              <a:blipFill>
                <a:blip r:embed="rId6"/>
                <a:stretch>
                  <a:fillRect t="-3977" b="-119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636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5471"/>
            <a:ext cx="10080625" cy="873125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Values of plays</a:t>
            </a:r>
            <a:endParaRPr lang="en-US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25199" y="1565678"/>
                <a:ext cx="10080625" cy="1473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𝐴𝑉𝐺</m:t>
                          </m:r>
                        </m:e>
                      </m:acc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,…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⁡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99" y="1565678"/>
                <a:ext cx="10080625" cy="14739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23489" y="3218102"/>
                <a:ext cx="10080625" cy="1473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𝐴𝑉𝐺</m:t>
                          </m:r>
                        </m:e>
                      </m:ba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,…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⁡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89" y="3218102"/>
                <a:ext cx="10080625" cy="14739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9"/>
              <p:cNvSpPr txBox="1">
                <a:spLocks noChangeArrowheads="1"/>
              </p:cNvSpPr>
              <p:nvPr/>
            </p:nvSpPr>
            <p:spPr bwMode="auto">
              <a:xfrm>
                <a:off x="-2203" y="5216424"/>
                <a:ext cx="10080625" cy="734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pos m:val="top"/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𝑉𝐴𝐿</m:t>
                              </m:r>
                            </m:e>
                          </m:ba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𝐴𝑉𝐺</m:t>
                          </m:r>
                        </m:e>
                      </m:acc>
                      <m:d>
                        <m:d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𝑐𝑜𝑠𝑡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203" y="5216424"/>
                <a:ext cx="10080625" cy="7346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9"/>
              <p:cNvSpPr txBox="1">
                <a:spLocks noChangeArrowheads="1"/>
              </p:cNvSpPr>
              <p:nvPr/>
            </p:nvSpPr>
            <p:spPr bwMode="auto">
              <a:xfrm>
                <a:off x="6361" y="6201025"/>
                <a:ext cx="10080625" cy="646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𝑉𝐴𝐿</m:t>
                              </m:r>
                            </m:e>
                          </m:ba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bar>
                        <m:barPr>
                          <m:ctrlPr>
                            <a:rPr lang="en-US" sz="28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𝐴𝑉𝐺</m:t>
                          </m:r>
                        </m:e>
                      </m:bar>
                      <m:d>
                        <m:d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𝑐𝑜𝑠𝑡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1" y="6201025"/>
                <a:ext cx="10080625" cy="6467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112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4375"/>
            <a:ext cx="10080625" cy="873125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Positional optimality of MPGs</a:t>
            </a:r>
            <a:endParaRPr lang="en-US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25199" y="1812259"/>
                <a:ext cx="10080625" cy="583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</a:t>
                </a:r>
                <a:r>
                  <a:rPr lang="en-US" sz="28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𝑉𝐴𝐿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that: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99" y="1812259"/>
                <a:ext cx="10080625" cy="583558"/>
              </a:xfrm>
              <a:prstGeom prst="rect">
                <a:avLst/>
              </a:prstGeom>
              <a:blipFill>
                <a:blip r:embed="rId3"/>
                <a:stretch>
                  <a:fillRect t="-6250" b="-218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23489" y="2355078"/>
                <a:ext cx="10080625" cy="133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Player </a:t>
                </a:r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strategy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pos m:val="top"/>
                              <m:ctrlP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𝑉𝐴𝐿</m:t>
                              </m:r>
                            </m:e>
                          </m:bar>
                        </m:e>
                        <m:sup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 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89" y="2355078"/>
                <a:ext cx="10080625" cy="1338700"/>
              </a:xfrm>
              <a:prstGeom prst="rect">
                <a:avLst/>
              </a:prstGeom>
              <a:blipFill>
                <a:blip r:embed="rId4"/>
                <a:stretch>
                  <a:fillRect t="-136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21779" y="3555438"/>
                <a:ext cx="10080625" cy="1209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Player </a:t>
                </a:r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strategy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𝑉𝐴𝐿</m:t>
                              </m:r>
                            </m:e>
                          </m:ba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79" y="3555438"/>
                <a:ext cx="10080625" cy="1209818"/>
              </a:xfrm>
              <a:prstGeom prst="rect">
                <a:avLst/>
              </a:prstGeom>
              <a:blipFill>
                <a:blip r:embed="rId5"/>
                <a:stretch>
                  <a:fillRect t="-15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-1" y="1144050"/>
            <a:ext cx="10080625" cy="60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Theorem: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33763" y="4831153"/>
                <a:ext cx="10080625" cy="583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strategies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called </a:t>
                </a:r>
                <a:r>
                  <a:rPr lang="en-US" sz="2800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optimal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strategies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63" y="4831153"/>
                <a:ext cx="10080625" cy="583558"/>
              </a:xfrm>
              <a:prstGeom prst="rect">
                <a:avLst/>
              </a:prstGeom>
              <a:blipFill>
                <a:blip r:embed="rId6"/>
                <a:stretch>
                  <a:fillRect t="-7368" b="-231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21779" y="5524766"/>
            <a:ext cx="10080625" cy="107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Furthermore, both players have </a:t>
            </a:r>
            <a:r>
              <a:rPr lang="en-US" sz="28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strategies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optimal from all vertices.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32053" y="6709603"/>
            <a:ext cx="10080625" cy="54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(Special case of the theorem of TBSGs.)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52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9" grpId="0"/>
      <p:bldP spid="10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>
            <a:spLocks noChangeAspect="1" noChangeArrowheads="1"/>
          </p:cNvSpPr>
          <p:nvPr/>
        </p:nvSpPr>
        <p:spPr bwMode="auto">
          <a:xfrm>
            <a:off x="1555327" y="5025735"/>
            <a:ext cx="303637" cy="27949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509581"/>
            <a:ext cx="10080625" cy="722057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kern="0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Positional strategies plays</a:t>
            </a:r>
            <a:endParaRPr lang="en-US" kern="0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9"/>
              <p:cNvSpPr txBox="1">
                <a:spLocks noChangeArrowheads="1"/>
              </p:cNvSpPr>
              <p:nvPr/>
            </p:nvSpPr>
            <p:spPr bwMode="auto">
              <a:xfrm>
                <a:off x="33763" y="1533149"/>
                <a:ext cx="10080625" cy="1074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the two players use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positional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strategies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 a finite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leading to a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cycle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which is repeated forever.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63" y="1533149"/>
                <a:ext cx="10080625" cy="1074781"/>
              </a:xfrm>
              <a:prstGeom prst="rect">
                <a:avLst/>
              </a:prstGeom>
              <a:blipFill>
                <a:blip r:embed="rId2"/>
                <a:stretch>
                  <a:fillRect t="-3977" b="-1136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7"/>
          <p:cNvSpPr>
            <a:spLocks noChangeAspect="1" noChangeArrowheads="1"/>
          </p:cNvSpPr>
          <p:nvPr/>
        </p:nvSpPr>
        <p:spPr bwMode="auto">
          <a:xfrm>
            <a:off x="1659777" y="5119811"/>
            <a:ext cx="93663" cy="85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grpSp>
        <p:nvGrpSpPr>
          <p:cNvPr id="67" name="Group 66"/>
          <p:cNvGrpSpPr/>
          <p:nvPr/>
        </p:nvGrpSpPr>
        <p:grpSpPr>
          <a:xfrm>
            <a:off x="5512583" y="4383602"/>
            <a:ext cx="2393522" cy="2437988"/>
            <a:chOff x="5399569" y="4178124"/>
            <a:chExt cx="2393522" cy="2437988"/>
          </a:xfrm>
        </p:grpSpPr>
        <p:sp>
          <p:nvSpPr>
            <p:cNvPr id="5" name="Oval 4"/>
            <p:cNvSpPr>
              <a:spLocks noChangeAspect="1" noChangeArrowheads="1"/>
            </p:cNvSpPr>
            <p:nvPr/>
          </p:nvSpPr>
          <p:spPr bwMode="auto">
            <a:xfrm>
              <a:off x="5399569" y="4808266"/>
              <a:ext cx="303637" cy="27949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6" name="Oval 6"/>
            <p:cNvSpPr>
              <a:spLocks noChangeAspect="1" noChangeArrowheads="1"/>
            </p:cNvSpPr>
            <p:nvPr/>
          </p:nvSpPr>
          <p:spPr bwMode="auto">
            <a:xfrm>
              <a:off x="6885992" y="4189558"/>
              <a:ext cx="303637" cy="2794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8"/>
            <p:cNvSpPr>
              <a:spLocks noChangeAspect="1" noChangeArrowheads="1"/>
            </p:cNvSpPr>
            <p:nvPr/>
          </p:nvSpPr>
          <p:spPr bwMode="auto">
            <a:xfrm>
              <a:off x="7481832" y="4804455"/>
              <a:ext cx="304907" cy="27949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9"/>
            <p:cNvSpPr>
              <a:spLocks noChangeAspect="1" noChangeArrowheads="1"/>
            </p:cNvSpPr>
            <p:nvPr/>
          </p:nvSpPr>
          <p:spPr bwMode="auto">
            <a:xfrm>
              <a:off x="6038604" y="6336614"/>
              <a:ext cx="303636" cy="27949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10"/>
            <p:cNvSpPr>
              <a:spLocks noChangeAspect="1" noChangeArrowheads="1"/>
            </p:cNvSpPr>
            <p:nvPr/>
          </p:nvSpPr>
          <p:spPr bwMode="auto">
            <a:xfrm>
              <a:off x="6038604" y="4178124"/>
              <a:ext cx="303636" cy="2794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1"/>
            <p:cNvSpPr>
              <a:spLocks noChangeAspect="1" noChangeArrowheads="1"/>
            </p:cNvSpPr>
            <p:nvPr/>
          </p:nvSpPr>
          <p:spPr bwMode="auto">
            <a:xfrm>
              <a:off x="5409733" y="5697578"/>
              <a:ext cx="303637" cy="2794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" name="Oval 12"/>
            <p:cNvSpPr>
              <a:spLocks noChangeAspect="1" noChangeArrowheads="1"/>
            </p:cNvSpPr>
            <p:nvPr/>
          </p:nvSpPr>
          <p:spPr bwMode="auto">
            <a:xfrm>
              <a:off x="6894885" y="6331532"/>
              <a:ext cx="303636" cy="2794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" name="Oval 13"/>
            <p:cNvSpPr>
              <a:spLocks noChangeAspect="1" noChangeArrowheads="1"/>
            </p:cNvSpPr>
            <p:nvPr/>
          </p:nvSpPr>
          <p:spPr bwMode="auto">
            <a:xfrm>
              <a:off x="7489455" y="5724258"/>
              <a:ext cx="303636" cy="27949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15" name="AutoShape 20"/>
            <p:cNvCxnSpPr>
              <a:cxnSpLocks noChangeAspect="1" noChangeShapeType="1"/>
              <a:stCxn id="6" idx="5"/>
              <a:endCxn id="8" idx="1"/>
            </p:cNvCxnSpPr>
            <p:nvPr/>
          </p:nvCxnSpPr>
          <p:spPr bwMode="auto">
            <a:xfrm>
              <a:off x="7145162" y="4428126"/>
              <a:ext cx="381322" cy="41726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 w="lg" len="lg"/>
              <a:tailEnd type="stealth" w="lg" len="lg"/>
            </a:ln>
            <a:effectLst/>
          </p:spPr>
        </p:cxnSp>
        <p:cxnSp>
          <p:nvCxnSpPr>
            <p:cNvPr id="25" name="AutoShape 20"/>
            <p:cNvCxnSpPr>
              <a:cxnSpLocks noChangeAspect="1" noChangeShapeType="1"/>
              <a:stCxn id="8" idx="4"/>
              <a:endCxn id="13" idx="0"/>
            </p:cNvCxnSpPr>
            <p:nvPr/>
          </p:nvCxnSpPr>
          <p:spPr bwMode="auto">
            <a:xfrm>
              <a:off x="7634286" y="5083953"/>
              <a:ext cx="6987" cy="640305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28" name="AutoShape 20"/>
            <p:cNvCxnSpPr>
              <a:cxnSpLocks noChangeAspect="1" noChangeShapeType="1"/>
              <a:stCxn id="13" idx="3"/>
              <a:endCxn id="12" idx="7"/>
            </p:cNvCxnSpPr>
            <p:nvPr/>
          </p:nvCxnSpPr>
          <p:spPr bwMode="auto">
            <a:xfrm flipH="1">
              <a:off x="7154055" y="5962825"/>
              <a:ext cx="379866" cy="409638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29" name="AutoShape 20"/>
            <p:cNvCxnSpPr>
              <a:cxnSpLocks noChangeAspect="1" noChangeShapeType="1"/>
              <a:stCxn id="12" idx="2"/>
              <a:endCxn id="9" idx="6"/>
            </p:cNvCxnSpPr>
            <p:nvPr/>
          </p:nvCxnSpPr>
          <p:spPr bwMode="auto">
            <a:xfrm flipH="1">
              <a:off x="6342241" y="6471281"/>
              <a:ext cx="552645" cy="5082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30" name="AutoShape 20"/>
            <p:cNvCxnSpPr>
              <a:cxnSpLocks noChangeAspect="1" noChangeShapeType="1"/>
              <a:stCxn id="9" idx="1"/>
              <a:endCxn id="11" idx="5"/>
            </p:cNvCxnSpPr>
            <p:nvPr/>
          </p:nvCxnSpPr>
          <p:spPr bwMode="auto">
            <a:xfrm flipH="1" flipV="1">
              <a:off x="5668903" y="5936146"/>
              <a:ext cx="414168" cy="441399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31" name="AutoShape 20"/>
            <p:cNvCxnSpPr>
              <a:cxnSpLocks noChangeAspect="1" noChangeShapeType="1"/>
              <a:stCxn id="11" idx="0"/>
              <a:endCxn id="5" idx="4"/>
            </p:cNvCxnSpPr>
            <p:nvPr/>
          </p:nvCxnSpPr>
          <p:spPr bwMode="auto">
            <a:xfrm flipH="1" flipV="1">
              <a:off x="5551388" y="5087764"/>
              <a:ext cx="10164" cy="609815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32" name="AutoShape 20"/>
            <p:cNvCxnSpPr>
              <a:cxnSpLocks noChangeAspect="1" noChangeShapeType="1"/>
              <a:stCxn id="5" idx="7"/>
              <a:endCxn id="10" idx="3"/>
            </p:cNvCxnSpPr>
            <p:nvPr/>
          </p:nvCxnSpPr>
          <p:spPr bwMode="auto">
            <a:xfrm flipV="1">
              <a:off x="5658739" y="4416691"/>
              <a:ext cx="424332" cy="432506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33" name="AutoShape 20"/>
            <p:cNvCxnSpPr>
              <a:cxnSpLocks noChangeAspect="1" noChangeShapeType="1"/>
              <a:stCxn id="10" idx="6"/>
              <a:endCxn id="6" idx="2"/>
            </p:cNvCxnSpPr>
            <p:nvPr/>
          </p:nvCxnSpPr>
          <p:spPr bwMode="auto">
            <a:xfrm>
              <a:off x="6342241" y="4317873"/>
              <a:ext cx="543751" cy="11434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stealth" w="lg" len="lg"/>
            </a:ln>
            <a:effectLst/>
          </p:spPr>
        </p:cxnSp>
      </p:grpSp>
      <p:sp>
        <p:nvSpPr>
          <p:cNvPr id="50" name="Oval 6"/>
          <p:cNvSpPr>
            <a:spLocks noChangeAspect="1" noChangeArrowheads="1"/>
          </p:cNvSpPr>
          <p:nvPr/>
        </p:nvSpPr>
        <p:spPr bwMode="auto">
          <a:xfrm>
            <a:off x="3484604" y="5025735"/>
            <a:ext cx="303637" cy="27949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1" name="Oval 8"/>
          <p:cNvSpPr>
            <a:spLocks noChangeAspect="1" noChangeArrowheads="1"/>
          </p:cNvSpPr>
          <p:nvPr/>
        </p:nvSpPr>
        <p:spPr bwMode="auto">
          <a:xfrm>
            <a:off x="4449243" y="5025735"/>
            <a:ext cx="304907" cy="27949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52" name="Oval 10"/>
          <p:cNvSpPr>
            <a:spLocks noChangeAspect="1" noChangeArrowheads="1"/>
          </p:cNvSpPr>
          <p:nvPr/>
        </p:nvSpPr>
        <p:spPr bwMode="auto">
          <a:xfrm>
            <a:off x="2519966" y="5025735"/>
            <a:ext cx="303636" cy="27949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cxnSp>
        <p:nvCxnSpPr>
          <p:cNvPr id="53" name="AutoShape 20"/>
          <p:cNvCxnSpPr>
            <a:cxnSpLocks noChangeAspect="1" noChangeShapeType="1"/>
            <a:stCxn id="50" idx="6"/>
            <a:endCxn id="51" idx="2"/>
          </p:cNvCxnSpPr>
          <p:nvPr/>
        </p:nvCxnSpPr>
        <p:spPr bwMode="auto">
          <a:xfrm>
            <a:off x="3788241" y="5165484"/>
            <a:ext cx="661002" cy="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 w="lg" len="lg"/>
            <a:tailEnd type="stealth" w="lg" len="lg"/>
          </a:ln>
          <a:effectLst/>
        </p:spPr>
      </p:cxnSp>
      <p:cxnSp>
        <p:nvCxnSpPr>
          <p:cNvPr id="54" name="AutoShape 20"/>
          <p:cNvCxnSpPr>
            <a:cxnSpLocks noChangeAspect="1" noChangeShapeType="1"/>
            <a:stCxn id="49" idx="6"/>
            <a:endCxn id="52" idx="2"/>
          </p:cNvCxnSpPr>
          <p:nvPr/>
        </p:nvCxnSpPr>
        <p:spPr bwMode="auto">
          <a:xfrm>
            <a:off x="1858964" y="5165484"/>
            <a:ext cx="661002" cy="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stealth" w="lg" len="lg"/>
          </a:ln>
          <a:effectLst/>
        </p:spPr>
      </p:cxnSp>
      <p:cxnSp>
        <p:nvCxnSpPr>
          <p:cNvPr id="55" name="AutoShape 20"/>
          <p:cNvCxnSpPr>
            <a:cxnSpLocks noChangeAspect="1" noChangeShapeType="1"/>
            <a:stCxn id="52" idx="6"/>
            <a:endCxn id="50" idx="2"/>
          </p:cNvCxnSpPr>
          <p:nvPr/>
        </p:nvCxnSpPr>
        <p:spPr bwMode="auto">
          <a:xfrm>
            <a:off x="2823602" y="5165484"/>
            <a:ext cx="661002" cy="0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stealth" w="lg" len="lg"/>
          </a:ln>
          <a:effectLst/>
        </p:spPr>
      </p:cxnSp>
      <p:cxnSp>
        <p:nvCxnSpPr>
          <p:cNvPr id="63" name="AutoShape 20"/>
          <p:cNvCxnSpPr>
            <a:cxnSpLocks noChangeAspect="1" noChangeShapeType="1"/>
            <a:stCxn id="51" idx="6"/>
            <a:endCxn id="5" idx="2"/>
          </p:cNvCxnSpPr>
          <p:nvPr/>
        </p:nvCxnSpPr>
        <p:spPr bwMode="auto">
          <a:xfrm flipV="1">
            <a:off x="4754150" y="5153493"/>
            <a:ext cx="758433" cy="11991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 w="lg" len="lg"/>
            <a:tailEnd type="stealth" w="lg" len="lg"/>
          </a:ln>
          <a:effectLst/>
        </p:spPr>
      </p:cxnSp>
      <p:sp>
        <p:nvSpPr>
          <p:cNvPr id="66" name="Text Box 49"/>
          <p:cNvSpPr txBox="1">
            <a:spLocks noChangeArrowheads="1"/>
          </p:cNvSpPr>
          <p:nvPr/>
        </p:nvSpPr>
        <p:spPr bwMode="auto">
          <a:xfrm>
            <a:off x="11505" y="2715916"/>
            <a:ext cx="10080625" cy="54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weight on the cycle.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Curved Down Arrow 69"/>
          <p:cNvSpPr/>
          <p:nvPr/>
        </p:nvSpPr>
        <p:spPr bwMode="auto">
          <a:xfrm>
            <a:off x="6277510" y="5289431"/>
            <a:ext cx="980666" cy="536015"/>
          </a:xfrm>
          <a:prstGeom prst="curved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9795" y="3368794"/>
            <a:ext cx="10080625" cy="54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costs on the path are irrelevant.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2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6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4375"/>
            <a:ext cx="10080625" cy="873125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Positional optimality of MPGs - </a:t>
            </a:r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proofs</a:t>
            </a:r>
            <a:endParaRPr lang="en-US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32053" y="1367037"/>
            <a:ext cx="10080625" cy="54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case of the theorem of TBSGs.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9795" y="2166705"/>
            <a:ext cx="10080625" cy="103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Follows from the fact that the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optimality equations have a solution.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8085" y="3397887"/>
            <a:ext cx="10080625" cy="103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a solution follows, e.g.,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correctness of the strategy improvement algorithm.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6375" y="4567429"/>
            <a:ext cx="10080625" cy="103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Proofs are slightly more complicated for the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limiting average cost.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14939" y="5891077"/>
            <a:ext cx="10080625" cy="107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alternative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 given by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Ehrenfeucht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Mycielski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(1979)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considering an interplay between finite and infinite games.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97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7389"/>
            <a:ext cx="10080625" cy="873125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Finite</a:t>
            </a:r>
            <a:r>
              <a:rPr lang="en-US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MPGs</a:t>
            </a:r>
            <a:endParaRPr lang="en-US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14939" y="1514286"/>
            <a:ext cx="10080625" cy="151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simple and elegant proof of positional optimality</a:t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given by </a:t>
            </a:r>
            <a:r>
              <a:rPr lang="en-US" sz="3000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Ehrenfeucht</a:t>
            </a:r>
            <a:r>
              <a:rPr lang="en-US" sz="3000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dirty="0" err="1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Mycielski</a:t>
            </a:r>
            <a:r>
              <a:rPr lang="en-US" sz="3000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(1979)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interplay between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finite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infinite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games.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9"/>
              <p:cNvSpPr txBox="1">
                <a:spLocks noChangeArrowheads="1"/>
              </p:cNvSpPr>
              <p:nvPr/>
            </p:nvSpPr>
            <p:spPr bwMode="auto">
              <a:xfrm>
                <a:off x="23503" y="3144357"/>
                <a:ext cx="10080625" cy="1515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3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finite</a:t>
                </a:r>
                <a:r>
                  <a:rPr lang="en-US" sz="3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MPG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starting at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played as before, </a:t>
                </a:r>
                <a:b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the game </a:t>
                </a:r>
                <a:r>
                  <a:rPr lang="en-US" sz="30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ends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a cycle is formed, </a:t>
                </a:r>
                <a:b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.e., when a vertex is visited for the second time.</a:t>
                </a:r>
                <a:endParaRPr lang="en-US" sz="3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03" y="3144357"/>
                <a:ext cx="10080625" cy="1515543"/>
              </a:xfrm>
              <a:prstGeom prst="rect">
                <a:avLst/>
              </a:prstGeom>
              <a:blipFill>
                <a:blip r:embed="rId3"/>
                <a:stretch>
                  <a:fillRect t="-5645" b="-1209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9926" name="Group 209925"/>
          <p:cNvGrpSpPr/>
          <p:nvPr/>
        </p:nvGrpSpPr>
        <p:grpSpPr>
          <a:xfrm>
            <a:off x="1082717" y="6306573"/>
            <a:ext cx="7834587" cy="293195"/>
            <a:chOff x="1082717" y="5926435"/>
            <a:chExt cx="7834587" cy="293195"/>
          </a:xfrm>
        </p:grpSpPr>
        <p:sp>
          <p:nvSpPr>
            <p:cNvPr id="19" name="Oval 18"/>
            <p:cNvSpPr>
              <a:spLocks noChangeAspect="1" noChangeArrowheads="1"/>
            </p:cNvSpPr>
            <p:nvPr/>
          </p:nvSpPr>
          <p:spPr bwMode="auto">
            <a:xfrm>
              <a:off x="1082717" y="5940132"/>
              <a:ext cx="303637" cy="27949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0" name="Oval 7"/>
            <p:cNvSpPr>
              <a:spLocks noChangeAspect="1" noChangeArrowheads="1"/>
            </p:cNvSpPr>
            <p:nvPr/>
          </p:nvSpPr>
          <p:spPr bwMode="auto">
            <a:xfrm>
              <a:off x="1187167" y="6034208"/>
              <a:ext cx="93663" cy="857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1" name="Oval 20"/>
            <p:cNvSpPr>
              <a:spLocks noChangeAspect="1" noChangeArrowheads="1"/>
            </p:cNvSpPr>
            <p:nvPr/>
          </p:nvSpPr>
          <p:spPr bwMode="auto">
            <a:xfrm>
              <a:off x="4848190" y="5938419"/>
              <a:ext cx="303637" cy="27949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7" name="Oval 6"/>
            <p:cNvSpPr>
              <a:spLocks noChangeAspect="1" noChangeArrowheads="1"/>
            </p:cNvSpPr>
            <p:nvPr/>
          </p:nvSpPr>
          <p:spPr bwMode="auto">
            <a:xfrm>
              <a:off x="2964818" y="5940132"/>
              <a:ext cx="303637" cy="2794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" name="Oval 8"/>
            <p:cNvSpPr>
              <a:spLocks noChangeAspect="1" noChangeArrowheads="1"/>
            </p:cNvSpPr>
            <p:nvPr/>
          </p:nvSpPr>
          <p:spPr bwMode="auto">
            <a:xfrm>
              <a:off x="3905869" y="5940132"/>
              <a:ext cx="304907" cy="27949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" name="Oval 10"/>
            <p:cNvSpPr>
              <a:spLocks noChangeAspect="1" noChangeArrowheads="1"/>
            </p:cNvSpPr>
            <p:nvPr/>
          </p:nvSpPr>
          <p:spPr bwMode="auto">
            <a:xfrm>
              <a:off x="2023768" y="5940132"/>
              <a:ext cx="303636" cy="2794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40" name="AutoShape 20"/>
            <p:cNvCxnSpPr>
              <a:cxnSpLocks noChangeAspect="1" noChangeShapeType="1"/>
              <a:stCxn id="37" idx="6"/>
              <a:endCxn id="38" idx="2"/>
            </p:cNvCxnSpPr>
            <p:nvPr/>
          </p:nvCxnSpPr>
          <p:spPr bwMode="auto">
            <a:xfrm>
              <a:off x="3268455" y="6079881"/>
              <a:ext cx="637414" cy="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 w="lg" len="lg"/>
              <a:tailEnd type="stealth" w="lg" len="lg"/>
            </a:ln>
            <a:effectLst/>
          </p:spPr>
        </p:cxnSp>
        <p:cxnSp>
          <p:nvCxnSpPr>
            <p:cNvPr id="41" name="AutoShape 20"/>
            <p:cNvCxnSpPr>
              <a:cxnSpLocks noChangeAspect="1" noChangeShapeType="1"/>
              <a:stCxn id="19" idx="6"/>
              <a:endCxn id="39" idx="2"/>
            </p:cNvCxnSpPr>
            <p:nvPr/>
          </p:nvCxnSpPr>
          <p:spPr bwMode="auto">
            <a:xfrm>
              <a:off x="1386354" y="6079881"/>
              <a:ext cx="637414" cy="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2" name="AutoShape 20"/>
            <p:cNvCxnSpPr>
              <a:cxnSpLocks noChangeAspect="1" noChangeShapeType="1"/>
              <a:stCxn id="39" idx="6"/>
              <a:endCxn id="37" idx="2"/>
            </p:cNvCxnSpPr>
            <p:nvPr/>
          </p:nvCxnSpPr>
          <p:spPr bwMode="auto">
            <a:xfrm>
              <a:off x="2327404" y="6079881"/>
              <a:ext cx="637414" cy="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43" name="AutoShape 20"/>
            <p:cNvCxnSpPr>
              <a:cxnSpLocks noChangeAspect="1" noChangeShapeType="1"/>
              <a:stCxn id="38" idx="6"/>
              <a:endCxn id="21" idx="2"/>
            </p:cNvCxnSpPr>
            <p:nvPr/>
          </p:nvCxnSpPr>
          <p:spPr bwMode="auto">
            <a:xfrm flipV="1">
              <a:off x="4210776" y="6078168"/>
              <a:ext cx="637414" cy="1713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 w="lg" len="lg"/>
              <a:tailEnd type="stealth" w="lg" len="lg"/>
            </a:ln>
            <a:effectLst/>
          </p:spPr>
        </p:cxnSp>
        <p:sp>
          <p:nvSpPr>
            <p:cNvPr id="44" name="Oval 43"/>
            <p:cNvSpPr>
              <a:spLocks noChangeAspect="1" noChangeArrowheads="1"/>
            </p:cNvSpPr>
            <p:nvPr/>
          </p:nvSpPr>
          <p:spPr bwMode="auto">
            <a:xfrm>
              <a:off x="8613667" y="5926435"/>
              <a:ext cx="303637" cy="27949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5" name="Oval 6"/>
            <p:cNvSpPr>
              <a:spLocks noChangeAspect="1" noChangeArrowheads="1"/>
            </p:cNvSpPr>
            <p:nvPr/>
          </p:nvSpPr>
          <p:spPr bwMode="auto">
            <a:xfrm>
              <a:off x="6730293" y="5928148"/>
              <a:ext cx="303637" cy="279498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" name="Oval 8"/>
            <p:cNvSpPr>
              <a:spLocks noChangeAspect="1" noChangeArrowheads="1"/>
            </p:cNvSpPr>
            <p:nvPr/>
          </p:nvSpPr>
          <p:spPr bwMode="auto">
            <a:xfrm>
              <a:off x="7671345" y="5928148"/>
              <a:ext cx="304907" cy="2794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7" name="Oval 10"/>
            <p:cNvSpPr>
              <a:spLocks noChangeAspect="1" noChangeArrowheads="1"/>
            </p:cNvSpPr>
            <p:nvPr/>
          </p:nvSpPr>
          <p:spPr bwMode="auto">
            <a:xfrm>
              <a:off x="5789242" y="5928148"/>
              <a:ext cx="303636" cy="27949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cxnSp>
          <p:nvCxnSpPr>
            <p:cNvPr id="48" name="AutoShape 20"/>
            <p:cNvCxnSpPr>
              <a:cxnSpLocks noChangeAspect="1" noChangeShapeType="1"/>
              <a:stCxn id="45" idx="6"/>
              <a:endCxn id="46" idx="2"/>
            </p:cNvCxnSpPr>
            <p:nvPr/>
          </p:nvCxnSpPr>
          <p:spPr bwMode="auto">
            <a:xfrm>
              <a:off x="7033930" y="6067897"/>
              <a:ext cx="637415" cy="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 w="lg" len="lg"/>
              <a:tailEnd type="stealth" w="lg" len="lg"/>
            </a:ln>
            <a:effectLst/>
          </p:spPr>
        </p:cxnSp>
        <p:cxnSp>
          <p:nvCxnSpPr>
            <p:cNvPr id="49" name="AutoShape 20"/>
            <p:cNvCxnSpPr>
              <a:cxnSpLocks noChangeAspect="1" noChangeShapeType="1"/>
              <a:stCxn id="47" idx="6"/>
              <a:endCxn id="45" idx="2"/>
            </p:cNvCxnSpPr>
            <p:nvPr/>
          </p:nvCxnSpPr>
          <p:spPr bwMode="auto">
            <a:xfrm>
              <a:off x="6092878" y="6067897"/>
              <a:ext cx="637415" cy="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stealth" w="lg" len="lg"/>
            </a:ln>
            <a:effectLst/>
          </p:spPr>
        </p:cxnSp>
        <p:cxnSp>
          <p:nvCxnSpPr>
            <p:cNvPr id="50" name="AutoShape 20"/>
            <p:cNvCxnSpPr>
              <a:cxnSpLocks noChangeAspect="1" noChangeShapeType="1"/>
              <a:stCxn id="46" idx="6"/>
              <a:endCxn id="44" idx="2"/>
            </p:cNvCxnSpPr>
            <p:nvPr/>
          </p:nvCxnSpPr>
          <p:spPr bwMode="auto">
            <a:xfrm flipV="1">
              <a:off x="7976252" y="6066184"/>
              <a:ext cx="637415" cy="1713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 w="lg" len="lg"/>
              <a:tailEnd type="stealth" w="lg" len="lg"/>
            </a:ln>
            <a:effectLst/>
          </p:spPr>
        </p:cxnSp>
        <p:cxnSp>
          <p:nvCxnSpPr>
            <p:cNvPr id="51" name="AutoShape 20"/>
            <p:cNvCxnSpPr>
              <a:cxnSpLocks noChangeAspect="1" noChangeShapeType="1"/>
              <a:stCxn id="21" idx="6"/>
              <a:endCxn id="47" idx="2"/>
            </p:cNvCxnSpPr>
            <p:nvPr/>
          </p:nvCxnSpPr>
          <p:spPr bwMode="auto">
            <a:xfrm flipV="1">
              <a:off x="5151827" y="6067897"/>
              <a:ext cx="637415" cy="10271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 w="lg" len="lg"/>
              <a:tailEnd type="stealth" w="lg" len="lg"/>
            </a:ln>
            <a:effectLst/>
          </p:spPr>
        </p:cxnSp>
        <p:cxnSp>
          <p:nvCxnSpPr>
            <p:cNvPr id="5" name="Curved Connector 4"/>
            <p:cNvCxnSpPr>
              <a:stCxn id="21" idx="0"/>
              <a:endCxn id="44" idx="0"/>
            </p:cNvCxnSpPr>
            <p:nvPr/>
          </p:nvCxnSpPr>
          <p:spPr bwMode="auto">
            <a:xfrm rot="5400000" flipH="1" flipV="1">
              <a:off x="6876755" y="4049689"/>
              <a:ext cx="11984" cy="3765477"/>
            </a:xfrm>
            <a:prstGeom prst="curvedConnector3">
              <a:avLst>
                <a:gd name="adj1" fmla="val 4579514"/>
              </a:avLst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triangle"/>
            </a:ln>
            <a:effectLst/>
          </p:spPr>
        </p:cxnSp>
      </p:grpSp>
      <p:sp>
        <p:nvSpPr>
          <p:cNvPr id="59" name="Text Box 49"/>
          <p:cNvSpPr txBox="1">
            <a:spLocks noChangeArrowheads="1"/>
          </p:cNvSpPr>
          <p:nvPr/>
        </p:nvSpPr>
        <p:spPr bwMode="auto">
          <a:xfrm>
            <a:off x="11519" y="4774428"/>
            <a:ext cx="10080625" cy="57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outcome (value) is the </a:t>
            </a:r>
            <a:r>
              <a:rPr lang="en-US" sz="3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this cycle.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26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ORDWRAP" val="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math}&#10;\usepackage{amssymb}&#10;\begin{document}&#10;%\color[rgb]{1,0,0}&#10;$$\max / \min \;\;\mathbb{E}[\;(1{-}\lambda)\sum_{i=0}^\infty \lambda^i c(a_i)\;]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74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math}&#10;\usepackage{amssymb}&#10;\begin{document}&#10;%\color[rgb]{1,0,0}&#10;$$\max / \min \;\; \mathbb{E}[\; \sum_{i=0}^{\infty} c(a_i)\;]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3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0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.125"/>
  <p:tag name="PICTUREFILESIZE" val="10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20$&#10;\end{document}&#10;"/>
  <p:tag name="EXTERNALNAME" val="TP_tmp"/>
  <p:tag name="BLEND" val="0"/>
  <p:tag name="TRANSPARENT" val="0"/>
  <p:tag name="RESOLUTION" val="300"/>
  <p:tag name="WORKAROUNDTRANSPARENCYBUG" val="0"/>
  <p:tag name="ALLOWFONTSUBSTITUTION" val="0"/>
  <p:tag name="BITMAPFORMAT" val="png256"/>
  <p:tag name="ORIGWIDTH" val="10.125"/>
  <p:tag name="PICTUREFILESIZE" val="10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0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5"/>
  <p:tag name="PICTUREFILESIZE" val="9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\color[rgb]{0,0,1}&#10;$15$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10"/>
  <p:tag name="PICTUREFILESIZE" val="10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amsmath}&#10;\usepackage{amssymb}&#10;\begin{document}&#10;%\color[rgb]{1,0,0}&#10;$$\max / \min \;\;\mathbb{E}[\; &#10;\limsup_{n\to\infty}\; \,\frac{1}{T}\sum_{i=0}^{T-1} c(a_i)\;]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970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GB" sz="36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80275</TotalTime>
  <Words>3846</Words>
  <Application>Microsoft Office PowerPoint</Application>
  <PresentationFormat>Custom</PresentationFormat>
  <Paragraphs>264</Paragraphs>
  <Slides>29</Slides>
  <Notes>27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 Unicode MS</vt:lpstr>
      <vt:lpstr>Arial</vt:lpstr>
      <vt:lpstr>Cambria Math</vt:lpstr>
      <vt:lpstr>StarSymbol</vt:lpstr>
      <vt:lpstr>Times New Roman</vt:lpstr>
      <vt:lpstr>Default Design</vt:lpstr>
      <vt:lpstr>Games on Graphs</vt:lpstr>
      <vt:lpstr>PowerPoint Presentation</vt:lpstr>
      <vt:lpstr>PowerPoint Presentation</vt:lpstr>
      <vt:lpstr>Strategies and plays in MPGs</vt:lpstr>
      <vt:lpstr>Values of plays</vt:lpstr>
      <vt:lpstr>Positional optimality of MPGs</vt:lpstr>
      <vt:lpstr>PowerPoint Presentation</vt:lpstr>
      <vt:lpstr>Positional optimality of MPGs - proofs</vt:lpstr>
      <vt:lpstr>Finite MPGs</vt:lpstr>
      <vt:lpstr>Values of finite MPGs</vt:lpstr>
      <vt:lpstr>Values of finite MPGs</vt:lpstr>
      <vt:lpstr>Extending a strategy</vt:lpstr>
      <vt:lpstr>Values in finite and infinite games are equal</vt:lpstr>
      <vt:lpstr>Values of reachable states</vt:lpstr>
      <vt:lpstr>Finite games with restart</vt:lpstr>
      <vt:lpstr>Positional optimal strategies [ Ehrenfeucht and Mycielski (1979) ]</vt:lpstr>
      <vt:lpstr>Energy Games (EGs)</vt:lpstr>
      <vt:lpstr>Energy Games (EGs)</vt:lpstr>
      <vt:lpstr>MPGs and EGs</vt:lpstr>
      <vt:lpstr>Algorithms for EGs (and MPGs)</vt:lpstr>
      <vt:lpstr>Optimality equations for EGs</vt:lpstr>
      <vt:lpstr>Optimality conditions for EGs</vt:lpstr>
      <vt:lpstr>Optimal positional strategy for Player 0</vt:lpstr>
      <vt:lpstr>Lower bounds on values (initial credits)</vt:lpstr>
      <vt:lpstr>“Small energy progress measure lifting” [ Brim-Chaloupka-Doyen-Gentilini-Raskin (2011) ]</vt:lpstr>
      <vt:lpstr>Pseudo-polynomial time algorithm [ Brim-Chaloupka-Doyen-Gentilini-Raskin (2011) ]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4 - Mean Payoff Games and Energy Games</dc:title>
  <dc:creator>zwick</dc:creator>
  <cp:lastModifiedBy>zwick</cp:lastModifiedBy>
  <cp:revision>1174</cp:revision>
  <dcterms:modified xsi:type="dcterms:W3CDTF">2020-11-22T13:42:38Z</dcterms:modified>
</cp:coreProperties>
</file>