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1"/>
  </p:notesMasterIdLst>
  <p:sldIdLst>
    <p:sldId id="693" r:id="rId2"/>
    <p:sldId id="635" r:id="rId3"/>
    <p:sldId id="614" r:id="rId4"/>
    <p:sldId id="671" r:id="rId5"/>
    <p:sldId id="672" r:id="rId6"/>
    <p:sldId id="673" r:id="rId7"/>
    <p:sldId id="679" r:id="rId8"/>
    <p:sldId id="678" r:id="rId9"/>
    <p:sldId id="674" r:id="rId10"/>
    <p:sldId id="680" r:id="rId11"/>
    <p:sldId id="682" r:id="rId12"/>
    <p:sldId id="683" r:id="rId13"/>
    <p:sldId id="676" r:id="rId14"/>
    <p:sldId id="685" r:id="rId15"/>
    <p:sldId id="684" r:id="rId16"/>
    <p:sldId id="677" r:id="rId17"/>
    <p:sldId id="697" r:id="rId18"/>
    <p:sldId id="698" r:id="rId19"/>
    <p:sldId id="687" r:id="rId20"/>
    <p:sldId id="688" r:id="rId21"/>
    <p:sldId id="689" r:id="rId22"/>
    <p:sldId id="695" r:id="rId23"/>
    <p:sldId id="696" r:id="rId24"/>
    <p:sldId id="690" r:id="rId25"/>
    <p:sldId id="691" r:id="rId26"/>
    <p:sldId id="692" r:id="rId27"/>
    <p:sldId id="699" r:id="rId28"/>
    <p:sldId id="700" r:id="rId29"/>
    <p:sldId id="670" r:id="rId30"/>
  </p:sldIdLst>
  <p:sldSz cx="10080625" cy="7559675"/>
  <p:notesSz cx="7556500" cy="10693400"/>
  <p:custDataLst>
    <p:tags r:id="rId32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93300"/>
    <a:srgbClr val="FF9900"/>
    <a:srgbClr val="FF33CC"/>
    <a:srgbClr val="FF0066"/>
    <a:srgbClr val="61D2FF"/>
    <a:srgbClr val="CC6600"/>
    <a:srgbClr val="990099"/>
    <a:srgbClr val="0066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568" autoAdjust="0"/>
  </p:normalViewPr>
  <p:slideViewPr>
    <p:cSldViewPr snapToGrid="0">
      <p:cViewPr varScale="1">
        <p:scale>
          <a:sx n="105" d="100"/>
          <a:sy n="105" d="100"/>
        </p:scale>
        <p:origin x="1524" y="102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6892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51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557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7891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7321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451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408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0454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1356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7529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819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898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846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843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7579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4500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1932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27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30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28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336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669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159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454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319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50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271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0.png"/><Relationship Id="rId4" Type="http://schemas.openxmlformats.org/officeDocument/2006/relationships/image" Target="../media/image3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openxmlformats.org/officeDocument/2006/relationships/image" Target="../media/image3500.png"/><Relationship Id="rId18" Type="http://schemas.openxmlformats.org/officeDocument/2006/relationships/image" Target="../media/image400.png"/><Relationship Id="rId3" Type="http://schemas.openxmlformats.org/officeDocument/2006/relationships/image" Target="../media/image250.png"/><Relationship Id="rId21" Type="http://schemas.openxmlformats.org/officeDocument/2006/relationships/image" Target="../media/image430.png"/><Relationship Id="rId7" Type="http://schemas.openxmlformats.org/officeDocument/2006/relationships/image" Target="../media/image290.png"/><Relationship Id="rId12" Type="http://schemas.openxmlformats.org/officeDocument/2006/relationships/image" Target="../media/image340.png"/><Relationship Id="rId17" Type="http://schemas.openxmlformats.org/officeDocument/2006/relationships/image" Target="../media/image390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11.png"/><Relationship Id="rId20" Type="http://schemas.openxmlformats.org/officeDocument/2006/relationships/image" Target="../media/image4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330.png"/><Relationship Id="rId5" Type="http://schemas.openxmlformats.org/officeDocument/2006/relationships/image" Target="../media/image270.png"/><Relationship Id="rId15" Type="http://schemas.openxmlformats.org/officeDocument/2006/relationships/image" Target="../media/image372.png"/><Relationship Id="rId23" Type="http://schemas.openxmlformats.org/officeDocument/2006/relationships/image" Target="../media/image450.png"/><Relationship Id="rId10" Type="http://schemas.openxmlformats.org/officeDocument/2006/relationships/image" Target="../media/image320.png"/><Relationship Id="rId19" Type="http://schemas.openxmlformats.org/officeDocument/2006/relationships/image" Target="../media/image410.png"/><Relationship Id="rId4" Type="http://schemas.openxmlformats.org/officeDocument/2006/relationships/image" Target="../media/image260.png"/><Relationship Id="rId9" Type="http://schemas.openxmlformats.org/officeDocument/2006/relationships/image" Target="../media/image310.png"/><Relationship Id="rId14" Type="http://schemas.openxmlformats.org/officeDocument/2006/relationships/image" Target="../media/image3600.png"/><Relationship Id="rId22" Type="http://schemas.openxmlformats.org/officeDocument/2006/relationships/image" Target="../media/image4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0.png"/><Relationship Id="rId3" Type="http://schemas.openxmlformats.org/officeDocument/2006/relationships/image" Target="../media/image460.png"/><Relationship Id="rId7" Type="http://schemas.openxmlformats.org/officeDocument/2006/relationships/image" Target="../media/image50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0.png"/><Relationship Id="rId5" Type="http://schemas.openxmlformats.org/officeDocument/2006/relationships/image" Target="../media/image481.png"/><Relationship Id="rId4" Type="http://schemas.openxmlformats.org/officeDocument/2006/relationships/image" Target="../media/image470.png"/><Relationship Id="rId9" Type="http://schemas.openxmlformats.org/officeDocument/2006/relationships/image" Target="../media/image5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1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8.png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5.png"/><Relationship Id="rId7" Type="http://schemas.openxmlformats.org/officeDocument/2006/relationships/image" Target="../media/image86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0.png"/><Relationship Id="rId5" Type="http://schemas.openxmlformats.org/officeDocument/2006/relationships/image" Target="../media/image900.png"/><Relationship Id="rId4" Type="http://schemas.openxmlformats.org/officeDocument/2006/relationships/image" Target="../media/image89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4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0.png"/><Relationship Id="rId4" Type="http://schemas.openxmlformats.org/officeDocument/2006/relationships/image" Target="../media/image930.png"/><Relationship Id="rId9" Type="http://schemas.openxmlformats.org/officeDocument/2006/relationships/image" Target="../media/image9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18" Type="http://schemas.openxmlformats.org/officeDocument/2006/relationships/image" Target="../media/image130.png"/><Relationship Id="rId3" Type="http://schemas.openxmlformats.org/officeDocument/2006/relationships/image" Target="../media/image115.png"/><Relationship Id="rId21" Type="http://schemas.openxmlformats.org/officeDocument/2006/relationships/image" Target="../media/image133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17" Type="http://schemas.openxmlformats.org/officeDocument/2006/relationships/image" Target="../media/image129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128.png"/><Relationship Id="rId20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5" Type="http://schemas.openxmlformats.org/officeDocument/2006/relationships/image" Target="../media/image127.png"/><Relationship Id="rId10" Type="http://schemas.openxmlformats.org/officeDocument/2006/relationships/image" Target="../media/image122.png"/><Relationship Id="rId19" Type="http://schemas.openxmlformats.org/officeDocument/2006/relationships/image" Target="../media/image131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Relationship Id="rId22" Type="http://schemas.openxmlformats.org/officeDocument/2006/relationships/image" Target="../media/image13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3.png"/><Relationship Id="rId2" Type="http://schemas.openxmlformats.org/officeDocument/2006/relationships/tags" Target="../tags/tag3.xml"/><Relationship Id="rId16" Type="http://schemas.openxmlformats.org/officeDocument/2006/relationships/image" Target="../media/image7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2.png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image" Target="../media/image1.png"/><Relationship Id="rId4" Type="http://schemas.openxmlformats.org/officeDocument/2006/relationships/tags" Target="../tags/tag5.xml"/><Relationship Id="rId9" Type="http://schemas.openxmlformats.org/officeDocument/2006/relationships/notesSlide" Target="../notesSlides/notesSlide3.xml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38099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081398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06" y="3751286"/>
            <a:ext cx="10080625" cy="184665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4 – </a:t>
            </a:r>
            <a:b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 Payoff Games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MPGs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EGs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48" y="6399231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modified 15/11/2020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83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4375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Values of </a:t>
            </a: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finite</a:t>
            </a:r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MPGs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5199" y="1812259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value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𝑉𝐴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that: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99" y="1812259"/>
                <a:ext cx="10080625" cy="583558"/>
              </a:xfrm>
              <a:prstGeom prst="rect">
                <a:avLst/>
              </a:prstGeom>
              <a:blipFill>
                <a:blip r:embed="rId3"/>
                <a:stretch>
                  <a:fillRect t="-6250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3489" y="2418405"/>
                <a:ext cx="10080625" cy="1295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strategy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𝑉𝐴𝐿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sub>
                        <m:sup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bSup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9" y="2418405"/>
                <a:ext cx="10080625" cy="1295804"/>
              </a:xfrm>
              <a:prstGeom prst="rect">
                <a:avLst/>
              </a:prstGeom>
              <a:blipFill>
                <a:blip r:embed="rId4"/>
                <a:stretch>
                  <a:fillRect t="-188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1779" y="3624779"/>
                <a:ext cx="10080625" cy="12899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strategy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𝑉𝐴𝐿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sub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bSup>
                        </m:sup>
                      </m:sSubSup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79" y="3624779"/>
                <a:ext cx="10080625" cy="1289969"/>
              </a:xfrm>
              <a:prstGeom prst="rect">
                <a:avLst/>
              </a:prstGeom>
              <a:blipFill>
                <a:blip r:embed="rId5"/>
                <a:stretch>
                  <a:fillRect t="-18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-1" y="1144050"/>
            <a:ext cx="10080625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33763" y="4831153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strategies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called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strategies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763" y="4831153"/>
                <a:ext cx="10080625" cy="583558"/>
              </a:xfrm>
              <a:prstGeom prst="rect">
                <a:avLst/>
              </a:prstGeom>
              <a:blipFill>
                <a:blip r:embed="rId6"/>
                <a:stretch>
                  <a:fillRect t="-7368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21779" y="5671916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Proof:</a:t>
            </a:r>
            <a:endParaRPr lang="en-US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32053" y="6278095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Trivial, as the game is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finite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3713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9" grpId="0"/>
      <p:bldP spid="10" grpId="0"/>
      <p:bldP spid="13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4375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Values of </a:t>
            </a: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finite</a:t>
            </a:r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MPGs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593172" y="1308829"/>
                <a:ext cx="8512652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Construct a (huge) finite tree of all finite plays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3172" y="1308829"/>
                <a:ext cx="8512652" cy="544893"/>
              </a:xfrm>
              <a:prstGeom prst="rect">
                <a:avLst/>
              </a:prstGeom>
              <a:blipFill>
                <a:blip r:embed="rId3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 rot="4080010">
            <a:off x="1788389" y="4577927"/>
            <a:ext cx="1895983" cy="920381"/>
            <a:chOff x="6730293" y="5979518"/>
            <a:chExt cx="1895983" cy="920381"/>
          </a:xfrm>
        </p:grpSpPr>
        <p:sp>
          <p:nvSpPr>
            <p:cNvPr id="16" name="Oval 15"/>
            <p:cNvSpPr>
              <a:spLocks noChangeAspect="1" noChangeArrowheads="1"/>
            </p:cNvSpPr>
            <p:nvPr/>
          </p:nvSpPr>
          <p:spPr bwMode="auto">
            <a:xfrm>
              <a:off x="8351956" y="6625579"/>
              <a:ext cx="274320" cy="27432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7" name="Oval 6"/>
            <p:cNvSpPr>
              <a:spLocks noChangeAspect="1" noChangeArrowheads="1"/>
            </p:cNvSpPr>
            <p:nvPr/>
          </p:nvSpPr>
          <p:spPr bwMode="auto">
            <a:xfrm>
              <a:off x="6730293" y="5979518"/>
              <a:ext cx="274320" cy="27432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8" name="Oval 8"/>
            <p:cNvSpPr>
              <a:spLocks noChangeAspect="1" noChangeArrowheads="1"/>
            </p:cNvSpPr>
            <p:nvPr/>
          </p:nvSpPr>
          <p:spPr bwMode="auto">
            <a:xfrm>
              <a:off x="7671345" y="5979518"/>
              <a:ext cx="274320" cy="2743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0" name="AutoShape 20"/>
            <p:cNvCxnSpPr>
              <a:cxnSpLocks noChangeAspect="1" noChangeShapeType="1"/>
              <a:stCxn id="17" idx="6"/>
              <a:endCxn id="18" idx="2"/>
            </p:cNvCxnSpPr>
            <p:nvPr/>
          </p:nvCxnSpPr>
          <p:spPr bwMode="auto">
            <a:xfrm rot="17519990">
              <a:off x="7213099" y="5807586"/>
              <a:ext cx="249760" cy="618183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cxnSp>
          <p:nvCxnSpPr>
            <p:cNvPr id="22" name="AutoShape 20"/>
            <p:cNvCxnSpPr>
              <a:cxnSpLocks noChangeAspect="1" noChangeShapeType="1"/>
              <a:stCxn id="18" idx="5"/>
              <a:endCxn id="16" idx="1"/>
            </p:cNvCxnSpPr>
            <p:nvPr/>
          </p:nvCxnSpPr>
          <p:spPr bwMode="auto">
            <a:xfrm rot="17519990" flipH="1">
              <a:off x="8030374" y="6129431"/>
              <a:ext cx="236873" cy="620555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</p:grpSp>
      <p:sp>
        <p:nvSpPr>
          <p:cNvPr id="5" name="Oval 4"/>
          <p:cNvSpPr>
            <a:spLocks noChangeAspect="1" noChangeArrowheads="1"/>
          </p:cNvSpPr>
          <p:nvPr/>
        </p:nvSpPr>
        <p:spPr bwMode="auto">
          <a:xfrm rot="7084629">
            <a:off x="2710582" y="2414846"/>
            <a:ext cx="274320" cy="27432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7"/>
          <p:cNvSpPr>
            <a:spLocks noChangeAspect="1" noChangeArrowheads="1"/>
          </p:cNvSpPr>
          <p:nvPr/>
        </p:nvSpPr>
        <p:spPr bwMode="auto">
          <a:xfrm rot="7084629">
            <a:off x="2794459" y="2521708"/>
            <a:ext cx="93663" cy="857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6"/>
          <p:cNvSpPr>
            <a:spLocks noChangeAspect="1" noChangeArrowheads="1"/>
          </p:cNvSpPr>
          <p:nvPr/>
        </p:nvSpPr>
        <p:spPr bwMode="auto">
          <a:xfrm rot="7084629">
            <a:off x="939835" y="5737984"/>
            <a:ext cx="274320" cy="27432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6"/>
          <p:cNvSpPr>
            <a:spLocks noChangeAspect="1" noChangeArrowheads="1"/>
          </p:cNvSpPr>
          <p:nvPr/>
        </p:nvSpPr>
        <p:spPr bwMode="auto">
          <a:xfrm rot="7084629">
            <a:off x="1824751" y="4075452"/>
            <a:ext cx="274320" cy="2743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8"/>
          <p:cNvSpPr>
            <a:spLocks noChangeAspect="1" noChangeArrowheads="1"/>
          </p:cNvSpPr>
          <p:nvPr/>
        </p:nvSpPr>
        <p:spPr bwMode="auto">
          <a:xfrm rot="7084629">
            <a:off x="1381838" y="4905753"/>
            <a:ext cx="274320" cy="27432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10"/>
          <p:cNvSpPr>
            <a:spLocks noChangeAspect="1" noChangeArrowheads="1"/>
          </p:cNvSpPr>
          <p:nvPr/>
        </p:nvSpPr>
        <p:spPr bwMode="auto">
          <a:xfrm rot="7084629">
            <a:off x="2267666" y="3245150"/>
            <a:ext cx="274320" cy="2743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2" name="AutoShape 20"/>
          <p:cNvCxnSpPr>
            <a:cxnSpLocks noChangeAspect="1" noChangeShapeType="1"/>
            <a:stCxn id="8" idx="6"/>
            <a:endCxn id="9" idx="2"/>
          </p:cNvCxnSpPr>
          <p:nvPr/>
        </p:nvCxnSpPr>
        <p:spPr bwMode="auto">
          <a:xfrm flipH="1">
            <a:off x="1583554" y="4333630"/>
            <a:ext cx="313801" cy="588265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cxnSp>
        <p:nvCxnSpPr>
          <p:cNvPr id="13" name="AutoShape 20"/>
          <p:cNvCxnSpPr>
            <a:cxnSpLocks noChangeAspect="1" noChangeShapeType="1"/>
            <a:stCxn id="5" idx="6"/>
            <a:endCxn id="10" idx="2"/>
          </p:cNvCxnSpPr>
          <p:nvPr/>
        </p:nvCxnSpPr>
        <p:spPr bwMode="auto">
          <a:xfrm flipH="1">
            <a:off x="2469382" y="2673024"/>
            <a:ext cx="313804" cy="588268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stealth" w="lg" len="lg"/>
          </a:ln>
          <a:effectLst/>
        </p:spPr>
      </p:cxnSp>
      <p:cxnSp>
        <p:nvCxnSpPr>
          <p:cNvPr id="14" name="AutoShape 20"/>
          <p:cNvCxnSpPr>
            <a:cxnSpLocks noChangeAspect="1" noChangeShapeType="1"/>
            <a:stCxn id="10" idx="6"/>
            <a:endCxn id="8" idx="2"/>
          </p:cNvCxnSpPr>
          <p:nvPr/>
        </p:nvCxnSpPr>
        <p:spPr bwMode="auto">
          <a:xfrm flipH="1">
            <a:off x="2026467" y="3503328"/>
            <a:ext cx="313803" cy="588266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stealth" w="lg" len="lg"/>
          </a:ln>
          <a:effectLst/>
        </p:spPr>
      </p:cxnSp>
      <p:cxnSp>
        <p:nvCxnSpPr>
          <p:cNvPr id="15" name="AutoShape 20"/>
          <p:cNvCxnSpPr>
            <a:cxnSpLocks noChangeAspect="1" noChangeShapeType="1"/>
            <a:stCxn id="9" idx="6"/>
            <a:endCxn id="7" idx="2"/>
          </p:cNvCxnSpPr>
          <p:nvPr/>
        </p:nvCxnSpPr>
        <p:spPr bwMode="auto">
          <a:xfrm flipH="1">
            <a:off x="1141551" y="5163931"/>
            <a:ext cx="312891" cy="590195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sp>
        <p:nvSpPr>
          <p:cNvPr id="19" name="Oval 10"/>
          <p:cNvSpPr>
            <a:spLocks noChangeAspect="1" noChangeArrowheads="1"/>
          </p:cNvSpPr>
          <p:nvPr/>
        </p:nvSpPr>
        <p:spPr bwMode="auto">
          <a:xfrm rot="7084629">
            <a:off x="505982" y="6573123"/>
            <a:ext cx="274320" cy="2743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3" name="AutoShape 20"/>
          <p:cNvCxnSpPr>
            <a:cxnSpLocks noChangeAspect="1" noChangeShapeType="1"/>
            <a:stCxn id="7" idx="6"/>
            <a:endCxn id="19" idx="2"/>
          </p:cNvCxnSpPr>
          <p:nvPr/>
        </p:nvCxnSpPr>
        <p:spPr bwMode="auto">
          <a:xfrm flipH="1">
            <a:off x="707698" y="5996162"/>
            <a:ext cx="304741" cy="593103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cxnSp>
        <p:nvCxnSpPr>
          <p:cNvPr id="29" name="AutoShape 20"/>
          <p:cNvCxnSpPr>
            <a:cxnSpLocks noChangeAspect="1" noChangeShapeType="1"/>
            <a:stCxn id="10" idx="7"/>
            <a:endCxn id="17" idx="2"/>
          </p:cNvCxnSpPr>
          <p:nvPr/>
        </p:nvCxnSpPr>
        <p:spPr bwMode="auto">
          <a:xfrm>
            <a:off x="2444751" y="3513531"/>
            <a:ext cx="236017" cy="524614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stealth" w="lg" len="lg"/>
          </a:ln>
          <a:effectLst/>
        </p:spPr>
      </p:cxnSp>
      <p:sp>
        <p:nvSpPr>
          <p:cNvPr id="34" name="Oval 33"/>
          <p:cNvSpPr>
            <a:spLocks noChangeAspect="1" noChangeArrowheads="1"/>
          </p:cNvSpPr>
          <p:nvPr/>
        </p:nvSpPr>
        <p:spPr bwMode="auto">
          <a:xfrm rot="4080010">
            <a:off x="3927106" y="4939833"/>
            <a:ext cx="274320" cy="27432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5" name="Oval 6"/>
          <p:cNvSpPr>
            <a:spLocks noChangeAspect="1" noChangeArrowheads="1"/>
          </p:cNvSpPr>
          <p:nvPr/>
        </p:nvSpPr>
        <p:spPr bwMode="auto">
          <a:xfrm rot="4080010">
            <a:off x="3219998" y="3194238"/>
            <a:ext cx="274320" cy="27432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6" name="Oval 8"/>
          <p:cNvSpPr>
            <a:spLocks noChangeAspect="1" noChangeArrowheads="1"/>
          </p:cNvSpPr>
          <p:nvPr/>
        </p:nvSpPr>
        <p:spPr bwMode="auto">
          <a:xfrm rot="4080010">
            <a:off x="3572519" y="4066768"/>
            <a:ext cx="274320" cy="2743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7" name="AutoShape 20"/>
          <p:cNvCxnSpPr>
            <a:cxnSpLocks noChangeAspect="1" noChangeShapeType="1"/>
            <a:stCxn id="35" idx="6"/>
            <a:endCxn id="36" idx="2"/>
          </p:cNvCxnSpPr>
          <p:nvPr/>
        </p:nvCxnSpPr>
        <p:spPr bwMode="auto">
          <a:xfrm>
            <a:off x="3408539" y="3458571"/>
            <a:ext cx="249759" cy="618184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cxnSp>
        <p:nvCxnSpPr>
          <p:cNvPr id="38" name="AutoShape 20"/>
          <p:cNvCxnSpPr>
            <a:cxnSpLocks noChangeAspect="1" noChangeShapeType="1"/>
            <a:stCxn id="36" idx="6"/>
            <a:endCxn id="34" idx="2"/>
          </p:cNvCxnSpPr>
          <p:nvPr/>
        </p:nvCxnSpPr>
        <p:spPr bwMode="auto">
          <a:xfrm>
            <a:off x="3761060" y="4331101"/>
            <a:ext cx="251825" cy="618719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cxnSp>
        <p:nvCxnSpPr>
          <p:cNvPr id="41" name="AutoShape 20"/>
          <p:cNvCxnSpPr>
            <a:cxnSpLocks noChangeAspect="1" noChangeShapeType="1"/>
            <a:stCxn id="5" idx="0"/>
            <a:endCxn id="35" idx="2"/>
          </p:cNvCxnSpPr>
          <p:nvPr/>
        </p:nvCxnSpPr>
        <p:spPr bwMode="auto">
          <a:xfrm>
            <a:off x="2968760" y="2616562"/>
            <a:ext cx="337017" cy="587663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cxnSp>
        <p:nvCxnSpPr>
          <p:cNvPr id="209926" name="Curved Connector 209925"/>
          <p:cNvCxnSpPr>
            <a:stCxn id="19" idx="3"/>
            <a:endCxn id="8" idx="4"/>
          </p:cNvCxnSpPr>
          <p:nvPr/>
        </p:nvCxnSpPr>
        <p:spPr bwMode="auto">
          <a:xfrm rot="10800000" flipH="1">
            <a:off x="603217" y="4148056"/>
            <a:ext cx="1237676" cy="2431006"/>
          </a:xfrm>
          <a:prstGeom prst="curvedConnector3">
            <a:avLst>
              <a:gd name="adj1" fmla="val -26326"/>
            </a:avLst>
          </a:prstGeom>
          <a:solidFill>
            <a:srgbClr val="00B8FF"/>
          </a:solidFill>
          <a:ln w="12700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lg" len="lg"/>
          </a:ln>
          <a:effectLst/>
        </p:spPr>
      </p:cxnSp>
      <p:cxnSp>
        <p:nvCxnSpPr>
          <p:cNvPr id="55" name="Curved Connector 54"/>
          <p:cNvCxnSpPr>
            <a:stCxn id="16" idx="3"/>
            <a:endCxn id="5" idx="5"/>
          </p:cNvCxnSpPr>
          <p:nvPr/>
        </p:nvCxnSpPr>
        <p:spPr bwMode="auto">
          <a:xfrm rot="10800000" flipH="1">
            <a:off x="2614355" y="2591932"/>
            <a:ext cx="102166" cy="3265393"/>
          </a:xfrm>
          <a:prstGeom prst="curvedConnector3">
            <a:avLst>
              <a:gd name="adj1" fmla="val -490143"/>
            </a:avLst>
          </a:prstGeom>
          <a:solidFill>
            <a:srgbClr val="00B8FF"/>
          </a:solidFill>
          <a:ln w="12700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 Box 49"/>
              <p:cNvSpPr txBox="1">
                <a:spLocks noChangeArrowheads="1"/>
              </p:cNvSpPr>
              <p:nvPr/>
            </p:nvSpPr>
            <p:spPr bwMode="auto">
              <a:xfrm>
                <a:off x="2815130" y="5593055"/>
                <a:ext cx="512478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15130" y="5593055"/>
                <a:ext cx="512478" cy="5835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 Box 49"/>
          <p:cNvSpPr txBox="1">
            <a:spLocks noChangeArrowheads="1"/>
          </p:cNvSpPr>
          <p:nvPr/>
        </p:nvSpPr>
        <p:spPr bwMode="auto">
          <a:xfrm>
            <a:off x="3396786" y="1985505"/>
            <a:ext cx="671760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Assign to each leaf the value of the play,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i.e., the average of the cycle formed.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 Box 49"/>
          <p:cNvSpPr txBox="1">
            <a:spLocks noChangeArrowheads="1"/>
          </p:cNvSpPr>
          <p:nvPr/>
        </p:nvSpPr>
        <p:spPr bwMode="auto">
          <a:xfrm>
            <a:off x="4022996" y="3071395"/>
            <a:ext cx="60999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value of an internal node is the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the values of its children.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 Box 49"/>
              <p:cNvSpPr txBox="1">
                <a:spLocks noChangeArrowheads="1"/>
              </p:cNvSpPr>
              <p:nvPr/>
            </p:nvSpPr>
            <p:spPr bwMode="auto">
              <a:xfrm>
                <a:off x="4283667" y="4157285"/>
                <a:ext cx="5796479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value of the root is the value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the finite game starting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83667" y="4157285"/>
                <a:ext cx="5796479" cy="954107"/>
              </a:xfrm>
              <a:prstGeom prst="rect">
                <a:avLst/>
              </a:prstGeom>
              <a:blipFill>
                <a:blip r:embed="rId5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 Box 49"/>
          <p:cNvSpPr txBox="1">
            <a:spLocks noChangeArrowheads="1"/>
          </p:cNvSpPr>
          <p:nvPr/>
        </p:nvSpPr>
        <p:spPr bwMode="auto">
          <a:xfrm>
            <a:off x="4283667" y="5243175"/>
            <a:ext cx="5805043" cy="583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 strategies easily defined.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 Box 49"/>
              <p:cNvSpPr txBox="1">
                <a:spLocks noChangeArrowheads="1"/>
              </p:cNvSpPr>
              <p:nvPr/>
            </p:nvSpPr>
            <p:spPr bwMode="auto">
              <a:xfrm>
                <a:off x="1699222" y="3035135"/>
                <a:ext cx="512478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99222" y="3035135"/>
                <a:ext cx="512478" cy="5448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 Box 49"/>
              <p:cNvSpPr txBox="1">
                <a:spLocks noChangeArrowheads="1"/>
              </p:cNvSpPr>
              <p:nvPr/>
            </p:nvSpPr>
            <p:spPr bwMode="auto">
              <a:xfrm>
                <a:off x="3043420" y="3876513"/>
                <a:ext cx="512478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3420" y="3876513"/>
                <a:ext cx="512478" cy="5448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 Box 49"/>
              <p:cNvSpPr txBox="1">
                <a:spLocks noChangeArrowheads="1"/>
              </p:cNvSpPr>
              <p:nvPr/>
            </p:nvSpPr>
            <p:spPr bwMode="auto">
              <a:xfrm>
                <a:off x="1440872" y="3652337"/>
                <a:ext cx="512478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𝑤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872" y="3652337"/>
                <a:ext cx="512478" cy="58355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 Box 49"/>
              <p:cNvSpPr txBox="1">
                <a:spLocks noChangeArrowheads="1"/>
              </p:cNvSpPr>
              <p:nvPr/>
            </p:nvSpPr>
            <p:spPr bwMode="auto">
              <a:xfrm>
                <a:off x="3450347" y="4740782"/>
                <a:ext cx="512478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50347" y="4740782"/>
                <a:ext cx="512478" cy="58355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 Box 49"/>
              <p:cNvSpPr txBox="1">
                <a:spLocks noChangeArrowheads="1"/>
              </p:cNvSpPr>
              <p:nvPr/>
            </p:nvSpPr>
            <p:spPr bwMode="auto">
              <a:xfrm>
                <a:off x="3905932" y="5958517"/>
                <a:ext cx="6181068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 strategies are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necessarily positional, and may depend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05932" y="5958517"/>
                <a:ext cx="6181068" cy="954107"/>
              </a:xfrm>
              <a:prstGeom prst="rect">
                <a:avLst/>
              </a:prstGeom>
              <a:blipFill>
                <a:blip r:embed="rId10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101013" y="6363670"/>
                <a:ext cx="512478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𝑤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013" y="6363670"/>
                <a:ext cx="512478" cy="58355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2151281" y="2387871"/>
                <a:ext cx="512478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51281" y="2387871"/>
                <a:ext cx="512478" cy="58355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06387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0" grpId="0"/>
      <p:bldP spid="61" grpId="0"/>
      <p:bldP spid="62" grpId="0"/>
      <p:bldP spid="63" grpId="0"/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7601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Extending a strategy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1401272"/>
                <a:ext cx="10080625" cy="11449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strategy in the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finite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game.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only defined on </a:t>
                </a:r>
                <a:r>
                  <a:rPr lang="en-US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simple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paths.</a:t>
                </a:r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1401272"/>
                <a:ext cx="10080625" cy="1144929"/>
              </a:xfrm>
              <a:prstGeom prst="rect">
                <a:avLst/>
              </a:prstGeom>
              <a:blipFill>
                <a:blip r:embed="rId3"/>
                <a:stretch>
                  <a:fillRect t="-4787" b="-1223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2955" y="2776295"/>
                <a:ext cx="10080625" cy="5976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Extend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a strategy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infinite game by:</a:t>
                </a: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55" y="2776295"/>
                <a:ext cx="10080625" cy="597664"/>
              </a:xfrm>
              <a:prstGeom prst="rect">
                <a:avLst/>
              </a:prstGeom>
              <a:blipFill>
                <a:blip r:embed="rId4"/>
                <a:stretch>
                  <a:fillRect t="-9184" b="-2755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1245" y="3462950"/>
                <a:ext cx="10080625" cy="632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30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</m:acc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𝜎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</m:acc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45" y="3462950"/>
                <a:ext cx="10080625" cy="6328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-465" y="4190700"/>
                <a:ext cx="10080625" cy="5870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</a:t>
                </a:r>
                <a:r>
                  <a:rPr lang="en-US" sz="30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obtained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removing cycles:</a:t>
                </a: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5" y="4190700"/>
                <a:ext cx="10080625" cy="587020"/>
              </a:xfrm>
              <a:prstGeom prst="rect">
                <a:avLst/>
              </a:prstGeom>
              <a:blipFill>
                <a:blip r:embed="rId6"/>
                <a:stretch>
                  <a:fillRect t="-7216" b="-3092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-2175" y="5031467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30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</m:acc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)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175" y="5031467"/>
                <a:ext cx="10080625" cy="6186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47"/>
          <p:cNvGrpSpPr>
            <a:grpSpLocks noChangeAspect="1"/>
          </p:cNvGrpSpPr>
          <p:nvPr/>
        </p:nvGrpSpPr>
        <p:grpSpPr bwMode="auto">
          <a:xfrm>
            <a:off x="4612944" y="5179120"/>
            <a:ext cx="278608" cy="433388"/>
            <a:chOff x="-601" y="4819"/>
            <a:chExt cx="320" cy="367"/>
          </a:xfrm>
        </p:grpSpPr>
        <p:sp>
          <p:nvSpPr>
            <p:cNvPr id="10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11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18" name="Group 47"/>
          <p:cNvGrpSpPr>
            <a:grpSpLocks noChangeAspect="1"/>
          </p:cNvGrpSpPr>
          <p:nvPr/>
        </p:nvGrpSpPr>
        <p:grpSpPr bwMode="auto">
          <a:xfrm>
            <a:off x="3845216" y="5157932"/>
            <a:ext cx="278608" cy="433388"/>
            <a:chOff x="-601" y="4819"/>
            <a:chExt cx="320" cy="367"/>
          </a:xfrm>
        </p:grpSpPr>
        <p:sp>
          <p:nvSpPr>
            <p:cNvPr id="19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20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21" name="Group 47"/>
          <p:cNvGrpSpPr>
            <a:grpSpLocks noChangeAspect="1"/>
          </p:cNvGrpSpPr>
          <p:nvPr/>
        </p:nvGrpSpPr>
        <p:grpSpPr bwMode="auto">
          <a:xfrm>
            <a:off x="4218662" y="5157932"/>
            <a:ext cx="278608" cy="433388"/>
            <a:chOff x="-601" y="4819"/>
            <a:chExt cx="320" cy="367"/>
          </a:xfrm>
        </p:grpSpPr>
        <p:sp>
          <p:nvSpPr>
            <p:cNvPr id="22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23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24" name="Group 47"/>
          <p:cNvGrpSpPr>
            <a:grpSpLocks noChangeAspect="1"/>
          </p:cNvGrpSpPr>
          <p:nvPr/>
        </p:nvGrpSpPr>
        <p:grpSpPr bwMode="auto">
          <a:xfrm>
            <a:off x="5759330" y="5157932"/>
            <a:ext cx="278608" cy="433388"/>
            <a:chOff x="-601" y="4819"/>
            <a:chExt cx="320" cy="367"/>
          </a:xfrm>
        </p:grpSpPr>
        <p:sp>
          <p:nvSpPr>
            <p:cNvPr id="25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26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30" name="Group 47"/>
          <p:cNvGrpSpPr>
            <a:grpSpLocks noChangeAspect="1"/>
          </p:cNvGrpSpPr>
          <p:nvPr/>
        </p:nvGrpSpPr>
        <p:grpSpPr bwMode="auto">
          <a:xfrm>
            <a:off x="5037472" y="5157932"/>
            <a:ext cx="278608" cy="433388"/>
            <a:chOff x="-601" y="4819"/>
            <a:chExt cx="320" cy="367"/>
          </a:xfrm>
        </p:grpSpPr>
        <p:sp>
          <p:nvSpPr>
            <p:cNvPr id="31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32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33" name="Group 47"/>
          <p:cNvGrpSpPr>
            <a:grpSpLocks noChangeAspect="1"/>
          </p:cNvGrpSpPr>
          <p:nvPr/>
        </p:nvGrpSpPr>
        <p:grpSpPr bwMode="auto">
          <a:xfrm>
            <a:off x="5421192" y="5157932"/>
            <a:ext cx="278608" cy="433388"/>
            <a:chOff x="-601" y="4819"/>
            <a:chExt cx="320" cy="367"/>
          </a:xfrm>
        </p:grpSpPr>
        <p:sp>
          <p:nvSpPr>
            <p:cNvPr id="34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35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39" name="Group 47"/>
          <p:cNvGrpSpPr>
            <a:grpSpLocks noChangeAspect="1"/>
          </p:cNvGrpSpPr>
          <p:nvPr/>
        </p:nvGrpSpPr>
        <p:grpSpPr bwMode="auto">
          <a:xfrm>
            <a:off x="7294672" y="5157932"/>
            <a:ext cx="278608" cy="433388"/>
            <a:chOff x="-601" y="4819"/>
            <a:chExt cx="320" cy="367"/>
          </a:xfrm>
        </p:grpSpPr>
        <p:sp>
          <p:nvSpPr>
            <p:cNvPr id="40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41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45" name="Group 47"/>
          <p:cNvGrpSpPr>
            <a:grpSpLocks noChangeAspect="1"/>
          </p:cNvGrpSpPr>
          <p:nvPr/>
        </p:nvGrpSpPr>
        <p:grpSpPr bwMode="auto">
          <a:xfrm>
            <a:off x="6541530" y="5157932"/>
            <a:ext cx="278608" cy="433388"/>
            <a:chOff x="-601" y="4819"/>
            <a:chExt cx="320" cy="367"/>
          </a:xfrm>
        </p:grpSpPr>
        <p:sp>
          <p:nvSpPr>
            <p:cNvPr id="46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47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48" name="Group 47"/>
          <p:cNvGrpSpPr>
            <a:grpSpLocks noChangeAspect="1"/>
          </p:cNvGrpSpPr>
          <p:nvPr/>
        </p:nvGrpSpPr>
        <p:grpSpPr bwMode="auto">
          <a:xfrm>
            <a:off x="6904703" y="5157932"/>
            <a:ext cx="278608" cy="433388"/>
            <a:chOff x="-601" y="4819"/>
            <a:chExt cx="320" cy="367"/>
          </a:xfrm>
        </p:grpSpPr>
        <p:sp>
          <p:nvSpPr>
            <p:cNvPr id="49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0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 Box 49"/>
              <p:cNvSpPr txBox="1">
                <a:spLocks noChangeArrowheads="1"/>
              </p:cNvSpPr>
              <p:nvPr/>
            </p:nvSpPr>
            <p:spPr bwMode="auto">
              <a:xfrm>
                <a:off x="6389" y="6498955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𝜎</m:t>
                      </m:r>
                      <m:r>
                        <a:rPr lang="en-US" sz="30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)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9" y="6498955"/>
                <a:ext cx="10080625" cy="6186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Left Bracket 1"/>
          <p:cNvSpPr/>
          <p:nvPr/>
        </p:nvSpPr>
        <p:spPr bwMode="auto">
          <a:xfrm rot="16200000">
            <a:off x="4112502" y="4974273"/>
            <a:ext cx="169139" cy="1388961"/>
          </a:xfrm>
          <a:prstGeom prst="leftBracke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3" name="Left Bracket 52"/>
          <p:cNvSpPr/>
          <p:nvPr/>
        </p:nvSpPr>
        <p:spPr bwMode="auto">
          <a:xfrm rot="16200000">
            <a:off x="4516994" y="4372705"/>
            <a:ext cx="106342" cy="3026713"/>
          </a:xfrm>
          <a:prstGeom prst="leftBracket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5" name="Left Bracket 54"/>
          <p:cNvSpPr/>
          <p:nvPr/>
        </p:nvSpPr>
        <p:spPr bwMode="auto">
          <a:xfrm rot="16200000">
            <a:off x="5042548" y="3664089"/>
            <a:ext cx="162488" cy="4855434"/>
          </a:xfrm>
          <a:prstGeom prst="leftBracke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56" name="Group 47"/>
          <p:cNvGrpSpPr>
            <a:grpSpLocks noChangeAspect="1"/>
          </p:cNvGrpSpPr>
          <p:nvPr/>
        </p:nvGrpSpPr>
        <p:grpSpPr bwMode="auto">
          <a:xfrm>
            <a:off x="3056806" y="5157932"/>
            <a:ext cx="278608" cy="433388"/>
            <a:chOff x="-601" y="4819"/>
            <a:chExt cx="320" cy="367"/>
          </a:xfrm>
        </p:grpSpPr>
        <p:sp>
          <p:nvSpPr>
            <p:cNvPr id="57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8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52" name="Group 47"/>
          <p:cNvGrpSpPr>
            <a:grpSpLocks noChangeAspect="1"/>
          </p:cNvGrpSpPr>
          <p:nvPr/>
        </p:nvGrpSpPr>
        <p:grpSpPr bwMode="auto">
          <a:xfrm>
            <a:off x="3474100" y="5156222"/>
            <a:ext cx="278608" cy="433388"/>
            <a:chOff x="-601" y="4819"/>
            <a:chExt cx="320" cy="367"/>
          </a:xfrm>
        </p:grpSpPr>
        <p:sp>
          <p:nvSpPr>
            <p:cNvPr id="62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63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67" name="Group 47"/>
          <p:cNvGrpSpPr>
            <a:grpSpLocks noChangeAspect="1"/>
          </p:cNvGrpSpPr>
          <p:nvPr/>
        </p:nvGrpSpPr>
        <p:grpSpPr bwMode="auto">
          <a:xfrm>
            <a:off x="6128860" y="5145947"/>
            <a:ext cx="278608" cy="433388"/>
            <a:chOff x="-601" y="4819"/>
            <a:chExt cx="320" cy="367"/>
          </a:xfrm>
        </p:grpSpPr>
        <p:sp>
          <p:nvSpPr>
            <p:cNvPr id="68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69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37420376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51" grpId="0"/>
      <p:bldP spid="2" grpId="0" animBg="1"/>
      <p:bldP spid="53" grpId="0" animBg="1"/>
      <p:bldP spid="5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5068"/>
            <a:ext cx="10080625" cy="515206"/>
          </a:xfrm>
        </p:spPr>
        <p:txBody>
          <a:bodyPr>
            <a:spAutoFit/>
          </a:bodyPr>
          <a:lstStyle/>
          <a:p>
            <a:r>
              <a:rPr lang="en-US" sz="3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Values in </a:t>
            </a:r>
            <a:r>
              <a:rPr lang="en-US" sz="3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finite</a:t>
            </a:r>
            <a:r>
              <a:rPr lang="en-US" sz="3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and infinite games are equal</a:t>
            </a:r>
            <a:endParaRPr lang="en-US" sz="36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Text Box 49"/>
          <p:cNvSpPr txBox="1">
            <a:spLocks noChangeArrowheads="1"/>
          </p:cNvSpPr>
          <p:nvPr/>
        </p:nvSpPr>
        <p:spPr bwMode="auto">
          <a:xfrm>
            <a:off x="14939" y="1000585"/>
            <a:ext cx="1008062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finite and infinite MPG started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the same vertex have the same value.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2071817"/>
                <a:ext cx="10080625" cy="594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2071817"/>
                <a:ext cx="10080625" cy="594843"/>
              </a:xfrm>
              <a:prstGeom prst="rect">
                <a:avLst/>
              </a:prstGeom>
              <a:blipFill>
                <a:blip r:embed="rId3"/>
                <a:stretch>
                  <a:fillRect t="-6186" b="-3195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13229" y="2666701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strategy of player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ensures value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29" y="2666701"/>
                <a:ext cx="10080625" cy="618631"/>
              </a:xfrm>
              <a:prstGeom prst="rect">
                <a:avLst/>
              </a:prstGeom>
              <a:blipFill>
                <a:blip r:embed="rId4"/>
                <a:stretch>
                  <a:fillRect t="-8824" b="-225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3821201"/>
                <a:ext cx="10080625" cy="1107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player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0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infinite game,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any cycle formed as average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3821201"/>
                <a:ext cx="10080625" cy="1107996"/>
              </a:xfrm>
              <a:prstGeom prst="rect">
                <a:avLst/>
              </a:prstGeom>
              <a:blipFill>
                <a:blip r:embed="rId5"/>
                <a:stretch>
                  <a:fillRect t="-6044" b="-126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9809" y="4929238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0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ensures a value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infinite game.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09" y="4929238"/>
                <a:ext cx="10080625" cy="618631"/>
              </a:xfrm>
              <a:prstGeom prst="rect">
                <a:avLst/>
              </a:prstGeom>
              <a:blipFill>
                <a:blip r:embed="rId6"/>
                <a:stretch>
                  <a:fillRect t="-8911" b="-237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5506814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Similarly,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0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ensures a value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infinite game.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5506814"/>
                <a:ext cx="10080625" cy="618631"/>
              </a:xfrm>
              <a:prstGeom prst="rect">
                <a:avLst/>
              </a:prstGeom>
              <a:blipFill>
                <a:blip r:embed="rId7"/>
                <a:stretch>
                  <a:fillRect t="-8824" b="-225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11519" y="3213129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strategy of player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ensures value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19" y="3213129"/>
                <a:ext cx="10080625" cy="618631"/>
              </a:xfrm>
              <a:prstGeom prst="rect">
                <a:avLst/>
              </a:prstGeom>
              <a:blipFill>
                <a:blip r:embed="rId8"/>
                <a:stretch>
                  <a:fillRect t="-8824" b="-225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6663" y="6166582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3" y="6166582"/>
                <a:ext cx="10080625" cy="577209"/>
              </a:xfrm>
              <a:prstGeom prst="rect">
                <a:avLst/>
              </a:prstGeom>
              <a:blipFill>
                <a:blip r:embed="rId9"/>
                <a:stretch>
                  <a:fillRect t="-9574" b="-329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25227" y="6743832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particular, infinite MPGs have values.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4848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1087"/>
            <a:ext cx="10080625" cy="873125"/>
          </a:xfrm>
        </p:spPr>
        <p:txBody>
          <a:bodyPr/>
          <a:lstStyle/>
          <a:p>
            <a:r>
              <a:rPr lang="en-US" sz="3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Values of reachable states</a:t>
            </a:r>
            <a:endParaRPr lang="en-US" sz="36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3010598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optimal strategy for player </a:t>
                </a:r>
                <a:r>
                  <a:rPr lang="en-US" sz="29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the finite game.  </a:t>
                </a:r>
                <a:endParaRPr lang="en-US" sz="2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3010598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6627" b="-1385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4000204"/>
                <a:ext cx="10080625" cy="10583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player </a:t>
                </a:r>
                <a:r>
                  <a:rPr lang="en-US" sz="29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drive the game to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has </a:t>
                </a:r>
                <a:b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strategy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9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9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𝑝𝑙𝑎𝑦</m:t>
                        </m:r>
                      </m:e>
                      <m:sup>
                        <m:sSubSup>
                          <m:sSubSupPr>
                            <m:ctrlP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9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9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passes though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9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4000204"/>
                <a:ext cx="10080625" cy="1058367"/>
              </a:xfrm>
              <a:prstGeom prst="rect">
                <a:avLst/>
              </a:prstGeom>
              <a:blipFill>
                <a:blip r:embed="rId4"/>
                <a:stretch>
                  <a:fillRect t="-6322" b="-126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13229" y="5032514"/>
                <a:ext cx="10080625" cy="6010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9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</a:t>
                </a: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9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9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29" y="5032514"/>
                <a:ext cx="10080625" cy="601062"/>
              </a:xfrm>
              <a:prstGeom prst="rect">
                <a:avLst/>
              </a:prstGeom>
              <a:blipFill>
                <a:blip r:embed="rId5"/>
                <a:stretch>
                  <a:fillRect t="-7143" b="-224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11519" y="5607519"/>
                <a:ext cx="10080625" cy="6010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</a:t>
                </a:r>
                <a:r>
                  <a:rPr lang="en-US" sz="29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drive the game to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9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also in the infinite game.</a:t>
                </a:r>
                <a:endParaRPr lang="en-US" sz="2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19" y="5607519"/>
                <a:ext cx="10080625" cy="601062"/>
              </a:xfrm>
              <a:prstGeom prst="rect">
                <a:avLst/>
              </a:prstGeom>
              <a:blipFill>
                <a:blip r:embed="rId6"/>
                <a:stretch>
                  <a:fillRect t="-7143" b="-224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25227" y="1031386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 far, we used properties of finite games </a:t>
            </a:r>
            <a:b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obtain results of infinite games.</a:t>
            </a:r>
            <a:endParaRPr lang="en-US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-7305" y="2020992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now do the opposite to prove </a:t>
            </a:r>
            <a:b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existence of </a:t>
            </a:r>
            <a:r>
              <a:rPr lang="en-US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positional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optimal strategies. </a:t>
            </a:r>
            <a:endParaRPr lang="en-US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9809" y="6182524"/>
            <a:ext cx="10080625" cy="60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infinite game, an initial path </a:t>
            </a:r>
            <a:r>
              <a:rPr lang="en-US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does not matter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8099" y="6757530"/>
                <a:ext cx="10080625" cy="6010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9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𝑉𝑎𝑙</m:t>
                    </m:r>
                    <m:d>
                      <m:dPr>
                        <m:ctrlP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𝑉𝑎𝑙</m:t>
                    </m:r>
                    <m:d>
                      <m:dPr>
                        <m:ctrlP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m:rPr>
                        <m:nor/>
                      </m:rPr>
                      <a:rPr lang="en-US" sz="2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2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99" y="6757530"/>
                <a:ext cx="10080625" cy="601062"/>
              </a:xfrm>
              <a:prstGeom prst="rect">
                <a:avLst/>
              </a:prstGeom>
              <a:blipFill>
                <a:blip r:embed="rId7"/>
                <a:stretch>
                  <a:fillRect t="-7143" b="-224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80507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7601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Finite games with 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restart</a:t>
            </a:r>
            <a:endParaRPr lang="en-US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1401272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two vertices.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1401272"/>
                <a:ext cx="10080625" cy="577209"/>
              </a:xfrm>
              <a:prstGeom prst="rect">
                <a:avLst/>
              </a:prstGeom>
              <a:blipFill>
                <a:blip r:embed="rId3"/>
                <a:stretch>
                  <a:fillRect t="-9474" b="-315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13229" y="2118749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Start a finite game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29" y="2118749"/>
                <a:ext cx="10080625" cy="577209"/>
              </a:xfrm>
              <a:prstGeom prst="rect">
                <a:avLst/>
              </a:prstGeom>
              <a:blipFill>
                <a:blip r:embed="rId4"/>
                <a:stretch>
                  <a:fillRect t="-9574" b="-329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11519" y="2815674"/>
                <a:ext cx="10080625" cy="1671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reached before a cycle is formed,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ignore the (simple) path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start a finite game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19" y="2815674"/>
                <a:ext cx="10080625" cy="1671227"/>
              </a:xfrm>
              <a:prstGeom prst="rect">
                <a:avLst/>
              </a:prstGeom>
              <a:blipFill>
                <a:blip r:embed="rId5"/>
                <a:stretch>
                  <a:fillRect t="-3285" b="-802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9809" y="4642762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09" y="4642762"/>
                <a:ext cx="10080625" cy="618631"/>
              </a:xfrm>
              <a:prstGeom prst="rect">
                <a:avLst/>
              </a:prstGeom>
              <a:blipFill>
                <a:blip r:embed="rId6"/>
                <a:stretch>
                  <a:fillRect t="-8911" b="-237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9809" y="5516066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 player uses an optimal strategy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09" y="5516066"/>
                <a:ext cx="10080625" cy="577209"/>
              </a:xfrm>
              <a:prstGeom prst="rect">
                <a:avLst/>
              </a:prstGeom>
              <a:blipFill>
                <a:blip r:embed="rId7"/>
                <a:stretch>
                  <a:fillRect t="-9474" b="-315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6202721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 play gets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she uses an optimal strategy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6202721"/>
                <a:ext cx="10080625" cy="577209"/>
              </a:xfrm>
              <a:prstGeom prst="rect">
                <a:avLst/>
              </a:prstGeom>
              <a:blipFill>
                <a:blip r:embed="rId8"/>
                <a:stretch>
                  <a:fillRect t="-9574" b="-329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10839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5285"/>
            <a:ext cx="10080625" cy="1144929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Positional optimal strategies</a:t>
            </a:r>
            <a:b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sz="3600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Ehrenfeucht</a:t>
            </a:r>
            <a:r>
              <a:rPr lang="en-US" sz="36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Mycielski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(1979) </a:t>
            </a:r>
            <a:r>
              <a:rPr lang="en-US" sz="36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Text Box 49"/>
          <p:cNvSpPr txBox="1">
            <a:spLocks noChangeArrowheads="1"/>
          </p:cNvSpPr>
          <p:nvPr/>
        </p:nvSpPr>
        <p:spPr bwMode="auto">
          <a:xfrm>
            <a:off x="118990" y="1530561"/>
            <a:ext cx="9842644" cy="968214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Both players have positional strategies that are optimal from every starting position in th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finite, and hence, infinite games.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2955" y="2586210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55" y="2586210"/>
                <a:ext cx="10080625" cy="544893"/>
              </a:xfrm>
              <a:prstGeom prst="rect">
                <a:avLst/>
              </a:prstGeom>
              <a:blipFill>
                <a:blip r:embed="rId3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3100287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Consider optimal strategies of player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vertices in the finite games with restart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3100287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9809" y="4023578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plays arrive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all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history is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forgotten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09" y="4023578"/>
                <a:ext cx="10080625" cy="544893"/>
              </a:xfrm>
              <a:prstGeom prst="rect">
                <a:avLst/>
              </a:prstGeom>
              <a:blipFill>
                <a:blip r:embed="rId5"/>
                <a:stretch>
                  <a:fillRect t="-6742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4537655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we may assume that all optimal strategies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 the same edge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4537655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16663" y="5460946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Removing all other edges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does not change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hence does not change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every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3" y="5460946"/>
                <a:ext cx="10080625" cy="954107"/>
              </a:xfrm>
              <a:prstGeom prst="rect">
                <a:avLst/>
              </a:prstGeom>
              <a:blipFill>
                <a:blip r:embed="rId7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25227" y="6384235"/>
            <a:ext cx="10080625" cy="968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Continuing in this way we get a positional strategy for player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optimal from all vertices in the finite game. (Surprising!)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016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628" y="314494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Energy Games (EGs)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Oval 4"/>
          <p:cNvSpPr>
            <a:spLocks noChangeArrowheads="1"/>
          </p:cNvSpPr>
          <p:nvPr/>
        </p:nvSpPr>
        <p:spPr bwMode="auto">
          <a:xfrm>
            <a:off x="2846072" y="2825202"/>
            <a:ext cx="365760" cy="3657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4146629" y="1471402"/>
            <a:ext cx="365760" cy="3657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6" name="Oval 9"/>
          <p:cNvSpPr>
            <a:spLocks noChangeArrowheads="1"/>
          </p:cNvSpPr>
          <p:nvPr/>
        </p:nvSpPr>
        <p:spPr bwMode="auto">
          <a:xfrm>
            <a:off x="4146629" y="4193668"/>
            <a:ext cx="365760" cy="3657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7" name="Oval 10"/>
          <p:cNvSpPr>
            <a:spLocks noChangeArrowheads="1"/>
          </p:cNvSpPr>
          <p:nvPr/>
        </p:nvSpPr>
        <p:spPr bwMode="auto">
          <a:xfrm>
            <a:off x="6812999" y="2825202"/>
            <a:ext cx="365760" cy="36576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8" name="Oval 11"/>
          <p:cNvSpPr>
            <a:spLocks noChangeArrowheads="1"/>
          </p:cNvSpPr>
          <p:nvPr/>
        </p:nvSpPr>
        <p:spPr bwMode="auto">
          <a:xfrm>
            <a:off x="4146629" y="2825202"/>
            <a:ext cx="365760" cy="36576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0" name="Oval 13"/>
          <p:cNvSpPr>
            <a:spLocks noChangeArrowheads="1"/>
          </p:cNvSpPr>
          <p:nvPr/>
        </p:nvSpPr>
        <p:spPr bwMode="auto">
          <a:xfrm>
            <a:off x="5490690" y="2825202"/>
            <a:ext cx="365760" cy="3657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7" name="Curved Connector 46"/>
          <p:cNvCxnSpPr>
            <a:stCxn id="15" idx="2"/>
            <a:endCxn id="14" idx="0"/>
          </p:cNvCxnSpPr>
          <p:nvPr/>
        </p:nvCxnSpPr>
        <p:spPr bwMode="auto">
          <a:xfrm rot="10800000" flipV="1">
            <a:off x="3028953" y="1654282"/>
            <a:ext cx="1117677" cy="1170920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0" name="Curved Connector 49"/>
          <p:cNvCxnSpPr>
            <a:stCxn id="18" idx="7"/>
            <a:endCxn id="20" idx="1"/>
          </p:cNvCxnSpPr>
          <p:nvPr/>
        </p:nvCxnSpPr>
        <p:spPr bwMode="auto">
          <a:xfrm rot="5400000" flipH="1" flipV="1">
            <a:off x="5001539" y="2336052"/>
            <a:ext cx="12700" cy="1085429"/>
          </a:xfrm>
          <a:prstGeom prst="curvedConnector3">
            <a:avLst>
              <a:gd name="adj1" fmla="val 2221764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892530" y="1372977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530" y="1372977"/>
                <a:ext cx="715624" cy="5216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780910" y="3416565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910" y="3416565"/>
                <a:ext cx="715624" cy="5216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402297" y="2499592"/>
                <a:ext cx="705925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297" y="2499592"/>
                <a:ext cx="705925" cy="5216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Oval 13"/>
          <p:cNvSpPr>
            <a:spLocks noChangeArrowheads="1"/>
          </p:cNvSpPr>
          <p:nvPr/>
        </p:nvSpPr>
        <p:spPr bwMode="auto">
          <a:xfrm>
            <a:off x="8135308" y="2825202"/>
            <a:ext cx="365760" cy="3657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51" name="Curved Connector 50"/>
          <p:cNvCxnSpPr>
            <a:stCxn id="14" idx="4"/>
            <a:endCxn id="16" idx="2"/>
          </p:cNvCxnSpPr>
          <p:nvPr/>
        </p:nvCxnSpPr>
        <p:spPr bwMode="auto">
          <a:xfrm rot="16200000" flipH="1">
            <a:off x="2994997" y="3224916"/>
            <a:ext cx="1185586" cy="1117677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6" name="Curved Connector 55"/>
          <p:cNvCxnSpPr>
            <a:stCxn id="16" idx="6"/>
            <a:endCxn id="20" idx="4"/>
          </p:cNvCxnSpPr>
          <p:nvPr/>
        </p:nvCxnSpPr>
        <p:spPr bwMode="auto">
          <a:xfrm flipV="1">
            <a:off x="4512389" y="3190962"/>
            <a:ext cx="1161181" cy="1185586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Curved Connector 58"/>
          <p:cNvCxnSpPr>
            <a:stCxn id="20" idx="0"/>
            <a:endCxn id="15" idx="6"/>
          </p:cNvCxnSpPr>
          <p:nvPr/>
        </p:nvCxnSpPr>
        <p:spPr bwMode="auto">
          <a:xfrm rot="16200000" flipV="1">
            <a:off x="4507520" y="1659151"/>
            <a:ext cx="1170920" cy="1161181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8" name="Curved Connector 67"/>
          <p:cNvCxnSpPr>
            <a:stCxn id="20" idx="3"/>
            <a:endCxn id="18" idx="5"/>
          </p:cNvCxnSpPr>
          <p:nvPr/>
        </p:nvCxnSpPr>
        <p:spPr bwMode="auto">
          <a:xfrm rot="5400000">
            <a:off x="5001540" y="2594684"/>
            <a:ext cx="12700" cy="1085429"/>
          </a:xfrm>
          <a:prstGeom prst="curvedConnector3">
            <a:avLst>
              <a:gd name="adj1" fmla="val 2221764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9" name="Curved Connector 68"/>
          <p:cNvCxnSpPr>
            <a:stCxn id="17" idx="7"/>
            <a:endCxn id="48" idx="1"/>
          </p:cNvCxnSpPr>
          <p:nvPr/>
        </p:nvCxnSpPr>
        <p:spPr bwMode="auto">
          <a:xfrm rot="5400000" flipH="1" flipV="1">
            <a:off x="7657033" y="2346928"/>
            <a:ext cx="12700" cy="1063677"/>
          </a:xfrm>
          <a:prstGeom prst="curvedConnector3">
            <a:avLst>
              <a:gd name="adj1" fmla="val 2221764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70" name="Curved Connector 69"/>
          <p:cNvCxnSpPr>
            <a:stCxn id="48" idx="3"/>
            <a:endCxn id="17" idx="5"/>
          </p:cNvCxnSpPr>
          <p:nvPr/>
        </p:nvCxnSpPr>
        <p:spPr bwMode="auto">
          <a:xfrm rot="5400000">
            <a:off x="7657034" y="2605560"/>
            <a:ext cx="12700" cy="1063677"/>
          </a:xfrm>
          <a:prstGeom prst="curvedConnector3">
            <a:avLst>
              <a:gd name="adj1" fmla="val 2221764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1" name="Straight Arrow Connector 80"/>
          <p:cNvCxnSpPr>
            <a:stCxn id="16" idx="0"/>
            <a:endCxn id="18" idx="4"/>
          </p:cNvCxnSpPr>
          <p:nvPr/>
        </p:nvCxnSpPr>
        <p:spPr bwMode="auto">
          <a:xfrm flipV="1">
            <a:off x="4329509" y="3190962"/>
            <a:ext cx="0" cy="1002706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4" name="Straight Arrow Connector 83"/>
          <p:cNvCxnSpPr>
            <a:stCxn id="18" idx="0"/>
            <a:endCxn id="15" idx="4"/>
          </p:cNvCxnSpPr>
          <p:nvPr/>
        </p:nvCxnSpPr>
        <p:spPr bwMode="auto">
          <a:xfrm flipV="1">
            <a:off x="4329509" y="1837162"/>
            <a:ext cx="0" cy="98804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7" name="Straight Arrow Connector 86"/>
          <p:cNvCxnSpPr>
            <a:stCxn id="18" idx="2"/>
            <a:endCxn id="14" idx="6"/>
          </p:cNvCxnSpPr>
          <p:nvPr/>
        </p:nvCxnSpPr>
        <p:spPr bwMode="auto">
          <a:xfrm flipH="1">
            <a:off x="3211832" y="3008082"/>
            <a:ext cx="934797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0" name="Straight Arrow Connector 89"/>
          <p:cNvCxnSpPr>
            <a:stCxn id="17" idx="2"/>
            <a:endCxn id="20" idx="6"/>
          </p:cNvCxnSpPr>
          <p:nvPr/>
        </p:nvCxnSpPr>
        <p:spPr bwMode="auto">
          <a:xfrm flipH="1">
            <a:off x="5856450" y="3008082"/>
            <a:ext cx="956549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pic>
        <p:nvPicPr>
          <p:cNvPr id="93" name="Picture 2" descr="File:Electric Car - The Noun Project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74" y="2693491"/>
            <a:ext cx="1283431" cy="62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2881645" y="4148834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645" y="4148834"/>
                <a:ext cx="715624" cy="5216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/>
              <p:cNvSpPr txBox="1"/>
              <p:nvPr/>
            </p:nvSpPr>
            <p:spPr>
              <a:xfrm>
                <a:off x="3770021" y="2088508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6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5" name="TextBox 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0021" y="2088508"/>
                <a:ext cx="715624" cy="52168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4572901" y="3395961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901" y="3395961"/>
                <a:ext cx="715624" cy="5216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4671573" y="2097831"/>
                <a:ext cx="705925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1573" y="2097831"/>
                <a:ext cx="705925" cy="52168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>
                <a:off x="5192792" y="1600565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2792" y="1600565"/>
                <a:ext cx="715624" cy="52168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6019779" y="2478927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8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779" y="2478927"/>
                <a:ext cx="715624" cy="52168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7305571" y="2037841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571" y="2037841"/>
                <a:ext cx="715624" cy="52168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7305571" y="3443120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571" y="3443120"/>
                <a:ext cx="715624" cy="52168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5140825" y="3966580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0825" y="3966580"/>
                <a:ext cx="715624" cy="52168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 Box 49"/>
          <p:cNvSpPr txBox="1">
            <a:spLocks noChangeArrowheads="1"/>
          </p:cNvSpPr>
          <p:nvPr/>
        </p:nvSpPr>
        <p:spPr bwMode="auto">
          <a:xfrm>
            <a:off x="14628" y="4911284"/>
            <a:ext cx="10080625" cy="51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token is an 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car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a 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battery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Text Box 49"/>
          <p:cNvSpPr txBox="1">
            <a:spLocks noChangeArrowheads="1"/>
          </p:cNvSpPr>
          <p:nvPr/>
        </p:nvSpPr>
        <p:spPr bwMode="auto">
          <a:xfrm>
            <a:off x="14628" y="5531770"/>
            <a:ext cx="10080625" cy="51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cost of an edge is the 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charge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needed to traverse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edge.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 Box 49"/>
              <p:cNvSpPr txBox="1">
                <a:spLocks noChangeArrowheads="1"/>
              </p:cNvSpPr>
              <p:nvPr/>
            </p:nvSpPr>
            <p:spPr bwMode="auto">
              <a:xfrm>
                <a:off x="14628" y="6130486"/>
                <a:ext cx="10080625" cy="997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What is the minimal initial charge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any,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which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car can keep going forever, without running out of power?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628" y="6130486"/>
                <a:ext cx="10080625" cy="997196"/>
              </a:xfrm>
              <a:prstGeom prst="rect">
                <a:avLst/>
              </a:prstGeom>
              <a:blipFill>
                <a:blip r:embed="rId16"/>
                <a:stretch>
                  <a:fillRect t="-7362" b="-1411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8501068" y="2792514"/>
                <a:ext cx="432488" cy="521681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∞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068" y="2792514"/>
                <a:ext cx="432488" cy="52168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6672272" y="3151742"/>
                <a:ext cx="432488" cy="52168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∞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272" y="3151742"/>
                <a:ext cx="432488" cy="52168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8" name="Curved Connector 107"/>
          <p:cNvCxnSpPr>
            <a:stCxn id="17" idx="7"/>
            <a:endCxn id="48" idx="1"/>
          </p:cNvCxnSpPr>
          <p:nvPr/>
        </p:nvCxnSpPr>
        <p:spPr bwMode="auto">
          <a:xfrm rot="5400000" flipH="1" flipV="1">
            <a:off x="7657033" y="2346928"/>
            <a:ext cx="12700" cy="1063677"/>
          </a:xfrm>
          <a:prstGeom prst="curvedConnector3">
            <a:avLst>
              <a:gd name="adj1" fmla="val 2221764"/>
            </a:avLst>
          </a:prstGeom>
          <a:solidFill>
            <a:srgbClr val="00B8FF"/>
          </a:solidFill>
          <a:ln w="57150" cap="flat" cmpd="sng" algn="ctr">
            <a:solidFill>
              <a:srgbClr val="990099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11" name="Curved Connector 110"/>
          <p:cNvCxnSpPr>
            <a:stCxn id="18" idx="0"/>
            <a:endCxn id="15" idx="4"/>
          </p:cNvCxnSpPr>
          <p:nvPr/>
        </p:nvCxnSpPr>
        <p:spPr bwMode="auto">
          <a:xfrm rot="5400000" flipH="1" flipV="1">
            <a:off x="3835489" y="2331182"/>
            <a:ext cx="988040" cy="12700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57150" cap="flat" cmpd="sng" algn="ctr">
            <a:solidFill>
              <a:srgbClr val="990099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/>
              <p:cNvSpPr txBox="1"/>
              <p:nvPr/>
            </p:nvSpPr>
            <p:spPr>
              <a:xfrm>
                <a:off x="4106914" y="929308"/>
                <a:ext cx="432488" cy="521681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4" name="TextBox 1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914" y="929308"/>
                <a:ext cx="432488" cy="52168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/>
              <p:cNvSpPr txBox="1"/>
              <p:nvPr/>
            </p:nvSpPr>
            <p:spPr>
              <a:xfrm>
                <a:off x="2430915" y="2763361"/>
                <a:ext cx="432488" cy="52168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6" name="TextBox 1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915" y="2763361"/>
                <a:ext cx="432488" cy="521681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/>
              <p:cNvSpPr txBox="1"/>
              <p:nvPr/>
            </p:nvSpPr>
            <p:spPr>
              <a:xfrm>
                <a:off x="4075085" y="4515963"/>
                <a:ext cx="432058" cy="52168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6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7" name="TextBox 1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085" y="4515963"/>
                <a:ext cx="432058" cy="52168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>
                <a:off x="3727556" y="3024201"/>
                <a:ext cx="432058" cy="52168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6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556" y="3024201"/>
                <a:ext cx="432058" cy="52168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5705767" y="3132717"/>
                <a:ext cx="432058" cy="52168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5767" y="3132717"/>
                <a:ext cx="432058" cy="521681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73697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04" grpId="0"/>
      <p:bldP spid="105" grpId="0"/>
      <p:bldP spid="106" grpId="0" animBg="1"/>
      <p:bldP spid="107" grpId="0"/>
      <p:bldP spid="114" grpId="0" animBg="1"/>
      <p:bldP spid="116" grpId="0"/>
      <p:bldP spid="117" grpId="0"/>
      <p:bldP spid="118" grpId="0"/>
      <p:bldP spid="1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62933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Energy Games (EGs)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1161921"/>
                <a:ext cx="10080625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Played on a weighted directed 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 cost function.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1161921"/>
                <a:ext cx="10080625" cy="1074781"/>
              </a:xfrm>
              <a:prstGeom prst="rect">
                <a:avLst/>
              </a:prstGeom>
              <a:blipFill>
                <a:blip r:embed="rId3"/>
                <a:stretch>
                  <a:fillRect t="-3977" b="-119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24727" y="3764311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play generates a sequence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 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edge costs.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727" y="3764311"/>
                <a:ext cx="10080625" cy="544893"/>
              </a:xfrm>
              <a:prstGeom prst="rect">
                <a:avLst/>
              </a:prstGeom>
              <a:blipFill>
                <a:blip r:embed="rId4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-16665" y="4304420"/>
                <a:ext cx="10080625" cy="11141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value/outcome of the play is the smallest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6665" y="4304420"/>
                <a:ext cx="10080625" cy="1114151"/>
              </a:xfrm>
              <a:prstGeom prst="rect">
                <a:avLst/>
              </a:prstGeom>
              <a:blipFill>
                <a:blip r:embed="rId5"/>
                <a:stretch>
                  <a:fillRect t="-3279" b="-983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-1" y="5413787"/>
                <a:ext cx="10080625" cy="8560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𝐸𝑁𝐺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sup>
                        </m:sSubSup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sup</m:t>
                            </m:r>
                          </m:e>
                          <m:li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≥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lim>
                        </m:limLow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fName>
                      <m:e>
                        <m:nary>
                          <m:naryPr>
                            <m:chr m:val="∑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func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( 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5413787"/>
                <a:ext cx="10080625" cy="8560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3224330"/>
                <a:ext cx="10080625" cy="5447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token is an </a:t>
                </a:r>
                <a:r>
                  <a:rPr lang="en-US" sz="28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electric car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a </a:t>
                </a:r>
                <a:r>
                  <a:rPr lang="en-US" sz="28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battery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initial charge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3224330"/>
                <a:ext cx="10080625" cy="544765"/>
              </a:xfrm>
              <a:prstGeom prst="rect">
                <a:avLst/>
              </a:prstGeom>
              <a:blipFill>
                <a:blip r:embed="rId7"/>
                <a:stretch>
                  <a:fillRect t="-13483" b="-258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25227" y="6265007"/>
                <a:ext cx="10080625" cy="5157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𝐸𝑁𝐺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minimal initial charge required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survive forever.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227" y="6265007"/>
                <a:ext cx="10080625" cy="515782"/>
              </a:xfrm>
              <a:prstGeom prst="rect">
                <a:avLst/>
              </a:prstGeom>
              <a:blipFill>
                <a:blip r:embed="rId8"/>
                <a:stretch>
                  <a:fillRect t="-14286" r="-907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23517" y="6776002"/>
            <a:ext cx="10080625" cy="51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Values exist, positional optimal strategies, …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16662" y="2231918"/>
                <a:ext cx="10080625" cy="997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interpreted as the number of energy units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needed to traverse the edge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(May be negative.)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2" y="2231918"/>
                <a:ext cx="10080625" cy="997196"/>
              </a:xfrm>
              <a:prstGeom prst="rect">
                <a:avLst/>
              </a:prstGeom>
              <a:blipFill>
                <a:blip r:embed="rId9"/>
                <a:stretch>
                  <a:fillRect t="-6707" b="-1341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29042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0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87445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MPGs and EGs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1298543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𝑉𝐴𝐿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𝑀𝑃𝐺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𝑉𝐴𝐿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𝐸𝑁𝐺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1298543"/>
                <a:ext cx="10080625" cy="544893"/>
              </a:xfrm>
              <a:prstGeom prst="rect">
                <a:avLst/>
              </a:prstGeom>
              <a:blipFill>
                <a:blip r:embed="rId3"/>
                <a:stretch>
                  <a:fillRect t="-6742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4494019" y="1897078"/>
                <a:ext cx="5314661" cy="7878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94019" y="1897078"/>
                <a:ext cx="5314661" cy="7878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18373" y="2897228"/>
            <a:ext cx="10080625" cy="99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conditions are equivalent to player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having a strategy 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ensures that every cycle closed is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non-positive.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305964" y="2018554"/>
                <a:ext cx="5234178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𝑉𝐴𝐿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𝐸𝑁𝐺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5964" y="2018554"/>
                <a:ext cx="5234178" cy="5448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13229" y="4101058"/>
                <a:ext cx="10080625" cy="6087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Corollary: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𝑉𝐴𝐿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𝑀𝑃𝐺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𝑉𝐴𝐿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𝐸𝑁𝐺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bSup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29" y="4101058"/>
                <a:ext cx="10080625" cy="608756"/>
              </a:xfrm>
              <a:prstGeom prst="rect">
                <a:avLst/>
              </a:prstGeom>
              <a:blipFill>
                <a:blip r:embed="rId6"/>
                <a:stretch>
                  <a:fillRect t="-1000" b="-23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ounded Rectangular Callout 1"/>
              <p:cNvSpPr/>
              <p:nvPr/>
            </p:nvSpPr>
            <p:spPr bwMode="auto">
              <a:xfrm>
                <a:off x="6256961" y="5027864"/>
                <a:ext cx="3051426" cy="1115483"/>
              </a:xfrm>
              <a:prstGeom prst="wedgeRoundRectCallout">
                <a:avLst>
                  <a:gd name="adj1" fmla="val -25210"/>
                  <a:gd name="adj2" fmla="val -69010"/>
                  <a:gd name="adj3" fmla="val 16667"/>
                </a:avLst>
              </a:prstGeom>
              <a:solidFill>
                <a:srgbClr val="61D2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Subtract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kumimoji="0" lang="en-US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kumimoji="0" lang="en-US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kumimoji="0" lang="en-US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</a:t>
                </a:r>
                <a:r>
                  <a:rPr kumimoji="0" lang="en-US" sz="3200" b="0" i="0" u="none" strike="noStrike" cap="none" normalizeH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all costs.</a:t>
                </a:r>
                <a:r>
                  <a:rPr kumimoji="0" lang="en-US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2" name="Rounded Rectangular Callout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56961" y="5027864"/>
                <a:ext cx="3051426" cy="1115483"/>
              </a:xfrm>
              <a:prstGeom prst="wedgeRoundRectCallout">
                <a:avLst>
                  <a:gd name="adj1" fmla="val -25210"/>
                  <a:gd name="adj2" fmla="val -69010"/>
                  <a:gd name="adj3" fmla="val 16667"/>
                </a:avLst>
              </a:prstGeom>
              <a:blipFill>
                <a:blip r:embed="rId7"/>
                <a:stretch>
                  <a:fillRect b="-9545"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278646" y="5007889"/>
            <a:ext cx="5505702" cy="156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Thus, up to a </a:t>
            </a:r>
            <a:r>
              <a:rPr lang="en-US" sz="28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 search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 possible values, solving MPGs is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 to solving EGs. 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3126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4" grpId="0"/>
      <p:bldP spid="15" grpId="0"/>
      <p:bldP spid="2" grpId="0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-4356" y="2221324"/>
            <a:ext cx="10080625" cy="51725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Mean-Payoff Games (MPGs)</a:t>
            </a:r>
          </a:p>
        </p:txBody>
      </p:sp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46081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Lecture 4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 Box 49"/>
          <p:cNvSpPr txBox="1">
            <a:spLocks noChangeArrowheads="1"/>
          </p:cNvSpPr>
          <p:nvPr/>
        </p:nvSpPr>
        <p:spPr bwMode="auto">
          <a:xfrm>
            <a:off x="1" y="2873224"/>
            <a:ext cx="10080624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2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 (EGs)</a:t>
            </a:r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4208" y="1206739"/>
            <a:ext cx="10080625" cy="7758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4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 games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3320" y="3836865"/>
            <a:ext cx="10080625" cy="4848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Existence of values and optimal positional strategies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1336" y="4561190"/>
            <a:ext cx="10080625" cy="4848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Finite vs. Infinite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9626" y="5285515"/>
            <a:ext cx="10080625" cy="4848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Equivalence of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and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7916" y="6009841"/>
            <a:ext cx="10080625" cy="4848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000" i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pseudo-polynomial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time algorithm for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and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9702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2787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Algorithms for EGs (and MPGs)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1178683"/>
                <a:ext cx="10080625" cy="1514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2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𝑚𝑛𝑊</m:t>
                        </m:r>
                      </m:e>
                    </m:d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 Brim-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Chaloupka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-Doyen-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Gentilini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Raskin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(2011) ]</a:t>
                </a:r>
                <a:b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Integer costs,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| 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≥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(≥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1178683"/>
                <a:ext cx="10080625" cy="1514261"/>
              </a:xfrm>
              <a:prstGeom prst="rect">
                <a:avLst/>
              </a:prstGeom>
              <a:blipFill>
                <a:blip r:embed="rId3"/>
                <a:stretch>
                  <a:fillRect b="-843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6663" y="2903027"/>
                <a:ext cx="10080625" cy="15808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2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min</m:t>
                            </m:r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𝑚𝑛𝑊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,  </m:t>
                                </m:r>
                                <m:sSup>
                                  <m:sSupPr>
                                    <m:ctrlP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/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 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Dorfman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-Kaplan-Z (2019) ]</a:t>
                </a:r>
                <a:b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Integer costs,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| 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≥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(≥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3" y="2903027"/>
                <a:ext cx="10080625" cy="1580817"/>
              </a:xfrm>
              <a:prstGeom prst="rect">
                <a:avLst/>
              </a:prstGeom>
              <a:blipFill>
                <a:blip r:embed="rId4"/>
                <a:stretch>
                  <a:fillRect b="-76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5227" y="4822580"/>
                <a:ext cx="10080625" cy="20844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2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3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320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</m:func>
                              </m:e>
                            </m:rad>
                          </m:e>
                        </m:d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 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Kalai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(1992) ] [</a:t>
                </a:r>
                <a:r>
                  <a:rPr lang="en-US" sz="2800" dirty="0" err="1">
                    <a:solidFill>
                      <a:srgbClr val="993300"/>
                    </a:solidFill>
                    <a:latin typeface="Times New Roman" pitchFamily="18" charset="0"/>
                    <a:cs typeface="Times New Roman" pitchFamily="18" charset="0"/>
                  </a:rPr>
                  <a:t>Matoušek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-Sharir-Welzl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(1996) ]</a:t>
                </a:r>
                <a:b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 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Ludwig </a:t>
                </a:r>
                <a:r>
                  <a:rPr lang="en-US" sz="2800" dirty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1995) ] [ 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Björklund-Vorobyov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(2007) ] </a:t>
                </a:r>
                <a:r>
                  <a:rPr lang="en-US" sz="2800" dirty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Arbitrary costs,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randomized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227" y="4822580"/>
                <a:ext cx="10080625" cy="2084417"/>
              </a:xfrm>
              <a:prstGeom prst="rect">
                <a:avLst/>
              </a:prstGeom>
              <a:blipFill>
                <a:blip r:embed="rId5"/>
                <a:stretch>
                  <a:fillRect b="-584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88501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1965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Optimality equations for EGs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3950986"/>
                <a:ext cx="10080625" cy="515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for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3950986"/>
                <a:ext cx="10080625" cy="515334"/>
              </a:xfrm>
              <a:prstGeom prst="rect">
                <a:avLst/>
              </a:prstGeom>
              <a:blipFill>
                <a:blip r:embed="rId3"/>
                <a:stretch>
                  <a:fillRect t="-12941" b="-317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5634221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value of the EG that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starts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Furthermore, both players have positional strategies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are optimal from each starting vertex.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5634221"/>
                <a:ext cx="10080625" cy="1384995"/>
              </a:xfrm>
              <a:prstGeom prst="rect">
                <a:avLst/>
              </a:prstGeom>
              <a:blipFill>
                <a:blip r:embed="rId4"/>
                <a:stretch>
                  <a:fillRect t="-4405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-3885" y="1135876"/>
                <a:ext cx="10080625" cy="768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max</m:t>
                    </m:r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,</m:t>
                        </m:r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min</m:t>
                            </m:r>
                          </m:e>
                          <m:lim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lim>
                        </m:limLow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885" y="1135876"/>
                <a:ext cx="10080625" cy="768672"/>
              </a:xfrm>
              <a:prstGeom prst="rect">
                <a:avLst/>
              </a:prstGeom>
              <a:blipFill>
                <a:blip r:embed="rId5"/>
                <a:stretch>
                  <a:fillRect t="-396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4679" y="1884178"/>
                <a:ext cx="10080625" cy="7696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max</m:t>
                    </m:r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,</m:t>
                        </m:r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lim>
                        </m:limLow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9" y="1884178"/>
                <a:ext cx="10080625" cy="769698"/>
              </a:xfrm>
              <a:prstGeom prst="rect">
                <a:avLst/>
              </a:prstGeom>
              <a:blipFill>
                <a:blip r:embed="rId6"/>
                <a:stretch>
                  <a:fillRect t="-396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-465" y="278221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function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∪{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i="1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feasible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5" y="2782212"/>
                <a:ext cx="10080625" cy="523220"/>
              </a:xfrm>
              <a:prstGeom prst="rect">
                <a:avLst/>
              </a:prstGeom>
              <a:blipFill>
                <a:blip r:embed="rId7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3336270"/>
                <a:ext cx="10080625" cy="515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for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some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3336270"/>
                <a:ext cx="10080625" cy="515334"/>
              </a:xfrm>
              <a:prstGeom prst="rect">
                <a:avLst/>
              </a:prstGeom>
              <a:blipFill>
                <a:blip r:embed="rId8"/>
                <a:stretch>
                  <a:fillRect t="-12941" b="-317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13229" y="455372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infimum, vertex-wise, of all feasible functions is feasible. It is the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smallest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solution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the optimality equations.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29" y="4553729"/>
                <a:ext cx="10080625" cy="954107"/>
              </a:xfrm>
              <a:prstGeom prst="rect">
                <a:avLst/>
              </a:prstGeom>
              <a:blipFill>
                <a:blip r:embed="rId9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71461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64157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Optimality conditions for EGs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1209511"/>
                <a:ext cx="10080625" cy="5455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for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some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1209511"/>
                <a:ext cx="10080625" cy="545534"/>
              </a:xfrm>
              <a:prstGeom prst="rect">
                <a:avLst/>
              </a:prstGeom>
              <a:blipFill>
                <a:blip r:embed="rId3"/>
                <a:stretch>
                  <a:fillRect t="-15556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6389" y="1793425"/>
                <a:ext cx="10080625" cy="5455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for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9" y="1793425"/>
                <a:ext cx="10080625" cy="545534"/>
              </a:xfrm>
              <a:prstGeom prst="rect">
                <a:avLst/>
              </a:prstGeom>
              <a:blipFill>
                <a:blip r:embed="rId4"/>
                <a:stretch>
                  <a:fillRect t="-15556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14939" y="2510896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values of an EG form the smallest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non-negative solution of the optimality constraints.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4659746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smallest non-negative solution, 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an optimal positional strategy for player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4659746"/>
                <a:ext cx="10080625" cy="1384995"/>
              </a:xfrm>
              <a:prstGeom prst="rect">
                <a:avLst/>
              </a:prstGeom>
              <a:blipFill>
                <a:blip r:embed="rId5"/>
                <a:stretch>
                  <a:fillRect t="-4386" b="-109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-9029" y="6165060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Invariant: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the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car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charge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edge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chosen,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car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moves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charge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029" y="6165060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21793" y="3585321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(The smallest (vertex-wise) non-negative solution exits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the </a:t>
            </a:r>
            <a:r>
              <a:rPr lang="en-US" sz="28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Knaster-Tarski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theorem, or by simple direct proofs.)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322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7" grpId="0"/>
      <p:bldP spid="8" grpId="0"/>
      <p:bldP spid="9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90186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Optimal positional strategy for Player 0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3098080"/>
                <a:ext cx="10080625" cy="983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u="sng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 game starts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initial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charge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Player 0 uses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game goes on forever.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3098080"/>
                <a:ext cx="10080625" cy="983154"/>
              </a:xfrm>
              <a:prstGeom prst="rect">
                <a:avLst/>
              </a:prstGeom>
              <a:blipFill>
                <a:blip r:embed="rId3"/>
                <a:stretch>
                  <a:fillRect t="-6211" b="-136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-9029" y="4264350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Proof: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playing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player 0 ensures, no matter what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1 does, that when entering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charge will be at least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029" y="4264350"/>
                <a:ext cx="10080625" cy="1384995"/>
              </a:xfrm>
              <a:prstGeom prst="rect">
                <a:avLst/>
              </a:prstGeom>
              <a:blipFill>
                <a:blip r:embed="rId4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1592144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smallest solution to the optimality equations.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1592144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0083" y="227879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83" y="2278797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0083" y="5855128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Starting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charge at least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using an edge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reaches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charge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83" y="5855128"/>
                <a:ext cx="10080625" cy="954107"/>
              </a:xfrm>
              <a:prstGeom prst="rect">
                <a:avLst/>
              </a:prstGeom>
              <a:blipFill>
                <a:blip r:embed="rId7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76589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7171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Lower bounds on values (initial credits)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1373895"/>
                <a:ext cx="10080625" cy="5455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for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some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1373895"/>
                <a:ext cx="10080625" cy="545534"/>
              </a:xfrm>
              <a:prstGeom prst="rect">
                <a:avLst/>
              </a:prstGeom>
              <a:blipFill>
                <a:blip r:embed="rId3"/>
                <a:stretch>
                  <a:fillRect t="-15556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6389" y="1957811"/>
                <a:ext cx="10080625" cy="5455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for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9" y="1957811"/>
                <a:ext cx="10080625" cy="545534"/>
              </a:xfrm>
              <a:prstGeom prst="rect">
                <a:avLst/>
              </a:prstGeom>
              <a:blipFill>
                <a:blip r:embed="rId4"/>
                <a:stretch>
                  <a:fillRect t="-15556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2665011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lower bound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values.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2665011"/>
                <a:ext cx="10080625" cy="583558"/>
              </a:xfrm>
              <a:prstGeom prst="rect">
                <a:avLst/>
              </a:prstGeom>
              <a:blipFill>
                <a:blip r:embed="rId5"/>
                <a:stretch>
                  <a:fillRect t="-6250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3274780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the optimality conditions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violated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3274780"/>
                <a:ext cx="10080625" cy="544893"/>
              </a:xfrm>
              <a:prstGeom prst="rect">
                <a:avLst/>
              </a:prstGeom>
              <a:blipFill>
                <a:blip r:embed="rId6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-9029" y="6637665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𝑈𝑃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also a lower bound on values.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029" y="6637665"/>
                <a:ext cx="10080625" cy="544893"/>
              </a:xfrm>
              <a:prstGeom prst="rect">
                <a:avLst/>
              </a:prstGeom>
              <a:blipFill>
                <a:blip r:embed="rId7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4012565"/>
                <a:ext cx="10080625" cy="246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Define a new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𝑈𝑃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{ 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func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,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min</m:t>
                            </m:r>
                          </m:e>
                          <m:lim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lim>
                        </m:limLow>
                      </m:fName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}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</a:t>
                </a:r>
              </a:p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{ 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,</m:t>
                        </m:r>
                      </m:e>
                    </m:func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lim>
                        </m:limLow>
                      </m:fName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}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if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4012565"/>
                <a:ext cx="10080625" cy="2462662"/>
              </a:xfrm>
              <a:prstGeom prst="rect">
                <a:avLst/>
              </a:prstGeom>
              <a:blipFill>
                <a:blip r:embed="rId8"/>
                <a:stretch>
                  <a:fillRect t="-148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60704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12582"/>
            <a:ext cx="10080625" cy="1087670"/>
          </a:xfrm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“Small energy progress measure lifting”</a:t>
            </a:r>
            <a:br>
              <a:rPr lang="en-US" sz="4000" dirty="0" smtClean="0">
                <a:solidFill>
                  <a:srgbClr val="0033CC"/>
                </a:solidFill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 Brim-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Chaloupka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-Doyen-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Gentilini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Raskin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(2011) </a:t>
            </a:r>
            <a:r>
              <a:rPr lang="en-US" sz="36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6389" y="1824249"/>
                <a:ext cx="10080625" cy="5455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Start with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9" y="1824249"/>
                <a:ext cx="10080625" cy="545534"/>
              </a:xfrm>
              <a:prstGeom prst="rect">
                <a:avLst/>
              </a:prstGeom>
              <a:blipFill>
                <a:blip r:embed="rId3"/>
                <a:stretch>
                  <a:fillRect t="-15556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2336243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violates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𝑈𝑃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2336243"/>
                <a:ext cx="10080625" cy="544893"/>
              </a:xfrm>
              <a:prstGeom prst="rect">
                <a:avLst/>
              </a:prstGeom>
              <a:blipFill>
                <a:blip r:embed="rId4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23503" y="3115360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the process terminates, it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yields a minimal solution.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-9029" y="5939184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Upon termination,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value vector.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029" y="5939184"/>
                <a:ext cx="10080625" cy="544893"/>
              </a:xfrm>
              <a:prstGeom prst="rect">
                <a:avLst/>
              </a:prstGeom>
              <a:blipFill>
                <a:blip r:embed="rId5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21793" y="3688844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integral costs termination is easy.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20083" y="4262328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increase is by at least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4835812"/>
                <a:ext cx="10080625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 value increased at most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W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times,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 which it is replaced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4835812"/>
                <a:ext cx="10080625" cy="1074781"/>
              </a:xfrm>
              <a:prstGeom prst="rect">
                <a:avLst/>
              </a:prstGeom>
              <a:blipFill>
                <a:blip r:embed="rId6"/>
                <a:stretch>
                  <a:fillRect t="-3390" b="-1129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20083" y="6512668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 strategy for player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easily recovered.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3411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6145"/>
            <a:ext cx="10080625" cy="1144929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Pseudo-polynomial time algorithm</a:t>
            </a:r>
            <a:b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 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Brim-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Chaloupka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-Doyen-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Gentilini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Raskin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(2011) </a:t>
            </a:r>
            <a:r>
              <a:rPr lang="en-US" sz="36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6389" y="1906441"/>
                <a:ext cx="10080625" cy="5455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Implementation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𝑚𝑛𝑊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9" y="1906441"/>
                <a:ext cx="10080625" cy="545534"/>
              </a:xfrm>
              <a:prstGeom prst="rect">
                <a:avLst/>
              </a:prstGeom>
              <a:blipFill>
                <a:blip r:embed="rId3"/>
                <a:stretch>
                  <a:fillRect t="-15730" b="-348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2591382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Keep a list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invalid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vertices.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2591382"/>
                <a:ext cx="10080625" cy="544893"/>
              </a:xfrm>
              <a:prstGeom prst="rect">
                <a:avLst/>
              </a:prstGeom>
              <a:blipFill>
                <a:blip r:embed="rId4"/>
                <a:stretch>
                  <a:fillRect t="-6742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3225824"/>
                <a:ext cx="10080625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𝑐𝑜𝑢𝑛𝑡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number of valid edges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3225824"/>
                <a:ext cx="10080625" cy="1074781"/>
              </a:xfrm>
              <a:prstGeom prst="rect">
                <a:avLst/>
              </a:prstGeom>
              <a:blipFill>
                <a:blip r:embed="rId5"/>
                <a:stretch>
                  <a:fillRect t="-3409" b="-119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20083" y="5024596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Updating a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takes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deg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83" y="5024596"/>
                <a:ext cx="10080625" cy="544893"/>
              </a:xfrm>
              <a:prstGeom prst="rect">
                <a:avLst/>
              </a:prstGeom>
              <a:blipFill>
                <a:blip r:embed="rId6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5659038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 vertex updated at most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𝑛𝑊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5659038"/>
                <a:ext cx="10080625" cy="544893"/>
              </a:xfrm>
              <a:prstGeom prst="rect">
                <a:avLst/>
              </a:prstGeom>
              <a:blipFill>
                <a:blip r:embed="rId7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16663" y="6293482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time: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𝑛𝑊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sub>
                          <m:sup/>
                          <m:e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deg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</m:e>
                            </m:func>
                          </m:e>
                        </m:nary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𝑚𝑛𝑊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3" y="6293482"/>
                <a:ext cx="10080625" cy="544893"/>
              </a:xfrm>
              <a:prstGeom prst="rect">
                <a:avLst/>
              </a:prstGeom>
              <a:blipFill>
                <a:blip r:embed="rId8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9"/>
              <p:cNvSpPr txBox="1">
                <a:spLocks noChangeArrowheads="1"/>
              </p:cNvSpPr>
              <p:nvPr/>
            </p:nvSpPr>
            <p:spPr bwMode="auto">
              <a:xfrm>
                <a:off x="9809" y="4390154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becomes invalid when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𝑐𝑜𝑢𝑛𝑡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drops to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09" y="4390154"/>
                <a:ext cx="10080625" cy="544893"/>
              </a:xfrm>
              <a:prstGeom prst="rect">
                <a:avLst/>
              </a:prstGeom>
              <a:blipFill>
                <a:blip r:embed="rId9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84649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5" grpId="0"/>
      <p:bldP spid="16" grpId="0"/>
      <p:bldP spid="17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61"/>
          <p:cNvSpPr>
            <a:spLocks noChangeArrowheads="1"/>
          </p:cNvSpPr>
          <p:nvPr/>
        </p:nvSpPr>
        <p:spPr bwMode="auto">
          <a:xfrm>
            <a:off x="0" y="34448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An embarrassingly bad example</a:t>
            </a:r>
            <a:endParaRPr lang="en-US" sz="3200" dirty="0">
              <a:solidFill>
                <a:srgbClr val="CC330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 Box 50"/>
              <p:cNvSpPr txBox="1">
                <a:spLocks noChangeArrowheads="1"/>
              </p:cNvSpPr>
              <p:nvPr/>
            </p:nvSpPr>
            <p:spPr bwMode="auto">
              <a:xfrm>
                <a:off x="0" y="3170173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will get the values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before the algorithm realizes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𝑣𝑎𝑙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 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170173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 Box 50"/>
              <p:cNvSpPr txBox="1">
                <a:spLocks noChangeArrowheads="1"/>
              </p:cNvSpPr>
              <p:nvPr/>
            </p:nvSpPr>
            <p:spPr bwMode="auto">
              <a:xfrm>
                <a:off x="-1710" y="4544953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running time will be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4" name="Text 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0" y="4544953"/>
                <a:ext cx="10080625" cy="521681"/>
              </a:xfrm>
              <a:prstGeom prst="rect">
                <a:avLst/>
              </a:prstGeom>
              <a:blipFill>
                <a:blip r:embed="rId4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3864897" y="1932549"/>
            <a:ext cx="2330393" cy="583559"/>
            <a:chOff x="3636295" y="1932549"/>
            <a:chExt cx="2330393" cy="5835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636295" y="1932550"/>
                  <a:ext cx="512478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6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636295" y="1932550"/>
                  <a:ext cx="512478" cy="58355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2" name="Oval 8"/>
            <p:cNvSpPr>
              <a:spLocks noChangeAspect="1" noChangeArrowheads="1"/>
            </p:cNvSpPr>
            <p:nvPr/>
          </p:nvSpPr>
          <p:spPr bwMode="auto">
            <a:xfrm>
              <a:off x="4533366" y="2049704"/>
              <a:ext cx="381000" cy="34925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56053" name="Curved Connector 256052"/>
            <p:cNvCxnSpPr>
              <a:stCxn id="72" idx="7"/>
              <a:endCxn id="72" idx="5"/>
            </p:cNvCxnSpPr>
            <p:nvPr/>
          </p:nvCxnSpPr>
          <p:spPr bwMode="auto">
            <a:xfrm rot="16200000" flipH="1">
              <a:off x="4735091" y="2224329"/>
              <a:ext cx="246958" cy="12700"/>
            </a:xfrm>
            <a:prstGeom prst="curvedConnector5">
              <a:avLst>
                <a:gd name="adj1" fmla="val -92566"/>
                <a:gd name="adj2" fmla="val 4103520"/>
                <a:gd name="adj3" fmla="val 192566"/>
              </a:avLst>
            </a:prstGeom>
            <a:solidFill>
              <a:srgbClr val="00B8FF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1" name="Curved Connector 50"/>
            <p:cNvCxnSpPr>
              <a:stCxn id="72" idx="1"/>
              <a:endCxn id="72" idx="3"/>
            </p:cNvCxnSpPr>
            <p:nvPr/>
          </p:nvCxnSpPr>
          <p:spPr bwMode="auto">
            <a:xfrm rot="16200000" flipH="1">
              <a:off x="4465683" y="2224329"/>
              <a:ext cx="246958" cy="12700"/>
            </a:xfrm>
            <a:prstGeom prst="curvedConnector5">
              <a:avLst>
                <a:gd name="adj1" fmla="val -92566"/>
                <a:gd name="adj2" fmla="val -4017803"/>
                <a:gd name="adj3" fmla="val 192566"/>
              </a:avLst>
            </a:prstGeom>
            <a:solidFill>
              <a:srgbClr val="00B8FF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5454210" y="1932549"/>
                  <a:ext cx="512478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2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454210" y="1932549"/>
                  <a:ext cx="512478" cy="58355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945839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61"/>
          <p:cNvSpPr>
            <a:spLocks noChangeArrowheads="1"/>
          </p:cNvSpPr>
          <p:nvPr/>
        </p:nvSpPr>
        <p:spPr bwMode="auto">
          <a:xfrm>
            <a:off x="0" y="300944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Another bad example</a:t>
            </a:r>
            <a:endParaRPr lang="en-US" sz="3200" dirty="0">
              <a:solidFill>
                <a:srgbClr val="CC330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 Box 50"/>
              <p:cNvSpPr txBox="1">
                <a:spLocks noChangeArrowheads="1"/>
              </p:cNvSpPr>
              <p:nvPr/>
            </p:nvSpPr>
            <p:spPr bwMode="auto">
              <a:xfrm>
                <a:off x="0" y="5586803"/>
                <a:ext cx="10080625" cy="6698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 vertex on the cycle will get the values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𝑛𝑊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 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586803"/>
                <a:ext cx="10080625" cy="669863"/>
              </a:xfrm>
              <a:prstGeom prst="rect">
                <a:avLst/>
              </a:prstGeom>
              <a:blipFill>
                <a:blip r:embed="rId3"/>
                <a:stretch>
                  <a:fillRect t="-1818" b="-1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04" name="Oval 4"/>
          <p:cNvSpPr>
            <a:spLocks noChangeAspect="1" noChangeArrowheads="1"/>
          </p:cNvSpPr>
          <p:nvPr/>
        </p:nvSpPr>
        <p:spPr bwMode="auto">
          <a:xfrm>
            <a:off x="728039" y="2731512"/>
            <a:ext cx="379413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6" name="Oval 6"/>
          <p:cNvSpPr>
            <a:spLocks noChangeAspect="1" noChangeArrowheads="1"/>
          </p:cNvSpPr>
          <p:nvPr/>
        </p:nvSpPr>
        <p:spPr bwMode="auto">
          <a:xfrm>
            <a:off x="2585414" y="1951256"/>
            <a:ext cx="379413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8" name="Oval 8"/>
          <p:cNvSpPr>
            <a:spLocks noChangeAspect="1" noChangeArrowheads="1"/>
          </p:cNvSpPr>
          <p:nvPr/>
        </p:nvSpPr>
        <p:spPr bwMode="auto">
          <a:xfrm>
            <a:off x="3329952" y="2724620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9" name="Oval 9"/>
          <p:cNvSpPr>
            <a:spLocks noChangeAspect="1" noChangeArrowheads="1"/>
          </p:cNvSpPr>
          <p:nvPr/>
        </p:nvSpPr>
        <p:spPr bwMode="auto">
          <a:xfrm>
            <a:off x="1526552" y="4638100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0" name="Oval 10"/>
          <p:cNvSpPr>
            <a:spLocks noChangeAspect="1" noChangeArrowheads="1"/>
          </p:cNvSpPr>
          <p:nvPr/>
        </p:nvSpPr>
        <p:spPr bwMode="auto">
          <a:xfrm>
            <a:off x="1526552" y="1951256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1" name="Oval 11"/>
          <p:cNvSpPr>
            <a:spLocks noChangeAspect="1" noChangeArrowheads="1"/>
          </p:cNvSpPr>
          <p:nvPr/>
        </p:nvSpPr>
        <p:spPr bwMode="auto">
          <a:xfrm>
            <a:off x="740739" y="3842762"/>
            <a:ext cx="379413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2" name="Oval 12"/>
          <p:cNvSpPr>
            <a:spLocks noChangeAspect="1" noChangeArrowheads="1"/>
          </p:cNvSpPr>
          <p:nvPr/>
        </p:nvSpPr>
        <p:spPr bwMode="auto">
          <a:xfrm>
            <a:off x="2596527" y="4638100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3" name="Oval 13"/>
          <p:cNvSpPr>
            <a:spLocks noChangeAspect="1" noChangeArrowheads="1"/>
          </p:cNvSpPr>
          <p:nvPr/>
        </p:nvSpPr>
        <p:spPr bwMode="auto">
          <a:xfrm>
            <a:off x="3339477" y="3876100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2" name="Straight Arrow Connector 11"/>
          <p:cNvCxnSpPr>
            <a:stCxn id="256010" idx="6"/>
            <a:endCxn id="256006" idx="2"/>
          </p:cNvCxnSpPr>
          <p:nvPr/>
        </p:nvCxnSpPr>
        <p:spPr bwMode="auto">
          <a:xfrm>
            <a:off x="1905964" y="2125881"/>
            <a:ext cx="679450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5" name="Straight Arrow Connector 54"/>
          <p:cNvCxnSpPr>
            <a:stCxn id="256006" idx="5"/>
            <a:endCxn id="256008" idx="1"/>
          </p:cNvCxnSpPr>
          <p:nvPr/>
        </p:nvCxnSpPr>
        <p:spPr bwMode="auto">
          <a:xfrm>
            <a:off x="2909263" y="2249360"/>
            <a:ext cx="476485" cy="526406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6" name="Straight Arrow Connector 55"/>
          <p:cNvCxnSpPr>
            <a:stCxn id="256008" idx="4"/>
            <a:endCxn id="256013" idx="0"/>
          </p:cNvCxnSpPr>
          <p:nvPr/>
        </p:nvCxnSpPr>
        <p:spPr bwMode="auto">
          <a:xfrm>
            <a:off x="3520452" y="3073870"/>
            <a:ext cx="8731" cy="80223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256004" idx="7"/>
            <a:endCxn id="256010" idx="3"/>
          </p:cNvCxnSpPr>
          <p:nvPr/>
        </p:nvCxnSpPr>
        <p:spPr bwMode="auto">
          <a:xfrm flipV="1">
            <a:off x="1051888" y="2249360"/>
            <a:ext cx="530228" cy="53329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8" name="Straight Arrow Connector 57"/>
          <p:cNvCxnSpPr>
            <a:stCxn id="256011" idx="0"/>
            <a:endCxn id="256004" idx="4"/>
          </p:cNvCxnSpPr>
          <p:nvPr/>
        </p:nvCxnSpPr>
        <p:spPr bwMode="auto">
          <a:xfrm flipH="1" flipV="1">
            <a:off x="917746" y="3080762"/>
            <a:ext cx="12700" cy="76200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Straight Arrow Connector 58"/>
          <p:cNvCxnSpPr>
            <a:stCxn id="256009" idx="1"/>
            <a:endCxn id="256011" idx="5"/>
          </p:cNvCxnSpPr>
          <p:nvPr/>
        </p:nvCxnSpPr>
        <p:spPr bwMode="auto">
          <a:xfrm flipH="1" flipV="1">
            <a:off x="1064588" y="4140866"/>
            <a:ext cx="517528" cy="54838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0" name="Straight Arrow Connector 59"/>
          <p:cNvCxnSpPr>
            <a:stCxn id="256012" idx="2"/>
            <a:endCxn id="256009" idx="6"/>
          </p:cNvCxnSpPr>
          <p:nvPr/>
        </p:nvCxnSpPr>
        <p:spPr bwMode="auto">
          <a:xfrm flipH="1">
            <a:off x="1905964" y="4812725"/>
            <a:ext cx="690563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1" name="Straight Arrow Connector 60"/>
          <p:cNvCxnSpPr>
            <a:stCxn id="256013" idx="3"/>
            <a:endCxn id="256012" idx="7"/>
          </p:cNvCxnSpPr>
          <p:nvPr/>
        </p:nvCxnSpPr>
        <p:spPr bwMode="auto">
          <a:xfrm flipH="1">
            <a:off x="2920375" y="4174204"/>
            <a:ext cx="474666" cy="515042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 Box 49"/>
              <p:cNvSpPr txBox="1">
                <a:spLocks noChangeArrowheads="1"/>
              </p:cNvSpPr>
              <p:nvPr/>
            </p:nvSpPr>
            <p:spPr bwMode="auto">
              <a:xfrm>
                <a:off x="9533600" y="2607466"/>
                <a:ext cx="512478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33600" y="2607466"/>
                <a:ext cx="512478" cy="5835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Oval 8"/>
          <p:cNvSpPr>
            <a:spLocks noChangeAspect="1" noChangeArrowheads="1"/>
          </p:cNvSpPr>
          <p:nvPr/>
        </p:nvSpPr>
        <p:spPr bwMode="auto">
          <a:xfrm>
            <a:off x="4239906" y="2724620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8" name="Oval 8"/>
          <p:cNvSpPr>
            <a:spLocks noChangeAspect="1" noChangeArrowheads="1"/>
          </p:cNvSpPr>
          <p:nvPr/>
        </p:nvSpPr>
        <p:spPr bwMode="auto">
          <a:xfrm>
            <a:off x="5149860" y="2724620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9" name="Oval 8"/>
          <p:cNvSpPr>
            <a:spLocks noChangeAspect="1" noChangeArrowheads="1"/>
          </p:cNvSpPr>
          <p:nvPr/>
        </p:nvSpPr>
        <p:spPr bwMode="auto">
          <a:xfrm>
            <a:off x="6059814" y="2724620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0" name="Oval 8"/>
          <p:cNvSpPr>
            <a:spLocks noChangeAspect="1" noChangeArrowheads="1"/>
          </p:cNvSpPr>
          <p:nvPr/>
        </p:nvSpPr>
        <p:spPr bwMode="auto">
          <a:xfrm>
            <a:off x="6969768" y="2724620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1" name="Oval 8"/>
          <p:cNvSpPr>
            <a:spLocks noChangeAspect="1" noChangeArrowheads="1"/>
          </p:cNvSpPr>
          <p:nvPr/>
        </p:nvSpPr>
        <p:spPr bwMode="auto">
          <a:xfrm>
            <a:off x="7879722" y="2724620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2" name="Oval 8"/>
          <p:cNvSpPr>
            <a:spLocks noChangeAspect="1" noChangeArrowheads="1"/>
          </p:cNvSpPr>
          <p:nvPr/>
        </p:nvSpPr>
        <p:spPr bwMode="auto">
          <a:xfrm>
            <a:off x="8789675" y="2724620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74" name="Straight Arrow Connector 73"/>
          <p:cNvCxnSpPr>
            <a:stCxn id="256008" idx="6"/>
            <a:endCxn id="67" idx="2"/>
          </p:cNvCxnSpPr>
          <p:nvPr/>
        </p:nvCxnSpPr>
        <p:spPr bwMode="auto">
          <a:xfrm>
            <a:off x="3710952" y="2899245"/>
            <a:ext cx="528954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76" name="Straight Arrow Connector 75"/>
          <p:cNvCxnSpPr>
            <a:stCxn id="67" idx="6"/>
            <a:endCxn id="68" idx="2"/>
          </p:cNvCxnSpPr>
          <p:nvPr/>
        </p:nvCxnSpPr>
        <p:spPr bwMode="auto">
          <a:xfrm>
            <a:off x="4620906" y="2899245"/>
            <a:ext cx="528954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77" name="Straight Arrow Connector 76"/>
          <p:cNvCxnSpPr>
            <a:stCxn id="68" idx="6"/>
            <a:endCxn id="69" idx="2"/>
          </p:cNvCxnSpPr>
          <p:nvPr/>
        </p:nvCxnSpPr>
        <p:spPr bwMode="auto">
          <a:xfrm>
            <a:off x="5530860" y="2899245"/>
            <a:ext cx="528954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78" name="Straight Arrow Connector 77"/>
          <p:cNvCxnSpPr>
            <a:stCxn id="69" idx="6"/>
            <a:endCxn id="70" idx="2"/>
          </p:cNvCxnSpPr>
          <p:nvPr/>
        </p:nvCxnSpPr>
        <p:spPr bwMode="auto">
          <a:xfrm>
            <a:off x="6440814" y="2899245"/>
            <a:ext cx="528954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79" name="Straight Arrow Connector 78"/>
          <p:cNvCxnSpPr>
            <a:stCxn id="70" idx="6"/>
            <a:endCxn id="71" idx="2"/>
          </p:cNvCxnSpPr>
          <p:nvPr/>
        </p:nvCxnSpPr>
        <p:spPr bwMode="auto">
          <a:xfrm>
            <a:off x="7350768" y="2899245"/>
            <a:ext cx="528954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0" name="Straight Arrow Connector 79"/>
          <p:cNvCxnSpPr>
            <a:stCxn id="71" idx="6"/>
            <a:endCxn id="72" idx="2"/>
          </p:cNvCxnSpPr>
          <p:nvPr/>
        </p:nvCxnSpPr>
        <p:spPr bwMode="auto">
          <a:xfrm>
            <a:off x="8260722" y="2899245"/>
            <a:ext cx="528953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56053" name="Curved Connector 256052"/>
          <p:cNvCxnSpPr>
            <a:stCxn id="72" idx="0"/>
            <a:endCxn id="72" idx="4"/>
          </p:cNvCxnSpPr>
          <p:nvPr/>
        </p:nvCxnSpPr>
        <p:spPr bwMode="auto">
          <a:xfrm rot="16200000" flipH="1">
            <a:off x="8805550" y="2899245"/>
            <a:ext cx="349250" cy="12700"/>
          </a:xfrm>
          <a:prstGeom prst="curvedConnector5">
            <a:avLst>
              <a:gd name="adj1" fmla="val -65455"/>
              <a:gd name="adj2" fmla="val 4189890"/>
              <a:gd name="adj3" fmla="val 165455"/>
            </a:avLst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 Box 49"/>
              <p:cNvSpPr txBox="1">
                <a:spLocks noChangeArrowheads="1"/>
              </p:cNvSpPr>
              <p:nvPr/>
            </p:nvSpPr>
            <p:spPr bwMode="auto">
              <a:xfrm>
                <a:off x="3571822" y="3179562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71822" y="3179562"/>
                <a:ext cx="512478" cy="4912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 Box 49"/>
              <p:cNvSpPr txBox="1">
                <a:spLocks noChangeArrowheads="1"/>
              </p:cNvSpPr>
              <p:nvPr/>
            </p:nvSpPr>
            <p:spPr bwMode="auto">
              <a:xfrm>
                <a:off x="2031126" y="1582852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31126" y="1582852"/>
                <a:ext cx="512478" cy="4912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 Box 49"/>
              <p:cNvSpPr txBox="1">
                <a:spLocks noChangeArrowheads="1"/>
              </p:cNvSpPr>
              <p:nvPr/>
            </p:nvSpPr>
            <p:spPr bwMode="auto">
              <a:xfrm>
                <a:off x="888912" y="2091235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8912" y="2091235"/>
                <a:ext cx="512478" cy="4912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 Box 49"/>
              <p:cNvSpPr txBox="1">
                <a:spLocks noChangeArrowheads="1"/>
              </p:cNvSpPr>
              <p:nvPr/>
            </p:nvSpPr>
            <p:spPr bwMode="auto">
              <a:xfrm>
                <a:off x="417968" y="3235855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7968" y="3235855"/>
                <a:ext cx="512478" cy="49122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 Box 49"/>
              <p:cNvSpPr txBox="1">
                <a:spLocks noChangeArrowheads="1"/>
              </p:cNvSpPr>
              <p:nvPr/>
            </p:nvSpPr>
            <p:spPr bwMode="auto">
              <a:xfrm>
                <a:off x="924096" y="4415056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4096" y="4415056"/>
                <a:ext cx="512478" cy="49122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 Box 49"/>
              <p:cNvSpPr txBox="1">
                <a:spLocks noChangeArrowheads="1"/>
              </p:cNvSpPr>
              <p:nvPr/>
            </p:nvSpPr>
            <p:spPr bwMode="auto">
              <a:xfrm>
                <a:off x="2069834" y="4846009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69834" y="4846009"/>
                <a:ext cx="512478" cy="49122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 Box 49"/>
              <p:cNvSpPr txBox="1">
                <a:spLocks noChangeArrowheads="1"/>
              </p:cNvSpPr>
              <p:nvPr/>
            </p:nvSpPr>
            <p:spPr bwMode="auto">
              <a:xfrm>
                <a:off x="3147505" y="4310637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47505" y="4310637"/>
                <a:ext cx="512478" cy="49122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 Box 49"/>
              <p:cNvSpPr txBox="1">
                <a:spLocks noChangeArrowheads="1"/>
              </p:cNvSpPr>
              <p:nvPr/>
            </p:nvSpPr>
            <p:spPr bwMode="auto">
              <a:xfrm>
                <a:off x="3214170" y="2064509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14170" y="2064509"/>
                <a:ext cx="512478" cy="49122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 Box 49"/>
              <p:cNvSpPr txBox="1">
                <a:spLocks noChangeArrowheads="1"/>
              </p:cNvSpPr>
              <p:nvPr/>
            </p:nvSpPr>
            <p:spPr bwMode="auto">
              <a:xfrm>
                <a:off x="8317912" y="2288536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17912" y="2288536"/>
                <a:ext cx="512478" cy="49122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 Box 49"/>
              <p:cNvSpPr txBox="1">
                <a:spLocks noChangeArrowheads="1"/>
              </p:cNvSpPr>
              <p:nvPr/>
            </p:nvSpPr>
            <p:spPr bwMode="auto">
              <a:xfrm>
                <a:off x="7405394" y="2288536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5394" y="2288536"/>
                <a:ext cx="512478" cy="49122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 Box 49"/>
              <p:cNvSpPr txBox="1">
                <a:spLocks noChangeArrowheads="1"/>
              </p:cNvSpPr>
              <p:nvPr/>
            </p:nvSpPr>
            <p:spPr bwMode="auto">
              <a:xfrm>
                <a:off x="4667843" y="2288536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67843" y="2288536"/>
                <a:ext cx="512478" cy="49122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 Box 49"/>
              <p:cNvSpPr txBox="1">
                <a:spLocks noChangeArrowheads="1"/>
              </p:cNvSpPr>
              <p:nvPr/>
            </p:nvSpPr>
            <p:spPr bwMode="auto">
              <a:xfrm>
                <a:off x="6492877" y="2288536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92877" y="2288536"/>
                <a:ext cx="512478" cy="49122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 Box 49"/>
              <p:cNvSpPr txBox="1">
                <a:spLocks noChangeArrowheads="1"/>
              </p:cNvSpPr>
              <p:nvPr/>
            </p:nvSpPr>
            <p:spPr bwMode="auto">
              <a:xfrm>
                <a:off x="5580360" y="2288536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80360" y="2288536"/>
                <a:ext cx="512478" cy="49122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 Box 49"/>
              <p:cNvSpPr txBox="1">
                <a:spLocks noChangeArrowheads="1"/>
              </p:cNvSpPr>
              <p:nvPr/>
            </p:nvSpPr>
            <p:spPr bwMode="auto">
              <a:xfrm>
                <a:off x="3755326" y="2288536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55326" y="2288536"/>
                <a:ext cx="512478" cy="49122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 Box 49"/>
              <p:cNvSpPr txBox="1">
                <a:spLocks noChangeArrowheads="1"/>
              </p:cNvSpPr>
              <p:nvPr/>
            </p:nvSpPr>
            <p:spPr bwMode="auto">
              <a:xfrm>
                <a:off x="5290969" y="3211495"/>
                <a:ext cx="2527962" cy="6546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vertices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0969" y="3211495"/>
                <a:ext cx="2527962" cy="654603"/>
              </a:xfrm>
              <a:prstGeom prst="rect">
                <a:avLst/>
              </a:prstGeom>
              <a:blipFill>
                <a:blip r:embed="rId19"/>
                <a:stretch>
                  <a:fillRect b="-1775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 Box 49"/>
              <p:cNvSpPr txBox="1">
                <a:spLocks noChangeArrowheads="1"/>
              </p:cNvSpPr>
              <p:nvPr/>
            </p:nvSpPr>
            <p:spPr bwMode="auto">
              <a:xfrm>
                <a:off x="1010426" y="3022993"/>
                <a:ext cx="2527962" cy="6546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vertices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0426" y="3022993"/>
                <a:ext cx="2527962" cy="654603"/>
              </a:xfrm>
              <a:prstGeom prst="rect">
                <a:avLst/>
              </a:prstGeom>
              <a:blipFill>
                <a:blip r:embed="rId20"/>
                <a:stretch>
                  <a:fillRect b="-1775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 Box 50"/>
              <p:cNvSpPr txBox="1">
                <a:spLocks noChangeArrowheads="1"/>
              </p:cNvSpPr>
              <p:nvPr/>
            </p:nvSpPr>
            <p:spPr bwMode="auto">
              <a:xfrm>
                <a:off x="-1710" y="6297551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running time can be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Θ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4" name="Text 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0" y="6297551"/>
                <a:ext cx="10080625" cy="493084"/>
              </a:xfrm>
              <a:prstGeom prst="rect">
                <a:avLst/>
              </a:prstGeom>
              <a:blipFill>
                <a:blip r:embed="rId21"/>
                <a:stretch>
                  <a:fillRect t="-17284" b="-3456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 Box 50"/>
          <p:cNvSpPr txBox="1">
            <a:spLocks noChangeArrowheads="1"/>
          </p:cNvSpPr>
          <p:nvPr/>
        </p:nvSpPr>
        <p:spPr bwMode="auto">
          <a:xfrm>
            <a:off x="3538388" y="1442530"/>
            <a:ext cx="6542237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values are now finite.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50"/>
          <p:cNvSpPr txBox="1">
            <a:spLocks noChangeArrowheads="1"/>
          </p:cNvSpPr>
          <p:nvPr/>
        </p:nvSpPr>
        <p:spPr bwMode="auto">
          <a:xfrm>
            <a:off x="3549272" y="3913588"/>
            <a:ext cx="6542237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good and bad update orders.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50"/>
          <p:cNvSpPr txBox="1">
            <a:spLocks noChangeArrowheads="1"/>
          </p:cNvSpPr>
          <p:nvPr/>
        </p:nvSpPr>
        <p:spPr bwMode="auto">
          <a:xfrm>
            <a:off x="3549270" y="4544964"/>
            <a:ext cx="6542237" cy="89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bad the algorithm goes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round and round the cycle…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 Box 50"/>
              <p:cNvSpPr txBox="1">
                <a:spLocks noChangeArrowheads="1"/>
              </p:cNvSpPr>
              <p:nvPr/>
            </p:nvSpPr>
            <p:spPr bwMode="auto">
              <a:xfrm>
                <a:off x="-1711" y="6885382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be made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Θ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𝑚𝑛𝑊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adding (irrelevant) chords.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Text 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1" y="6885382"/>
                <a:ext cx="10080625" cy="493084"/>
              </a:xfrm>
              <a:prstGeom prst="rect">
                <a:avLst/>
              </a:prstGeom>
              <a:blipFill>
                <a:blip r:embed="rId22"/>
                <a:stretch>
                  <a:fillRect t="-18519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14275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24" grpId="0"/>
      <p:bldP spid="51" grpId="0"/>
      <p:bldP spid="52" grpId="0"/>
      <p:bldP spid="53" grpId="0"/>
      <p:bldP spid="5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4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071938" y="4355591"/>
            <a:ext cx="5599112" cy="1292473"/>
            <a:chOff x="4071938" y="2983991"/>
            <a:chExt cx="5599112" cy="1292473"/>
          </a:xfrm>
        </p:grpSpPr>
        <p:sp>
          <p:nvSpPr>
            <p:cNvPr id="256041" name="Text Box 41"/>
            <p:cNvSpPr txBox="1">
              <a:spLocks noChangeAspect="1" noChangeArrowheads="1"/>
            </p:cNvSpPr>
            <p:nvPr/>
          </p:nvSpPr>
          <p:spPr bwMode="auto">
            <a:xfrm>
              <a:off x="4071938" y="2983991"/>
              <a:ext cx="5599112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chemeClr val="accent2"/>
                  </a:solidFill>
                </a:rPr>
                <a:t>Limiting average </a:t>
              </a:r>
              <a:r>
                <a:rPr lang="en-US" sz="2800" dirty="0" smtClean="0">
                  <a:solidFill>
                    <a:schemeClr val="accent2"/>
                  </a:solidFill>
                </a:rPr>
                <a:t>cost</a:t>
              </a:r>
              <a:endParaRPr lang="en-US" sz="2800" dirty="0">
                <a:solidFill>
                  <a:schemeClr val="accent2"/>
                </a:solidFill>
              </a:endParaRPr>
            </a:p>
          </p:txBody>
        </p:sp>
        <p:pic>
          <p:nvPicPr>
            <p:cNvPr id="7" name="Picture 6" descr="TP_tmp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0856" y="3419183"/>
              <a:ext cx="4401279" cy="857281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56042" name="Text Box 42"/>
          <p:cNvSpPr txBox="1">
            <a:spLocks noChangeAspect="1" noChangeArrowheads="1"/>
          </p:cNvSpPr>
          <p:nvPr/>
        </p:nvSpPr>
        <p:spPr bwMode="auto">
          <a:xfrm>
            <a:off x="4452938" y="2953683"/>
            <a:ext cx="4838700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00B050"/>
                </a:solidFill>
              </a:rPr>
              <a:t>Discounted </a:t>
            </a:r>
            <a:r>
              <a:rPr lang="en-US" sz="2800" dirty="0" smtClean="0">
                <a:solidFill>
                  <a:srgbClr val="00B050"/>
                </a:solidFill>
              </a:rPr>
              <a:t>cost</a:t>
            </a:r>
            <a:endParaRPr lang="en-US" sz="2800" dirty="0">
              <a:solidFill>
                <a:srgbClr val="00B050"/>
              </a:solidFill>
            </a:endParaRPr>
          </a:p>
        </p:txBody>
      </p:sp>
      <p:pic>
        <p:nvPicPr>
          <p:cNvPr id="11" name="Picture 10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3165" y="3382525"/>
            <a:ext cx="4058247" cy="828109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Text Box 41"/>
          <p:cNvSpPr txBox="1">
            <a:spLocks noChangeAspect="1" noChangeArrowheads="1"/>
          </p:cNvSpPr>
          <p:nvPr/>
        </p:nvSpPr>
        <p:spPr bwMode="auto">
          <a:xfrm>
            <a:off x="4066678" y="1582615"/>
            <a:ext cx="5599112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solidFill>
                  <a:srgbClr val="FF0000"/>
                </a:solidFill>
              </a:rPr>
              <a:t>Total cost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5" name="Picture 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80610" y="2049338"/>
            <a:ext cx="2971249" cy="82811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8" name="Rectangle 61"/>
          <p:cNvSpPr>
            <a:spLocks noChangeArrowheads="1"/>
          </p:cNvSpPr>
          <p:nvPr/>
        </p:nvSpPr>
        <p:spPr bwMode="auto">
          <a:xfrm>
            <a:off x="0" y="34448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Turn-based </a:t>
            </a:r>
            <a:r>
              <a:rPr lang="en-US" sz="4400" dirty="0" smtClean="0">
                <a:solidFill>
                  <a:srgbClr val="FF9900"/>
                </a:solidFill>
                <a:latin typeface="+mj-lt"/>
                <a:cs typeface="Times New Roman" panose="02020603050405020304" pitchFamily="18" charset="0"/>
              </a:rPr>
              <a:t>non-Stochastic</a:t>
            </a:r>
            <a:r>
              <a:rPr lang="en-US" sz="4400" dirty="0" smtClean="0">
                <a:latin typeface="+mj-lt"/>
                <a:cs typeface="Times New Roman" panose="02020603050405020304" pitchFamily="18" charset="0"/>
              </a:rPr>
              <a:t> Games</a:t>
            </a:r>
            <a:r>
              <a:rPr lang="en-US" sz="4800" dirty="0">
                <a:latin typeface="+mj-lt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+mj-lt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[</a:t>
            </a:r>
            <a:r>
              <a:rPr lang="en-US" sz="3200" dirty="0" err="1" smtClean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Ehrenfeucht-Mycielski</a:t>
            </a:r>
            <a:r>
              <a:rPr lang="en-US" sz="3200" dirty="0" smtClean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(1979</a:t>
            </a:r>
            <a:r>
              <a:rPr lang="en-US" sz="3200" dirty="0" smtClean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)] …</a:t>
            </a:r>
            <a:endParaRPr lang="en-US" sz="3200" dirty="0">
              <a:solidFill>
                <a:srgbClr val="CC33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Text Box 49"/>
          <p:cNvSpPr txBox="1">
            <a:spLocks noChangeArrowheads="1"/>
          </p:cNvSpPr>
          <p:nvPr/>
        </p:nvSpPr>
        <p:spPr bwMode="auto">
          <a:xfrm>
            <a:off x="1" y="6553885"/>
            <a:ext cx="10080624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(Stochastic actions are not the only source of difficulty.)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Box 50"/>
          <p:cNvSpPr txBox="1">
            <a:spLocks noChangeArrowheads="1"/>
          </p:cNvSpPr>
          <p:nvPr/>
        </p:nvSpPr>
        <p:spPr bwMode="auto">
          <a:xfrm>
            <a:off x="0" y="5936120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Still no 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polynomial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algorithms known!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" name="Group 47"/>
          <p:cNvGrpSpPr>
            <a:grpSpLocks noChangeAspect="1"/>
          </p:cNvGrpSpPr>
          <p:nvPr/>
        </p:nvGrpSpPr>
        <p:grpSpPr bwMode="auto">
          <a:xfrm>
            <a:off x="6707823" y="2181384"/>
            <a:ext cx="377825" cy="433388"/>
            <a:chOff x="-601" y="4819"/>
            <a:chExt cx="320" cy="367"/>
          </a:xfrm>
        </p:grpSpPr>
        <p:sp>
          <p:nvSpPr>
            <p:cNvPr id="44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47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48" name="Group 47"/>
          <p:cNvGrpSpPr>
            <a:grpSpLocks noChangeAspect="1"/>
          </p:cNvGrpSpPr>
          <p:nvPr/>
        </p:nvGrpSpPr>
        <p:grpSpPr bwMode="auto">
          <a:xfrm>
            <a:off x="6054725" y="4957950"/>
            <a:ext cx="377825" cy="433388"/>
            <a:chOff x="-601" y="4819"/>
            <a:chExt cx="320" cy="367"/>
          </a:xfrm>
        </p:grpSpPr>
        <p:sp>
          <p:nvSpPr>
            <p:cNvPr id="49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0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51" name="Group 47"/>
          <p:cNvGrpSpPr>
            <a:grpSpLocks noChangeAspect="1"/>
          </p:cNvGrpSpPr>
          <p:nvPr/>
        </p:nvGrpSpPr>
        <p:grpSpPr bwMode="auto">
          <a:xfrm>
            <a:off x="6204903" y="3509328"/>
            <a:ext cx="377825" cy="433388"/>
            <a:chOff x="-601" y="4819"/>
            <a:chExt cx="320" cy="367"/>
          </a:xfrm>
        </p:grpSpPr>
        <p:sp>
          <p:nvSpPr>
            <p:cNvPr id="52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3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84200" y="2076450"/>
            <a:ext cx="2990850" cy="3046413"/>
            <a:chOff x="584200" y="2076450"/>
            <a:chExt cx="2990850" cy="3046413"/>
          </a:xfrm>
        </p:grpSpPr>
        <p:sp>
          <p:nvSpPr>
            <p:cNvPr id="256004" name="Oval 4"/>
            <p:cNvSpPr>
              <a:spLocks noChangeAspect="1" noChangeArrowheads="1"/>
            </p:cNvSpPr>
            <p:nvPr/>
          </p:nvSpPr>
          <p:spPr bwMode="auto">
            <a:xfrm>
              <a:off x="584200" y="2863850"/>
              <a:ext cx="379413" cy="34925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06" name="Oval 6"/>
            <p:cNvSpPr>
              <a:spLocks noChangeAspect="1" noChangeArrowheads="1"/>
            </p:cNvSpPr>
            <p:nvPr/>
          </p:nvSpPr>
          <p:spPr bwMode="auto">
            <a:xfrm>
              <a:off x="2441575" y="2090738"/>
              <a:ext cx="379413" cy="3492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07" name="Oval 7"/>
            <p:cNvSpPr>
              <a:spLocks noChangeAspect="1" noChangeArrowheads="1"/>
            </p:cNvSpPr>
            <p:nvPr/>
          </p:nvSpPr>
          <p:spPr bwMode="auto">
            <a:xfrm>
              <a:off x="2584450" y="2222500"/>
              <a:ext cx="93663" cy="857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08" name="Oval 8"/>
            <p:cNvSpPr>
              <a:spLocks noChangeAspect="1" noChangeArrowheads="1"/>
            </p:cNvSpPr>
            <p:nvPr/>
          </p:nvSpPr>
          <p:spPr bwMode="auto">
            <a:xfrm>
              <a:off x="3186113" y="2859088"/>
              <a:ext cx="381000" cy="34925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09" name="Oval 9"/>
            <p:cNvSpPr>
              <a:spLocks noChangeAspect="1" noChangeArrowheads="1"/>
            </p:cNvSpPr>
            <p:nvPr/>
          </p:nvSpPr>
          <p:spPr bwMode="auto">
            <a:xfrm>
              <a:off x="1382713" y="4773613"/>
              <a:ext cx="379412" cy="34925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10" name="Oval 10"/>
            <p:cNvSpPr>
              <a:spLocks noChangeAspect="1" noChangeArrowheads="1"/>
            </p:cNvSpPr>
            <p:nvPr/>
          </p:nvSpPr>
          <p:spPr bwMode="auto">
            <a:xfrm>
              <a:off x="1382713" y="2076450"/>
              <a:ext cx="379412" cy="3492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11" name="Oval 11"/>
            <p:cNvSpPr>
              <a:spLocks noChangeAspect="1" noChangeArrowheads="1"/>
            </p:cNvSpPr>
            <p:nvPr/>
          </p:nvSpPr>
          <p:spPr bwMode="auto">
            <a:xfrm>
              <a:off x="596900" y="3975100"/>
              <a:ext cx="379413" cy="3492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12" name="Oval 12"/>
            <p:cNvSpPr>
              <a:spLocks noChangeAspect="1" noChangeArrowheads="1"/>
            </p:cNvSpPr>
            <p:nvPr/>
          </p:nvSpPr>
          <p:spPr bwMode="auto">
            <a:xfrm>
              <a:off x="2452688" y="4767263"/>
              <a:ext cx="379412" cy="3492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13" name="Oval 13"/>
            <p:cNvSpPr>
              <a:spLocks noChangeAspect="1" noChangeArrowheads="1"/>
            </p:cNvSpPr>
            <p:nvPr/>
          </p:nvSpPr>
          <p:spPr bwMode="auto">
            <a:xfrm>
              <a:off x="3195638" y="4008438"/>
              <a:ext cx="379412" cy="34925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56015" name="AutoShape 15"/>
            <p:cNvCxnSpPr>
              <a:cxnSpLocks noChangeAspect="1" noChangeShapeType="1"/>
              <a:stCxn id="256006" idx="3"/>
              <a:endCxn id="256011" idx="7"/>
            </p:cNvCxnSpPr>
            <p:nvPr/>
          </p:nvCxnSpPr>
          <p:spPr bwMode="auto">
            <a:xfrm flipH="1">
              <a:off x="920749" y="2388842"/>
              <a:ext cx="1576390" cy="163740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56020" name="AutoShape 20"/>
            <p:cNvCxnSpPr>
              <a:cxnSpLocks noChangeAspect="1" noChangeShapeType="1"/>
              <a:stCxn id="256006" idx="4"/>
              <a:endCxn id="256013" idx="1"/>
            </p:cNvCxnSpPr>
            <p:nvPr/>
          </p:nvCxnSpPr>
          <p:spPr bwMode="auto">
            <a:xfrm>
              <a:off x="2631282" y="2439988"/>
              <a:ext cx="619920" cy="1619596"/>
            </a:xfrm>
            <a:prstGeom prst="straightConnector1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ffectLst/>
          </p:spPr>
        </p:cxnSp>
        <p:pic>
          <p:nvPicPr>
            <p:cNvPr id="256028" name="Picture 28" descr="TP_tmp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819798" y="3117850"/>
              <a:ext cx="242887" cy="1905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256029" name="Picture 29" descr="TP_tmp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835468" y="2862898"/>
              <a:ext cx="242887" cy="1889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35" name="Oval 8"/>
            <p:cNvSpPr>
              <a:spLocks noChangeAspect="1" noChangeArrowheads="1"/>
            </p:cNvSpPr>
            <p:nvPr/>
          </p:nvSpPr>
          <p:spPr bwMode="auto">
            <a:xfrm>
              <a:off x="1982637" y="3421404"/>
              <a:ext cx="381000" cy="349250"/>
            </a:xfrm>
            <a:prstGeom prst="ellipse">
              <a:avLst/>
            </a:prstGeom>
            <a:solidFill>
              <a:schemeClr val="bg2">
                <a:alpha val="5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8" name="Curved Connector 7"/>
            <p:cNvCxnSpPr>
              <a:stCxn id="35" idx="4"/>
              <a:endCxn id="35" idx="2"/>
            </p:cNvCxnSpPr>
            <p:nvPr/>
          </p:nvCxnSpPr>
          <p:spPr bwMode="auto">
            <a:xfrm rot="5400000" flipH="1">
              <a:off x="1990574" y="3588092"/>
              <a:ext cx="174625" cy="190500"/>
            </a:xfrm>
            <a:prstGeom prst="curvedConnector4">
              <a:avLst>
                <a:gd name="adj1" fmla="val -130909"/>
                <a:gd name="adj2" fmla="val 22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9" name="Picture 8" descr="TP_tmp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53993" y="4082415"/>
              <a:ext cx="122415" cy="192366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54" name="AutoShape 20"/>
            <p:cNvCxnSpPr>
              <a:cxnSpLocks noChangeAspect="1" noChangeShapeType="1"/>
              <a:stCxn id="256013" idx="2"/>
              <a:endCxn id="35" idx="5"/>
            </p:cNvCxnSpPr>
            <p:nvPr/>
          </p:nvCxnSpPr>
          <p:spPr bwMode="auto">
            <a:xfrm flipH="1" flipV="1">
              <a:off x="2307841" y="3719508"/>
              <a:ext cx="887797" cy="463555"/>
            </a:xfrm>
            <a:prstGeom prst="straightConnector1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ffectLst/>
          </p:spPr>
        </p:cxnSp>
        <p:pic>
          <p:nvPicPr>
            <p:cNvPr id="15" name="Picture 14" descr="TP_tmp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594433" y="3856829"/>
              <a:ext cx="244830" cy="192366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" name="Rounded Rectangular Callout 2"/>
          <p:cNvSpPr/>
          <p:nvPr/>
        </p:nvSpPr>
        <p:spPr bwMode="auto">
          <a:xfrm>
            <a:off x="4467476" y="2539827"/>
            <a:ext cx="4475479" cy="1242184"/>
          </a:xfrm>
          <a:prstGeom prst="wedgeRoundRectCallout">
            <a:avLst>
              <a:gd name="adj1" fmla="val -9284"/>
              <a:gd name="adj2" fmla="val 85071"/>
              <a:gd name="adj3" fmla="val 16667"/>
            </a:avLst>
          </a:prstGeom>
          <a:solidFill>
            <a:srgbClr val="61D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Mean Payoff Games</a:t>
            </a:r>
            <a:b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MPG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s)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321628" y="4280806"/>
            <a:ext cx="4970009" cy="1481138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7536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3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5471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Strategies and plays in MPGs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21765" y="2774600"/>
                <a:ext cx="10080625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Strategy for player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…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5" y="2774600"/>
                <a:ext cx="10080625" cy="1074781"/>
              </a:xfrm>
              <a:prstGeom prst="rect">
                <a:avLst/>
              </a:prstGeom>
              <a:blipFill>
                <a:blip r:embed="rId3"/>
                <a:stretch>
                  <a:fillRect t="-3409" b="-119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20055" y="1478348"/>
            <a:ext cx="10080625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0  –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minimizer</a:t>
            </a:r>
            <a:b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maximizer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-2203" y="5425842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𝑝𝑙𝑎𝑦</m:t>
                        </m:r>
                      </m:e>
                      <m:sup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–  play starting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03" y="5425842"/>
                <a:ext cx="10080625" cy="544893"/>
              </a:xfrm>
              <a:prstGeom prst="rect">
                <a:avLst/>
              </a:prstGeom>
              <a:blipFill>
                <a:blip r:embed="rId4"/>
                <a:stretch>
                  <a:fillRect t="-6742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6361" y="6221574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𝑐𝑜𝑠𝑡</m:t>
                        </m:r>
                      </m:e>
                      <m:sup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 cost sequence starting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61" y="6221574"/>
                <a:ext cx="10080625" cy="544893"/>
              </a:xfrm>
              <a:prstGeom prst="rect">
                <a:avLst/>
              </a:prstGeom>
              <a:blipFill>
                <a:blip r:embed="rId5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0055" y="4100221"/>
                <a:ext cx="10080625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Positional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trategy for player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…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55" y="4100221"/>
                <a:ext cx="10080625" cy="1074781"/>
              </a:xfrm>
              <a:prstGeom prst="rect">
                <a:avLst/>
              </a:prstGeom>
              <a:blipFill>
                <a:blip r:embed="rId6"/>
                <a:stretch>
                  <a:fillRect t="-3977" b="-119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96363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8" grpId="0"/>
      <p:bldP spid="9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5471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Values of plays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5199" y="1565678"/>
                <a:ext cx="10080625" cy="14739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𝐴𝑉𝐺</m:t>
                          </m:r>
                        </m:e>
                      </m:acc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lim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⁡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∞</m:t>
                          </m:r>
                        </m:sub>
                      </m:sSub>
                      <m:f>
                        <m:f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99" y="1565678"/>
                <a:ext cx="10080625" cy="14739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3489" y="3218102"/>
                <a:ext cx="10080625" cy="14739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𝐴𝑉𝐺</m:t>
                          </m:r>
                        </m:e>
                      </m:ba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lim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⁡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∞</m:t>
                          </m:r>
                        </m:sub>
                      </m:sSub>
                      <m:f>
                        <m:f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9" y="3218102"/>
                <a:ext cx="10080625" cy="14739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-2203" y="5216424"/>
                <a:ext cx="10080625" cy="7346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bar>
                            <m:barPr>
                              <m:pos m:val="top"/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𝑉𝐴𝐿</m:t>
                              </m:r>
                            </m:e>
                          </m:bar>
                        </m:e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acc>
                        <m:accPr>
                          <m:chr m:val="̅"/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𝐴𝑉𝐺</m:t>
                          </m:r>
                        </m:e>
                      </m:acc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𝑐𝑜𝑠𝑡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p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03" y="5216424"/>
                <a:ext cx="10080625" cy="7346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6361" y="6201025"/>
                <a:ext cx="10080625" cy="6467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bar>
                            <m:bar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𝑉𝐴𝐿</m:t>
                              </m:r>
                            </m:e>
                          </m:bar>
                        </m:e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bar>
                        <m:barPr>
                          <m:ctrlPr>
                            <a:rPr lang="en-US" sz="28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bar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𝐴𝑉𝐺</m:t>
                          </m:r>
                        </m:e>
                      </m:ba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𝑐𝑜𝑠𝑡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p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61" y="6201025"/>
                <a:ext cx="10080625" cy="6467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21126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4375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Positional optimality of MPGs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5199" y="1812259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value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𝑉𝐴𝐿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that: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99" y="1812259"/>
                <a:ext cx="10080625" cy="583558"/>
              </a:xfrm>
              <a:prstGeom prst="rect">
                <a:avLst/>
              </a:prstGeom>
              <a:blipFill>
                <a:blip r:embed="rId3"/>
                <a:stretch>
                  <a:fillRect t="-6250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3489" y="2355078"/>
                <a:ext cx="10080625" cy="1338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strategy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bar>
                            <m:barPr>
                              <m:pos m:val="top"/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𝑉𝐴𝐿</m:t>
                              </m:r>
                            </m:e>
                          </m:bar>
                        </m:e>
                        <m:sup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 </m:t>
                      </m:r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9" y="2355078"/>
                <a:ext cx="10080625" cy="1338700"/>
              </a:xfrm>
              <a:prstGeom prst="rect">
                <a:avLst/>
              </a:prstGeom>
              <a:blipFill>
                <a:blip r:embed="rId4"/>
                <a:stretch>
                  <a:fillRect t="-136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1779" y="3555438"/>
                <a:ext cx="10080625" cy="1209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strategy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bar>
                            <m:bar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𝑉𝐴𝐿</m:t>
                              </m:r>
                            </m:e>
                          </m:bar>
                        </m:e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bSup>
                        </m:sup>
                      </m:sSup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79" y="3555438"/>
                <a:ext cx="10080625" cy="1209818"/>
              </a:xfrm>
              <a:prstGeom prst="rect">
                <a:avLst/>
              </a:prstGeom>
              <a:blipFill>
                <a:blip r:embed="rId5"/>
                <a:stretch>
                  <a:fillRect t="-15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-1" y="1144050"/>
            <a:ext cx="10080625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33763" y="4831153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strategies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called </a:t>
                </a:r>
                <a:r>
                  <a:rPr lang="en-US" sz="28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strategies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763" y="4831153"/>
                <a:ext cx="10080625" cy="583558"/>
              </a:xfrm>
              <a:prstGeom prst="rect">
                <a:avLst/>
              </a:prstGeom>
              <a:blipFill>
                <a:blip r:embed="rId6"/>
                <a:stretch>
                  <a:fillRect t="-7368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21779" y="5524766"/>
            <a:ext cx="10080625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Furthermore, both players have </a:t>
            </a:r>
            <a:r>
              <a:rPr lang="en-US" sz="28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positional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strategies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are optimal from all vertices.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32053" y="6709603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(Special case of the theorem of TBSGs.)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8528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9" grpId="0"/>
      <p:bldP spid="10" grpId="0"/>
      <p:bldP spid="1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val 48"/>
          <p:cNvSpPr>
            <a:spLocks noChangeAspect="1" noChangeArrowheads="1"/>
          </p:cNvSpPr>
          <p:nvPr/>
        </p:nvSpPr>
        <p:spPr bwMode="auto">
          <a:xfrm>
            <a:off x="1555327" y="5025735"/>
            <a:ext cx="303637" cy="279498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509581"/>
            <a:ext cx="10080625" cy="722057"/>
          </a:xfrm>
          <a:prstGeom prst="rect">
            <a:avLst/>
          </a:prstGeom>
        </p:spPr>
        <p:txBody>
          <a:bodyPr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kern="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Positional strategies plays</a:t>
            </a:r>
            <a:endParaRPr lang="en-US" kern="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33763" y="1533149"/>
                <a:ext cx="10080625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When the two players use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positional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strategies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get a finite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path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leading to a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cycle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which is repeated forever.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763" y="1533149"/>
                <a:ext cx="10080625" cy="1074781"/>
              </a:xfrm>
              <a:prstGeom prst="rect">
                <a:avLst/>
              </a:prstGeom>
              <a:blipFill>
                <a:blip r:embed="rId2"/>
                <a:stretch>
                  <a:fillRect t="-3977" b="-1136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7"/>
          <p:cNvSpPr>
            <a:spLocks noChangeAspect="1" noChangeArrowheads="1"/>
          </p:cNvSpPr>
          <p:nvPr/>
        </p:nvSpPr>
        <p:spPr bwMode="auto">
          <a:xfrm>
            <a:off x="1659777" y="5119811"/>
            <a:ext cx="93663" cy="857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grpSp>
        <p:nvGrpSpPr>
          <p:cNvPr id="67" name="Group 66"/>
          <p:cNvGrpSpPr/>
          <p:nvPr/>
        </p:nvGrpSpPr>
        <p:grpSpPr>
          <a:xfrm>
            <a:off x="5512583" y="4383602"/>
            <a:ext cx="2393522" cy="2437988"/>
            <a:chOff x="5399569" y="4178124"/>
            <a:chExt cx="2393522" cy="2437988"/>
          </a:xfrm>
        </p:grpSpPr>
        <p:sp>
          <p:nvSpPr>
            <p:cNvPr id="5" name="Oval 4"/>
            <p:cNvSpPr>
              <a:spLocks noChangeAspect="1" noChangeArrowheads="1"/>
            </p:cNvSpPr>
            <p:nvPr/>
          </p:nvSpPr>
          <p:spPr bwMode="auto">
            <a:xfrm>
              <a:off x="5399569" y="4808266"/>
              <a:ext cx="30363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6" name="Oval 6"/>
            <p:cNvSpPr>
              <a:spLocks noChangeAspect="1" noChangeArrowheads="1"/>
            </p:cNvSpPr>
            <p:nvPr/>
          </p:nvSpPr>
          <p:spPr bwMode="auto">
            <a:xfrm>
              <a:off x="6885992" y="4189558"/>
              <a:ext cx="303637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8"/>
            <p:cNvSpPr>
              <a:spLocks noChangeAspect="1" noChangeArrowheads="1"/>
            </p:cNvSpPr>
            <p:nvPr/>
          </p:nvSpPr>
          <p:spPr bwMode="auto">
            <a:xfrm>
              <a:off x="7481832" y="4804455"/>
              <a:ext cx="30490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9"/>
            <p:cNvSpPr>
              <a:spLocks noChangeAspect="1" noChangeArrowheads="1"/>
            </p:cNvSpPr>
            <p:nvPr/>
          </p:nvSpPr>
          <p:spPr bwMode="auto">
            <a:xfrm>
              <a:off x="6038604" y="6336614"/>
              <a:ext cx="303636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10"/>
            <p:cNvSpPr>
              <a:spLocks noChangeAspect="1" noChangeArrowheads="1"/>
            </p:cNvSpPr>
            <p:nvPr/>
          </p:nvSpPr>
          <p:spPr bwMode="auto">
            <a:xfrm>
              <a:off x="6038604" y="4178124"/>
              <a:ext cx="303636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1"/>
            <p:cNvSpPr>
              <a:spLocks noChangeAspect="1" noChangeArrowheads="1"/>
            </p:cNvSpPr>
            <p:nvPr/>
          </p:nvSpPr>
          <p:spPr bwMode="auto">
            <a:xfrm>
              <a:off x="5409733" y="5697578"/>
              <a:ext cx="303637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" name="Oval 12"/>
            <p:cNvSpPr>
              <a:spLocks noChangeAspect="1" noChangeArrowheads="1"/>
            </p:cNvSpPr>
            <p:nvPr/>
          </p:nvSpPr>
          <p:spPr bwMode="auto">
            <a:xfrm>
              <a:off x="6894885" y="6331532"/>
              <a:ext cx="303636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" name="Oval 13"/>
            <p:cNvSpPr>
              <a:spLocks noChangeAspect="1" noChangeArrowheads="1"/>
            </p:cNvSpPr>
            <p:nvPr/>
          </p:nvSpPr>
          <p:spPr bwMode="auto">
            <a:xfrm>
              <a:off x="7489455" y="5724258"/>
              <a:ext cx="303636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15" name="AutoShape 20"/>
            <p:cNvCxnSpPr>
              <a:cxnSpLocks noChangeAspect="1" noChangeShapeType="1"/>
              <a:stCxn id="6" idx="5"/>
              <a:endCxn id="8" idx="1"/>
            </p:cNvCxnSpPr>
            <p:nvPr/>
          </p:nvCxnSpPr>
          <p:spPr bwMode="auto">
            <a:xfrm>
              <a:off x="7145162" y="4428126"/>
              <a:ext cx="381322" cy="417260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cxnSp>
          <p:nvCxnSpPr>
            <p:cNvPr id="25" name="AutoShape 20"/>
            <p:cNvCxnSpPr>
              <a:cxnSpLocks noChangeAspect="1" noChangeShapeType="1"/>
              <a:stCxn id="8" idx="4"/>
              <a:endCxn id="13" idx="0"/>
            </p:cNvCxnSpPr>
            <p:nvPr/>
          </p:nvCxnSpPr>
          <p:spPr bwMode="auto">
            <a:xfrm>
              <a:off x="7634286" y="5083953"/>
              <a:ext cx="6987" cy="640305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28" name="AutoShape 20"/>
            <p:cNvCxnSpPr>
              <a:cxnSpLocks noChangeAspect="1" noChangeShapeType="1"/>
              <a:stCxn id="13" idx="3"/>
              <a:endCxn id="12" idx="7"/>
            </p:cNvCxnSpPr>
            <p:nvPr/>
          </p:nvCxnSpPr>
          <p:spPr bwMode="auto">
            <a:xfrm flipH="1">
              <a:off x="7154055" y="5962825"/>
              <a:ext cx="379866" cy="409638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29" name="AutoShape 20"/>
            <p:cNvCxnSpPr>
              <a:cxnSpLocks noChangeAspect="1" noChangeShapeType="1"/>
              <a:stCxn id="12" idx="2"/>
              <a:endCxn id="9" idx="6"/>
            </p:cNvCxnSpPr>
            <p:nvPr/>
          </p:nvCxnSpPr>
          <p:spPr bwMode="auto">
            <a:xfrm flipH="1">
              <a:off x="6342241" y="6471281"/>
              <a:ext cx="552645" cy="5082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30" name="AutoShape 20"/>
            <p:cNvCxnSpPr>
              <a:cxnSpLocks noChangeAspect="1" noChangeShapeType="1"/>
              <a:stCxn id="9" idx="1"/>
              <a:endCxn id="11" idx="5"/>
            </p:cNvCxnSpPr>
            <p:nvPr/>
          </p:nvCxnSpPr>
          <p:spPr bwMode="auto">
            <a:xfrm flipH="1" flipV="1">
              <a:off x="5668903" y="5936146"/>
              <a:ext cx="414168" cy="441399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31" name="AutoShape 20"/>
            <p:cNvCxnSpPr>
              <a:cxnSpLocks noChangeAspect="1" noChangeShapeType="1"/>
              <a:stCxn id="11" idx="0"/>
              <a:endCxn id="5" idx="4"/>
            </p:cNvCxnSpPr>
            <p:nvPr/>
          </p:nvCxnSpPr>
          <p:spPr bwMode="auto">
            <a:xfrm flipH="1" flipV="1">
              <a:off x="5551388" y="5087764"/>
              <a:ext cx="10164" cy="609815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32" name="AutoShape 20"/>
            <p:cNvCxnSpPr>
              <a:cxnSpLocks noChangeAspect="1" noChangeShapeType="1"/>
              <a:stCxn id="5" idx="7"/>
              <a:endCxn id="10" idx="3"/>
            </p:cNvCxnSpPr>
            <p:nvPr/>
          </p:nvCxnSpPr>
          <p:spPr bwMode="auto">
            <a:xfrm flipV="1">
              <a:off x="5658739" y="4416691"/>
              <a:ext cx="424332" cy="432506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33" name="AutoShape 20"/>
            <p:cNvCxnSpPr>
              <a:cxnSpLocks noChangeAspect="1" noChangeShapeType="1"/>
              <a:stCxn id="10" idx="6"/>
              <a:endCxn id="6" idx="2"/>
            </p:cNvCxnSpPr>
            <p:nvPr/>
          </p:nvCxnSpPr>
          <p:spPr bwMode="auto">
            <a:xfrm>
              <a:off x="6342241" y="4317873"/>
              <a:ext cx="543751" cy="11434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</p:grpSp>
      <p:sp>
        <p:nvSpPr>
          <p:cNvPr id="50" name="Oval 6"/>
          <p:cNvSpPr>
            <a:spLocks noChangeAspect="1" noChangeArrowheads="1"/>
          </p:cNvSpPr>
          <p:nvPr/>
        </p:nvSpPr>
        <p:spPr bwMode="auto">
          <a:xfrm>
            <a:off x="3484604" y="5025735"/>
            <a:ext cx="303637" cy="27949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1" name="Oval 8"/>
          <p:cNvSpPr>
            <a:spLocks noChangeAspect="1" noChangeArrowheads="1"/>
          </p:cNvSpPr>
          <p:nvPr/>
        </p:nvSpPr>
        <p:spPr bwMode="auto">
          <a:xfrm>
            <a:off x="4449243" y="5025735"/>
            <a:ext cx="304907" cy="279498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2" name="Oval 10"/>
          <p:cNvSpPr>
            <a:spLocks noChangeAspect="1" noChangeArrowheads="1"/>
          </p:cNvSpPr>
          <p:nvPr/>
        </p:nvSpPr>
        <p:spPr bwMode="auto">
          <a:xfrm>
            <a:off x="2519966" y="5025735"/>
            <a:ext cx="303636" cy="27949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53" name="AutoShape 20"/>
          <p:cNvCxnSpPr>
            <a:cxnSpLocks noChangeAspect="1" noChangeShapeType="1"/>
            <a:stCxn id="50" idx="6"/>
            <a:endCxn id="51" idx="2"/>
          </p:cNvCxnSpPr>
          <p:nvPr/>
        </p:nvCxnSpPr>
        <p:spPr bwMode="auto">
          <a:xfrm>
            <a:off x="3788241" y="5165484"/>
            <a:ext cx="661002" cy="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cxnSp>
        <p:nvCxnSpPr>
          <p:cNvPr id="54" name="AutoShape 20"/>
          <p:cNvCxnSpPr>
            <a:cxnSpLocks noChangeAspect="1" noChangeShapeType="1"/>
            <a:stCxn id="49" idx="6"/>
            <a:endCxn id="52" idx="2"/>
          </p:cNvCxnSpPr>
          <p:nvPr/>
        </p:nvCxnSpPr>
        <p:spPr bwMode="auto">
          <a:xfrm>
            <a:off x="1858964" y="5165484"/>
            <a:ext cx="661002" cy="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stealth" w="lg" len="lg"/>
          </a:ln>
          <a:effectLst/>
        </p:spPr>
      </p:cxnSp>
      <p:cxnSp>
        <p:nvCxnSpPr>
          <p:cNvPr id="55" name="AutoShape 20"/>
          <p:cNvCxnSpPr>
            <a:cxnSpLocks noChangeAspect="1" noChangeShapeType="1"/>
            <a:stCxn id="52" idx="6"/>
            <a:endCxn id="50" idx="2"/>
          </p:cNvCxnSpPr>
          <p:nvPr/>
        </p:nvCxnSpPr>
        <p:spPr bwMode="auto">
          <a:xfrm>
            <a:off x="2823602" y="5165484"/>
            <a:ext cx="661002" cy="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stealth" w="lg" len="lg"/>
          </a:ln>
          <a:effectLst/>
        </p:spPr>
      </p:cxnSp>
      <p:cxnSp>
        <p:nvCxnSpPr>
          <p:cNvPr id="63" name="AutoShape 20"/>
          <p:cNvCxnSpPr>
            <a:cxnSpLocks noChangeAspect="1" noChangeShapeType="1"/>
            <a:stCxn id="51" idx="6"/>
            <a:endCxn id="5" idx="2"/>
          </p:cNvCxnSpPr>
          <p:nvPr/>
        </p:nvCxnSpPr>
        <p:spPr bwMode="auto">
          <a:xfrm flipV="1">
            <a:off x="4754150" y="5153493"/>
            <a:ext cx="758433" cy="11991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sp>
        <p:nvSpPr>
          <p:cNvPr id="66" name="Text Box 49"/>
          <p:cNvSpPr txBox="1">
            <a:spLocks noChangeArrowheads="1"/>
          </p:cNvSpPr>
          <p:nvPr/>
        </p:nvSpPr>
        <p:spPr bwMode="auto">
          <a:xfrm>
            <a:off x="11505" y="2715916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the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weight on the cycle.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Curved Down Arrow 69"/>
          <p:cNvSpPr/>
          <p:nvPr/>
        </p:nvSpPr>
        <p:spPr bwMode="auto">
          <a:xfrm>
            <a:off x="6277510" y="5289431"/>
            <a:ext cx="980666" cy="536015"/>
          </a:xfrm>
          <a:prstGeom prst="curved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4" name="Text Box 49"/>
          <p:cNvSpPr txBox="1">
            <a:spLocks noChangeArrowheads="1"/>
          </p:cNvSpPr>
          <p:nvPr/>
        </p:nvSpPr>
        <p:spPr bwMode="auto">
          <a:xfrm>
            <a:off x="9795" y="3368794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costs on the path are irrelevant.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82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6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4375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Positional optimality of MPGs - </a:t>
            </a: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proofs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32053" y="1367037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 case of the theorem of TBSGs.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9795" y="2166705"/>
            <a:ext cx="10080625" cy="10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Follows from the fact that the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optimality equations have a solution.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8085" y="3397887"/>
            <a:ext cx="10080625" cy="10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existence of a solution follows, e.g.,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correctness of the strategy improvement algorithm.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6375" y="4567429"/>
            <a:ext cx="10080625" cy="10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Proofs are slightly more complicated for the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limiting average cost.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14939" y="5891077"/>
            <a:ext cx="10080625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alternative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proof given by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Ehrenfeucht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Mycielski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(1979)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considering an interplay between finite and infinite games.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7972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  <p:bldP spid="14" grpId="0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2738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Finite</a:t>
            </a:r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MPGs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14939" y="1514286"/>
            <a:ext cx="10080625" cy="15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simple and elegant proof of positional optimality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given by </a:t>
            </a:r>
            <a:r>
              <a:rPr lang="en-US" sz="3000" dirty="0" err="1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Ehrenfeucht</a:t>
            </a:r>
            <a:r>
              <a:rPr lang="en-US" sz="3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000" dirty="0" err="1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Mycielski</a:t>
            </a:r>
            <a:r>
              <a:rPr lang="en-US" sz="3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(1979)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uses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interplay between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finite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infinite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games.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3144357"/>
                <a:ext cx="10080625" cy="15155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finite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MPG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starting 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played as before,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 the game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ends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when a cycle is formed,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.e., when a vertex is visited for the second time.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3144357"/>
                <a:ext cx="10080625" cy="1515543"/>
              </a:xfrm>
              <a:prstGeom prst="rect">
                <a:avLst/>
              </a:prstGeom>
              <a:blipFill>
                <a:blip r:embed="rId3"/>
                <a:stretch>
                  <a:fillRect t="-5645" b="-1209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9926" name="Group 209925"/>
          <p:cNvGrpSpPr/>
          <p:nvPr/>
        </p:nvGrpSpPr>
        <p:grpSpPr>
          <a:xfrm>
            <a:off x="1082717" y="6306573"/>
            <a:ext cx="7834587" cy="293195"/>
            <a:chOff x="1082717" y="5926435"/>
            <a:chExt cx="7834587" cy="293195"/>
          </a:xfrm>
        </p:grpSpPr>
        <p:sp>
          <p:nvSpPr>
            <p:cNvPr id="19" name="Oval 18"/>
            <p:cNvSpPr>
              <a:spLocks noChangeAspect="1" noChangeArrowheads="1"/>
            </p:cNvSpPr>
            <p:nvPr/>
          </p:nvSpPr>
          <p:spPr bwMode="auto">
            <a:xfrm>
              <a:off x="1082717" y="5940132"/>
              <a:ext cx="30363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0" name="Oval 7"/>
            <p:cNvSpPr>
              <a:spLocks noChangeAspect="1" noChangeArrowheads="1"/>
            </p:cNvSpPr>
            <p:nvPr/>
          </p:nvSpPr>
          <p:spPr bwMode="auto">
            <a:xfrm>
              <a:off x="1187167" y="6034208"/>
              <a:ext cx="93663" cy="857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1" name="Oval 20"/>
            <p:cNvSpPr>
              <a:spLocks noChangeAspect="1" noChangeArrowheads="1"/>
            </p:cNvSpPr>
            <p:nvPr/>
          </p:nvSpPr>
          <p:spPr bwMode="auto">
            <a:xfrm>
              <a:off x="4848190" y="5938419"/>
              <a:ext cx="30363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37" name="Oval 6"/>
            <p:cNvSpPr>
              <a:spLocks noChangeAspect="1" noChangeArrowheads="1"/>
            </p:cNvSpPr>
            <p:nvPr/>
          </p:nvSpPr>
          <p:spPr bwMode="auto">
            <a:xfrm>
              <a:off x="2964818" y="5940132"/>
              <a:ext cx="303637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38" name="Oval 8"/>
            <p:cNvSpPr>
              <a:spLocks noChangeAspect="1" noChangeArrowheads="1"/>
            </p:cNvSpPr>
            <p:nvPr/>
          </p:nvSpPr>
          <p:spPr bwMode="auto">
            <a:xfrm>
              <a:off x="3905869" y="5940132"/>
              <a:ext cx="30490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39" name="Oval 10"/>
            <p:cNvSpPr>
              <a:spLocks noChangeAspect="1" noChangeArrowheads="1"/>
            </p:cNvSpPr>
            <p:nvPr/>
          </p:nvSpPr>
          <p:spPr bwMode="auto">
            <a:xfrm>
              <a:off x="2023768" y="5940132"/>
              <a:ext cx="303636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0" name="AutoShape 20"/>
            <p:cNvCxnSpPr>
              <a:cxnSpLocks noChangeAspect="1" noChangeShapeType="1"/>
              <a:stCxn id="37" idx="6"/>
              <a:endCxn id="38" idx="2"/>
            </p:cNvCxnSpPr>
            <p:nvPr/>
          </p:nvCxnSpPr>
          <p:spPr bwMode="auto">
            <a:xfrm>
              <a:off x="3268455" y="6079881"/>
              <a:ext cx="637414" cy="0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cxnSp>
          <p:nvCxnSpPr>
            <p:cNvPr id="41" name="AutoShape 20"/>
            <p:cNvCxnSpPr>
              <a:cxnSpLocks noChangeAspect="1" noChangeShapeType="1"/>
              <a:stCxn id="19" idx="6"/>
              <a:endCxn id="39" idx="2"/>
            </p:cNvCxnSpPr>
            <p:nvPr/>
          </p:nvCxnSpPr>
          <p:spPr bwMode="auto">
            <a:xfrm>
              <a:off x="1386354" y="6079881"/>
              <a:ext cx="637414" cy="0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42" name="AutoShape 20"/>
            <p:cNvCxnSpPr>
              <a:cxnSpLocks noChangeAspect="1" noChangeShapeType="1"/>
              <a:stCxn id="39" idx="6"/>
              <a:endCxn id="37" idx="2"/>
            </p:cNvCxnSpPr>
            <p:nvPr/>
          </p:nvCxnSpPr>
          <p:spPr bwMode="auto">
            <a:xfrm>
              <a:off x="2327404" y="6079881"/>
              <a:ext cx="637414" cy="0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43" name="AutoShape 20"/>
            <p:cNvCxnSpPr>
              <a:cxnSpLocks noChangeAspect="1" noChangeShapeType="1"/>
              <a:stCxn id="38" idx="6"/>
              <a:endCxn id="21" idx="2"/>
            </p:cNvCxnSpPr>
            <p:nvPr/>
          </p:nvCxnSpPr>
          <p:spPr bwMode="auto">
            <a:xfrm flipV="1">
              <a:off x="4210776" y="6078168"/>
              <a:ext cx="637414" cy="1713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sp>
          <p:nvSpPr>
            <p:cNvPr id="44" name="Oval 43"/>
            <p:cNvSpPr>
              <a:spLocks noChangeAspect="1" noChangeArrowheads="1"/>
            </p:cNvSpPr>
            <p:nvPr/>
          </p:nvSpPr>
          <p:spPr bwMode="auto">
            <a:xfrm>
              <a:off x="8613667" y="5926435"/>
              <a:ext cx="30363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5" name="Oval 6"/>
            <p:cNvSpPr>
              <a:spLocks noChangeAspect="1" noChangeArrowheads="1"/>
            </p:cNvSpPr>
            <p:nvPr/>
          </p:nvSpPr>
          <p:spPr bwMode="auto">
            <a:xfrm>
              <a:off x="6730293" y="5928148"/>
              <a:ext cx="30363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6" name="Oval 8"/>
            <p:cNvSpPr>
              <a:spLocks noChangeAspect="1" noChangeArrowheads="1"/>
            </p:cNvSpPr>
            <p:nvPr/>
          </p:nvSpPr>
          <p:spPr bwMode="auto">
            <a:xfrm>
              <a:off x="7671345" y="5928148"/>
              <a:ext cx="304907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7" name="Oval 10"/>
            <p:cNvSpPr>
              <a:spLocks noChangeAspect="1" noChangeArrowheads="1"/>
            </p:cNvSpPr>
            <p:nvPr/>
          </p:nvSpPr>
          <p:spPr bwMode="auto">
            <a:xfrm>
              <a:off x="5789242" y="5928148"/>
              <a:ext cx="303636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8" name="AutoShape 20"/>
            <p:cNvCxnSpPr>
              <a:cxnSpLocks noChangeAspect="1" noChangeShapeType="1"/>
              <a:stCxn id="45" idx="6"/>
              <a:endCxn id="46" idx="2"/>
            </p:cNvCxnSpPr>
            <p:nvPr/>
          </p:nvCxnSpPr>
          <p:spPr bwMode="auto">
            <a:xfrm>
              <a:off x="7033930" y="6067897"/>
              <a:ext cx="637415" cy="0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cxnSp>
          <p:nvCxnSpPr>
            <p:cNvPr id="49" name="AutoShape 20"/>
            <p:cNvCxnSpPr>
              <a:cxnSpLocks noChangeAspect="1" noChangeShapeType="1"/>
              <a:stCxn id="47" idx="6"/>
              <a:endCxn id="45" idx="2"/>
            </p:cNvCxnSpPr>
            <p:nvPr/>
          </p:nvCxnSpPr>
          <p:spPr bwMode="auto">
            <a:xfrm>
              <a:off x="6092878" y="6067897"/>
              <a:ext cx="637415" cy="0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50" name="AutoShape 20"/>
            <p:cNvCxnSpPr>
              <a:cxnSpLocks noChangeAspect="1" noChangeShapeType="1"/>
              <a:stCxn id="46" idx="6"/>
              <a:endCxn id="44" idx="2"/>
            </p:cNvCxnSpPr>
            <p:nvPr/>
          </p:nvCxnSpPr>
          <p:spPr bwMode="auto">
            <a:xfrm flipV="1">
              <a:off x="7976252" y="6066184"/>
              <a:ext cx="637415" cy="1713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cxnSp>
          <p:nvCxnSpPr>
            <p:cNvPr id="51" name="AutoShape 20"/>
            <p:cNvCxnSpPr>
              <a:cxnSpLocks noChangeAspect="1" noChangeShapeType="1"/>
              <a:stCxn id="21" idx="6"/>
              <a:endCxn id="47" idx="2"/>
            </p:cNvCxnSpPr>
            <p:nvPr/>
          </p:nvCxnSpPr>
          <p:spPr bwMode="auto">
            <a:xfrm flipV="1">
              <a:off x="5151827" y="6067897"/>
              <a:ext cx="637415" cy="10271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cxnSp>
          <p:nvCxnSpPr>
            <p:cNvPr id="5" name="Curved Connector 4"/>
            <p:cNvCxnSpPr>
              <a:stCxn id="21" idx="0"/>
              <a:endCxn id="44" idx="0"/>
            </p:cNvCxnSpPr>
            <p:nvPr/>
          </p:nvCxnSpPr>
          <p:spPr bwMode="auto">
            <a:xfrm rot="5400000" flipH="1" flipV="1">
              <a:off x="6876755" y="4049689"/>
              <a:ext cx="11984" cy="3765477"/>
            </a:xfrm>
            <a:prstGeom prst="curvedConnector3">
              <a:avLst>
                <a:gd name="adj1" fmla="val 4579514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stealth" w="lg" len="lg"/>
              <a:tailEnd type="triangle"/>
            </a:ln>
            <a:effectLst/>
          </p:spPr>
        </p:cxnSp>
      </p:grpSp>
      <p:sp>
        <p:nvSpPr>
          <p:cNvPr id="59" name="Text Box 49"/>
          <p:cNvSpPr txBox="1">
            <a:spLocks noChangeArrowheads="1"/>
          </p:cNvSpPr>
          <p:nvPr/>
        </p:nvSpPr>
        <p:spPr bwMode="auto">
          <a:xfrm>
            <a:off x="11519" y="4774428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outcome (value) is the </a:t>
            </a:r>
            <a:r>
              <a:rPr lang="en-US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this cycle.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8269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5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\max / \min \;\;\mathbb{E}[\;(1{-}\lambda)\sum_{i=0}^\infty \lambda^i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42"/>
  <p:tag name="PICTUREFILESIZE" val="1746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\max / \min \;\; \mathbb{E}[\; \sum_{i=0}^{\infty}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4"/>
  <p:tag name="PICTUREFILESIZE" val="137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0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2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5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2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\max / \min \;\;\mathbb{E}[\; &#10;\limsup_{n\to\infty}\; \,\frac{1}{T}\sum_{i=0}^{T-1}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4"/>
  <p:tag name="PICTUREFILESIZE" val="19703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80275</TotalTime>
  <Words>3846</Words>
  <Application>Microsoft Office PowerPoint</Application>
  <PresentationFormat>Custom</PresentationFormat>
  <Paragraphs>264</Paragraphs>
  <Slides>29</Slides>
  <Notes>27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 Unicode MS</vt:lpstr>
      <vt:lpstr>Arial</vt:lpstr>
      <vt:lpstr>Cambria Math</vt:lpstr>
      <vt:lpstr>StarSymbol</vt:lpstr>
      <vt:lpstr>Times New Roman</vt:lpstr>
      <vt:lpstr>Default Design</vt:lpstr>
      <vt:lpstr>Games on Graphs</vt:lpstr>
      <vt:lpstr>PowerPoint Presentation</vt:lpstr>
      <vt:lpstr>PowerPoint Presentation</vt:lpstr>
      <vt:lpstr>Strategies and plays in MPGs</vt:lpstr>
      <vt:lpstr>Values of plays</vt:lpstr>
      <vt:lpstr>Positional optimality of MPGs</vt:lpstr>
      <vt:lpstr>PowerPoint Presentation</vt:lpstr>
      <vt:lpstr>Positional optimality of MPGs - proofs</vt:lpstr>
      <vt:lpstr>Finite MPGs</vt:lpstr>
      <vt:lpstr>Values of finite MPGs</vt:lpstr>
      <vt:lpstr>Values of finite MPGs</vt:lpstr>
      <vt:lpstr>Extending a strategy</vt:lpstr>
      <vt:lpstr>Values in finite and infinite games are equal</vt:lpstr>
      <vt:lpstr>Values of reachable states</vt:lpstr>
      <vt:lpstr>Finite games with restart</vt:lpstr>
      <vt:lpstr>Positional optimal strategies [ Ehrenfeucht and Mycielski (1979) ]</vt:lpstr>
      <vt:lpstr>Energy Games (EGs)</vt:lpstr>
      <vt:lpstr>Energy Games (EGs)</vt:lpstr>
      <vt:lpstr>MPGs and EGs</vt:lpstr>
      <vt:lpstr>Algorithms for EGs (and MPGs)</vt:lpstr>
      <vt:lpstr>Optimality equations for EGs</vt:lpstr>
      <vt:lpstr>Optimality conditions for EGs</vt:lpstr>
      <vt:lpstr>Optimal positional strategy for Player 0</vt:lpstr>
      <vt:lpstr>Lower bounds on values (initial credits)</vt:lpstr>
      <vt:lpstr>“Small energy progress measure lifting” [ Brim-Chaloupka-Doyen-Gentilini-Raskin (2011) ]</vt:lpstr>
      <vt:lpstr>Pseudo-polynomial time algorithm [ Brim-Chaloupka-Doyen-Gentilini-Raskin (2011) ]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4 - Mean Payoff Games and Energy Games</dc:title>
  <dc:creator>zwick</dc:creator>
  <cp:lastModifiedBy>zwick</cp:lastModifiedBy>
  <cp:revision>1174</cp:revision>
  <dcterms:modified xsi:type="dcterms:W3CDTF">2020-11-22T13:42:38Z</dcterms:modified>
</cp:coreProperties>
</file>