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8"/>
  </p:notesMasterIdLst>
  <p:sldIdLst>
    <p:sldId id="473" r:id="rId2"/>
    <p:sldId id="635" r:id="rId3"/>
    <p:sldId id="731" r:id="rId4"/>
    <p:sldId id="654" r:id="rId5"/>
    <p:sldId id="653" r:id="rId6"/>
    <p:sldId id="663" r:id="rId7"/>
    <p:sldId id="750" r:id="rId8"/>
    <p:sldId id="655" r:id="rId9"/>
    <p:sldId id="664" r:id="rId10"/>
    <p:sldId id="673" r:id="rId11"/>
    <p:sldId id="733" r:id="rId12"/>
    <p:sldId id="734" r:id="rId13"/>
    <p:sldId id="735" r:id="rId14"/>
    <p:sldId id="736" r:id="rId15"/>
    <p:sldId id="737" r:id="rId16"/>
    <p:sldId id="738" r:id="rId17"/>
    <p:sldId id="739" r:id="rId18"/>
    <p:sldId id="740" r:id="rId19"/>
    <p:sldId id="741" r:id="rId20"/>
    <p:sldId id="742" r:id="rId21"/>
    <p:sldId id="743" r:id="rId22"/>
    <p:sldId id="744" r:id="rId23"/>
    <p:sldId id="745" r:id="rId24"/>
    <p:sldId id="751" r:id="rId25"/>
    <p:sldId id="746" r:id="rId26"/>
    <p:sldId id="748" r:id="rId27"/>
    <p:sldId id="747" r:id="rId28"/>
    <p:sldId id="749" r:id="rId29"/>
    <p:sldId id="752" r:id="rId30"/>
    <p:sldId id="753" r:id="rId31"/>
    <p:sldId id="754" r:id="rId32"/>
    <p:sldId id="755" r:id="rId33"/>
    <p:sldId id="756" r:id="rId34"/>
    <p:sldId id="757" r:id="rId35"/>
    <p:sldId id="758" r:id="rId36"/>
    <p:sldId id="670" r:id="rId37"/>
  </p:sldIdLst>
  <p:sldSz cx="10080625" cy="7559675"/>
  <p:notesSz cx="7556500" cy="10693400"/>
  <p:custDataLst>
    <p:tags r:id="rId39"/>
  </p:custDataLst>
  <p:defaultTextStyle>
    <a:defPPr>
      <a:defRPr lang="en-GB"/>
    </a:defPPr>
    <a:lvl1pPr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1pPr>
    <a:lvl2pPr marL="4318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2pPr>
    <a:lvl3pPr marL="6477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3pPr>
    <a:lvl4pPr marL="8636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4pPr>
    <a:lvl5pPr marL="10795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5pPr>
    <a:lvl6pPr marL="22860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6pPr>
    <a:lvl7pPr marL="27432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7pPr>
    <a:lvl8pPr marL="32004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8pPr>
    <a:lvl9pPr marL="36576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00"/>
    <a:srgbClr val="CC6600"/>
    <a:srgbClr val="0033CC"/>
    <a:srgbClr val="0000CC"/>
    <a:srgbClr val="FF33CC"/>
    <a:srgbClr val="CC3300"/>
    <a:srgbClr val="FFCF89"/>
    <a:srgbClr val="FF9900"/>
    <a:srgbClr val="6DD5FF"/>
    <a:srgbClr val="2DFF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568" autoAdjust="0"/>
  </p:normalViewPr>
  <p:slideViewPr>
    <p:cSldViewPr snapToGrid="0">
      <p:cViewPr varScale="1">
        <p:scale>
          <a:sx n="62" d="100"/>
          <a:sy n="62" d="100"/>
        </p:scale>
        <p:origin x="1240" y="56"/>
      </p:cViewPr>
      <p:guideLst>
        <p:guide orient="horz" pos="2161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84"/>
    </p:cViewPr>
  </p:sorterViewPr>
  <p:notesViewPr>
    <p:cSldViewPr snapToGrid="0"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60128" cy="6012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4900" y="812800"/>
            <a:ext cx="5345113" cy="4008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80000"/>
            <a:ext cx="6043613" cy="4810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6725" y="0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8413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6725" y="10158413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defRPr>
            </a:lvl1pPr>
          </a:lstStyle>
          <a:p>
            <a:fld id="{87DD90F1-781E-48D9-A268-1E9E4CF80749}" type="slidenum">
              <a:rPr lang="he-IL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28688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3621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3621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652ADC4-258C-4CFA-AA89-6E309415E02A}" type="slidenum">
              <a:rPr lang="he-IL"/>
              <a:pPr/>
              <a:t>3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57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1873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9542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3D212A0-33AB-49AF-AD12-E6603F6ADB4B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5CB029B-FDDF-4478-82D0-E1F66FF1A89F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7263" y="301625"/>
            <a:ext cx="2266950" cy="64547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4825" y="301625"/>
            <a:ext cx="6650038" cy="64547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8451804-56E7-4A54-888B-59DB5537F2AB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9069388" cy="1260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504825" y="6886575"/>
            <a:ext cx="2344738" cy="5207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>
          <a:xfrm>
            <a:off x="3448050" y="6886575"/>
            <a:ext cx="3194050" cy="5207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>
          <a:xfrm>
            <a:off x="7227888" y="6886575"/>
            <a:ext cx="2346325" cy="520700"/>
          </a:xfrm>
        </p:spPr>
        <p:txBody>
          <a:bodyPr/>
          <a:lstStyle>
            <a:lvl1pPr>
              <a:defRPr/>
            </a:lvl1pPr>
          </a:lstStyle>
          <a:p>
            <a:fld id="{B3B62FD1-9847-4183-A022-59E66F4BB3CF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4BA8E946-F465-49CB-BC98-1AB064A4AF09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558CBC7-2C53-41C4-AB16-504CECE36C8B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4825" y="1768475"/>
            <a:ext cx="4457700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4925" y="1768475"/>
            <a:ext cx="4459288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A3A7C3B-BA08-4D23-B15A-C18327D71144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27E7C34-8286-44E8-A5FB-6929FE700472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F311F2A-877A-446D-972A-471E3F932892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E54481A-9D47-4DC3-BD00-60714AF48142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23F7C4C-3F47-4652-BB6B-9968ADB4270E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8B3E442-5338-4F4D-AA16-D938BE13CA37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4825" y="301625"/>
            <a:ext cx="9069388" cy="1260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4825" y="1768475"/>
            <a:ext cx="9069388" cy="4987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4825" y="6886575"/>
            <a:ext cx="2344738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6325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defRPr>
            </a:lvl1pPr>
          </a:lstStyle>
          <a:p>
            <a:fld id="{0E491FC0-88B1-48E7-A965-EDCF8BA5F483}" type="slidenum">
              <a:rPr lang="he-IL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marL="431800" indent="-215900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2pPr>
      <a:lvl3pPr marL="647700" indent="-215900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3pPr>
      <a:lvl4pPr marL="862013" indent="-214313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4pPr>
      <a:lvl5pPr marL="10795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5pPr>
      <a:lvl6pPr marL="15367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6pPr>
      <a:lvl7pPr marL="19939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7pPr>
      <a:lvl8pPr marL="24511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8pPr>
      <a:lvl9pPr marL="29083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9pPr>
    </p:titleStyle>
    <p:bodyStyle>
      <a:lvl1pPr marL="431800" indent="-323850" algn="l" defTabSz="457200" rtl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45000"/>
        <a:buFont typeface="StarSymbol" charset="0"/>
        <a:buChar char="●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862013" indent="-285750" algn="l" defTabSz="457200" rtl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75000"/>
        <a:buFont typeface="StarSymbol" charset="0"/>
        <a:buChar char="–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295400" indent="-215900" algn="l" defTabSz="457200" rtl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45000"/>
        <a:buFont typeface="StarSymbol" charset="0"/>
        <a:buChar char="●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727200" indent="-215900" algn="l" defTabSz="457200" rtl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75000"/>
        <a:buFont typeface="StarSymbol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1590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6162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30734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5306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9878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0.png"/><Relationship Id="rId7" Type="http://schemas.openxmlformats.org/officeDocument/2006/relationships/image" Target="../media/image36.png"/><Relationship Id="rId2" Type="http://schemas.openxmlformats.org/officeDocument/2006/relationships/image" Target="../media/image3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0.png"/><Relationship Id="rId5" Type="http://schemas.openxmlformats.org/officeDocument/2006/relationships/image" Target="../media/image35.png"/><Relationship Id="rId4" Type="http://schemas.openxmlformats.org/officeDocument/2006/relationships/image" Target="../media/image34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6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0.png"/><Relationship Id="rId4" Type="http://schemas.openxmlformats.org/officeDocument/2006/relationships/image" Target="../media/image8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0.png"/><Relationship Id="rId7" Type="http://schemas.openxmlformats.org/officeDocument/2006/relationships/image" Target="../media/image360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png"/><Relationship Id="rId5" Type="http://schemas.openxmlformats.org/officeDocument/2006/relationships/image" Target="../media/image80.png"/><Relationship Id="rId4" Type="http://schemas.openxmlformats.org/officeDocument/2006/relationships/image" Target="../media/image7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6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90.png"/><Relationship Id="rId4" Type="http://schemas.openxmlformats.org/officeDocument/2006/relationships/image" Target="../media/image8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6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90.png"/><Relationship Id="rId4" Type="http://schemas.openxmlformats.org/officeDocument/2006/relationships/image" Target="../media/image8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6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90.png"/><Relationship Id="rId4" Type="http://schemas.openxmlformats.org/officeDocument/2006/relationships/image" Target="../media/image8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6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90.png"/><Relationship Id="rId4" Type="http://schemas.openxmlformats.org/officeDocument/2006/relationships/image" Target="../media/image8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0.png"/><Relationship Id="rId5" Type="http://schemas.openxmlformats.org/officeDocument/2006/relationships/image" Target="../media/image148.png"/><Relationship Id="rId4" Type="http://schemas.openxmlformats.org/officeDocument/2006/relationships/image" Target="../media/image13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0.png"/><Relationship Id="rId5" Type="http://schemas.openxmlformats.org/officeDocument/2006/relationships/image" Target="../media/image148.png"/><Relationship Id="rId4" Type="http://schemas.openxmlformats.org/officeDocument/2006/relationships/image" Target="../media/image1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0.png"/><Relationship Id="rId5" Type="http://schemas.openxmlformats.org/officeDocument/2006/relationships/image" Target="../media/image148.png"/><Relationship Id="rId4" Type="http://schemas.openxmlformats.org/officeDocument/2006/relationships/image" Target="../media/image1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0.png"/><Relationship Id="rId5" Type="http://schemas.openxmlformats.org/officeDocument/2006/relationships/image" Target="../media/image148.png"/><Relationship Id="rId4" Type="http://schemas.openxmlformats.org/officeDocument/2006/relationships/image" Target="../media/image13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0.png"/><Relationship Id="rId5" Type="http://schemas.openxmlformats.org/officeDocument/2006/relationships/image" Target="../media/image148.png"/><Relationship Id="rId4" Type="http://schemas.openxmlformats.org/officeDocument/2006/relationships/image" Target="../media/image130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0.png"/><Relationship Id="rId7" Type="http://schemas.openxmlformats.org/officeDocument/2006/relationships/image" Target="../media/image390.png"/><Relationship Id="rId12" Type="http://schemas.openxmlformats.org/officeDocument/2006/relationships/image" Target="../media/image44.png"/><Relationship Id="rId2" Type="http://schemas.openxmlformats.org/officeDocument/2006/relationships/image" Target="../media/image3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0.png"/><Relationship Id="rId11" Type="http://schemas.openxmlformats.org/officeDocument/2006/relationships/image" Target="../media/image43.png"/><Relationship Id="rId5" Type="http://schemas.openxmlformats.org/officeDocument/2006/relationships/image" Target="../media/image99.png"/><Relationship Id="rId10" Type="http://schemas.openxmlformats.org/officeDocument/2006/relationships/image" Target="../media/image420.png"/><Relationship Id="rId9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13" Type="http://schemas.openxmlformats.org/officeDocument/2006/relationships/image" Target="../media/image10.png"/><Relationship Id="rId26" Type="http://schemas.openxmlformats.org/officeDocument/2006/relationships/image" Target="../media/image5.png"/><Relationship Id="rId3" Type="http://schemas.openxmlformats.org/officeDocument/2006/relationships/tags" Target="../tags/tag4.xml"/><Relationship Id="rId21" Type="http://schemas.openxmlformats.org/officeDocument/2006/relationships/image" Target="../media/image11.png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9.png"/><Relationship Id="rId25" Type="http://schemas.openxmlformats.org/officeDocument/2006/relationships/image" Target="../media/image4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image" Target="../media/image8.png"/><Relationship Id="rId24" Type="http://schemas.openxmlformats.org/officeDocument/2006/relationships/image" Target="../media/image3.png"/><Relationship Id="rId5" Type="http://schemas.openxmlformats.org/officeDocument/2006/relationships/tags" Target="../tags/tag6.xml"/><Relationship Id="rId23" Type="http://schemas.openxmlformats.org/officeDocument/2006/relationships/image" Target="../media/image2.png"/><Relationship Id="rId28" Type="http://schemas.openxmlformats.org/officeDocument/2006/relationships/image" Target="../media/image7.png"/><Relationship Id="rId4" Type="http://schemas.openxmlformats.org/officeDocument/2006/relationships/tags" Target="../tags/tag5.xml"/><Relationship Id="rId22" Type="http://schemas.openxmlformats.org/officeDocument/2006/relationships/image" Target="../media/image1.png"/><Relationship Id="rId27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0.png"/><Relationship Id="rId7" Type="http://schemas.openxmlformats.org/officeDocument/2006/relationships/image" Target="../media/image61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1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10" Type="http://schemas.openxmlformats.org/officeDocument/2006/relationships/image" Target="../media/image151.png"/><Relationship Id="rId9" Type="http://schemas.openxmlformats.org/officeDocument/2006/relationships/image" Target="../media/image14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20.png"/></Relationships>
</file>

<file path=ppt/slides/_rels/slide8.xml.rels><?xml version="1.0" encoding="UTF-8" standalone="yes"?>
<Relationships xmlns="http://schemas.openxmlformats.org/package/2006/relationships"><Relationship Id="rId18" Type="http://schemas.openxmlformats.org/officeDocument/2006/relationships/image" Target="../media/image24.png"/><Relationship Id="rId17" Type="http://schemas.openxmlformats.org/officeDocument/2006/relationships/image" Target="../media/image230.png"/><Relationship Id="rId2" Type="http://schemas.openxmlformats.org/officeDocument/2006/relationships/image" Target="../media/image201.png"/><Relationship Id="rId16" Type="http://schemas.openxmlformats.org/officeDocument/2006/relationships/image" Target="../media/image221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210.png"/><Relationship Id="rId19" Type="http://schemas.openxmlformats.org/officeDocument/2006/relationships/image" Target="../media/image25.png"/><Relationship Id="rId14" Type="http://schemas.openxmlformats.org/officeDocument/2006/relationships/image" Target="../media/image20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23719"/>
            <a:ext cx="10080625" cy="772840"/>
          </a:xfrm>
        </p:spPr>
        <p:txBody>
          <a:bodyPr>
            <a:spAutoFit/>
          </a:bodyPr>
          <a:lstStyle/>
          <a:p>
            <a:r>
              <a:rPr lang="en-US" sz="5400" b="1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Games on Graphs</a:t>
            </a:r>
            <a:endParaRPr lang="he-IL" sz="4000" b="1" dirty="0">
              <a:solidFill>
                <a:srgbClr val="0066FF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2728666"/>
            <a:ext cx="10080625" cy="12311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1813" algn="l"/>
                <a:tab pos="5065713" algn="l"/>
                <a:tab pos="5791200" algn="l"/>
                <a:tab pos="6507163" algn="l"/>
                <a:tab pos="7235825" algn="l"/>
              </a:tabLst>
            </a:pPr>
            <a:r>
              <a:rPr lang="en-GB" sz="4000" dirty="0" smtClean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Uri Zwick</a:t>
            </a:r>
            <a:r>
              <a:rPr lang="en-GB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 </a:t>
            </a:r>
            <a:r>
              <a:rPr lang="en-GB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Aviv </a:t>
            </a:r>
            <a: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University</a:t>
            </a:r>
            <a:endParaRPr lang="en-GB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4532" y="4572771"/>
            <a:ext cx="10080625" cy="12311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1813" algn="l"/>
                <a:tab pos="5065713" algn="l"/>
                <a:tab pos="5791200" algn="l"/>
                <a:tab pos="6507163" algn="l"/>
                <a:tab pos="7235825" algn="l"/>
              </a:tabLst>
            </a:pPr>
            <a: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Lecture 3 – </a:t>
            </a:r>
            <a:b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Turn-Based Stochastic Games</a:t>
            </a:r>
            <a:endParaRPr lang="en-GB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2548" y="6625259"/>
            <a:ext cx="10080625" cy="36933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1813" algn="l"/>
                <a:tab pos="5065713" algn="l"/>
                <a:tab pos="5791200" algn="l"/>
                <a:tab pos="6507163" algn="l"/>
                <a:tab pos="7235825" algn="l"/>
              </a:tabLst>
            </a:pPr>
            <a:r>
              <a:rPr lang="en-GB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Last modified 15/11/2020</a:t>
            </a:r>
            <a:endParaRPr lang="en-GB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290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530221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Positional optimal strategies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p:sp>
        <p:nvSpPr>
          <p:cNvPr id="16" name="Text Box 34"/>
          <p:cNvSpPr txBox="1">
            <a:spLocks noChangeArrowheads="1"/>
          </p:cNvSpPr>
          <p:nvPr/>
        </p:nvSpPr>
        <p:spPr bwMode="auto">
          <a:xfrm>
            <a:off x="21761" y="1840042"/>
            <a:ext cx="10080625" cy="10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The termination of the strategy iteration algorithm </a:t>
            </a:r>
            <a:br>
              <a:rPr lang="en-US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proves that the optimality equations have a solution. 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34"/>
          <p:cNvSpPr txBox="1">
            <a:spLocks noChangeArrowheads="1"/>
          </p:cNvSpPr>
          <p:nvPr/>
        </p:nvSpPr>
        <p:spPr bwMode="auto">
          <a:xfrm>
            <a:off x="21759" y="3157217"/>
            <a:ext cx="10080625" cy="10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As with </a:t>
            </a:r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MDP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s, we can “read” a pair of positional </a:t>
            </a:r>
            <a:br>
              <a:rPr lang="en-US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strategies that give the corresponding values.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34"/>
          <p:cNvSpPr txBox="1">
            <a:spLocks noChangeArrowheads="1"/>
          </p:cNvSpPr>
          <p:nvPr/>
        </p:nvSpPr>
        <p:spPr bwMode="auto">
          <a:xfrm>
            <a:off x="21759" y="4572361"/>
            <a:ext cx="10080625" cy="10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Using the values to modify the costs, we see that </a:t>
            </a:r>
            <a:br>
              <a:rPr lang="en-US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no general strategy can possibly do any better.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15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5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1" y="282555"/>
            <a:ext cx="10080624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</a:pPr>
            <a:r>
              <a:rPr lang="en-US" sz="4400" dirty="0" smtClean="0">
                <a:solidFill>
                  <a:srgbClr val="0033CC"/>
                </a:solidFill>
                <a:latin typeface="+mj-lt"/>
              </a:rPr>
              <a:t>Strategy iteration</a:t>
            </a:r>
            <a:r>
              <a:rPr lang="en-US" sz="44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4400" dirty="0" smtClean="0">
                <a:latin typeface="+mj-lt"/>
              </a:rPr>
              <a:t>for</a:t>
            </a:r>
            <a:r>
              <a:rPr lang="en-US" sz="44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4400" dirty="0" smtClean="0">
                <a:solidFill>
                  <a:srgbClr val="00B050"/>
                </a:solidFill>
                <a:latin typeface="+mj-lt"/>
              </a:rPr>
              <a:t>two</a:t>
            </a:r>
            <a:r>
              <a:rPr lang="en-US" sz="4400" dirty="0" smtClean="0">
                <a:solidFill>
                  <a:srgbClr val="FF0000"/>
                </a:solidFill>
                <a:latin typeface="+mj-lt"/>
              </a:rPr>
              <a:t>-player </a:t>
            </a:r>
            <a:r>
              <a:rPr lang="en-US" sz="4400" dirty="0" smtClean="0">
                <a:solidFill>
                  <a:schemeClr val="accent2"/>
                </a:solidFill>
                <a:latin typeface="+mj-lt"/>
              </a:rPr>
              <a:t>games</a:t>
            </a:r>
            <a:endParaRPr lang="en-GB" sz="4400" dirty="0">
              <a:solidFill>
                <a:schemeClr val="accent2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34"/>
              <p:cNvSpPr txBox="1">
                <a:spLocks noChangeArrowheads="1"/>
              </p:cNvSpPr>
              <p:nvPr/>
            </p:nvSpPr>
            <p:spPr bwMode="auto">
              <a:xfrm>
                <a:off x="21761" y="1326342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Start with an arbitrary strategy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1" y="1326342"/>
                <a:ext cx="10080625" cy="553998"/>
              </a:xfrm>
              <a:prstGeom prst="rect">
                <a:avLst/>
              </a:prstGeom>
              <a:blipFill>
                <a:blip r:embed="rId2"/>
                <a:stretch>
                  <a:fillRect t="-14444" b="-3444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34"/>
              <p:cNvSpPr txBox="1">
                <a:spLocks noChangeArrowheads="1"/>
              </p:cNvSpPr>
              <p:nvPr/>
            </p:nvSpPr>
            <p:spPr bwMode="auto">
              <a:xfrm>
                <a:off x="9777" y="2521044"/>
                <a:ext cx="10080625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If there are </a:t>
                </a:r>
                <a:r>
                  <a:rPr lang="en-US" sz="3000" i="1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improving switches</a:t>
                </a:r>
                <a:r>
                  <a:rPr lang="en-US" sz="30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 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keeping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𝜏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fixed,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perform </a:t>
                </a:r>
                <a:r>
                  <a:rPr lang="en-US" sz="3000" i="1" dirty="0" smtClean="0">
                    <a:latin typeface="Times New Roman" pitchFamily="18" charset="0"/>
                    <a:cs typeface="Times New Roman" pitchFamily="18" charset="0"/>
                  </a:rPr>
                  <a:t>some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of them.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777" y="2521044"/>
                <a:ext cx="10080625" cy="1015663"/>
              </a:xfrm>
              <a:prstGeom prst="rect">
                <a:avLst/>
              </a:prstGeom>
              <a:blipFill>
                <a:blip r:embed="rId3"/>
                <a:stretch>
                  <a:fillRect t="-7831" b="-1807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Box 34"/>
          <p:cNvSpPr txBox="1">
            <a:spLocks noChangeArrowheads="1"/>
          </p:cNvSpPr>
          <p:nvPr/>
        </p:nvSpPr>
        <p:spPr bwMode="auto">
          <a:xfrm>
            <a:off x="8067" y="3580060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Repeat until there are no improving switches.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34"/>
          <p:cNvSpPr txBox="1">
            <a:spLocks noChangeArrowheads="1"/>
          </p:cNvSpPr>
          <p:nvPr/>
        </p:nvSpPr>
        <p:spPr bwMode="auto">
          <a:xfrm>
            <a:off x="6357" y="4177412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Final strategies are optimal for the two players.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565079" y="1243175"/>
            <a:ext cx="9000161" cy="3591121"/>
          </a:xfrm>
          <a:prstGeom prst="rect">
            <a:avLst/>
          </a:prstGeom>
          <a:noFill/>
          <a:ln w="31750" cap="flat" cmpd="sng" algn="ctr">
            <a:solidFill>
              <a:srgbClr val="99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34"/>
              <p:cNvSpPr txBox="1">
                <a:spLocks noChangeArrowheads="1"/>
              </p:cNvSpPr>
              <p:nvPr/>
            </p:nvSpPr>
            <p:spPr bwMode="auto">
              <a:xfrm>
                <a:off x="20051" y="1923693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Compute an optimal counter-strategy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𝜏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051" y="1923693"/>
                <a:ext cx="10080625" cy="553998"/>
              </a:xfrm>
              <a:prstGeom prst="rect">
                <a:avLst/>
              </a:prstGeom>
              <a:blipFill>
                <a:blip r:embed="rId4"/>
                <a:stretch>
                  <a:fillRect t="-14444" b="-3444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urved Left Arrow 2"/>
          <p:cNvSpPr/>
          <p:nvPr/>
        </p:nvSpPr>
        <p:spPr bwMode="auto">
          <a:xfrm rot="10962453">
            <a:off x="852510" y="2046463"/>
            <a:ext cx="549544" cy="1909982"/>
          </a:xfrm>
          <a:prstGeom prst="curvedLeft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34"/>
              <p:cNvSpPr txBox="1">
                <a:spLocks noChangeArrowheads="1"/>
              </p:cNvSpPr>
              <p:nvPr/>
            </p:nvSpPr>
            <p:spPr bwMode="auto">
              <a:xfrm>
                <a:off x="14921" y="5059286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Consider the move from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𝜏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to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𝜏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921" y="5059286"/>
                <a:ext cx="10080625" cy="553998"/>
              </a:xfrm>
              <a:prstGeom prst="rect">
                <a:avLst/>
              </a:prstGeom>
              <a:blipFill>
                <a:blip r:embed="rId5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34"/>
              <p:cNvSpPr txBox="1">
                <a:spLocks noChangeArrowheads="1"/>
              </p:cNvSpPr>
              <p:nvPr/>
            </p:nvSpPr>
            <p:spPr bwMode="auto">
              <a:xfrm>
                <a:off x="23485" y="5648670"/>
                <a:ext cx="10080625" cy="10464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From the point of view of player </a:t>
                </a:r>
                <a:r>
                  <a:rPr lang="en-US" sz="3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 controlling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all switches performed are </a:t>
                </a:r>
                <a:r>
                  <a:rPr lang="en-US" sz="3000" i="1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improving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or </a:t>
                </a:r>
                <a:r>
                  <a:rPr lang="en-US" sz="3000" i="1" dirty="0" smtClean="0">
                    <a:latin typeface="Times New Roman" pitchFamily="18" charset="0"/>
                    <a:cs typeface="Times New Roman" pitchFamily="18" charset="0"/>
                  </a:rPr>
                  <a:t>non-deteriorating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!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485" y="5648670"/>
                <a:ext cx="10080625" cy="1046440"/>
              </a:xfrm>
              <a:prstGeom prst="rect">
                <a:avLst/>
              </a:prstGeom>
              <a:blipFill>
                <a:blip r:embed="rId6"/>
                <a:stretch>
                  <a:fillRect t="-7602" b="-1462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34"/>
              <p:cNvSpPr txBox="1">
                <a:spLocks noChangeArrowheads="1"/>
              </p:cNvSpPr>
              <p:nvPr/>
            </p:nvSpPr>
            <p:spPr bwMode="auto">
              <a:xfrm>
                <a:off x="11501" y="6699718"/>
                <a:ext cx="10080625" cy="652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Thus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2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p>
                        <m:sSup>
                          <m:sSupPr>
                            <m:ctrlP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𝜏</m:t>
                            </m:r>
                          </m:e>
                          <m:sup>
                            <m: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</m:sup>
                    </m:sSup>
                    <m:r>
                      <a:rPr lang="en-US" sz="32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&lt; </m:t>
                    </m:r>
                    <m:sSup>
                      <m:sSupPr>
                        <m:ctrlP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2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𝜏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501" y="6699718"/>
                <a:ext cx="10080625" cy="652102"/>
              </a:xfrm>
              <a:prstGeom prst="rect">
                <a:avLst/>
              </a:prstGeom>
              <a:blipFill>
                <a:blip r:embed="rId7"/>
                <a:stretch>
                  <a:fillRect b="-2803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8484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1" grpId="0"/>
      <p:bldP spid="3" grpId="0" animBg="1"/>
      <p:bldP spid="12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1"/>
          <p:cNvSpPr>
            <a:spLocks noChangeArrowheads="1"/>
          </p:cNvSpPr>
          <p:nvPr/>
        </p:nvSpPr>
        <p:spPr bwMode="auto">
          <a:xfrm>
            <a:off x="21772" y="516756"/>
            <a:ext cx="10080625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Repeated best response?</a:t>
            </a:r>
            <a:endParaRPr lang="en-US" sz="4800" dirty="0">
              <a:solidFill>
                <a:srgbClr val="9966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24756" y="2239612"/>
            <a:ext cx="10080625" cy="1015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One of the players improves her strategy </a:t>
            </a:r>
            <a:r>
              <a:rPr lang="en-US" sz="3000" i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locally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performing improving switches.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23046" y="4660884"/>
            <a:ext cx="10080625" cy="46166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if both players use best response?</a:t>
            </a:r>
            <a:endParaRPr lang="en-US" sz="3000" i="1" dirty="0" smtClean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33320" y="1573613"/>
            <a:ext cx="10080625" cy="47102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Policy/Strategy iteration is a </a:t>
            </a:r>
            <a:r>
              <a:rPr lang="en-US" sz="3000" i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asymmetric.</a:t>
            </a:r>
            <a:endParaRPr lang="en-US" sz="3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13868" y="3450248"/>
            <a:ext cx="10080625" cy="1015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other player improves her strategy </a:t>
            </a:r>
            <a:r>
              <a:rPr lang="en-US" sz="3000" i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globally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computing best response.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23043" y="5974161"/>
            <a:ext cx="10080625" cy="95410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both cases, the algorithm may cycle!</a:t>
            </a:r>
            <a:b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>
                <a:solidFill>
                  <a:srgbClr val="993300"/>
                </a:solidFill>
                <a:cs typeface="Times New Roman" panose="02020603050405020304" pitchFamily="18" charset="0"/>
              </a:rPr>
              <a:t>[ Condon (1993) </a:t>
            </a:r>
            <a:r>
              <a:rPr lang="en-US" sz="3000" dirty="0" smtClean="0">
                <a:solidFill>
                  <a:srgbClr val="993300"/>
                </a:solidFill>
                <a:cs typeface="Times New Roman" panose="02020603050405020304" pitchFamily="18" charset="0"/>
              </a:rPr>
              <a:t>]</a:t>
            </a:r>
            <a:endParaRPr lang="en-US" sz="3000" dirty="0"/>
          </a:p>
        </p:txBody>
      </p:sp>
      <p:sp>
        <p:nvSpPr>
          <p:cNvPr id="13" name="Title 1"/>
          <p:cNvSpPr txBox="1">
            <a:spLocks/>
          </p:cNvSpPr>
          <p:nvPr/>
        </p:nvSpPr>
        <p:spPr bwMode="auto">
          <a:xfrm>
            <a:off x="23044" y="5317522"/>
            <a:ext cx="10080625" cy="46166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 if they both improve locally?</a:t>
            </a:r>
            <a:endParaRPr lang="en-US" sz="3000" i="1" dirty="0" smtClean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817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>
            <a:spLocks noChangeAspect="1"/>
          </p:cNvSpPr>
          <p:nvPr/>
        </p:nvSpPr>
        <p:spPr bwMode="auto">
          <a:xfrm>
            <a:off x="2487625" y="3528605"/>
            <a:ext cx="685800" cy="685800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val 6"/>
          <p:cNvSpPr>
            <a:spLocks noChangeAspect="1"/>
          </p:cNvSpPr>
          <p:nvPr/>
        </p:nvSpPr>
        <p:spPr bwMode="auto">
          <a:xfrm>
            <a:off x="6112569" y="3528605"/>
            <a:ext cx="685800" cy="685800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val 7"/>
          <p:cNvSpPr>
            <a:spLocks noChangeAspect="1"/>
          </p:cNvSpPr>
          <p:nvPr/>
        </p:nvSpPr>
        <p:spPr bwMode="auto">
          <a:xfrm>
            <a:off x="4300097" y="1672592"/>
            <a:ext cx="685800" cy="685800"/>
          </a:xfrm>
          <a:prstGeom prst="ellips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val 8"/>
          <p:cNvSpPr>
            <a:spLocks noChangeAspect="1"/>
          </p:cNvSpPr>
          <p:nvPr/>
        </p:nvSpPr>
        <p:spPr bwMode="auto">
          <a:xfrm>
            <a:off x="4300097" y="5384618"/>
            <a:ext cx="685800" cy="685800"/>
          </a:xfrm>
          <a:prstGeom prst="ellips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Straight Arrow Connector 14"/>
          <p:cNvCxnSpPr>
            <a:stCxn id="4" idx="7"/>
            <a:endCxn id="8" idx="3"/>
          </p:cNvCxnSpPr>
          <p:nvPr/>
        </p:nvCxnSpPr>
        <p:spPr bwMode="auto">
          <a:xfrm flipV="1">
            <a:off x="3072992" y="2257959"/>
            <a:ext cx="1327538" cy="1371079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7" name="Straight Arrow Connector 16"/>
          <p:cNvCxnSpPr>
            <a:stCxn id="9" idx="1"/>
            <a:endCxn id="4" idx="5"/>
          </p:cNvCxnSpPr>
          <p:nvPr/>
        </p:nvCxnSpPr>
        <p:spPr bwMode="auto">
          <a:xfrm flipH="1" flipV="1">
            <a:off x="3072992" y="4113972"/>
            <a:ext cx="1327538" cy="1371079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20" name="Straight Arrow Connector 19"/>
          <p:cNvCxnSpPr>
            <a:stCxn id="8" idx="5"/>
            <a:endCxn id="7" idx="1"/>
          </p:cNvCxnSpPr>
          <p:nvPr/>
        </p:nvCxnSpPr>
        <p:spPr bwMode="auto">
          <a:xfrm>
            <a:off x="4885464" y="2257959"/>
            <a:ext cx="1327538" cy="1371079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24" name="Oval 23"/>
          <p:cNvSpPr>
            <a:spLocks noChangeAspect="1"/>
          </p:cNvSpPr>
          <p:nvPr/>
        </p:nvSpPr>
        <p:spPr bwMode="auto">
          <a:xfrm>
            <a:off x="4245667" y="294152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0.4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Oval 24"/>
          <p:cNvSpPr>
            <a:spLocks noChangeAspect="1"/>
          </p:cNvSpPr>
          <p:nvPr/>
        </p:nvSpPr>
        <p:spPr bwMode="auto">
          <a:xfrm>
            <a:off x="1109649" y="3474175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0.9</a:t>
            </a:r>
          </a:p>
        </p:txBody>
      </p:sp>
      <p:sp>
        <p:nvSpPr>
          <p:cNvPr id="26" name="Oval 25"/>
          <p:cNvSpPr>
            <a:spLocks noChangeAspect="1"/>
          </p:cNvSpPr>
          <p:nvPr/>
        </p:nvSpPr>
        <p:spPr bwMode="auto">
          <a:xfrm>
            <a:off x="4234781" y="6678931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0.5</a:t>
            </a:r>
          </a:p>
        </p:txBody>
      </p:sp>
      <p:sp>
        <p:nvSpPr>
          <p:cNvPr id="27" name="Oval 26"/>
          <p:cNvSpPr>
            <a:spLocks noChangeAspect="1"/>
          </p:cNvSpPr>
          <p:nvPr/>
        </p:nvSpPr>
        <p:spPr bwMode="auto">
          <a:xfrm>
            <a:off x="6935529" y="1672592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Oval 27"/>
          <p:cNvSpPr>
            <a:spLocks noChangeAspect="1"/>
          </p:cNvSpPr>
          <p:nvPr/>
        </p:nvSpPr>
        <p:spPr bwMode="auto">
          <a:xfrm>
            <a:off x="6935529" y="5285557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Straight Arrow Connector 28"/>
          <p:cNvCxnSpPr>
            <a:stCxn id="4" idx="2"/>
            <a:endCxn id="25" idx="6"/>
          </p:cNvCxnSpPr>
          <p:nvPr/>
        </p:nvCxnSpPr>
        <p:spPr bwMode="auto">
          <a:xfrm flipH="1">
            <a:off x="1932609" y="3871505"/>
            <a:ext cx="555016" cy="14150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2" name="Straight Arrow Connector 31"/>
          <p:cNvCxnSpPr>
            <a:stCxn id="8" idx="0"/>
            <a:endCxn id="24" idx="4"/>
          </p:cNvCxnSpPr>
          <p:nvPr/>
        </p:nvCxnSpPr>
        <p:spPr bwMode="auto">
          <a:xfrm flipV="1">
            <a:off x="4642997" y="1117112"/>
            <a:ext cx="14150" cy="555480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5" name="Straight Arrow Connector 34"/>
          <p:cNvCxnSpPr>
            <a:stCxn id="9" idx="4"/>
            <a:endCxn id="26" idx="0"/>
          </p:cNvCxnSpPr>
          <p:nvPr/>
        </p:nvCxnSpPr>
        <p:spPr bwMode="auto">
          <a:xfrm>
            <a:off x="4642997" y="6070418"/>
            <a:ext cx="3264" cy="608513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39" name="Oval 38"/>
          <p:cNvSpPr>
            <a:spLocks noChangeAspect="1"/>
          </p:cNvSpPr>
          <p:nvPr/>
        </p:nvSpPr>
        <p:spPr bwMode="auto">
          <a:xfrm>
            <a:off x="6015884" y="2360464"/>
            <a:ext cx="434410" cy="434410"/>
          </a:xfrm>
          <a:prstGeom prst="ellipse">
            <a:avLst/>
          </a:prstGeom>
          <a:solidFill>
            <a:srgbClr val="D9F4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Oval 39"/>
          <p:cNvSpPr>
            <a:spLocks noChangeAspect="1"/>
          </p:cNvSpPr>
          <p:nvPr/>
        </p:nvSpPr>
        <p:spPr bwMode="auto">
          <a:xfrm>
            <a:off x="5826402" y="5070728"/>
            <a:ext cx="434410" cy="434410"/>
          </a:xfrm>
          <a:prstGeom prst="ellipse">
            <a:avLst/>
          </a:prstGeom>
          <a:solidFill>
            <a:srgbClr val="D9F4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1" name="Straight Arrow Connector 40"/>
          <p:cNvCxnSpPr>
            <a:stCxn id="7" idx="0"/>
            <a:endCxn id="39" idx="4"/>
          </p:cNvCxnSpPr>
          <p:nvPr/>
        </p:nvCxnSpPr>
        <p:spPr bwMode="auto">
          <a:xfrm flipH="1" flipV="1">
            <a:off x="6233089" y="2794874"/>
            <a:ext cx="222380" cy="733731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44" name="Straight Arrow Connector 43"/>
          <p:cNvCxnSpPr>
            <a:stCxn id="39" idx="7"/>
            <a:endCxn id="27" idx="2"/>
          </p:cNvCxnSpPr>
          <p:nvPr/>
        </p:nvCxnSpPr>
        <p:spPr bwMode="auto">
          <a:xfrm flipV="1">
            <a:off x="6386676" y="2084072"/>
            <a:ext cx="548853" cy="340010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dash"/>
            <a:round/>
            <a:headEnd type="none" w="med" len="med"/>
            <a:tailEnd type="stealth" w="lg" len="lg"/>
          </a:ln>
          <a:effectLst/>
        </p:spPr>
      </p:cxnSp>
      <p:cxnSp>
        <p:nvCxnSpPr>
          <p:cNvPr id="47" name="Straight Arrow Connector 46"/>
          <p:cNvCxnSpPr>
            <a:stCxn id="39" idx="1"/>
            <a:endCxn id="8" idx="6"/>
          </p:cNvCxnSpPr>
          <p:nvPr/>
        </p:nvCxnSpPr>
        <p:spPr bwMode="auto">
          <a:xfrm flipH="1" flipV="1">
            <a:off x="4985897" y="2015492"/>
            <a:ext cx="1093605" cy="408590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dash"/>
            <a:round/>
            <a:headEnd type="none" w="med" len="med"/>
            <a:tailEnd type="stealth" w="lg" len="lg"/>
          </a:ln>
          <a:effectLst/>
        </p:spPr>
      </p:cxnSp>
      <p:cxnSp>
        <p:nvCxnSpPr>
          <p:cNvPr id="51" name="Straight Arrow Connector 50"/>
          <p:cNvCxnSpPr>
            <a:stCxn id="7" idx="4"/>
            <a:endCxn id="40" idx="7"/>
          </p:cNvCxnSpPr>
          <p:nvPr/>
        </p:nvCxnSpPr>
        <p:spPr bwMode="auto">
          <a:xfrm flipH="1">
            <a:off x="6197194" y="4214405"/>
            <a:ext cx="258275" cy="919941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4" name="Straight Arrow Connector 53"/>
          <p:cNvCxnSpPr>
            <a:stCxn id="40" idx="3"/>
            <a:endCxn id="9" idx="6"/>
          </p:cNvCxnSpPr>
          <p:nvPr/>
        </p:nvCxnSpPr>
        <p:spPr bwMode="auto">
          <a:xfrm flipH="1">
            <a:off x="4985897" y="5441520"/>
            <a:ext cx="904123" cy="285998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dash"/>
            <a:round/>
            <a:headEnd type="none" w="med" len="med"/>
            <a:tailEnd type="stealth" w="lg" len="lg"/>
          </a:ln>
          <a:effectLst/>
        </p:spPr>
      </p:cxnSp>
      <p:cxnSp>
        <p:nvCxnSpPr>
          <p:cNvPr id="57" name="Straight Arrow Connector 56"/>
          <p:cNvCxnSpPr>
            <a:stCxn id="40" idx="5"/>
            <a:endCxn id="28" idx="2"/>
          </p:cNvCxnSpPr>
          <p:nvPr/>
        </p:nvCxnSpPr>
        <p:spPr bwMode="auto">
          <a:xfrm>
            <a:off x="6197194" y="5441520"/>
            <a:ext cx="738335" cy="255517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dash"/>
            <a:round/>
            <a:headEnd type="none" w="med" len="med"/>
            <a:tailEnd type="stealth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itle 1"/>
              <p:cNvSpPr txBox="1">
                <a:spLocks/>
              </p:cNvSpPr>
              <p:nvPr/>
            </p:nvSpPr>
            <p:spPr bwMode="auto">
              <a:xfrm flipH="1">
                <a:off x="6117504" y="5607025"/>
                <a:ext cx="660620" cy="88729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0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6117504" y="5607025"/>
                <a:ext cx="660620" cy="88729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itle 1"/>
              <p:cNvSpPr txBox="1">
                <a:spLocks/>
              </p:cNvSpPr>
              <p:nvPr/>
            </p:nvSpPr>
            <p:spPr bwMode="auto">
              <a:xfrm flipH="1">
                <a:off x="5311421" y="5607025"/>
                <a:ext cx="660620" cy="88729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5311421" y="5607025"/>
                <a:ext cx="660620" cy="8872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itle 1"/>
              <p:cNvSpPr txBox="1">
                <a:spLocks/>
              </p:cNvSpPr>
              <p:nvPr/>
            </p:nvSpPr>
            <p:spPr bwMode="auto">
              <a:xfrm flipH="1">
                <a:off x="6150161" y="1252739"/>
                <a:ext cx="660620" cy="88729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3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6150161" y="1252739"/>
                <a:ext cx="660620" cy="88729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itle 1"/>
              <p:cNvSpPr txBox="1">
                <a:spLocks/>
              </p:cNvSpPr>
              <p:nvPr/>
            </p:nvSpPr>
            <p:spPr bwMode="auto">
              <a:xfrm flipH="1">
                <a:off x="5344078" y="1252739"/>
                <a:ext cx="660620" cy="88729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5344078" y="1252739"/>
                <a:ext cx="660620" cy="88729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5890020" y="200349"/>
            <a:ext cx="4190606" cy="607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993300"/>
                </a:solidFill>
                <a:cs typeface="Times New Roman" panose="02020603050405020304" pitchFamily="18" charset="0"/>
              </a:rPr>
              <a:t>[ </a:t>
            </a:r>
            <a:r>
              <a:rPr lang="en-US" dirty="0" smtClean="0">
                <a:solidFill>
                  <a:srgbClr val="993300"/>
                </a:solidFill>
                <a:cs typeface="Times New Roman" panose="02020603050405020304" pitchFamily="18" charset="0"/>
              </a:rPr>
              <a:t>Condon </a:t>
            </a:r>
            <a:r>
              <a:rPr lang="en-US" dirty="0">
                <a:solidFill>
                  <a:srgbClr val="993300"/>
                </a:solidFill>
                <a:cs typeface="Times New Roman" panose="02020603050405020304" pitchFamily="18" charset="0"/>
              </a:rPr>
              <a:t>(</a:t>
            </a:r>
            <a:r>
              <a:rPr lang="en-US" dirty="0" smtClean="0">
                <a:solidFill>
                  <a:srgbClr val="993300"/>
                </a:solidFill>
                <a:cs typeface="Times New Roman" panose="02020603050405020304" pitchFamily="18" charset="0"/>
              </a:rPr>
              <a:t>1993) ]</a:t>
            </a:r>
            <a:endParaRPr lang="en-US" dirty="0"/>
          </a:p>
        </p:txBody>
      </p:sp>
      <p:sp>
        <p:nvSpPr>
          <p:cNvPr id="36" name="Title 1"/>
          <p:cNvSpPr txBox="1">
            <a:spLocks/>
          </p:cNvSpPr>
          <p:nvPr/>
        </p:nvSpPr>
        <p:spPr bwMode="auto">
          <a:xfrm>
            <a:off x="-202282" y="2650309"/>
            <a:ext cx="3446821" cy="47397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Final payoffs</a:t>
            </a:r>
          </a:p>
        </p:txBody>
      </p:sp>
      <p:sp>
        <p:nvSpPr>
          <p:cNvPr id="37" name="Rectangle 61"/>
          <p:cNvSpPr>
            <a:spLocks noChangeArrowheads="1"/>
          </p:cNvSpPr>
          <p:nvPr/>
        </p:nvSpPr>
        <p:spPr bwMode="auto">
          <a:xfrm>
            <a:off x="21772" y="833811"/>
            <a:ext cx="3933779" cy="91589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en-US" sz="32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Repeated best response may cycle</a:t>
            </a:r>
            <a:endParaRPr lang="en-US" sz="3200" dirty="0">
              <a:solidFill>
                <a:srgbClr val="9966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66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>
            <a:spLocks noChangeAspect="1"/>
          </p:cNvSpPr>
          <p:nvPr/>
        </p:nvSpPr>
        <p:spPr bwMode="auto">
          <a:xfrm>
            <a:off x="2487625" y="3528605"/>
            <a:ext cx="685800" cy="685800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val 6"/>
          <p:cNvSpPr>
            <a:spLocks noChangeAspect="1"/>
          </p:cNvSpPr>
          <p:nvPr/>
        </p:nvSpPr>
        <p:spPr bwMode="auto">
          <a:xfrm>
            <a:off x="6112569" y="3528605"/>
            <a:ext cx="685800" cy="685800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val 7"/>
          <p:cNvSpPr>
            <a:spLocks noChangeAspect="1"/>
          </p:cNvSpPr>
          <p:nvPr/>
        </p:nvSpPr>
        <p:spPr bwMode="auto">
          <a:xfrm>
            <a:off x="4300097" y="1672592"/>
            <a:ext cx="685800" cy="685800"/>
          </a:xfrm>
          <a:prstGeom prst="ellips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val 8"/>
          <p:cNvSpPr>
            <a:spLocks noChangeAspect="1"/>
          </p:cNvSpPr>
          <p:nvPr/>
        </p:nvSpPr>
        <p:spPr bwMode="auto">
          <a:xfrm>
            <a:off x="4300097" y="5384618"/>
            <a:ext cx="685800" cy="685800"/>
          </a:xfrm>
          <a:prstGeom prst="ellips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Straight Arrow Connector 14"/>
          <p:cNvCxnSpPr>
            <a:stCxn id="4" idx="7"/>
            <a:endCxn id="8" idx="3"/>
          </p:cNvCxnSpPr>
          <p:nvPr/>
        </p:nvCxnSpPr>
        <p:spPr bwMode="auto">
          <a:xfrm flipV="1">
            <a:off x="3072992" y="2257959"/>
            <a:ext cx="1327538" cy="1371079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7" name="Straight Arrow Connector 16"/>
          <p:cNvCxnSpPr>
            <a:stCxn id="9" idx="1"/>
            <a:endCxn id="4" idx="5"/>
          </p:cNvCxnSpPr>
          <p:nvPr/>
        </p:nvCxnSpPr>
        <p:spPr bwMode="auto">
          <a:xfrm flipH="1" flipV="1">
            <a:off x="3072992" y="4113972"/>
            <a:ext cx="1327538" cy="1371079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20" name="Straight Arrow Connector 19"/>
          <p:cNvCxnSpPr>
            <a:stCxn id="8" idx="5"/>
            <a:endCxn id="7" idx="1"/>
          </p:cNvCxnSpPr>
          <p:nvPr/>
        </p:nvCxnSpPr>
        <p:spPr bwMode="auto">
          <a:xfrm>
            <a:off x="4885464" y="2257959"/>
            <a:ext cx="1327538" cy="1371079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24" name="Oval 23"/>
          <p:cNvSpPr>
            <a:spLocks noChangeAspect="1"/>
          </p:cNvSpPr>
          <p:nvPr/>
        </p:nvSpPr>
        <p:spPr bwMode="auto">
          <a:xfrm>
            <a:off x="4245667" y="294152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0.4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Oval 24"/>
          <p:cNvSpPr>
            <a:spLocks noChangeAspect="1"/>
          </p:cNvSpPr>
          <p:nvPr/>
        </p:nvSpPr>
        <p:spPr bwMode="auto">
          <a:xfrm>
            <a:off x="1109649" y="3474175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0.9</a:t>
            </a:r>
          </a:p>
        </p:txBody>
      </p:sp>
      <p:sp>
        <p:nvSpPr>
          <p:cNvPr id="26" name="Oval 25"/>
          <p:cNvSpPr>
            <a:spLocks noChangeAspect="1"/>
          </p:cNvSpPr>
          <p:nvPr/>
        </p:nvSpPr>
        <p:spPr bwMode="auto">
          <a:xfrm>
            <a:off x="4234781" y="6678931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0.5</a:t>
            </a:r>
          </a:p>
        </p:txBody>
      </p:sp>
      <p:sp>
        <p:nvSpPr>
          <p:cNvPr id="27" name="Oval 26"/>
          <p:cNvSpPr>
            <a:spLocks noChangeAspect="1"/>
          </p:cNvSpPr>
          <p:nvPr/>
        </p:nvSpPr>
        <p:spPr bwMode="auto">
          <a:xfrm>
            <a:off x="6935529" y="1672592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Oval 27"/>
          <p:cNvSpPr>
            <a:spLocks noChangeAspect="1"/>
          </p:cNvSpPr>
          <p:nvPr/>
        </p:nvSpPr>
        <p:spPr bwMode="auto">
          <a:xfrm>
            <a:off x="6935529" y="5285557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Straight Arrow Connector 28"/>
          <p:cNvCxnSpPr>
            <a:stCxn id="4" idx="2"/>
            <a:endCxn id="25" idx="6"/>
          </p:cNvCxnSpPr>
          <p:nvPr/>
        </p:nvCxnSpPr>
        <p:spPr bwMode="auto">
          <a:xfrm flipH="1">
            <a:off x="1932609" y="3871505"/>
            <a:ext cx="555016" cy="14150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2" name="Straight Arrow Connector 31"/>
          <p:cNvCxnSpPr>
            <a:stCxn id="8" idx="0"/>
            <a:endCxn id="24" idx="4"/>
          </p:cNvCxnSpPr>
          <p:nvPr/>
        </p:nvCxnSpPr>
        <p:spPr bwMode="auto">
          <a:xfrm flipV="1">
            <a:off x="4642997" y="1117112"/>
            <a:ext cx="14150" cy="555480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5" name="Straight Arrow Connector 34"/>
          <p:cNvCxnSpPr>
            <a:stCxn id="9" idx="4"/>
            <a:endCxn id="26" idx="0"/>
          </p:cNvCxnSpPr>
          <p:nvPr/>
        </p:nvCxnSpPr>
        <p:spPr bwMode="auto">
          <a:xfrm>
            <a:off x="4642997" y="6070418"/>
            <a:ext cx="3264" cy="608513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39" name="Oval 38"/>
          <p:cNvSpPr>
            <a:spLocks noChangeAspect="1"/>
          </p:cNvSpPr>
          <p:nvPr/>
        </p:nvSpPr>
        <p:spPr bwMode="auto">
          <a:xfrm>
            <a:off x="6015884" y="2360464"/>
            <a:ext cx="434410" cy="434410"/>
          </a:xfrm>
          <a:prstGeom prst="ellipse">
            <a:avLst/>
          </a:prstGeom>
          <a:solidFill>
            <a:srgbClr val="D9F4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Oval 39"/>
          <p:cNvSpPr>
            <a:spLocks noChangeAspect="1"/>
          </p:cNvSpPr>
          <p:nvPr/>
        </p:nvSpPr>
        <p:spPr bwMode="auto">
          <a:xfrm>
            <a:off x="5826402" y="5070728"/>
            <a:ext cx="434410" cy="434410"/>
          </a:xfrm>
          <a:prstGeom prst="ellipse">
            <a:avLst/>
          </a:prstGeom>
          <a:solidFill>
            <a:srgbClr val="D9F4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1" name="Straight Arrow Connector 40"/>
          <p:cNvCxnSpPr>
            <a:stCxn id="7" idx="0"/>
            <a:endCxn id="39" idx="4"/>
          </p:cNvCxnSpPr>
          <p:nvPr/>
        </p:nvCxnSpPr>
        <p:spPr bwMode="auto">
          <a:xfrm flipH="1" flipV="1">
            <a:off x="6233089" y="2794874"/>
            <a:ext cx="222380" cy="733731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44" name="Straight Arrow Connector 43"/>
          <p:cNvCxnSpPr>
            <a:stCxn id="39" idx="7"/>
            <a:endCxn id="27" idx="2"/>
          </p:cNvCxnSpPr>
          <p:nvPr/>
        </p:nvCxnSpPr>
        <p:spPr bwMode="auto">
          <a:xfrm flipV="1">
            <a:off x="6386676" y="2084072"/>
            <a:ext cx="548853" cy="340010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dash"/>
            <a:round/>
            <a:headEnd type="none" w="med" len="med"/>
            <a:tailEnd type="stealth" w="lg" len="lg"/>
          </a:ln>
          <a:effectLst/>
        </p:spPr>
      </p:cxnSp>
      <p:cxnSp>
        <p:nvCxnSpPr>
          <p:cNvPr id="47" name="Straight Arrow Connector 46"/>
          <p:cNvCxnSpPr>
            <a:stCxn id="39" idx="1"/>
            <a:endCxn id="8" idx="6"/>
          </p:cNvCxnSpPr>
          <p:nvPr/>
        </p:nvCxnSpPr>
        <p:spPr bwMode="auto">
          <a:xfrm flipH="1" flipV="1">
            <a:off x="4985897" y="2015492"/>
            <a:ext cx="1093605" cy="408590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dash"/>
            <a:round/>
            <a:headEnd type="none" w="med" len="med"/>
            <a:tailEnd type="stealth" w="lg" len="lg"/>
          </a:ln>
          <a:effectLst/>
        </p:spPr>
      </p:cxnSp>
      <p:cxnSp>
        <p:nvCxnSpPr>
          <p:cNvPr id="51" name="Straight Arrow Connector 50"/>
          <p:cNvCxnSpPr>
            <a:stCxn id="7" idx="4"/>
            <a:endCxn id="40" idx="7"/>
          </p:cNvCxnSpPr>
          <p:nvPr/>
        </p:nvCxnSpPr>
        <p:spPr bwMode="auto">
          <a:xfrm flipH="1">
            <a:off x="6197194" y="4214405"/>
            <a:ext cx="258275" cy="919941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4" name="Straight Arrow Connector 53"/>
          <p:cNvCxnSpPr>
            <a:stCxn id="40" idx="3"/>
            <a:endCxn id="9" idx="6"/>
          </p:cNvCxnSpPr>
          <p:nvPr/>
        </p:nvCxnSpPr>
        <p:spPr bwMode="auto">
          <a:xfrm flipH="1">
            <a:off x="4985897" y="5441520"/>
            <a:ext cx="904123" cy="285998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dash"/>
            <a:round/>
            <a:headEnd type="none" w="med" len="med"/>
            <a:tailEnd type="stealth" w="lg" len="lg"/>
          </a:ln>
          <a:effectLst/>
        </p:spPr>
      </p:cxnSp>
      <p:cxnSp>
        <p:nvCxnSpPr>
          <p:cNvPr id="57" name="Straight Arrow Connector 56"/>
          <p:cNvCxnSpPr>
            <a:stCxn id="40" idx="5"/>
            <a:endCxn id="28" idx="2"/>
          </p:cNvCxnSpPr>
          <p:nvPr/>
        </p:nvCxnSpPr>
        <p:spPr bwMode="auto">
          <a:xfrm>
            <a:off x="6197194" y="5441520"/>
            <a:ext cx="738335" cy="255517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dash"/>
            <a:round/>
            <a:headEnd type="none" w="med" len="med"/>
            <a:tailEnd type="stealth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itle 1"/>
              <p:cNvSpPr txBox="1">
                <a:spLocks/>
              </p:cNvSpPr>
              <p:nvPr/>
            </p:nvSpPr>
            <p:spPr bwMode="auto">
              <a:xfrm>
                <a:off x="11063" y="486716"/>
                <a:ext cx="3913666" cy="91358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Initial strategies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𝜏</m:t>
                    </m:r>
                  </m:oMath>
                </a14:m>
                <a:endParaRPr lang="en-US" sz="28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0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063" y="486716"/>
                <a:ext cx="3913666" cy="913583"/>
              </a:xfrm>
              <a:prstGeom prst="rect">
                <a:avLst/>
              </a:prstGeom>
              <a:blipFill>
                <a:blip r:embed="rId2"/>
                <a:stretch>
                  <a:fillRect t="-12000" b="-21333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itle 1"/>
              <p:cNvSpPr txBox="1">
                <a:spLocks/>
              </p:cNvSpPr>
              <p:nvPr/>
            </p:nvSpPr>
            <p:spPr bwMode="auto">
              <a:xfrm flipH="1">
                <a:off x="6117504" y="5607025"/>
                <a:ext cx="660620" cy="88729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6117504" y="5607025"/>
                <a:ext cx="660620" cy="8872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itle 1"/>
              <p:cNvSpPr txBox="1">
                <a:spLocks/>
              </p:cNvSpPr>
              <p:nvPr/>
            </p:nvSpPr>
            <p:spPr bwMode="auto">
              <a:xfrm flipH="1">
                <a:off x="5311421" y="5607025"/>
                <a:ext cx="660620" cy="88729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3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5311421" y="5607025"/>
                <a:ext cx="660620" cy="88729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itle 1"/>
              <p:cNvSpPr txBox="1">
                <a:spLocks/>
              </p:cNvSpPr>
              <p:nvPr/>
            </p:nvSpPr>
            <p:spPr bwMode="auto">
              <a:xfrm flipH="1">
                <a:off x="6150161" y="1252739"/>
                <a:ext cx="660620" cy="88729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6150161" y="1252739"/>
                <a:ext cx="660620" cy="88729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itle 1"/>
              <p:cNvSpPr txBox="1">
                <a:spLocks/>
              </p:cNvSpPr>
              <p:nvPr/>
            </p:nvSpPr>
            <p:spPr bwMode="auto">
              <a:xfrm flipH="1">
                <a:off x="5344078" y="1252739"/>
                <a:ext cx="660620" cy="88729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6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5344078" y="1252739"/>
                <a:ext cx="660620" cy="88729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itle 1"/>
          <p:cNvSpPr txBox="1">
            <a:spLocks/>
          </p:cNvSpPr>
          <p:nvPr/>
        </p:nvSpPr>
        <p:spPr bwMode="auto">
          <a:xfrm>
            <a:off x="21949" y="1705919"/>
            <a:ext cx="3913666" cy="9135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switches</a:t>
            </a:r>
            <a:b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both actions</a:t>
            </a:r>
          </a:p>
        </p:txBody>
      </p:sp>
      <p:sp>
        <p:nvSpPr>
          <p:cNvPr id="38" name="Rectangle 37"/>
          <p:cNvSpPr/>
          <p:nvPr/>
        </p:nvSpPr>
        <p:spPr>
          <a:xfrm>
            <a:off x="5890020" y="200349"/>
            <a:ext cx="4190606" cy="607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993300"/>
                </a:solidFill>
                <a:cs typeface="Times New Roman" panose="02020603050405020304" pitchFamily="18" charset="0"/>
              </a:rPr>
              <a:t>[ </a:t>
            </a:r>
            <a:r>
              <a:rPr lang="en-US" dirty="0" smtClean="0">
                <a:solidFill>
                  <a:srgbClr val="993300"/>
                </a:solidFill>
                <a:cs typeface="Times New Roman" panose="02020603050405020304" pitchFamily="18" charset="0"/>
              </a:rPr>
              <a:t>Condon </a:t>
            </a:r>
            <a:r>
              <a:rPr lang="en-US" dirty="0">
                <a:solidFill>
                  <a:srgbClr val="993300"/>
                </a:solidFill>
                <a:cs typeface="Times New Roman" panose="02020603050405020304" pitchFamily="18" charset="0"/>
              </a:rPr>
              <a:t>(</a:t>
            </a:r>
            <a:r>
              <a:rPr lang="en-US" dirty="0" smtClean="0">
                <a:solidFill>
                  <a:srgbClr val="993300"/>
                </a:solidFill>
                <a:cs typeface="Times New Roman" panose="02020603050405020304" pitchFamily="18" charset="0"/>
              </a:rPr>
              <a:t>1993) ]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itle 1"/>
              <p:cNvSpPr txBox="1">
                <a:spLocks/>
              </p:cNvSpPr>
              <p:nvPr/>
            </p:nvSpPr>
            <p:spPr bwMode="auto">
              <a:xfrm>
                <a:off x="-309" y="6212546"/>
                <a:ext cx="3913666" cy="609398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36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2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309" y="6212546"/>
                <a:ext cx="3913666" cy="6093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26651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>
            <a:spLocks noChangeAspect="1"/>
          </p:cNvSpPr>
          <p:nvPr/>
        </p:nvSpPr>
        <p:spPr bwMode="auto">
          <a:xfrm>
            <a:off x="2487625" y="3528605"/>
            <a:ext cx="685800" cy="685800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val 6"/>
          <p:cNvSpPr>
            <a:spLocks noChangeAspect="1"/>
          </p:cNvSpPr>
          <p:nvPr/>
        </p:nvSpPr>
        <p:spPr bwMode="auto">
          <a:xfrm>
            <a:off x="6112569" y="3528605"/>
            <a:ext cx="685800" cy="685800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val 7"/>
          <p:cNvSpPr>
            <a:spLocks noChangeAspect="1"/>
          </p:cNvSpPr>
          <p:nvPr/>
        </p:nvSpPr>
        <p:spPr bwMode="auto">
          <a:xfrm>
            <a:off x="4300097" y="1672592"/>
            <a:ext cx="685800" cy="685800"/>
          </a:xfrm>
          <a:prstGeom prst="ellips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val 8"/>
          <p:cNvSpPr>
            <a:spLocks noChangeAspect="1"/>
          </p:cNvSpPr>
          <p:nvPr/>
        </p:nvSpPr>
        <p:spPr bwMode="auto">
          <a:xfrm>
            <a:off x="4300097" y="5384618"/>
            <a:ext cx="685800" cy="685800"/>
          </a:xfrm>
          <a:prstGeom prst="ellips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Straight Arrow Connector 14"/>
          <p:cNvCxnSpPr>
            <a:stCxn id="4" idx="7"/>
            <a:endCxn id="8" idx="3"/>
          </p:cNvCxnSpPr>
          <p:nvPr/>
        </p:nvCxnSpPr>
        <p:spPr bwMode="auto">
          <a:xfrm flipV="1">
            <a:off x="3072992" y="2257959"/>
            <a:ext cx="1327538" cy="1371079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7" name="Straight Arrow Connector 16"/>
          <p:cNvCxnSpPr>
            <a:stCxn id="9" idx="1"/>
            <a:endCxn id="4" idx="5"/>
          </p:cNvCxnSpPr>
          <p:nvPr/>
        </p:nvCxnSpPr>
        <p:spPr bwMode="auto">
          <a:xfrm flipH="1" flipV="1">
            <a:off x="3072992" y="4113972"/>
            <a:ext cx="1327538" cy="1371079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20" name="Straight Arrow Connector 19"/>
          <p:cNvCxnSpPr>
            <a:stCxn id="8" idx="5"/>
            <a:endCxn id="7" idx="1"/>
          </p:cNvCxnSpPr>
          <p:nvPr/>
        </p:nvCxnSpPr>
        <p:spPr bwMode="auto">
          <a:xfrm>
            <a:off x="4885464" y="2257959"/>
            <a:ext cx="1327538" cy="1371079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24" name="Oval 23"/>
          <p:cNvSpPr>
            <a:spLocks noChangeAspect="1"/>
          </p:cNvSpPr>
          <p:nvPr/>
        </p:nvSpPr>
        <p:spPr bwMode="auto">
          <a:xfrm>
            <a:off x="4245667" y="294152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0.4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Oval 24"/>
          <p:cNvSpPr>
            <a:spLocks noChangeAspect="1"/>
          </p:cNvSpPr>
          <p:nvPr/>
        </p:nvSpPr>
        <p:spPr bwMode="auto">
          <a:xfrm>
            <a:off x="1109649" y="3474175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0.9</a:t>
            </a:r>
          </a:p>
        </p:txBody>
      </p:sp>
      <p:sp>
        <p:nvSpPr>
          <p:cNvPr id="26" name="Oval 25"/>
          <p:cNvSpPr>
            <a:spLocks noChangeAspect="1"/>
          </p:cNvSpPr>
          <p:nvPr/>
        </p:nvSpPr>
        <p:spPr bwMode="auto">
          <a:xfrm>
            <a:off x="4234781" y="6678931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0.5</a:t>
            </a:r>
          </a:p>
        </p:txBody>
      </p:sp>
      <p:sp>
        <p:nvSpPr>
          <p:cNvPr id="27" name="Oval 26"/>
          <p:cNvSpPr>
            <a:spLocks noChangeAspect="1"/>
          </p:cNvSpPr>
          <p:nvPr/>
        </p:nvSpPr>
        <p:spPr bwMode="auto">
          <a:xfrm>
            <a:off x="6935529" y="1672592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Oval 27"/>
          <p:cNvSpPr>
            <a:spLocks noChangeAspect="1"/>
          </p:cNvSpPr>
          <p:nvPr/>
        </p:nvSpPr>
        <p:spPr bwMode="auto">
          <a:xfrm>
            <a:off x="6935529" y="5285557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Straight Arrow Connector 28"/>
          <p:cNvCxnSpPr>
            <a:stCxn id="4" idx="2"/>
            <a:endCxn id="25" idx="6"/>
          </p:cNvCxnSpPr>
          <p:nvPr/>
        </p:nvCxnSpPr>
        <p:spPr bwMode="auto">
          <a:xfrm flipH="1">
            <a:off x="1932609" y="3871505"/>
            <a:ext cx="555016" cy="14150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2" name="Straight Arrow Connector 31"/>
          <p:cNvCxnSpPr>
            <a:stCxn id="8" idx="0"/>
            <a:endCxn id="24" idx="4"/>
          </p:cNvCxnSpPr>
          <p:nvPr/>
        </p:nvCxnSpPr>
        <p:spPr bwMode="auto">
          <a:xfrm flipV="1">
            <a:off x="4642997" y="1117112"/>
            <a:ext cx="14150" cy="555480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5" name="Straight Arrow Connector 34"/>
          <p:cNvCxnSpPr>
            <a:stCxn id="9" idx="4"/>
            <a:endCxn id="26" idx="0"/>
          </p:cNvCxnSpPr>
          <p:nvPr/>
        </p:nvCxnSpPr>
        <p:spPr bwMode="auto">
          <a:xfrm>
            <a:off x="4642997" y="6070418"/>
            <a:ext cx="3264" cy="608513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39" name="Oval 38"/>
          <p:cNvSpPr>
            <a:spLocks noChangeAspect="1"/>
          </p:cNvSpPr>
          <p:nvPr/>
        </p:nvSpPr>
        <p:spPr bwMode="auto">
          <a:xfrm>
            <a:off x="6015884" y="2360464"/>
            <a:ext cx="434410" cy="434410"/>
          </a:xfrm>
          <a:prstGeom prst="ellipse">
            <a:avLst/>
          </a:prstGeom>
          <a:solidFill>
            <a:srgbClr val="D9F4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Oval 39"/>
          <p:cNvSpPr>
            <a:spLocks noChangeAspect="1"/>
          </p:cNvSpPr>
          <p:nvPr/>
        </p:nvSpPr>
        <p:spPr bwMode="auto">
          <a:xfrm>
            <a:off x="5826402" y="5070728"/>
            <a:ext cx="434410" cy="434410"/>
          </a:xfrm>
          <a:prstGeom prst="ellipse">
            <a:avLst/>
          </a:prstGeom>
          <a:solidFill>
            <a:srgbClr val="D9F4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1" name="Straight Arrow Connector 40"/>
          <p:cNvCxnSpPr>
            <a:stCxn id="7" idx="0"/>
            <a:endCxn id="39" idx="4"/>
          </p:cNvCxnSpPr>
          <p:nvPr/>
        </p:nvCxnSpPr>
        <p:spPr bwMode="auto">
          <a:xfrm flipH="1" flipV="1">
            <a:off x="6233089" y="2794874"/>
            <a:ext cx="222380" cy="733731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44" name="Straight Arrow Connector 43"/>
          <p:cNvCxnSpPr>
            <a:stCxn id="39" idx="7"/>
            <a:endCxn id="27" idx="2"/>
          </p:cNvCxnSpPr>
          <p:nvPr/>
        </p:nvCxnSpPr>
        <p:spPr bwMode="auto">
          <a:xfrm flipV="1">
            <a:off x="6386676" y="2084072"/>
            <a:ext cx="548853" cy="340010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dash"/>
            <a:round/>
            <a:headEnd type="none" w="med" len="med"/>
            <a:tailEnd type="stealth" w="lg" len="lg"/>
          </a:ln>
          <a:effectLst/>
        </p:spPr>
      </p:cxnSp>
      <p:cxnSp>
        <p:nvCxnSpPr>
          <p:cNvPr id="47" name="Straight Arrow Connector 46"/>
          <p:cNvCxnSpPr>
            <a:stCxn id="39" idx="1"/>
            <a:endCxn id="8" idx="6"/>
          </p:cNvCxnSpPr>
          <p:nvPr/>
        </p:nvCxnSpPr>
        <p:spPr bwMode="auto">
          <a:xfrm flipH="1" flipV="1">
            <a:off x="4985897" y="2015492"/>
            <a:ext cx="1093605" cy="408590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dash"/>
            <a:round/>
            <a:headEnd type="none" w="med" len="med"/>
            <a:tailEnd type="stealth" w="lg" len="lg"/>
          </a:ln>
          <a:effectLst/>
        </p:spPr>
      </p:cxnSp>
      <p:cxnSp>
        <p:nvCxnSpPr>
          <p:cNvPr id="51" name="Straight Arrow Connector 50"/>
          <p:cNvCxnSpPr>
            <a:stCxn id="7" idx="4"/>
            <a:endCxn id="40" idx="7"/>
          </p:cNvCxnSpPr>
          <p:nvPr/>
        </p:nvCxnSpPr>
        <p:spPr bwMode="auto">
          <a:xfrm flipH="1">
            <a:off x="6197194" y="4214405"/>
            <a:ext cx="258275" cy="919941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4" name="Straight Arrow Connector 53"/>
          <p:cNvCxnSpPr>
            <a:stCxn id="40" idx="3"/>
            <a:endCxn id="9" idx="6"/>
          </p:cNvCxnSpPr>
          <p:nvPr/>
        </p:nvCxnSpPr>
        <p:spPr bwMode="auto">
          <a:xfrm flipH="1">
            <a:off x="4985897" y="5441520"/>
            <a:ext cx="904123" cy="285998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dash"/>
            <a:round/>
            <a:headEnd type="none" w="med" len="med"/>
            <a:tailEnd type="stealth" w="lg" len="lg"/>
          </a:ln>
          <a:effectLst/>
        </p:spPr>
      </p:cxnSp>
      <p:cxnSp>
        <p:nvCxnSpPr>
          <p:cNvPr id="57" name="Straight Arrow Connector 56"/>
          <p:cNvCxnSpPr>
            <a:stCxn id="40" idx="5"/>
            <a:endCxn id="28" idx="2"/>
          </p:cNvCxnSpPr>
          <p:nvPr/>
        </p:nvCxnSpPr>
        <p:spPr bwMode="auto">
          <a:xfrm>
            <a:off x="6197194" y="5441520"/>
            <a:ext cx="738335" cy="255517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dash"/>
            <a:round/>
            <a:headEnd type="none" w="med" len="med"/>
            <a:tailEnd type="stealth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itle 1"/>
              <p:cNvSpPr txBox="1">
                <a:spLocks/>
              </p:cNvSpPr>
              <p:nvPr/>
            </p:nvSpPr>
            <p:spPr bwMode="auto">
              <a:xfrm flipH="1">
                <a:off x="6117504" y="5607025"/>
                <a:ext cx="660620" cy="88729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6117504" y="5607025"/>
                <a:ext cx="660620" cy="88729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itle 1"/>
              <p:cNvSpPr txBox="1">
                <a:spLocks/>
              </p:cNvSpPr>
              <p:nvPr/>
            </p:nvSpPr>
            <p:spPr bwMode="auto">
              <a:xfrm flipH="1">
                <a:off x="5311421" y="5607025"/>
                <a:ext cx="660620" cy="88729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3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5311421" y="5607025"/>
                <a:ext cx="660620" cy="8872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itle 1"/>
              <p:cNvSpPr txBox="1">
                <a:spLocks/>
              </p:cNvSpPr>
              <p:nvPr/>
            </p:nvSpPr>
            <p:spPr bwMode="auto">
              <a:xfrm flipH="1">
                <a:off x="6150161" y="1252739"/>
                <a:ext cx="660620" cy="88729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6150161" y="1252739"/>
                <a:ext cx="660620" cy="88729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itle 1"/>
              <p:cNvSpPr txBox="1">
                <a:spLocks/>
              </p:cNvSpPr>
              <p:nvPr/>
            </p:nvSpPr>
            <p:spPr bwMode="auto">
              <a:xfrm flipH="1">
                <a:off x="5344078" y="1252739"/>
                <a:ext cx="660620" cy="88729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6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5344078" y="1252739"/>
                <a:ext cx="660620" cy="88729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itle 1"/>
          <p:cNvSpPr txBox="1">
            <a:spLocks/>
          </p:cNvSpPr>
          <p:nvPr/>
        </p:nvSpPr>
        <p:spPr bwMode="auto">
          <a:xfrm>
            <a:off x="11063" y="545732"/>
            <a:ext cx="3913666" cy="94795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switches</a:t>
            </a:r>
            <a:b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both actions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890020" y="200349"/>
            <a:ext cx="4190606" cy="607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993300"/>
                </a:solidFill>
                <a:cs typeface="Times New Roman" panose="02020603050405020304" pitchFamily="18" charset="0"/>
              </a:rPr>
              <a:t>[ </a:t>
            </a:r>
            <a:r>
              <a:rPr lang="en-US" dirty="0" smtClean="0">
                <a:solidFill>
                  <a:srgbClr val="993300"/>
                </a:solidFill>
                <a:cs typeface="Times New Roman" panose="02020603050405020304" pitchFamily="18" charset="0"/>
              </a:rPr>
              <a:t>Condon </a:t>
            </a:r>
            <a:r>
              <a:rPr lang="en-US" dirty="0">
                <a:solidFill>
                  <a:srgbClr val="993300"/>
                </a:solidFill>
                <a:cs typeface="Times New Roman" panose="02020603050405020304" pitchFamily="18" charset="0"/>
              </a:rPr>
              <a:t>(</a:t>
            </a:r>
            <a:r>
              <a:rPr lang="en-US" dirty="0" smtClean="0">
                <a:solidFill>
                  <a:srgbClr val="993300"/>
                </a:solidFill>
                <a:cs typeface="Times New Roman" panose="02020603050405020304" pitchFamily="18" charset="0"/>
              </a:rPr>
              <a:t>1993) ]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itle 1"/>
              <p:cNvSpPr txBox="1">
                <a:spLocks/>
              </p:cNvSpPr>
              <p:nvPr/>
            </p:nvSpPr>
            <p:spPr bwMode="auto">
              <a:xfrm>
                <a:off x="-309" y="6212546"/>
                <a:ext cx="3913666" cy="609398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36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8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309" y="6212546"/>
                <a:ext cx="3913666" cy="6093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8788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>
            <a:spLocks noChangeAspect="1"/>
          </p:cNvSpPr>
          <p:nvPr/>
        </p:nvSpPr>
        <p:spPr bwMode="auto">
          <a:xfrm>
            <a:off x="2487625" y="3528605"/>
            <a:ext cx="685800" cy="685800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val 6"/>
          <p:cNvSpPr>
            <a:spLocks noChangeAspect="1"/>
          </p:cNvSpPr>
          <p:nvPr/>
        </p:nvSpPr>
        <p:spPr bwMode="auto">
          <a:xfrm>
            <a:off x="6112569" y="3528605"/>
            <a:ext cx="685800" cy="685800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val 7"/>
          <p:cNvSpPr>
            <a:spLocks noChangeAspect="1"/>
          </p:cNvSpPr>
          <p:nvPr/>
        </p:nvSpPr>
        <p:spPr bwMode="auto">
          <a:xfrm>
            <a:off x="4300097" y="1672592"/>
            <a:ext cx="685800" cy="685800"/>
          </a:xfrm>
          <a:prstGeom prst="ellips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val 8"/>
          <p:cNvSpPr>
            <a:spLocks noChangeAspect="1"/>
          </p:cNvSpPr>
          <p:nvPr/>
        </p:nvSpPr>
        <p:spPr bwMode="auto">
          <a:xfrm>
            <a:off x="4300097" y="5384618"/>
            <a:ext cx="685800" cy="685800"/>
          </a:xfrm>
          <a:prstGeom prst="ellips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Straight Arrow Connector 14"/>
          <p:cNvCxnSpPr>
            <a:stCxn id="4" idx="7"/>
            <a:endCxn id="8" idx="3"/>
          </p:cNvCxnSpPr>
          <p:nvPr/>
        </p:nvCxnSpPr>
        <p:spPr bwMode="auto">
          <a:xfrm flipV="1">
            <a:off x="3072992" y="2257959"/>
            <a:ext cx="1327538" cy="1371079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7" name="Straight Arrow Connector 16"/>
          <p:cNvCxnSpPr>
            <a:stCxn id="9" idx="1"/>
            <a:endCxn id="4" idx="5"/>
          </p:cNvCxnSpPr>
          <p:nvPr/>
        </p:nvCxnSpPr>
        <p:spPr bwMode="auto">
          <a:xfrm flipH="1" flipV="1">
            <a:off x="3072992" y="4113972"/>
            <a:ext cx="1327538" cy="1371079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20" name="Straight Arrow Connector 19"/>
          <p:cNvCxnSpPr>
            <a:stCxn id="8" idx="5"/>
            <a:endCxn id="7" idx="1"/>
          </p:cNvCxnSpPr>
          <p:nvPr/>
        </p:nvCxnSpPr>
        <p:spPr bwMode="auto">
          <a:xfrm>
            <a:off x="4885464" y="2257959"/>
            <a:ext cx="1327538" cy="1371079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24" name="Oval 23"/>
          <p:cNvSpPr>
            <a:spLocks noChangeAspect="1"/>
          </p:cNvSpPr>
          <p:nvPr/>
        </p:nvSpPr>
        <p:spPr bwMode="auto">
          <a:xfrm>
            <a:off x="4245667" y="294152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0.4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Oval 24"/>
          <p:cNvSpPr>
            <a:spLocks noChangeAspect="1"/>
          </p:cNvSpPr>
          <p:nvPr/>
        </p:nvSpPr>
        <p:spPr bwMode="auto">
          <a:xfrm>
            <a:off x="1109649" y="3474175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0.9</a:t>
            </a:r>
          </a:p>
        </p:txBody>
      </p:sp>
      <p:sp>
        <p:nvSpPr>
          <p:cNvPr id="26" name="Oval 25"/>
          <p:cNvSpPr>
            <a:spLocks noChangeAspect="1"/>
          </p:cNvSpPr>
          <p:nvPr/>
        </p:nvSpPr>
        <p:spPr bwMode="auto">
          <a:xfrm>
            <a:off x="4234781" y="6678931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0.5</a:t>
            </a:r>
          </a:p>
        </p:txBody>
      </p:sp>
      <p:sp>
        <p:nvSpPr>
          <p:cNvPr id="27" name="Oval 26"/>
          <p:cNvSpPr>
            <a:spLocks noChangeAspect="1"/>
          </p:cNvSpPr>
          <p:nvPr/>
        </p:nvSpPr>
        <p:spPr bwMode="auto">
          <a:xfrm>
            <a:off x="6935529" y="1672592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Oval 27"/>
          <p:cNvSpPr>
            <a:spLocks noChangeAspect="1"/>
          </p:cNvSpPr>
          <p:nvPr/>
        </p:nvSpPr>
        <p:spPr bwMode="auto">
          <a:xfrm>
            <a:off x="6935529" y="5285557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Straight Arrow Connector 28"/>
          <p:cNvCxnSpPr>
            <a:stCxn id="4" idx="2"/>
            <a:endCxn id="25" idx="6"/>
          </p:cNvCxnSpPr>
          <p:nvPr/>
        </p:nvCxnSpPr>
        <p:spPr bwMode="auto">
          <a:xfrm flipH="1">
            <a:off x="1932609" y="3871505"/>
            <a:ext cx="555016" cy="14150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2" name="Straight Arrow Connector 31"/>
          <p:cNvCxnSpPr>
            <a:stCxn id="8" idx="0"/>
            <a:endCxn id="24" idx="4"/>
          </p:cNvCxnSpPr>
          <p:nvPr/>
        </p:nvCxnSpPr>
        <p:spPr bwMode="auto">
          <a:xfrm flipV="1">
            <a:off x="4642997" y="1117112"/>
            <a:ext cx="14150" cy="555480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5" name="Straight Arrow Connector 34"/>
          <p:cNvCxnSpPr>
            <a:stCxn id="9" idx="4"/>
            <a:endCxn id="26" idx="0"/>
          </p:cNvCxnSpPr>
          <p:nvPr/>
        </p:nvCxnSpPr>
        <p:spPr bwMode="auto">
          <a:xfrm>
            <a:off x="4642997" y="6070418"/>
            <a:ext cx="3264" cy="608513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39" name="Oval 38"/>
          <p:cNvSpPr>
            <a:spLocks noChangeAspect="1"/>
          </p:cNvSpPr>
          <p:nvPr/>
        </p:nvSpPr>
        <p:spPr bwMode="auto">
          <a:xfrm>
            <a:off x="6015884" y="2360464"/>
            <a:ext cx="434410" cy="434410"/>
          </a:xfrm>
          <a:prstGeom prst="ellipse">
            <a:avLst/>
          </a:prstGeom>
          <a:solidFill>
            <a:srgbClr val="D9F4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Oval 39"/>
          <p:cNvSpPr>
            <a:spLocks noChangeAspect="1"/>
          </p:cNvSpPr>
          <p:nvPr/>
        </p:nvSpPr>
        <p:spPr bwMode="auto">
          <a:xfrm>
            <a:off x="5826402" y="5070728"/>
            <a:ext cx="434410" cy="434410"/>
          </a:xfrm>
          <a:prstGeom prst="ellipse">
            <a:avLst/>
          </a:prstGeom>
          <a:solidFill>
            <a:srgbClr val="D9F4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1" name="Straight Arrow Connector 40"/>
          <p:cNvCxnSpPr>
            <a:stCxn id="7" idx="0"/>
            <a:endCxn id="39" idx="4"/>
          </p:cNvCxnSpPr>
          <p:nvPr/>
        </p:nvCxnSpPr>
        <p:spPr bwMode="auto">
          <a:xfrm flipH="1" flipV="1">
            <a:off x="6233089" y="2794874"/>
            <a:ext cx="222380" cy="733731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44" name="Straight Arrow Connector 43"/>
          <p:cNvCxnSpPr>
            <a:stCxn id="39" idx="7"/>
            <a:endCxn id="27" idx="2"/>
          </p:cNvCxnSpPr>
          <p:nvPr/>
        </p:nvCxnSpPr>
        <p:spPr bwMode="auto">
          <a:xfrm flipV="1">
            <a:off x="6386676" y="2084072"/>
            <a:ext cx="548853" cy="340010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dash"/>
            <a:round/>
            <a:headEnd type="none" w="med" len="med"/>
            <a:tailEnd type="stealth" w="lg" len="lg"/>
          </a:ln>
          <a:effectLst/>
        </p:spPr>
      </p:cxnSp>
      <p:cxnSp>
        <p:nvCxnSpPr>
          <p:cNvPr id="47" name="Straight Arrow Connector 46"/>
          <p:cNvCxnSpPr>
            <a:stCxn id="39" idx="1"/>
            <a:endCxn id="8" idx="6"/>
          </p:cNvCxnSpPr>
          <p:nvPr/>
        </p:nvCxnSpPr>
        <p:spPr bwMode="auto">
          <a:xfrm flipH="1" flipV="1">
            <a:off x="4985897" y="2015492"/>
            <a:ext cx="1093605" cy="408590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dash"/>
            <a:round/>
            <a:headEnd type="none" w="med" len="med"/>
            <a:tailEnd type="stealth" w="lg" len="lg"/>
          </a:ln>
          <a:effectLst/>
        </p:spPr>
      </p:cxnSp>
      <p:cxnSp>
        <p:nvCxnSpPr>
          <p:cNvPr id="51" name="Straight Arrow Connector 50"/>
          <p:cNvCxnSpPr>
            <a:stCxn id="7" idx="4"/>
            <a:endCxn id="40" idx="7"/>
          </p:cNvCxnSpPr>
          <p:nvPr/>
        </p:nvCxnSpPr>
        <p:spPr bwMode="auto">
          <a:xfrm flipH="1">
            <a:off x="6197194" y="4214405"/>
            <a:ext cx="258275" cy="919941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4" name="Straight Arrow Connector 53"/>
          <p:cNvCxnSpPr>
            <a:stCxn id="40" idx="3"/>
            <a:endCxn id="9" idx="6"/>
          </p:cNvCxnSpPr>
          <p:nvPr/>
        </p:nvCxnSpPr>
        <p:spPr bwMode="auto">
          <a:xfrm flipH="1">
            <a:off x="4985897" y="5441520"/>
            <a:ext cx="904123" cy="285998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dash"/>
            <a:round/>
            <a:headEnd type="none" w="med" len="med"/>
            <a:tailEnd type="stealth" w="lg" len="lg"/>
          </a:ln>
          <a:effectLst/>
        </p:spPr>
      </p:cxnSp>
      <p:cxnSp>
        <p:nvCxnSpPr>
          <p:cNvPr id="57" name="Straight Arrow Connector 56"/>
          <p:cNvCxnSpPr>
            <a:stCxn id="40" idx="5"/>
            <a:endCxn id="28" idx="2"/>
          </p:cNvCxnSpPr>
          <p:nvPr/>
        </p:nvCxnSpPr>
        <p:spPr bwMode="auto">
          <a:xfrm>
            <a:off x="6197194" y="5441520"/>
            <a:ext cx="738335" cy="255517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dash"/>
            <a:round/>
            <a:headEnd type="none" w="med" len="med"/>
            <a:tailEnd type="stealth" w="lg" len="lg"/>
          </a:ln>
          <a:effectLst/>
        </p:spPr>
      </p:cxnSp>
      <p:sp>
        <p:nvSpPr>
          <p:cNvPr id="30" name="Title 1"/>
          <p:cNvSpPr txBox="1">
            <a:spLocks/>
          </p:cNvSpPr>
          <p:nvPr/>
        </p:nvSpPr>
        <p:spPr bwMode="auto">
          <a:xfrm>
            <a:off x="11063" y="469532"/>
            <a:ext cx="3913666" cy="94795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switches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both actions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itle 1"/>
              <p:cNvSpPr txBox="1">
                <a:spLocks/>
              </p:cNvSpPr>
              <p:nvPr/>
            </p:nvSpPr>
            <p:spPr bwMode="auto">
              <a:xfrm flipH="1">
                <a:off x="6117504" y="5607025"/>
                <a:ext cx="660620" cy="88729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6117504" y="5607025"/>
                <a:ext cx="660620" cy="88729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itle 1"/>
              <p:cNvSpPr txBox="1">
                <a:spLocks/>
              </p:cNvSpPr>
              <p:nvPr/>
            </p:nvSpPr>
            <p:spPr bwMode="auto">
              <a:xfrm flipH="1">
                <a:off x="5311421" y="5607025"/>
                <a:ext cx="660620" cy="88729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3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5311421" y="5607025"/>
                <a:ext cx="660620" cy="8872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itle 1"/>
              <p:cNvSpPr txBox="1">
                <a:spLocks/>
              </p:cNvSpPr>
              <p:nvPr/>
            </p:nvSpPr>
            <p:spPr bwMode="auto">
              <a:xfrm flipH="1">
                <a:off x="6150161" y="1252739"/>
                <a:ext cx="660620" cy="88729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6150161" y="1252739"/>
                <a:ext cx="660620" cy="88729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itle 1"/>
              <p:cNvSpPr txBox="1">
                <a:spLocks/>
              </p:cNvSpPr>
              <p:nvPr/>
            </p:nvSpPr>
            <p:spPr bwMode="auto">
              <a:xfrm flipH="1">
                <a:off x="5344078" y="1252739"/>
                <a:ext cx="660620" cy="88729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6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5344078" y="1252739"/>
                <a:ext cx="660620" cy="88729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Rectangle 36"/>
          <p:cNvSpPr/>
          <p:nvPr/>
        </p:nvSpPr>
        <p:spPr>
          <a:xfrm>
            <a:off x="5890020" y="200349"/>
            <a:ext cx="4190606" cy="607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993300"/>
                </a:solidFill>
                <a:cs typeface="Times New Roman" panose="02020603050405020304" pitchFamily="18" charset="0"/>
              </a:rPr>
              <a:t>[ </a:t>
            </a:r>
            <a:r>
              <a:rPr lang="en-US" dirty="0" smtClean="0">
                <a:solidFill>
                  <a:srgbClr val="993300"/>
                </a:solidFill>
                <a:cs typeface="Times New Roman" panose="02020603050405020304" pitchFamily="18" charset="0"/>
              </a:rPr>
              <a:t>Condon </a:t>
            </a:r>
            <a:r>
              <a:rPr lang="en-US" dirty="0">
                <a:solidFill>
                  <a:srgbClr val="993300"/>
                </a:solidFill>
                <a:cs typeface="Times New Roman" panose="02020603050405020304" pitchFamily="18" charset="0"/>
              </a:rPr>
              <a:t>(</a:t>
            </a:r>
            <a:r>
              <a:rPr lang="en-US" dirty="0" smtClean="0">
                <a:solidFill>
                  <a:srgbClr val="993300"/>
                </a:solidFill>
                <a:cs typeface="Times New Roman" panose="02020603050405020304" pitchFamily="18" charset="0"/>
              </a:rPr>
              <a:t>1993) ]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itle 1"/>
              <p:cNvSpPr txBox="1">
                <a:spLocks/>
              </p:cNvSpPr>
              <p:nvPr/>
            </p:nvSpPr>
            <p:spPr bwMode="auto">
              <a:xfrm>
                <a:off x="-309" y="6212546"/>
                <a:ext cx="3913666" cy="609398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36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8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309" y="6212546"/>
                <a:ext cx="3913666" cy="6093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6035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>
            <a:spLocks noChangeAspect="1"/>
          </p:cNvSpPr>
          <p:nvPr/>
        </p:nvSpPr>
        <p:spPr bwMode="auto">
          <a:xfrm>
            <a:off x="2487625" y="3528605"/>
            <a:ext cx="685800" cy="685800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val 6"/>
          <p:cNvSpPr>
            <a:spLocks noChangeAspect="1"/>
          </p:cNvSpPr>
          <p:nvPr/>
        </p:nvSpPr>
        <p:spPr bwMode="auto">
          <a:xfrm>
            <a:off x="6112569" y="3528605"/>
            <a:ext cx="685800" cy="685800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val 7"/>
          <p:cNvSpPr>
            <a:spLocks noChangeAspect="1"/>
          </p:cNvSpPr>
          <p:nvPr/>
        </p:nvSpPr>
        <p:spPr bwMode="auto">
          <a:xfrm>
            <a:off x="4300097" y="1672592"/>
            <a:ext cx="685800" cy="685800"/>
          </a:xfrm>
          <a:prstGeom prst="ellips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val 8"/>
          <p:cNvSpPr>
            <a:spLocks noChangeAspect="1"/>
          </p:cNvSpPr>
          <p:nvPr/>
        </p:nvSpPr>
        <p:spPr bwMode="auto">
          <a:xfrm>
            <a:off x="4300097" y="5384618"/>
            <a:ext cx="685800" cy="685800"/>
          </a:xfrm>
          <a:prstGeom prst="ellips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Straight Arrow Connector 14"/>
          <p:cNvCxnSpPr>
            <a:stCxn id="4" idx="7"/>
            <a:endCxn id="8" idx="3"/>
          </p:cNvCxnSpPr>
          <p:nvPr/>
        </p:nvCxnSpPr>
        <p:spPr bwMode="auto">
          <a:xfrm flipV="1">
            <a:off x="3072992" y="2257959"/>
            <a:ext cx="1327538" cy="1371079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7" name="Straight Arrow Connector 16"/>
          <p:cNvCxnSpPr>
            <a:stCxn id="9" idx="1"/>
            <a:endCxn id="4" idx="5"/>
          </p:cNvCxnSpPr>
          <p:nvPr/>
        </p:nvCxnSpPr>
        <p:spPr bwMode="auto">
          <a:xfrm flipH="1" flipV="1">
            <a:off x="3072992" y="4113972"/>
            <a:ext cx="1327538" cy="1371079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20" name="Straight Arrow Connector 19"/>
          <p:cNvCxnSpPr>
            <a:stCxn id="8" idx="5"/>
            <a:endCxn id="7" idx="1"/>
          </p:cNvCxnSpPr>
          <p:nvPr/>
        </p:nvCxnSpPr>
        <p:spPr bwMode="auto">
          <a:xfrm>
            <a:off x="4885464" y="2257959"/>
            <a:ext cx="1327538" cy="1371079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24" name="Oval 23"/>
          <p:cNvSpPr>
            <a:spLocks noChangeAspect="1"/>
          </p:cNvSpPr>
          <p:nvPr/>
        </p:nvSpPr>
        <p:spPr bwMode="auto">
          <a:xfrm>
            <a:off x="4245667" y="294152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0.4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Oval 24"/>
          <p:cNvSpPr>
            <a:spLocks noChangeAspect="1"/>
          </p:cNvSpPr>
          <p:nvPr/>
        </p:nvSpPr>
        <p:spPr bwMode="auto">
          <a:xfrm>
            <a:off x="1109649" y="3474175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0.9</a:t>
            </a:r>
          </a:p>
        </p:txBody>
      </p:sp>
      <p:sp>
        <p:nvSpPr>
          <p:cNvPr id="26" name="Oval 25"/>
          <p:cNvSpPr>
            <a:spLocks noChangeAspect="1"/>
          </p:cNvSpPr>
          <p:nvPr/>
        </p:nvSpPr>
        <p:spPr bwMode="auto">
          <a:xfrm>
            <a:off x="4234781" y="6678931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0.5</a:t>
            </a:r>
          </a:p>
        </p:txBody>
      </p:sp>
      <p:sp>
        <p:nvSpPr>
          <p:cNvPr id="27" name="Oval 26"/>
          <p:cNvSpPr>
            <a:spLocks noChangeAspect="1"/>
          </p:cNvSpPr>
          <p:nvPr/>
        </p:nvSpPr>
        <p:spPr bwMode="auto">
          <a:xfrm>
            <a:off x="6935529" y="1672592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Oval 27"/>
          <p:cNvSpPr>
            <a:spLocks noChangeAspect="1"/>
          </p:cNvSpPr>
          <p:nvPr/>
        </p:nvSpPr>
        <p:spPr bwMode="auto">
          <a:xfrm>
            <a:off x="6935529" y="5285557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Straight Arrow Connector 28"/>
          <p:cNvCxnSpPr>
            <a:stCxn id="4" idx="2"/>
            <a:endCxn id="25" idx="6"/>
          </p:cNvCxnSpPr>
          <p:nvPr/>
        </p:nvCxnSpPr>
        <p:spPr bwMode="auto">
          <a:xfrm flipH="1">
            <a:off x="1932609" y="3871505"/>
            <a:ext cx="555016" cy="14150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2" name="Straight Arrow Connector 31"/>
          <p:cNvCxnSpPr>
            <a:stCxn id="8" idx="0"/>
            <a:endCxn id="24" idx="4"/>
          </p:cNvCxnSpPr>
          <p:nvPr/>
        </p:nvCxnSpPr>
        <p:spPr bwMode="auto">
          <a:xfrm flipV="1">
            <a:off x="4642997" y="1117112"/>
            <a:ext cx="14150" cy="555480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5" name="Straight Arrow Connector 34"/>
          <p:cNvCxnSpPr>
            <a:stCxn id="9" idx="4"/>
            <a:endCxn id="26" idx="0"/>
          </p:cNvCxnSpPr>
          <p:nvPr/>
        </p:nvCxnSpPr>
        <p:spPr bwMode="auto">
          <a:xfrm>
            <a:off x="4642997" y="6070418"/>
            <a:ext cx="3264" cy="608513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39" name="Oval 38"/>
          <p:cNvSpPr>
            <a:spLocks noChangeAspect="1"/>
          </p:cNvSpPr>
          <p:nvPr/>
        </p:nvSpPr>
        <p:spPr bwMode="auto">
          <a:xfrm>
            <a:off x="6015884" y="2360464"/>
            <a:ext cx="434410" cy="434410"/>
          </a:xfrm>
          <a:prstGeom prst="ellipse">
            <a:avLst/>
          </a:prstGeom>
          <a:solidFill>
            <a:srgbClr val="D9F4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Oval 39"/>
          <p:cNvSpPr>
            <a:spLocks noChangeAspect="1"/>
          </p:cNvSpPr>
          <p:nvPr/>
        </p:nvSpPr>
        <p:spPr bwMode="auto">
          <a:xfrm>
            <a:off x="5826402" y="5070728"/>
            <a:ext cx="434410" cy="434410"/>
          </a:xfrm>
          <a:prstGeom prst="ellipse">
            <a:avLst/>
          </a:prstGeom>
          <a:solidFill>
            <a:srgbClr val="D9F4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1" name="Straight Arrow Connector 40"/>
          <p:cNvCxnSpPr>
            <a:stCxn id="7" idx="0"/>
            <a:endCxn id="39" idx="4"/>
          </p:cNvCxnSpPr>
          <p:nvPr/>
        </p:nvCxnSpPr>
        <p:spPr bwMode="auto">
          <a:xfrm flipH="1" flipV="1">
            <a:off x="6233089" y="2794874"/>
            <a:ext cx="222380" cy="733731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44" name="Straight Arrow Connector 43"/>
          <p:cNvCxnSpPr>
            <a:stCxn id="39" idx="7"/>
            <a:endCxn id="27" idx="2"/>
          </p:cNvCxnSpPr>
          <p:nvPr/>
        </p:nvCxnSpPr>
        <p:spPr bwMode="auto">
          <a:xfrm flipV="1">
            <a:off x="6386676" y="2084072"/>
            <a:ext cx="548853" cy="340010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dash"/>
            <a:round/>
            <a:headEnd type="none" w="med" len="med"/>
            <a:tailEnd type="stealth" w="lg" len="lg"/>
          </a:ln>
          <a:effectLst/>
        </p:spPr>
      </p:cxnSp>
      <p:cxnSp>
        <p:nvCxnSpPr>
          <p:cNvPr id="47" name="Straight Arrow Connector 46"/>
          <p:cNvCxnSpPr>
            <a:stCxn id="39" idx="1"/>
            <a:endCxn id="8" idx="6"/>
          </p:cNvCxnSpPr>
          <p:nvPr/>
        </p:nvCxnSpPr>
        <p:spPr bwMode="auto">
          <a:xfrm flipH="1" flipV="1">
            <a:off x="4985897" y="2015492"/>
            <a:ext cx="1093605" cy="408590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dash"/>
            <a:round/>
            <a:headEnd type="none" w="med" len="med"/>
            <a:tailEnd type="stealth" w="lg" len="lg"/>
          </a:ln>
          <a:effectLst/>
        </p:spPr>
      </p:cxnSp>
      <p:cxnSp>
        <p:nvCxnSpPr>
          <p:cNvPr id="51" name="Straight Arrow Connector 50"/>
          <p:cNvCxnSpPr>
            <a:stCxn id="7" idx="4"/>
            <a:endCxn id="40" idx="7"/>
          </p:cNvCxnSpPr>
          <p:nvPr/>
        </p:nvCxnSpPr>
        <p:spPr bwMode="auto">
          <a:xfrm flipH="1">
            <a:off x="6197194" y="4214405"/>
            <a:ext cx="258275" cy="919941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4" name="Straight Arrow Connector 53"/>
          <p:cNvCxnSpPr>
            <a:stCxn id="40" idx="3"/>
            <a:endCxn id="9" idx="6"/>
          </p:cNvCxnSpPr>
          <p:nvPr/>
        </p:nvCxnSpPr>
        <p:spPr bwMode="auto">
          <a:xfrm flipH="1">
            <a:off x="4985897" y="5441520"/>
            <a:ext cx="904123" cy="285998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dash"/>
            <a:round/>
            <a:headEnd type="none" w="med" len="med"/>
            <a:tailEnd type="stealth" w="lg" len="lg"/>
          </a:ln>
          <a:effectLst/>
        </p:spPr>
      </p:cxnSp>
      <p:cxnSp>
        <p:nvCxnSpPr>
          <p:cNvPr id="57" name="Straight Arrow Connector 56"/>
          <p:cNvCxnSpPr>
            <a:stCxn id="40" idx="5"/>
            <a:endCxn id="28" idx="2"/>
          </p:cNvCxnSpPr>
          <p:nvPr/>
        </p:nvCxnSpPr>
        <p:spPr bwMode="auto">
          <a:xfrm>
            <a:off x="6197194" y="5441520"/>
            <a:ext cx="738335" cy="255517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dash"/>
            <a:round/>
            <a:headEnd type="none" w="med" len="med"/>
            <a:tailEnd type="stealth" w="lg" len="lg"/>
          </a:ln>
          <a:effectLst/>
        </p:spPr>
      </p:cxnSp>
      <p:sp>
        <p:nvSpPr>
          <p:cNvPr id="30" name="Title 1"/>
          <p:cNvSpPr txBox="1">
            <a:spLocks/>
          </p:cNvSpPr>
          <p:nvPr/>
        </p:nvSpPr>
        <p:spPr bwMode="auto">
          <a:xfrm>
            <a:off x="11063" y="469532"/>
            <a:ext cx="3913666" cy="94795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switches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both actions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itle 1"/>
              <p:cNvSpPr txBox="1">
                <a:spLocks/>
              </p:cNvSpPr>
              <p:nvPr/>
            </p:nvSpPr>
            <p:spPr bwMode="auto">
              <a:xfrm flipH="1">
                <a:off x="6117504" y="5607025"/>
                <a:ext cx="660620" cy="88729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6117504" y="5607025"/>
                <a:ext cx="660620" cy="88729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itle 1"/>
              <p:cNvSpPr txBox="1">
                <a:spLocks/>
              </p:cNvSpPr>
              <p:nvPr/>
            </p:nvSpPr>
            <p:spPr bwMode="auto">
              <a:xfrm flipH="1">
                <a:off x="5311421" y="5607025"/>
                <a:ext cx="660620" cy="88729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3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5311421" y="5607025"/>
                <a:ext cx="660620" cy="8872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itle 1"/>
              <p:cNvSpPr txBox="1">
                <a:spLocks/>
              </p:cNvSpPr>
              <p:nvPr/>
            </p:nvSpPr>
            <p:spPr bwMode="auto">
              <a:xfrm flipH="1">
                <a:off x="6150161" y="1252739"/>
                <a:ext cx="660620" cy="88729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6150161" y="1252739"/>
                <a:ext cx="660620" cy="88729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itle 1"/>
              <p:cNvSpPr txBox="1">
                <a:spLocks/>
              </p:cNvSpPr>
              <p:nvPr/>
            </p:nvSpPr>
            <p:spPr bwMode="auto">
              <a:xfrm flipH="1">
                <a:off x="5344078" y="1252739"/>
                <a:ext cx="660620" cy="88729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6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5344078" y="1252739"/>
                <a:ext cx="660620" cy="88729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Rectangle 36"/>
          <p:cNvSpPr/>
          <p:nvPr/>
        </p:nvSpPr>
        <p:spPr>
          <a:xfrm>
            <a:off x="5890020" y="200349"/>
            <a:ext cx="4190606" cy="607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993300"/>
                </a:solidFill>
                <a:cs typeface="Times New Roman" panose="02020603050405020304" pitchFamily="18" charset="0"/>
              </a:rPr>
              <a:t>[ </a:t>
            </a:r>
            <a:r>
              <a:rPr lang="en-US" dirty="0" smtClean="0">
                <a:solidFill>
                  <a:srgbClr val="993300"/>
                </a:solidFill>
                <a:cs typeface="Times New Roman" panose="02020603050405020304" pitchFamily="18" charset="0"/>
              </a:rPr>
              <a:t>Condon </a:t>
            </a:r>
            <a:r>
              <a:rPr lang="en-US" dirty="0">
                <a:solidFill>
                  <a:srgbClr val="993300"/>
                </a:solidFill>
                <a:cs typeface="Times New Roman" panose="02020603050405020304" pitchFamily="18" charset="0"/>
              </a:rPr>
              <a:t>(</a:t>
            </a:r>
            <a:r>
              <a:rPr lang="en-US" dirty="0" smtClean="0">
                <a:solidFill>
                  <a:srgbClr val="993300"/>
                </a:solidFill>
                <a:cs typeface="Times New Roman" panose="02020603050405020304" pitchFamily="18" charset="0"/>
              </a:rPr>
              <a:t>1993) ]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itle 1"/>
              <p:cNvSpPr txBox="1">
                <a:spLocks/>
              </p:cNvSpPr>
              <p:nvPr/>
            </p:nvSpPr>
            <p:spPr bwMode="auto">
              <a:xfrm>
                <a:off x="-309" y="6212546"/>
                <a:ext cx="3913666" cy="609398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36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8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309" y="6212546"/>
                <a:ext cx="3913666" cy="6093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5625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>
            <a:spLocks noChangeAspect="1"/>
          </p:cNvSpPr>
          <p:nvPr/>
        </p:nvSpPr>
        <p:spPr bwMode="auto">
          <a:xfrm>
            <a:off x="2487625" y="3528605"/>
            <a:ext cx="685800" cy="685800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val 6"/>
          <p:cNvSpPr>
            <a:spLocks noChangeAspect="1"/>
          </p:cNvSpPr>
          <p:nvPr/>
        </p:nvSpPr>
        <p:spPr bwMode="auto">
          <a:xfrm>
            <a:off x="6112569" y="3528605"/>
            <a:ext cx="685800" cy="685800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val 7"/>
          <p:cNvSpPr>
            <a:spLocks noChangeAspect="1"/>
          </p:cNvSpPr>
          <p:nvPr/>
        </p:nvSpPr>
        <p:spPr bwMode="auto">
          <a:xfrm>
            <a:off x="4300097" y="1672592"/>
            <a:ext cx="685800" cy="685800"/>
          </a:xfrm>
          <a:prstGeom prst="ellips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val 8"/>
          <p:cNvSpPr>
            <a:spLocks noChangeAspect="1"/>
          </p:cNvSpPr>
          <p:nvPr/>
        </p:nvSpPr>
        <p:spPr bwMode="auto">
          <a:xfrm>
            <a:off x="4300097" y="5384618"/>
            <a:ext cx="685800" cy="685800"/>
          </a:xfrm>
          <a:prstGeom prst="ellips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Straight Arrow Connector 14"/>
          <p:cNvCxnSpPr>
            <a:stCxn id="4" idx="7"/>
            <a:endCxn id="8" idx="3"/>
          </p:cNvCxnSpPr>
          <p:nvPr/>
        </p:nvCxnSpPr>
        <p:spPr bwMode="auto">
          <a:xfrm flipV="1">
            <a:off x="3072992" y="2257959"/>
            <a:ext cx="1327538" cy="1371079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7" name="Straight Arrow Connector 16"/>
          <p:cNvCxnSpPr>
            <a:stCxn id="9" idx="1"/>
            <a:endCxn id="4" idx="5"/>
          </p:cNvCxnSpPr>
          <p:nvPr/>
        </p:nvCxnSpPr>
        <p:spPr bwMode="auto">
          <a:xfrm flipH="1" flipV="1">
            <a:off x="3072992" y="4113972"/>
            <a:ext cx="1327538" cy="1371079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20" name="Straight Arrow Connector 19"/>
          <p:cNvCxnSpPr>
            <a:stCxn id="8" idx="5"/>
            <a:endCxn id="7" idx="1"/>
          </p:cNvCxnSpPr>
          <p:nvPr/>
        </p:nvCxnSpPr>
        <p:spPr bwMode="auto">
          <a:xfrm>
            <a:off x="4885464" y="2257959"/>
            <a:ext cx="1327538" cy="1371079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24" name="Oval 23"/>
          <p:cNvSpPr>
            <a:spLocks noChangeAspect="1"/>
          </p:cNvSpPr>
          <p:nvPr/>
        </p:nvSpPr>
        <p:spPr bwMode="auto">
          <a:xfrm>
            <a:off x="4245667" y="294152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0.4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Oval 24"/>
          <p:cNvSpPr>
            <a:spLocks noChangeAspect="1"/>
          </p:cNvSpPr>
          <p:nvPr/>
        </p:nvSpPr>
        <p:spPr bwMode="auto">
          <a:xfrm>
            <a:off x="1109649" y="3474175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0.9</a:t>
            </a:r>
          </a:p>
        </p:txBody>
      </p:sp>
      <p:sp>
        <p:nvSpPr>
          <p:cNvPr id="26" name="Oval 25"/>
          <p:cNvSpPr>
            <a:spLocks noChangeAspect="1"/>
          </p:cNvSpPr>
          <p:nvPr/>
        </p:nvSpPr>
        <p:spPr bwMode="auto">
          <a:xfrm>
            <a:off x="4234781" y="6678931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0.5</a:t>
            </a:r>
          </a:p>
        </p:txBody>
      </p:sp>
      <p:sp>
        <p:nvSpPr>
          <p:cNvPr id="27" name="Oval 26"/>
          <p:cNvSpPr>
            <a:spLocks noChangeAspect="1"/>
          </p:cNvSpPr>
          <p:nvPr/>
        </p:nvSpPr>
        <p:spPr bwMode="auto">
          <a:xfrm>
            <a:off x="6935529" y="1672592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Oval 27"/>
          <p:cNvSpPr>
            <a:spLocks noChangeAspect="1"/>
          </p:cNvSpPr>
          <p:nvPr/>
        </p:nvSpPr>
        <p:spPr bwMode="auto">
          <a:xfrm>
            <a:off x="6935529" y="5285557"/>
            <a:ext cx="822960" cy="82296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Straight Arrow Connector 28"/>
          <p:cNvCxnSpPr>
            <a:stCxn id="4" idx="2"/>
            <a:endCxn id="25" idx="6"/>
          </p:cNvCxnSpPr>
          <p:nvPr/>
        </p:nvCxnSpPr>
        <p:spPr bwMode="auto">
          <a:xfrm flipH="1">
            <a:off x="1932609" y="3871505"/>
            <a:ext cx="555016" cy="14150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2" name="Straight Arrow Connector 31"/>
          <p:cNvCxnSpPr>
            <a:stCxn id="8" idx="0"/>
            <a:endCxn id="24" idx="4"/>
          </p:cNvCxnSpPr>
          <p:nvPr/>
        </p:nvCxnSpPr>
        <p:spPr bwMode="auto">
          <a:xfrm flipV="1">
            <a:off x="4642997" y="1117112"/>
            <a:ext cx="14150" cy="555480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5" name="Straight Arrow Connector 34"/>
          <p:cNvCxnSpPr>
            <a:stCxn id="9" idx="4"/>
            <a:endCxn id="26" idx="0"/>
          </p:cNvCxnSpPr>
          <p:nvPr/>
        </p:nvCxnSpPr>
        <p:spPr bwMode="auto">
          <a:xfrm>
            <a:off x="4642997" y="6070418"/>
            <a:ext cx="3264" cy="608513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39" name="Oval 38"/>
          <p:cNvSpPr>
            <a:spLocks noChangeAspect="1"/>
          </p:cNvSpPr>
          <p:nvPr/>
        </p:nvSpPr>
        <p:spPr bwMode="auto">
          <a:xfrm>
            <a:off x="6015884" y="2360464"/>
            <a:ext cx="434410" cy="434410"/>
          </a:xfrm>
          <a:prstGeom prst="ellipse">
            <a:avLst/>
          </a:prstGeom>
          <a:solidFill>
            <a:srgbClr val="D9F4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Oval 39"/>
          <p:cNvSpPr>
            <a:spLocks noChangeAspect="1"/>
          </p:cNvSpPr>
          <p:nvPr/>
        </p:nvSpPr>
        <p:spPr bwMode="auto">
          <a:xfrm>
            <a:off x="5826402" y="5070728"/>
            <a:ext cx="434410" cy="434410"/>
          </a:xfrm>
          <a:prstGeom prst="ellipse">
            <a:avLst/>
          </a:prstGeom>
          <a:solidFill>
            <a:srgbClr val="D9F4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1" name="Straight Arrow Connector 40"/>
          <p:cNvCxnSpPr>
            <a:stCxn id="7" idx="0"/>
            <a:endCxn id="39" idx="4"/>
          </p:cNvCxnSpPr>
          <p:nvPr/>
        </p:nvCxnSpPr>
        <p:spPr bwMode="auto">
          <a:xfrm flipH="1" flipV="1">
            <a:off x="6233089" y="2794874"/>
            <a:ext cx="222380" cy="733731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44" name="Straight Arrow Connector 43"/>
          <p:cNvCxnSpPr>
            <a:stCxn id="39" idx="7"/>
            <a:endCxn id="27" idx="2"/>
          </p:cNvCxnSpPr>
          <p:nvPr/>
        </p:nvCxnSpPr>
        <p:spPr bwMode="auto">
          <a:xfrm flipV="1">
            <a:off x="6386676" y="2084072"/>
            <a:ext cx="548853" cy="340010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dash"/>
            <a:round/>
            <a:headEnd type="none" w="med" len="med"/>
            <a:tailEnd type="stealth" w="lg" len="lg"/>
          </a:ln>
          <a:effectLst/>
        </p:spPr>
      </p:cxnSp>
      <p:cxnSp>
        <p:nvCxnSpPr>
          <p:cNvPr id="47" name="Straight Arrow Connector 46"/>
          <p:cNvCxnSpPr>
            <a:stCxn id="39" idx="1"/>
            <a:endCxn id="8" idx="6"/>
          </p:cNvCxnSpPr>
          <p:nvPr/>
        </p:nvCxnSpPr>
        <p:spPr bwMode="auto">
          <a:xfrm flipH="1" flipV="1">
            <a:off x="4985897" y="2015492"/>
            <a:ext cx="1093605" cy="408590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dash"/>
            <a:round/>
            <a:headEnd type="none" w="med" len="med"/>
            <a:tailEnd type="stealth" w="lg" len="lg"/>
          </a:ln>
          <a:effectLst/>
        </p:spPr>
      </p:cxnSp>
      <p:cxnSp>
        <p:nvCxnSpPr>
          <p:cNvPr id="51" name="Straight Arrow Connector 50"/>
          <p:cNvCxnSpPr>
            <a:stCxn id="7" idx="4"/>
            <a:endCxn id="40" idx="7"/>
          </p:cNvCxnSpPr>
          <p:nvPr/>
        </p:nvCxnSpPr>
        <p:spPr bwMode="auto">
          <a:xfrm flipH="1">
            <a:off x="6197194" y="4214405"/>
            <a:ext cx="258275" cy="919941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4" name="Straight Arrow Connector 53"/>
          <p:cNvCxnSpPr>
            <a:stCxn id="40" idx="3"/>
            <a:endCxn id="9" idx="6"/>
          </p:cNvCxnSpPr>
          <p:nvPr/>
        </p:nvCxnSpPr>
        <p:spPr bwMode="auto">
          <a:xfrm flipH="1">
            <a:off x="4985897" y="5441520"/>
            <a:ext cx="904123" cy="285998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dash"/>
            <a:round/>
            <a:headEnd type="none" w="med" len="med"/>
            <a:tailEnd type="stealth" w="lg" len="lg"/>
          </a:ln>
          <a:effectLst/>
        </p:spPr>
      </p:cxnSp>
      <p:cxnSp>
        <p:nvCxnSpPr>
          <p:cNvPr id="57" name="Straight Arrow Connector 56"/>
          <p:cNvCxnSpPr>
            <a:stCxn id="40" idx="5"/>
            <a:endCxn id="28" idx="2"/>
          </p:cNvCxnSpPr>
          <p:nvPr/>
        </p:nvCxnSpPr>
        <p:spPr bwMode="auto">
          <a:xfrm>
            <a:off x="6197194" y="5441520"/>
            <a:ext cx="738335" cy="255517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dash"/>
            <a:round/>
            <a:headEnd type="none" w="med" len="med"/>
            <a:tailEnd type="stealth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itle 1"/>
              <p:cNvSpPr txBox="1">
                <a:spLocks/>
              </p:cNvSpPr>
              <p:nvPr/>
            </p:nvSpPr>
            <p:spPr bwMode="auto">
              <a:xfrm flipH="1">
                <a:off x="6117504" y="5607025"/>
                <a:ext cx="660620" cy="88729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6117504" y="5607025"/>
                <a:ext cx="660620" cy="88729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itle 1"/>
              <p:cNvSpPr txBox="1">
                <a:spLocks/>
              </p:cNvSpPr>
              <p:nvPr/>
            </p:nvSpPr>
            <p:spPr bwMode="auto">
              <a:xfrm flipH="1">
                <a:off x="5311421" y="5607025"/>
                <a:ext cx="660620" cy="88729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3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5311421" y="5607025"/>
                <a:ext cx="660620" cy="8872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itle 1"/>
              <p:cNvSpPr txBox="1">
                <a:spLocks/>
              </p:cNvSpPr>
              <p:nvPr/>
            </p:nvSpPr>
            <p:spPr bwMode="auto">
              <a:xfrm flipH="1">
                <a:off x="6150161" y="1252739"/>
                <a:ext cx="660620" cy="88729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4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6150161" y="1252739"/>
                <a:ext cx="660620" cy="88729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itle 1"/>
              <p:cNvSpPr txBox="1">
                <a:spLocks/>
              </p:cNvSpPr>
              <p:nvPr/>
            </p:nvSpPr>
            <p:spPr bwMode="auto">
              <a:xfrm flipH="1">
                <a:off x="5344078" y="1252739"/>
                <a:ext cx="660620" cy="88729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6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flipH="1">
                <a:off x="5344078" y="1252739"/>
                <a:ext cx="660620" cy="88729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itle 1"/>
          <p:cNvSpPr txBox="1">
            <a:spLocks/>
          </p:cNvSpPr>
          <p:nvPr/>
        </p:nvSpPr>
        <p:spPr bwMode="auto">
          <a:xfrm>
            <a:off x="21949" y="1128975"/>
            <a:ext cx="3913666" cy="9135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we are back to </a:t>
            </a:r>
            <a:b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starting position!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890020" y="200349"/>
            <a:ext cx="4190606" cy="607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993300"/>
                </a:solidFill>
                <a:cs typeface="Times New Roman" panose="02020603050405020304" pitchFamily="18" charset="0"/>
              </a:rPr>
              <a:t>[ </a:t>
            </a:r>
            <a:r>
              <a:rPr lang="en-US" dirty="0" smtClean="0">
                <a:solidFill>
                  <a:srgbClr val="993300"/>
                </a:solidFill>
                <a:cs typeface="Times New Roman" panose="02020603050405020304" pitchFamily="18" charset="0"/>
              </a:rPr>
              <a:t>Condon </a:t>
            </a:r>
            <a:r>
              <a:rPr lang="en-US" dirty="0">
                <a:solidFill>
                  <a:srgbClr val="993300"/>
                </a:solidFill>
                <a:cs typeface="Times New Roman" panose="02020603050405020304" pitchFamily="18" charset="0"/>
              </a:rPr>
              <a:t>(</a:t>
            </a:r>
            <a:r>
              <a:rPr lang="en-US" dirty="0" smtClean="0">
                <a:solidFill>
                  <a:srgbClr val="993300"/>
                </a:solidFill>
                <a:cs typeface="Times New Roman" panose="02020603050405020304" pitchFamily="18" charset="0"/>
              </a:rPr>
              <a:t>1993) ]</a:t>
            </a:r>
            <a:endParaRPr lang="en-US" dirty="0"/>
          </a:p>
        </p:txBody>
      </p:sp>
      <p:sp>
        <p:nvSpPr>
          <p:cNvPr id="38" name="Title 1"/>
          <p:cNvSpPr txBox="1">
            <a:spLocks/>
          </p:cNvSpPr>
          <p:nvPr/>
        </p:nvSpPr>
        <p:spPr bwMode="auto">
          <a:xfrm>
            <a:off x="11062" y="5520912"/>
            <a:ext cx="3913666" cy="186153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essentially minimal example as each player must have at least two vertices.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itle 1"/>
              <p:cNvSpPr txBox="1">
                <a:spLocks/>
              </p:cNvSpPr>
              <p:nvPr/>
            </p:nvSpPr>
            <p:spPr bwMode="auto">
              <a:xfrm>
                <a:off x="-309" y="4640597"/>
                <a:ext cx="3913666" cy="609398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36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2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309" y="4640597"/>
                <a:ext cx="3913666" cy="6093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50627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2705345" y="1915875"/>
            <a:ext cx="3875304" cy="3962386"/>
            <a:chOff x="2705345" y="1890312"/>
            <a:chExt cx="3875304" cy="3962386"/>
          </a:xfrm>
        </p:grpSpPr>
        <p:sp>
          <p:nvSpPr>
            <p:cNvPr id="4" name="Oval 3"/>
            <p:cNvSpPr>
              <a:spLocks noChangeAspect="1"/>
            </p:cNvSpPr>
            <p:nvPr/>
          </p:nvSpPr>
          <p:spPr bwMode="auto">
            <a:xfrm>
              <a:off x="2705345" y="3528605"/>
              <a:ext cx="685800" cy="6858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Oval 6"/>
            <p:cNvSpPr>
              <a:spLocks noChangeAspect="1"/>
            </p:cNvSpPr>
            <p:nvPr/>
          </p:nvSpPr>
          <p:spPr bwMode="auto">
            <a:xfrm>
              <a:off x="5894849" y="3528605"/>
              <a:ext cx="685800" cy="6858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4300097" y="1890312"/>
              <a:ext cx="685800" cy="3962386"/>
              <a:chOff x="4300097" y="1890312"/>
              <a:chExt cx="685800" cy="3962386"/>
            </a:xfrm>
          </p:grpSpPr>
          <p:sp>
            <p:nvSpPr>
              <p:cNvPr id="8" name="Oval 7"/>
              <p:cNvSpPr>
                <a:spLocks noChangeAspect="1"/>
              </p:cNvSpPr>
              <p:nvPr/>
            </p:nvSpPr>
            <p:spPr bwMode="auto">
              <a:xfrm>
                <a:off x="4300097" y="1890312"/>
                <a:ext cx="685800" cy="685800"/>
              </a:xfrm>
              <a:prstGeom prst="ellipse">
                <a:avLst/>
              </a:prstGeom>
              <a:solidFill>
                <a:srgbClr val="00B05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" name="Oval 8"/>
              <p:cNvSpPr>
                <a:spLocks noChangeAspect="1"/>
              </p:cNvSpPr>
              <p:nvPr/>
            </p:nvSpPr>
            <p:spPr bwMode="auto">
              <a:xfrm>
                <a:off x="4300097" y="5166898"/>
                <a:ext cx="685800" cy="685800"/>
              </a:xfrm>
              <a:prstGeom prst="ellipse">
                <a:avLst/>
              </a:prstGeom>
              <a:solidFill>
                <a:srgbClr val="00B05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cxnSp>
        <p:nvCxnSpPr>
          <p:cNvPr id="15" name="Straight Arrow Connector 14"/>
          <p:cNvCxnSpPr>
            <a:stCxn id="4" idx="7"/>
            <a:endCxn id="8" idx="3"/>
          </p:cNvCxnSpPr>
          <p:nvPr/>
        </p:nvCxnSpPr>
        <p:spPr bwMode="auto">
          <a:xfrm flipV="1">
            <a:off x="3290712" y="2501242"/>
            <a:ext cx="1109818" cy="1153359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7" name="Straight Arrow Connector 16"/>
          <p:cNvCxnSpPr>
            <a:stCxn id="9" idx="1"/>
            <a:endCxn id="4" idx="5"/>
          </p:cNvCxnSpPr>
          <p:nvPr/>
        </p:nvCxnSpPr>
        <p:spPr bwMode="auto">
          <a:xfrm flipH="1" flipV="1">
            <a:off x="3290712" y="4139535"/>
            <a:ext cx="1109818" cy="1153359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29" name="Straight Arrow Connector 28"/>
          <p:cNvCxnSpPr>
            <a:stCxn id="4" idx="2"/>
            <a:endCxn id="38" idx="6"/>
          </p:cNvCxnSpPr>
          <p:nvPr/>
        </p:nvCxnSpPr>
        <p:spPr bwMode="auto">
          <a:xfrm flipH="1">
            <a:off x="1824983" y="3897068"/>
            <a:ext cx="880362" cy="0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2" name="Straight Arrow Connector 31"/>
          <p:cNvCxnSpPr>
            <a:stCxn id="8" idx="0"/>
            <a:endCxn id="42" idx="4"/>
          </p:cNvCxnSpPr>
          <p:nvPr/>
        </p:nvCxnSpPr>
        <p:spPr bwMode="auto">
          <a:xfrm flipV="1">
            <a:off x="4642997" y="1008252"/>
            <a:ext cx="0" cy="907623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5" name="Straight Arrow Connector 34"/>
          <p:cNvCxnSpPr>
            <a:stCxn id="9" idx="4"/>
            <a:endCxn id="43" idx="0"/>
          </p:cNvCxnSpPr>
          <p:nvPr/>
        </p:nvCxnSpPr>
        <p:spPr bwMode="auto">
          <a:xfrm>
            <a:off x="4642997" y="5878261"/>
            <a:ext cx="0" cy="907623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1" name="Straight Arrow Connector 50"/>
          <p:cNvCxnSpPr>
            <a:stCxn id="7" idx="3"/>
            <a:endCxn id="9" idx="7"/>
          </p:cNvCxnSpPr>
          <p:nvPr/>
        </p:nvCxnSpPr>
        <p:spPr bwMode="auto">
          <a:xfrm flipH="1">
            <a:off x="4885464" y="4139535"/>
            <a:ext cx="1109818" cy="1153359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38" name="Oval 37"/>
          <p:cNvSpPr>
            <a:spLocks noChangeAspect="1"/>
          </p:cNvSpPr>
          <p:nvPr/>
        </p:nvSpPr>
        <p:spPr bwMode="auto">
          <a:xfrm>
            <a:off x="1367783" y="3668468"/>
            <a:ext cx="457200" cy="4572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Oval 41"/>
          <p:cNvSpPr>
            <a:spLocks noChangeAspect="1"/>
          </p:cNvSpPr>
          <p:nvPr/>
        </p:nvSpPr>
        <p:spPr bwMode="auto">
          <a:xfrm>
            <a:off x="4414397" y="551052"/>
            <a:ext cx="457200" cy="4572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Oval 42"/>
          <p:cNvSpPr>
            <a:spLocks noChangeAspect="1"/>
          </p:cNvSpPr>
          <p:nvPr/>
        </p:nvSpPr>
        <p:spPr bwMode="auto">
          <a:xfrm>
            <a:off x="4414397" y="6785884"/>
            <a:ext cx="457200" cy="4572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2" name="Curved Connector 51"/>
          <p:cNvCxnSpPr>
            <a:stCxn id="8" idx="6"/>
            <a:endCxn id="7" idx="0"/>
          </p:cNvCxnSpPr>
          <p:nvPr/>
        </p:nvCxnSpPr>
        <p:spPr bwMode="auto">
          <a:xfrm>
            <a:off x="4985897" y="2258775"/>
            <a:ext cx="1251852" cy="1295393"/>
          </a:xfrm>
          <a:prstGeom prst="curvedConnector2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5" name="Curved Connector 54"/>
          <p:cNvCxnSpPr>
            <a:stCxn id="7" idx="2"/>
            <a:endCxn id="8" idx="4"/>
          </p:cNvCxnSpPr>
          <p:nvPr/>
        </p:nvCxnSpPr>
        <p:spPr bwMode="auto">
          <a:xfrm rot="10800000">
            <a:off x="4642997" y="2601676"/>
            <a:ext cx="1251852" cy="1295393"/>
          </a:xfrm>
          <a:prstGeom prst="curvedConnector2">
            <a:avLst/>
          </a:prstGeom>
          <a:solidFill>
            <a:srgbClr val="00B8FF"/>
          </a:solidFill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58" name="Title 1"/>
          <p:cNvSpPr txBox="1">
            <a:spLocks/>
          </p:cNvSpPr>
          <p:nvPr/>
        </p:nvSpPr>
        <p:spPr bwMode="auto">
          <a:xfrm>
            <a:off x="11063" y="926732"/>
            <a:ext cx="3913666" cy="94795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switches</a:t>
            </a:r>
            <a:b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both actions</a:t>
            </a:r>
          </a:p>
        </p:txBody>
      </p:sp>
      <p:grpSp>
        <p:nvGrpSpPr>
          <p:cNvPr id="64" name="Group 63"/>
          <p:cNvGrpSpPr/>
          <p:nvPr/>
        </p:nvGrpSpPr>
        <p:grpSpPr>
          <a:xfrm>
            <a:off x="709887" y="625650"/>
            <a:ext cx="5845582" cy="6574321"/>
            <a:chOff x="709887" y="625650"/>
            <a:chExt cx="5845582" cy="657432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Title 1"/>
                <p:cNvSpPr txBox="1">
                  <a:spLocks/>
                </p:cNvSpPr>
                <p:nvPr/>
              </p:nvSpPr>
              <p:spPr bwMode="auto">
                <a:xfrm flipH="1">
                  <a:off x="5030955" y="625650"/>
                  <a:ext cx="863894" cy="473976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  <a:spAutoFit/>
                </a:bodyPr>
                <a:lstStyle>
                  <a:lvl1pPr algn="ctr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marL="4318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2pPr>
                  <a:lvl3pPr marL="6477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3pPr>
                  <a:lvl4pPr marL="862013" indent="-214313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4pPr>
                  <a:lvl5pPr marL="10795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5pPr>
                  <a:lvl6pPr marL="15367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6pPr>
                  <a:lvl7pPr marL="19939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7pPr>
                  <a:lvl8pPr marL="24511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8pPr>
                  <a:lvl9pPr marL="29083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9pPr>
                </a:lstStyle>
                <a:p>
                  <a:pPr>
                    <a:lnSpc>
                      <a:spcPct val="11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9" name="Title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5030955" y="625650"/>
                  <a:ext cx="863894" cy="473976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Title 1"/>
                <p:cNvSpPr txBox="1">
                  <a:spLocks/>
                </p:cNvSpPr>
                <p:nvPr/>
              </p:nvSpPr>
              <p:spPr bwMode="auto">
                <a:xfrm flipH="1">
                  <a:off x="709887" y="3651692"/>
                  <a:ext cx="660620" cy="473976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  <a:spAutoFit/>
                </a:bodyPr>
                <a:lstStyle>
                  <a:lvl1pPr algn="ctr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marL="4318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2pPr>
                  <a:lvl3pPr marL="6477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3pPr>
                  <a:lvl4pPr marL="862013" indent="-214313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4pPr>
                  <a:lvl5pPr marL="10795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5pPr>
                  <a:lvl6pPr marL="15367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6pPr>
                  <a:lvl7pPr marL="19939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7pPr>
                  <a:lvl8pPr marL="24511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8pPr>
                  <a:lvl9pPr marL="29083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9pPr>
                </a:lstStyle>
                <a:p>
                  <a:pPr>
                    <a:lnSpc>
                      <a:spcPct val="11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0" name="Title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709887" y="3651692"/>
                  <a:ext cx="660620" cy="473976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Title 1"/>
                <p:cNvSpPr txBox="1">
                  <a:spLocks/>
                </p:cNvSpPr>
                <p:nvPr/>
              </p:nvSpPr>
              <p:spPr bwMode="auto">
                <a:xfrm flipH="1">
                  <a:off x="3741188" y="6725995"/>
                  <a:ext cx="660620" cy="473976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  <a:spAutoFit/>
                </a:bodyPr>
                <a:lstStyle>
                  <a:lvl1pPr algn="ctr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marL="4318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2pPr>
                  <a:lvl3pPr marL="6477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3pPr>
                  <a:lvl4pPr marL="862013" indent="-214313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4pPr>
                  <a:lvl5pPr marL="10795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5pPr>
                  <a:lvl6pPr marL="15367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6pPr>
                  <a:lvl7pPr marL="19939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7pPr>
                  <a:lvl8pPr marL="24511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8pPr>
                  <a:lvl9pPr marL="29083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9pPr>
                </a:lstStyle>
                <a:p>
                  <a:pPr>
                    <a:lnSpc>
                      <a:spcPct val="11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1" name="Title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3741188" y="6725995"/>
                  <a:ext cx="660620" cy="473976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Title 1"/>
                <p:cNvSpPr txBox="1">
                  <a:spLocks/>
                </p:cNvSpPr>
                <p:nvPr/>
              </p:nvSpPr>
              <p:spPr bwMode="auto">
                <a:xfrm flipH="1">
                  <a:off x="5894849" y="2021787"/>
                  <a:ext cx="660620" cy="473976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  <a:spAutoFit/>
                </a:bodyPr>
                <a:lstStyle>
                  <a:lvl1pPr algn="ctr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marL="4318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2pPr>
                  <a:lvl3pPr marL="6477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3pPr>
                  <a:lvl4pPr marL="862013" indent="-214313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4pPr>
                  <a:lvl5pPr marL="10795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5pPr>
                  <a:lvl6pPr marL="15367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6pPr>
                  <a:lvl7pPr marL="19939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7pPr>
                  <a:lvl8pPr marL="24511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8pPr>
                  <a:lvl9pPr marL="29083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9pPr>
                </a:lstStyle>
                <a:p>
                  <a:pPr>
                    <a:lnSpc>
                      <a:spcPct val="11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2" name="Title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5894849" y="2021787"/>
                  <a:ext cx="660620" cy="473976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Title 1"/>
                <p:cNvSpPr txBox="1">
                  <a:spLocks/>
                </p:cNvSpPr>
                <p:nvPr/>
              </p:nvSpPr>
              <p:spPr bwMode="auto">
                <a:xfrm flipH="1">
                  <a:off x="4460636" y="3478789"/>
                  <a:ext cx="660620" cy="473976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  <a:spAutoFit/>
                </a:bodyPr>
                <a:lstStyle>
                  <a:lvl1pPr algn="ctr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marL="4318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2pPr>
                  <a:lvl3pPr marL="6477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3pPr>
                  <a:lvl4pPr marL="862013" indent="-214313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4pPr>
                  <a:lvl5pPr marL="10795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5pPr>
                  <a:lvl6pPr marL="15367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6pPr>
                  <a:lvl7pPr marL="19939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7pPr>
                  <a:lvl8pPr marL="24511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8pPr>
                  <a:lvl9pPr marL="29083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9pPr>
                </a:lstStyle>
                <a:p>
                  <a:pPr>
                    <a:lnSpc>
                      <a:spcPct val="11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3" name="Title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4460636" y="3478789"/>
                  <a:ext cx="660620" cy="473976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5" name="Title 1"/>
          <p:cNvSpPr txBox="1">
            <a:spLocks/>
          </p:cNvSpPr>
          <p:nvPr/>
        </p:nvSpPr>
        <p:spPr bwMode="auto">
          <a:xfrm>
            <a:off x="6158570" y="936533"/>
            <a:ext cx="3913666" cy="9135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 be converted </a:t>
            </a:r>
            <a:b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a MPGs.</a:t>
            </a:r>
          </a:p>
        </p:txBody>
      </p:sp>
      <p:sp>
        <p:nvSpPr>
          <p:cNvPr id="27" name="Title 1"/>
          <p:cNvSpPr txBox="1">
            <a:spLocks/>
          </p:cNvSpPr>
          <p:nvPr/>
        </p:nvSpPr>
        <p:spPr bwMode="auto">
          <a:xfrm>
            <a:off x="5694524" y="5516417"/>
            <a:ext cx="3913666" cy="138755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Note: We did not give a general strategy iteration algorithm for MPGs yet.</a:t>
            </a:r>
          </a:p>
        </p:txBody>
      </p:sp>
    </p:spTree>
    <p:extLst>
      <p:ext uri="{BB962C8B-B14F-4D97-AF65-F5344CB8AC3E}">
        <p14:creationId xmlns:p14="http://schemas.microsoft.com/office/powerpoint/2010/main" val="2288894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1"/>
          <p:cNvSpPr>
            <a:spLocks noChangeArrowheads="1"/>
          </p:cNvSpPr>
          <p:nvPr/>
        </p:nvSpPr>
        <p:spPr bwMode="auto">
          <a:xfrm>
            <a:off x="21772" y="943700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4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Lecture 3</a:t>
            </a:r>
            <a:endParaRPr lang="en-US" sz="3200" dirty="0">
              <a:solidFill>
                <a:srgbClr val="9966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21772" y="2426781"/>
            <a:ext cx="10080625" cy="58189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4000"/>
              </a:lnSpc>
            </a:pP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 to Turn-Based Stochastic Games (TBSGs)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30333" y="3431355"/>
            <a:ext cx="10080625" cy="58189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4000"/>
              </a:lnSpc>
            </a:pP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Value iteration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11672" y="4312773"/>
            <a:ext cx="10080625" cy="58189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4000"/>
              </a:lnSpc>
            </a:pP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Policy iteration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9962" y="5194190"/>
            <a:ext cx="10080625" cy="58189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4000"/>
              </a:lnSpc>
            </a:pP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Linear Programming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2952964" y="5198472"/>
            <a:ext cx="4202130" cy="733999"/>
            <a:chOff x="2952964" y="5270390"/>
            <a:chExt cx="4202130" cy="733999"/>
          </a:xfrm>
        </p:grpSpPr>
        <p:cxnSp>
          <p:nvCxnSpPr>
            <p:cNvPr id="3" name="Straight Connector 2"/>
            <p:cNvCxnSpPr/>
            <p:nvPr/>
          </p:nvCxnSpPr>
          <p:spPr bwMode="auto">
            <a:xfrm>
              <a:off x="2952964" y="5270390"/>
              <a:ext cx="4202130" cy="733999"/>
            </a:xfrm>
            <a:prstGeom prst="line">
              <a:avLst/>
            </a:prstGeom>
            <a:solidFill>
              <a:srgbClr val="00B8FF"/>
            </a:solidFill>
            <a:ln w="857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" name="Straight Connector 10"/>
            <p:cNvCxnSpPr/>
            <p:nvPr/>
          </p:nvCxnSpPr>
          <p:spPr bwMode="auto">
            <a:xfrm flipV="1">
              <a:off x="2952964" y="5270390"/>
              <a:ext cx="4202130" cy="733999"/>
            </a:xfrm>
            <a:prstGeom prst="line">
              <a:avLst/>
            </a:prstGeom>
            <a:solidFill>
              <a:srgbClr val="00B8FF"/>
            </a:solidFill>
            <a:ln w="857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970213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/>
      <p:bldP spid="9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2705345" y="1915875"/>
            <a:ext cx="3875304" cy="3962386"/>
            <a:chOff x="2705345" y="1890312"/>
            <a:chExt cx="3875304" cy="3962386"/>
          </a:xfrm>
        </p:grpSpPr>
        <p:sp>
          <p:nvSpPr>
            <p:cNvPr id="4" name="Oval 3"/>
            <p:cNvSpPr>
              <a:spLocks noChangeAspect="1"/>
            </p:cNvSpPr>
            <p:nvPr/>
          </p:nvSpPr>
          <p:spPr bwMode="auto">
            <a:xfrm>
              <a:off x="2705345" y="3528605"/>
              <a:ext cx="685800" cy="6858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Oval 6"/>
            <p:cNvSpPr>
              <a:spLocks noChangeAspect="1"/>
            </p:cNvSpPr>
            <p:nvPr/>
          </p:nvSpPr>
          <p:spPr bwMode="auto">
            <a:xfrm>
              <a:off x="5894849" y="3528605"/>
              <a:ext cx="685800" cy="6858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4300097" y="1890312"/>
              <a:ext cx="685800" cy="3962386"/>
              <a:chOff x="4300097" y="1890312"/>
              <a:chExt cx="685800" cy="3962386"/>
            </a:xfrm>
          </p:grpSpPr>
          <p:sp>
            <p:nvSpPr>
              <p:cNvPr id="8" name="Oval 7"/>
              <p:cNvSpPr>
                <a:spLocks noChangeAspect="1"/>
              </p:cNvSpPr>
              <p:nvPr/>
            </p:nvSpPr>
            <p:spPr bwMode="auto">
              <a:xfrm>
                <a:off x="4300097" y="1890312"/>
                <a:ext cx="685800" cy="685800"/>
              </a:xfrm>
              <a:prstGeom prst="ellipse">
                <a:avLst/>
              </a:prstGeom>
              <a:solidFill>
                <a:srgbClr val="00B05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" name="Oval 8"/>
              <p:cNvSpPr>
                <a:spLocks noChangeAspect="1"/>
              </p:cNvSpPr>
              <p:nvPr/>
            </p:nvSpPr>
            <p:spPr bwMode="auto">
              <a:xfrm>
                <a:off x="4300097" y="5166898"/>
                <a:ext cx="685800" cy="685800"/>
              </a:xfrm>
              <a:prstGeom prst="ellipse">
                <a:avLst/>
              </a:prstGeom>
              <a:solidFill>
                <a:srgbClr val="00B05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cxnSp>
        <p:nvCxnSpPr>
          <p:cNvPr id="15" name="Straight Arrow Connector 14"/>
          <p:cNvCxnSpPr>
            <a:stCxn id="4" idx="7"/>
            <a:endCxn id="8" idx="3"/>
          </p:cNvCxnSpPr>
          <p:nvPr/>
        </p:nvCxnSpPr>
        <p:spPr bwMode="auto">
          <a:xfrm flipV="1">
            <a:off x="3290712" y="2501242"/>
            <a:ext cx="1109818" cy="1153359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7" name="Straight Arrow Connector 16"/>
          <p:cNvCxnSpPr>
            <a:stCxn id="9" idx="1"/>
            <a:endCxn id="4" idx="5"/>
          </p:cNvCxnSpPr>
          <p:nvPr/>
        </p:nvCxnSpPr>
        <p:spPr bwMode="auto">
          <a:xfrm flipH="1" flipV="1">
            <a:off x="3290712" y="4139535"/>
            <a:ext cx="1109818" cy="1153359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29" name="Straight Arrow Connector 28"/>
          <p:cNvCxnSpPr>
            <a:stCxn id="4" idx="2"/>
            <a:endCxn id="38" idx="6"/>
          </p:cNvCxnSpPr>
          <p:nvPr/>
        </p:nvCxnSpPr>
        <p:spPr bwMode="auto">
          <a:xfrm flipH="1">
            <a:off x="1824983" y="3897068"/>
            <a:ext cx="880362" cy="0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2" name="Straight Arrow Connector 31"/>
          <p:cNvCxnSpPr>
            <a:stCxn id="8" idx="0"/>
            <a:endCxn id="42" idx="4"/>
          </p:cNvCxnSpPr>
          <p:nvPr/>
        </p:nvCxnSpPr>
        <p:spPr bwMode="auto">
          <a:xfrm flipV="1">
            <a:off x="4642997" y="1008252"/>
            <a:ext cx="0" cy="907623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5" name="Straight Arrow Connector 34"/>
          <p:cNvCxnSpPr>
            <a:stCxn id="9" idx="4"/>
            <a:endCxn id="43" idx="0"/>
          </p:cNvCxnSpPr>
          <p:nvPr/>
        </p:nvCxnSpPr>
        <p:spPr bwMode="auto">
          <a:xfrm>
            <a:off x="4642997" y="5878261"/>
            <a:ext cx="0" cy="907623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1" name="Straight Arrow Connector 50"/>
          <p:cNvCxnSpPr>
            <a:stCxn id="7" idx="3"/>
            <a:endCxn id="9" idx="7"/>
          </p:cNvCxnSpPr>
          <p:nvPr/>
        </p:nvCxnSpPr>
        <p:spPr bwMode="auto">
          <a:xfrm flipH="1">
            <a:off x="4885464" y="4139535"/>
            <a:ext cx="1109818" cy="1153359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38" name="Oval 37"/>
          <p:cNvSpPr>
            <a:spLocks noChangeAspect="1"/>
          </p:cNvSpPr>
          <p:nvPr/>
        </p:nvSpPr>
        <p:spPr bwMode="auto">
          <a:xfrm>
            <a:off x="1367783" y="3668468"/>
            <a:ext cx="457200" cy="4572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Oval 41"/>
          <p:cNvSpPr>
            <a:spLocks noChangeAspect="1"/>
          </p:cNvSpPr>
          <p:nvPr/>
        </p:nvSpPr>
        <p:spPr bwMode="auto">
          <a:xfrm>
            <a:off x="4414397" y="551052"/>
            <a:ext cx="457200" cy="4572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Oval 42"/>
          <p:cNvSpPr>
            <a:spLocks noChangeAspect="1"/>
          </p:cNvSpPr>
          <p:nvPr/>
        </p:nvSpPr>
        <p:spPr bwMode="auto">
          <a:xfrm>
            <a:off x="4414397" y="6785884"/>
            <a:ext cx="457200" cy="4572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2" name="Curved Connector 51"/>
          <p:cNvCxnSpPr>
            <a:stCxn id="8" idx="6"/>
            <a:endCxn id="7" idx="0"/>
          </p:cNvCxnSpPr>
          <p:nvPr/>
        </p:nvCxnSpPr>
        <p:spPr bwMode="auto">
          <a:xfrm>
            <a:off x="4985897" y="2258775"/>
            <a:ext cx="1251852" cy="1295393"/>
          </a:xfrm>
          <a:prstGeom prst="curvedConnector2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5" name="Curved Connector 54"/>
          <p:cNvCxnSpPr>
            <a:stCxn id="7" idx="2"/>
            <a:endCxn id="8" idx="4"/>
          </p:cNvCxnSpPr>
          <p:nvPr/>
        </p:nvCxnSpPr>
        <p:spPr bwMode="auto">
          <a:xfrm rot="10800000">
            <a:off x="4642997" y="2601676"/>
            <a:ext cx="1251852" cy="1295393"/>
          </a:xfrm>
          <a:prstGeom prst="curvedConnector2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19" name="Title 1"/>
          <p:cNvSpPr txBox="1">
            <a:spLocks/>
          </p:cNvSpPr>
          <p:nvPr/>
        </p:nvSpPr>
        <p:spPr bwMode="auto">
          <a:xfrm>
            <a:off x="11063" y="926732"/>
            <a:ext cx="3913666" cy="94795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switches</a:t>
            </a:r>
            <a:b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both actions</a:t>
            </a:r>
          </a:p>
        </p:txBody>
      </p:sp>
      <p:grpSp>
        <p:nvGrpSpPr>
          <p:cNvPr id="56" name="Group 55"/>
          <p:cNvGrpSpPr/>
          <p:nvPr/>
        </p:nvGrpSpPr>
        <p:grpSpPr>
          <a:xfrm>
            <a:off x="709887" y="625650"/>
            <a:ext cx="5845582" cy="6574321"/>
            <a:chOff x="709887" y="625650"/>
            <a:chExt cx="5845582" cy="657432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itle 1"/>
                <p:cNvSpPr txBox="1">
                  <a:spLocks/>
                </p:cNvSpPr>
                <p:nvPr/>
              </p:nvSpPr>
              <p:spPr bwMode="auto">
                <a:xfrm flipH="1">
                  <a:off x="5030955" y="625650"/>
                  <a:ext cx="863894" cy="473976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  <a:spAutoFit/>
                </a:bodyPr>
                <a:lstStyle>
                  <a:lvl1pPr algn="ctr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marL="4318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2pPr>
                  <a:lvl3pPr marL="6477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3pPr>
                  <a:lvl4pPr marL="862013" indent="-214313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4pPr>
                  <a:lvl5pPr marL="10795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5pPr>
                  <a:lvl6pPr marL="15367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6pPr>
                  <a:lvl7pPr marL="19939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7pPr>
                  <a:lvl8pPr marL="24511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8pPr>
                  <a:lvl9pPr marL="29083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9pPr>
                </a:lstStyle>
                <a:p>
                  <a:pPr>
                    <a:lnSpc>
                      <a:spcPct val="11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7" name="Title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5030955" y="625650"/>
                  <a:ext cx="863894" cy="473976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Title 1"/>
                <p:cNvSpPr txBox="1">
                  <a:spLocks/>
                </p:cNvSpPr>
                <p:nvPr/>
              </p:nvSpPr>
              <p:spPr bwMode="auto">
                <a:xfrm flipH="1">
                  <a:off x="709887" y="3651692"/>
                  <a:ext cx="660620" cy="473976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  <a:spAutoFit/>
                </a:bodyPr>
                <a:lstStyle>
                  <a:lvl1pPr algn="ctr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marL="4318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2pPr>
                  <a:lvl3pPr marL="6477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3pPr>
                  <a:lvl4pPr marL="862013" indent="-214313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4pPr>
                  <a:lvl5pPr marL="10795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5pPr>
                  <a:lvl6pPr marL="15367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6pPr>
                  <a:lvl7pPr marL="19939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7pPr>
                  <a:lvl8pPr marL="24511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8pPr>
                  <a:lvl9pPr marL="29083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9pPr>
                </a:lstStyle>
                <a:p>
                  <a:pPr>
                    <a:lnSpc>
                      <a:spcPct val="11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8" name="Title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709887" y="3651692"/>
                  <a:ext cx="660620" cy="473976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Title 1"/>
                <p:cNvSpPr txBox="1">
                  <a:spLocks/>
                </p:cNvSpPr>
                <p:nvPr/>
              </p:nvSpPr>
              <p:spPr bwMode="auto">
                <a:xfrm flipH="1">
                  <a:off x="3741188" y="6725995"/>
                  <a:ext cx="660620" cy="473976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  <a:spAutoFit/>
                </a:bodyPr>
                <a:lstStyle>
                  <a:lvl1pPr algn="ctr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marL="4318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2pPr>
                  <a:lvl3pPr marL="6477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3pPr>
                  <a:lvl4pPr marL="862013" indent="-214313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4pPr>
                  <a:lvl5pPr marL="10795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5pPr>
                  <a:lvl6pPr marL="15367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6pPr>
                  <a:lvl7pPr marL="19939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7pPr>
                  <a:lvl8pPr marL="24511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8pPr>
                  <a:lvl9pPr marL="29083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9pPr>
                </a:lstStyle>
                <a:p>
                  <a:pPr>
                    <a:lnSpc>
                      <a:spcPct val="11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9" name="Title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3741188" y="6725995"/>
                  <a:ext cx="660620" cy="473976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Title 1"/>
                <p:cNvSpPr txBox="1">
                  <a:spLocks/>
                </p:cNvSpPr>
                <p:nvPr/>
              </p:nvSpPr>
              <p:spPr bwMode="auto">
                <a:xfrm flipH="1">
                  <a:off x="5894849" y="2021787"/>
                  <a:ext cx="660620" cy="473976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  <a:spAutoFit/>
                </a:bodyPr>
                <a:lstStyle>
                  <a:lvl1pPr algn="ctr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marL="4318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2pPr>
                  <a:lvl3pPr marL="6477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3pPr>
                  <a:lvl4pPr marL="862013" indent="-214313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4pPr>
                  <a:lvl5pPr marL="10795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5pPr>
                  <a:lvl6pPr marL="15367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6pPr>
                  <a:lvl7pPr marL="19939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7pPr>
                  <a:lvl8pPr marL="24511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8pPr>
                  <a:lvl9pPr marL="29083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9pPr>
                </a:lstStyle>
                <a:p>
                  <a:pPr>
                    <a:lnSpc>
                      <a:spcPct val="11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0" name="Title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5894849" y="2021787"/>
                  <a:ext cx="660620" cy="473976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Title 1"/>
                <p:cNvSpPr txBox="1">
                  <a:spLocks/>
                </p:cNvSpPr>
                <p:nvPr/>
              </p:nvSpPr>
              <p:spPr bwMode="auto">
                <a:xfrm flipH="1">
                  <a:off x="4460636" y="3478789"/>
                  <a:ext cx="660620" cy="473976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  <a:spAutoFit/>
                </a:bodyPr>
                <a:lstStyle>
                  <a:lvl1pPr algn="ctr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marL="4318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2pPr>
                  <a:lvl3pPr marL="6477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3pPr>
                  <a:lvl4pPr marL="862013" indent="-214313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4pPr>
                  <a:lvl5pPr marL="10795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5pPr>
                  <a:lvl6pPr marL="15367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6pPr>
                  <a:lvl7pPr marL="19939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7pPr>
                  <a:lvl8pPr marL="24511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8pPr>
                  <a:lvl9pPr marL="29083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9pPr>
                </a:lstStyle>
                <a:p>
                  <a:pPr>
                    <a:lnSpc>
                      <a:spcPct val="11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1" name="Title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4460636" y="3478789"/>
                  <a:ext cx="660620" cy="473976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639331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2705345" y="1915875"/>
            <a:ext cx="3875304" cy="3962386"/>
            <a:chOff x="2705345" y="1890312"/>
            <a:chExt cx="3875304" cy="3962386"/>
          </a:xfrm>
        </p:grpSpPr>
        <p:sp>
          <p:nvSpPr>
            <p:cNvPr id="4" name="Oval 3"/>
            <p:cNvSpPr>
              <a:spLocks noChangeAspect="1"/>
            </p:cNvSpPr>
            <p:nvPr/>
          </p:nvSpPr>
          <p:spPr bwMode="auto">
            <a:xfrm>
              <a:off x="2705345" y="3528605"/>
              <a:ext cx="685800" cy="6858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Oval 6"/>
            <p:cNvSpPr>
              <a:spLocks noChangeAspect="1"/>
            </p:cNvSpPr>
            <p:nvPr/>
          </p:nvSpPr>
          <p:spPr bwMode="auto">
            <a:xfrm>
              <a:off x="5894849" y="3528605"/>
              <a:ext cx="685800" cy="6858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4300097" y="1890312"/>
              <a:ext cx="685800" cy="3962386"/>
              <a:chOff x="4300097" y="1890312"/>
              <a:chExt cx="685800" cy="3962386"/>
            </a:xfrm>
          </p:grpSpPr>
          <p:sp>
            <p:nvSpPr>
              <p:cNvPr id="8" name="Oval 7"/>
              <p:cNvSpPr>
                <a:spLocks noChangeAspect="1"/>
              </p:cNvSpPr>
              <p:nvPr/>
            </p:nvSpPr>
            <p:spPr bwMode="auto">
              <a:xfrm>
                <a:off x="4300097" y="1890312"/>
                <a:ext cx="685800" cy="685800"/>
              </a:xfrm>
              <a:prstGeom prst="ellipse">
                <a:avLst/>
              </a:prstGeom>
              <a:solidFill>
                <a:srgbClr val="00B05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" name="Oval 8"/>
              <p:cNvSpPr>
                <a:spLocks noChangeAspect="1"/>
              </p:cNvSpPr>
              <p:nvPr/>
            </p:nvSpPr>
            <p:spPr bwMode="auto">
              <a:xfrm>
                <a:off x="4300097" y="5166898"/>
                <a:ext cx="685800" cy="685800"/>
              </a:xfrm>
              <a:prstGeom prst="ellipse">
                <a:avLst/>
              </a:prstGeom>
              <a:solidFill>
                <a:srgbClr val="00B05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cxnSp>
        <p:nvCxnSpPr>
          <p:cNvPr id="15" name="Straight Arrow Connector 14"/>
          <p:cNvCxnSpPr>
            <a:stCxn id="4" idx="7"/>
            <a:endCxn id="8" idx="3"/>
          </p:cNvCxnSpPr>
          <p:nvPr/>
        </p:nvCxnSpPr>
        <p:spPr bwMode="auto">
          <a:xfrm flipV="1">
            <a:off x="3290712" y="2501242"/>
            <a:ext cx="1109818" cy="1153359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7" name="Straight Arrow Connector 16"/>
          <p:cNvCxnSpPr>
            <a:stCxn id="9" idx="1"/>
            <a:endCxn id="4" idx="5"/>
          </p:cNvCxnSpPr>
          <p:nvPr/>
        </p:nvCxnSpPr>
        <p:spPr bwMode="auto">
          <a:xfrm flipH="1" flipV="1">
            <a:off x="3290712" y="4139535"/>
            <a:ext cx="1109818" cy="1153359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29" name="Straight Arrow Connector 28"/>
          <p:cNvCxnSpPr>
            <a:stCxn id="4" idx="2"/>
            <a:endCxn id="38" idx="6"/>
          </p:cNvCxnSpPr>
          <p:nvPr/>
        </p:nvCxnSpPr>
        <p:spPr bwMode="auto">
          <a:xfrm flipH="1">
            <a:off x="1824983" y="3897068"/>
            <a:ext cx="880362" cy="0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2" name="Straight Arrow Connector 31"/>
          <p:cNvCxnSpPr>
            <a:stCxn id="8" idx="0"/>
            <a:endCxn id="42" idx="4"/>
          </p:cNvCxnSpPr>
          <p:nvPr/>
        </p:nvCxnSpPr>
        <p:spPr bwMode="auto">
          <a:xfrm flipV="1">
            <a:off x="4642997" y="1008252"/>
            <a:ext cx="0" cy="907623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5" name="Straight Arrow Connector 34"/>
          <p:cNvCxnSpPr>
            <a:stCxn id="9" idx="4"/>
            <a:endCxn id="43" idx="0"/>
          </p:cNvCxnSpPr>
          <p:nvPr/>
        </p:nvCxnSpPr>
        <p:spPr bwMode="auto">
          <a:xfrm>
            <a:off x="4642997" y="5878261"/>
            <a:ext cx="0" cy="907623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1" name="Straight Arrow Connector 50"/>
          <p:cNvCxnSpPr>
            <a:stCxn id="7" idx="3"/>
            <a:endCxn id="9" idx="7"/>
          </p:cNvCxnSpPr>
          <p:nvPr/>
        </p:nvCxnSpPr>
        <p:spPr bwMode="auto">
          <a:xfrm flipH="1">
            <a:off x="4885464" y="4139535"/>
            <a:ext cx="1109818" cy="1153359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38" name="Oval 37"/>
          <p:cNvSpPr>
            <a:spLocks noChangeAspect="1"/>
          </p:cNvSpPr>
          <p:nvPr/>
        </p:nvSpPr>
        <p:spPr bwMode="auto">
          <a:xfrm>
            <a:off x="1367783" y="3668468"/>
            <a:ext cx="457200" cy="4572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Oval 41"/>
          <p:cNvSpPr>
            <a:spLocks noChangeAspect="1"/>
          </p:cNvSpPr>
          <p:nvPr/>
        </p:nvSpPr>
        <p:spPr bwMode="auto">
          <a:xfrm>
            <a:off x="4414397" y="551052"/>
            <a:ext cx="457200" cy="4572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Oval 42"/>
          <p:cNvSpPr>
            <a:spLocks noChangeAspect="1"/>
          </p:cNvSpPr>
          <p:nvPr/>
        </p:nvSpPr>
        <p:spPr bwMode="auto">
          <a:xfrm>
            <a:off x="4414397" y="6785884"/>
            <a:ext cx="457200" cy="4572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2" name="Curved Connector 51"/>
          <p:cNvCxnSpPr>
            <a:stCxn id="8" idx="6"/>
            <a:endCxn id="7" idx="0"/>
          </p:cNvCxnSpPr>
          <p:nvPr/>
        </p:nvCxnSpPr>
        <p:spPr bwMode="auto">
          <a:xfrm>
            <a:off x="4985897" y="2258775"/>
            <a:ext cx="1251852" cy="1295393"/>
          </a:xfrm>
          <a:prstGeom prst="curvedConnector2">
            <a:avLst/>
          </a:prstGeom>
          <a:solidFill>
            <a:srgbClr val="00B8FF"/>
          </a:solidFill>
          <a:ln w="635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5" name="Curved Connector 54"/>
          <p:cNvCxnSpPr>
            <a:stCxn id="7" idx="2"/>
            <a:endCxn id="8" idx="4"/>
          </p:cNvCxnSpPr>
          <p:nvPr/>
        </p:nvCxnSpPr>
        <p:spPr bwMode="auto">
          <a:xfrm rot="10800000">
            <a:off x="4642997" y="2601676"/>
            <a:ext cx="1251852" cy="1295393"/>
          </a:xfrm>
          <a:prstGeom prst="curvedConnector2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19" name="Title 1"/>
          <p:cNvSpPr txBox="1">
            <a:spLocks/>
          </p:cNvSpPr>
          <p:nvPr/>
        </p:nvSpPr>
        <p:spPr bwMode="auto">
          <a:xfrm>
            <a:off x="11063" y="926732"/>
            <a:ext cx="3913666" cy="94795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switches</a:t>
            </a:r>
            <a:b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both actions</a:t>
            </a:r>
          </a:p>
        </p:txBody>
      </p:sp>
      <p:grpSp>
        <p:nvGrpSpPr>
          <p:cNvPr id="56" name="Group 55"/>
          <p:cNvGrpSpPr/>
          <p:nvPr/>
        </p:nvGrpSpPr>
        <p:grpSpPr>
          <a:xfrm>
            <a:off x="709887" y="625650"/>
            <a:ext cx="5845582" cy="6574321"/>
            <a:chOff x="709887" y="625650"/>
            <a:chExt cx="5845582" cy="657432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itle 1"/>
                <p:cNvSpPr txBox="1">
                  <a:spLocks/>
                </p:cNvSpPr>
                <p:nvPr/>
              </p:nvSpPr>
              <p:spPr bwMode="auto">
                <a:xfrm flipH="1">
                  <a:off x="5030955" y="625650"/>
                  <a:ext cx="863894" cy="473976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  <a:spAutoFit/>
                </a:bodyPr>
                <a:lstStyle>
                  <a:lvl1pPr algn="ctr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marL="4318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2pPr>
                  <a:lvl3pPr marL="6477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3pPr>
                  <a:lvl4pPr marL="862013" indent="-214313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4pPr>
                  <a:lvl5pPr marL="10795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5pPr>
                  <a:lvl6pPr marL="15367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6pPr>
                  <a:lvl7pPr marL="19939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7pPr>
                  <a:lvl8pPr marL="24511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8pPr>
                  <a:lvl9pPr marL="29083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9pPr>
                </a:lstStyle>
                <a:p>
                  <a:pPr>
                    <a:lnSpc>
                      <a:spcPct val="11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7" name="Title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5030955" y="625650"/>
                  <a:ext cx="863894" cy="473976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Title 1"/>
                <p:cNvSpPr txBox="1">
                  <a:spLocks/>
                </p:cNvSpPr>
                <p:nvPr/>
              </p:nvSpPr>
              <p:spPr bwMode="auto">
                <a:xfrm flipH="1">
                  <a:off x="709887" y="3651692"/>
                  <a:ext cx="660620" cy="473976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  <a:spAutoFit/>
                </a:bodyPr>
                <a:lstStyle>
                  <a:lvl1pPr algn="ctr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marL="4318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2pPr>
                  <a:lvl3pPr marL="6477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3pPr>
                  <a:lvl4pPr marL="862013" indent="-214313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4pPr>
                  <a:lvl5pPr marL="10795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5pPr>
                  <a:lvl6pPr marL="15367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6pPr>
                  <a:lvl7pPr marL="19939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7pPr>
                  <a:lvl8pPr marL="24511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8pPr>
                  <a:lvl9pPr marL="29083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9pPr>
                </a:lstStyle>
                <a:p>
                  <a:pPr>
                    <a:lnSpc>
                      <a:spcPct val="11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8" name="Title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709887" y="3651692"/>
                  <a:ext cx="660620" cy="473976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Title 1"/>
                <p:cNvSpPr txBox="1">
                  <a:spLocks/>
                </p:cNvSpPr>
                <p:nvPr/>
              </p:nvSpPr>
              <p:spPr bwMode="auto">
                <a:xfrm flipH="1">
                  <a:off x="3741188" y="6725995"/>
                  <a:ext cx="660620" cy="473976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  <a:spAutoFit/>
                </a:bodyPr>
                <a:lstStyle>
                  <a:lvl1pPr algn="ctr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marL="4318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2pPr>
                  <a:lvl3pPr marL="6477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3pPr>
                  <a:lvl4pPr marL="862013" indent="-214313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4pPr>
                  <a:lvl5pPr marL="10795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5pPr>
                  <a:lvl6pPr marL="15367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6pPr>
                  <a:lvl7pPr marL="19939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7pPr>
                  <a:lvl8pPr marL="24511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8pPr>
                  <a:lvl9pPr marL="29083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9pPr>
                </a:lstStyle>
                <a:p>
                  <a:pPr>
                    <a:lnSpc>
                      <a:spcPct val="11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9" name="Title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3741188" y="6725995"/>
                  <a:ext cx="660620" cy="473976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Title 1"/>
                <p:cNvSpPr txBox="1">
                  <a:spLocks/>
                </p:cNvSpPr>
                <p:nvPr/>
              </p:nvSpPr>
              <p:spPr bwMode="auto">
                <a:xfrm flipH="1">
                  <a:off x="5894849" y="2021787"/>
                  <a:ext cx="660620" cy="473976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  <a:spAutoFit/>
                </a:bodyPr>
                <a:lstStyle>
                  <a:lvl1pPr algn="ctr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marL="4318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2pPr>
                  <a:lvl3pPr marL="6477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3pPr>
                  <a:lvl4pPr marL="862013" indent="-214313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4pPr>
                  <a:lvl5pPr marL="10795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5pPr>
                  <a:lvl6pPr marL="15367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6pPr>
                  <a:lvl7pPr marL="19939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7pPr>
                  <a:lvl8pPr marL="24511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8pPr>
                  <a:lvl9pPr marL="29083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9pPr>
                </a:lstStyle>
                <a:p>
                  <a:pPr>
                    <a:lnSpc>
                      <a:spcPct val="11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0" name="Title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5894849" y="2021787"/>
                  <a:ext cx="660620" cy="473976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Title 1"/>
                <p:cNvSpPr txBox="1">
                  <a:spLocks/>
                </p:cNvSpPr>
                <p:nvPr/>
              </p:nvSpPr>
              <p:spPr bwMode="auto">
                <a:xfrm flipH="1">
                  <a:off x="4460636" y="3478789"/>
                  <a:ext cx="660620" cy="473976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  <a:spAutoFit/>
                </a:bodyPr>
                <a:lstStyle>
                  <a:lvl1pPr algn="ctr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marL="4318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2pPr>
                  <a:lvl3pPr marL="6477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3pPr>
                  <a:lvl4pPr marL="862013" indent="-214313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4pPr>
                  <a:lvl5pPr marL="10795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5pPr>
                  <a:lvl6pPr marL="15367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6pPr>
                  <a:lvl7pPr marL="19939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7pPr>
                  <a:lvl8pPr marL="24511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8pPr>
                  <a:lvl9pPr marL="29083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9pPr>
                </a:lstStyle>
                <a:p>
                  <a:pPr>
                    <a:lnSpc>
                      <a:spcPct val="11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1" name="Title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4460636" y="3478789"/>
                  <a:ext cx="660620" cy="473976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446284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2705345" y="1915875"/>
            <a:ext cx="3875304" cy="3962386"/>
            <a:chOff x="2705345" y="1890312"/>
            <a:chExt cx="3875304" cy="3962386"/>
          </a:xfrm>
        </p:grpSpPr>
        <p:sp>
          <p:nvSpPr>
            <p:cNvPr id="4" name="Oval 3"/>
            <p:cNvSpPr>
              <a:spLocks noChangeAspect="1"/>
            </p:cNvSpPr>
            <p:nvPr/>
          </p:nvSpPr>
          <p:spPr bwMode="auto">
            <a:xfrm>
              <a:off x="2705345" y="3528605"/>
              <a:ext cx="685800" cy="6858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Oval 6"/>
            <p:cNvSpPr>
              <a:spLocks noChangeAspect="1"/>
            </p:cNvSpPr>
            <p:nvPr/>
          </p:nvSpPr>
          <p:spPr bwMode="auto">
            <a:xfrm>
              <a:off x="5894849" y="3528605"/>
              <a:ext cx="685800" cy="6858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4300097" y="1890312"/>
              <a:ext cx="685800" cy="3962386"/>
              <a:chOff x="4300097" y="1890312"/>
              <a:chExt cx="685800" cy="3962386"/>
            </a:xfrm>
          </p:grpSpPr>
          <p:sp>
            <p:nvSpPr>
              <p:cNvPr id="8" name="Oval 7"/>
              <p:cNvSpPr>
                <a:spLocks noChangeAspect="1"/>
              </p:cNvSpPr>
              <p:nvPr/>
            </p:nvSpPr>
            <p:spPr bwMode="auto">
              <a:xfrm>
                <a:off x="4300097" y="1890312"/>
                <a:ext cx="685800" cy="685800"/>
              </a:xfrm>
              <a:prstGeom prst="ellipse">
                <a:avLst/>
              </a:prstGeom>
              <a:solidFill>
                <a:srgbClr val="00B05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" name="Oval 8"/>
              <p:cNvSpPr>
                <a:spLocks noChangeAspect="1"/>
              </p:cNvSpPr>
              <p:nvPr/>
            </p:nvSpPr>
            <p:spPr bwMode="auto">
              <a:xfrm>
                <a:off x="4300097" y="5166898"/>
                <a:ext cx="685800" cy="685800"/>
              </a:xfrm>
              <a:prstGeom prst="ellipse">
                <a:avLst/>
              </a:prstGeom>
              <a:solidFill>
                <a:srgbClr val="00B05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cxnSp>
        <p:nvCxnSpPr>
          <p:cNvPr id="15" name="Straight Arrow Connector 14"/>
          <p:cNvCxnSpPr>
            <a:stCxn id="4" idx="7"/>
            <a:endCxn id="8" idx="3"/>
          </p:cNvCxnSpPr>
          <p:nvPr/>
        </p:nvCxnSpPr>
        <p:spPr bwMode="auto">
          <a:xfrm flipV="1">
            <a:off x="3290712" y="2501242"/>
            <a:ext cx="1109818" cy="1153359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7" name="Straight Arrow Connector 16"/>
          <p:cNvCxnSpPr>
            <a:stCxn id="9" idx="1"/>
            <a:endCxn id="4" idx="5"/>
          </p:cNvCxnSpPr>
          <p:nvPr/>
        </p:nvCxnSpPr>
        <p:spPr bwMode="auto">
          <a:xfrm flipH="1" flipV="1">
            <a:off x="3290712" y="4139535"/>
            <a:ext cx="1109818" cy="1153359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29" name="Straight Arrow Connector 28"/>
          <p:cNvCxnSpPr>
            <a:stCxn id="4" idx="2"/>
            <a:endCxn id="38" idx="6"/>
          </p:cNvCxnSpPr>
          <p:nvPr/>
        </p:nvCxnSpPr>
        <p:spPr bwMode="auto">
          <a:xfrm flipH="1">
            <a:off x="1824983" y="3897068"/>
            <a:ext cx="880362" cy="0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2" name="Straight Arrow Connector 31"/>
          <p:cNvCxnSpPr>
            <a:stCxn id="8" idx="0"/>
            <a:endCxn id="42" idx="4"/>
          </p:cNvCxnSpPr>
          <p:nvPr/>
        </p:nvCxnSpPr>
        <p:spPr bwMode="auto">
          <a:xfrm flipV="1">
            <a:off x="4642997" y="1008252"/>
            <a:ext cx="0" cy="907623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5" name="Straight Arrow Connector 34"/>
          <p:cNvCxnSpPr>
            <a:stCxn id="9" idx="4"/>
            <a:endCxn id="43" idx="0"/>
          </p:cNvCxnSpPr>
          <p:nvPr/>
        </p:nvCxnSpPr>
        <p:spPr bwMode="auto">
          <a:xfrm>
            <a:off x="4642997" y="5878261"/>
            <a:ext cx="0" cy="907623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1" name="Straight Arrow Connector 50"/>
          <p:cNvCxnSpPr>
            <a:stCxn id="7" idx="3"/>
            <a:endCxn id="9" idx="7"/>
          </p:cNvCxnSpPr>
          <p:nvPr/>
        </p:nvCxnSpPr>
        <p:spPr bwMode="auto">
          <a:xfrm flipH="1">
            <a:off x="4885464" y="4139535"/>
            <a:ext cx="1109818" cy="1153359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38" name="Oval 37"/>
          <p:cNvSpPr>
            <a:spLocks noChangeAspect="1"/>
          </p:cNvSpPr>
          <p:nvPr/>
        </p:nvSpPr>
        <p:spPr bwMode="auto">
          <a:xfrm>
            <a:off x="1367783" y="3668468"/>
            <a:ext cx="457200" cy="4572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Oval 41"/>
          <p:cNvSpPr>
            <a:spLocks noChangeAspect="1"/>
          </p:cNvSpPr>
          <p:nvPr/>
        </p:nvSpPr>
        <p:spPr bwMode="auto">
          <a:xfrm>
            <a:off x="4414397" y="551052"/>
            <a:ext cx="457200" cy="4572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Oval 42"/>
          <p:cNvSpPr>
            <a:spLocks noChangeAspect="1"/>
          </p:cNvSpPr>
          <p:nvPr/>
        </p:nvSpPr>
        <p:spPr bwMode="auto">
          <a:xfrm>
            <a:off x="4414397" y="6785884"/>
            <a:ext cx="457200" cy="4572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2" name="Curved Connector 51"/>
          <p:cNvCxnSpPr>
            <a:stCxn id="8" idx="6"/>
            <a:endCxn id="7" idx="0"/>
          </p:cNvCxnSpPr>
          <p:nvPr/>
        </p:nvCxnSpPr>
        <p:spPr bwMode="auto">
          <a:xfrm>
            <a:off x="4985897" y="2258775"/>
            <a:ext cx="1251852" cy="1295393"/>
          </a:xfrm>
          <a:prstGeom prst="curvedConnector2">
            <a:avLst/>
          </a:prstGeom>
          <a:solidFill>
            <a:srgbClr val="00B8FF"/>
          </a:solidFill>
          <a:ln w="635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5" name="Curved Connector 54"/>
          <p:cNvCxnSpPr>
            <a:stCxn id="7" idx="2"/>
            <a:endCxn id="8" idx="4"/>
          </p:cNvCxnSpPr>
          <p:nvPr/>
        </p:nvCxnSpPr>
        <p:spPr bwMode="auto">
          <a:xfrm rot="10800000">
            <a:off x="4642997" y="2601676"/>
            <a:ext cx="1251852" cy="1295393"/>
          </a:xfrm>
          <a:prstGeom prst="curvedConnector2">
            <a:avLst/>
          </a:prstGeom>
          <a:solidFill>
            <a:srgbClr val="00B8FF"/>
          </a:solidFill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19" name="Title 1"/>
          <p:cNvSpPr txBox="1">
            <a:spLocks/>
          </p:cNvSpPr>
          <p:nvPr/>
        </p:nvSpPr>
        <p:spPr bwMode="auto">
          <a:xfrm>
            <a:off x="11063" y="943917"/>
            <a:ext cx="3913666" cy="9135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switches</a:t>
            </a:r>
            <a:b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both actions</a:t>
            </a:r>
          </a:p>
        </p:txBody>
      </p:sp>
      <p:grpSp>
        <p:nvGrpSpPr>
          <p:cNvPr id="56" name="Group 55"/>
          <p:cNvGrpSpPr/>
          <p:nvPr/>
        </p:nvGrpSpPr>
        <p:grpSpPr>
          <a:xfrm>
            <a:off x="709887" y="625650"/>
            <a:ext cx="5845582" cy="6574321"/>
            <a:chOff x="709887" y="625650"/>
            <a:chExt cx="5845582" cy="657432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itle 1"/>
                <p:cNvSpPr txBox="1">
                  <a:spLocks/>
                </p:cNvSpPr>
                <p:nvPr/>
              </p:nvSpPr>
              <p:spPr bwMode="auto">
                <a:xfrm flipH="1">
                  <a:off x="5030955" y="625650"/>
                  <a:ext cx="863894" cy="473976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  <a:spAutoFit/>
                </a:bodyPr>
                <a:lstStyle>
                  <a:lvl1pPr algn="ctr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marL="4318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2pPr>
                  <a:lvl3pPr marL="6477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3pPr>
                  <a:lvl4pPr marL="862013" indent="-214313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4pPr>
                  <a:lvl5pPr marL="10795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5pPr>
                  <a:lvl6pPr marL="15367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6pPr>
                  <a:lvl7pPr marL="19939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7pPr>
                  <a:lvl8pPr marL="24511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8pPr>
                  <a:lvl9pPr marL="29083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9pPr>
                </a:lstStyle>
                <a:p>
                  <a:pPr>
                    <a:lnSpc>
                      <a:spcPct val="11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7" name="Title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5030955" y="625650"/>
                  <a:ext cx="863894" cy="473976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Title 1"/>
                <p:cNvSpPr txBox="1">
                  <a:spLocks/>
                </p:cNvSpPr>
                <p:nvPr/>
              </p:nvSpPr>
              <p:spPr bwMode="auto">
                <a:xfrm flipH="1">
                  <a:off x="709887" y="3651692"/>
                  <a:ext cx="660620" cy="473976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  <a:spAutoFit/>
                </a:bodyPr>
                <a:lstStyle>
                  <a:lvl1pPr algn="ctr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marL="4318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2pPr>
                  <a:lvl3pPr marL="6477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3pPr>
                  <a:lvl4pPr marL="862013" indent="-214313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4pPr>
                  <a:lvl5pPr marL="10795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5pPr>
                  <a:lvl6pPr marL="15367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6pPr>
                  <a:lvl7pPr marL="19939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7pPr>
                  <a:lvl8pPr marL="24511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8pPr>
                  <a:lvl9pPr marL="29083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9pPr>
                </a:lstStyle>
                <a:p>
                  <a:pPr>
                    <a:lnSpc>
                      <a:spcPct val="11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8" name="Title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709887" y="3651692"/>
                  <a:ext cx="660620" cy="473976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Title 1"/>
                <p:cNvSpPr txBox="1">
                  <a:spLocks/>
                </p:cNvSpPr>
                <p:nvPr/>
              </p:nvSpPr>
              <p:spPr bwMode="auto">
                <a:xfrm flipH="1">
                  <a:off x="3741188" y="6725995"/>
                  <a:ext cx="660620" cy="473976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  <a:spAutoFit/>
                </a:bodyPr>
                <a:lstStyle>
                  <a:lvl1pPr algn="ctr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marL="4318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2pPr>
                  <a:lvl3pPr marL="6477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3pPr>
                  <a:lvl4pPr marL="862013" indent="-214313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4pPr>
                  <a:lvl5pPr marL="10795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5pPr>
                  <a:lvl6pPr marL="15367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6pPr>
                  <a:lvl7pPr marL="19939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7pPr>
                  <a:lvl8pPr marL="24511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8pPr>
                  <a:lvl9pPr marL="29083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9pPr>
                </a:lstStyle>
                <a:p>
                  <a:pPr>
                    <a:lnSpc>
                      <a:spcPct val="11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9" name="Title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3741188" y="6725995"/>
                  <a:ext cx="660620" cy="473976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Title 1"/>
                <p:cNvSpPr txBox="1">
                  <a:spLocks/>
                </p:cNvSpPr>
                <p:nvPr/>
              </p:nvSpPr>
              <p:spPr bwMode="auto">
                <a:xfrm flipH="1">
                  <a:off x="5894849" y="2021787"/>
                  <a:ext cx="660620" cy="473976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  <a:spAutoFit/>
                </a:bodyPr>
                <a:lstStyle>
                  <a:lvl1pPr algn="ctr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marL="4318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2pPr>
                  <a:lvl3pPr marL="6477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3pPr>
                  <a:lvl4pPr marL="862013" indent="-214313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4pPr>
                  <a:lvl5pPr marL="10795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5pPr>
                  <a:lvl6pPr marL="15367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6pPr>
                  <a:lvl7pPr marL="19939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7pPr>
                  <a:lvl8pPr marL="24511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8pPr>
                  <a:lvl9pPr marL="29083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9pPr>
                </a:lstStyle>
                <a:p>
                  <a:pPr>
                    <a:lnSpc>
                      <a:spcPct val="11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0" name="Title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5894849" y="2021787"/>
                  <a:ext cx="660620" cy="473976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Title 1"/>
                <p:cNvSpPr txBox="1">
                  <a:spLocks/>
                </p:cNvSpPr>
                <p:nvPr/>
              </p:nvSpPr>
              <p:spPr bwMode="auto">
                <a:xfrm flipH="1">
                  <a:off x="4460636" y="3478789"/>
                  <a:ext cx="660620" cy="473976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  <a:spAutoFit/>
                </a:bodyPr>
                <a:lstStyle>
                  <a:lvl1pPr algn="ctr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marL="4318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2pPr>
                  <a:lvl3pPr marL="6477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3pPr>
                  <a:lvl4pPr marL="862013" indent="-214313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4pPr>
                  <a:lvl5pPr marL="10795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5pPr>
                  <a:lvl6pPr marL="15367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6pPr>
                  <a:lvl7pPr marL="19939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7pPr>
                  <a:lvl8pPr marL="24511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8pPr>
                  <a:lvl9pPr marL="29083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9pPr>
                </a:lstStyle>
                <a:p>
                  <a:pPr>
                    <a:lnSpc>
                      <a:spcPct val="11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1" name="Title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4460636" y="3478789"/>
                  <a:ext cx="660620" cy="473976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171865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2705345" y="1915875"/>
            <a:ext cx="3875304" cy="3962386"/>
            <a:chOff x="2705345" y="1890312"/>
            <a:chExt cx="3875304" cy="3962386"/>
          </a:xfrm>
        </p:grpSpPr>
        <p:sp>
          <p:nvSpPr>
            <p:cNvPr id="4" name="Oval 3"/>
            <p:cNvSpPr>
              <a:spLocks noChangeAspect="1"/>
            </p:cNvSpPr>
            <p:nvPr/>
          </p:nvSpPr>
          <p:spPr bwMode="auto">
            <a:xfrm>
              <a:off x="2705345" y="3528605"/>
              <a:ext cx="685800" cy="6858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Oval 6"/>
            <p:cNvSpPr>
              <a:spLocks noChangeAspect="1"/>
            </p:cNvSpPr>
            <p:nvPr/>
          </p:nvSpPr>
          <p:spPr bwMode="auto">
            <a:xfrm>
              <a:off x="5894849" y="3528605"/>
              <a:ext cx="685800" cy="6858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4300097" y="1890312"/>
              <a:ext cx="685800" cy="3962386"/>
              <a:chOff x="4300097" y="1890312"/>
              <a:chExt cx="685800" cy="3962386"/>
            </a:xfrm>
          </p:grpSpPr>
          <p:sp>
            <p:nvSpPr>
              <p:cNvPr id="8" name="Oval 7"/>
              <p:cNvSpPr>
                <a:spLocks noChangeAspect="1"/>
              </p:cNvSpPr>
              <p:nvPr/>
            </p:nvSpPr>
            <p:spPr bwMode="auto">
              <a:xfrm>
                <a:off x="4300097" y="1890312"/>
                <a:ext cx="685800" cy="685800"/>
              </a:xfrm>
              <a:prstGeom prst="ellipse">
                <a:avLst/>
              </a:prstGeom>
              <a:solidFill>
                <a:srgbClr val="00B05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" name="Oval 8"/>
              <p:cNvSpPr>
                <a:spLocks noChangeAspect="1"/>
              </p:cNvSpPr>
              <p:nvPr/>
            </p:nvSpPr>
            <p:spPr bwMode="auto">
              <a:xfrm>
                <a:off x="4300097" y="5166898"/>
                <a:ext cx="685800" cy="685800"/>
              </a:xfrm>
              <a:prstGeom prst="ellipse">
                <a:avLst/>
              </a:prstGeom>
              <a:solidFill>
                <a:srgbClr val="00B05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cxnSp>
        <p:nvCxnSpPr>
          <p:cNvPr id="15" name="Straight Arrow Connector 14"/>
          <p:cNvCxnSpPr>
            <a:stCxn id="4" idx="7"/>
            <a:endCxn id="8" idx="3"/>
          </p:cNvCxnSpPr>
          <p:nvPr/>
        </p:nvCxnSpPr>
        <p:spPr bwMode="auto">
          <a:xfrm flipV="1">
            <a:off x="3290712" y="2501242"/>
            <a:ext cx="1109818" cy="1153359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7" name="Straight Arrow Connector 16"/>
          <p:cNvCxnSpPr>
            <a:stCxn id="9" idx="1"/>
            <a:endCxn id="4" idx="5"/>
          </p:cNvCxnSpPr>
          <p:nvPr/>
        </p:nvCxnSpPr>
        <p:spPr bwMode="auto">
          <a:xfrm flipH="1" flipV="1">
            <a:off x="3290712" y="4139535"/>
            <a:ext cx="1109818" cy="1153359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29" name="Straight Arrow Connector 28"/>
          <p:cNvCxnSpPr>
            <a:stCxn id="4" idx="2"/>
            <a:endCxn id="38" idx="6"/>
          </p:cNvCxnSpPr>
          <p:nvPr/>
        </p:nvCxnSpPr>
        <p:spPr bwMode="auto">
          <a:xfrm flipH="1">
            <a:off x="1824983" y="3897068"/>
            <a:ext cx="880362" cy="0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2" name="Straight Arrow Connector 31"/>
          <p:cNvCxnSpPr>
            <a:stCxn id="8" idx="0"/>
            <a:endCxn id="42" idx="4"/>
          </p:cNvCxnSpPr>
          <p:nvPr/>
        </p:nvCxnSpPr>
        <p:spPr bwMode="auto">
          <a:xfrm flipV="1">
            <a:off x="4642997" y="1008252"/>
            <a:ext cx="0" cy="907623"/>
          </a:xfrm>
          <a:prstGeom prst="straightConnector1">
            <a:avLst/>
          </a:prstGeom>
          <a:solidFill>
            <a:srgbClr val="00B8FF"/>
          </a:solidFill>
          <a:ln w="635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35" name="Straight Arrow Connector 34"/>
          <p:cNvCxnSpPr>
            <a:stCxn id="9" idx="4"/>
            <a:endCxn id="43" idx="0"/>
          </p:cNvCxnSpPr>
          <p:nvPr/>
        </p:nvCxnSpPr>
        <p:spPr bwMode="auto">
          <a:xfrm>
            <a:off x="4642997" y="5878261"/>
            <a:ext cx="0" cy="907623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1" name="Straight Arrow Connector 50"/>
          <p:cNvCxnSpPr>
            <a:stCxn id="7" idx="3"/>
            <a:endCxn id="9" idx="7"/>
          </p:cNvCxnSpPr>
          <p:nvPr/>
        </p:nvCxnSpPr>
        <p:spPr bwMode="auto">
          <a:xfrm flipH="1">
            <a:off x="4885464" y="4139535"/>
            <a:ext cx="1109818" cy="1153359"/>
          </a:xfrm>
          <a:prstGeom prst="straightConnector1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38" name="Oval 37"/>
          <p:cNvSpPr>
            <a:spLocks noChangeAspect="1"/>
          </p:cNvSpPr>
          <p:nvPr/>
        </p:nvSpPr>
        <p:spPr bwMode="auto">
          <a:xfrm>
            <a:off x="1367783" y="3668468"/>
            <a:ext cx="457200" cy="4572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Oval 41"/>
          <p:cNvSpPr>
            <a:spLocks noChangeAspect="1"/>
          </p:cNvSpPr>
          <p:nvPr/>
        </p:nvSpPr>
        <p:spPr bwMode="auto">
          <a:xfrm>
            <a:off x="4414397" y="551052"/>
            <a:ext cx="457200" cy="4572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Oval 42"/>
          <p:cNvSpPr>
            <a:spLocks noChangeAspect="1"/>
          </p:cNvSpPr>
          <p:nvPr/>
        </p:nvSpPr>
        <p:spPr bwMode="auto">
          <a:xfrm>
            <a:off x="4414397" y="6785884"/>
            <a:ext cx="457200" cy="4572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2" name="Curved Connector 51"/>
          <p:cNvCxnSpPr>
            <a:stCxn id="8" idx="6"/>
            <a:endCxn id="7" idx="0"/>
          </p:cNvCxnSpPr>
          <p:nvPr/>
        </p:nvCxnSpPr>
        <p:spPr bwMode="auto">
          <a:xfrm>
            <a:off x="4985897" y="2258775"/>
            <a:ext cx="1251852" cy="1295393"/>
          </a:xfrm>
          <a:prstGeom prst="curvedConnector2">
            <a:avLst/>
          </a:prstGeom>
          <a:solidFill>
            <a:srgbClr val="00B8FF"/>
          </a:solidFill>
          <a:ln w="4127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5" name="Curved Connector 54"/>
          <p:cNvCxnSpPr>
            <a:stCxn id="7" idx="2"/>
            <a:endCxn id="8" idx="4"/>
          </p:cNvCxnSpPr>
          <p:nvPr/>
        </p:nvCxnSpPr>
        <p:spPr bwMode="auto">
          <a:xfrm rot="10800000">
            <a:off x="4642997" y="2601676"/>
            <a:ext cx="1251852" cy="1295393"/>
          </a:xfrm>
          <a:prstGeom prst="curvedConnector2">
            <a:avLst/>
          </a:prstGeom>
          <a:solidFill>
            <a:srgbClr val="00B8FF"/>
          </a:solidFill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grpSp>
        <p:nvGrpSpPr>
          <p:cNvPr id="56" name="Group 55"/>
          <p:cNvGrpSpPr/>
          <p:nvPr/>
        </p:nvGrpSpPr>
        <p:grpSpPr>
          <a:xfrm>
            <a:off x="709887" y="625650"/>
            <a:ext cx="5845582" cy="6574321"/>
            <a:chOff x="709887" y="625650"/>
            <a:chExt cx="5845582" cy="657432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itle 1"/>
                <p:cNvSpPr txBox="1">
                  <a:spLocks/>
                </p:cNvSpPr>
                <p:nvPr/>
              </p:nvSpPr>
              <p:spPr bwMode="auto">
                <a:xfrm flipH="1">
                  <a:off x="5030955" y="625650"/>
                  <a:ext cx="863894" cy="473976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  <a:spAutoFit/>
                </a:bodyPr>
                <a:lstStyle>
                  <a:lvl1pPr algn="ctr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marL="4318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2pPr>
                  <a:lvl3pPr marL="6477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3pPr>
                  <a:lvl4pPr marL="862013" indent="-214313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4pPr>
                  <a:lvl5pPr marL="10795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5pPr>
                  <a:lvl6pPr marL="15367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6pPr>
                  <a:lvl7pPr marL="19939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7pPr>
                  <a:lvl8pPr marL="24511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8pPr>
                  <a:lvl9pPr marL="29083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9pPr>
                </a:lstStyle>
                <a:p>
                  <a:pPr>
                    <a:lnSpc>
                      <a:spcPct val="11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7" name="Title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5030955" y="625650"/>
                  <a:ext cx="863894" cy="473976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Title 1"/>
                <p:cNvSpPr txBox="1">
                  <a:spLocks/>
                </p:cNvSpPr>
                <p:nvPr/>
              </p:nvSpPr>
              <p:spPr bwMode="auto">
                <a:xfrm flipH="1">
                  <a:off x="709887" y="3651692"/>
                  <a:ext cx="660620" cy="473976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  <a:spAutoFit/>
                </a:bodyPr>
                <a:lstStyle>
                  <a:lvl1pPr algn="ctr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marL="4318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2pPr>
                  <a:lvl3pPr marL="6477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3pPr>
                  <a:lvl4pPr marL="862013" indent="-214313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4pPr>
                  <a:lvl5pPr marL="10795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5pPr>
                  <a:lvl6pPr marL="15367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6pPr>
                  <a:lvl7pPr marL="19939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7pPr>
                  <a:lvl8pPr marL="24511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8pPr>
                  <a:lvl9pPr marL="29083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9pPr>
                </a:lstStyle>
                <a:p>
                  <a:pPr>
                    <a:lnSpc>
                      <a:spcPct val="11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8" name="Title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709887" y="3651692"/>
                  <a:ext cx="660620" cy="473976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Title 1"/>
                <p:cNvSpPr txBox="1">
                  <a:spLocks/>
                </p:cNvSpPr>
                <p:nvPr/>
              </p:nvSpPr>
              <p:spPr bwMode="auto">
                <a:xfrm flipH="1">
                  <a:off x="3741188" y="6725995"/>
                  <a:ext cx="660620" cy="473976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  <a:spAutoFit/>
                </a:bodyPr>
                <a:lstStyle>
                  <a:lvl1pPr algn="ctr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marL="4318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2pPr>
                  <a:lvl3pPr marL="6477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3pPr>
                  <a:lvl4pPr marL="862013" indent="-214313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4pPr>
                  <a:lvl5pPr marL="10795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5pPr>
                  <a:lvl6pPr marL="15367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6pPr>
                  <a:lvl7pPr marL="19939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7pPr>
                  <a:lvl8pPr marL="24511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8pPr>
                  <a:lvl9pPr marL="29083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9pPr>
                </a:lstStyle>
                <a:p>
                  <a:pPr>
                    <a:lnSpc>
                      <a:spcPct val="11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9" name="Title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3741188" y="6725995"/>
                  <a:ext cx="660620" cy="473976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Title 1"/>
                <p:cNvSpPr txBox="1">
                  <a:spLocks/>
                </p:cNvSpPr>
                <p:nvPr/>
              </p:nvSpPr>
              <p:spPr bwMode="auto">
                <a:xfrm flipH="1">
                  <a:off x="5894849" y="2021787"/>
                  <a:ext cx="660620" cy="473976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  <a:spAutoFit/>
                </a:bodyPr>
                <a:lstStyle>
                  <a:lvl1pPr algn="ctr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marL="4318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2pPr>
                  <a:lvl3pPr marL="6477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3pPr>
                  <a:lvl4pPr marL="862013" indent="-214313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4pPr>
                  <a:lvl5pPr marL="10795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5pPr>
                  <a:lvl6pPr marL="15367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6pPr>
                  <a:lvl7pPr marL="19939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7pPr>
                  <a:lvl8pPr marL="24511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8pPr>
                  <a:lvl9pPr marL="29083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9pPr>
                </a:lstStyle>
                <a:p>
                  <a:pPr>
                    <a:lnSpc>
                      <a:spcPct val="11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0" name="Title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5894849" y="2021787"/>
                  <a:ext cx="660620" cy="473976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Title 1"/>
                <p:cNvSpPr txBox="1">
                  <a:spLocks/>
                </p:cNvSpPr>
                <p:nvPr/>
              </p:nvSpPr>
              <p:spPr bwMode="auto">
                <a:xfrm flipH="1">
                  <a:off x="4460636" y="3478789"/>
                  <a:ext cx="660620" cy="473976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  <a:spAutoFit/>
                </a:bodyPr>
                <a:lstStyle>
                  <a:lvl1pPr algn="ctr" defTabSz="457200" rtl="0" fontAlgn="base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+mj-lt"/>
                      <a:ea typeface="+mj-ea"/>
                      <a:cs typeface="+mj-cs"/>
                    </a:defRPr>
                  </a:lvl1pPr>
                  <a:lvl2pPr marL="4318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2pPr>
                  <a:lvl3pPr marL="647700" indent="-215900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3pPr>
                  <a:lvl4pPr marL="862013" indent="-214313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4pPr>
                  <a:lvl5pPr marL="10795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5pPr>
                  <a:lvl6pPr marL="15367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6pPr>
                  <a:lvl7pPr marL="19939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7pPr>
                  <a:lvl8pPr marL="24511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8pPr>
                  <a:lvl9pPr marL="2908300" indent="-217488" algn="l" defTabSz="457200" rtl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defRPr sz="4400">
                      <a:solidFill>
                        <a:srgbClr val="00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defRPr>
                  </a:lvl9pPr>
                </a:lstStyle>
                <a:p>
                  <a:pPr>
                    <a:lnSpc>
                      <a:spcPct val="11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1" name="Title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 flipH="1">
                  <a:off x="4460636" y="3478789"/>
                  <a:ext cx="660620" cy="473976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2" name="Title 1"/>
          <p:cNvSpPr txBox="1">
            <a:spLocks/>
          </p:cNvSpPr>
          <p:nvPr/>
        </p:nvSpPr>
        <p:spPr bwMode="auto">
          <a:xfrm>
            <a:off x="21949" y="1128975"/>
            <a:ext cx="3913666" cy="9135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we are back to </a:t>
            </a:r>
            <a:b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starting position!</a:t>
            </a:r>
          </a:p>
        </p:txBody>
      </p:sp>
    </p:spTree>
    <p:extLst>
      <p:ext uri="{BB962C8B-B14F-4D97-AF65-F5344CB8AC3E}">
        <p14:creationId xmlns:p14="http://schemas.microsoft.com/office/powerpoint/2010/main" val="638073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-1" y="438410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>
              <a:lnSpc>
                <a:spcPct val="105000"/>
              </a:lnSpc>
            </a:pPr>
            <a:r>
              <a:rPr lang="en-US" sz="4000" dirty="0" smtClean="0">
                <a:solidFill>
                  <a:schemeClr val="accent2"/>
                </a:solidFill>
              </a:rPr>
              <a:t>Local improvements by both players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7" name="Text Box 34"/>
          <p:cNvSpPr txBox="1">
            <a:spLocks noChangeArrowheads="1"/>
          </p:cNvSpPr>
          <p:nvPr/>
        </p:nvSpPr>
        <p:spPr bwMode="auto">
          <a:xfrm>
            <a:off x="9777" y="1699143"/>
            <a:ext cx="10080625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b="1" u="sng" dirty="0" smtClean="0">
                <a:latin typeface="Times New Roman" pitchFamily="18" charset="0"/>
                <a:cs typeface="Times New Roman" pitchFamily="18" charset="0"/>
              </a:rPr>
              <a:t>Exercise: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Construct a stopping TBSG on which </a:t>
            </a:r>
            <a:br>
              <a:rPr lang="en-US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there is a sequence of alternating improving switches </a:t>
            </a:r>
            <a:br>
              <a:rPr lang="en-US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by both players that cycles. </a:t>
            </a:r>
            <a:endParaRPr lang="en-US" sz="2600" dirty="0">
              <a:solidFill>
                <a:srgbClr val="C00000"/>
              </a:solidFill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Text Box 34"/>
          <p:cNvSpPr txBox="1">
            <a:spLocks noChangeArrowheads="1"/>
          </p:cNvSpPr>
          <p:nvPr/>
        </p:nvSpPr>
        <p:spPr bwMode="auto">
          <a:xfrm>
            <a:off x="8067" y="3474857"/>
            <a:ext cx="10080625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Why doesn’t the proof given for the strategy iteration </a:t>
            </a:r>
            <a:br>
              <a:rPr lang="en-US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algorithm in which the first player uses improving </a:t>
            </a:r>
            <a:br>
              <a:rPr lang="en-US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switches while the other player uses best response </a:t>
            </a:r>
            <a:br>
              <a:rPr lang="en-US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work in this case?</a:t>
            </a:r>
            <a:endParaRPr lang="en-US" sz="2600" dirty="0">
              <a:solidFill>
                <a:srgbClr val="C00000"/>
              </a:solidFill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947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34"/>
              <p:cNvSpPr txBox="1">
                <a:spLocks noChangeArrowheads="1"/>
              </p:cNvSpPr>
              <p:nvPr/>
            </p:nvSpPr>
            <p:spPr bwMode="auto">
              <a:xfrm>
                <a:off x="21761" y="4310484"/>
                <a:ext cx="10080625" cy="18680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For discounted </a:t>
                </a:r>
                <a:r>
                  <a:rPr lang="en-US" sz="30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MDP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s and 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TBSG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s, with discount factor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𝜆</m:t>
                    </m:r>
                    <m:r>
                      <a:rPr lang="en-US" sz="30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</m:oMath>
                </a14:m>
                <a:r>
                  <a:rPr lang="en-US" sz="3000" b="0" dirty="0" smtClean="0">
                    <a:latin typeface="Times New Roman" pitchFamily="18" charset="0"/>
                    <a:cs typeface="Times New Roman" pitchFamily="18" charset="0"/>
                  </a:rPr>
                  <a:t> Howard’s algorithm terminates after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𝑂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US" sz="30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𝜆</m:t>
                            </m:r>
                          </m:den>
                        </m:f>
                        <m:func>
                          <m:func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3000" b="0" i="0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log</m:t>
                            </m:r>
                          </m:fName>
                          <m:e>
                            <m:f>
                              <m:f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1</m:t>
                                </m:r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−</m:t>
                                </m:r>
                                <m:r>
                                  <a:rPr lang="en-US" sz="3000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𝜆</m:t>
                                </m:r>
                              </m:den>
                            </m:f>
                          </m:e>
                        </m:func>
                      </m:e>
                    </m:d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iterations,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where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𝑚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is the total number of actions.</a:t>
                </a:r>
                <a:endParaRPr lang="en-US" sz="2600" dirty="0">
                  <a:solidFill>
                    <a:srgbClr val="C00000"/>
                  </a:solidFill>
                  <a:ea typeface="+mj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1" y="4310484"/>
                <a:ext cx="10080625" cy="1868012"/>
              </a:xfrm>
              <a:prstGeom prst="rect">
                <a:avLst/>
              </a:prstGeom>
              <a:blipFill>
                <a:blip r:embed="rId2"/>
                <a:stretch>
                  <a:fillRect l="-242" t="-3583" r="-181" b="-716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-1" y="438410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>
              <a:lnSpc>
                <a:spcPct val="105000"/>
              </a:lnSpc>
            </a:pPr>
            <a:r>
              <a:rPr lang="en-US" sz="4000" dirty="0" smtClean="0">
                <a:solidFill>
                  <a:schemeClr val="accent2"/>
                </a:solidFill>
              </a:rPr>
              <a:t>Strategy Iteration for </a:t>
            </a:r>
            <a:r>
              <a:rPr lang="en-US" sz="4000" dirty="0" smtClean="0">
                <a:solidFill>
                  <a:srgbClr val="00B050"/>
                </a:solidFill>
              </a:rPr>
              <a:t>discounted</a:t>
            </a:r>
            <a:r>
              <a:rPr lang="en-US" sz="4000" dirty="0" smtClean="0">
                <a:solidFill>
                  <a:schemeClr val="accent2"/>
                </a:solidFill>
              </a:rPr>
              <a:t> TBSGs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7" name="Text Box 34"/>
          <p:cNvSpPr txBox="1">
            <a:spLocks noChangeArrowheads="1"/>
          </p:cNvSpPr>
          <p:nvPr/>
        </p:nvSpPr>
        <p:spPr bwMode="auto">
          <a:xfrm>
            <a:off x="9777" y="1606677"/>
            <a:ext cx="1008062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Greedy Strategy Iteration, also known as </a:t>
            </a:r>
            <a:br>
              <a:rPr lang="en-US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SWITCH-ALL, or Howard’s algorithm:</a:t>
            </a:r>
            <a:endParaRPr lang="en-US" sz="2600" dirty="0">
              <a:solidFill>
                <a:srgbClr val="C00000"/>
              </a:solidFill>
              <a:ea typeface="+mj-ea"/>
              <a:cs typeface="Arial" panose="020B0604020202020204" pitchFamily="34" charset="0"/>
            </a:endParaRPr>
          </a:p>
        </p:txBody>
      </p:sp>
      <p:sp>
        <p:nvSpPr>
          <p:cNvPr id="9" name="Text Box 34"/>
          <p:cNvSpPr txBox="1">
            <a:spLocks noChangeArrowheads="1"/>
          </p:cNvSpPr>
          <p:nvPr/>
        </p:nvSpPr>
        <p:spPr bwMode="auto">
          <a:xfrm>
            <a:off x="-2207" y="2807038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Perform the best switch from each state of player 0.</a:t>
            </a:r>
            <a:endParaRPr lang="en-US" sz="2600" dirty="0">
              <a:solidFill>
                <a:srgbClr val="C00000"/>
              </a:solidFill>
              <a:ea typeface="+mj-ea"/>
              <a:cs typeface="Arial" panose="020B0604020202020204" pitchFamily="34" charset="0"/>
            </a:endParaRPr>
          </a:p>
        </p:txBody>
      </p:sp>
      <p:sp>
        <p:nvSpPr>
          <p:cNvPr id="11" name="Text Box 34"/>
          <p:cNvSpPr txBox="1">
            <a:spLocks noChangeArrowheads="1"/>
          </p:cNvSpPr>
          <p:nvPr/>
        </p:nvSpPr>
        <p:spPr bwMode="auto">
          <a:xfrm>
            <a:off x="6357" y="3432049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Compute the best response of player 1.</a:t>
            </a:r>
            <a:endParaRPr lang="en-US" sz="2600" dirty="0">
              <a:solidFill>
                <a:srgbClr val="C00000"/>
              </a:solidFill>
              <a:ea typeface="+mj-ea"/>
              <a:cs typeface="Arial" panose="020B0604020202020204" pitchFamily="34" charset="0"/>
            </a:endParaRPr>
          </a:p>
        </p:txBody>
      </p:sp>
      <p:sp>
        <p:nvSpPr>
          <p:cNvPr id="12" name="Text Box 34"/>
          <p:cNvSpPr txBox="1">
            <a:spLocks noChangeArrowheads="1"/>
          </p:cNvSpPr>
          <p:nvPr/>
        </p:nvSpPr>
        <p:spPr bwMode="auto">
          <a:xfrm>
            <a:off x="20051" y="6260868"/>
            <a:ext cx="10080625" cy="498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en-US" sz="2600" dirty="0" smtClean="0">
                <a:solidFill>
                  <a:srgbClr val="C00000"/>
                </a:solidFill>
                <a:ea typeface="+mj-ea"/>
                <a:cs typeface="Arial" panose="020B0604020202020204" pitchFamily="34" charset="0"/>
              </a:rPr>
              <a:t>[ </a:t>
            </a:r>
            <a:r>
              <a:rPr lang="en-US" sz="2600" dirty="0">
                <a:solidFill>
                  <a:srgbClr val="C00000"/>
                </a:solidFill>
                <a:ea typeface="+mj-ea"/>
                <a:cs typeface="Arial" panose="020B0604020202020204" pitchFamily="34" charset="0"/>
              </a:rPr>
              <a:t>Ye (2011) ] [ Hansen-</a:t>
            </a:r>
            <a:r>
              <a:rPr lang="en-US" sz="2600" dirty="0" err="1">
                <a:solidFill>
                  <a:srgbClr val="C00000"/>
                </a:solidFill>
                <a:ea typeface="+mj-ea"/>
                <a:cs typeface="Arial" panose="020B0604020202020204" pitchFamily="34" charset="0"/>
              </a:rPr>
              <a:t>Miltersen</a:t>
            </a:r>
            <a:r>
              <a:rPr lang="en-US" sz="2600" dirty="0">
                <a:solidFill>
                  <a:srgbClr val="C00000"/>
                </a:solidFill>
                <a:ea typeface="+mj-ea"/>
                <a:cs typeface="Arial" panose="020B0604020202020204" pitchFamily="34" charset="0"/>
              </a:rPr>
              <a:t>-Z (2012) ] [</a:t>
            </a:r>
            <a:r>
              <a:rPr lang="en-US" sz="2600" dirty="0" err="1">
                <a:solidFill>
                  <a:srgbClr val="C00000"/>
                </a:solidFill>
                <a:ea typeface="+mj-ea"/>
                <a:cs typeface="Arial" panose="020B0604020202020204" pitchFamily="34" charset="0"/>
              </a:rPr>
              <a:t>Sherrer</a:t>
            </a:r>
            <a:r>
              <a:rPr lang="en-US" sz="2600" dirty="0">
                <a:solidFill>
                  <a:srgbClr val="C00000"/>
                </a:solidFill>
                <a:ea typeface="+mj-ea"/>
                <a:cs typeface="Arial" panose="020B0604020202020204" pitchFamily="34" charset="0"/>
              </a:rPr>
              <a:t> (2016) ]</a:t>
            </a:r>
          </a:p>
        </p:txBody>
      </p:sp>
    </p:spTree>
    <p:extLst>
      <p:ext uri="{BB962C8B-B14F-4D97-AF65-F5344CB8AC3E}">
        <p14:creationId xmlns:p14="http://schemas.microsoft.com/office/powerpoint/2010/main" val="2519327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7" grpId="0"/>
      <p:bldP spid="9" grpId="0"/>
      <p:bldP spid="11" grpId="0"/>
      <p:bldP spid="1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6926" y="179802"/>
            <a:ext cx="10080625" cy="62972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400" dirty="0" smtClean="0">
                <a:solidFill>
                  <a:schemeClr val="accent2"/>
                </a:solidFill>
              </a:rPr>
              <a:t>Matrix notation (reminder)</a:t>
            </a:r>
            <a:endParaRPr lang="en-US" sz="4400" dirty="0">
              <a:solidFill>
                <a:schemeClr val="accent2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70163" y="4200164"/>
            <a:ext cx="5039591" cy="49308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State/action incidence matrix</a:t>
            </a:r>
            <a:endParaRPr lang="he-IL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541661" y="4220712"/>
            <a:ext cx="5039591" cy="49308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Transition probabilities</a:t>
            </a:r>
            <a:endParaRPr lang="he-IL" sz="28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849408" y="2856211"/>
                <a:ext cx="1029028" cy="607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9408" y="2856211"/>
                <a:ext cx="1029028" cy="6075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/>
          <p:cNvGrpSpPr/>
          <p:nvPr/>
        </p:nvGrpSpPr>
        <p:grpSpPr>
          <a:xfrm rot="16200000">
            <a:off x="6173659" y="1186940"/>
            <a:ext cx="3121970" cy="2630541"/>
            <a:chOff x="6691521" y="1458235"/>
            <a:chExt cx="3121970" cy="2630541"/>
          </a:xfrm>
        </p:grpSpPr>
        <p:sp>
          <p:nvSpPr>
            <p:cNvPr id="24" name="TextBox 23"/>
            <p:cNvSpPr txBox="1"/>
            <p:nvPr/>
          </p:nvSpPr>
          <p:spPr bwMode="auto">
            <a:xfrm>
              <a:off x="6691521" y="2418671"/>
              <a:ext cx="2223478" cy="1431161"/>
            </a:xfrm>
            <a:prstGeom prst="rect">
              <a:avLst/>
            </a:prstGeom>
            <a:noFill/>
            <a:ln w="15875">
              <a:solidFill>
                <a:schemeClr val="tx1"/>
              </a:solidFill>
            </a:ln>
          </p:spPr>
          <p:txBody>
            <a:bodyPr wrap="square" lIns="0" tIns="0" rIns="0" bIns="0" rtlCol="1">
              <a:spAutoFit/>
            </a:bodyPr>
            <a:lstStyle/>
            <a:p>
              <a:r>
                <a:rPr lang="en-US" sz="2000" dirty="0" smtClean="0"/>
                <a:t> </a:t>
              </a:r>
            </a:p>
            <a:p>
              <a:r>
                <a:rPr lang="en-US" sz="2000" dirty="0" smtClean="0"/>
                <a:t> </a:t>
              </a:r>
            </a:p>
            <a:p>
              <a:r>
                <a:rPr lang="en-US" sz="2000" dirty="0" smtClean="0"/>
                <a:t> </a:t>
              </a:r>
            </a:p>
            <a:p>
              <a:r>
                <a:rPr lang="en-US" sz="2000" dirty="0" smtClean="0"/>
                <a:t> </a:t>
              </a:r>
            </a:p>
            <a:p>
              <a:endParaRPr lang="he-IL" sz="2000" dirty="0"/>
            </a:p>
          </p:txBody>
        </p:sp>
        <p:sp>
          <p:nvSpPr>
            <p:cNvPr id="40" name="Left Brace 39"/>
            <p:cNvSpPr/>
            <p:nvPr/>
          </p:nvSpPr>
          <p:spPr bwMode="auto">
            <a:xfrm rot="5400000">
              <a:off x="7672165" y="1094825"/>
              <a:ext cx="261395" cy="2210370"/>
            </a:xfrm>
            <a:prstGeom prst="leftBrace">
              <a:avLst/>
            </a:prstGeom>
            <a:noFill/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6867323" y="1458235"/>
              <a:ext cx="1870364" cy="49308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actions</a:t>
              </a:r>
              <a:endParaRPr lang="he-IL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Left Brace 41"/>
            <p:cNvSpPr/>
            <p:nvPr/>
          </p:nvSpPr>
          <p:spPr bwMode="auto">
            <a:xfrm rot="10800000">
              <a:off x="8970390" y="2423875"/>
              <a:ext cx="353293" cy="1411421"/>
            </a:xfrm>
            <a:prstGeom prst="leftBrace">
              <a:avLst/>
            </a:prstGeom>
            <a:noFill/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 rot="5400000">
              <a:off x="8631767" y="2907052"/>
              <a:ext cx="1870364" cy="49308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states</a:t>
              </a:r>
              <a:endParaRPr lang="he-IL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/>
                <p:cNvSpPr txBox="1"/>
                <p:nvPr/>
              </p:nvSpPr>
              <p:spPr>
                <a:xfrm rot="5400000">
                  <a:off x="7385401" y="2813405"/>
                  <a:ext cx="1029028" cy="64902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4" name="TextBox 3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5400000">
                  <a:off x="7385401" y="2813405"/>
                  <a:ext cx="1029028" cy="649024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604455" y="2854501"/>
                <a:ext cx="883577" cy="607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𝐽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455" y="2854501"/>
                <a:ext cx="883577" cy="60753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Left Brace 13"/>
          <p:cNvSpPr/>
          <p:nvPr/>
        </p:nvSpPr>
        <p:spPr bwMode="auto">
          <a:xfrm>
            <a:off x="2154638" y="2915592"/>
            <a:ext cx="211282" cy="633845"/>
          </a:xfrm>
          <a:prstGeom prst="leftBrace">
            <a:avLst/>
          </a:prstGeom>
          <a:noFill/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5" name="Left Brace 14"/>
          <p:cNvSpPr/>
          <p:nvPr/>
        </p:nvSpPr>
        <p:spPr bwMode="auto">
          <a:xfrm>
            <a:off x="2169986" y="1874763"/>
            <a:ext cx="180586" cy="979738"/>
          </a:xfrm>
          <a:prstGeom prst="leftBrace">
            <a:avLst/>
          </a:prstGeom>
          <a:noFill/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he-IL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 rot="16200000">
                <a:off x="1590856" y="2108529"/>
                <a:ext cx="456403" cy="4930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1590856" y="2108529"/>
                <a:ext cx="456403" cy="49308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 rot="16200000">
                <a:off x="1611405" y="3024636"/>
                <a:ext cx="456403" cy="4930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1611405" y="3024636"/>
                <a:ext cx="456403" cy="49308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6" name="Group 25"/>
          <p:cNvGrpSpPr/>
          <p:nvPr/>
        </p:nvGrpSpPr>
        <p:grpSpPr>
          <a:xfrm rot="16200000">
            <a:off x="1589591" y="1565315"/>
            <a:ext cx="3121979" cy="1870364"/>
            <a:chOff x="6691521" y="2197855"/>
            <a:chExt cx="3121979" cy="1870364"/>
          </a:xfrm>
        </p:grpSpPr>
        <p:sp>
          <p:nvSpPr>
            <p:cNvPr id="27" name="TextBox 26"/>
            <p:cNvSpPr txBox="1"/>
            <p:nvPr/>
          </p:nvSpPr>
          <p:spPr bwMode="auto">
            <a:xfrm>
              <a:off x="6691521" y="2418671"/>
              <a:ext cx="2223478" cy="1431161"/>
            </a:xfrm>
            <a:prstGeom prst="rect">
              <a:avLst/>
            </a:prstGeom>
            <a:noFill/>
            <a:ln w="15875">
              <a:solidFill>
                <a:schemeClr val="tx1"/>
              </a:solidFill>
            </a:ln>
          </p:spPr>
          <p:txBody>
            <a:bodyPr wrap="square" lIns="0" tIns="0" rIns="0" bIns="0" rtlCol="1">
              <a:spAutoFit/>
            </a:bodyPr>
            <a:lstStyle/>
            <a:p>
              <a:r>
                <a:rPr lang="en-US" sz="2000" dirty="0" smtClean="0"/>
                <a:t> </a:t>
              </a:r>
            </a:p>
            <a:p>
              <a:r>
                <a:rPr lang="en-US" sz="2000" dirty="0" smtClean="0"/>
                <a:t> </a:t>
              </a:r>
            </a:p>
            <a:p>
              <a:r>
                <a:rPr lang="en-US" sz="2000" dirty="0" smtClean="0"/>
                <a:t> </a:t>
              </a:r>
            </a:p>
            <a:p>
              <a:r>
                <a:rPr lang="en-US" sz="2000" dirty="0" smtClean="0"/>
                <a:t> </a:t>
              </a:r>
            </a:p>
            <a:p>
              <a:endParaRPr lang="he-IL" sz="2000" dirty="0"/>
            </a:p>
          </p:txBody>
        </p:sp>
        <p:sp>
          <p:nvSpPr>
            <p:cNvPr id="33" name="Left Brace 32"/>
            <p:cNvSpPr/>
            <p:nvPr/>
          </p:nvSpPr>
          <p:spPr bwMode="auto">
            <a:xfrm rot="10800000">
              <a:off x="8970390" y="2423875"/>
              <a:ext cx="353293" cy="1411421"/>
            </a:xfrm>
            <a:prstGeom prst="leftBrace">
              <a:avLst/>
            </a:prstGeom>
            <a:noFill/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 rot="5400000">
              <a:off x="8631776" y="2886495"/>
              <a:ext cx="1870364" cy="49308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states</a:t>
              </a:r>
              <a:endParaRPr lang="he-IL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2405483" y="1846669"/>
            <a:ext cx="616449" cy="1122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609253" y="2820997"/>
            <a:ext cx="616449" cy="779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 Box 34"/>
              <p:cNvSpPr txBox="1">
                <a:spLocks noChangeArrowheads="1"/>
              </p:cNvSpPr>
              <p:nvPr/>
            </p:nvSpPr>
            <p:spPr bwMode="auto">
              <a:xfrm>
                <a:off x="-1" y="5595946"/>
                <a:ext cx="10080625" cy="5404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𝜋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𝑝</m:t>
                        </m:r>
                      </m:e>
                      <m:sub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,</a:t>
                </a:r>
                <a:r>
                  <a:rPr lang="en-US" sz="28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1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𝒄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𝜋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" y="5595946"/>
                <a:ext cx="10080625" cy="540469"/>
              </a:xfrm>
              <a:prstGeom prst="rect">
                <a:avLst/>
              </a:prstGeom>
              <a:blipFill>
                <a:blip r:embed="rId9"/>
                <a:stretch>
                  <a:fillRect t="-16854" b="-2247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 Box 34"/>
              <p:cNvSpPr txBox="1">
                <a:spLocks noChangeArrowheads="1"/>
              </p:cNvSpPr>
              <p:nvPr/>
            </p:nvSpPr>
            <p:spPr bwMode="auto">
              <a:xfrm>
                <a:off x="9777" y="4997156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=(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𝜏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ea typeface="+mj-ea"/>
                    <a:cs typeface="Arial" panose="020B0604020202020204" pitchFamily="34" charset="0"/>
                  </a:rPr>
                  <a:t> </a:t>
                </a:r>
                <a:r>
                  <a:rPr lang="en-US" sz="30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is</a:t>
                </a:r>
                <a:r>
                  <a:rPr lang="en-US" sz="3000" dirty="0" smtClean="0">
                    <a:solidFill>
                      <a:srgbClr val="0033CC"/>
                    </a:solidFill>
                    <a:ea typeface="+mj-ea"/>
                    <a:cs typeface="Arial" panose="020B0604020202020204" pitchFamily="34" charset="0"/>
                  </a:rPr>
                  <a:t> </a:t>
                </a: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a </a:t>
                </a:r>
                <a:r>
                  <a:rPr lang="en-US" sz="3000" i="1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strategy profile</a:t>
                </a: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, then</a:t>
                </a:r>
                <a:endParaRPr lang="en-US" sz="3000" dirty="0"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777" y="4997156"/>
                <a:ext cx="10080625" cy="553998"/>
              </a:xfrm>
              <a:prstGeom prst="rect">
                <a:avLst/>
              </a:prstGeom>
              <a:blipFill>
                <a:blip r:embed="rId10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 Box 34"/>
              <p:cNvSpPr txBox="1">
                <a:spLocks noChangeArrowheads="1"/>
              </p:cNvSpPr>
              <p:nvPr/>
            </p:nvSpPr>
            <p:spPr bwMode="auto">
              <a:xfrm>
                <a:off x="8563" y="6181207"/>
                <a:ext cx="10080625" cy="493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𝜋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𝐼</m:t>
                      </m:r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63" y="6181207"/>
                <a:ext cx="10080625" cy="49308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 Box 34"/>
              <p:cNvSpPr txBox="1">
                <a:spLocks noChangeArrowheads="1"/>
              </p:cNvSpPr>
              <p:nvPr/>
            </p:nvSpPr>
            <p:spPr bwMode="auto">
              <a:xfrm>
                <a:off x="-3421" y="6719084"/>
                <a:ext cx="10080625" cy="493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Note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𝐽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and</a:t>
                </a:r>
                <a:r>
                  <a:rPr lang="en-US" sz="28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are obtained by taking </a:t>
                </a:r>
                <a:r>
                  <a:rPr lang="en-US" sz="2800" i="1" dirty="0" smtClean="0">
                    <a:latin typeface="Times New Roman" pitchFamily="18" charset="0"/>
                    <a:cs typeface="Times New Roman" pitchFamily="18" charset="0"/>
                  </a:rPr>
                  <a:t>rows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indexed by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8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3421" y="6719084"/>
                <a:ext cx="10080625" cy="493084"/>
              </a:xfrm>
              <a:prstGeom prst="rect">
                <a:avLst/>
              </a:prstGeom>
              <a:blipFill>
                <a:blip r:embed="rId12"/>
                <a:stretch>
                  <a:fillRect t="-18519" b="-3333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19771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7" grpId="0"/>
      <p:bldP spid="4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34"/>
              <p:cNvSpPr txBox="1">
                <a:spLocks noChangeArrowheads="1"/>
              </p:cNvSpPr>
              <p:nvPr/>
            </p:nvSpPr>
            <p:spPr bwMode="auto">
              <a:xfrm>
                <a:off x="21761" y="3856580"/>
                <a:ext cx="10080625" cy="11783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b="1" dirty="0" smtClean="0">
                    <a:latin typeface="Times New Roman" pitchFamily="18" charset="0"/>
                    <a:cs typeface="Times New Roman" pitchFamily="18" charset="0"/>
                  </a:rPr>
                  <a:t>Lemma 1: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Let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</m:oMath>
                </a14:m>
                <a:r>
                  <a:rPr lang="en-US" sz="3000" dirty="0" smtClean="0">
                    <a:solidFill>
                      <a:srgbClr val="C00000"/>
                    </a:solidFill>
                    <a:ea typeface="+mj-ea"/>
                    <a:cs typeface="Arial" panose="020B0604020202020204" pitchFamily="34" charset="0"/>
                  </a:rPr>
                  <a:t> </a:t>
                </a: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𝜋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be two strategy profiles. </a:t>
                </a:r>
                <a:b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Then,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  <m:sup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𝐼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𝜆</m:t>
                            </m:r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ea typeface="+mj-ea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ea typeface="+mj-ea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ea typeface="+mj-ea"/>
                                    <a:cs typeface="Times New Roman" panose="02020603050405020304" pitchFamily="18" charset="0"/>
                                  </a:rPr>
                                  <m:t>𝜋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</m:sSup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acc>
                                  <m:accPr>
                                    <m:chr m:val="̅"/>
                                    <m:ctrlPr>
                                      <a:rPr lang="en-US" sz="30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3000" b="1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𝒄</m:t>
                                    </m:r>
                                  </m:e>
                                </m:acc>
                              </m:e>
                              <m:sup>
                                <m:sSup>
                                  <m:sSupPr>
                                    <m:ctrlPr>
                                      <a:rPr lang="en-US" sz="30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0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𝜋</m:t>
                                    </m:r>
                                  </m:e>
                                  <m:sup>
                                    <m:r>
                                      <a:rPr lang="en-US" sz="30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sup>
                            </m:sSup>
                          </m:e>
                        </m:d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1" y="3856580"/>
                <a:ext cx="10080625" cy="1178336"/>
              </a:xfrm>
              <a:prstGeom prst="rect">
                <a:avLst/>
              </a:prstGeom>
              <a:blipFill>
                <a:blip r:embed="rId2"/>
                <a:stretch>
                  <a:fillRect t="-6736" b="-725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-1" y="274026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>
              <a:lnSpc>
                <a:spcPct val="105000"/>
              </a:lnSpc>
            </a:pPr>
            <a:r>
              <a:rPr lang="en-US" sz="4400" dirty="0" smtClean="0">
                <a:solidFill>
                  <a:schemeClr val="accent2"/>
                </a:solidFill>
              </a:rPr>
              <a:t>Values and </a:t>
            </a:r>
            <a:r>
              <a:rPr lang="en-US" sz="4400" dirty="0" smtClean="0">
                <a:solidFill>
                  <a:srgbClr val="FF0000"/>
                </a:solidFill>
              </a:rPr>
              <a:t>modified costs</a:t>
            </a:r>
            <a:endParaRPr lang="en-US" sz="4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34"/>
              <p:cNvSpPr txBox="1">
                <a:spLocks noChangeArrowheads="1"/>
              </p:cNvSpPr>
              <p:nvPr/>
            </p:nvSpPr>
            <p:spPr bwMode="auto">
              <a:xfrm>
                <a:off x="9777" y="1203627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=(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𝜏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ea typeface="+mj-ea"/>
                    <a:cs typeface="Arial" panose="020B0604020202020204" pitchFamily="34" charset="0"/>
                  </a:rPr>
                  <a:t> </a:t>
                </a: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be a </a:t>
                </a:r>
                <a:r>
                  <a:rPr lang="en-US" sz="3000" i="1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strategy profile</a:t>
                </a: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777" y="1203627"/>
                <a:ext cx="10080625" cy="553998"/>
              </a:xfrm>
              <a:prstGeom prst="rect">
                <a:avLst/>
              </a:prstGeom>
              <a:blipFill>
                <a:blip r:embed="rId3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34"/>
              <p:cNvSpPr txBox="1">
                <a:spLocks noChangeArrowheads="1"/>
              </p:cNvSpPr>
              <p:nvPr/>
            </p:nvSpPr>
            <p:spPr bwMode="auto">
              <a:xfrm>
                <a:off x="8067" y="1843639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p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𝐼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𝜆</m:t>
                            </m:r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𝜋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p>
                    </m:sSup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𝒄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be the </a:t>
                </a:r>
                <a:r>
                  <a:rPr lang="en-US" sz="3000" i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values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under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𝜋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067" y="1843639"/>
                <a:ext cx="10080625" cy="553998"/>
              </a:xfrm>
              <a:prstGeom prst="rect">
                <a:avLst/>
              </a:prstGeom>
              <a:blipFill>
                <a:blip r:embed="rId4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34"/>
              <p:cNvSpPr txBox="1">
                <a:spLocks noChangeArrowheads="1"/>
              </p:cNvSpPr>
              <p:nvPr/>
            </p:nvSpPr>
            <p:spPr bwMode="auto">
              <a:xfrm>
                <a:off x="-3917" y="2483651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accPr>
                          <m:e>
                            <m:r>
                              <a:rPr lang="en-US" sz="3000" b="1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𝒄</m:t>
                            </m:r>
                          </m:e>
                        </m:acc>
                      </m:e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p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30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𝒄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𝐽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𝜆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𝑃</m:t>
                        </m:r>
                      </m:e>
                    </m:d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p>
                  </m:oMath>
                </a14:m>
                <a:r>
                  <a:rPr lang="en-US" sz="300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be the </a:t>
                </a:r>
                <a:r>
                  <a:rPr lang="en-US" sz="30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modified costs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w.r.t.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3917" y="2483651"/>
                <a:ext cx="10080625" cy="553998"/>
              </a:xfrm>
              <a:prstGeom prst="rect">
                <a:avLst/>
              </a:prstGeom>
              <a:blipFill>
                <a:blip r:embed="rId5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34"/>
              <p:cNvSpPr txBox="1">
                <a:spLocks noChangeArrowheads="1"/>
              </p:cNvSpPr>
              <p:nvPr/>
            </p:nvSpPr>
            <p:spPr bwMode="auto">
              <a:xfrm>
                <a:off x="-497" y="5399484"/>
                <a:ext cx="10080625" cy="71667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+mj-ea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+mj-ea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+mj-ea"/>
                                  <a:cs typeface="Times New Roman" panose="02020603050405020304" pitchFamily="18" charset="0"/>
                                </a:rPr>
                                <m:t>𝐼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+mj-ea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+mj-ea"/>
                                  <a:cs typeface="Times New Roman" panose="02020603050405020304" pitchFamily="18" charset="0"/>
                                </a:rPr>
                                <m:t>𝜆</m:t>
                              </m:r>
                              <m:sSub>
                                <m:sSubPr>
                                  <m:ctrlP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ea typeface="+mj-ea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ea typeface="+mj-ea"/>
                                      <a:cs typeface="Times New Roman" panose="020206030504050203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ea typeface="+mj-ea"/>
                                      <a:cs typeface="Times New Roman" panose="02020603050405020304" pitchFamily="18" charset="0"/>
                                    </a:rPr>
                                    <m:t>𝜋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+mj-ea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+mj-ea"/>
                              <a:cs typeface="Times New Roman" panose="02020603050405020304" pitchFamily="18" charset="0"/>
                            </a:rPr>
                            <m:t>1</m:t>
                          </m:r>
                        </m:sup>
                      </m:sSup>
                      <m:sSub>
                        <m:sSub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+mj-ea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+mj-ea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30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p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sz="3000" i="1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3000" b="1" i="1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𝒄</m:t>
                                      </m:r>
                                    </m:e>
                                  </m:acc>
                                </m:e>
                                <m:sup>
                                  <m:sSup>
                                    <m:sSupPr>
                                      <m:ctrlPr>
                                        <a:rPr lang="en-US" sz="30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000" i="1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𝜋</m:t>
                                      </m:r>
                                    </m:e>
                                    <m:sup>
                                      <m:r>
                                        <a:rPr lang="en-US" sz="30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sup>
                              </m:sSup>
                            </m:e>
                          </m:d>
                        </m:e>
                        <m: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𝜋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0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0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𝐼</m:t>
                              </m:r>
                              <m:r>
                                <a:rPr lang="en-US" sz="30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30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𝜆</m:t>
                              </m:r>
                              <m:sSub>
                                <m:sSubPr>
                                  <m:ctrlPr>
                                    <a:rPr lang="en-US" sz="30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30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𝜋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sz="3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3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p>
                      </m:sSup>
                      <m:d>
                        <m:dPr>
                          <m:ctrlPr>
                            <a:rPr lang="en-US" sz="300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1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𝒄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𝜋</m:t>
                              </m:r>
                            </m:sub>
                          </m:s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−(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𝐼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𝜆</m:t>
                          </m:r>
                          <m:sSub>
                            <m:sSub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𝜋</m:t>
                              </m:r>
                            </m:sub>
                          </m:sSub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)</m:t>
                          </m:r>
                          <m:sSup>
                            <m:sSupPr>
                              <m:ctrlPr>
                                <a:rPr lang="en-US" sz="30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000" b="1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𝒚</m:t>
                              </m:r>
                            </m:e>
                            <m:sup>
                              <m:sSup>
                                <m:sSupPr>
                                  <m:ctrlPr>
                                    <a:rPr lang="en-US" sz="30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0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𝜋</m:t>
                                  </m:r>
                                </m:e>
                                <m:sup>
                                  <m:r>
                                    <a:rPr lang="en-US" sz="30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</m:sup>
                          </m:sSup>
                        </m:e>
                      </m:d>
                    </m:oMath>
                  </m:oMathPara>
                </a14:m>
                <a:endParaRPr lang="en-US" sz="3000" dirty="0">
                  <a:solidFill>
                    <a:srgbClr val="0033CC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97" y="5399484"/>
                <a:ext cx="10080625" cy="71667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34"/>
              <p:cNvSpPr txBox="1">
                <a:spLocks noChangeArrowheads="1"/>
              </p:cNvSpPr>
              <p:nvPr/>
            </p:nvSpPr>
            <p:spPr bwMode="auto">
              <a:xfrm>
                <a:off x="-497" y="6011110"/>
                <a:ext cx="10080625" cy="6695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= </m:t>
                      </m:r>
                      <m:sSup>
                        <m:sSup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+mj-ea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3000" b="1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+mj-ea"/>
                              <a:cs typeface="Times New Roman" panose="020206030504050203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+mj-ea"/>
                              <a:cs typeface="Times New Roman" panose="02020603050405020304" pitchFamily="18" charset="0"/>
                            </a:rPr>
                            <m:t>𝜋</m:t>
                          </m:r>
                        </m:sup>
                      </m:sSup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30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+mj-ea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3000" b="1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+mj-ea"/>
                              <a:cs typeface="Times New Roman" panose="02020603050405020304" pitchFamily="18" charset="0"/>
                            </a:rPr>
                            <m:t>𝒚</m:t>
                          </m:r>
                        </m:e>
                        <m:sup>
                          <m:sSup>
                            <m:sSupPr>
                              <m:ctrlP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+mj-ea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+mj-ea"/>
                                  <a:cs typeface="Times New Roman" panose="02020603050405020304" pitchFamily="18" charset="0"/>
                                </a:rPr>
                                <m:t>𝜋</m:t>
                              </m:r>
                            </m:e>
                            <m:sup>
                              <m:r>
                                <a:rPr lang="en-US" sz="30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ea typeface="+mj-ea"/>
                                  <a:cs typeface="Times New Roman" panose="02020603050405020304" pitchFamily="18" charset="0"/>
                                </a:rPr>
                                <m:t>′</m:t>
                              </m:r>
                            </m:sup>
                          </m:sSup>
                        </m:sup>
                      </m:sSup>
                    </m:oMath>
                  </m:oMathPara>
                </a14:m>
                <a:endParaRPr lang="en-US" sz="3000" dirty="0"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97" y="6011110"/>
                <a:ext cx="10080625" cy="66954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 Box 34"/>
          <p:cNvSpPr txBox="1">
            <a:spLocks noChangeArrowheads="1"/>
          </p:cNvSpPr>
          <p:nvPr/>
        </p:nvSpPr>
        <p:spPr bwMode="auto">
          <a:xfrm>
            <a:off x="14921" y="6683967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Can you give an intuitive interpretation of the lemma?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cxnSp>
        <p:nvCxnSpPr>
          <p:cNvPr id="13" name="Straight Connector 12"/>
          <p:cNvCxnSpPr/>
          <p:nvPr/>
        </p:nvCxnSpPr>
        <p:spPr bwMode="auto">
          <a:xfrm>
            <a:off x="-1" y="5187447"/>
            <a:ext cx="10086983" cy="0"/>
          </a:xfrm>
          <a:prstGeom prst="line">
            <a:avLst/>
          </a:prstGeom>
          <a:solidFill>
            <a:srgbClr val="00B8FF"/>
          </a:solidFill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 Box 34"/>
          <p:cNvSpPr txBox="1">
            <a:spLocks noChangeArrowheads="1"/>
          </p:cNvSpPr>
          <p:nvPr/>
        </p:nvSpPr>
        <p:spPr bwMode="auto">
          <a:xfrm>
            <a:off x="2179" y="3123664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(This is the same transformation we saw before.)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4115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7" grpId="0"/>
      <p:bldP spid="9" grpId="0"/>
      <p:bldP spid="8" grpId="0"/>
      <p:bldP spid="10" grpId="0"/>
      <p:bldP spid="11" grpId="0"/>
      <p:bldP spid="12" grpId="0"/>
      <p:bldP spid="1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34"/>
              <p:cNvSpPr txBox="1">
                <a:spLocks noChangeArrowheads="1"/>
              </p:cNvSpPr>
              <p:nvPr/>
            </p:nvSpPr>
            <p:spPr bwMode="auto">
              <a:xfrm>
                <a:off x="21761" y="3036493"/>
                <a:ext cx="10080625" cy="1574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7000"/>
                  </a:lnSpc>
                  <a:spcBef>
                    <a:spcPct val="50000"/>
                  </a:spcBef>
                </a:pPr>
                <a:r>
                  <a:rPr lang="en-US" sz="3000" b="1" dirty="0" smtClean="0">
                    <a:latin typeface="Times New Roman" pitchFamily="18" charset="0"/>
                    <a:cs typeface="Times New Roman" pitchFamily="18" charset="0"/>
                  </a:rPr>
                  <a:t>Lemma 3: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=(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𝜏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,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𝜏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is a best response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.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be a profile obtained by one iteration of </a:t>
                </a:r>
                <a:b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rgbClr val="993300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Howard</a:t>
                </a: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’s algorithm. Then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  <m:sup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(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  <m:sup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1" y="3036493"/>
                <a:ext cx="10080625" cy="1574277"/>
              </a:xfrm>
              <a:prstGeom prst="rect">
                <a:avLst/>
              </a:prstGeom>
              <a:blipFill>
                <a:blip r:embed="rId2"/>
                <a:stretch>
                  <a:fillRect l="-605" t="-5039" r="-1452" b="-930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-1" y="274026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>
              <a:lnSpc>
                <a:spcPct val="105000"/>
              </a:lnSpc>
            </a:pPr>
            <a:r>
              <a:rPr lang="en-US" sz="4400" dirty="0" smtClean="0">
                <a:solidFill>
                  <a:schemeClr val="accent2"/>
                </a:solidFill>
              </a:rPr>
              <a:t>Strategy Iteration vs. Value Iteration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3" name="Text Box 34"/>
          <p:cNvSpPr txBox="1">
            <a:spLocks noChangeArrowheads="1"/>
          </p:cNvSpPr>
          <p:nvPr/>
        </p:nvSpPr>
        <p:spPr bwMode="auto">
          <a:xfrm>
            <a:off x="-497" y="4606723"/>
            <a:ext cx="10080625" cy="563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(In other words, strategy iteration is as fast as value iteration.)</a:t>
            </a:r>
            <a:endParaRPr lang="en-US" sz="30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34"/>
              <p:cNvSpPr txBox="1">
                <a:spLocks noChangeArrowheads="1"/>
              </p:cNvSpPr>
              <p:nvPr/>
            </p:nvSpPr>
            <p:spPr bwMode="auto">
              <a:xfrm>
                <a:off x="-497" y="5408104"/>
                <a:ext cx="10080625" cy="16377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7000"/>
                  </a:lnSpc>
                  <a:spcBef>
                    <a:spcPct val="50000"/>
                  </a:spcBef>
                </a:pPr>
                <a:r>
                  <a:rPr lang="en-US" sz="3000" b="1" dirty="0" smtClean="0">
                    <a:latin typeface="Times New Roman" pitchFamily="18" charset="0"/>
                    <a:cs typeface="Times New Roman" pitchFamily="18" charset="0"/>
                  </a:rPr>
                  <a:t>Corollary 4: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d>
                          <m:dPr>
                            <m:ctrlP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2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𝜋</m:t>
                                </m:r>
                              </m:e>
                              <m:sub>
                                <m:r>
                                  <a:rPr lang="en-US" sz="32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𝑘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=</m:t>
                        </m:r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  <m:sup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𝑁</m:t>
                        </m:r>
                      </m:sup>
                    </m:sSubSup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is a sequence of profiles generated </a:t>
                </a:r>
                <a:b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by </a:t>
                </a:r>
                <a:r>
                  <a:rPr lang="en-US" sz="3000" dirty="0" smtClean="0">
                    <a:solidFill>
                      <a:srgbClr val="993300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Howard</a:t>
                </a: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’s algorithm,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is the optimal solution,</a:t>
                </a:r>
                <a:b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ea typeface="+mj-ea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000" b="1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ea typeface="+mj-ea"/>
                                    <a:cs typeface="Times New Roman" panose="02020603050405020304" pitchFamily="18" charset="0"/>
                                  </a:rPr>
                                  <m:t>𝒚</m:t>
                                </m:r>
                              </m:e>
                              <m:sup>
                                <m:sSub>
                                  <m:sSubPr>
                                    <m:ctrlPr>
                                      <a:rPr lang="en-US" sz="30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+mj-ea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0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+mj-ea"/>
                                        <a:cs typeface="Times New Roman" panose="02020603050405020304" pitchFamily="18" charset="0"/>
                                      </a:rPr>
                                      <m:t>𝜋</m:t>
                                    </m:r>
                                  </m:e>
                                  <m:sub>
                                    <m:r>
                                      <a:rPr lang="en-US" sz="30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+mj-ea"/>
                                        <a:cs typeface="Times New Roman" panose="020206030504050203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</m:sup>
                            </m:sSup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ea typeface="+mj-ea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000" b="1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ea typeface="+mj-ea"/>
                                    <a:cs typeface="Times New Roman" panose="02020603050405020304" pitchFamily="18" charset="0"/>
                                  </a:rPr>
                                  <m:t>𝒚</m:t>
                                </m:r>
                              </m:e>
                              <m:sup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ea typeface="+mj-ea"/>
                                    <a:cs typeface="Times New Roman" panose="02020603050405020304" pitchFamily="18" charset="0"/>
                                  </a:rPr>
                                  <m:t>∗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∞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 ≤  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𝜆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</m:sSup>
                    <m:sSub>
                      <m:sSub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000" b="1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𝒚</m:t>
                                </m:r>
                              </m:e>
                              <m:sup>
                                <m:sSub>
                                  <m:sSubPr>
                                    <m:ctrlPr>
                                      <a:rPr lang="en-US" sz="30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0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𝜋</m:t>
                                    </m:r>
                                  </m:e>
                                  <m:sub>
                                    <m:r>
                                      <a:rPr lang="en-US" sz="30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sup>
                            </m:sSup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000" b="1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𝒚</m:t>
                                </m:r>
                              </m:e>
                              <m:sup>
                                <m: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∗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∞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97" y="5408104"/>
                <a:ext cx="10080625" cy="1637756"/>
              </a:xfrm>
              <a:prstGeom prst="rect">
                <a:avLst/>
              </a:prstGeom>
              <a:blipFill>
                <a:blip r:embed="rId3"/>
                <a:stretch>
                  <a:fillRect t="-2230" b="-855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34"/>
              <p:cNvSpPr txBox="1">
                <a:spLocks noChangeArrowheads="1"/>
              </p:cNvSpPr>
              <p:nvPr/>
            </p:nvSpPr>
            <p:spPr bwMode="auto">
              <a:xfrm>
                <a:off x="-497" y="1205983"/>
                <a:ext cx="10080625" cy="1574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7000"/>
                  </a:lnSpc>
                  <a:spcBef>
                    <a:spcPct val="50000"/>
                  </a:spcBef>
                </a:pPr>
                <a:r>
                  <a:rPr lang="en-US" sz="3000" b="1" dirty="0" smtClean="0">
                    <a:latin typeface="Times New Roman" pitchFamily="18" charset="0"/>
                    <a:cs typeface="Times New Roman" pitchFamily="18" charset="0"/>
                  </a:rPr>
                  <a:t>Lemma 2: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The value iteration operator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𝑇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of a 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discounted 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TBSG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is a </a:t>
                </a:r>
                <a:r>
                  <a:rPr lang="en-US" sz="3000" i="1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contraction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 i.e., 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𝑇</m:t>
                        </m:r>
                        <m:d>
                          <m:d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b="1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𝒙</m:t>
                            </m:r>
                          </m:e>
                        </m:d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𝑇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(</m:t>
                        </m:r>
                        <m:r>
                          <a:rPr lang="en-US" sz="30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)</m:t>
                        </m:r>
                      </m:e>
                    </m:d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𝜆</m:t>
                    </m:r>
                    <m:d>
                      <m:dPr>
                        <m:begChr m:val="‖"/>
                        <m:endChr m:val="‖"/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30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𝒙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30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</m:d>
                  </m:oMath>
                </a14:m>
                <a:r>
                  <a:rPr lang="en-US" sz="3000" i="1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, </a:t>
                </a:r>
                <a:r>
                  <a:rPr lang="en-US" sz="3000" dirty="0">
                    <a:latin typeface="Times New Roman" pitchFamily="18" charset="0"/>
                    <a:cs typeface="Times New Roman" pitchFamily="18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sz="3000" b="1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r>
                      <a:rPr lang="en-US" sz="3000" b="1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p>
                      <m:sSup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ℝ</m:t>
                        </m:r>
                      </m:e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3000" i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i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97" y="1205983"/>
                <a:ext cx="10080625" cy="1574277"/>
              </a:xfrm>
              <a:prstGeom prst="rect">
                <a:avLst/>
              </a:prstGeom>
              <a:blipFill>
                <a:blip r:embed="rId4"/>
                <a:stretch>
                  <a:fillRect t="-5039" b="-930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24561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3" grpId="0"/>
      <p:bldP spid="14" grpId="0"/>
      <p:bldP spid="1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-1" y="237450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>
              <a:lnSpc>
                <a:spcPct val="105000"/>
              </a:lnSpc>
            </a:pPr>
            <a:r>
              <a:rPr lang="en-US" sz="4400" dirty="0" smtClean="0">
                <a:solidFill>
                  <a:schemeClr val="accent2"/>
                </a:solidFill>
              </a:rPr>
              <a:t>Action elimination by Strategy Iteration</a:t>
            </a:r>
            <a:endParaRPr lang="en-US" sz="4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34"/>
              <p:cNvSpPr txBox="1">
                <a:spLocks noChangeArrowheads="1"/>
              </p:cNvSpPr>
              <p:nvPr/>
            </p:nvSpPr>
            <p:spPr bwMode="auto">
              <a:xfrm>
                <a:off x="-497" y="1117717"/>
                <a:ext cx="10080625" cy="18827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7000"/>
                  </a:lnSpc>
                  <a:spcBef>
                    <a:spcPct val="50000"/>
                  </a:spcBef>
                </a:pP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Lemma 5: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d>
                          <m:d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𝜋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𝑘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=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𝑁</m:t>
                        </m:r>
                      </m:sup>
                    </m:sSubSup>
                  </m:oMath>
                </a14:m>
                <a:r>
                  <a:rPr lang="en-US" sz="2800" b="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is a sequence of strategy profiles generated </a:t>
                </a:r>
                <a:b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by </a:t>
                </a:r>
                <a:r>
                  <a:rPr lang="en-US" sz="2800" dirty="0" smtClean="0">
                    <a:solidFill>
                      <a:srgbClr val="993300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Howard</a:t>
                </a:r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’s algorithm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𝑁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is an optimal profile, then </a:t>
                </a:r>
                <a:b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ea typeface="+mj-ea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d>
                                  <m:d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+mj-ea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sz="2800" b="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ea typeface="+mj-ea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pPr>
                                      <m:e>
                                        <m:acc>
                                          <m:accPr>
                                            <m:chr m:val="̅"/>
                                            <m:ctrlPr>
                                              <a:rPr lang="en-US" sz="2800" b="1" i="1" smtClean="0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ea typeface="+mj-ea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en-US" sz="2800" b="1" i="1" smtClean="0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ea typeface="+mj-ea"/>
                                                <a:cs typeface="Times New Roman" panose="02020603050405020304" pitchFamily="18" charset="0"/>
                                              </a:rPr>
                                              <m:t>𝒄</m:t>
                                            </m:r>
                                          </m:e>
                                        </m:acc>
                                      </m:e>
                                      <m:sup>
                                        <m:sSup>
                                          <m:sSupPr>
                                            <m:ctrlPr>
                                              <a:rPr lang="en-US" sz="2800" b="0" i="1" smtClean="0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ea typeface="+mj-ea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sz="2800" b="0" i="1" smtClean="0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ea typeface="+mj-ea"/>
                                                <a:cs typeface="Times New Roman" panose="02020603050405020304" pitchFamily="18" charset="0"/>
                                              </a:rPr>
                                              <m:t>𝜋</m:t>
                                            </m:r>
                                          </m:e>
                                          <m:sup>
                                            <m:r>
                                              <a:rPr lang="en-US" sz="2800" b="0" i="1" smtClean="0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ea typeface="+mj-ea"/>
                                                <a:cs typeface="Times New Roman" panose="02020603050405020304" pitchFamily="18" charset="0"/>
                                              </a:rPr>
                                              <m:t>∗</m:t>
                                            </m:r>
                                          </m:sup>
                                        </m:sSup>
                                      </m:sup>
                                    </m:sSup>
                                  </m:e>
                                </m:d>
                              </m:e>
                              <m:sub>
                                <m:sSub>
                                  <m:sSub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+mj-ea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+mj-ea"/>
                                        <a:cs typeface="Times New Roman" panose="02020603050405020304" pitchFamily="18" charset="0"/>
                                      </a:rPr>
                                      <m:t>𝜋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+mj-ea"/>
                                        <a:cs typeface="Times New Roman" panose="020206030504050203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∞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≤ </m:t>
                    </m:r>
                    <m:f>
                      <m:f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𝜆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p>
                        </m:sSup>
                      </m:num>
                      <m:den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𝜆</m:t>
                        </m:r>
                      </m:den>
                    </m:f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d>
                                  <m:dPr>
                                    <m:ctrlP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pPr>
                                      <m:e>
                                        <m:acc>
                                          <m:accPr>
                                            <m:chr m:val="̅"/>
                                            <m:ctrlPr>
                                              <a:rPr lang="en-US" sz="2800" b="1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en-US" sz="2800" b="1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𝒄</m:t>
                                            </m:r>
                                          </m:e>
                                        </m:acc>
                                      </m:e>
                                      <m:sup>
                                        <m:sSup>
                                          <m:sSupPr>
                                            <m:ctrlPr>
                                              <a:rPr lang="en-US" sz="2800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sz="2800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𝜋</m:t>
                                            </m:r>
                                          </m:e>
                                          <m:sup>
                                            <m:r>
                                              <a:rPr lang="en-US" sz="2800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∗</m:t>
                                            </m:r>
                                          </m:sup>
                                        </m:sSup>
                                      </m:sup>
                                    </m:sSup>
                                  </m:e>
                                </m:d>
                              </m:e>
                              <m:sub>
                                <m:sSub>
                                  <m:sSubPr>
                                    <m:ctrlP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𝜋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∞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97" y="1117717"/>
                <a:ext cx="10080625" cy="1882760"/>
              </a:xfrm>
              <a:prstGeom prst="rect">
                <a:avLst/>
              </a:prstGeom>
              <a:blipFill>
                <a:blip r:embed="rId2"/>
                <a:stretch>
                  <a:fillRect t="-258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34"/>
              <p:cNvSpPr txBox="1">
                <a:spLocks noChangeArrowheads="1"/>
              </p:cNvSpPr>
              <p:nvPr/>
            </p:nvSpPr>
            <p:spPr bwMode="auto">
              <a:xfrm>
                <a:off x="-2207" y="3050423"/>
                <a:ext cx="10080625" cy="1756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7000"/>
                  </a:lnSpc>
                  <a:spcBef>
                    <a:spcPct val="50000"/>
                  </a:spcBef>
                </a:pP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Corollary 6: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𝑘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𝑁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𝜆</m:t>
                            </m:r>
                          </m:e>
                          <m:sup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p>
                        </m:sSup>
                      </m:num>
                      <m:den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𝜆</m:t>
                        </m:r>
                      </m:den>
                    </m:f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, </a:t>
                </a:r>
                <a:b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then at least one action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</a:t>
                </a:r>
                <a:b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is </a:t>
                </a:r>
                <a:r>
                  <a:rPr lang="en-US" sz="2800" i="1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not</a:t>
                </a:r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used in any of the profiles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,…, 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𝑁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</a:t>
                </a:r>
                <a:endParaRPr lang="en-US" sz="2800" dirty="0"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2207" y="3050423"/>
                <a:ext cx="10080625" cy="1756250"/>
              </a:xfrm>
              <a:prstGeom prst="rect">
                <a:avLst/>
              </a:prstGeom>
              <a:blipFill>
                <a:blip r:embed="rId3"/>
                <a:stretch>
                  <a:fillRect b="-729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Box 34"/>
          <p:cNvSpPr txBox="1">
            <a:spLocks noChangeArrowheads="1"/>
          </p:cNvSpPr>
          <p:nvPr/>
        </p:nvSpPr>
        <p:spPr bwMode="auto">
          <a:xfrm>
            <a:off x="3889" y="4876175"/>
            <a:ext cx="10080625" cy="522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Bef>
                <a:spcPct val="50000"/>
              </a:spcBef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Proof of Corollary 6:</a:t>
            </a:r>
            <a:endParaRPr lang="en-US" sz="28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34"/>
              <p:cNvSpPr txBox="1">
                <a:spLocks noChangeArrowheads="1"/>
              </p:cNvSpPr>
              <p:nvPr/>
            </p:nvSpPr>
            <p:spPr bwMode="auto">
              <a:xfrm>
                <a:off x="841" y="5412623"/>
                <a:ext cx="10080625" cy="87568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7000"/>
                  </a:lnSpc>
                  <a:spcBef>
                    <a:spcPct val="50000"/>
                  </a:spcBef>
                </a:pP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70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argmax</m:t>
                        </m:r>
                      </m:e>
                      <m:sub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𝑏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</m:sub>
                        </m:sSub>
                      </m:sub>
                    </m:sSub>
                    <m:d>
                      <m:dPr>
                        <m:begChr m:val="|"/>
                        <m:endChr m:val="|"/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acc>
                              <m:accPr>
                                <m:chr m:val="̅"/>
                                <m:ctrlPr>
                                  <a:rPr lang="en-US" sz="2700" b="1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𝑐</m:t>
                                </m:r>
                              </m:e>
                            </m:acc>
                          </m:e>
                          <m:sub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sub>
                          <m:sup>
                            <m:sSup>
                              <m:sSupPr>
                                <m:ctrlP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𝜋</m:t>
                                </m:r>
                              </m:e>
                              <m:sup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∗</m:t>
                                </m:r>
                              </m:sup>
                            </m:sSup>
                          </m:sup>
                        </m:sSubSup>
                      </m:e>
                    </m:d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, so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d>
                                  <m:dPr>
                                    <m:ctrlPr>
                                      <a:rPr lang="en-US" sz="27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sz="27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pPr>
                                      <m:e>
                                        <m:acc>
                                          <m:accPr>
                                            <m:chr m:val="̅"/>
                                            <m:ctrlPr>
                                              <a:rPr lang="en-US" sz="2700" b="1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en-US" sz="2700" b="1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𝒄</m:t>
                                            </m:r>
                                          </m:e>
                                        </m:acc>
                                      </m:e>
                                      <m:sup>
                                        <m:sSup>
                                          <m:sSupPr>
                                            <m:ctrlPr>
                                              <a:rPr lang="en-US" sz="2700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sz="2700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𝜋</m:t>
                                            </m:r>
                                          </m:e>
                                          <m:sup>
                                            <m:r>
                                              <a:rPr lang="en-US" sz="2700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∗</m:t>
                                            </m:r>
                                          </m:sup>
                                        </m:sSup>
                                      </m:sup>
                                    </m:sSup>
                                  </m:e>
                                </m:d>
                              </m:e>
                              <m:sub>
                                <m:sSub>
                                  <m:sSubPr>
                                    <m:ctrlPr>
                                      <a:rPr lang="en-US" sz="27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7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𝜋</m:t>
                                    </m:r>
                                  </m:e>
                                  <m:sub>
                                    <m:r>
                                      <a:rPr lang="en-US" sz="27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∞</m:t>
                        </m:r>
                      </m:sub>
                    </m:sSub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acc>
                              <m:accPr>
                                <m:chr m:val="̅"/>
                                <m:ctrlPr>
                                  <a:rPr lang="en-US" sz="2700" b="1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𝑐</m:t>
                                </m:r>
                              </m:e>
                            </m:acc>
                          </m:e>
                          <m:sub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sub>
                          <m:sup>
                            <m:sSup>
                              <m:sSupPr>
                                <m:ctrlP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𝜋</m:t>
                                </m:r>
                              </m:e>
                              <m:sup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∗</m:t>
                                </m:r>
                              </m:sup>
                            </m:sSup>
                          </m:sup>
                        </m:sSubSup>
                      </m:e>
                    </m:d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.</a:t>
                </a:r>
                <a:endParaRPr lang="en-US" sz="2700" dirty="0"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41" y="5412623"/>
                <a:ext cx="10080625" cy="87568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34"/>
              <p:cNvSpPr txBox="1">
                <a:spLocks noChangeArrowheads="1"/>
              </p:cNvSpPr>
              <p:nvPr/>
            </p:nvSpPr>
            <p:spPr bwMode="auto">
              <a:xfrm>
                <a:off x="-2207" y="6205103"/>
                <a:ext cx="10080625" cy="9106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7000"/>
                  </a:lnSpc>
                  <a:spcBef>
                    <a:spcPct val="50000"/>
                  </a:spcBef>
                </a:pP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, then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acc>
                              <m:accPr>
                                <m:chr m:val="̅"/>
                                <m:ctrlPr>
                                  <a:rPr lang="en-US" sz="2700" b="1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𝑐</m:t>
                                </m:r>
                              </m:e>
                            </m:acc>
                          </m:e>
                          <m:sub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sub>
                          <m:sup>
                            <m:sSup>
                              <m:sSupPr>
                                <m:ctrlP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𝜋</m:t>
                                </m:r>
                              </m:e>
                              <m:sup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∗</m:t>
                                </m:r>
                              </m:sup>
                            </m:sSup>
                          </m:sup>
                        </m:sSubSup>
                      </m:e>
                    </m:d>
                    <m:sSub>
                      <m:sSubPr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≤</m:t>
                        </m:r>
                        <m:d>
                          <m:dPr>
                            <m:begChr m:val="‖"/>
                            <m:endChr m:val="‖"/>
                            <m:ctrlP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d>
                                  <m:dPr>
                                    <m:ctrlPr>
                                      <a:rPr lang="en-US" sz="27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sz="27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pPr>
                                      <m:e>
                                        <m:acc>
                                          <m:accPr>
                                            <m:chr m:val="̅"/>
                                            <m:ctrlPr>
                                              <a:rPr lang="en-US" sz="2700" b="1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en-US" sz="2700" b="1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𝒄</m:t>
                                            </m:r>
                                          </m:e>
                                        </m:acc>
                                      </m:e>
                                      <m:sup>
                                        <m:sSup>
                                          <m:sSupPr>
                                            <m:ctrlPr>
                                              <a:rPr lang="en-US" sz="2700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sz="2700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𝜋</m:t>
                                            </m:r>
                                          </m:e>
                                          <m:sup>
                                            <m:r>
                                              <a:rPr lang="en-US" sz="2700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∗</m:t>
                                            </m:r>
                                          </m:sup>
                                        </m:sSup>
                                      </m:sup>
                                    </m:sSup>
                                  </m:e>
                                </m:d>
                              </m:e>
                              <m:sub>
                                <m:sSub>
                                  <m:sSubPr>
                                    <m:ctrlPr>
                                      <a:rPr lang="en-US" sz="27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7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𝜋</m:t>
                                    </m:r>
                                  </m:e>
                                  <m:sub>
                                    <m:r>
                                      <a:rPr lang="en-US" sz="27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∞</m:t>
                        </m:r>
                      </m:sub>
                    </m:sSub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f>
                      <m:fPr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𝜆</m:t>
                            </m:r>
                          </m:e>
                          <m:sup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p>
                        </m:sSup>
                      </m:num>
                      <m:den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𝜆</m:t>
                        </m:r>
                      </m:den>
                    </m:f>
                    <m:d>
                      <m:dPr>
                        <m:begChr m:val="|"/>
                        <m:endChr m:val="|"/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acc>
                              <m:accPr>
                                <m:chr m:val="̅"/>
                                <m:ctrlPr>
                                  <a:rPr lang="en-US" sz="2700" b="1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𝑐</m:t>
                                </m:r>
                              </m:e>
                            </m:acc>
                          </m:e>
                          <m:sub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sub>
                          <m:sup>
                            <m:sSup>
                              <m:sSupPr>
                                <m:ctrlP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𝜋</m:t>
                                </m:r>
                              </m:e>
                              <m:sup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∗</m:t>
                                </m:r>
                              </m:sup>
                            </m:sSup>
                          </m:sup>
                        </m:sSubSup>
                      </m:e>
                    </m:d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d>
                      <m:dPr>
                        <m:begChr m:val="|"/>
                        <m:endChr m:val="|"/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acc>
                              <m:accPr>
                                <m:chr m:val="̅"/>
                                <m:ctrlPr>
                                  <a:rPr lang="en-US" sz="2700" b="1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𝑐</m:t>
                                </m:r>
                              </m:e>
                            </m:acc>
                          </m:e>
                          <m:sub>
                            <m:r>
                              <a:rPr lang="en-US" sz="27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sub>
                          <m:sup>
                            <m:sSup>
                              <m:sSupPr>
                                <m:ctrlP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𝜋</m:t>
                                </m:r>
                              </m:e>
                              <m:sup>
                                <m:r>
                                  <a:rPr lang="en-US" sz="27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∗</m:t>
                                </m:r>
                              </m:sup>
                            </m:sSup>
                          </m:sup>
                        </m:sSubSup>
                      </m:e>
                    </m:d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, contradiction.</a:t>
                </a:r>
                <a:endParaRPr lang="en-US" sz="2700" dirty="0"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2207" y="6205103"/>
                <a:ext cx="10080625" cy="910634"/>
              </a:xfrm>
              <a:prstGeom prst="rect">
                <a:avLst/>
              </a:prstGeom>
              <a:blipFill>
                <a:blip r:embed="rId5"/>
                <a:stretch>
                  <a:fillRect l="-786" r="-78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0190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5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5374950" y="1649635"/>
            <a:ext cx="4214334" cy="1060579"/>
            <a:chOff x="5700228" y="1495525"/>
            <a:chExt cx="4214334" cy="1060579"/>
          </a:xfrm>
        </p:grpSpPr>
        <p:sp>
          <p:nvSpPr>
            <p:cNvPr id="37" name="Text Box 41"/>
            <p:cNvSpPr txBox="1">
              <a:spLocks noChangeAspect="1" noChangeArrowheads="1"/>
            </p:cNvSpPr>
            <p:nvPr/>
          </p:nvSpPr>
          <p:spPr bwMode="auto">
            <a:xfrm>
              <a:off x="5700228" y="1495525"/>
              <a:ext cx="4214334" cy="493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 dirty="0" smtClean="0">
                  <a:solidFill>
                    <a:srgbClr val="0033CC"/>
                  </a:solidFill>
                </a:rPr>
                <a:t>Total cost – finite horizon</a:t>
              </a:r>
              <a:endParaRPr lang="en-US" sz="2800" dirty="0">
                <a:solidFill>
                  <a:srgbClr val="0033CC"/>
                </a:solidFill>
              </a:endParaRPr>
            </a:p>
          </p:txBody>
        </p:sp>
        <p:grpSp>
          <p:nvGrpSpPr>
            <p:cNvPr id="2" name="Group 1"/>
            <p:cNvGrpSpPr/>
            <p:nvPr/>
          </p:nvGrpSpPr>
          <p:grpSpPr>
            <a:xfrm>
              <a:off x="6073469" y="1996004"/>
              <a:ext cx="3467853" cy="560100"/>
              <a:chOff x="5711114" y="1996004"/>
              <a:chExt cx="3467853" cy="560100"/>
            </a:xfrm>
          </p:grpSpPr>
          <p:sp>
            <p:nvSpPr>
              <p:cNvPr id="42" name="Text Box 49"/>
              <p:cNvSpPr txBox="1">
                <a:spLocks noChangeArrowheads="1"/>
              </p:cNvSpPr>
              <p:nvPr/>
            </p:nvSpPr>
            <p:spPr bwMode="auto">
              <a:xfrm>
                <a:off x="5711114" y="1996004"/>
                <a:ext cx="1910445" cy="493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/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</a:t>
                </a:r>
                <a:endPara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3" name="Text Box 4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8522" y="2010185"/>
                    <a:ext cx="1910445" cy="54591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2800" dirty="0" smtClean="0">
                        <a:solidFill>
                          <a:schemeClr val="tx1"/>
                        </a:solidFill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a:t> </a:t>
                    </a:r>
                    <a14:m>
                      <m:oMath xmlns:m="http://schemas.openxmlformats.org/officeDocument/2006/math">
                        <m:r>
                          <a:rPr 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𝔼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nary>
                              <m:naryPr>
                                <m:chr m:val="∑"/>
                                <m:ctrlP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=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  <m:sup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𝑇</m:t>
                                </m:r>
                              </m:sup>
                              <m:e>
                                <m:sSub>
                                  <m:sSub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nary>
                          </m:e>
                        </m:d>
                      </m:oMath>
                    </a14:m>
                    <a:endParaRPr lang="en-US" sz="2800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43" name="Text Box 4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7268522" y="2010185"/>
                    <a:ext cx="1910445" cy="545919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/>
                    </a:stretch>
                  </a:blip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5" name="Group 4"/>
          <p:cNvGrpSpPr/>
          <p:nvPr/>
        </p:nvGrpSpPr>
        <p:grpSpPr>
          <a:xfrm>
            <a:off x="5493060" y="4270107"/>
            <a:ext cx="3978114" cy="1061373"/>
            <a:chOff x="5587126" y="4485861"/>
            <a:chExt cx="3978114" cy="1061373"/>
          </a:xfrm>
        </p:grpSpPr>
        <p:sp>
          <p:nvSpPr>
            <p:cNvPr id="256042" name="Text Box 42"/>
            <p:cNvSpPr txBox="1">
              <a:spLocks noChangeAspect="1" noChangeArrowheads="1"/>
            </p:cNvSpPr>
            <p:nvPr/>
          </p:nvSpPr>
          <p:spPr bwMode="auto">
            <a:xfrm>
              <a:off x="6068512" y="4485861"/>
              <a:ext cx="3015343" cy="493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 dirty="0">
                  <a:solidFill>
                    <a:srgbClr val="00B050"/>
                  </a:solidFill>
                </a:rPr>
                <a:t>Discounted </a:t>
              </a:r>
              <a:r>
                <a:rPr lang="en-US" sz="2800" dirty="0" smtClean="0">
                  <a:solidFill>
                    <a:srgbClr val="0033CC"/>
                  </a:solidFill>
                </a:rPr>
                <a:t>cost</a:t>
              </a:r>
              <a:endParaRPr lang="en-US" sz="2800" dirty="0">
                <a:solidFill>
                  <a:srgbClr val="0033CC"/>
                </a:solidFill>
              </a:endParaRPr>
            </a:p>
          </p:txBody>
        </p:sp>
        <p:grpSp>
          <p:nvGrpSpPr>
            <p:cNvPr id="4" name="Group 3"/>
            <p:cNvGrpSpPr/>
            <p:nvPr/>
          </p:nvGrpSpPr>
          <p:grpSpPr>
            <a:xfrm>
              <a:off x="5587126" y="5001315"/>
              <a:ext cx="3978114" cy="545919"/>
              <a:chOff x="5587126" y="5001315"/>
              <a:chExt cx="3978114" cy="545919"/>
            </a:xfrm>
          </p:grpSpPr>
          <p:sp>
            <p:nvSpPr>
              <p:cNvPr id="48" name="Text Box 49"/>
              <p:cNvSpPr txBox="1">
                <a:spLocks noChangeArrowheads="1"/>
              </p:cNvSpPr>
              <p:nvPr/>
            </p:nvSpPr>
            <p:spPr bwMode="auto">
              <a:xfrm>
                <a:off x="5587126" y="5007184"/>
                <a:ext cx="1910445" cy="493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/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</a:t>
                </a:r>
                <a:endPara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9" name="Text Box 4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886607" y="5001315"/>
                    <a:ext cx="2678633" cy="54591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2800" dirty="0" smtClean="0">
                        <a:solidFill>
                          <a:schemeClr val="tx1"/>
                        </a:solidFill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a:t> </a:t>
                    </a:r>
                    <a14:m>
                      <m:oMath xmlns:m="http://schemas.openxmlformats.org/officeDocument/2006/math">
                        <m:r>
                          <a:rPr 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𝔼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nary>
                              <m:naryPr>
                                <m:chr m:val="∑"/>
                                <m:ctrlP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=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  <m:sup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∞</m:t>
                                </m:r>
                              </m:sup>
                              <m:e>
                                <m:sSup>
                                  <m:sSupPr>
                                    <m:ctrlP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𝜆</m:t>
                                    </m:r>
                                  </m:e>
                                  <m:sup>
                                    <m: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p>
                                </m:sSup>
                                <m:sSub>
                                  <m:sSub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nary>
                          </m:e>
                        </m:d>
                      </m:oMath>
                    </a14:m>
                    <a:endParaRPr lang="en-US" sz="2800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49" name="Text Box 4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6886607" y="5001315"/>
                    <a:ext cx="2678633" cy="545919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/>
                    </a:stretch>
                  </a:blip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8" name="Group 7"/>
          <p:cNvGrpSpPr/>
          <p:nvPr/>
        </p:nvGrpSpPr>
        <p:grpSpPr>
          <a:xfrm>
            <a:off x="5339958" y="5653771"/>
            <a:ext cx="4284319" cy="1228061"/>
            <a:chOff x="5534389" y="5653771"/>
            <a:chExt cx="4284319" cy="1228061"/>
          </a:xfrm>
        </p:grpSpPr>
        <p:sp>
          <p:nvSpPr>
            <p:cNvPr id="256041" name="Text Box 41"/>
            <p:cNvSpPr txBox="1">
              <a:spLocks noChangeAspect="1" noChangeArrowheads="1"/>
            </p:cNvSpPr>
            <p:nvPr/>
          </p:nvSpPr>
          <p:spPr bwMode="auto">
            <a:xfrm>
              <a:off x="5779343" y="5653771"/>
              <a:ext cx="3794411" cy="493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 dirty="0">
                  <a:solidFill>
                    <a:srgbClr val="990099"/>
                  </a:solidFill>
                </a:rPr>
                <a:t>Limiting average </a:t>
              </a:r>
              <a:r>
                <a:rPr lang="en-US" sz="2800" dirty="0" smtClean="0">
                  <a:solidFill>
                    <a:schemeClr val="accent2"/>
                  </a:solidFill>
                </a:rPr>
                <a:t>cost</a:t>
              </a:r>
              <a:endParaRPr lang="en-US" sz="2800" dirty="0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5534389" y="6169008"/>
              <a:ext cx="4284319" cy="712824"/>
              <a:chOff x="5681614" y="6169008"/>
              <a:chExt cx="4284319" cy="712824"/>
            </a:xfrm>
          </p:grpSpPr>
          <p:sp>
            <p:nvSpPr>
              <p:cNvPr id="52" name="Text Box 49"/>
              <p:cNvSpPr txBox="1">
                <a:spLocks noChangeArrowheads="1"/>
              </p:cNvSpPr>
              <p:nvPr/>
            </p:nvSpPr>
            <p:spPr bwMode="auto">
              <a:xfrm>
                <a:off x="5681614" y="6237782"/>
                <a:ext cx="1464654" cy="493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/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</a:t>
                </a:r>
                <a:endPara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3" name="Text Box 4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990955" y="6169008"/>
                    <a:ext cx="2974978" cy="71282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2800" dirty="0" smtClean="0">
                        <a:solidFill>
                          <a:schemeClr val="tx1"/>
                        </a:solidFill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a:t> </a:t>
                    </a:r>
                    <a14:m>
                      <m:oMath xmlns:m="http://schemas.openxmlformats.org/officeDocument/2006/math">
                        <m:r>
                          <a:rPr 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𝔼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func>
                              <m:funcPr>
                                <m:ctrlP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limLow>
                                  <m:limLowPr>
                                    <m:ctrlP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limLow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28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lim</m:t>
                                    </m:r>
                                  </m:e>
                                  <m:lim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𝑇</m:t>
                                    </m:r>
                                    <m:r>
                                      <m:rPr>
                                        <m:brk m:alnAt="23"/>
                                      </m:rPr>
                                      <a:rPr lang="en-US" sz="28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→</m:t>
                                    </m:r>
                                    <m:r>
                                      <m:rPr>
                                        <m:brk m:alnAt="23"/>
                                      </m:rPr>
                                      <a:rPr lang="en-US" sz="28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∞</m:t>
                                    </m:r>
                                  </m:lim>
                                </m:limLow>
                              </m:fName>
                              <m:e>
                                <m:f>
                                  <m:fPr>
                                    <m:ctrlP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𝑇</m:t>
                                    </m:r>
                                  </m:den>
                                </m:f>
                                <m:nary>
                                  <m:naryPr>
                                    <m:chr m:val="∑"/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=</m:t>
                                    </m:r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sub>
                                  <m:sup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𝑇</m:t>
                                    </m:r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p>
                                  <m:e>
                                    <m:sSub>
                                      <m:sSubPr>
                                        <m:ctrlPr>
                                          <a:rPr lang="en-US" sz="280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𝑐</m:t>
                                        </m:r>
                                      </m:e>
                                      <m:sub>
                                        <m: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nary>
                              </m:e>
                            </m:func>
                          </m:e>
                        </m:d>
                      </m:oMath>
                    </a14:m>
                    <a:endParaRPr lang="en-US" sz="2800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53" name="Text Box 4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6990955" y="6169008"/>
                    <a:ext cx="2974978" cy="712824"/>
                  </a:xfrm>
                  <a:prstGeom prst="rect">
                    <a:avLst/>
                  </a:prstGeom>
                  <a:blipFill>
                    <a:blip r:embed="rId13"/>
                    <a:stretch>
                      <a:fillRect/>
                    </a:stretch>
                  </a:blip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sp>
        <p:nvSpPr>
          <p:cNvPr id="55" name="Text Box 49"/>
          <p:cNvSpPr txBox="1">
            <a:spLocks noChangeArrowheads="1"/>
          </p:cNvSpPr>
          <p:nvPr/>
        </p:nvSpPr>
        <p:spPr bwMode="auto">
          <a:xfrm>
            <a:off x="0" y="1693357"/>
            <a:ext cx="5072743" cy="609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altLang="zh-C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 functions: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Text Box 49"/>
          <p:cNvSpPr txBox="1">
            <a:spLocks noChangeArrowheads="1"/>
          </p:cNvSpPr>
          <p:nvPr/>
        </p:nvSpPr>
        <p:spPr bwMode="auto">
          <a:xfrm>
            <a:off x="10886" y="2346501"/>
            <a:ext cx="5072743" cy="609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altLang="zh-C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(Are they well defined?)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Straight Connector 15"/>
          <p:cNvCxnSpPr/>
          <p:nvPr/>
        </p:nvCxnSpPr>
        <p:spPr bwMode="auto">
          <a:xfrm>
            <a:off x="7402561" y="6323126"/>
            <a:ext cx="502398" cy="0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rgbClr val="0033CC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2" name="Rectangle 61"/>
          <p:cNvSpPr>
            <a:spLocks noChangeArrowheads="1"/>
          </p:cNvSpPr>
          <p:nvPr/>
        </p:nvSpPr>
        <p:spPr bwMode="auto">
          <a:xfrm>
            <a:off x="0" y="270608"/>
            <a:ext cx="10080625" cy="103041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Turn-based </a:t>
            </a:r>
            <a:r>
              <a:rPr lang="en-US" sz="4000" dirty="0" smtClean="0">
                <a:latin typeface="+mj-lt"/>
                <a:cs typeface="Times New Roman" panose="02020603050405020304" pitchFamily="18" charset="0"/>
              </a:rPr>
              <a:t>Stochastic Games (TBSGs)</a:t>
            </a:r>
            <a:r>
              <a:rPr lang="en-US" sz="4000" dirty="0">
                <a:latin typeface="+mj-lt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+mj-lt"/>
                <a:cs typeface="Times New Roman" panose="02020603050405020304" pitchFamily="18" charset="0"/>
              </a:rPr>
            </a:br>
            <a:r>
              <a:rPr lang="en-US" sz="3000" dirty="0">
                <a:solidFill>
                  <a:srgbClr val="996600"/>
                </a:solidFill>
                <a:latin typeface="+mj-lt"/>
                <a:cs typeface="Times New Roman" panose="02020603050405020304" pitchFamily="18" charset="0"/>
              </a:rPr>
              <a:t>[Shapley </a:t>
            </a:r>
            <a:r>
              <a:rPr lang="en-US" sz="3000" dirty="0" smtClean="0">
                <a:solidFill>
                  <a:srgbClr val="996600"/>
                </a:solidFill>
                <a:latin typeface="+mj-lt"/>
                <a:cs typeface="Times New Roman" panose="02020603050405020304" pitchFamily="18" charset="0"/>
              </a:rPr>
              <a:t>(1953)] </a:t>
            </a:r>
            <a:r>
              <a:rPr lang="en-US" sz="3000" dirty="0">
                <a:solidFill>
                  <a:srgbClr val="996600"/>
                </a:solidFill>
                <a:latin typeface="+mj-lt"/>
                <a:cs typeface="Times New Roman" panose="02020603050405020304" pitchFamily="18" charset="0"/>
              </a:rPr>
              <a:t>[Gillette </a:t>
            </a:r>
            <a:r>
              <a:rPr lang="en-US" sz="3000" dirty="0" smtClean="0">
                <a:solidFill>
                  <a:srgbClr val="996600"/>
                </a:solidFill>
                <a:latin typeface="+mj-lt"/>
                <a:cs typeface="Times New Roman" panose="02020603050405020304" pitchFamily="18" charset="0"/>
              </a:rPr>
              <a:t>(1957)] </a:t>
            </a:r>
            <a:r>
              <a:rPr lang="en-US" sz="3000" dirty="0">
                <a:solidFill>
                  <a:srgbClr val="996600"/>
                </a:solidFill>
                <a:latin typeface="+mj-lt"/>
                <a:cs typeface="Times New Roman" panose="02020603050405020304" pitchFamily="18" charset="0"/>
              </a:rPr>
              <a:t>… [Condon </a:t>
            </a:r>
            <a:r>
              <a:rPr lang="en-US" sz="3000" dirty="0" smtClean="0">
                <a:solidFill>
                  <a:srgbClr val="996600"/>
                </a:solidFill>
                <a:latin typeface="+mj-lt"/>
                <a:cs typeface="Times New Roman" panose="02020603050405020304" pitchFamily="18" charset="0"/>
              </a:rPr>
              <a:t>(1992)]</a:t>
            </a:r>
            <a:endParaRPr lang="en-US" sz="3000" dirty="0">
              <a:solidFill>
                <a:srgbClr val="996600"/>
              </a:solidFill>
              <a:latin typeface="+mj-lt"/>
              <a:cs typeface="Times New Roman" panose="02020603050405020304" pitchFamily="18" charset="0"/>
            </a:endParaRPr>
          </a:p>
        </p:txBody>
      </p:sp>
      <p:grpSp>
        <p:nvGrpSpPr>
          <p:cNvPr id="54" name="Group 53"/>
          <p:cNvGrpSpPr/>
          <p:nvPr/>
        </p:nvGrpSpPr>
        <p:grpSpPr>
          <a:xfrm>
            <a:off x="5261083" y="3014383"/>
            <a:ext cx="4442069" cy="1008321"/>
            <a:chOff x="5700227" y="1495525"/>
            <a:chExt cx="4442069" cy="1008321"/>
          </a:xfrm>
        </p:grpSpPr>
        <p:sp>
          <p:nvSpPr>
            <p:cNvPr id="57" name="Text Box 41"/>
            <p:cNvSpPr txBox="1">
              <a:spLocks noChangeAspect="1" noChangeArrowheads="1"/>
            </p:cNvSpPr>
            <p:nvPr/>
          </p:nvSpPr>
          <p:spPr bwMode="auto">
            <a:xfrm>
              <a:off x="5700227" y="1495525"/>
              <a:ext cx="4442069" cy="493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 dirty="0" smtClean="0">
                  <a:solidFill>
                    <a:srgbClr val="0033CC"/>
                  </a:solidFill>
                </a:rPr>
                <a:t>Total cost – infinite horizon</a:t>
              </a:r>
              <a:endParaRPr lang="en-US" sz="2800" dirty="0">
                <a:solidFill>
                  <a:srgbClr val="0033CC"/>
                </a:solidFill>
              </a:endParaRPr>
            </a:p>
          </p:txBody>
        </p:sp>
        <p:grpSp>
          <p:nvGrpSpPr>
            <p:cNvPr id="58" name="Group 57"/>
            <p:cNvGrpSpPr/>
            <p:nvPr/>
          </p:nvGrpSpPr>
          <p:grpSpPr>
            <a:xfrm>
              <a:off x="6073469" y="1996004"/>
              <a:ext cx="3467853" cy="507842"/>
              <a:chOff x="5711114" y="1996004"/>
              <a:chExt cx="3467853" cy="507842"/>
            </a:xfrm>
          </p:grpSpPr>
          <p:sp>
            <p:nvSpPr>
              <p:cNvPr id="59" name="Text Box 49"/>
              <p:cNvSpPr txBox="1">
                <a:spLocks noChangeArrowheads="1"/>
              </p:cNvSpPr>
              <p:nvPr/>
            </p:nvSpPr>
            <p:spPr bwMode="auto">
              <a:xfrm>
                <a:off x="5711114" y="1996004"/>
                <a:ext cx="1910445" cy="493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/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</a:t>
                </a:r>
                <a:endPara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0" name="Text Box 4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8522" y="2010185"/>
                    <a:ext cx="1910445" cy="49366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2800" dirty="0" smtClean="0">
                        <a:solidFill>
                          <a:schemeClr val="tx1"/>
                        </a:solidFill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a:t> </a:t>
                    </a:r>
                    <a14:m>
                      <m:oMath xmlns:m="http://schemas.openxmlformats.org/officeDocument/2006/math">
                        <m:r>
                          <a:rPr 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𝔼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nary>
                              <m:naryPr>
                                <m:chr m:val="∑"/>
                                <m:ctrlP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=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  <m:sup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∞</m:t>
                                </m:r>
                              </m:sup>
                              <m:e>
                                <m:sSub>
                                  <m:sSub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nary>
                          </m:e>
                        </m:d>
                      </m:oMath>
                    </a14:m>
                    <a:endParaRPr lang="en-US" sz="2800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60" name="Text Box 4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7268522" y="2010185"/>
                    <a:ext cx="1910445" cy="493661"/>
                  </a:xfrm>
                  <a:prstGeom prst="rect">
                    <a:avLst/>
                  </a:prstGeom>
                  <a:blipFill>
                    <a:blip r:embed="rId21"/>
                    <a:stretch>
                      <a:fillRect/>
                    </a:stretch>
                  </a:blip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61" name="Group 60"/>
          <p:cNvGrpSpPr/>
          <p:nvPr/>
        </p:nvGrpSpPr>
        <p:grpSpPr>
          <a:xfrm>
            <a:off x="562428" y="3652861"/>
            <a:ext cx="2990850" cy="3046413"/>
            <a:chOff x="562428" y="3652861"/>
            <a:chExt cx="2990850" cy="3046413"/>
          </a:xfrm>
        </p:grpSpPr>
        <p:grpSp>
          <p:nvGrpSpPr>
            <p:cNvPr id="62" name="Group 61"/>
            <p:cNvGrpSpPr/>
            <p:nvPr/>
          </p:nvGrpSpPr>
          <p:grpSpPr>
            <a:xfrm>
              <a:off x="562428" y="3652861"/>
              <a:ext cx="2990850" cy="3046413"/>
              <a:chOff x="584200" y="2076450"/>
              <a:chExt cx="2990850" cy="3046413"/>
            </a:xfrm>
          </p:grpSpPr>
          <p:sp>
            <p:nvSpPr>
              <p:cNvPr id="95" name="Oval 4"/>
              <p:cNvSpPr>
                <a:spLocks noChangeAspect="1" noChangeArrowheads="1"/>
              </p:cNvSpPr>
              <p:nvPr/>
            </p:nvSpPr>
            <p:spPr bwMode="auto">
              <a:xfrm>
                <a:off x="584200" y="2863850"/>
                <a:ext cx="379413" cy="349250"/>
              </a:xfrm>
              <a:prstGeom prst="ellipse">
                <a:avLst/>
              </a:prstGeom>
              <a:solidFill>
                <a:srgbClr val="00B05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96" name="Oval 6"/>
              <p:cNvSpPr>
                <a:spLocks noChangeAspect="1" noChangeArrowheads="1"/>
              </p:cNvSpPr>
              <p:nvPr/>
            </p:nvSpPr>
            <p:spPr bwMode="auto">
              <a:xfrm>
                <a:off x="2441575" y="2090738"/>
                <a:ext cx="379413" cy="34925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97" name="Oval 7"/>
              <p:cNvSpPr>
                <a:spLocks noChangeAspect="1" noChangeArrowheads="1"/>
              </p:cNvSpPr>
              <p:nvPr/>
            </p:nvSpPr>
            <p:spPr bwMode="auto">
              <a:xfrm>
                <a:off x="2584450" y="2222500"/>
                <a:ext cx="93663" cy="85725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98" name="Oval 8"/>
              <p:cNvSpPr>
                <a:spLocks noChangeAspect="1" noChangeArrowheads="1"/>
              </p:cNvSpPr>
              <p:nvPr/>
            </p:nvSpPr>
            <p:spPr bwMode="auto">
              <a:xfrm>
                <a:off x="3186113" y="2859088"/>
                <a:ext cx="381000" cy="349250"/>
              </a:xfrm>
              <a:prstGeom prst="ellipse">
                <a:avLst/>
              </a:prstGeom>
              <a:solidFill>
                <a:srgbClr val="00B05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99" name="Oval 9"/>
              <p:cNvSpPr>
                <a:spLocks noChangeAspect="1" noChangeArrowheads="1"/>
              </p:cNvSpPr>
              <p:nvPr/>
            </p:nvSpPr>
            <p:spPr bwMode="auto">
              <a:xfrm>
                <a:off x="1382713" y="4773613"/>
                <a:ext cx="379412" cy="349250"/>
              </a:xfrm>
              <a:prstGeom prst="ellipse">
                <a:avLst/>
              </a:prstGeom>
              <a:solidFill>
                <a:srgbClr val="00B05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00" name="Oval 10"/>
              <p:cNvSpPr>
                <a:spLocks noChangeAspect="1" noChangeArrowheads="1"/>
              </p:cNvSpPr>
              <p:nvPr/>
            </p:nvSpPr>
            <p:spPr bwMode="auto">
              <a:xfrm>
                <a:off x="1382713" y="2076450"/>
                <a:ext cx="379412" cy="34925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01" name="Oval 11"/>
              <p:cNvSpPr>
                <a:spLocks noChangeAspect="1" noChangeArrowheads="1"/>
              </p:cNvSpPr>
              <p:nvPr/>
            </p:nvSpPr>
            <p:spPr bwMode="auto">
              <a:xfrm>
                <a:off x="596900" y="3975100"/>
                <a:ext cx="379413" cy="34925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02" name="Oval 12"/>
              <p:cNvSpPr>
                <a:spLocks noChangeAspect="1" noChangeArrowheads="1"/>
              </p:cNvSpPr>
              <p:nvPr/>
            </p:nvSpPr>
            <p:spPr bwMode="auto">
              <a:xfrm>
                <a:off x="2452688" y="4767263"/>
                <a:ext cx="379412" cy="34925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03" name="Oval 13"/>
              <p:cNvSpPr>
                <a:spLocks noChangeAspect="1" noChangeArrowheads="1"/>
              </p:cNvSpPr>
              <p:nvPr/>
            </p:nvSpPr>
            <p:spPr bwMode="auto">
              <a:xfrm>
                <a:off x="3195638" y="4008438"/>
                <a:ext cx="379412" cy="349250"/>
              </a:xfrm>
              <a:prstGeom prst="ellipse">
                <a:avLst/>
              </a:prstGeom>
              <a:solidFill>
                <a:srgbClr val="00B05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04" name="Rectangle 14"/>
              <p:cNvSpPr>
                <a:spLocks noChangeAspect="1" noChangeArrowheads="1"/>
              </p:cNvSpPr>
              <p:nvPr/>
            </p:nvSpPr>
            <p:spPr bwMode="auto">
              <a:xfrm>
                <a:off x="1874838" y="3082925"/>
                <a:ext cx="68262" cy="93663"/>
              </a:xfrm>
              <a:prstGeom prst="rect">
                <a:avLst/>
              </a:prstGeom>
              <a:solidFill>
                <a:srgbClr val="00B0F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he-IL"/>
              </a:p>
            </p:txBody>
          </p:sp>
          <p:cxnSp>
            <p:nvCxnSpPr>
              <p:cNvPr id="105" name="AutoShape 15"/>
              <p:cNvCxnSpPr>
                <a:cxnSpLocks noChangeAspect="1" noChangeShapeType="1"/>
                <a:stCxn id="96" idx="3"/>
                <a:endCxn id="104" idx="3"/>
              </p:cNvCxnSpPr>
              <p:nvPr/>
            </p:nvCxnSpPr>
            <p:spPr bwMode="auto">
              <a:xfrm flipH="1">
                <a:off x="1943100" y="2389188"/>
                <a:ext cx="554038" cy="741362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</p:cxnSp>
          <p:cxnSp>
            <p:nvCxnSpPr>
              <p:cNvPr id="106" name="AutoShape 16"/>
              <p:cNvCxnSpPr>
                <a:cxnSpLocks noChangeAspect="1" noChangeShapeType="1"/>
                <a:stCxn id="104" idx="1"/>
                <a:endCxn id="100" idx="5"/>
              </p:cNvCxnSpPr>
              <p:nvPr/>
            </p:nvCxnSpPr>
            <p:spPr bwMode="auto">
              <a:xfrm flipH="1" flipV="1">
                <a:off x="1706563" y="2374900"/>
                <a:ext cx="168275" cy="755650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</p:cxnSp>
          <p:cxnSp>
            <p:nvCxnSpPr>
              <p:cNvPr id="107" name="AutoShape 17"/>
              <p:cNvCxnSpPr>
                <a:cxnSpLocks noChangeAspect="1" noChangeShapeType="1"/>
                <a:stCxn id="104" idx="1"/>
                <a:endCxn id="95" idx="6"/>
              </p:cNvCxnSpPr>
              <p:nvPr/>
            </p:nvCxnSpPr>
            <p:spPr bwMode="auto">
              <a:xfrm flipH="1" flipV="1">
                <a:off x="963613" y="3038475"/>
                <a:ext cx="911225" cy="92075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</p:cxnSp>
          <p:cxnSp>
            <p:nvCxnSpPr>
              <p:cNvPr id="108" name="AutoShape 18"/>
              <p:cNvCxnSpPr>
                <a:cxnSpLocks noChangeAspect="1" noChangeShapeType="1"/>
                <a:stCxn id="104" idx="1"/>
                <a:endCxn id="101" idx="7"/>
              </p:cNvCxnSpPr>
              <p:nvPr/>
            </p:nvCxnSpPr>
            <p:spPr bwMode="auto">
              <a:xfrm flipH="1">
                <a:off x="920750" y="3130550"/>
                <a:ext cx="954088" cy="895350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</p:cxnSp>
          <p:sp>
            <p:nvSpPr>
              <p:cNvPr id="109" name="Rectangle 19"/>
              <p:cNvSpPr>
                <a:spLocks noChangeAspect="1" noChangeArrowheads="1"/>
              </p:cNvSpPr>
              <p:nvPr/>
            </p:nvSpPr>
            <p:spPr bwMode="auto">
              <a:xfrm>
                <a:off x="2670455" y="3316288"/>
                <a:ext cx="68262" cy="93662"/>
              </a:xfrm>
              <a:prstGeom prst="rect">
                <a:avLst/>
              </a:prstGeom>
              <a:solidFill>
                <a:srgbClr val="00B0F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he-IL"/>
              </a:p>
            </p:txBody>
          </p:sp>
          <p:cxnSp>
            <p:nvCxnSpPr>
              <p:cNvPr id="110" name="AutoShape 20"/>
              <p:cNvCxnSpPr>
                <a:cxnSpLocks noChangeAspect="1" noChangeShapeType="1"/>
                <a:stCxn id="96" idx="4"/>
                <a:endCxn id="109" idx="0"/>
              </p:cNvCxnSpPr>
              <p:nvPr/>
            </p:nvCxnSpPr>
            <p:spPr bwMode="auto">
              <a:xfrm rot="16200000" flipH="1">
                <a:off x="2229784" y="2841486"/>
                <a:ext cx="876300" cy="73304"/>
              </a:xfrm>
              <a:prstGeom prst="straightConnector1">
                <a:avLst/>
              </a:prstGeom>
              <a:noFill/>
              <a:ln w="9525">
                <a:solidFill>
                  <a:srgbClr val="800000"/>
                </a:solidFill>
                <a:round/>
                <a:headEnd/>
                <a:tailEnd type="triangle" w="med" len="med"/>
              </a:ln>
              <a:effectLst/>
            </p:spPr>
          </p:cxnSp>
          <p:cxnSp>
            <p:nvCxnSpPr>
              <p:cNvPr id="111" name="AutoShape 21"/>
              <p:cNvCxnSpPr>
                <a:cxnSpLocks noChangeAspect="1" noChangeShapeType="1"/>
                <a:stCxn id="109" idx="2"/>
                <a:endCxn id="103" idx="1"/>
              </p:cNvCxnSpPr>
              <p:nvPr/>
            </p:nvCxnSpPr>
            <p:spPr bwMode="auto">
              <a:xfrm rot="16200000" flipH="1">
                <a:off x="2653077" y="3461459"/>
                <a:ext cx="649634" cy="546616"/>
              </a:xfrm>
              <a:prstGeom prst="straightConnector1">
                <a:avLst/>
              </a:prstGeom>
              <a:noFill/>
              <a:ln w="9525">
                <a:solidFill>
                  <a:srgbClr val="800000"/>
                </a:solidFill>
                <a:round/>
                <a:headEnd/>
                <a:tailEnd type="triangle" w="med" len="med"/>
              </a:ln>
              <a:effectLst/>
            </p:spPr>
          </p:cxnSp>
          <p:cxnSp>
            <p:nvCxnSpPr>
              <p:cNvPr id="112" name="AutoShape 22"/>
              <p:cNvCxnSpPr>
                <a:cxnSpLocks noChangeAspect="1" noChangeShapeType="1"/>
                <a:stCxn id="109" idx="2"/>
                <a:endCxn id="118" idx="6"/>
              </p:cNvCxnSpPr>
              <p:nvPr/>
            </p:nvCxnSpPr>
            <p:spPr bwMode="auto">
              <a:xfrm rot="5400000">
                <a:off x="2441073" y="3332515"/>
                <a:ext cx="186079" cy="340949"/>
              </a:xfrm>
              <a:prstGeom prst="straightConnector1">
                <a:avLst/>
              </a:prstGeom>
              <a:noFill/>
              <a:ln w="9525">
                <a:solidFill>
                  <a:srgbClr val="800000"/>
                </a:solidFill>
                <a:round/>
                <a:headEnd/>
                <a:tailEnd type="triangle" w="med" len="med"/>
              </a:ln>
              <a:effectLst/>
            </p:spPr>
          </p:cxnSp>
          <p:pic>
            <p:nvPicPr>
              <p:cNvPr id="113" name="Picture 23" descr="TP_tmp"/>
              <p:cNvPicPr>
                <a:picLocks noChangeAspect="1" noChangeArrowheads="1"/>
              </p:cNvPicPr>
              <p:nvPr>
                <p:custDataLst>
                  <p:tags r:id="rId1"/>
                </p:custDataLst>
              </p:nvPr>
            </p:nvPicPr>
            <p:blipFill>
              <a:blip r:embed="rId22" cstate="print"/>
              <a:srcRect/>
              <a:stretch>
                <a:fillRect/>
              </a:stretch>
            </p:blipFill>
            <p:spPr bwMode="auto">
              <a:xfrm>
                <a:off x="1716088" y="2578100"/>
                <a:ext cx="144462" cy="31273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14" name="Picture 24" descr="TP_tmp"/>
              <p:cNvPicPr>
                <a:picLocks noChangeAspect="1" noChangeArrowheads="1"/>
              </p:cNvPicPr>
              <p:nvPr>
                <p:custDataLst>
                  <p:tags r:id="rId2"/>
                </p:custDataLst>
              </p:nvPr>
            </p:nvPicPr>
            <p:blipFill>
              <a:blip r:embed="rId22" cstate="print"/>
              <a:srcRect/>
              <a:stretch>
                <a:fillRect/>
              </a:stretch>
            </p:blipFill>
            <p:spPr bwMode="auto">
              <a:xfrm>
                <a:off x="1244600" y="2922588"/>
                <a:ext cx="144463" cy="31115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15" name="Picture 25" descr="TP_tmp"/>
              <p:cNvPicPr>
                <a:picLocks noChangeAspect="1" noChangeArrowheads="1"/>
              </p:cNvPicPr>
              <p:nvPr>
                <p:custDataLst>
                  <p:tags r:id="rId3"/>
                </p:custDataLst>
              </p:nvPr>
            </p:nvPicPr>
            <p:blipFill>
              <a:blip r:embed="rId23" cstate="print"/>
              <a:srcRect/>
              <a:stretch>
                <a:fillRect/>
              </a:stretch>
            </p:blipFill>
            <p:spPr bwMode="auto">
              <a:xfrm>
                <a:off x="1290638" y="3443288"/>
                <a:ext cx="144462" cy="31273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16" name="Picture 26" descr="TP_tmp"/>
              <p:cNvPicPr>
                <a:picLocks noChangeAspect="1" noChangeArrowheads="1"/>
              </p:cNvPicPr>
              <p:nvPr>
                <p:custDataLst>
                  <p:tags r:id="rId4"/>
                </p:custDataLst>
              </p:nvPr>
            </p:nvPicPr>
            <p:blipFill>
              <a:blip r:embed="rId24" cstate="print"/>
              <a:srcRect/>
              <a:stretch>
                <a:fillRect/>
              </a:stretch>
            </p:blipFill>
            <p:spPr bwMode="auto">
              <a:xfrm>
                <a:off x="2472406" y="3373533"/>
                <a:ext cx="144462" cy="31273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17" name="Picture 27" descr="TP_tmp"/>
              <p:cNvPicPr>
                <a:picLocks noChangeAspect="1" noChangeArrowheads="1"/>
              </p:cNvPicPr>
              <p:nvPr>
                <p:custDataLst>
                  <p:tags r:id="rId5"/>
                </p:custDataLst>
              </p:nvPr>
            </p:nvPicPr>
            <p:blipFill>
              <a:blip r:embed="rId25" cstate="print"/>
              <a:srcRect/>
              <a:stretch>
                <a:fillRect/>
              </a:stretch>
            </p:blipFill>
            <p:spPr bwMode="auto">
              <a:xfrm>
                <a:off x="2913996" y="3573681"/>
                <a:ext cx="142875" cy="31273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118" name="Oval 8"/>
              <p:cNvSpPr>
                <a:spLocks noChangeAspect="1" noChangeArrowheads="1"/>
              </p:cNvSpPr>
              <p:nvPr/>
            </p:nvSpPr>
            <p:spPr bwMode="auto">
              <a:xfrm>
                <a:off x="1982637" y="3421404"/>
                <a:ext cx="381000" cy="349250"/>
              </a:xfrm>
              <a:prstGeom prst="ellipse">
                <a:avLst/>
              </a:prstGeom>
              <a:solidFill>
                <a:schemeClr val="bg2">
                  <a:alpha val="55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cxnSp>
            <p:nvCxnSpPr>
              <p:cNvPr id="119" name="Curved Connector 118"/>
              <p:cNvCxnSpPr>
                <a:stCxn id="118" idx="4"/>
                <a:endCxn id="118" idx="2"/>
              </p:cNvCxnSpPr>
              <p:nvPr/>
            </p:nvCxnSpPr>
            <p:spPr bwMode="auto">
              <a:xfrm rot="5400000" flipH="1">
                <a:off x="1990574" y="3588092"/>
                <a:ext cx="174625" cy="190500"/>
              </a:xfrm>
              <a:prstGeom prst="curvedConnector4">
                <a:avLst>
                  <a:gd name="adj1" fmla="val -130909"/>
                  <a:gd name="adj2" fmla="val 220000"/>
                </a:avLst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pic>
            <p:nvPicPr>
              <p:cNvPr id="120" name="Picture 119" descr="TP_tmp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2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1853993" y="4082415"/>
                <a:ext cx="122415" cy="192366"/>
              </a:xfrm>
              <a:prstGeom prst="rect">
                <a:avLst/>
              </a:prstGeom>
              <a:noFill/>
              <a:ln/>
              <a:effectLst/>
              <a:extLst>
                <a:ext uri="{909E8E84-426E-40DD-AFC4-6F175D3DCCD1}">
                  <a14:hiddenFill xmlns:a14="http://schemas.microsoft.com/office/drawing/2010/main">
                    <a:pattFill prst="pct5">
                      <a:fgClr>
                        <a:srgbClr val="FFFFFF">
                          <a:alpha val="0"/>
                        </a:srgbClr>
                      </a:fgClr>
                      <a:bgClr>
                        <a:srgbClr val="FFFFFF">
                          <a:alpha val="0"/>
                        </a:srgbClr>
                      </a:bgClr>
                    </a:patt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7357" dir="2700000" rotWithShape="0">
                        <a:scrgbClr r="0" g="0" b="0"/>
                      </a:outerShdw>
                    </a:effectLst>
                  </a14:hiddenEffects>
                </a:ext>
                <a:ext uri="{31F19639-BCED-4A60-ADC4-E9642A236FB7}">
                  <a14:hiddenScene3d xmlns:a14="http://schemas.microsoft.com/office/drawing/2010/main">
                    <a:camera prst="orthographicFront">
                      <a:rot lat="0" lon="0" rev="0"/>
                    </a:camera>
                    <a:lightRig rig="threePt" dir="t">
                      <a:rot lat="0" lon="0" rev="0"/>
                    </a:lightRig>
                  </a14:hiddenScene3d>
                </a:ext>
                <a:ext uri="{E45631CC-5BF2-4C18-A39C-3461C7D3F71A}">
                  <a14:hiddenSp3d xmlns:a14="http://schemas.microsoft.com/office/drawing/2010/main" extrusionH="457200">
                    <a:contourClr>
                      <a:srgbClr val="000000"/>
                    </a:contourClr>
                  </a14:hiddenSp3d>
                </a:ext>
                <a:ext uri="{53640926-AAD7-44D8-BBD7-CCE9431645EC}">
                  <a14:shadowObscured xmlns:a14="http://schemas.microsoft.com/office/drawing/2010/main"/>
                </a:ext>
              </a:extLst>
            </p:spPr>
          </p:pic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3" name="TextBox 92"/>
                <p:cNvSpPr txBox="1"/>
                <p:nvPr/>
              </p:nvSpPr>
              <p:spPr>
                <a:xfrm>
                  <a:off x="2320303" y="4238394"/>
                  <a:ext cx="636589" cy="349968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1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10</m:t>
                        </m:r>
                      </m:oMath>
                    </m:oMathPara>
                  </a14:m>
                  <a:endParaRPr lang="he-IL" sz="1800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93" name="TextBox 9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20303" y="4238394"/>
                  <a:ext cx="636589" cy="349968"/>
                </a:xfrm>
                <a:prstGeom prst="rect">
                  <a:avLst/>
                </a:prstGeom>
                <a:blipFill>
                  <a:blip r:embed="rId2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4" name="TextBox 93"/>
                <p:cNvSpPr txBox="1"/>
                <p:nvPr/>
              </p:nvSpPr>
              <p:spPr>
                <a:xfrm>
                  <a:off x="2061313" y="4117281"/>
                  <a:ext cx="348709" cy="349968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20</m:t>
                        </m:r>
                      </m:oMath>
                    </m:oMathPara>
                  </a14:m>
                  <a:endParaRPr lang="he-IL" sz="1800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94" name="TextBox 9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61313" y="4117281"/>
                  <a:ext cx="348709" cy="349968"/>
                </a:xfrm>
                <a:prstGeom prst="rect">
                  <a:avLst/>
                </a:prstGeom>
                <a:blipFill>
                  <a:blip r:embed="rId28"/>
                  <a:stretch>
                    <a:fillRect l="-17544" r="-350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4084921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-1" y="253478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>
              <a:lnSpc>
                <a:spcPct val="105000"/>
              </a:lnSpc>
            </a:pPr>
            <a:r>
              <a:rPr lang="en-US" sz="4400" dirty="0" smtClean="0">
                <a:solidFill>
                  <a:schemeClr val="accent2"/>
                </a:solidFill>
              </a:rPr>
              <a:t>Proof of Lemma 5</a:t>
            </a:r>
            <a:endParaRPr lang="en-US" sz="4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34"/>
              <p:cNvSpPr txBox="1">
                <a:spLocks noChangeArrowheads="1"/>
              </p:cNvSpPr>
              <p:nvPr/>
            </p:nvSpPr>
            <p:spPr bwMode="auto">
              <a:xfrm>
                <a:off x="-497" y="1144331"/>
                <a:ext cx="10080625" cy="18827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7000"/>
                  </a:lnSpc>
                  <a:spcBef>
                    <a:spcPct val="50000"/>
                  </a:spcBef>
                </a:pP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Lemma 5: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d>
                          <m:d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𝜋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𝑘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𝑘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=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𝑁</m:t>
                        </m:r>
                      </m:sup>
                    </m:sSubSup>
                  </m:oMath>
                </a14:m>
                <a:r>
                  <a:rPr lang="en-US" sz="2800" b="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is a sequence of strategy profiles generates </a:t>
                </a:r>
                <a:b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by </a:t>
                </a:r>
                <a:r>
                  <a:rPr lang="en-US" sz="2800" dirty="0" smtClean="0">
                    <a:solidFill>
                      <a:srgbClr val="993300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Howard</a:t>
                </a:r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’s algorithm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𝑁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is an optimal profile, then </a:t>
                </a:r>
                <a:b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ea typeface="+mj-ea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d>
                                  <m:d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+mj-ea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sz="2800" b="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ea typeface="+mj-ea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pPr>
                                      <m:e>
                                        <m:acc>
                                          <m:accPr>
                                            <m:chr m:val="̅"/>
                                            <m:ctrlPr>
                                              <a:rPr lang="en-US" sz="2800" b="1" i="1" smtClean="0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ea typeface="+mj-ea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en-US" sz="2800" b="1" i="1" smtClean="0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ea typeface="+mj-ea"/>
                                                <a:cs typeface="Times New Roman" panose="02020603050405020304" pitchFamily="18" charset="0"/>
                                              </a:rPr>
                                              <m:t>𝒄</m:t>
                                            </m:r>
                                          </m:e>
                                        </m:acc>
                                      </m:e>
                                      <m:sup>
                                        <m:sSup>
                                          <m:sSupPr>
                                            <m:ctrlPr>
                                              <a:rPr lang="en-US" sz="2800" b="0" i="1" smtClean="0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ea typeface="+mj-ea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sz="2800" b="0" i="1" smtClean="0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ea typeface="+mj-ea"/>
                                                <a:cs typeface="Times New Roman" panose="02020603050405020304" pitchFamily="18" charset="0"/>
                                              </a:rPr>
                                              <m:t>𝜋</m:t>
                                            </m:r>
                                          </m:e>
                                          <m:sup>
                                            <m:r>
                                              <a:rPr lang="en-US" sz="2800" b="0" i="1" smtClean="0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ea typeface="+mj-ea"/>
                                                <a:cs typeface="Times New Roman" panose="02020603050405020304" pitchFamily="18" charset="0"/>
                                              </a:rPr>
                                              <m:t>∗</m:t>
                                            </m:r>
                                          </m:sup>
                                        </m:sSup>
                                      </m:sup>
                                    </m:sSup>
                                  </m:e>
                                </m:d>
                              </m:e>
                              <m:sub>
                                <m:sSub>
                                  <m:sSub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+mj-ea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+mj-ea"/>
                                        <a:cs typeface="Times New Roman" panose="02020603050405020304" pitchFamily="18" charset="0"/>
                                      </a:rPr>
                                      <m:t>𝜋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+mj-ea"/>
                                        <a:cs typeface="Times New Roman" panose="020206030504050203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∞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≤ </m:t>
                    </m:r>
                    <m:f>
                      <m:f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𝜆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p>
                        </m:sSup>
                      </m:num>
                      <m:den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𝜆</m:t>
                        </m:r>
                      </m:den>
                    </m:f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d>
                                  <m:dPr>
                                    <m:ctrlP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pPr>
                                      <m:e>
                                        <m:acc>
                                          <m:accPr>
                                            <m:chr m:val="̅"/>
                                            <m:ctrlPr>
                                              <a:rPr lang="en-US" sz="2800" b="1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en-US" sz="2800" b="1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𝒄</m:t>
                                            </m:r>
                                          </m:e>
                                        </m:acc>
                                      </m:e>
                                      <m:sup>
                                        <m:sSup>
                                          <m:sSupPr>
                                            <m:ctrlPr>
                                              <a:rPr lang="en-US" sz="2800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sz="2800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𝜋</m:t>
                                            </m:r>
                                          </m:e>
                                          <m:sup>
                                            <m:r>
                                              <a:rPr lang="en-US" sz="2800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∗</m:t>
                                            </m:r>
                                          </m:sup>
                                        </m:sSup>
                                      </m:sup>
                                    </m:sSup>
                                  </m:e>
                                </m:d>
                              </m:e>
                              <m:sub>
                                <m:sSub>
                                  <m:sSubPr>
                                    <m:ctrlP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𝜋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∞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97" y="1144331"/>
                <a:ext cx="10080625" cy="1882760"/>
              </a:xfrm>
              <a:prstGeom prst="rect">
                <a:avLst/>
              </a:prstGeom>
              <a:blipFill>
                <a:blip r:embed="rId2"/>
                <a:stretch>
                  <a:fillRect t="-291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34"/>
              <p:cNvSpPr txBox="1">
                <a:spLocks noChangeArrowheads="1"/>
              </p:cNvSpPr>
              <p:nvPr/>
            </p:nvSpPr>
            <p:spPr bwMode="auto">
              <a:xfrm>
                <a:off x="-22755" y="3217999"/>
                <a:ext cx="10080625" cy="876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7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ea typeface="+mj-ea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d>
                                  <m:d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+mj-ea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sz="2800" b="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ea typeface="+mj-ea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pPr>
                                      <m:e>
                                        <m:acc>
                                          <m:accPr>
                                            <m:chr m:val="̅"/>
                                            <m:ctrlPr>
                                              <a:rPr lang="en-US" sz="2800" b="1" i="1" smtClean="0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ea typeface="+mj-ea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en-US" sz="2800" b="1" i="1" smtClean="0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ea typeface="+mj-ea"/>
                                                <a:cs typeface="Times New Roman" panose="02020603050405020304" pitchFamily="18" charset="0"/>
                                              </a:rPr>
                                              <m:t>𝒄</m:t>
                                            </m:r>
                                          </m:e>
                                        </m:acc>
                                      </m:e>
                                      <m:sup>
                                        <m:sSup>
                                          <m:sSupPr>
                                            <m:ctrlPr>
                                              <a:rPr lang="en-US" sz="2800" b="0" i="1" smtClean="0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ea typeface="+mj-ea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sz="2800" b="0" i="1" smtClean="0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ea typeface="+mj-ea"/>
                                                <a:cs typeface="Times New Roman" panose="02020603050405020304" pitchFamily="18" charset="0"/>
                                              </a:rPr>
                                              <m:t>𝜋</m:t>
                                            </m:r>
                                          </m:e>
                                          <m:sup>
                                            <m:r>
                                              <a:rPr lang="en-US" sz="2800" b="0" i="1" smtClean="0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ea typeface="+mj-ea"/>
                                                <a:cs typeface="Times New Roman" panose="02020603050405020304" pitchFamily="18" charset="0"/>
                                              </a:rPr>
                                              <m:t>∗</m:t>
                                            </m:r>
                                          </m:sup>
                                        </m:sSup>
                                      </m:sup>
                                    </m:sSup>
                                  </m:e>
                                </m:d>
                              </m:e>
                              <m:sub>
                                <m:sSub>
                                  <m:sSub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+mj-ea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+mj-ea"/>
                                        <a:cs typeface="Times New Roman" panose="02020603050405020304" pitchFamily="18" charset="0"/>
                                      </a:rPr>
                                      <m:t>𝜋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+mj-ea"/>
                                        <a:cs typeface="Times New Roman" panose="020206030504050203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∞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= 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d>
                              <m:d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ea typeface="+mj-ea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ea typeface="+mj-ea"/>
                                    <a:cs typeface="Times New Roman" panose="02020603050405020304" pitchFamily="18" charset="0"/>
                                  </a:rPr>
                                  <m:t>𝐼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ea typeface="+mj-ea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ea typeface="+mj-ea"/>
                                    <a:cs typeface="Times New Roman" panose="02020603050405020304" pitchFamily="18" charset="0"/>
                                  </a:rPr>
                                  <m:t>𝜆</m:t>
                                </m:r>
                                <m:sSub>
                                  <m:sSub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+mj-ea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+mj-ea"/>
                                        <a:cs typeface="Times New Roman" panose="02020603050405020304" pitchFamily="18" charset="0"/>
                                      </a:rPr>
                                      <m:t>𝑃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US" sz="2800" b="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ea typeface="+mj-ea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800" b="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ea typeface="+mj-ea"/>
                                            <a:cs typeface="Times New Roman" panose="02020603050405020304" pitchFamily="18" charset="0"/>
                                          </a:rPr>
                                          <m:t>𝜋</m:t>
                                        </m:r>
                                      </m:e>
                                      <m:sub>
                                        <m:r>
                                          <a:rPr lang="en-US" sz="2800" b="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ea typeface="+mj-ea"/>
                                            <a:cs typeface="Times New Roman" panose="02020603050405020304" pitchFamily="18" charset="0"/>
                                          </a:rPr>
                                          <m:t>𝑘</m:t>
                                        </m:r>
                                      </m:sub>
                                    </m:sSub>
                                  </m:sub>
                                </m:sSub>
                              </m:e>
                            </m:d>
                            <m:d>
                              <m:d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ea typeface="+mj-ea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1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𝒚</m:t>
                                    </m:r>
                                  </m:e>
                                  <m:sup>
                                    <m:sSub>
                                      <m:sSubPr>
                                        <m:ctrlP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𝜋</m:t>
                                        </m:r>
                                      </m:e>
                                      <m:sub>
                                        <m: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𝑘</m:t>
                                        </m:r>
                                      </m:sub>
                                    </m:sSub>
                                  </m:sup>
                                </m:sSup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1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𝒚</m:t>
                                    </m:r>
                                  </m:e>
                                  <m:sup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∗</m:t>
                                    </m:r>
                                  </m:sup>
                                </m:sSup>
                              </m:e>
                            </m:d>
                          </m:e>
                        </m:d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∞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   (Lemma 1)</a:t>
                </a:r>
                <a:endParaRPr lang="en-US" sz="2800" dirty="0"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22755" y="3217999"/>
                <a:ext cx="10080625" cy="87671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34"/>
              <p:cNvSpPr txBox="1">
                <a:spLocks noChangeArrowheads="1"/>
              </p:cNvSpPr>
              <p:nvPr/>
            </p:nvSpPr>
            <p:spPr bwMode="auto">
              <a:xfrm>
                <a:off x="2424701" y="4135329"/>
                <a:ext cx="7652007" cy="5966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7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≤ 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1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𝒚</m:t>
                                </m:r>
                              </m:e>
                              <m:sup>
                                <m:sSub>
                                  <m:sSubPr>
                                    <m:ctrlP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𝜋</m:t>
                                    </m:r>
                                  </m:e>
                                  <m:sub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</m:sup>
                            </m:sSup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1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𝒚</m:t>
                                </m:r>
                              </m:e>
                              <m:sup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∗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∞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   (As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sSub>
                          <m:sSub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b>
                        </m:sSub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  <m:sup>
                        <m:sSub>
                          <m:sSub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b>
                        </m:sSub>
                      </m:sup>
                    </m:sSup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sSup>
                      <m:sSup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)</a:t>
                </a:r>
                <a:endParaRPr lang="en-US" sz="2800" dirty="0"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424701" y="4135329"/>
                <a:ext cx="7652007" cy="596638"/>
              </a:xfrm>
              <a:prstGeom prst="rect">
                <a:avLst/>
              </a:prstGeom>
              <a:blipFill>
                <a:blip r:embed="rId4"/>
                <a:stretch>
                  <a:fillRect t="-5102" b="-204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34"/>
              <p:cNvSpPr txBox="1">
                <a:spLocks noChangeArrowheads="1"/>
              </p:cNvSpPr>
              <p:nvPr/>
            </p:nvSpPr>
            <p:spPr bwMode="auto">
              <a:xfrm>
                <a:off x="2157573" y="4865048"/>
                <a:ext cx="7896877" cy="5616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7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≤ 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𝜆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</m:sSup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 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1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𝒚</m:t>
                                </m:r>
                              </m:e>
                              <m:sup>
                                <m:sSub>
                                  <m:sSubPr>
                                    <m:ctrlP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𝜋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sup>
                            </m:sSup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1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𝒚</m:t>
                                </m:r>
                              </m:e>
                              <m:sup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∗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∞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                  (Corollary 4)</a:t>
                </a:r>
                <a:endParaRPr lang="en-US" sz="2800" dirty="0"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57573" y="4865048"/>
                <a:ext cx="7896877" cy="561629"/>
              </a:xfrm>
              <a:prstGeom prst="rect">
                <a:avLst/>
              </a:prstGeom>
              <a:blipFill>
                <a:blip r:embed="rId5"/>
                <a:stretch>
                  <a:fillRect t="-9783" b="-2391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34"/>
              <p:cNvSpPr txBox="1">
                <a:spLocks noChangeArrowheads="1"/>
              </p:cNvSpPr>
              <p:nvPr/>
            </p:nvSpPr>
            <p:spPr bwMode="auto">
              <a:xfrm>
                <a:off x="2157573" y="5467292"/>
                <a:ext cx="7929409" cy="8836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7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𝜆</m:t>
                        </m:r>
                      </m:e>
                      <m:sup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</m:sSup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ea typeface="+mj-ea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+mj-ea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+mj-ea"/>
                                        <a:cs typeface="Times New Roman" panose="02020603050405020304" pitchFamily="18" charset="0"/>
                                      </a:rPr>
                                      <m:t>𝐼</m:t>
                                    </m:r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+mj-ea"/>
                                        <a:cs typeface="Times New Roman" panose="020206030504050203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ea typeface="+mj-ea"/>
                                        <a:cs typeface="Times New Roman" panose="02020603050405020304" pitchFamily="18" charset="0"/>
                                      </a:rPr>
                                      <m:t>𝜆</m:t>
                                    </m:r>
                                    <m:sSub>
                                      <m:sSubPr>
                                        <m:ctrlPr>
                                          <a:rPr lang="en-US" sz="2800" b="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ea typeface="+mj-ea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800" b="0" i="1" smtClean="0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ea typeface="+mj-ea"/>
                                            <a:cs typeface="Times New Roman" panose="02020603050405020304" pitchFamily="18" charset="0"/>
                                          </a:rPr>
                                          <m:t>𝑃</m:t>
                                        </m:r>
                                      </m:e>
                                      <m:sub>
                                        <m:sSub>
                                          <m:sSubPr>
                                            <m:ctrlPr>
                                              <a:rPr lang="en-US" sz="2800" b="0" i="1" smtClean="0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ea typeface="+mj-ea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2800" b="0" i="1" smtClean="0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ea typeface="+mj-ea"/>
                                                <a:cs typeface="Times New Roman" panose="02020603050405020304" pitchFamily="18" charset="0"/>
                                              </a:rPr>
                                              <m:t>𝜋</m:t>
                                            </m:r>
                                          </m:e>
                                          <m:sub>
                                            <m:r>
                                              <a:rPr lang="en-US" sz="2800" b="0" i="1" smtClean="0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ea typeface="+mj-ea"/>
                                                <a:cs typeface="Times New Roman" panose="02020603050405020304" pitchFamily="18" charset="0"/>
                                              </a:rPr>
                                              <m:t>0</m:t>
                                            </m:r>
                                          </m:sub>
                                        </m:sSub>
                                      </m:sub>
                                    </m:sSub>
                                  </m:e>
                                </m:d>
                              </m:e>
                              <m:sup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ea typeface="+mj-ea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ea typeface="+mj-ea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p>
                            </m:sSup>
                            <m:sSub>
                              <m:sSubPr>
                                <m:ctrlP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d>
                                  <m:dPr>
                                    <m:ctrlP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pPr>
                                      <m:e>
                                        <m:acc>
                                          <m:accPr>
                                            <m:chr m:val="̅"/>
                                            <m:ctrlPr>
                                              <a:rPr lang="en-US" sz="2800" b="1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en-US" sz="2800" b="1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𝒄</m:t>
                                            </m:r>
                                          </m:e>
                                        </m:acc>
                                      </m:e>
                                      <m:sup>
                                        <m:sSup>
                                          <m:sSupPr>
                                            <m:ctrlPr>
                                              <a:rPr lang="en-US" sz="2800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sz="2800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𝜋</m:t>
                                            </m:r>
                                          </m:e>
                                          <m:sup>
                                            <m:r>
                                              <a:rPr lang="en-US" sz="2800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∗</m:t>
                                            </m:r>
                                          </m:sup>
                                        </m:sSup>
                                      </m:sup>
                                    </m:sSup>
                                  </m:e>
                                </m:d>
                              </m:e>
                              <m:sub>
                                <m:sSub>
                                  <m:sSubPr>
                                    <m:ctrlP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𝜋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∞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   (Lemma 1)</a:t>
                </a:r>
                <a:endParaRPr lang="en-US" sz="2800" dirty="0"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57573" y="5467292"/>
                <a:ext cx="7929409" cy="88364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0" y="6299083"/>
                <a:ext cx="10054449" cy="9407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7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 </m:t>
                    </m:r>
                    <m:f>
                      <m:f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𝜆</m:t>
                            </m:r>
                          </m:e>
                          <m:sup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p>
                        </m:sSup>
                      </m:num>
                      <m:den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𝜆</m:t>
                        </m:r>
                      </m:den>
                    </m:f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d>
                                  <m:dPr>
                                    <m:ctrlP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sz="2800" i="1">
                                            <a:solidFill>
                                              <a:srgbClr val="0033CC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pPr>
                                      <m:e>
                                        <m:acc>
                                          <m:accPr>
                                            <m:chr m:val="̅"/>
                                            <m:ctrlPr>
                                              <a:rPr lang="en-US" sz="2800" b="1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en-US" sz="2800" b="1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𝒄</m:t>
                                            </m:r>
                                          </m:e>
                                        </m:acc>
                                      </m:e>
                                      <m:sup>
                                        <m:sSup>
                                          <m:sSupPr>
                                            <m:ctrlPr>
                                              <a:rPr lang="en-US" sz="2800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sz="2800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𝜋</m:t>
                                            </m:r>
                                          </m:e>
                                          <m:sup>
                                            <m:r>
                                              <a:rPr lang="en-US" sz="2800" i="1">
                                                <a:solidFill>
                                                  <a:srgbClr val="0033CC"/>
                                                </a:solidFill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∗</m:t>
                                            </m:r>
                                          </m:sup>
                                        </m:sSup>
                                      </m:sup>
                                    </m:sSup>
                                  </m:e>
                                </m:d>
                              </m:e>
                              <m:sub>
                                <m:sSub>
                                  <m:sSubPr>
                                    <m:ctrlP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𝜋</m:t>
                                    </m:r>
                                  </m:e>
                                  <m:sub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∞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(Each row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𝐼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𝜆</m:t>
                            </m:r>
                            <m:sSub>
                              <m:sSubPr>
                                <m:ctrlP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𝜋</m:t>
                                    </m:r>
                                  </m:e>
                                  <m:sub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</m:e>
                      <m:sup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sums to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0" i="1" dirty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0" i="1" dirty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dirty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800" b="0" i="1" dirty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dirty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𝜆</m:t>
                        </m:r>
                      </m:den>
                    </m:f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6299083"/>
                <a:ext cx="10054449" cy="94070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/>
          <p:cNvCxnSpPr/>
          <p:nvPr/>
        </p:nvCxnSpPr>
        <p:spPr bwMode="auto">
          <a:xfrm>
            <a:off x="-1" y="3146081"/>
            <a:ext cx="10086983" cy="0"/>
          </a:xfrm>
          <a:prstGeom prst="line">
            <a:avLst/>
          </a:prstGeom>
          <a:solidFill>
            <a:srgbClr val="00B8FF"/>
          </a:solidFill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711743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  <p:bldP spid="11" grpId="0"/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-1" y="414595"/>
            <a:ext cx="10080625" cy="60151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>
              <a:lnSpc>
                <a:spcPct val="105000"/>
              </a:lnSpc>
            </a:pPr>
            <a:r>
              <a:rPr lang="en-US" sz="4000" dirty="0" smtClean="0">
                <a:solidFill>
                  <a:srgbClr val="993300"/>
                </a:solidFill>
              </a:rPr>
              <a:t>Howard</a:t>
            </a:r>
            <a:r>
              <a:rPr lang="en-US" sz="4000" dirty="0" smtClean="0">
                <a:solidFill>
                  <a:schemeClr val="accent2"/>
                </a:solidFill>
              </a:rPr>
              <a:t>’s algorithm for discounted </a:t>
            </a:r>
            <a:r>
              <a:rPr lang="en-US" sz="4000" dirty="0" smtClean="0">
                <a:solidFill>
                  <a:srgbClr val="FF0000"/>
                </a:solidFill>
              </a:rPr>
              <a:t>TBSG</a:t>
            </a:r>
            <a:r>
              <a:rPr lang="en-US" sz="4000" dirty="0" smtClean="0">
                <a:solidFill>
                  <a:schemeClr val="accent2"/>
                </a:solidFill>
              </a:rPr>
              <a:t>s</a:t>
            </a:r>
            <a:endParaRPr lang="en-US" sz="40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34"/>
              <p:cNvSpPr txBox="1">
                <a:spLocks noChangeArrowheads="1"/>
              </p:cNvSpPr>
              <p:nvPr/>
            </p:nvSpPr>
            <p:spPr bwMode="auto">
              <a:xfrm>
                <a:off x="-497" y="1318989"/>
                <a:ext cx="10080625" cy="20390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3000" b="1" dirty="0" smtClean="0">
                    <a:latin typeface="Times New Roman" pitchFamily="18" charset="0"/>
                    <a:cs typeface="Times New Roman" pitchFamily="18" charset="0"/>
                  </a:rPr>
                  <a:t>Theorem: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solidFill>
                      <a:srgbClr val="993300"/>
                    </a:solidFill>
                    <a:latin typeface="Times New Roman" pitchFamily="18" charset="0"/>
                    <a:cs typeface="Times New Roman" pitchFamily="18" charset="0"/>
                  </a:rPr>
                  <a:t>Howard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’s strategy iteration solves an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𝑚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-action 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discounted 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TBSG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or MDP with discount factor </a:t>
                </a:r>
                <a14:m>
                  <m:oMath xmlns:m="http://schemas.openxmlformats.org/officeDocument/2006/math">
                    <m:r>
                      <a:rPr lang="en-US" sz="30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0</m:t>
                    </m:r>
                    <m:r>
                      <a:rPr lang="en-US" sz="30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&lt;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𝜆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&lt;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/>
                </a:r>
                <a:b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using at most </a:t>
                </a:r>
                <a14:m>
                  <m:oMath xmlns:m="http://schemas.openxmlformats.org/officeDocument/2006/math">
                    <m:d>
                      <m:dPr>
                        <m:begChr m:val="⌈"/>
                        <m:endChr m:val="⌉"/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func>
                              <m:funcPr>
                                <m:ctrlP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300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log</m:t>
                                </m:r>
                              </m:fName>
                              <m:e>
                                <m:f>
                                  <m:fPr>
                                    <m:ctrlPr>
                                      <a:rPr lang="en-US" sz="30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0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30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  <m:r>
                                      <a:rPr lang="en-US" sz="30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30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𝜆</m:t>
                                    </m:r>
                                  </m:den>
                                </m:f>
                              </m:e>
                            </m:func>
                          </m:num>
                          <m:den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𝜆</m:t>
                            </m:r>
                          </m:den>
                        </m:f>
                      </m:e>
                    </m:d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𝑚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d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iterations.</a:t>
                </a:r>
                <a:endParaRPr lang="en-US" sz="3000" dirty="0"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97" y="1318989"/>
                <a:ext cx="10080625" cy="2039020"/>
              </a:xfrm>
              <a:prstGeom prst="rect">
                <a:avLst/>
              </a:prstGeom>
              <a:blipFill>
                <a:blip r:embed="rId2"/>
                <a:stretch>
                  <a:fillRect t="-3284" b="-119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34"/>
              <p:cNvSpPr txBox="1">
                <a:spLocks noChangeArrowheads="1"/>
              </p:cNvSpPr>
              <p:nvPr/>
            </p:nvSpPr>
            <p:spPr bwMode="auto">
              <a:xfrm>
                <a:off x="-2207" y="3834443"/>
                <a:ext cx="10080625" cy="908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7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sz="28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⌈"/>
                        <m:endChr m:val="⌉"/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func>
                              <m:funcPr>
                                <m:ctrlP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80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log</m:t>
                                </m:r>
                              </m:fName>
                              <m:e>
                                <m:f>
                                  <m:fPr>
                                    <m:ctrlP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𝜆</m:t>
                                    </m:r>
                                  </m:den>
                                </m:f>
                              </m:e>
                            </m:func>
                          </m:num>
                          <m:den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𝜆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.</a:t>
                </a:r>
                <a:r>
                  <a:rPr lang="en-US" sz="2800" dirty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Then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𝜆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p>
                        </m:sSup>
                      </m:num>
                      <m:den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𝜆</m:t>
                        </m:r>
                      </m:den>
                    </m:f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2207" y="3834443"/>
                <a:ext cx="10080625" cy="908775"/>
              </a:xfrm>
              <a:prstGeom prst="rect">
                <a:avLst/>
              </a:prstGeom>
              <a:blipFill>
                <a:blip r:embed="rId3"/>
                <a:stretch>
                  <a:fillRect b="-738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/>
          <p:cNvCxnSpPr/>
          <p:nvPr/>
        </p:nvCxnSpPr>
        <p:spPr bwMode="auto">
          <a:xfrm>
            <a:off x="-1" y="3649512"/>
            <a:ext cx="10086983" cy="0"/>
          </a:xfrm>
          <a:prstGeom prst="line">
            <a:avLst/>
          </a:prstGeom>
          <a:solidFill>
            <a:srgbClr val="00B8FF"/>
          </a:solidFill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 Box 34"/>
              <p:cNvSpPr txBox="1">
                <a:spLocks noChangeArrowheads="1"/>
              </p:cNvSpPr>
              <p:nvPr/>
            </p:nvSpPr>
            <p:spPr bwMode="auto">
              <a:xfrm>
                <a:off x="-3917" y="4893002"/>
                <a:ext cx="10080625" cy="10588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7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Every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𝑘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iterations, a new action is </a:t>
                </a:r>
                <a:r>
                  <a:rPr lang="en-US" sz="2800" i="1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eliminated</a:t>
                </a:r>
                <a:r>
                  <a:rPr lang="en-US" sz="2800" i="1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, </a:t>
                </a:r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i.e</a:t>
                </a:r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., </a:t>
                </a:r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it appears </a:t>
                </a:r>
                <a:b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ℓ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but does </a:t>
                </a:r>
                <a:r>
                  <a:rPr lang="en-US" sz="2800" i="1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not</a:t>
                </a:r>
                <a:r>
                  <a:rPr lang="en-US" sz="28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appear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  <m:sub>
                        <m:d>
                          <m:d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ℓ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  <m:sub>
                        <m:d>
                          <m:d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ℓ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 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3917" y="4893002"/>
                <a:ext cx="10080625" cy="1058816"/>
              </a:xfrm>
              <a:prstGeom prst="rect">
                <a:avLst/>
              </a:prstGeom>
              <a:blipFill>
                <a:blip r:embed="rId4"/>
                <a:stretch>
                  <a:fillRect t="-6358" b="-1040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34"/>
              <p:cNvSpPr txBox="1">
                <a:spLocks noChangeArrowheads="1"/>
              </p:cNvSpPr>
              <p:nvPr/>
            </p:nvSpPr>
            <p:spPr bwMode="auto">
              <a:xfrm>
                <a:off x="4647" y="6101602"/>
                <a:ext cx="10080625" cy="9832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7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Thus, the total number of iterations before an 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optimal strategy profile is found is at most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𝑘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𝑚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e>
                    </m:d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47" y="6101602"/>
                <a:ext cx="10080625" cy="983283"/>
              </a:xfrm>
              <a:prstGeom prst="rect">
                <a:avLst/>
              </a:prstGeom>
              <a:blipFill>
                <a:blip r:embed="rId5"/>
                <a:stretch>
                  <a:fillRect t="-6832" b="-1677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3593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-1" y="428612"/>
            <a:ext cx="10080625" cy="1292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>
              <a:lnSpc>
                <a:spcPct val="105000"/>
              </a:lnSpc>
            </a:pPr>
            <a:r>
              <a:rPr lang="en-US" sz="4000" dirty="0" smtClean="0">
                <a:solidFill>
                  <a:schemeClr val="accent2"/>
                </a:solidFill>
              </a:rPr>
              <a:t>Lower bounds for </a:t>
            </a:r>
            <a:r>
              <a:rPr lang="en-US" sz="4000" dirty="0" smtClean="0">
                <a:solidFill>
                  <a:srgbClr val="993300"/>
                </a:solidFill>
              </a:rPr>
              <a:t>Howard</a:t>
            </a:r>
            <a:r>
              <a:rPr lang="en-US" sz="4000" dirty="0" smtClean="0">
                <a:solidFill>
                  <a:schemeClr val="accent2"/>
                </a:solidFill>
              </a:rPr>
              <a:t>’s algorithm</a:t>
            </a:r>
            <a:br>
              <a:rPr lang="en-US" sz="4000" dirty="0" smtClean="0">
                <a:solidFill>
                  <a:schemeClr val="accent2"/>
                </a:solidFill>
              </a:rPr>
            </a:br>
            <a:r>
              <a:rPr lang="en-US" sz="4000" dirty="0" smtClean="0">
                <a:solidFill>
                  <a:schemeClr val="accent2"/>
                </a:solidFill>
              </a:rPr>
              <a:t>for non-discounted problems</a:t>
            </a:r>
            <a:endParaRPr lang="en-US" sz="40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34"/>
              <p:cNvSpPr txBox="1">
                <a:spLocks noChangeArrowheads="1"/>
              </p:cNvSpPr>
              <p:nvPr/>
            </p:nvSpPr>
            <p:spPr bwMode="auto">
              <a:xfrm>
                <a:off x="-497" y="1955981"/>
                <a:ext cx="10080625" cy="11079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There are deterministic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𝑚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-action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-state MDPs on which </a:t>
                </a:r>
                <a:r>
                  <a:rPr lang="en-US" sz="3000" dirty="0" smtClean="0">
                    <a:solidFill>
                      <a:srgbClr val="993300"/>
                    </a:solidFill>
                    <a:latin typeface="Times New Roman" pitchFamily="18" charset="0"/>
                    <a:cs typeface="Times New Roman" pitchFamily="18" charset="0"/>
                  </a:rPr>
                  <a:t>Howard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’s algorithm performs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𝑚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iterations.</a:t>
                </a:r>
              </a:p>
            </p:txBody>
          </p:sp>
        </mc:Choice>
        <mc:Fallback xmlns="">
          <p:sp>
            <p:nvSpPr>
              <p:cNvPr id="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97" y="1955981"/>
                <a:ext cx="10080625" cy="1107996"/>
              </a:xfrm>
              <a:prstGeom prst="rect">
                <a:avLst/>
              </a:prstGeom>
              <a:blipFill>
                <a:blip r:embed="rId2"/>
                <a:stretch>
                  <a:fillRect t="-6044" b="-1263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 Box 34"/>
          <p:cNvSpPr txBox="1">
            <a:spLocks noChangeArrowheads="1"/>
          </p:cNvSpPr>
          <p:nvPr/>
        </p:nvSpPr>
        <p:spPr bwMode="auto">
          <a:xfrm>
            <a:off x="20051" y="3075879"/>
            <a:ext cx="10080625" cy="498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en-US" sz="2600" dirty="0" smtClean="0">
                <a:solidFill>
                  <a:srgbClr val="C00000"/>
                </a:solidFill>
                <a:ea typeface="+mj-ea"/>
                <a:cs typeface="Arial" panose="020B0604020202020204" pitchFamily="34" charset="0"/>
              </a:rPr>
              <a:t>[ Hansen-Z </a:t>
            </a:r>
            <a:r>
              <a:rPr lang="en-US" sz="2600" dirty="0">
                <a:solidFill>
                  <a:srgbClr val="C00000"/>
                </a:solidFill>
                <a:ea typeface="+mj-ea"/>
                <a:cs typeface="Arial" panose="020B0604020202020204" pitchFamily="34" charset="0"/>
              </a:rPr>
              <a:t>(</a:t>
            </a:r>
            <a:r>
              <a:rPr lang="en-US" sz="2600" dirty="0" smtClean="0">
                <a:solidFill>
                  <a:srgbClr val="C00000"/>
                </a:solidFill>
                <a:ea typeface="+mj-ea"/>
                <a:cs typeface="Arial" panose="020B0604020202020204" pitchFamily="34" charset="0"/>
              </a:rPr>
              <a:t>2010) ]</a:t>
            </a:r>
            <a:endParaRPr lang="en-US" sz="2600" dirty="0">
              <a:solidFill>
                <a:srgbClr val="C00000"/>
              </a:solidFill>
              <a:ea typeface="+mj-ea"/>
              <a:cs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8067" y="3976102"/>
            <a:ext cx="10080625" cy="1900720"/>
            <a:chOff x="8067" y="4202130"/>
            <a:chExt cx="10080625" cy="1900720"/>
          </a:xfrm>
        </p:grpSpPr>
        <p:grpSp>
          <p:nvGrpSpPr>
            <p:cNvPr id="2" name="Group 1"/>
            <p:cNvGrpSpPr/>
            <p:nvPr/>
          </p:nvGrpSpPr>
          <p:grpSpPr>
            <a:xfrm>
              <a:off x="8067" y="4333092"/>
              <a:ext cx="10080625" cy="1638796"/>
              <a:chOff x="8067" y="4286491"/>
              <a:chExt cx="10080625" cy="1638796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" name="Text Box 3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067" y="4286491"/>
                    <a:ext cx="10080625" cy="114242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>
                    <a:spAutoFit/>
                  </a:bodyPr>
                  <a:lstStyle/>
                  <a:p>
                    <a:pPr algn="ctr">
                      <a:lnSpc>
                        <a:spcPct val="110000"/>
                      </a:lnSpc>
                      <a:spcBef>
                        <a:spcPct val="50000"/>
                      </a:spcBef>
                    </a:pPr>
                    <a:r>
                      <a:rPr lang="en-US" sz="3000" dirty="0" smtClean="0">
                        <a:latin typeface="Times New Roman" pitchFamily="18" charset="0"/>
                        <a:cs typeface="Times New Roman" pitchFamily="18" charset="0"/>
                      </a:rPr>
                      <a:t>There are </a:t>
                    </a:r>
                    <a14:m>
                      <m:oMath xmlns:m="http://schemas.openxmlformats.org/officeDocument/2006/math">
                        <m:r>
                          <a:rPr lang="en-US" sz="30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oMath>
                    </a14:m>
                    <a:r>
                      <a:rPr lang="en-US" sz="3000" dirty="0" smtClean="0">
                        <a:latin typeface="Times New Roman" pitchFamily="18" charset="0"/>
                        <a:cs typeface="Times New Roman" pitchFamily="18" charset="0"/>
                      </a:rPr>
                      <a:t>-action </a:t>
                    </a:r>
                    <a14:m>
                      <m:oMath xmlns:m="http://schemas.openxmlformats.org/officeDocument/2006/math"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oMath>
                    </a14:m>
                    <a:r>
                      <a:rPr lang="en-US" sz="3000" dirty="0" smtClean="0">
                        <a:latin typeface="Times New Roman" pitchFamily="18" charset="0"/>
                        <a:cs typeface="Times New Roman" pitchFamily="18" charset="0"/>
                      </a:rPr>
                      <a:t>-state MDPs on which </a:t>
                    </a:r>
                    <a:br>
                      <a:rPr lang="en-US" sz="3000" dirty="0" smtClean="0">
                        <a:latin typeface="Times New Roman" pitchFamily="18" charset="0"/>
                        <a:cs typeface="Times New Roman" pitchFamily="18" charset="0"/>
                      </a:rPr>
                    </a:br>
                    <a:r>
                      <a:rPr lang="en-US" sz="3000" dirty="0" smtClean="0">
                        <a:solidFill>
                          <a:srgbClr val="9933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Howard</a:t>
                    </a:r>
                    <a:r>
                      <a:rPr lang="en-US" sz="3000" dirty="0" smtClean="0">
                        <a:latin typeface="Times New Roman" pitchFamily="18" charset="0"/>
                        <a:cs typeface="Times New Roman" pitchFamily="18" charset="0"/>
                      </a:rPr>
                      <a:t>’s algorithm performs </a:t>
                    </a:r>
                    <a14:m>
                      <m:oMath xmlns:m="http://schemas.openxmlformats.org/officeDocument/2006/math"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en-US" sz="3000" b="0" i="0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Ω</m:t>
                            </m:r>
                            <m:d>
                              <m:d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𝑛</m:t>
                                </m:r>
                              </m:e>
                            </m:d>
                          </m:sup>
                        </m:sSup>
                      </m:oMath>
                    </a14:m>
                    <a:r>
                      <a:rPr lang="en-US" sz="3000" dirty="0" smtClean="0"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rPr>
                      <a:t> iterations.</a:t>
                    </a:r>
                    <a:endParaRPr lang="en-US" sz="3000" dirty="0"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12" name="Text Box 3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8067" y="4286491"/>
                    <a:ext cx="10080625" cy="1142429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t="-5882" b="-12299"/>
                    </a:stretch>
                  </a:blip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3" name="Text Box 34"/>
              <p:cNvSpPr txBox="1">
                <a:spLocks noChangeArrowheads="1"/>
              </p:cNvSpPr>
              <p:nvPr/>
            </p:nvSpPr>
            <p:spPr bwMode="auto">
              <a:xfrm>
                <a:off x="8067" y="5426945"/>
                <a:ext cx="10080625" cy="4983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2600" dirty="0" smtClean="0">
                    <a:solidFill>
                      <a:srgbClr val="C00000"/>
                    </a:solidFill>
                    <a:ea typeface="+mj-ea"/>
                    <a:cs typeface="Arial" panose="020B0604020202020204" pitchFamily="34" charset="0"/>
                  </a:rPr>
                  <a:t>[ </a:t>
                </a:r>
                <a:r>
                  <a:rPr lang="en-US" sz="2600" dirty="0" err="1" smtClean="0">
                    <a:solidFill>
                      <a:srgbClr val="C00000"/>
                    </a:solidFill>
                    <a:ea typeface="+mj-ea"/>
                    <a:cs typeface="Arial" panose="020B0604020202020204" pitchFamily="34" charset="0"/>
                  </a:rPr>
                  <a:t>Friedmann</a:t>
                </a:r>
                <a:r>
                  <a:rPr lang="en-US" sz="2600" dirty="0" smtClean="0">
                    <a:solidFill>
                      <a:srgbClr val="C00000"/>
                    </a:solidFill>
                    <a:ea typeface="+mj-ea"/>
                    <a:cs typeface="Arial" panose="020B0604020202020204" pitchFamily="34" charset="0"/>
                  </a:rPr>
                  <a:t> </a:t>
                </a:r>
                <a:r>
                  <a:rPr lang="en-US" sz="2600" dirty="0">
                    <a:solidFill>
                      <a:srgbClr val="C00000"/>
                    </a:solidFill>
                    <a:ea typeface="+mj-ea"/>
                    <a:cs typeface="Arial" panose="020B0604020202020204" pitchFamily="34" charset="0"/>
                  </a:rPr>
                  <a:t>(</a:t>
                </a:r>
                <a:r>
                  <a:rPr lang="en-US" sz="2600" dirty="0" smtClean="0">
                    <a:solidFill>
                      <a:srgbClr val="C00000"/>
                    </a:solidFill>
                    <a:ea typeface="+mj-ea"/>
                    <a:cs typeface="Arial" panose="020B0604020202020204" pitchFamily="34" charset="0"/>
                  </a:rPr>
                  <a:t>2009) ] </a:t>
                </a:r>
                <a:r>
                  <a:rPr lang="en-US" sz="2600" dirty="0">
                    <a:solidFill>
                      <a:srgbClr val="C00000"/>
                    </a:solidFill>
                    <a:cs typeface="Arial" panose="020B0604020202020204" pitchFamily="34" charset="0"/>
                  </a:rPr>
                  <a:t>[ </a:t>
                </a:r>
                <a:r>
                  <a:rPr lang="en-US" sz="2600" dirty="0" err="1" smtClean="0">
                    <a:solidFill>
                      <a:srgbClr val="C00000"/>
                    </a:solidFill>
                    <a:cs typeface="Arial" panose="020B0604020202020204" pitchFamily="34" charset="0"/>
                  </a:rPr>
                  <a:t>Fearnley</a:t>
                </a:r>
                <a:r>
                  <a:rPr lang="en-US" sz="2600" dirty="0" smtClean="0">
                    <a:solidFill>
                      <a:srgbClr val="C00000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sz="2600" dirty="0">
                    <a:solidFill>
                      <a:srgbClr val="C00000"/>
                    </a:solidFill>
                    <a:cs typeface="Arial" panose="020B0604020202020204" pitchFamily="34" charset="0"/>
                  </a:rPr>
                  <a:t>(</a:t>
                </a:r>
                <a:r>
                  <a:rPr lang="en-US" sz="2600" dirty="0" smtClean="0">
                    <a:solidFill>
                      <a:srgbClr val="C00000"/>
                    </a:solidFill>
                    <a:cs typeface="Arial" panose="020B0604020202020204" pitchFamily="34" charset="0"/>
                  </a:rPr>
                  <a:t>2010) ]</a:t>
                </a:r>
                <a:endParaRPr lang="en-US" sz="2600" dirty="0">
                  <a:solidFill>
                    <a:srgbClr val="C00000"/>
                  </a:solidFill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" name="Rectangle 13"/>
            <p:cNvSpPr/>
            <p:nvPr/>
          </p:nvSpPr>
          <p:spPr bwMode="auto">
            <a:xfrm>
              <a:off x="548299" y="4202130"/>
              <a:ext cx="9000161" cy="1900720"/>
            </a:xfrm>
            <a:prstGeom prst="rect">
              <a:avLst/>
            </a:prstGeom>
            <a:noFill/>
            <a:ln w="31750" cap="flat" cmpd="sng" algn="ctr">
              <a:solidFill>
                <a:srgbClr val="9933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p:sp>
        <p:nvSpPr>
          <p:cNvPr id="15" name="Text Box 34"/>
          <p:cNvSpPr txBox="1">
            <a:spLocks noChangeArrowheads="1"/>
          </p:cNvSpPr>
          <p:nvPr/>
        </p:nvSpPr>
        <p:spPr bwMode="auto">
          <a:xfrm>
            <a:off x="-22755" y="6341337"/>
            <a:ext cx="10080625" cy="563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Results also hold for discount factors sufficiently close to 1.</a:t>
            </a:r>
            <a:endParaRPr lang="en-US" sz="3000" dirty="0" smtClean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406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-1" y="317460"/>
            <a:ext cx="10080625" cy="124784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>
              <a:lnSpc>
                <a:spcPct val="105000"/>
              </a:lnSpc>
            </a:pPr>
            <a:r>
              <a:rPr lang="en-US" sz="4000" dirty="0" smtClean="0">
                <a:solidFill>
                  <a:schemeClr val="accent2"/>
                </a:solidFill>
              </a:rPr>
              <a:t>Optimal positional strategies for </a:t>
            </a:r>
            <a:br>
              <a:rPr lang="en-US" sz="4000" dirty="0" smtClean="0">
                <a:solidFill>
                  <a:schemeClr val="accent2"/>
                </a:solidFill>
              </a:rPr>
            </a:br>
            <a:r>
              <a:rPr lang="en-US" sz="4000" dirty="0" smtClean="0">
                <a:solidFill>
                  <a:schemeClr val="accent2"/>
                </a:solidFill>
              </a:rPr>
              <a:t>discount factors close to 1</a:t>
            </a:r>
            <a:endParaRPr lang="en-US" sz="40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34"/>
              <p:cNvSpPr txBox="1">
                <a:spLocks noChangeArrowheads="1"/>
              </p:cNvSpPr>
              <p:nvPr/>
            </p:nvSpPr>
            <p:spPr bwMode="auto">
              <a:xfrm>
                <a:off x="-497" y="1719679"/>
                <a:ext cx="10080625" cy="14773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b="1" dirty="0" smtClean="0">
                    <a:latin typeface="Times New Roman" pitchFamily="18" charset="0"/>
                    <a:cs typeface="Times New Roman" pitchFamily="18" charset="0"/>
                  </a:rPr>
                  <a:t>Theorem: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Let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𝛤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be a 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TBSG</a:t>
                </a: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. Then, there exist </a:t>
                </a:r>
                <a:r>
                  <a:rPr lang="en-US" sz="3000" i="1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positional</a:t>
                </a: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strategies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𝜏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of the two players,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𝜆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=</m:t>
                    </m:r>
                    <m:sSubSup>
                      <m:sSub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𝜆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30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Γ</m:t>
                        </m:r>
                      </m:sub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, such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𝜏</m:t>
                        </m:r>
                      </m:e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are optimal for every discount factor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𝜆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𝜆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97" y="1719679"/>
                <a:ext cx="10080625" cy="1477328"/>
              </a:xfrm>
              <a:prstGeom prst="rect">
                <a:avLst/>
              </a:prstGeom>
              <a:blipFill>
                <a:blip r:embed="rId2"/>
                <a:stretch>
                  <a:fillRect t="-5372" r="-181" b="-1198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34"/>
              <p:cNvSpPr txBox="1">
                <a:spLocks noChangeArrowheads="1"/>
              </p:cNvSpPr>
              <p:nvPr/>
            </p:nvSpPr>
            <p:spPr bwMode="auto">
              <a:xfrm>
                <a:off x="-2207" y="4438913"/>
                <a:ext cx="10080625" cy="10205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b="1" dirty="0" smtClean="0">
                    <a:latin typeface="Times New Roman" pitchFamily="18" charset="0"/>
                    <a:cs typeface="Times New Roman" pitchFamily="18" charset="0"/>
                  </a:rPr>
                  <a:t>Lemma: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For every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300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3000" b="1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𝒚</m:t>
                                </m:r>
                              </m:e>
                              <m:sub>
                                <m: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𝜆</m:t>
                                </m:r>
                              </m:sub>
                              <m:sup>
                                <m: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𝜋</m:t>
                                </m:r>
                              </m:sup>
                            </m:sSubSup>
                          </m:e>
                        </m:d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is a </a:t>
                </a:r>
                <a:r>
                  <a:rPr lang="en-US" sz="3000" i="1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rational</a:t>
                </a: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function,</a:t>
                </a:r>
                <a:b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with numerator and denominator of degree at most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2207" y="4438913"/>
                <a:ext cx="10080625" cy="1020536"/>
              </a:xfrm>
              <a:prstGeom prst="rect">
                <a:avLst/>
              </a:prstGeom>
              <a:blipFill>
                <a:blip r:embed="rId3"/>
                <a:stretch>
                  <a:fillRect t="-7738" b="-1726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34"/>
              <p:cNvSpPr txBox="1">
                <a:spLocks noChangeArrowheads="1"/>
              </p:cNvSpPr>
              <p:nvPr/>
            </p:nvSpPr>
            <p:spPr bwMode="auto">
              <a:xfrm>
                <a:off x="6357" y="3307692"/>
                <a:ext cx="10080625" cy="10205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=(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𝜏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, let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𝜆</m:t>
                        </m:r>
                      </m:sub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bSup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the discounted values of all states, </a:t>
                </a:r>
                <a:b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with discount factor </a:t>
                </a:r>
                <a14:m>
                  <m:oMath xmlns:m="http://schemas.openxmlformats.org/officeDocument/2006/math">
                    <m:r>
                      <a:rPr lang="en-US" sz="30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30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𝜆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, when using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𝜋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57" y="3307692"/>
                <a:ext cx="10080625" cy="1020536"/>
              </a:xfrm>
              <a:prstGeom prst="rect">
                <a:avLst/>
              </a:prstGeom>
              <a:blipFill>
                <a:blip r:embed="rId4"/>
                <a:stretch>
                  <a:fillRect t="-7784" b="-1796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Box 34"/>
              <p:cNvSpPr txBox="1">
                <a:spLocks noChangeArrowheads="1"/>
              </p:cNvSpPr>
              <p:nvPr/>
            </p:nvSpPr>
            <p:spPr bwMode="auto">
              <a:xfrm>
                <a:off x="-14191" y="5570134"/>
                <a:ext cx="10080625" cy="5851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3000" b="1" dirty="0" smtClean="0">
                    <a:latin typeface="Times New Roman" pitchFamily="18" charset="0"/>
                    <a:cs typeface="Times New Roman" pitchFamily="18" charset="0"/>
                  </a:rPr>
                  <a:t>Proof: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0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  <m: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𝜆</m:t>
                        </m:r>
                      </m:sub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b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𝐼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𝜆</m:t>
                            </m:r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𝜋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</m:sSup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𝒄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+ Cramer’s rule.</a:t>
                </a:r>
              </a:p>
            </p:txBody>
          </p:sp>
        </mc:Choice>
        <mc:Fallback xmlns="">
          <p:sp>
            <p:nvSpPr>
              <p:cNvPr id="1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4191" y="5570134"/>
                <a:ext cx="10080625" cy="585160"/>
              </a:xfrm>
              <a:prstGeom prst="rect">
                <a:avLst/>
              </a:prstGeom>
              <a:blipFill>
                <a:blip r:embed="rId5"/>
                <a:stretch>
                  <a:fillRect t="-9375" b="-302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 Box 34"/>
              <p:cNvSpPr txBox="1">
                <a:spLocks noChangeArrowheads="1"/>
              </p:cNvSpPr>
              <p:nvPr/>
            </p:nvSpPr>
            <p:spPr bwMode="auto">
              <a:xfrm>
                <a:off x="4647" y="6265979"/>
                <a:ext cx="10080625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3000" b="1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Fact:</a:t>
                </a: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Two non-identical rational functions of degree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</a:t>
                </a:r>
                <a:b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intersect at most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times.</a:t>
                </a:r>
              </a:p>
            </p:txBody>
          </p:sp>
        </mc:Choice>
        <mc:Fallback xmlns="">
          <p:sp>
            <p:nvSpPr>
              <p:cNvPr id="1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47" y="6265979"/>
                <a:ext cx="10080625" cy="1015663"/>
              </a:xfrm>
              <a:prstGeom prst="rect">
                <a:avLst/>
              </a:prstGeom>
              <a:blipFill>
                <a:blip r:embed="rId6"/>
                <a:stretch>
                  <a:fillRect t="-7831" b="-1807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52061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/>
      <p:bldP spid="17" grpId="0"/>
      <p:bldP spid="18" grpId="0"/>
      <p:bldP spid="1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-1" y="348282"/>
            <a:ext cx="10080625" cy="124784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>
              <a:lnSpc>
                <a:spcPct val="105000"/>
              </a:lnSpc>
            </a:pPr>
            <a:r>
              <a:rPr lang="en-US" sz="4000" dirty="0" smtClean="0">
                <a:solidFill>
                  <a:schemeClr val="accent2"/>
                </a:solidFill>
              </a:rPr>
              <a:t>Optimal positional strategies for </a:t>
            </a:r>
            <a:br>
              <a:rPr lang="en-US" sz="4000" dirty="0" smtClean="0">
                <a:solidFill>
                  <a:schemeClr val="accent2"/>
                </a:solidFill>
              </a:rPr>
            </a:br>
            <a:r>
              <a:rPr lang="en-US" sz="4000" dirty="0" smtClean="0">
                <a:solidFill>
                  <a:schemeClr val="accent2"/>
                </a:solidFill>
              </a:rPr>
              <a:t>discount factors close to 1</a:t>
            </a:r>
            <a:endParaRPr lang="en-US" sz="40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34"/>
              <p:cNvSpPr txBox="1">
                <a:spLocks noChangeArrowheads="1"/>
              </p:cNvSpPr>
              <p:nvPr/>
            </p:nvSpPr>
            <p:spPr bwMode="auto">
              <a:xfrm>
                <a:off x="-497" y="1771046"/>
                <a:ext cx="10080625" cy="16158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3000" b="1" dirty="0" smtClean="0">
                    <a:latin typeface="Times New Roman" pitchFamily="18" charset="0"/>
                    <a:cs typeface="Times New Roman" pitchFamily="18" charset="0"/>
                  </a:rPr>
                  <a:t>Theorem: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Let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𝛤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be a 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TBSG</a:t>
                </a: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. Then, there exists </a:t>
                </a:r>
                <a:r>
                  <a:rPr lang="en-US" sz="3000" i="1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positional</a:t>
                </a: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strategies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𝜏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of the two players,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𝜆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=</m:t>
                    </m:r>
                    <m:sSubSup>
                      <m:sSub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𝜆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30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Γ</m:t>
                        </m:r>
                      </m:sub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, such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𝜏</m:t>
                        </m:r>
                      </m:e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are optimal for every discount factor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𝜆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𝜆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97" y="1771046"/>
                <a:ext cx="10080625" cy="1615827"/>
              </a:xfrm>
              <a:prstGeom prst="rect">
                <a:avLst/>
              </a:prstGeom>
              <a:blipFill>
                <a:blip r:embed="rId2"/>
                <a:stretch>
                  <a:fillRect t="-4151" r="-181" b="-867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34"/>
              <p:cNvSpPr txBox="1">
                <a:spLocks noChangeArrowheads="1"/>
              </p:cNvSpPr>
              <p:nvPr/>
            </p:nvSpPr>
            <p:spPr bwMode="auto">
              <a:xfrm>
                <a:off x="6357" y="3853272"/>
                <a:ext cx="10080625" cy="8122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=(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𝜏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be positional and optimal for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𝜆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𝑛</m:t>
                        </m:r>
                      </m:den>
                    </m:f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57" y="3853272"/>
                <a:ext cx="10080625" cy="812210"/>
              </a:xfrm>
              <a:prstGeom prst="rect">
                <a:avLst/>
              </a:prstGeom>
              <a:blipFill>
                <a:blip r:embed="rId3"/>
                <a:stretch>
                  <a:fillRect b="-977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Connector 7"/>
          <p:cNvCxnSpPr/>
          <p:nvPr/>
        </p:nvCxnSpPr>
        <p:spPr bwMode="auto">
          <a:xfrm>
            <a:off x="-1" y="3649512"/>
            <a:ext cx="10086983" cy="0"/>
          </a:xfrm>
          <a:prstGeom prst="line">
            <a:avLst/>
          </a:prstGeom>
          <a:solidFill>
            <a:srgbClr val="00B8FF"/>
          </a:solidFill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34"/>
              <p:cNvSpPr txBox="1">
                <a:spLocks noChangeArrowheads="1"/>
              </p:cNvSpPr>
              <p:nvPr/>
            </p:nvSpPr>
            <p:spPr bwMode="auto">
              <a:xfrm>
                <a:off x="4647" y="4601572"/>
                <a:ext cx="10080625" cy="11079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∗</m:t>
                        </m:r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∗</m:t>
                            </m:r>
                          </m:sup>
                        </m:s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𝜏</m:t>
                            </m:r>
                          </m:e>
                          <m:sup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∗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be a pair that appears an </a:t>
                </a:r>
                <a:b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en-US" sz="30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infinite</a:t>
                </a: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number of times in sequence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d>
                          <m:dPr>
                            <m:ctrlPr>
                              <a:rPr lang="en-US" sz="300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ea typeface="+mj-ea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ea typeface="+mj-ea"/>
                                    <a:cs typeface="Times New Roman" panose="02020603050405020304" pitchFamily="18" charset="0"/>
                                  </a:rPr>
                                  <m:t>𝜋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ea typeface="+mj-ea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∞</m:t>
                        </m:r>
                      </m:sup>
                    </m:sSubSup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47" y="4601572"/>
                <a:ext cx="10080625" cy="1107996"/>
              </a:xfrm>
              <a:prstGeom prst="rect">
                <a:avLst/>
              </a:prstGeom>
              <a:blipFill>
                <a:blip r:embed="rId4"/>
                <a:stretch>
                  <a:fillRect t="-6044" b="-1263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34"/>
              <p:cNvSpPr txBox="1">
                <a:spLocks noChangeArrowheads="1"/>
              </p:cNvSpPr>
              <p:nvPr/>
            </p:nvSpPr>
            <p:spPr bwMode="auto">
              <a:xfrm>
                <a:off x="2937" y="5822482"/>
                <a:ext cx="10080625" cy="11133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By the rationality of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0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  <m: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𝜆</m:t>
                        </m:r>
                      </m:sub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bSup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, there exists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𝜆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, such that </a:t>
                </a:r>
                <a:b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𝜏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are optimal for every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𝜆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𝜆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937" y="5822482"/>
                <a:ext cx="10080625" cy="1113382"/>
              </a:xfrm>
              <a:prstGeom prst="rect">
                <a:avLst/>
              </a:prstGeom>
              <a:blipFill>
                <a:blip r:embed="rId5"/>
                <a:stretch>
                  <a:fillRect t="-5464" b="-1256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7045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7" grpId="0"/>
      <p:bldP spid="9" grpId="0"/>
      <p:bldP spid="1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-1" y="348282"/>
            <a:ext cx="10080625" cy="124784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>
              <a:lnSpc>
                <a:spcPct val="105000"/>
              </a:lnSpc>
            </a:pPr>
            <a:r>
              <a:rPr lang="en-US" sz="4000" dirty="0" smtClean="0">
                <a:solidFill>
                  <a:schemeClr val="accent2"/>
                </a:solidFill>
              </a:rPr>
              <a:t>Optimal positional strategies for </a:t>
            </a:r>
            <a:br>
              <a:rPr lang="en-US" sz="4000" dirty="0" smtClean="0">
                <a:solidFill>
                  <a:schemeClr val="accent2"/>
                </a:solidFill>
              </a:rPr>
            </a:br>
            <a:r>
              <a:rPr lang="en-US" sz="4000" dirty="0" smtClean="0">
                <a:solidFill>
                  <a:schemeClr val="accent2"/>
                </a:solidFill>
              </a:rPr>
              <a:t>TBSG with </a:t>
            </a:r>
            <a:r>
              <a:rPr lang="en-US" sz="4000" dirty="0" smtClean="0">
                <a:solidFill>
                  <a:srgbClr val="00B050"/>
                </a:solidFill>
              </a:rPr>
              <a:t>limiting average cost</a:t>
            </a:r>
            <a:endParaRPr lang="en-US" sz="4000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34"/>
              <p:cNvSpPr txBox="1">
                <a:spLocks noChangeArrowheads="1"/>
              </p:cNvSpPr>
              <p:nvPr/>
            </p:nvSpPr>
            <p:spPr bwMode="auto">
              <a:xfrm>
                <a:off x="-497" y="1853238"/>
                <a:ext cx="10080625" cy="16158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3000" b="1" dirty="0" smtClean="0">
                    <a:latin typeface="Times New Roman" pitchFamily="18" charset="0"/>
                    <a:cs typeface="Times New Roman" pitchFamily="18" charset="0"/>
                  </a:rPr>
                  <a:t>Theorem: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Let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𝛤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be a 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TBSG</a:t>
                </a: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. Then, there exists </a:t>
                </a:r>
                <a:r>
                  <a:rPr lang="en-US" sz="3000" i="1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positional</a:t>
                </a: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strategies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𝜏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of the two players,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𝜆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=</m:t>
                    </m:r>
                    <m:sSubSup>
                      <m:sSub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𝜆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30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Γ</m:t>
                        </m:r>
                      </m:sub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, such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𝜏</m:t>
                        </m:r>
                      </m:e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are optimal for every discount factor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𝜆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𝜆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97" y="1853238"/>
                <a:ext cx="10080625" cy="1615827"/>
              </a:xfrm>
              <a:prstGeom prst="rect">
                <a:avLst/>
              </a:prstGeom>
              <a:blipFill>
                <a:blip r:embed="rId2"/>
                <a:stretch>
                  <a:fillRect t="-4151" r="-181" b="-867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34"/>
              <p:cNvSpPr txBox="1">
                <a:spLocks noChangeArrowheads="1"/>
              </p:cNvSpPr>
              <p:nvPr/>
            </p:nvSpPr>
            <p:spPr bwMode="auto">
              <a:xfrm>
                <a:off x="6357" y="3754603"/>
                <a:ext cx="10080625" cy="11079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3000" b="1" dirty="0" smtClean="0">
                    <a:latin typeface="Times New Roman" pitchFamily="18" charset="0"/>
                    <a:cs typeface="Times New Roman" pitchFamily="18" charset="0"/>
                  </a:rPr>
                  <a:t>Theorem: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The strategies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𝜏</m:t>
                        </m:r>
                      </m:e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are 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also positional optimal  strategies under the </a:t>
                </a:r>
                <a:r>
                  <a:rPr lang="en-US" sz="30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limiting average cost 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objective.</a:t>
                </a:r>
                <a:endParaRPr lang="en-US" sz="3000" dirty="0" smtClean="0"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57" y="3754603"/>
                <a:ext cx="10080625" cy="1107996"/>
              </a:xfrm>
              <a:prstGeom prst="rect">
                <a:avLst/>
              </a:prstGeom>
              <a:blipFill>
                <a:blip r:embed="rId3"/>
                <a:stretch>
                  <a:fillRect t="-6044" r="-1451" b="-1263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34"/>
              <p:cNvSpPr txBox="1">
                <a:spLocks noChangeArrowheads="1"/>
              </p:cNvSpPr>
              <p:nvPr/>
            </p:nvSpPr>
            <p:spPr bwMode="auto">
              <a:xfrm>
                <a:off x="14921" y="5148137"/>
                <a:ext cx="10080625" cy="11079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ct val="50000"/>
                  </a:spcBef>
                </a:pPr>
                <a:r>
                  <a:rPr lang="en-US" sz="3000" b="1" dirty="0" smtClean="0">
                    <a:latin typeface="Times New Roman" pitchFamily="18" charset="0"/>
                    <a:cs typeface="Times New Roman" pitchFamily="18" charset="0"/>
                  </a:rPr>
                  <a:t>Lemma: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Let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=(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𝜏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where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𝜎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𝜏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 are positional.</a:t>
                </a:r>
                <a:b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Then,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𝒚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𝐴𝑉𝐺</m:t>
                        </m:r>
                      </m:sub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</m:sSub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+mj-ea"/>
                        <a:cs typeface="Times New Roman" panose="02020603050405020304" pitchFamily="18" charset="0"/>
                      </a:rPr>
                      <m:t>=</m:t>
                    </m:r>
                    <m:func>
                      <m:func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+mj-ea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3000" b="0" i="0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𝜆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→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1</m:t>
                            </m:r>
                          </m:lim>
                        </m:limLow>
                      </m:fName>
                      <m:e>
                        <m:d>
                          <m:d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1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𝜆</m:t>
                            </m:r>
                          </m:e>
                        </m:d>
                        <m:sSubSup>
                          <m:sSubSup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sz="30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𝜆</m:t>
                            </m:r>
                          </m:sub>
                          <m:sup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+mj-ea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sup>
                        </m:sSubSup>
                      </m:e>
                    </m:func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1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921" y="5148137"/>
                <a:ext cx="10080625" cy="1107996"/>
              </a:xfrm>
              <a:prstGeom prst="rect">
                <a:avLst/>
              </a:prstGeom>
              <a:blipFill>
                <a:blip r:embed="rId4"/>
                <a:stretch>
                  <a:fillRect t="-6077" b="-1381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 Box 34"/>
          <p:cNvSpPr txBox="1">
            <a:spLocks noChangeArrowheads="1"/>
          </p:cNvSpPr>
          <p:nvPr/>
        </p:nvSpPr>
        <p:spPr bwMode="auto">
          <a:xfrm>
            <a:off x="13211" y="6541672"/>
            <a:ext cx="10080625" cy="563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Note: Here we do </a:t>
            </a:r>
            <a:r>
              <a:rPr lang="en-US" sz="3000" i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not</a:t>
            </a:r>
            <a:r>
              <a:rPr lang="en-US" sz="3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assume the stopping condition.</a:t>
            </a:r>
          </a:p>
        </p:txBody>
      </p:sp>
    </p:spTree>
    <p:extLst>
      <p:ext uri="{BB962C8B-B14F-4D97-AF65-F5344CB8AC3E}">
        <p14:creationId xmlns:p14="http://schemas.microsoft.com/office/powerpoint/2010/main" val="2487425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7" grpId="0"/>
      <p:bldP spid="11" grpId="0"/>
      <p:bldP spid="1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703260"/>
            <a:ext cx="10080625" cy="21531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7200" dirty="0" smtClean="0"/>
              <a:t>END of</a:t>
            </a:r>
            <a:br>
              <a:rPr lang="en-US" sz="7200" dirty="0" smtClean="0"/>
            </a:br>
            <a:r>
              <a:rPr lang="en-US" sz="7200" dirty="0" smtClean="0"/>
              <a:t>LECTURE 3</a:t>
            </a:r>
            <a:endParaRPr lang="he-IL" sz="7200" dirty="0"/>
          </a:p>
        </p:txBody>
      </p:sp>
    </p:spTree>
    <p:extLst>
      <p:ext uri="{BB962C8B-B14F-4D97-AF65-F5344CB8AC3E}">
        <p14:creationId xmlns:p14="http://schemas.microsoft.com/office/powerpoint/2010/main" val="4168278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276312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TBSG 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terminology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34"/>
              <p:cNvSpPr txBox="1">
                <a:spLocks noChangeArrowheads="1"/>
              </p:cNvSpPr>
              <p:nvPr/>
            </p:nvSpPr>
            <p:spPr bwMode="auto">
              <a:xfrm>
                <a:off x="-1" y="1368416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–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sets of states controlled by the two players.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" y="1368416"/>
                <a:ext cx="10080625" cy="521681"/>
              </a:xfrm>
              <a:prstGeom prst="rect">
                <a:avLst/>
              </a:prstGeom>
              <a:blipFill>
                <a:blip r:embed="rId2"/>
                <a:stretch>
                  <a:fillRect t="-20930" b="-3488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34"/>
              <p:cNvSpPr txBox="1">
                <a:spLocks noChangeArrowheads="1"/>
              </p:cNvSpPr>
              <p:nvPr/>
            </p:nvSpPr>
            <p:spPr bwMode="auto">
              <a:xfrm>
                <a:off x="32650" y="1980507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–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set of actions from state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650" y="1980507"/>
                <a:ext cx="10080625" cy="521681"/>
              </a:xfrm>
              <a:prstGeom prst="rect">
                <a:avLst/>
              </a:prstGeom>
              <a:blipFill>
                <a:blip r:embed="rId3"/>
                <a:stretch>
                  <a:fillRect t="-21176" b="-3647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34"/>
              <p:cNvSpPr txBox="1">
                <a:spLocks noChangeArrowheads="1"/>
              </p:cNvSpPr>
              <p:nvPr/>
            </p:nvSpPr>
            <p:spPr bwMode="auto">
              <a:xfrm>
                <a:off x="32654" y="2613146"/>
                <a:ext cx="10080625" cy="5216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–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cost of action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654" y="2613146"/>
                <a:ext cx="10080625" cy="521681"/>
              </a:xfrm>
              <a:prstGeom prst="rect">
                <a:avLst/>
              </a:prstGeom>
              <a:blipFill>
                <a:blip r:embed="rId4"/>
                <a:stretch>
                  <a:fillRect t="-21176" b="-3647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34"/>
              <p:cNvSpPr txBox="1">
                <a:spLocks noChangeArrowheads="1"/>
              </p:cNvSpPr>
              <p:nvPr/>
            </p:nvSpPr>
            <p:spPr bwMode="auto">
              <a:xfrm>
                <a:off x="21768" y="3235511"/>
                <a:ext cx="10080625" cy="5648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– 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probability of moving to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𝑗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after action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3000" dirty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8" y="3235511"/>
                <a:ext cx="10080625" cy="564898"/>
              </a:xfrm>
              <a:prstGeom prst="rect">
                <a:avLst/>
              </a:prstGeom>
              <a:blipFill>
                <a:blip r:embed="rId5"/>
                <a:stretch>
                  <a:fillRect t="-19565" b="-2608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34"/>
              <p:cNvSpPr txBox="1">
                <a:spLocks noChangeArrowheads="1"/>
              </p:cNvSpPr>
              <p:nvPr/>
            </p:nvSpPr>
            <p:spPr bwMode="auto">
              <a:xfrm>
                <a:off x="32653" y="3901092"/>
                <a:ext cx="10080625" cy="5906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solidFill>
                      <a:schemeClr val="accent2"/>
                    </a:solidFill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, f</a:t>
                </a:r>
                <a:r>
                  <a:rPr lang="en-US" sz="30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or every</a:t>
                </a:r>
                <a:r>
                  <a:rPr lang="en-US" sz="3000" b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⨃"/>
                        <m:supHide m:val="on"/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∈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3000" b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653" y="3901092"/>
                <a:ext cx="10080625" cy="590611"/>
              </a:xfrm>
              <a:prstGeom prst="rect">
                <a:avLst/>
              </a:prstGeom>
              <a:blipFill>
                <a:blip r:embed="rId6"/>
                <a:stretch>
                  <a:fillRect t="-18557" b="-1958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34"/>
              <p:cNvSpPr txBox="1">
                <a:spLocks noChangeArrowheads="1"/>
              </p:cNvSpPr>
              <p:nvPr/>
            </p:nvSpPr>
            <p:spPr bwMode="auto">
              <a:xfrm>
                <a:off x="21765" y="4581421"/>
                <a:ext cx="10080625" cy="5796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 probability </a:t>
                </a:r>
                <a14:m>
                  <m:oMath xmlns:m="http://schemas.openxmlformats.org/officeDocument/2006/math">
                    <m:r>
                      <a:rPr lang="en-US" sz="30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  <m:r>
                      <a:rPr lang="en-US" sz="30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nary>
                      <m:naryPr>
                        <m:chr m:val="∑"/>
                        <m:supHide m:val="on"/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 game ends.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5" y="4581421"/>
                <a:ext cx="10080625" cy="579646"/>
              </a:xfrm>
              <a:prstGeom prst="rect">
                <a:avLst/>
              </a:prstGeom>
              <a:blipFill>
                <a:blip r:embed="rId7"/>
                <a:stretch>
                  <a:fillRect t="-18947" b="-2210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 Box 34"/>
          <p:cNvSpPr txBox="1">
            <a:spLocks noChangeArrowheads="1"/>
          </p:cNvSpPr>
          <p:nvPr/>
        </p:nvSpPr>
        <p:spPr bwMode="auto">
          <a:xfrm>
            <a:off x="10880" y="5261750"/>
            <a:ext cx="10080625" cy="52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(The </a:t>
            </a:r>
            <a:r>
              <a:rPr lang="en-US" sz="3000" dirty="0" smtClean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sink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not considered to be a state.)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Box 34"/>
          <p:cNvSpPr txBox="1">
            <a:spLocks noChangeArrowheads="1"/>
          </p:cNvSpPr>
          <p:nvPr/>
        </p:nvSpPr>
        <p:spPr bwMode="auto">
          <a:xfrm>
            <a:off x="32650" y="5925211"/>
            <a:ext cx="10080625" cy="52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Player 0 is the </a:t>
            </a:r>
            <a:r>
              <a:rPr lang="en-US" sz="30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minimizer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0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34"/>
          <p:cNvSpPr txBox="1">
            <a:spLocks noChangeArrowheads="1"/>
          </p:cNvSpPr>
          <p:nvPr/>
        </p:nvSpPr>
        <p:spPr bwMode="auto">
          <a:xfrm>
            <a:off x="10392" y="6498847"/>
            <a:ext cx="10080625" cy="52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Player 1 is the 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maximizer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0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077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1" grpId="0"/>
      <p:bldP spid="12" grpId="0"/>
      <p:bldP spid="13" grpId="0"/>
      <p:bldP spid="14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363224"/>
            <a:ext cx="10080625" cy="137396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Total cost </a:t>
            </a:r>
            <a:r>
              <a:rPr lang="en-US" sz="48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TBSG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s </a:t>
            </a:r>
            <a:b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</a:b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with the </a:t>
            </a:r>
            <a:r>
              <a:rPr lang="en-US" sz="48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stopping condition</a:t>
            </a:r>
            <a:endParaRPr lang="en-US" sz="3200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5" name="Text Box 34"/>
          <p:cNvSpPr txBox="1">
            <a:spLocks noChangeArrowheads="1"/>
          </p:cNvSpPr>
          <p:nvPr/>
        </p:nvSpPr>
        <p:spPr bwMode="auto">
          <a:xfrm>
            <a:off x="21768" y="4609871"/>
            <a:ext cx="10080625" cy="52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Discounted cost 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is a special case.</a:t>
            </a:r>
            <a:endParaRPr lang="en-US" sz="30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34"/>
          <p:cNvSpPr txBox="1">
            <a:spLocks noChangeArrowheads="1"/>
          </p:cNvSpPr>
          <p:nvPr/>
        </p:nvSpPr>
        <p:spPr bwMode="auto">
          <a:xfrm>
            <a:off x="32652" y="5213903"/>
            <a:ext cx="10080625" cy="951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Limited average cost 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can be solved using </a:t>
            </a:r>
            <a:br>
              <a:rPr lang="en-US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similar, but more complicated, techniques.</a:t>
            </a:r>
            <a:endParaRPr lang="en-US" sz="30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34"/>
          <p:cNvSpPr txBox="1">
            <a:spLocks noChangeArrowheads="1"/>
          </p:cNvSpPr>
          <p:nvPr/>
        </p:nvSpPr>
        <p:spPr bwMode="auto">
          <a:xfrm>
            <a:off x="21764" y="2147883"/>
            <a:ext cx="10080625" cy="52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To make the total cost well defined we assume:</a:t>
            </a:r>
            <a:endParaRPr lang="en-US" sz="30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1761" y="2879644"/>
            <a:ext cx="10080625" cy="1494946"/>
            <a:chOff x="21761" y="5612578"/>
            <a:chExt cx="10080625" cy="1494946"/>
          </a:xfrm>
        </p:grpSpPr>
        <p:sp>
          <p:nvSpPr>
            <p:cNvPr id="14" name="Text Box 34"/>
            <p:cNvSpPr txBox="1">
              <a:spLocks noChangeArrowheads="1"/>
            </p:cNvSpPr>
            <p:nvPr/>
          </p:nvSpPr>
          <p:spPr bwMode="auto">
            <a:xfrm>
              <a:off x="21761" y="5650039"/>
              <a:ext cx="10080625" cy="13803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000" b="1" u="sng" dirty="0" smtClean="0">
                  <a:latin typeface="Times New Roman" pitchFamily="18" charset="0"/>
                  <a:cs typeface="Times New Roman" pitchFamily="18" charset="0"/>
                </a:rPr>
                <a:t>Stopping condition:</a:t>
              </a:r>
              <a:br>
                <a:rPr lang="en-US" sz="3000" b="1" u="sng" dirty="0" smtClean="0">
                  <a:latin typeface="Times New Roman" pitchFamily="18" charset="0"/>
                  <a:cs typeface="Times New Roman" pitchFamily="18" charset="0"/>
                </a:rPr>
              </a:br>
              <a:r>
                <a:rPr lang="en-US" sz="3000" dirty="0" smtClean="0">
                  <a:latin typeface="Times New Roman" pitchFamily="18" charset="0"/>
                  <a:cs typeface="Times New Roman" pitchFamily="18" charset="0"/>
                </a:rPr>
                <a:t>For every pair of strategies of the players,</a:t>
              </a:r>
              <a:br>
                <a:rPr lang="en-US" sz="3000" dirty="0" smtClean="0">
                  <a:latin typeface="Times New Roman" pitchFamily="18" charset="0"/>
                  <a:cs typeface="Times New Roman" pitchFamily="18" charset="0"/>
                </a:rPr>
              </a:br>
              <a:r>
                <a:rPr lang="en-US" sz="3000" dirty="0" smtClean="0">
                  <a:latin typeface="Times New Roman" pitchFamily="18" charset="0"/>
                  <a:cs typeface="Times New Roman" pitchFamily="18" charset="0"/>
                </a:rPr>
                <a:t>the game </a:t>
              </a:r>
              <a:r>
                <a:rPr lang="en-US" sz="3000" i="1" dirty="0" smtClean="0">
                  <a:latin typeface="Times New Roman" pitchFamily="18" charset="0"/>
                  <a:cs typeface="Times New Roman" pitchFamily="18" charset="0"/>
                </a:rPr>
                <a:t>ends</a:t>
              </a:r>
              <a:r>
                <a:rPr lang="en-US" sz="3000" dirty="0" smtClean="0">
                  <a:latin typeface="Times New Roman" pitchFamily="18" charset="0"/>
                  <a:cs typeface="Times New Roman" pitchFamily="18" charset="0"/>
                </a:rPr>
                <a:t> with probability 1.</a:t>
              </a:r>
              <a:endParaRPr lang="en-US" sz="3000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1376737" y="5612578"/>
              <a:ext cx="7356297" cy="1494946"/>
            </a:xfrm>
            <a:prstGeom prst="rect">
              <a:avLst/>
            </a:prstGeom>
            <a:noFill/>
            <a:ln w="222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29526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220046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Optimality equations for TBSGs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34"/>
              <p:cNvSpPr txBox="1">
                <a:spLocks noChangeArrowheads="1"/>
              </p:cNvSpPr>
              <p:nvPr/>
            </p:nvSpPr>
            <p:spPr bwMode="auto">
              <a:xfrm>
                <a:off x="21767" y="3073368"/>
                <a:ext cx="10080625" cy="26266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5000"/>
                  </a:lnSpc>
                  <a:spcBef>
                    <a:spcPct val="50000"/>
                  </a:spcBef>
                </a:pPr>
                <a:r>
                  <a:rPr lang="en-US" sz="3000" b="1" dirty="0" smtClean="0">
                    <a:latin typeface="Times New Roman" pitchFamily="18" charset="0"/>
                    <a:cs typeface="Times New Roman" pitchFamily="18" charset="0"/>
                  </a:rPr>
                  <a:t>Theorem: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 For a stopping TBSG: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1. The optimality equations have a unique solution.</a:t>
                </a:r>
                <a:b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2.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0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arg</m:t>
                    </m:r>
                    <m:r>
                      <m:rPr>
                        <m:sty m:val="p"/>
                      </m:rPr>
                      <a:rPr lang="en-US" sz="3000" b="0" i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mi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000" b="0" i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n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  <m:sSub>
                      <m:sSub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 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</m:sSub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+</m:t>
                    </m:r>
                    <m:nary>
                      <m:naryPr>
                        <m:chr m:val="∑"/>
                        <m:supHide m:val="on"/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  <m:sSub>
                          <m:sSub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, 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and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𝜏</m:t>
                        </m:r>
                      </m:e>
                      <m: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00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arg</m:t>
                    </m:r>
                    <m:r>
                      <m:rPr>
                        <m:sty m:val="p"/>
                      </m:rPr>
                      <a:rPr lang="en-US" sz="3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ma</m:t>
                    </m:r>
                    <m:sSub>
                      <m:sSub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0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x</m:t>
                        </m:r>
                      </m:e>
                      <m: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  <m:sSub>
                      <m:sSub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 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sub>
                    </m:sSub>
                    <m:r>
                      <a:rPr lang="en-US" sz="30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+</m:t>
                    </m:r>
                    <m:nary>
                      <m:naryPr>
                        <m:chr m:val="∑"/>
                        <m:supHide m:val="on"/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𝑗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∈</m:t>
                        </m:r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  <m:sSub>
                          <m:sSub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3000" dirty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, 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b>
                      <m:sSubPr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then</a:t>
                </a:r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and</a:t>
                </a:r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𝜏</m:t>
                    </m:r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are</a:t>
                </a:r>
                <a:r>
                  <a:rPr lang="en-US" sz="3000" dirty="0" smtClean="0">
                    <a:solidFill>
                      <a:schemeClr val="accent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000" dirty="0" smtClean="0">
                    <a:latin typeface="Times New Roman" pitchFamily="18" charset="0"/>
                    <a:cs typeface="Times New Roman" pitchFamily="18" charset="0"/>
                  </a:rPr>
                  <a:t>optimal strategies for the two players.</a:t>
                </a:r>
                <a:endParaRPr lang="en-US" sz="3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7" y="3073368"/>
                <a:ext cx="10080625" cy="2626616"/>
              </a:xfrm>
              <a:prstGeom prst="rect">
                <a:avLst/>
              </a:prstGeom>
              <a:blipFill>
                <a:blip r:embed="rId2"/>
                <a:stretch>
                  <a:fillRect t="-3248" b="-510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Box 34"/>
          <p:cNvSpPr txBox="1">
            <a:spLocks noChangeArrowheads="1"/>
          </p:cNvSpPr>
          <p:nvPr/>
        </p:nvSpPr>
        <p:spPr bwMode="auto">
          <a:xfrm>
            <a:off x="21768" y="5775295"/>
            <a:ext cx="10080625" cy="52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How do we solve the optimality equations?</a:t>
            </a:r>
            <a:endParaRPr lang="en-US" sz="30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34"/>
          <p:cNvSpPr txBox="1">
            <a:spLocks noChangeArrowheads="1"/>
          </p:cNvSpPr>
          <p:nvPr/>
        </p:nvSpPr>
        <p:spPr bwMode="auto">
          <a:xfrm>
            <a:off x="21767" y="6265151"/>
            <a:ext cx="10080625" cy="52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LP does not work…</a:t>
            </a:r>
            <a:endParaRPr lang="en-US" sz="30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87085" y="1314286"/>
            <a:ext cx="10091511" cy="1557658"/>
            <a:chOff x="87085" y="1787760"/>
            <a:chExt cx="10091511" cy="155765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97971" y="1927311"/>
                  <a:ext cx="10080625" cy="71859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 = </m:t>
                      </m:r>
                      <m:func>
                        <m:funcPr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000" b="0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∈</m:t>
                              </m:r>
                              <m:sSub>
                                <m:sSubPr>
                                  <m:ctrlP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</m:sub>
                          </m:sSub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+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∈</m:t>
                              </m:r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𝑆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𝑎</m:t>
                                  </m:r>
                                  <m: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,</m:t>
                                  </m:r>
                                  <m: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nary>
                        </m:e>
                      </m:func>
                    </m:oMath>
                  </a14:m>
                  <a:r>
                    <a:rPr lang="en-US" sz="3000" dirty="0" smtClean="0">
                      <a:latin typeface="Times New Roman" pitchFamily="18" charset="0"/>
                      <a:cs typeface="Times New Roman" pitchFamily="18" charset="0"/>
                    </a:rPr>
                    <a:t>  ,  </a:t>
                  </a:r>
                  <a14:m>
                    <m:oMath xmlns:m="http://schemas.openxmlformats.org/officeDocument/2006/math"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𝑖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∈</m:t>
                      </m:r>
                      <m:sSub>
                        <m:sSubPr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0</m:t>
                          </m:r>
                        </m:sub>
                      </m:sSub>
                    </m:oMath>
                  </a14:m>
                  <a:endParaRPr lang="en-US" sz="3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6" name="Text 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97971" y="1927311"/>
                  <a:ext cx="10080625" cy="718595"/>
                </a:xfrm>
                <a:prstGeom prst="rect">
                  <a:avLst/>
                </a:prstGeom>
                <a:blipFill>
                  <a:blip r:embed="rId9"/>
                  <a:stretch>
                    <a:fillRect t="-16102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7" name="Rectangle 16"/>
            <p:cNvSpPr/>
            <p:nvPr/>
          </p:nvSpPr>
          <p:spPr bwMode="auto">
            <a:xfrm>
              <a:off x="1687286" y="1787760"/>
              <a:ext cx="6847114" cy="1540535"/>
            </a:xfrm>
            <a:prstGeom prst="rect">
              <a:avLst/>
            </a:prstGeom>
            <a:noFill/>
            <a:ln w="222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87085" y="2624002"/>
                  <a:ext cx="10080625" cy="72141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 = </m:t>
                      </m:r>
                      <m:func>
                        <m:funcPr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000" b="0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∈</m:t>
                              </m:r>
                              <m:sSub>
                                <m:sSubPr>
                                  <m:ctrlP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𝑎</m:t>
                              </m:r>
                            </m:sub>
                          </m:sSub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+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𝑗</m:t>
                              </m:r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∈</m:t>
                              </m:r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𝑆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𝑎</m:t>
                                  </m:r>
                                  <m: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,</m:t>
                                  </m:r>
                                  <m: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sz="30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nary>
                        </m:e>
                      </m:func>
                    </m:oMath>
                  </a14:m>
                  <a:r>
                    <a:rPr lang="en-US" sz="3000" dirty="0" smtClean="0">
                      <a:latin typeface="Times New Roman" pitchFamily="18" charset="0"/>
                      <a:cs typeface="Times New Roman" pitchFamily="18" charset="0"/>
                    </a:rPr>
                    <a:t>  ,  </a:t>
                  </a:r>
                  <a14:m>
                    <m:oMath xmlns:m="http://schemas.openxmlformats.org/officeDocument/2006/math"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𝑖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∈</m:t>
                      </m:r>
                      <m:sSub>
                        <m:sSubPr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sub>
                      </m:sSub>
                    </m:oMath>
                  </a14:m>
                  <a:endParaRPr lang="en-US" sz="3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9" name="Text 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87085" y="2624002"/>
                  <a:ext cx="10080625" cy="721416"/>
                </a:xfrm>
                <a:prstGeom prst="rect">
                  <a:avLst/>
                </a:prstGeom>
                <a:blipFill>
                  <a:blip r:embed="rId10"/>
                  <a:stretch>
                    <a:fillRect t="-16102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0" name="Text Box 34"/>
          <p:cNvSpPr txBox="1">
            <a:spLocks noChangeArrowheads="1"/>
          </p:cNvSpPr>
          <p:nvPr/>
        </p:nvSpPr>
        <p:spPr bwMode="auto">
          <a:xfrm>
            <a:off x="21765" y="6755007"/>
            <a:ext cx="10080625" cy="52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Can still use value iteration and some form of policy iteration.</a:t>
            </a:r>
            <a:endParaRPr lang="en-US" sz="30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553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7" grpId="0"/>
      <p:bldP spid="8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221400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The </a:t>
            </a:r>
            <a:r>
              <a:rPr lang="en-US" sz="4800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Value Iteration 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Operator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34"/>
              <p:cNvSpPr txBox="1">
                <a:spLocks noChangeArrowheads="1"/>
              </p:cNvSpPr>
              <p:nvPr/>
            </p:nvSpPr>
            <p:spPr bwMode="auto">
              <a:xfrm>
                <a:off x="21761" y="4054862"/>
                <a:ext cx="10080625" cy="13669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7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7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𝑻</m:t>
                        </m:r>
                      </m:e>
                      <m:sup>
                        <m:d>
                          <m:dPr>
                            <m:ctrlPr>
                              <a:rPr lang="en-US" sz="27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𝑟</m:t>
                            </m:r>
                          </m:e>
                        </m:d>
                      </m:sup>
                    </m:sSup>
                    <m:r>
                      <a:rPr lang="en-US" sz="27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27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  <m:r>
                      <a:rPr lang="en-US" sz="27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7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is the optimal value vector of </a:t>
                </a:r>
                <a:b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an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𝑟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-step game with </a:t>
                </a:r>
                <a:r>
                  <a:rPr lang="en-US" sz="2700" i="1" dirty="0" smtClean="0">
                    <a:latin typeface="Times New Roman" pitchFamily="18" charset="0"/>
                    <a:cs typeface="Times New Roman" pitchFamily="18" charset="0"/>
                  </a:rPr>
                  <a:t>terminal cost 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vector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  <a:b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(Simple proof using </a:t>
                </a:r>
                <a:r>
                  <a:rPr lang="en-US" sz="2700" dirty="0" smtClean="0">
                    <a:solidFill>
                      <a:srgbClr val="993300"/>
                    </a:solidFill>
                    <a:latin typeface="Times New Roman" pitchFamily="18" charset="0"/>
                    <a:cs typeface="Times New Roman" pitchFamily="18" charset="0"/>
                  </a:rPr>
                  <a:t>backward induction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.) </a:t>
                </a:r>
                <a:endParaRPr lang="en-US" sz="2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1" y="4054862"/>
                <a:ext cx="10080625" cy="1366977"/>
              </a:xfrm>
              <a:prstGeom prst="rect">
                <a:avLst/>
              </a:prstGeom>
              <a:blipFill>
                <a:blip r:embed="rId2"/>
                <a:stretch>
                  <a:fillRect t="-2232" b="-111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34"/>
              <p:cNvSpPr txBox="1">
                <a:spLocks noChangeArrowheads="1"/>
              </p:cNvSpPr>
              <p:nvPr/>
            </p:nvSpPr>
            <p:spPr bwMode="auto">
              <a:xfrm>
                <a:off x="-1" y="2248202"/>
                <a:ext cx="10080625" cy="7499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𝑻</m:t>
                            </m:r>
                            <m:d>
                              <m:d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000" b="1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𝒚</m:t>
                                </m:r>
                              </m:e>
                            </m:d>
                          </m:e>
                        </m:d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= </m:t>
                    </m:r>
                    <m:func>
                      <m:func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3000" b="0" i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min</m:t>
                            </m:r>
                          </m:e>
                          <m:lim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∈</m:t>
                            </m:r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𝑖</m:t>
                                </m:r>
                              </m:sub>
                            </m:sSub>
                          </m:lim>
                        </m:limLow>
                      </m:fName>
                      <m:e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</m:sub>
                        </m:s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+</m:t>
                        </m:r>
                        <m:nary>
                          <m:naryPr>
                            <m:chr m:val="∑"/>
                            <m:supHide m:val="on"/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naryPr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∈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𝑆</m:t>
                            </m:r>
                          </m:sub>
                          <m:sup/>
                          <m:e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𝑎</m:t>
                                </m:r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,</m:t>
                                </m:r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𝑗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nary>
                      </m:e>
                    </m:func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 , 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 sz="30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" y="2248202"/>
                <a:ext cx="10080625" cy="749949"/>
              </a:xfrm>
              <a:prstGeom prst="rect">
                <a:avLst/>
              </a:prstGeom>
              <a:blipFill>
                <a:blip r:embed="rId3"/>
                <a:stretch>
                  <a:fillRect t="-1138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/>
          <p:cNvSpPr/>
          <p:nvPr/>
        </p:nvSpPr>
        <p:spPr bwMode="auto">
          <a:xfrm>
            <a:off x="1428108" y="2033853"/>
            <a:ext cx="7212458" cy="1919739"/>
          </a:xfrm>
          <a:prstGeom prst="rect">
            <a:avLst/>
          </a:prstGeom>
          <a:noFill/>
          <a:ln w="222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711" y="1241030"/>
            <a:ext cx="10080625" cy="690511"/>
            <a:chOff x="-1" y="1787761"/>
            <a:chExt cx="10080625" cy="100986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-1" y="1981560"/>
                  <a:ext cx="10080625" cy="7629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0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𝑻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:</m:t>
                        </m:r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ℝ</m:t>
                            </m:r>
                          </m:e>
                          <m:sup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→</m:t>
                        </m:r>
                        <m:sSup>
                          <m:sSup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ℝ</m:t>
                            </m:r>
                          </m:e>
                          <m:sup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</m:sup>
                        </m:sSup>
                      </m:oMath>
                    </m:oMathPara>
                  </a14:m>
                  <a:endParaRPr lang="en-US" sz="3000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8" name="Text 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-1" y="1981560"/>
                  <a:ext cx="10080625" cy="76295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Rectangle 8"/>
            <p:cNvSpPr/>
            <p:nvPr/>
          </p:nvSpPr>
          <p:spPr bwMode="auto">
            <a:xfrm>
              <a:off x="1429818" y="1787761"/>
              <a:ext cx="7212458" cy="1009868"/>
            </a:xfrm>
            <a:prstGeom prst="rect">
              <a:avLst/>
            </a:prstGeom>
            <a:noFill/>
            <a:ln w="222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34"/>
              <p:cNvSpPr txBox="1">
                <a:spLocks noChangeArrowheads="1"/>
              </p:cNvSpPr>
              <p:nvPr/>
            </p:nvSpPr>
            <p:spPr bwMode="auto">
              <a:xfrm>
                <a:off x="4647" y="5459071"/>
                <a:ext cx="10080625" cy="923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is a solution of the </a:t>
                </a:r>
                <a:r>
                  <a:rPr lang="en-US" sz="2700" i="1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optimality equations </a:t>
                </a:r>
                <a:r>
                  <a:rPr lang="en-US" sz="2700" dirty="0" err="1" smtClean="0">
                    <a:latin typeface="Times New Roman" pitchFamily="18" charset="0"/>
                    <a:cs typeface="Times New Roman" pitchFamily="18" charset="0"/>
                  </a:rPr>
                  <a:t>iff</a:t>
                </a:r>
                <a:r>
                  <a:rPr lang="en-US" sz="2700" i="1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𝑻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7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</m:d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7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b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In other words,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is a </a:t>
                </a:r>
                <a:r>
                  <a:rPr lang="en-US" sz="2700" i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fixed-point 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of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𝑻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47" y="5459071"/>
                <a:ext cx="10080625" cy="923330"/>
              </a:xfrm>
              <a:prstGeom prst="rect">
                <a:avLst/>
              </a:prstGeom>
              <a:blipFill>
                <a:blip r:embed="rId5"/>
                <a:stretch>
                  <a:fillRect t="-6623" b="-1655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34"/>
              <p:cNvSpPr txBox="1">
                <a:spLocks noChangeArrowheads="1"/>
              </p:cNvSpPr>
              <p:nvPr/>
            </p:nvSpPr>
            <p:spPr bwMode="auto">
              <a:xfrm>
                <a:off x="8563" y="3078692"/>
                <a:ext cx="10080625" cy="7499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0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𝑻</m:t>
                            </m:r>
                            <m:d>
                              <m:d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000" b="1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𝒚</m:t>
                                </m:r>
                              </m:e>
                            </m:d>
                          </m:e>
                        </m:d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= </m:t>
                    </m:r>
                    <m:func>
                      <m:func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3000" b="0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max</m:t>
                            </m:r>
                          </m:e>
                          <m:lim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∈</m:t>
                            </m:r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𝑖</m:t>
                                </m:r>
                              </m:sub>
                            </m:sSub>
                          </m:lim>
                        </m:limLow>
                      </m:fName>
                      <m:e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𝑎</m:t>
                            </m:r>
                          </m:sub>
                        </m:s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+</m:t>
                        </m:r>
                        <m:nary>
                          <m:naryPr>
                            <m:chr m:val="∑"/>
                            <m:supHide m:val="on"/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naryPr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𝑗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∈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𝑆</m:t>
                            </m:r>
                          </m:sub>
                          <m:sup/>
                          <m:e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𝑎</m:t>
                                </m:r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,</m:t>
                                </m:r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𝑗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sz="3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nary>
                      </m:e>
                    </m:func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 , 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sz="30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63" y="3078692"/>
                <a:ext cx="10080625" cy="749949"/>
              </a:xfrm>
              <a:prstGeom prst="rect">
                <a:avLst/>
              </a:prstGeom>
              <a:blipFill>
                <a:blip r:embed="rId6"/>
                <a:stretch>
                  <a:fillRect t="-1138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34"/>
              <p:cNvSpPr txBox="1">
                <a:spLocks noChangeArrowheads="1"/>
              </p:cNvSpPr>
              <p:nvPr/>
            </p:nvSpPr>
            <p:spPr bwMode="auto">
              <a:xfrm>
                <a:off x="2937" y="6419632"/>
                <a:ext cx="10080625" cy="9796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We can again show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700" b="0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7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𝑻</m:t>
                        </m:r>
                      </m:e>
                      <m:sup>
                        <m:d>
                          <m:dPr>
                            <m:ctrlPr>
                              <a:rPr lang="en-US" sz="2700" b="0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700" b="0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</m:e>
                        </m:d>
                      </m:sup>
                    </m:sSup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is a contraction, and by </a:t>
                </a:r>
                <a:r>
                  <a:rPr lang="en-US" sz="2700" dirty="0" err="1" smtClean="0">
                    <a:latin typeface="Times New Roman" pitchFamily="18" charset="0"/>
                    <a:cs typeface="Times New Roman" pitchFamily="18" charset="0"/>
                  </a:rPr>
                  <a:t>Banach’s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b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theorem,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700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7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𝑻</m:t>
                        </m:r>
                      </m:e>
                      <m:sup>
                        <m:d>
                          <m:dPr>
                            <m:ctrlPr>
                              <a:rPr lang="en-US" sz="2700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2700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𝑛</m:t>
                            </m:r>
                          </m:e>
                        </m:d>
                      </m:sup>
                    </m:sSup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and hence also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𝑻</m:t>
                    </m:r>
                  </m:oMath>
                </a14:m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 have a unique </a:t>
                </a:r>
                <a:r>
                  <a:rPr lang="en-US" sz="2700" dirty="0" err="1" smtClean="0">
                    <a:latin typeface="Times New Roman" pitchFamily="18" charset="0"/>
                    <a:cs typeface="Times New Roman" pitchFamily="18" charset="0"/>
                  </a:rPr>
                  <a:t>fixedpoint</a:t>
                </a:r>
                <a:r>
                  <a:rPr lang="en-US" sz="2700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  <a:endParaRPr lang="en-US" sz="2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937" y="6419632"/>
                <a:ext cx="10080625" cy="979627"/>
              </a:xfrm>
              <a:prstGeom prst="rect">
                <a:avLst/>
              </a:prstGeom>
              <a:blipFill>
                <a:blip r:embed="rId7"/>
                <a:stretch>
                  <a:fillRect t="-3106" b="-1552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976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3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399468"/>
            <a:ext cx="10080625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Discounted cost 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Total cost</a:t>
            </a:r>
            <a:endParaRPr lang="en-US" sz="3200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73" name="Right Arrow 72"/>
          <p:cNvSpPr/>
          <p:nvPr/>
        </p:nvSpPr>
        <p:spPr bwMode="auto">
          <a:xfrm>
            <a:off x="4867126" y="2546686"/>
            <a:ext cx="555398" cy="332636"/>
          </a:xfrm>
          <a:prstGeom prst="right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itle 1"/>
              <p:cNvSpPr txBox="1">
                <a:spLocks/>
              </p:cNvSpPr>
              <p:nvPr/>
            </p:nvSpPr>
            <p:spPr bwMode="auto">
              <a:xfrm>
                <a:off x="-4358" y="4784912"/>
                <a:ext cx="10080625" cy="139993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Multiplying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 cost of the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-step by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𝜆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p>
                    </m:sSup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equivalent, in </a:t>
                </a:r>
                <a:r>
                  <a:rPr lang="en-US" sz="3000" i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expectation</a:t>
                </a: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to stopping the</a:t>
                </a:r>
                <a:b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game at each step with probability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30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0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𝜆</m:t>
                    </m:r>
                  </m:oMath>
                </a14:m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75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358" y="4784912"/>
                <a:ext cx="10080625" cy="1399935"/>
              </a:xfrm>
              <a:prstGeom prst="rect">
                <a:avLst/>
              </a:prstGeom>
              <a:blipFill>
                <a:blip r:embed="rId2"/>
                <a:stretch>
                  <a:fillRect t="-6957" b="-16522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6" name="Title 1"/>
          <p:cNvSpPr txBox="1">
            <a:spLocks/>
          </p:cNvSpPr>
          <p:nvPr/>
        </p:nvSpPr>
        <p:spPr bwMode="auto">
          <a:xfrm>
            <a:off x="6527" y="6538560"/>
            <a:ext cx="10080625" cy="46166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resulting game is stopping.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783583" y="1742014"/>
            <a:ext cx="3248277" cy="1810498"/>
            <a:chOff x="472687" y="1800030"/>
            <a:chExt cx="3248277" cy="1810498"/>
          </a:xfrm>
        </p:grpSpPr>
        <p:sp>
          <p:nvSpPr>
            <p:cNvPr id="47" name="Rectangle 46"/>
            <p:cNvSpPr>
              <a:spLocks noChangeAspect="1"/>
            </p:cNvSpPr>
            <p:nvPr/>
          </p:nvSpPr>
          <p:spPr bwMode="auto">
            <a:xfrm>
              <a:off x="1916441" y="2544812"/>
              <a:ext cx="360768" cy="360768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3341551" y="1862569"/>
              <a:ext cx="379413" cy="1747959"/>
              <a:chOff x="3341551" y="1862569"/>
              <a:chExt cx="379413" cy="1747959"/>
            </a:xfrm>
          </p:grpSpPr>
          <p:sp>
            <p:nvSpPr>
              <p:cNvPr id="48" name="Oval 5"/>
              <p:cNvSpPr>
                <a:spLocks noChangeAspect="1" noChangeArrowheads="1"/>
              </p:cNvSpPr>
              <p:nvPr/>
            </p:nvSpPr>
            <p:spPr bwMode="auto">
              <a:xfrm>
                <a:off x="3341551" y="1862569"/>
                <a:ext cx="379413" cy="349250"/>
              </a:xfrm>
              <a:prstGeom prst="ellipse">
                <a:avLst/>
              </a:prstGeom>
              <a:solidFill>
                <a:srgbClr val="FF0000">
                  <a:alpha val="75000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49" name="Oval 5"/>
              <p:cNvSpPr>
                <a:spLocks noChangeAspect="1" noChangeArrowheads="1"/>
              </p:cNvSpPr>
              <p:nvPr/>
            </p:nvSpPr>
            <p:spPr bwMode="auto">
              <a:xfrm>
                <a:off x="3341551" y="3261278"/>
                <a:ext cx="379413" cy="349250"/>
              </a:xfrm>
              <a:prstGeom prst="ellipse">
                <a:avLst/>
              </a:prstGeom>
              <a:solidFill>
                <a:srgbClr val="008000">
                  <a:alpha val="75000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</p:grpSp>
        <p:cxnSp>
          <p:nvCxnSpPr>
            <p:cNvPr id="50" name="AutoShape 16"/>
            <p:cNvCxnSpPr>
              <a:cxnSpLocks noChangeAspect="1" noChangeShapeType="1"/>
              <a:stCxn id="47" idx="3"/>
              <a:endCxn id="48" idx="3"/>
            </p:cNvCxnSpPr>
            <p:nvPr/>
          </p:nvCxnSpPr>
          <p:spPr bwMode="auto">
            <a:xfrm flipV="1">
              <a:off x="2277209" y="2160673"/>
              <a:ext cx="1119906" cy="564523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stealth" w="lg" len="lg"/>
            </a:ln>
            <a:effectLst/>
          </p:spPr>
        </p:cxnSp>
        <p:cxnSp>
          <p:nvCxnSpPr>
            <p:cNvPr id="53" name="AutoShape 16"/>
            <p:cNvCxnSpPr>
              <a:cxnSpLocks noChangeAspect="1" noChangeShapeType="1"/>
              <a:stCxn id="47" idx="3"/>
              <a:endCxn id="49" idx="1"/>
            </p:cNvCxnSpPr>
            <p:nvPr/>
          </p:nvCxnSpPr>
          <p:spPr bwMode="auto">
            <a:xfrm>
              <a:off x="2277209" y="2725196"/>
              <a:ext cx="1119906" cy="587228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stealth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extBox 56"/>
                <p:cNvSpPr txBox="1"/>
                <p:nvPr/>
              </p:nvSpPr>
              <p:spPr>
                <a:xfrm>
                  <a:off x="2642181" y="1800030"/>
                  <a:ext cx="446313" cy="51520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7" name="TextBox 5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42181" y="1800030"/>
                  <a:ext cx="446313" cy="515206"/>
                </a:xfrm>
                <a:prstGeom prst="rect">
                  <a:avLst/>
                </a:prstGeom>
                <a:blipFill>
                  <a:blip r:embed="rId14"/>
                  <a:stretch>
                    <a:fillRect l="-1351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TextBox 57"/>
                <p:cNvSpPr txBox="1"/>
                <p:nvPr/>
              </p:nvSpPr>
              <p:spPr>
                <a:xfrm>
                  <a:off x="2674839" y="2956094"/>
                  <a:ext cx="446313" cy="51520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8" name="TextBox 5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74839" y="2956094"/>
                  <a:ext cx="446313" cy="515206"/>
                </a:xfrm>
                <a:prstGeom prst="rect">
                  <a:avLst/>
                </a:prstGeom>
                <a:blipFill>
                  <a:blip r:embed="rId15"/>
                  <a:stretch>
                    <a:fillRect l="-1506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4" name="Oval 5"/>
            <p:cNvSpPr>
              <a:spLocks noChangeAspect="1" noChangeArrowheads="1"/>
            </p:cNvSpPr>
            <p:nvPr/>
          </p:nvSpPr>
          <p:spPr bwMode="auto">
            <a:xfrm>
              <a:off x="472687" y="2544812"/>
              <a:ext cx="379413" cy="349250"/>
            </a:xfrm>
            <a:prstGeom prst="ellipse">
              <a:avLst/>
            </a:prstGeom>
            <a:solidFill>
              <a:srgbClr val="008000">
                <a:alpha val="75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25" name="AutoShape 16"/>
            <p:cNvCxnSpPr>
              <a:cxnSpLocks noChangeAspect="1" noChangeShapeType="1"/>
              <a:stCxn id="24" idx="6"/>
              <a:endCxn id="47" idx="1"/>
            </p:cNvCxnSpPr>
            <p:nvPr/>
          </p:nvCxnSpPr>
          <p:spPr bwMode="auto">
            <a:xfrm>
              <a:off x="852100" y="2719437"/>
              <a:ext cx="1064341" cy="5759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stealth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/>
                <p:cNvSpPr txBox="1"/>
                <p:nvPr/>
              </p:nvSpPr>
              <p:spPr>
                <a:xfrm>
                  <a:off x="1323390" y="2195518"/>
                  <a:ext cx="446313" cy="51520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oMath>
                    </m:oMathPara>
                  </a14:m>
                  <a:endParaRPr lang="en-US" dirty="0">
                    <a:solidFill>
                      <a:srgbClr val="0033CC"/>
                    </a:solidFill>
                  </a:endParaRPr>
                </a:p>
              </p:txBody>
            </p:sp>
          </mc:Choice>
          <mc:Fallback xmlns="">
            <p:sp>
              <p:nvSpPr>
                <p:cNvPr id="28" name="TextBox 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23390" y="2195518"/>
                  <a:ext cx="446313" cy="515206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" name="Group 6"/>
          <p:cNvGrpSpPr/>
          <p:nvPr/>
        </p:nvGrpSpPr>
        <p:grpSpPr>
          <a:xfrm>
            <a:off x="6257791" y="1742014"/>
            <a:ext cx="3248277" cy="2628498"/>
            <a:chOff x="5946895" y="1760406"/>
            <a:chExt cx="3248277" cy="2628498"/>
          </a:xfrm>
        </p:grpSpPr>
        <p:sp>
          <p:nvSpPr>
            <p:cNvPr id="32" name="Rectangle 31"/>
            <p:cNvSpPr>
              <a:spLocks noChangeAspect="1"/>
            </p:cNvSpPr>
            <p:nvPr/>
          </p:nvSpPr>
          <p:spPr bwMode="auto">
            <a:xfrm>
              <a:off x="7390649" y="2541764"/>
              <a:ext cx="360768" cy="360768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he-IL" sz="3600" b="0" i="0" u="none" strike="noStrike" cap="none" normalizeH="0" baseline="0" smtClean="0">
                <a:ln>
                  <a:noFill/>
                </a:ln>
                <a:effectLst/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8815759" y="1859521"/>
              <a:ext cx="379413" cy="1747959"/>
              <a:chOff x="3341551" y="1862569"/>
              <a:chExt cx="379413" cy="1747959"/>
            </a:xfrm>
          </p:grpSpPr>
          <p:sp>
            <p:nvSpPr>
              <p:cNvPr id="41" name="Oval 5"/>
              <p:cNvSpPr>
                <a:spLocks noChangeAspect="1" noChangeArrowheads="1"/>
              </p:cNvSpPr>
              <p:nvPr/>
            </p:nvSpPr>
            <p:spPr bwMode="auto">
              <a:xfrm>
                <a:off x="3341551" y="1862569"/>
                <a:ext cx="379413" cy="349250"/>
              </a:xfrm>
              <a:prstGeom prst="ellipse">
                <a:avLst/>
              </a:prstGeom>
              <a:solidFill>
                <a:srgbClr val="FF0000">
                  <a:alpha val="75000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42" name="Oval 5"/>
              <p:cNvSpPr>
                <a:spLocks noChangeAspect="1" noChangeArrowheads="1"/>
              </p:cNvSpPr>
              <p:nvPr/>
            </p:nvSpPr>
            <p:spPr bwMode="auto">
              <a:xfrm>
                <a:off x="3341551" y="3261278"/>
                <a:ext cx="379413" cy="349250"/>
              </a:xfrm>
              <a:prstGeom prst="ellipse">
                <a:avLst/>
              </a:prstGeom>
              <a:solidFill>
                <a:srgbClr val="008000">
                  <a:alpha val="75000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</p:grpSp>
        <p:cxnSp>
          <p:nvCxnSpPr>
            <p:cNvPr id="34" name="AutoShape 16"/>
            <p:cNvCxnSpPr>
              <a:cxnSpLocks noChangeAspect="1" noChangeShapeType="1"/>
              <a:stCxn id="32" idx="3"/>
              <a:endCxn id="41" idx="3"/>
            </p:cNvCxnSpPr>
            <p:nvPr/>
          </p:nvCxnSpPr>
          <p:spPr bwMode="auto">
            <a:xfrm flipV="1">
              <a:off x="7751417" y="2157625"/>
              <a:ext cx="1119906" cy="564523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stealth" w="lg" len="lg"/>
            </a:ln>
            <a:effectLst/>
          </p:spPr>
        </p:cxnSp>
        <p:cxnSp>
          <p:nvCxnSpPr>
            <p:cNvPr id="35" name="AutoShape 16"/>
            <p:cNvCxnSpPr>
              <a:cxnSpLocks noChangeAspect="1" noChangeShapeType="1"/>
              <a:stCxn id="32" idx="3"/>
              <a:endCxn id="42" idx="1"/>
            </p:cNvCxnSpPr>
            <p:nvPr/>
          </p:nvCxnSpPr>
          <p:spPr bwMode="auto">
            <a:xfrm>
              <a:off x="7751417" y="2722148"/>
              <a:ext cx="1119906" cy="587228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stealth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/>
                <p:cNvSpPr txBox="1"/>
                <p:nvPr/>
              </p:nvSpPr>
              <p:spPr>
                <a:xfrm>
                  <a:off x="8116389" y="1760406"/>
                  <a:ext cx="446313" cy="51520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𝜆</m:t>
                            </m:r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6" name="TextBox 3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16389" y="1760406"/>
                  <a:ext cx="446313" cy="515206"/>
                </a:xfrm>
                <a:prstGeom prst="rect">
                  <a:avLst/>
                </a:prstGeom>
                <a:blipFill>
                  <a:blip r:embed="rId17"/>
                  <a:stretch>
                    <a:fillRect l="-39189" r="-270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/>
                <p:cNvSpPr txBox="1"/>
                <p:nvPr/>
              </p:nvSpPr>
              <p:spPr>
                <a:xfrm>
                  <a:off x="8149047" y="2980478"/>
                  <a:ext cx="446313" cy="51520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𝜆</m:t>
                            </m:r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7" name="TextBox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49047" y="2980478"/>
                  <a:ext cx="446313" cy="515206"/>
                </a:xfrm>
                <a:prstGeom prst="rect">
                  <a:avLst/>
                </a:prstGeom>
                <a:blipFill>
                  <a:blip r:embed="rId18"/>
                  <a:stretch>
                    <a:fillRect l="-42466" r="-411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8" name="Oval 5"/>
            <p:cNvSpPr>
              <a:spLocks noChangeAspect="1" noChangeArrowheads="1"/>
            </p:cNvSpPr>
            <p:nvPr/>
          </p:nvSpPr>
          <p:spPr bwMode="auto">
            <a:xfrm>
              <a:off x="5946895" y="2541764"/>
              <a:ext cx="379413" cy="349250"/>
            </a:xfrm>
            <a:prstGeom prst="ellipse">
              <a:avLst/>
            </a:prstGeom>
            <a:solidFill>
              <a:srgbClr val="008000">
                <a:alpha val="75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39" name="AutoShape 16"/>
            <p:cNvCxnSpPr>
              <a:cxnSpLocks noChangeAspect="1" noChangeShapeType="1"/>
              <a:stCxn id="38" idx="6"/>
              <a:endCxn id="32" idx="1"/>
            </p:cNvCxnSpPr>
            <p:nvPr/>
          </p:nvCxnSpPr>
          <p:spPr bwMode="auto">
            <a:xfrm>
              <a:off x="6326308" y="2716389"/>
              <a:ext cx="1064341" cy="5759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stealth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/>
                <p:cNvSpPr txBox="1"/>
                <p:nvPr/>
              </p:nvSpPr>
              <p:spPr>
                <a:xfrm>
                  <a:off x="6797598" y="2192470"/>
                  <a:ext cx="446313" cy="51520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oMath>
                    </m:oMathPara>
                  </a14:m>
                  <a:endParaRPr lang="en-US" dirty="0">
                    <a:solidFill>
                      <a:srgbClr val="0033CC"/>
                    </a:solidFill>
                  </a:endParaRPr>
                </a:p>
              </p:txBody>
            </p:sp>
          </mc:Choice>
          <mc:Fallback xmlns="">
            <p:sp>
              <p:nvSpPr>
                <p:cNvPr id="40" name="TextBox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97598" y="2192470"/>
                  <a:ext cx="446313" cy="515206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3" name="Oval 2"/>
            <p:cNvSpPr>
              <a:spLocks noChangeAspect="1" noChangeArrowheads="1"/>
            </p:cNvSpPr>
            <p:nvPr/>
          </p:nvSpPr>
          <p:spPr bwMode="auto">
            <a:xfrm>
              <a:off x="7372252" y="4039654"/>
              <a:ext cx="379412" cy="349250"/>
            </a:xfrm>
            <a:prstGeom prst="ellipse">
              <a:avLst/>
            </a:prstGeom>
            <a:solidFill>
              <a:schemeClr val="bg2">
                <a:alpha val="5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44" name="AutoShape 16"/>
            <p:cNvCxnSpPr>
              <a:cxnSpLocks noChangeAspect="1" noChangeShapeType="1"/>
              <a:endCxn id="43" idx="0"/>
            </p:cNvCxnSpPr>
            <p:nvPr/>
          </p:nvCxnSpPr>
          <p:spPr bwMode="auto">
            <a:xfrm flipH="1">
              <a:off x="7561958" y="2892758"/>
              <a:ext cx="9322" cy="1146896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stealth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/>
                <p:cNvSpPr txBox="1"/>
                <p:nvPr/>
              </p:nvSpPr>
              <p:spPr>
                <a:xfrm>
                  <a:off x="6416506" y="3160988"/>
                  <a:ext cx="1094636" cy="51520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𝜆</m:t>
                        </m:r>
                      </m:oMath>
                    </m:oMathPara>
                  </a14:m>
                  <a:endParaRPr lang="en-US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45" name="TextBox 4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16506" y="3160988"/>
                  <a:ext cx="1094636" cy="515206"/>
                </a:xfrm>
                <a:prstGeom prst="rect">
                  <a:avLst/>
                </a:prstGeom>
                <a:blipFill>
                  <a:blip r:embed="rId19"/>
                  <a:stretch>
                    <a:fillRect l="-55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itle 1"/>
              <p:cNvSpPr txBox="1">
                <a:spLocks/>
              </p:cNvSpPr>
              <p:nvPr/>
            </p:nvSpPr>
            <p:spPr bwMode="auto">
              <a:xfrm>
                <a:off x="1" y="3845368"/>
                <a:ext cx="4867126" cy="46166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defTabSz="457200" rtl="0" fontAlgn="base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</a:defRPr>
                </a:lvl1pPr>
                <a:lvl2pPr marL="4318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2pPr>
                <a:lvl3pPr marL="647700" indent="-215900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3pPr>
                <a:lvl4pPr marL="862013" indent="-214313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4pPr>
                <a:lvl5pPr marL="10795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5pPr>
                <a:lvl6pPr marL="15367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6pPr>
                <a:lvl7pPr marL="19939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7pPr>
                <a:lvl8pPr marL="24511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8pPr>
                <a:lvl9pPr marL="2908300" indent="-217488" algn="l" defTabSz="457200" rtl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defRPr sz="4400">
                    <a:solidFill>
                      <a:srgbClr val="000000"/>
                    </a:solidFill>
                    <a:latin typeface="Times New Roman" pitchFamily="18" charset="0"/>
                    <a:ea typeface="Arial Unicode MS" pitchFamily="34" charset="-128"/>
                    <a:cs typeface="Arial Unicode MS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3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Discount factor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𝜆</m:t>
                    </m:r>
                  </m:oMath>
                </a14:m>
                <a:endParaRPr lang="en-US" sz="3000" dirty="0" smtClean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6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" y="3845368"/>
                <a:ext cx="4867126" cy="461665"/>
              </a:xfrm>
              <a:prstGeom prst="rect">
                <a:avLst/>
              </a:prstGeom>
              <a:blipFill>
                <a:blip r:embed="rId20"/>
                <a:stretch>
                  <a:fillRect t="-26316" b="-50000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1504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189831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Strategy Improvement for TBSGs</a:t>
            </a:r>
            <a:endParaRPr lang="en-US" sz="3200" dirty="0">
              <a:solidFill>
                <a:srgbClr val="0033CC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34"/>
              <p:cNvSpPr txBox="1">
                <a:spLocks noChangeArrowheads="1"/>
              </p:cNvSpPr>
              <p:nvPr/>
            </p:nvSpPr>
            <p:spPr bwMode="auto">
              <a:xfrm>
                <a:off x="21761" y="1208794"/>
                <a:ext cx="10080625" cy="493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be a positional strategy for </a:t>
                </a:r>
                <a:r>
                  <a:rPr lang="en-US" sz="28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min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61" y="1208794"/>
                <a:ext cx="10080625" cy="493084"/>
              </a:xfrm>
              <a:prstGeom prst="rect">
                <a:avLst/>
              </a:prstGeom>
              <a:blipFill>
                <a:blip r:embed="rId2"/>
                <a:stretch>
                  <a:fillRect t="-18519" b="-3333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34"/>
              <p:cNvSpPr txBox="1">
                <a:spLocks noChangeArrowheads="1"/>
              </p:cNvSpPr>
              <p:nvPr/>
            </p:nvSpPr>
            <p:spPr bwMode="auto">
              <a:xfrm>
                <a:off x="32645" y="1779175"/>
                <a:ext cx="10080625" cy="8938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𝜏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be the optimal </a:t>
                </a:r>
                <a:r>
                  <a:rPr lang="en-US" sz="2800" i="1" dirty="0" smtClean="0">
                    <a:solidFill>
                      <a:srgbClr val="CC6600"/>
                    </a:solidFill>
                    <a:latin typeface="Times New Roman" pitchFamily="18" charset="0"/>
                    <a:cs typeface="Times New Roman" pitchFamily="18" charset="0"/>
                  </a:rPr>
                  <a:t>counter-strategy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of </a:t>
                </a:r>
                <a:r>
                  <a:rPr lang="en-US" sz="28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max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to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(Can be found by solving an MDP.)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645" y="1779175"/>
                <a:ext cx="10080625" cy="893834"/>
              </a:xfrm>
              <a:prstGeom prst="rect">
                <a:avLst/>
              </a:prstGeom>
              <a:blipFill>
                <a:blip r:embed="rId3"/>
                <a:stretch>
                  <a:fillRect t="-10959" b="-1917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34"/>
              <p:cNvSpPr txBox="1">
                <a:spLocks noChangeArrowheads="1"/>
              </p:cNvSpPr>
              <p:nvPr/>
            </p:nvSpPr>
            <p:spPr bwMode="auto">
              <a:xfrm>
                <a:off x="21759" y="2750306"/>
                <a:ext cx="10080625" cy="8938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be a strategy obtained by performing 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improving switches to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, keeping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𝜏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unchanged.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59" y="2750306"/>
                <a:ext cx="10080625" cy="893834"/>
              </a:xfrm>
              <a:prstGeom prst="rect">
                <a:avLst/>
              </a:prstGeom>
              <a:blipFill>
                <a:blip r:embed="rId4"/>
                <a:stretch>
                  <a:fillRect t="-10204" b="-183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34"/>
              <p:cNvSpPr txBox="1">
                <a:spLocks noChangeArrowheads="1"/>
              </p:cNvSpPr>
              <p:nvPr/>
            </p:nvSpPr>
            <p:spPr bwMode="auto">
              <a:xfrm>
                <a:off x="21759" y="3721437"/>
                <a:ext cx="10080625" cy="493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𝜏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be the optimal </a:t>
                </a:r>
                <a:r>
                  <a:rPr lang="en-US" sz="2800" i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counter-strategy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of </a:t>
                </a:r>
                <a:r>
                  <a:rPr lang="en-US" sz="28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max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to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𝜎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′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59" y="3721437"/>
                <a:ext cx="10080625" cy="493084"/>
              </a:xfrm>
              <a:prstGeom prst="rect">
                <a:avLst/>
              </a:prstGeom>
              <a:blipFill>
                <a:blip r:embed="rId5"/>
                <a:stretch>
                  <a:fillRect t="-18519" b="-3333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34"/>
              <p:cNvSpPr txBox="1">
                <a:spLocks noChangeArrowheads="1"/>
              </p:cNvSpPr>
              <p:nvPr/>
            </p:nvSpPr>
            <p:spPr bwMode="auto">
              <a:xfrm>
                <a:off x="10872" y="4337769"/>
                <a:ext cx="10080625" cy="5476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Lemma: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p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𝜏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</m:sup>
                    </m:sSup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&lt; 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𝜏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 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p>
                        <m:sSup>
                          <m:sSup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𝜏</m:t>
                            </m:r>
                          </m:e>
                          <m:sup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</m:sup>
                    </m:sSup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  <m:sSup>
                      <m:sSup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𝜏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p>
                        <m:sSup>
                          <m:sSup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𝜏</m:t>
                            </m:r>
                          </m:e>
                          <m:sup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</m:sup>
                    </m:sSup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≠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  <m:sSup>
                      <m:sSup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𝜏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)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872" y="4337769"/>
                <a:ext cx="10080625" cy="547650"/>
              </a:xfrm>
              <a:prstGeom prst="rect">
                <a:avLst/>
              </a:prstGeom>
              <a:blipFill>
                <a:blip r:embed="rId6"/>
                <a:stretch>
                  <a:fillRect t="-7865" b="-314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34"/>
              <p:cNvSpPr txBox="1">
                <a:spLocks noChangeArrowheads="1"/>
              </p:cNvSpPr>
              <p:nvPr/>
            </p:nvSpPr>
            <p:spPr bwMode="auto">
              <a:xfrm>
                <a:off x="21759" y="4941983"/>
                <a:ext cx="10080625" cy="493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Proof: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Consider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𝜏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as a policy in a 1-player </a:t>
                </a:r>
                <a:r>
                  <a:rPr lang="en-US" sz="28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min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game.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59" y="4941983"/>
                <a:ext cx="10080625" cy="493084"/>
              </a:xfrm>
              <a:prstGeom prst="rect">
                <a:avLst/>
              </a:prstGeom>
              <a:blipFill>
                <a:blip r:embed="rId7"/>
                <a:stretch>
                  <a:fillRect t="-19753" b="-3333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34"/>
              <p:cNvSpPr txBox="1">
                <a:spLocks noChangeArrowheads="1"/>
              </p:cNvSpPr>
              <p:nvPr/>
            </p:nvSpPr>
            <p:spPr bwMode="auto">
              <a:xfrm>
                <a:off x="21758" y="5437283"/>
                <a:ext cx="10080625" cy="4930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As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𝜏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optimal for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max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, all switches are </a:t>
                </a:r>
                <a:r>
                  <a:rPr lang="en-US" sz="2800" i="1" dirty="0" smtClean="0">
                    <a:latin typeface="Times New Roman" pitchFamily="18" charset="0"/>
                    <a:cs typeface="Times New Roman" pitchFamily="18" charset="0"/>
                  </a:rPr>
                  <a:t>non-deteriorating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for </a:t>
                </a:r>
                <a:r>
                  <a:rPr lang="en-US" sz="28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min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58" y="5437283"/>
                <a:ext cx="10080625" cy="493084"/>
              </a:xfrm>
              <a:prstGeom prst="rect">
                <a:avLst/>
              </a:prstGeom>
              <a:blipFill>
                <a:blip r:embed="rId8"/>
                <a:stretch>
                  <a:fillRect t="-19753" b="-3333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34"/>
              <p:cNvSpPr txBox="1">
                <a:spLocks noChangeArrowheads="1"/>
              </p:cNvSpPr>
              <p:nvPr/>
            </p:nvSpPr>
            <p:spPr bwMode="auto">
              <a:xfrm>
                <a:off x="21757" y="5932584"/>
                <a:ext cx="10080625" cy="1443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Thus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𝜏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is obtained from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𝜋</m:t>
                    </m:r>
                    <m:r>
                      <a:rPr lang="en-US" sz="280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𝜏</m:t>
                        </m:r>
                      </m:e>
                    </m:d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br>
                  <a:rPr lang="en-US" sz="28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via improving or non-deteriorating switches, hence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p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</m:sup>
                    </m:sSup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&lt;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𝜋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,</a:t>
                </a:r>
                <a:b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by the fact that policy iteration works for MDPs.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Text 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757" y="5932584"/>
                <a:ext cx="10080625" cy="1443665"/>
              </a:xfrm>
              <a:prstGeom prst="rect">
                <a:avLst/>
              </a:prstGeom>
              <a:blipFill>
                <a:blip r:embed="rId9"/>
                <a:stretch>
                  <a:fillRect t="-4219" b="-1097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5227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4" grpId="0"/>
      <p:bldP spid="5" grpId="0"/>
      <p:bldP spid="7" grpId="0"/>
      <p:bldP spid="8" grpId="0"/>
      <p:bldP spid="9" grpId="0"/>
      <p:bldP spid="10" grpId="0"/>
      <p:bldP spid="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ORDWRAP" val="0"/>
  <p:tag name="DEFAULTWIDTH" val="348"/>
  <p:tag name="DEFAULTHEIGHT" val="20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25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3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25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3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15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0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13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0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\frac23$&#10;\end{document}&#10;"/>
  <p:tag name="EXTERNALNAME" val="TP_tmp"/>
  <p:tag name="BLEND" val="0"/>
  <p:tag name="TRANSPARENT" val="0"/>
  <p:tag name="RESOLUTION" val="300"/>
  <p:tag name="WORKAROUNDTRANSPARENCYBUG" val="0"/>
  <p:tag name="ALLOWFONTSUBSTITUTION" val="0"/>
  <p:tag name="BITMAPFORMAT" val="png256"/>
  <p:tag name="ORIGWIDTH" val="6"/>
  <p:tag name="PICTUREFILESIZE" val="103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\color[rgb]{0,0,1}&#10;$0$&#10;\end{document}&#10;"/>
  <p:tag name="FILENAME" val="TP_tmp"/>
  <p:tag name="FORMAT" val="png256"/>
  <p:tag name="RES" val="300"/>
  <p:tag name="BLEND" val="0"/>
  <p:tag name="TRANSPARENT" val="0"/>
  <p:tag name="TBUG" val="0"/>
  <p:tag name="ALLOWFS" val="0"/>
  <p:tag name="ORIGWIDTH" val="5"/>
  <p:tag name="PICTUREFILESIZE" val="986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Arial Unicode MS"/>
        <a:cs typeface="Arial Unicode MS"/>
      </a:majorFont>
      <a:minorFont>
        <a:latin typeface="Arial"/>
        <a:ea typeface="Arial Unicode MS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StarSymbol" charset="0"/>
          <a:buNone/>
          <a:tabLst/>
          <a:defRPr kumimoji="0" lang="en-GB" sz="3600" b="0" i="0" u="none" strike="noStrike" cap="none" normalizeH="0" baseline="0" smtClean="0">
            <a:ln>
              <a:noFill/>
            </a:ln>
            <a:effectLst/>
            <a:latin typeface="Arial" pitchFamily="34" charset="0"/>
            <a:ea typeface="Arial Unicode MS" pitchFamily="34" charset="-128"/>
            <a:cs typeface="Arial Unicode MS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StarSymbol" charset="0"/>
          <a:buNone/>
          <a:tabLst/>
          <a:defRPr kumimoji="0" lang="en-GB" sz="3600" b="0" i="0" u="none" strike="noStrike" cap="none" normalizeH="0" baseline="0" smtClean="0">
            <a:ln>
              <a:noFill/>
            </a:ln>
            <a:effectLst/>
            <a:latin typeface="Arial" pitchFamily="34" charset="0"/>
            <a:ea typeface="Arial Unicode MS" pitchFamily="34" charset="-128"/>
            <a:cs typeface="Arial Unicode MS" pitchFamily="34" charset="-128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94298</TotalTime>
  <Words>4373</Words>
  <Application>Microsoft Office PowerPoint</Application>
  <PresentationFormat>Custom</PresentationFormat>
  <Paragraphs>297</Paragraphs>
  <Slides>36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3" baseType="lpstr">
      <vt:lpstr>Arial</vt:lpstr>
      <vt:lpstr>Arial Unicode MS</vt:lpstr>
      <vt:lpstr>Cambria Math</vt:lpstr>
      <vt:lpstr>StarSymbol</vt:lpstr>
      <vt:lpstr>Times New Roman</vt:lpstr>
      <vt:lpstr>Wingdings</vt:lpstr>
      <vt:lpstr>Default Design</vt:lpstr>
      <vt:lpstr>Games on Graphs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3 - Turn Based Stochastic Games</dc:title>
  <dc:creator>zwick</dc:creator>
  <cp:lastModifiedBy>Uri Zwick</cp:lastModifiedBy>
  <cp:revision>1290</cp:revision>
  <dcterms:modified xsi:type="dcterms:W3CDTF">2020-11-15T14:08:54Z</dcterms:modified>
</cp:coreProperties>
</file>