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3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notesSlides/notesSlide18.xml" ContentType="application/vnd.openxmlformats-officedocument.presentationml.notesSlide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50"/>
  </p:notesMasterIdLst>
  <p:sldIdLst>
    <p:sldId id="473" r:id="rId2"/>
    <p:sldId id="635" r:id="rId3"/>
    <p:sldId id="731" r:id="rId4"/>
    <p:sldId id="599" r:id="rId5"/>
    <p:sldId id="704" r:id="rId6"/>
    <p:sldId id="652" r:id="rId7"/>
    <p:sldId id="661" r:id="rId8"/>
    <p:sldId id="653" r:id="rId9"/>
    <p:sldId id="655" r:id="rId10"/>
    <p:sldId id="665" r:id="rId11"/>
    <p:sldId id="654" r:id="rId12"/>
    <p:sldId id="705" r:id="rId13"/>
    <p:sldId id="706" r:id="rId14"/>
    <p:sldId id="707" r:id="rId15"/>
    <p:sldId id="709" r:id="rId16"/>
    <p:sldId id="710" r:id="rId17"/>
    <p:sldId id="718" r:id="rId18"/>
    <p:sldId id="656" r:id="rId19"/>
    <p:sldId id="711" r:id="rId20"/>
    <p:sldId id="712" r:id="rId21"/>
    <p:sldId id="713" r:id="rId22"/>
    <p:sldId id="714" r:id="rId23"/>
    <p:sldId id="715" r:id="rId24"/>
    <p:sldId id="716" r:id="rId25"/>
    <p:sldId id="669" r:id="rId26"/>
    <p:sldId id="717" r:id="rId27"/>
    <p:sldId id="668" r:id="rId28"/>
    <p:sldId id="657" r:id="rId29"/>
    <p:sldId id="605" r:id="rId30"/>
    <p:sldId id="719" r:id="rId31"/>
    <p:sldId id="720" r:id="rId32"/>
    <p:sldId id="721" r:id="rId33"/>
    <p:sldId id="722" r:id="rId34"/>
    <p:sldId id="658" r:id="rId35"/>
    <p:sldId id="723" r:id="rId36"/>
    <p:sldId id="724" r:id="rId37"/>
    <p:sldId id="725" r:id="rId38"/>
    <p:sldId id="672" r:id="rId39"/>
    <p:sldId id="726" r:id="rId40"/>
    <p:sldId id="727" r:id="rId41"/>
    <p:sldId id="728" r:id="rId42"/>
    <p:sldId id="674" r:id="rId43"/>
    <p:sldId id="667" r:id="rId44"/>
    <p:sldId id="666" r:id="rId45"/>
    <p:sldId id="660" r:id="rId46"/>
    <p:sldId id="729" r:id="rId47"/>
    <p:sldId id="730" r:id="rId48"/>
    <p:sldId id="670" r:id="rId49"/>
  </p:sldIdLst>
  <p:sldSz cx="10080625" cy="7559675"/>
  <p:notesSz cx="7556500" cy="10693400"/>
  <p:custDataLst>
    <p:tags r:id="rId51"/>
  </p:custDataLst>
  <p:defaultTextStyle>
    <a:defPPr>
      <a:defRPr lang="en-GB"/>
    </a:defPPr>
    <a:lvl1pPr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1pPr>
    <a:lvl2pPr marL="4318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2pPr>
    <a:lvl3pPr marL="6477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3pPr>
    <a:lvl4pPr marL="8636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4pPr>
    <a:lvl5pPr marL="10795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5pPr>
    <a:lvl6pPr marL="22860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6pPr>
    <a:lvl7pPr marL="27432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7pPr>
    <a:lvl8pPr marL="32004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8pPr>
    <a:lvl9pPr marL="36576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CC6600"/>
    <a:srgbClr val="CC3300"/>
    <a:srgbClr val="FFCF89"/>
    <a:srgbClr val="FF9900"/>
    <a:srgbClr val="6DD5FF"/>
    <a:srgbClr val="2DFF8C"/>
    <a:srgbClr val="993300"/>
    <a:srgbClr val="990099"/>
    <a:srgbClr val="61D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568" autoAdjust="0"/>
  </p:normalViewPr>
  <p:slideViewPr>
    <p:cSldViewPr snapToGrid="0">
      <p:cViewPr varScale="1">
        <p:scale>
          <a:sx n="62" d="100"/>
          <a:sy n="62" d="100"/>
        </p:scale>
        <p:origin x="680" y="56"/>
      </p:cViewPr>
      <p:guideLst>
        <p:guide orient="horz" pos="2161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00"/>
    </p:cViewPr>
  </p:sorterViewPr>
  <p:notesViewPr>
    <p:cSldViewPr snapToGrid="0"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60128" cy="6012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ags" Target="tags/tag1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4900" y="812800"/>
            <a:ext cx="5345113" cy="4008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80000"/>
            <a:ext cx="6043613" cy="4810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6725" y="0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8413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6725" y="10158413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defRPr>
            </a:lvl1pPr>
          </a:lstStyle>
          <a:p>
            <a:fld id="{87DD90F1-781E-48D9-A268-1E9E4CF80749}" type="slidenum">
              <a:rPr lang="he-IL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28688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3621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55992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0266DF8-B543-4993-9F88-8A744D677E7E}" type="slidenum">
              <a:rPr lang="he-IL"/>
              <a:pPr/>
              <a:t>29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99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99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0266DF8-B543-4993-9F88-8A744D677E7E}" type="slidenum">
              <a:rPr lang="he-IL"/>
              <a:pPr/>
              <a:t>30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99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99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9556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0266DF8-B543-4993-9F88-8A744D677E7E}" type="slidenum">
              <a:rPr lang="he-IL"/>
              <a:pPr/>
              <a:t>31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99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99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4304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32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0387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0266DF8-B543-4993-9F88-8A744D677E7E}" type="slidenum">
              <a:rPr lang="he-IL"/>
              <a:pPr/>
              <a:t>34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99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99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6050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0266DF8-B543-4993-9F88-8A744D677E7E}" type="slidenum">
              <a:rPr lang="he-IL"/>
              <a:pPr/>
              <a:t>35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99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99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5214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0266DF8-B543-4993-9F88-8A744D677E7E}" type="slidenum">
              <a:rPr lang="he-IL"/>
              <a:pPr/>
              <a:t>36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99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99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3757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0266DF8-B543-4993-9F88-8A744D677E7E}" type="slidenum">
              <a:rPr lang="he-IL"/>
              <a:pPr/>
              <a:t>38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99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99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5517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0266DF8-B543-4993-9F88-8A744D677E7E}" type="slidenum">
              <a:rPr lang="he-IL"/>
              <a:pPr/>
              <a:t>42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99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99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5167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3621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652ADC4-258C-4CFA-AA89-6E309415E02A}" type="slidenum">
              <a:rPr lang="he-IL"/>
              <a:pPr/>
              <a:t>3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57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6842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0266DF8-B543-4993-9F88-8A744D677E7E}" type="slidenum">
              <a:rPr lang="he-IL"/>
              <a:pPr/>
              <a:t>4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99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99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07893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14481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99059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32689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86345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3D212A0-33AB-49AF-AD12-E6603F6ADB4B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5CB029B-FDDF-4478-82D0-E1F66FF1A89F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7263" y="301625"/>
            <a:ext cx="2266950" cy="64547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4825" y="301625"/>
            <a:ext cx="6650038" cy="64547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8451804-56E7-4A54-888B-59DB5537F2AB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9069388" cy="1260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504825" y="6886575"/>
            <a:ext cx="2344738" cy="5207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>
          <a:xfrm>
            <a:off x="3448050" y="6886575"/>
            <a:ext cx="3194050" cy="5207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>
          <a:xfrm>
            <a:off x="7227888" y="6886575"/>
            <a:ext cx="2346325" cy="520700"/>
          </a:xfrm>
        </p:spPr>
        <p:txBody>
          <a:bodyPr/>
          <a:lstStyle>
            <a:lvl1pPr>
              <a:defRPr/>
            </a:lvl1pPr>
          </a:lstStyle>
          <a:p>
            <a:fld id="{B3B62FD1-9847-4183-A022-59E66F4BB3CF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4BA8E946-F465-49CB-BC98-1AB064A4AF09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558CBC7-2C53-41C4-AB16-504CECE36C8B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4825" y="1768475"/>
            <a:ext cx="4457700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4925" y="1768475"/>
            <a:ext cx="4459288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A3A7C3B-BA08-4D23-B15A-C18327D71144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27E7C34-8286-44E8-A5FB-6929FE700472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F311F2A-877A-446D-972A-471E3F932892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E54481A-9D47-4DC3-BD00-60714AF48142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23F7C4C-3F47-4652-BB6B-9968ADB4270E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8B3E442-5338-4F4D-AA16-D938BE13CA37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4825" y="301625"/>
            <a:ext cx="9069388" cy="1260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4825" y="1768475"/>
            <a:ext cx="9069388" cy="4987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4825" y="6886575"/>
            <a:ext cx="2344738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4050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6325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defRPr>
            </a:lvl1pPr>
          </a:lstStyle>
          <a:p>
            <a:fld id="{0E491FC0-88B1-48E7-A965-EDCF8BA5F483}" type="slidenum">
              <a:rPr lang="he-IL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marL="431800" indent="-215900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2pPr>
      <a:lvl3pPr marL="647700" indent="-215900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3pPr>
      <a:lvl4pPr marL="862013" indent="-214313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4pPr>
      <a:lvl5pPr marL="10795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5pPr>
      <a:lvl6pPr marL="15367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6pPr>
      <a:lvl7pPr marL="19939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7pPr>
      <a:lvl8pPr marL="24511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8pPr>
      <a:lvl9pPr marL="29083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9pPr>
    </p:titleStyle>
    <p:bodyStyle>
      <a:lvl1pPr marL="431800" indent="-323850" algn="l" defTabSz="457200" rtl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45000"/>
        <a:buFont typeface="StarSymbol" charset="0"/>
        <a:buChar char="●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862013" indent="-285750" algn="l" defTabSz="457200" rtl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75000"/>
        <a:buFont typeface="StarSymbol" charset="0"/>
        <a:buChar char="–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295400" indent="-215900" algn="l" defTabSz="457200" rtl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45000"/>
        <a:buFont typeface="StarSymbol" charset="0"/>
        <a:buChar char="●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727200" indent="-215900" algn="l" defTabSz="457200" rtl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75000"/>
        <a:buFont typeface="StarSymbol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1590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6162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30734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5306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9878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4.png"/><Relationship Id="rId4" Type="http://schemas.openxmlformats.org/officeDocument/2006/relationships/image" Target="../media/image288.png"/></Relationships>
</file>

<file path=ppt/slides/_rels/slide11.xml.rels><?xml version="1.0" encoding="UTF-8" standalone="yes"?>
<Relationships xmlns="http://schemas.openxmlformats.org/package/2006/relationships"><Relationship Id="rId21" Type="http://schemas.openxmlformats.org/officeDocument/2006/relationships/image" Target="../media/image376.png"/><Relationship Id="rId12" Type="http://schemas.openxmlformats.org/officeDocument/2006/relationships/image" Target="../media/image244.png"/><Relationship Id="rId17" Type="http://schemas.openxmlformats.org/officeDocument/2006/relationships/image" Target="../media/image249.png"/><Relationship Id="rId20" Type="http://schemas.openxmlformats.org/officeDocument/2006/relationships/image" Target="../media/image375.png"/><Relationship Id="rId1" Type="http://schemas.openxmlformats.org/officeDocument/2006/relationships/slideLayout" Target="../slideLayouts/slideLayout7.xml"/><Relationship Id="rId24" Type="http://schemas.openxmlformats.org/officeDocument/2006/relationships/image" Target="../media/image379.png"/><Relationship Id="rId23" Type="http://schemas.openxmlformats.org/officeDocument/2006/relationships/image" Target="../media/image378.png"/><Relationship Id="rId19" Type="http://schemas.openxmlformats.org/officeDocument/2006/relationships/image" Target="../media/image251.png"/><Relationship Id="rId22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18" Type="http://schemas.openxmlformats.org/officeDocument/2006/relationships/image" Target="../media/image60.png"/><Relationship Id="rId21" Type="http://schemas.openxmlformats.org/officeDocument/2006/relationships/image" Target="../media/image63.png"/><Relationship Id="rId17" Type="http://schemas.openxmlformats.org/officeDocument/2006/relationships/image" Target="../media/image59.png"/><Relationship Id="rId16" Type="http://schemas.openxmlformats.org/officeDocument/2006/relationships/image" Target="../media/image58.png"/><Relationship Id="rId20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24" Type="http://schemas.openxmlformats.org/officeDocument/2006/relationships/image" Target="../media/image78.png"/><Relationship Id="rId15" Type="http://schemas.openxmlformats.org/officeDocument/2006/relationships/image" Target="../media/image57.png"/><Relationship Id="rId23" Type="http://schemas.openxmlformats.org/officeDocument/2006/relationships/image" Target="../media/image65.png"/><Relationship Id="rId19" Type="http://schemas.openxmlformats.org/officeDocument/2006/relationships/image" Target="../media/image6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9.png"/><Relationship Id="rId7" Type="http://schemas.openxmlformats.org/officeDocument/2006/relationships/image" Target="../media/image29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0.png"/><Relationship Id="rId5" Type="http://schemas.openxmlformats.org/officeDocument/2006/relationships/image" Target="../media/image81.png"/><Relationship Id="rId10" Type="http://schemas.openxmlformats.org/officeDocument/2006/relationships/image" Target="../media/image31.png"/><Relationship Id="rId4" Type="http://schemas.openxmlformats.org/officeDocument/2006/relationships/image" Target="../media/image271.png"/><Relationship Id="rId9" Type="http://schemas.openxmlformats.org/officeDocument/2006/relationships/image" Target="../media/image30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17" Type="http://schemas.openxmlformats.org/officeDocument/2006/relationships/image" Target="../media/image94.png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92.png"/></Relationships>
</file>

<file path=ppt/slides/_rels/slide19.xml.rels><?xml version="1.0" encoding="UTF-8" standalone="yes"?>
<Relationships xmlns="http://schemas.openxmlformats.org/package/2006/relationships"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9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7" Type="http://schemas.openxmlformats.org/officeDocument/2006/relationships/image" Target="../media/image4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3.png"/><Relationship Id="rId5" Type="http://schemas.openxmlformats.org/officeDocument/2006/relationships/image" Target="../media/image363.png"/><Relationship Id="rId4" Type="http://schemas.openxmlformats.org/officeDocument/2006/relationships/image" Target="../media/image2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png"/><Relationship Id="rId2" Type="http://schemas.openxmlformats.org/officeDocument/2006/relationships/image" Target="../media/image4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1.png"/><Relationship Id="rId3" Type="http://schemas.openxmlformats.org/officeDocument/2006/relationships/image" Target="../media/image430.png"/><Relationship Id="rId7" Type="http://schemas.openxmlformats.org/officeDocument/2006/relationships/image" Target="../media/image47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0.png"/><Relationship Id="rId2" Type="http://schemas.openxmlformats.org/officeDocument/2006/relationships/image" Target="../media/image30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2.png"/><Relationship Id="rId3" Type="http://schemas.openxmlformats.org/officeDocument/2006/relationships/image" Target="../media/image390.png"/><Relationship Id="rId7" Type="http://schemas.openxmlformats.org/officeDocument/2006/relationships/image" Target="../media/image380.png"/><Relationship Id="rId2" Type="http://schemas.openxmlformats.org/officeDocument/2006/relationships/image" Target="../media/image3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2.png"/><Relationship Id="rId5" Type="http://schemas.openxmlformats.org/officeDocument/2006/relationships/image" Target="../media/image361.png"/><Relationship Id="rId10" Type="http://schemas.openxmlformats.org/officeDocument/2006/relationships/image" Target="../media/image440.png"/><Relationship Id="rId4" Type="http://schemas.openxmlformats.org/officeDocument/2006/relationships/image" Target="../media/image40.png"/><Relationship Id="rId9" Type="http://schemas.openxmlformats.org/officeDocument/2006/relationships/image" Target="../media/image431.png"/></Relationships>
</file>

<file path=ppt/slides/_rels/slide2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13.png"/><Relationship Id="rId3" Type="http://schemas.openxmlformats.org/officeDocument/2006/relationships/image" Target="../media/image52.png"/><Relationship Id="rId12" Type="http://schemas.openxmlformats.org/officeDocument/2006/relationships/image" Target="../media/image41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Relationship Id="rId14" Type="http://schemas.openxmlformats.org/officeDocument/2006/relationships/image" Target="../media/image41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4.png"/><Relationship Id="rId7" Type="http://schemas.openxmlformats.org/officeDocument/2006/relationships/image" Target="../media/image530.png"/><Relationship Id="rId2" Type="http://schemas.openxmlformats.org/officeDocument/2006/relationships/image" Target="../media/image5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0.png"/><Relationship Id="rId5" Type="http://schemas.openxmlformats.org/officeDocument/2006/relationships/image" Target="../media/image480.png"/><Relationship Id="rId4" Type="http://schemas.openxmlformats.org/officeDocument/2006/relationships/image" Target="../media/image55.png"/><Relationship Id="rId9" Type="http://schemas.openxmlformats.org/officeDocument/2006/relationships/image" Target="../media/image6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image" Target="../media/image6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10" Type="http://schemas.openxmlformats.org/officeDocument/2006/relationships/image" Target="../media/image82.png"/><Relationship Id="rId4" Type="http://schemas.openxmlformats.org/officeDocument/2006/relationships/image" Target="../media/image73.png"/><Relationship Id="rId9" Type="http://schemas.openxmlformats.org/officeDocument/2006/relationships/image" Target="../media/image8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image" Target="../media/image3.png"/><Relationship Id="rId18" Type="http://schemas.openxmlformats.org/officeDocument/2006/relationships/image" Target="../media/image48.png"/><Relationship Id="rId3" Type="http://schemas.openxmlformats.org/officeDocument/2006/relationships/tags" Target="../tags/tag4.xml"/><Relationship Id="rId21" Type="http://schemas.openxmlformats.org/officeDocument/2006/relationships/image" Target="../media/image11.png"/><Relationship Id="rId7" Type="http://schemas.openxmlformats.org/officeDocument/2006/relationships/tags" Target="../tags/tag8.xml"/><Relationship Id="rId12" Type="http://schemas.openxmlformats.org/officeDocument/2006/relationships/image" Target="../media/image2.png"/><Relationship Id="rId17" Type="http://schemas.openxmlformats.org/officeDocument/2006/relationships/image" Target="../media/image7.png"/><Relationship Id="rId2" Type="http://schemas.openxmlformats.org/officeDocument/2006/relationships/tags" Target="../tags/tag3.xml"/><Relationship Id="rId16" Type="http://schemas.openxmlformats.org/officeDocument/2006/relationships/image" Target="../media/image6.png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image" Target="../media/image1.png"/><Relationship Id="rId5" Type="http://schemas.openxmlformats.org/officeDocument/2006/relationships/tags" Target="../tags/tag6.xml"/><Relationship Id="rId15" Type="http://schemas.openxmlformats.org/officeDocument/2006/relationships/image" Target="../media/image5.pn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10.png"/><Relationship Id="rId4" Type="http://schemas.openxmlformats.org/officeDocument/2006/relationships/tags" Target="../tags/tag5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7" Type="http://schemas.openxmlformats.org/officeDocument/2006/relationships/image" Target="../media/image9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0.png"/><Relationship Id="rId5" Type="http://schemas.openxmlformats.org/officeDocument/2006/relationships/image" Target="../media/image850.png"/><Relationship Id="rId4" Type="http://schemas.openxmlformats.org/officeDocument/2006/relationships/image" Target="../media/image84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0.png"/><Relationship Id="rId5" Type="http://schemas.openxmlformats.org/officeDocument/2006/relationships/image" Target="../media/image910.png"/><Relationship Id="rId4" Type="http://schemas.openxmlformats.org/officeDocument/2006/relationships/image" Target="../media/image96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98.png"/><Relationship Id="rId7" Type="http://schemas.openxmlformats.org/officeDocument/2006/relationships/image" Target="../media/image102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3" Type="http://schemas.openxmlformats.org/officeDocument/2006/relationships/image" Target="../media/image108.png"/><Relationship Id="rId7" Type="http://schemas.openxmlformats.org/officeDocument/2006/relationships/image" Target="../media/image1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1.png"/><Relationship Id="rId5" Type="http://schemas.openxmlformats.org/officeDocument/2006/relationships/image" Target="../media/image110.png"/><Relationship Id="rId4" Type="http://schemas.openxmlformats.org/officeDocument/2006/relationships/image" Target="../media/image109.png"/><Relationship Id="rId9" Type="http://schemas.openxmlformats.org/officeDocument/2006/relationships/image" Target="../media/image11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8.png"/><Relationship Id="rId16" Type="http://schemas.openxmlformats.org/officeDocument/2006/relationships/image" Target="../media/image121.png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120.png"/><Relationship Id="rId14" Type="http://schemas.openxmlformats.org/officeDocument/2006/relationships/image" Target="../media/image1190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tags" Target="../tags/tag27.xml"/><Relationship Id="rId13" Type="http://schemas.openxmlformats.org/officeDocument/2006/relationships/tags" Target="../tags/tag32.xml"/><Relationship Id="rId18" Type="http://schemas.openxmlformats.org/officeDocument/2006/relationships/image" Target="../media/image123.png"/><Relationship Id="rId26" Type="http://schemas.openxmlformats.org/officeDocument/2006/relationships/image" Target="../media/image131.png"/><Relationship Id="rId3" Type="http://schemas.openxmlformats.org/officeDocument/2006/relationships/tags" Target="../tags/tag22.xml"/><Relationship Id="rId21" Type="http://schemas.openxmlformats.org/officeDocument/2006/relationships/image" Target="../media/image126.png"/><Relationship Id="rId7" Type="http://schemas.openxmlformats.org/officeDocument/2006/relationships/tags" Target="../tags/tag26.xml"/><Relationship Id="rId12" Type="http://schemas.openxmlformats.org/officeDocument/2006/relationships/tags" Target="../tags/tag31.xml"/><Relationship Id="rId17" Type="http://schemas.openxmlformats.org/officeDocument/2006/relationships/image" Target="../media/image122.png"/><Relationship Id="rId25" Type="http://schemas.openxmlformats.org/officeDocument/2006/relationships/image" Target="../media/image130.png"/><Relationship Id="rId2" Type="http://schemas.openxmlformats.org/officeDocument/2006/relationships/tags" Target="../tags/tag21.xml"/><Relationship Id="rId16" Type="http://schemas.openxmlformats.org/officeDocument/2006/relationships/notesSlide" Target="../notesSlides/notesSlide18.xml"/><Relationship Id="rId20" Type="http://schemas.openxmlformats.org/officeDocument/2006/relationships/image" Target="../media/image125.png"/><Relationship Id="rId29" Type="http://schemas.openxmlformats.org/officeDocument/2006/relationships/image" Target="../media/image134.png"/><Relationship Id="rId1" Type="http://schemas.openxmlformats.org/officeDocument/2006/relationships/tags" Target="../tags/tag20.xml"/><Relationship Id="rId6" Type="http://schemas.openxmlformats.org/officeDocument/2006/relationships/tags" Target="../tags/tag25.xml"/><Relationship Id="rId11" Type="http://schemas.openxmlformats.org/officeDocument/2006/relationships/tags" Target="../tags/tag30.xml"/><Relationship Id="rId24" Type="http://schemas.openxmlformats.org/officeDocument/2006/relationships/image" Target="../media/image129.png"/><Relationship Id="rId5" Type="http://schemas.openxmlformats.org/officeDocument/2006/relationships/tags" Target="../tags/tag24.xml"/><Relationship Id="rId15" Type="http://schemas.openxmlformats.org/officeDocument/2006/relationships/slideLayout" Target="../slideLayouts/slideLayout7.xml"/><Relationship Id="rId23" Type="http://schemas.openxmlformats.org/officeDocument/2006/relationships/image" Target="../media/image128.png"/><Relationship Id="rId28" Type="http://schemas.openxmlformats.org/officeDocument/2006/relationships/image" Target="../media/image133.png"/><Relationship Id="rId10" Type="http://schemas.openxmlformats.org/officeDocument/2006/relationships/tags" Target="../tags/tag29.xml"/><Relationship Id="rId19" Type="http://schemas.openxmlformats.org/officeDocument/2006/relationships/image" Target="../media/image124.png"/><Relationship Id="rId4" Type="http://schemas.openxmlformats.org/officeDocument/2006/relationships/tags" Target="../tags/tag23.xml"/><Relationship Id="rId9" Type="http://schemas.openxmlformats.org/officeDocument/2006/relationships/tags" Target="../tags/tag28.xml"/><Relationship Id="rId14" Type="http://schemas.openxmlformats.org/officeDocument/2006/relationships/tags" Target="../tags/tag33.xml"/><Relationship Id="rId22" Type="http://schemas.openxmlformats.org/officeDocument/2006/relationships/image" Target="../media/image127.png"/><Relationship Id="rId27" Type="http://schemas.openxmlformats.org/officeDocument/2006/relationships/image" Target="../media/image132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png"/><Relationship Id="rId3" Type="http://schemas.openxmlformats.org/officeDocument/2006/relationships/image" Target="../media/image136.png"/><Relationship Id="rId7" Type="http://schemas.openxmlformats.org/officeDocument/2006/relationships/image" Target="../media/image140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9.png"/><Relationship Id="rId5" Type="http://schemas.openxmlformats.org/officeDocument/2006/relationships/image" Target="../media/image138.png"/><Relationship Id="rId4" Type="http://schemas.openxmlformats.org/officeDocument/2006/relationships/image" Target="../media/image13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7.xml"/><Relationship Id="rId13" Type="http://schemas.openxmlformats.org/officeDocument/2006/relationships/image" Target="../media/image8.png"/><Relationship Id="rId18" Type="http://schemas.openxmlformats.org/officeDocument/2006/relationships/image" Target="../media/image15.png"/><Relationship Id="rId3" Type="http://schemas.openxmlformats.org/officeDocument/2006/relationships/tags" Target="../tags/tag12.xml"/><Relationship Id="rId21" Type="http://schemas.openxmlformats.org/officeDocument/2006/relationships/image" Target="../media/image18.png"/><Relationship Id="rId7" Type="http://schemas.openxmlformats.org/officeDocument/2006/relationships/tags" Target="../tags/tag16.xml"/><Relationship Id="rId12" Type="http://schemas.openxmlformats.org/officeDocument/2006/relationships/notesSlide" Target="../notesSlides/notesSlide4.xml"/><Relationship Id="rId17" Type="http://schemas.openxmlformats.org/officeDocument/2006/relationships/image" Target="../media/image14.png"/><Relationship Id="rId2" Type="http://schemas.openxmlformats.org/officeDocument/2006/relationships/tags" Target="../tags/tag11.xml"/><Relationship Id="rId16" Type="http://schemas.openxmlformats.org/officeDocument/2006/relationships/image" Target="../media/image13.png"/><Relationship Id="rId20" Type="http://schemas.openxmlformats.org/officeDocument/2006/relationships/image" Target="../media/image17.png"/><Relationship Id="rId1" Type="http://schemas.openxmlformats.org/officeDocument/2006/relationships/tags" Target="../tags/tag10.xml"/><Relationship Id="rId6" Type="http://schemas.openxmlformats.org/officeDocument/2006/relationships/tags" Target="../tags/tag15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14.xml"/><Relationship Id="rId15" Type="http://schemas.openxmlformats.org/officeDocument/2006/relationships/image" Target="../media/image12.png"/><Relationship Id="rId10" Type="http://schemas.openxmlformats.org/officeDocument/2006/relationships/tags" Target="../tags/tag19.xml"/><Relationship Id="rId19" Type="http://schemas.openxmlformats.org/officeDocument/2006/relationships/image" Target="../media/image16.png"/><Relationship Id="rId4" Type="http://schemas.openxmlformats.org/officeDocument/2006/relationships/tags" Target="../tags/tag13.xml"/><Relationship Id="rId9" Type="http://schemas.openxmlformats.org/officeDocument/2006/relationships/tags" Target="../tags/tag18.xml"/><Relationship Id="rId1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7" Type="http://schemas.openxmlformats.org/officeDocument/2006/relationships/image" Target="../media/image147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6.png"/><Relationship Id="rId5" Type="http://schemas.openxmlformats.org/officeDocument/2006/relationships/image" Target="../media/image145.png"/><Relationship Id="rId4" Type="http://schemas.openxmlformats.org/officeDocument/2006/relationships/image" Target="../media/image144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3" Type="http://schemas.openxmlformats.org/officeDocument/2006/relationships/image" Target="../media/image149.png"/><Relationship Id="rId7" Type="http://schemas.openxmlformats.org/officeDocument/2006/relationships/image" Target="../media/image153.png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2.png"/><Relationship Id="rId5" Type="http://schemas.openxmlformats.org/officeDocument/2006/relationships/image" Target="../media/image151.png"/><Relationship Id="rId4" Type="http://schemas.openxmlformats.org/officeDocument/2006/relationships/image" Target="../media/image1340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png"/><Relationship Id="rId3" Type="http://schemas.openxmlformats.org/officeDocument/2006/relationships/tags" Target="../tags/tag36.xml"/><Relationship Id="rId7" Type="http://schemas.openxmlformats.org/officeDocument/2006/relationships/image" Target="../media/image133.png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32.png"/><Relationship Id="rId5" Type="http://schemas.openxmlformats.org/officeDocument/2006/relationships/notesSlide" Target="../notesSlides/notesSlide19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55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5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402.png"/><Relationship Id="rId10" Type="http://schemas.openxmlformats.org/officeDocument/2006/relationships/image" Target="../media/image401.png"/><Relationship Id="rId9" Type="http://schemas.openxmlformats.org/officeDocument/2006/relationships/image" Target="../media/image400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4.png"/><Relationship Id="rId3" Type="http://schemas.openxmlformats.org/officeDocument/2006/relationships/image" Target="../media/image325.png"/><Relationship Id="rId7" Type="http://schemas.openxmlformats.org/officeDocument/2006/relationships/image" Target="../media/image403.png"/><Relationship Id="rId1" Type="http://schemas.openxmlformats.org/officeDocument/2006/relationships/slideLayout" Target="../slideLayouts/slideLayout7.xml"/><Relationship Id="rId9" Type="http://schemas.openxmlformats.org/officeDocument/2006/relationships/image" Target="../media/image15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3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10" Type="http://schemas.openxmlformats.org/officeDocument/2006/relationships/image" Target="../media/image371.png"/><Relationship Id="rId9" Type="http://schemas.openxmlformats.org/officeDocument/2006/relationships/image" Target="../media/image37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8" Type="http://schemas.openxmlformats.org/officeDocument/2006/relationships/image" Target="../media/image24.png"/><Relationship Id="rId21" Type="http://schemas.openxmlformats.org/officeDocument/2006/relationships/image" Target="../media/image27.png"/><Relationship Id="rId17" Type="http://schemas.openxmlformats.org/officeDocument/2006/relationships/image" Target="../media/image23.png"/><Relationship Id="rId2" Type="http://schemas.openxmlformats.org/officeDocument/2006/relationships/image" Target="../media/image19.png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21.png"/><Relationship Id="rId19" Type="http://schemas.openxmlformats.org/officeDocument/2006/relationships/image" Target="../media/image25.png"/><Relationship Id="rId1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07965"/>
            <a:ext cx="10080625" cy="772840"/>
          </a:xfrm>
        </p:spPr>
        <p:txBody>
          <a:bodyPr>
            <a:spAutoFit/>
          </a:bodyPr>
          <a:lstStyle/>
          <a:p>
            <a:r>
              <a:rPr lang="en-US" sz="5400" b="1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Games on Graphs</a:t>
            </a:r>
            <a:endParaRPr lang="he-IL" sz="4000" b="1" dirty="0">
              <a:solidFill>
                <a:srgbClr val="0066FF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2492364"/>
            <a:ext cx="10080625" cy="12311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1813" algn="l"/>
                <a:tab pos="5065713" algn="l"/>
                <a:tab pos="5791200" algn="l"/>
                <a:tab pos="6507163" algn="l"/>
                <a:tab pos="7235825" algn="l"/>
              </a:tabLst>
            </a:pPr>
            <a:r>
              <a:rPr lang="en-GB" sz="4000" dirty="0" smtClean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Uri Zwick</a:t>
            </a:r>
            <a:r>
              <a:rPr lang="en-GB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 </a:t>
            </a:r>
            <a:r>
              <a:rPr lang="en-GB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Aviv </a:t>
            </a:r>
            <a: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University</a:t>
            </a:r>
            <a:endParaRPr lang="en-GB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4806" y="4357017"/>
            <a:ext cx="10080625" cy="12311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1813" algn="l"/>
                <a:tab pos="5065713" algn="l"/>
                <a:tab pos="5791200" algn="l"/>
                <a:tab pos="6507163" algn="l"/>
                <a:tab pos="7235825" algn="l"/>
              </a:tabLst>
            </a:pPr>
            <a: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Lecture 2 – </a:t>
            </a:r>
            <a:b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Markov Decision Processes</a:t>
            </a:r>
            <a:endParaRPr lang="en-GB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2548" y="6625259"/>
            <a:ext cx="10080625" cy="36933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1813" algn="l"/>
                <a:tab pos="5065713" algn="l"/>
                <a:tab pos="5791200" algn="l"/>
                <a:tab pos="6507163" algn="l"/>
                <a:tab pos="7235825" algn="l"/>
              </a:tabLst>
            </a:pPr>
            <a:r>
              <a:rPr lang="en-GB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Last </a:t>
            </a:r>
            <a:r>
              <a:rPr lang="en-GB" sz="24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modified </a:t>
            </a:r>
            <a:r>
              <a:rPr lang="en-GB" sz="24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08/11/2020</a:t>
            </a:r>
            <a:endParaRPr lang="en-GB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290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609562"/>
            <a:ext cx="10080625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Limiting </a:t>
            </a:r>
            <a:r>
              <a:rPr lang="en-US" sz="44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average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 Discounted cost</a:t>
            </a:r>
            <a:endParaRPr lang="en-US" sz="3200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75" name="Title 1"/>
          <p:cNvSpPr txBox="1">
            <a:spLocks/>
          </p:cNvSpPr>
          <p:nvPr/>
        </p:nvSpPr>
        <p:spPr bwMode="auto">
          <a:xfrm>
            <a:off x="-4358" y="3895946"/>
            <a:ext cx="10080625" cy="138499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can be used, in principle, to convert </a:t>
            </a:r>
            <a:b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algorithms for the </a:t>
            </a:r>
            <a:r>
              <a:rPr lang="en-US" sz="3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discounted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case to </a:t>
            </a:r>
            <a:b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algorithms for the 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limiting average 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itle 1"/>
              <p:cNvSpPr txBox="1">
                <a:spLocks/>
              </p:cNvSpPr>
              <p:nvPr/>
            </p:nvSpPr>
            <p:spPr bwMode="auto">
              <a:xfrm>
                <a:off x="97426" y="1624475"/>
                <a:ext cx="10080625" cy="771686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𝐷𝑖𝑠𝑐</m:t>
                          </m:r>
                        </m:e>
                        <m:sub>
                          <m:r>
                            <a:rPr lang="en-US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𝜆</m:t>
                          </m:r>
                        </m:sub>
                      </m:sSub>
                      <m:d>
                        <m:dPr>
                          <m:ctrlPr>
                            <a:rPr lang="en-US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𝒄</m:t>
                          </m:r>
                        </m:e>
                      </m:d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groupChr>
                        <m:groupChrPr>
                          <m:chr m:val="→"/>
                          <m:vertJc m:val="bot"/>
                          <m:ctrlP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groupChrPr>
                        <m:e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𝜆</m:t>
                          </m:r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→</m:t>
                          </m:r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e>
                      </m:groupCh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𝑇𝑜𝑡𝑎𝑙</m:t>
                      </m: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𝒄</m:t>
                      </m: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sz="36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4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7426" y="1624475"/>
                <a:ext cx="10080625" cy="7716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itle 1"/>
              <p:cNvSpPr txBox="1">
                <a:spLocks/>
              </p:cNvSpPr>
              <p:nvPr/>
            </p:nvSpPr>
            <p:spPr bwMode="auto">
              <a:xfrm>
                <a:off x="97424" y="2722299"/>
                <a:ext cx="10080625" cy="771686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𝜆</m:t>
                          </m:r>
                        </m:e>
                      </m:d>
                      <m:sSub>
                        <m:sSubPr>
                          <m:ctrlPr>
                            <a:rPr lang="en-US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𝐷𝑖𝑠𝑐</m:t>
                          </m:r>
                        </m:e>
                        <m:sub>
                          <m:r>
                            <a:rPr lang="en-US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𝜆</m:t>
                          </m:r>
                        </m:sub>
                      </m:sSub>
                      <m:r>
                        <a:rPr lang="en-US" sz="3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36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𝒄</m:t>
                      </m:r>
                      <m:r>
                        <a:rPr lang="en-US" sz="3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groupChr>
                        <m:groupChrPr>
                          <m:chr m:val="→"/>
                          <m:vertJc m:val="bot"/>
                          <m:ctrlPr>
                            <a:rPr lang="en-US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groupChrPr>
                        <m:e>
                          <m:r>
                            <a:rPr lang="en-US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𝜆</m:t>
                          </m:r>
                          <m:r>
                            <a:rPr lang="en-US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→</m:t>
                          </m:r>
                          <m:r>
                            <a:rPr lang="en-US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e>
                      </m:groupCh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𝐿𝑖𝑚𝐴𝑣𝑔</m:t>
                      </m: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𝒄</m:t>
                      </m: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sz="36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5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7424" y="2722299"/>
                <a:ext cx="10080625" cy="7716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itle 1"/>
          <p:cNvSpPr txBox="1">
            <a:spLocks/>
          </p:cNvSpPr>
          <p:nvPr/>
        </p:nvSpPr>
        <p:spPr bwMode="auto">
          <a:xfrm>
            <a:off x="10882" y="5535989"/>
            <a:ext cx="10080625" cy="92333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Usually means that we have to work with </a:t>
            </a:r>
            <a:b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pairs of values: “gains” and “biases”.</a:t>
            </a:r>
          </a:p>
        </p:txBody>
      </p:sp>
      <p:sp>
        <p:nvSpPr>
          <p:cNvPr id="27" name="Title 1"/>
          <p:cNvSpPr txBox="1">
            <a:spLocks/>
          </p:cNvSpPr>
          <p:nvPr/>
        </p:nvSpPr>
        <p:spPr bwMode="auto">
          <a:xfrm>
            <a:off x="-4358" y="6714368"/>
            <a:ext cx="10080625" cy="46166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Total cost is simpler.</a:t>
            </a:r>
          </a:p>
        </p:txBody>
      </p:sp>
    </p:spTree>
    <p:extLst>
      <p:ext uri="{BB962C8B-B14F-4D97-AF65-F5344CB8AC3E}">
        <p14:creationId xmlns:p14="http://schemas.microsoft.com/office/powerpoint/2010/main" val="3444398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399600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MDP 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terminology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34"/>
              <p:cNvSpPr txBox="1">
                <a:spLocks noChangeArrowheads="1"/>
              </p:cNvSpPr>
              <p:nvPr/>
            </p:nvSpPr>
            <p:spPr bwMode="auto">
              <a:xfrm>
                <a:off x="-1" y="1491704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–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set of states (vertices).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" y="1491704"/>
                <a:ext cx="10080625" cy="521681"/>
              </a:xfrm>
              <a:prstGeom prst="rect">
                <a:avLst/>
              </a:prstGeom>
              <a:blipFill>
                <a:blip r:embed="rId12"/>
                <a:stretch>
                  <a:fillRect t="-21176" b="-3647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34"/>
              <p:cNvSpPr txBox="1">
                <a:spLocks noChangeArrowheads="1"/>
              </p:cNvSpPr>
              <p:nvPr/>
            </p:nvSpPr>
            <p:spPr bwMode="auto">
              <a:xfrm>
                <a:off x="21770" y="2114069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–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set of actions from state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70" y="2114069"/>
                <a:ext cx="10080625" cy="521681"/>
              </a:xfrm>
              <a:prstGeom prst="rect">
                <a:avLst/>
              </a:prstGeom>
              <a:blipFill>
                <a:blip r:embed="rId20"/>
                <a:stretch>
                  <a:fillRect t="-21176" b="-3647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34"/>
              <p:cNvSpPr txBox="1">
                <a:spLocks noChangeArrowheads="1"/>
              </p:cNvSpPr>
              <p:nvPr/>
            </p:nvSpPr>
            <p:spPr bwMode="auto">
              <a:xfrm>
                <a:off x="32654" y="2736434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–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cost of action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654" y="2736434"/>
                <a:ext cx="10080625" cy="521681"/>
              </a:xfrm>
              <a:prstGeom prst="rect">
                <a:avLst/>
              </a:prstGeom>
              <a:blipFill>
                <a:blip r:embed="rId21"/>
                <a:stretch>
                  <a:fillRect t="-21176" b="-3647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34"/>
              <p:cNvSpPr txBox="1">
                <a:spLocks noChangeArrowheads="1"/>
              </p:cNvSpPr>
              <p:nvPr/>
            </p:nvSpPr>
            <p:spPr bwMode="auto">
              <a:xfrm>
                <a:off x="21768" y="3358799"/>
                <a:ext cx="10080625" cy="5648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–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probability of moving to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𝑗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after action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8" y="3358799"/>
                <a:ext cx="10080625" cy="564898"/>
              </a:xfrm>
              <a:prstGeom prst="rect">
                <a:avLst/>
              </a:prstGeom>
              <a:blipFill>
                <a:blip r:embed="rId22"/>
                <a:stretch>
                  <a:fillRect t="-19355" b="-2473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34"/>
              <p:cNvSpPr txBox="1">
                <a:spLocks noChangeArrowheads="1"/>
              </p:cNvSpPr>
              <p:nvPr/>
            </p:nvSpPr>
            <p:spPr bwMode="auto">
              <a:xfrm>
                <a:off x="32653" y="4024380"/>
                <a:ext cx="10080625" cy="5906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chemeClr val="accent2"/>
                    </a:solidFill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 f</a:t>
                </a:r>
                <a:r>
                  <a:rPr lang="en-US" sz="30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or every</a:t>
                </a:r>
                <a:r>
                  <a:rPr lang="en-US" sz="3000" b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⨃"/>
                        <m:supHide m:val="on"/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∈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3000" b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653" y="4024380"/>
                <a:ext cx="10080625" cy="590611"/>
              </a:xfrm>
              <a:prstGeom prst="rect">
                <a:avLst/>
              </a:prstGeom>
              <a:blipFill>
                <a:blip r:embed="rId23"/>
                <a:stretch>
                  <a:fillRect t="-18557" b="-1958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34"/>
              <p:cNvSpPr txBox="1">
                <a:spLocks noChangeArrowheads="1"/>
              </p:cNvSpPr>
              <p:nvPr/>
            </p:nvSpPr>
            <p:spPr bwMode="auto">
              <a:xfrm>
                <a:off x="21765" y="4704709"/>
                <a:ext cx="10080625" cy="5796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With probability </a:t>
                </a:r>
                <a14:m>
                  <m:oMath xmlns:m="http://schemas.openxmlformats.org/officeDocument/2006/math">
                    <m:r>
                      <a:rPr lang="en-US" sz="30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  <m:r>
                      <a:rPr lang="en-US" sz="30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nary>
                      <m:naryPr>
                        <m:chr m:val="∑"/>
                        <m:supHide m:val="on"/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 game ends.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5" y="4704709"/>
                <a:ext cx="10080625" cy="579646"/>
              </a:xfrm>
              <a:prstGeom prst="rect">
                <a:avLst/>
              </a:prstGeom>
              <a:blipFill>
                <a:blip r:embed="rId17"/>
                <a:stretch>
                  <a:fillRect t="-18947" b="-2210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 Box 34"/>
          <p:cNvSpPr txBox="1">
            <a:spLocks noChangeArrowheads="1"/>
          </p:cNvSpPr>
          <p:nvPr/>
        </p:nvSpPr>
        <p:spPr bwMode="auto">
          <a:xfrm>
            <a:off x="10880" y="5385038"/>
            <a:ext cx="10080625" cy="52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(The </a:t>
            </a:r>
            <a:r>
              <a:rPr lang="en-US" sz="3000" dirty="0" smtClean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sink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not considered to be a state.)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34"/>
              <p:cNvSpPr txBox="1">
                <a:spLocks noChangeArrowheads="1"/>
              </p:cNvSpPr>
              <p:nvPr/>
            </p:nvSpPr>
            <p:spPr bwMode="auto">
              <a:xfrm>
                <a:off x="32650" y="6007403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sz="30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min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player 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≡</m:t>
                    </m:r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controller</a:t>
                </a:r>
                <a:r>
                  <a:rPr lang="en-US" sz="30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3000" dirty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650" y="6007403"/>
                <a:ext cx="10080625" cy="521681"/>
              </a:xfrm>
              <a:prstGeom prst="rect">
                <a:avLst/>
              </a:prstGeom>
              <a:blipFill>
                <a:blip r:embed="rId24"/>
                <a:stretch>
                  <a:fillRect t="-20930" b="-3488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34"/>
              <p:cNvSpPr txBox="1">
                <a:spLocks noChangeArrowheads="1"/>
              </p:cNvSpPr>
              <p:nvPr/>
            </p:nvSpPr>
            <p:spPr bwMode="auto">
              <a:xfrm>
                <a:off x="43535" y="6629767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strategy</a:t>
                </a:r>
                <a:r>
                  <a:rPr lang="en-US" sz="3000" b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≡</m:t>
                    </m:r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policy 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5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3535" y="6629767"/>
                <a:ext cx="10080625" cy="521681"/>
              </a:xfrm>
              <a:prstGeom prst="rect">
                <a:avLst/>
              </a:prstGeom>
              <a:blipFill>
                <a:blip r:embed="rId19"/>
                <a:stretch>
                  <a:fillRect t="-21176" b="-3647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0077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1" grpId="0"/>
      <p:bldP spid="12" grpId="0"/>
      <p:bldP spid="13" grpId="0"/>
      <p:bldP spid="14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214668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Markov 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chains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p:sp>
        <p:nvSpPr>
          <p:cNvPr id="6" name="Text Box 34"/>
          <p:cNvSpPr txBox="1">
            <a:spLocks noChangeArrowheads="1"/>
          </p:cNvSpPr>
          <p:nvPr/>
        </p:nvSpPr>
        <p:spPr bwMode="auto">
          <a:xfrm>
            <a:off x="-1" y="1255402"/>
            <a:ext cx="1008062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3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Markov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chain is an MDP in which there is </a:t>
            </a:r>
            <a:br>
              <a:rPr lang="en-US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only one action from each state.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34"/>
              <p:cNvSpPr txBox="1">
                <a:spLocks noChangeArrowheads="1"/>
              </p:cNvSpPr>
              <p:nvPr/>
            </p:nvSpPr>
            <p:spPr bwMode="auto">
              <a:xfrm>
                <a:off x="22380" y="2613146"/>
                <a:ext cx="10080625" cy="19389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More generally, a 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Markov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chain is 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a </a:t>
                </a:r>
                <a:r>
                  <a:rPr lang="en-US" sz="3000" i="1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stochastic process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,… </m:t>
                    </m:r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such that 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ℙ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  <m:e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𝑡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−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𝑡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−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r>
                  <a:rPr lang="en-US" sz="3000" b="0" i="1" dirty="0" smtClean="0">
                    <a:solidFill>
                      <a:srgbClr val="0033C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itchFamily="18" charset="0"/>
                  </a:rPr>
                  <a:t/>
                </a:r>
                <a:br>
                  <a:rPr lang="en-US" sz="3000" b="0" i="1" dirty="0" smtClean="0">
                    <a:solidFill>
                      <a:srgbClr val="0033C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itchFamily="18" charset="0"/>
                  </a:rPr>
                </a:br>
                <a:r>
                  <a:rPr lang="en-US" sz="3000" b="0" i="1" dirty="0" smtClean="0">
                    <a:solidFill>
                      <a:srgbClr val="0033C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= </m:t>
                    </m:r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ℙ</m:t>
                    </m:r>
                    <m:d>
                      <m:dPr>
                        <m:begChr m:val="["/>
                        <m:endChr m:val="]"/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𝑡</m:t>
                            </m:r>
                          </m:sub>
                        </m:sSub>
                      </m:e>
                      <m:e>
                        <m:sSub>
                          <m:sSub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𝑡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𝑡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endParaRPr lang="en-US" sz="30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380" y="2613146"/>
                <a:ext cx="10080625" cy="1938992"/>
              </a:xfrm>
              <a:prstGeom prst="rect">
                <a:avLst/>
              </a:prstGeom>
              <a:blipFill>
                <a:blip r:embed="rId2"/>
                <a:stretch>
                  <a:fillRect t="-408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34"/>
              <p:cNvSpPr txBox="1">
                <a:spLocks noChangeArrowheads="1"/>
              </p:cNvSpPr>
              <p:nvPr/>
            </p:nvSpPr>
            <p:spPr bwMode="auto">
              <a:xfrm>
                <a:off x="21768" y="4838277"/>
                <a:ext cx="10080625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If</a:t>
                </a:r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ℙ</m:t>
                    </m:r>
                    <m:d>
                      <m:dPr>
                        <m:begChr m:val="["/>
                        <m:endChr m:val="]"/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=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e>
                      <m:e>
                        <m:sSub>
                          <m:sSubPr>
                            <m:ctrlPr>
                              <a:rPr lang="en-US" sz="300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𝑡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=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𝑏</m:t>
                        </m:r>
                      </m:e>
                    </m:d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does not depend on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𝑡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then the 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Markov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chain </a:t>
                </a:r>
                <a:r>
                  <a:rPr lang="en-US" sz="30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is </a:t>
                </a:r>
                <a:r>
                  <a:rPr lang="en-US" sz="3000" i="1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time-homogeneous.</a:t>
                </a:r>
                <a:endParaRPr lang="en-US" sz="3000" i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8" y="4838277"/>
                <a:ext cx="10080625" cy="1015663"/>
              </a:xfrm>
              <a:prstGeom prst="rect">
                <a:avLst/>
              </a:prstGeom>
              <a:blipFill>
                <a:blip r:embed="rId3"/>
                <a:stretch>
                  <a:fillRect t="-7831" b="-1807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34"/>
              <p:cNvSpPr txBox="1">
                <a:spLocks noChangeArrowheads="1"/>
              </p:cNvSpPr>
              <p:nvPr/>
            </p:nvSpPr>
            <p:spPr bwMode="auto">
              <a:xfrm>
                <a:off x="9784" y="6120832"/>
                <a:ext cx="10080625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A 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Markov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chain is </a:t>
                </a:r>
                <a:r>
                  <a:rPr lang="en-US" sz="3000" i="1" dirty="0" smtClean="0">
                    <a:latin typeface="Times New Roman" pitchFamily="18" charset="0"/>
                    <a:cs typeface="Times New Roman" pitchFamily="18" charset="0"/>
                  </a:rPr>
                  <a:t>finite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if the random variables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,…</m:t>
                    </m:r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can assume only a finite number of values. </a:t>
                </a:r>
                <a:endParaRPr lang="en-US" sz="3000" i="1" dirty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784" y="6120832"/>
                <a:ext cx="10080625" cy="1015663"/>
              </a:xfrm>
              <a:prstGeom prst="rect">
                <a:avLst/>
              </a:prstGeom>
              <a:blipFill>
                <a:blip r:embed="rId6"/>
                <a:stretch>
                  <a:fillRect t="-7784" b="-1736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8195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173572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Markov 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chains (with </a:t>
            </a:r>
            <a:r>
              <a:rPr lang="en-US" sz="48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costs)</a:t>
            </a:r>
            <a:endParaRPr lang="en-US" sz="3200" dirty="0">
              <a:solidFill>
                <a:srgbClr val="00B050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34"/>
              <p:cNvSpPr txBox="1">
                <a:spLocks noChangeArrowheads="1"/>
              </p:cNvSpPr>
              <p:nvPr/>
            </p:nvSpPr>
            <p:spPr bwMode="auto">
              <a:xfrm>
                <a:off x="-1" y="1162936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– finite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set of states.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" y="1162936"/>
                <a:ext cx="10080625" cy="521681"/>
              </a:xfrm>
              <a:prstGeom prst="rect">
                <a:avLst/>
              </a:prstGeom>
              <a:blipFill>
                <a:blip r:embed="rId15"/>
                <a:stretch>
                  <a:fillRect t="-21176" b="-3647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34"/>
              <p:cNvSpPr txBox="1">
                <a:spLocks noChangeArrowheads="1"/>
              </p:cNvSpPr>
              <p:nvPr/>
            </p:nvSpPr>
            <p:spPr bwMode="auto">
              <a:xfrm>
                <a:off x="21768" y="2301530"/>
                <a:ext cx="10080625" cy="5561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–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probability of moving from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to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𝑗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in one step.</a:t>
                </a:r>
                <a:endParaRPr lang="en-US" sz="3000" dirty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8" y="2301530"/>
                <a:ext cx="10080625" cy="556178"/>
              </a:xfrm>
              <a:prstGeom prst="rect">
                <a:avLst/>
              </a:prstGeom>
              <a:blipFill>
                <a:blip r:embed="rId16"/>
                <a:stretch>
                  <a:fillRect t="-19780" b="-2747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34"/>
              <p:cNvSpPr txBox="1">
                <a:spLocks noChangeArrowheads="1"/>
              </p:cNvSpPr>
              <p:nvPr/>
            </p:nvSpPr>
            <p:spPr bwMode="auto">
              <a:xfrm>
                <a:off x="32654" y="1732233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–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cost of state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654" y="1732233"/>
                <a:ext cx="10080625" cy="521681"/>
              </a:xfrm>
              <a:prstGeom prst="rect">
                <a:avLst/>
              </a:prstGeom>
              <a:blipFill>
                <a:blip r:embed="rId17"/>
                <a:stretch>
                  <a:fillRect t="-20930" b="-3488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34"/>
              <p:cNvSpPr txBox="1">
                <a:spLocks noChangeArrowheads="1"/>
              </p:cNvSpPr>
              <p:nvPr/>
            </p:nvSpPr>
            <p:spPr bwMode="auto">
              <a:xfrm>
                <a:off x="32653" y="3517838"/>
                <a:ext cx="10080625" cy="5906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chemeClr val="accent2"/>
                    </a:solidFill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 f</a:t>
                </a:r>
                <a:r>
                  <a:rPr lang="en-US" sz="30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or every</a:t>
                </a:r>
                <a:r>
                  <a:rPr lang="en-US" sz="3000" b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𝑆</m:t>
                    </m:r>
                  </m:oMath>
                </a14:m>
                <a:r>
                  <a:rPr lang="en-US" sz="3000" b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653" y="3517838"/>
                <a:ext cx="10080625" cy="590611"/>
              </a:xfrm>
              <a:prstGeom prst="rect">
                <a:avLst/>
              </a:prstGeom>
              <a:blipFill>
                <a:blip r:embed="rId18"/>
                <a:stretch>
                  <a:fillRect t="-18557" b="-1958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34"/>
              <p:cNvSpPr txBox="1">
                <a:spLocks noChangeArrowheads="1"/>
              </p:cNvSpPr>
              <p:nvPr/>
            </p:nvSpPr>
            <p:spPr bwMode="auto">
              <a:xfrm>
                <a:off x="21765" y="4156065"/>
                <a:ext cx="10080625" cy="5796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With probability </a:t>
                </a:r>
                <a14:m>
                  <m:oMath xmlns:m="http://schemas.openxmlformats.org/officeDocument/2006/math">
                    <m:r>
                      <a:rPr lang="en-US" sz="30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  <m:r>
                      <a:rPr lang="en-US" sz="30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nary>
                      <m:naryPr>
                        <m:chr m:val="∑"/>
                        <m:supHide m:val="on"/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 chain </a:t>
                </a:r>
                <a:r>
                  <a:rPr lang="en-US" sz="30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stops.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5" y="4156065"/>
                <a:ext cx="10080625" cy="579646"/>
              </a:xfrm>
              <a:prstGeom prst="rect">
                <a:avLst/>
              </a:prstGeom>
              <a:blipFill>
                <a:blip r:embed="rId19"/>
                <a:stretch>
                  <a:fillRect t="-18947" b="-2210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 Box 34"/>
              <p:cNvSpPr txBox="1">
                <a:spLocks noChangeArrowheads="1"/>
              </p:cNvSpPr>
              <p:nvPr/>
            </p:nvSpPr>
            <p:spPr bwMode="auto">
              <a:xfrm>
                <a:off x="9784" y="2905324"/>
                <a:ext cx="10080625" cy="5648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≤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,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for every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𝑗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784" y="2905324"/>
                <a:ext cx="10080625" cy="564898"/>
              </a:xfrm>
              <a:prstGeom prst="rect">
                <a:avLst/>
              </a:prstGeom>
              <a:blipFill>
                <a:blip r:embed="rId20"/>
                <a:stretch>
                  <a:fillRect t="-19565" b="-2608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 Box 34"/>
              <p:cNvSpPr txBox="1">
                <a:spLocks noChangeArrowheads="1"/>
              </p:cNvSpPr>
              <p:nvPr/>
            </p:nvSpPr>
            <p:spPr bwMode="auto">
              <a:xfrm>
                <a:off x="-490" y="4783327"/>
                <a:ext cx="10080625" cy="5648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𝑃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=(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–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the </a:t>
                </a:r>
                <a:r>
                  <a:rPr lang="en-US" sz="3000" i="1" dirty="0" smtClean="0">
                    <a:latin typeface="Times New Roman" pitchFamily="18" charset="0"/>
                    <a:cs typeface="Times New Roman" pitchFamily="18" charset="0"/>
                  </a:rPr>
                  <a:t>transition matrix.</a:t>
                </a:r>
                <a:endParaRPr lang="en-US" sz="3000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90" y="4783327"/>
                <a:ext cx="10080625" cy="564898"/>
              </a:xfrm>
              <a:prstGeom prst="rect">
                <a:avLst/>
              </a:prstGeom>
              <a:blipFill>
                <a:blip r:embed="rId21"/>
                <a:stretch>
                  <a:fillRect t="-19565" b="-2608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 Box 34"/>
              <p:cNvSpPr txBox="1">
                <a:spLocks noChangeArrowheads="1"/>
              </p:cNvSpPr>
              <p:nvPr/>
            </p:nvSpPr>
            <p:spPr bwMode="auto">
              <a:xfrm>
                <a:off x="8074" y="5395841"/>
                <a:ext cx="10080625" cy="7469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𝑃</m:t>
                        </m:r>
                      </m:e>
                      <m:sup>
                        <m:d>
                          <m:d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𝑟</m:t>
                            </m:r>
                          </m:e>
                        </m:d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 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Sup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  <m:sup>
                            <m:d>
                              <m:d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𝑟</m:t>
                                </m:r>
                              </m:e>
                            </m:d>
                          </m:sup>
                        </m:sSubSup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𝑟</m:t>
                        </m:r>
                      </m:sup>
                    </m:sSup>
                  </m:oMath>
                </a14:m>
                <a:r>
                  <a:rPr lang="en-US" sz="3000" i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–</a:t>
                </a:r>
                <a:r>
                  <a:rPr lang="en-US" sz="3000" i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the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𝑟</m:t>
                    </m:r>
                  </m:oMath>
                </a14:m>
                <a:r>
                  <a:rPr lang="en-US" sz="3000" i="1" dirty="0" smtClean="0">
                    <a:latin typeface="Times New Roman" pitchFamily="18" charset="0"/>
                    <a:cs typeface="Times New Roman" pitchFamily="18" charset="0"/>
                  </a:rPr>
                  <a:t>-step transition matrix.</a:t>
                </a:r>
                <a:endParaRPr lang="en-US" sz="3000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074" y="5395841"/>
                <a:ext cx="10080625" cy="746936"/>
              </a:xfrm>
              <a:prstGeom prst="rect">
                <a:avLst/>
              </a:prstGeom>
              <a:blipFill>
                <a:blip r:embed="rId24"/>
                <a:stretch>
                  <a:fillRect b="-894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 Box 34"/>
              <p:cNvSpPr txBox="1">
                <a:spLocks noChangeArrowheads="1"/>
              </p:cNvSpPr>
              <p:nvPr/>
            </p:nvSpPr>
            <p:spPr bwMode="auto">
              <a:xfrm>
                <a:off x="6364" y="6190397"/>
                <a:ext cx="10080625" cy="11342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300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SupPr>
                        <m:e>
                          <m:r>
                            <a:rPr lang="en-US" sz="3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sz="3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  <m:r>
                            <a:rPr lang="en-US" sz="3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sz="3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𝑗</m:t>
                          </m:r>
                        </m:sub>
                        <m:sup>
                          <m:d>
                            <m:dPr>
                              <m:ctrlPr>
                                <a:rPr lang="en-US" sz="30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𝑟</m:t>
                              </m:r>
                            </m:e>
                          </m:d>
                        </m:sup>
                      </m:sSubSup>
                      <m:r>
                        <a:rPr lang="en-US" sz="3000" b="0" i="0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𝑘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𝑘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</m:sub>
                            <m:sup>
                              <m:d>
                                <m:d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𝑟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−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1</m:t>
                                  </m:r>
                                </m:e>
                              </m:d>
                            </m:sup>
                          </m:sSubSup>
                        </m:e>
                      </m:nary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</m:sub>
                        <m:sup/>
                        <m:e>
                          <m:sSubSup>
                            <m:sSubSup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𝑘</m:t>
                              </m:r>
                            </m:sub>
                            <m:sup>
                              <m:d>
                                <m:d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𝑟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−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1</m:t>
                                  </m:r>
                                </m:e>
                              </m:d>
                            </m:sup>
                          </m:sSubSup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𝑘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3000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1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64" y="6190397"/>
                <a:ext cx="10080625" cy="1134221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0068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  <p:bldP spid="12" grpId="0"/>
      <p:bldP spid="13" grpId="0"/>
      <p:bldP spid="18" grpId="0"/>
      <p:bldP spid="19" grpId="0"/>
      <p:bldP spid="20" grpId="0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481792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Stopping</a:t>
            </a:r>
            <a:r>
              <a:rPr lang="en-US" sz="48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Markov 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chains</a:t>
            </a:r>
            <a:endParaRPr lang="en-US" sz="3200" dirty="0">
              <a:solidFill>
                <a:srgbClr val="00B050"/>
              </a:solidFill>
              <a:latin typeface="+mj-lt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1761" y="1770056"/>
            <a:ext cx="10080625" cy="1494946"/>
            <a:chOff x="21761" y="4677641"/>
            <a:chExt cx="10080625" cy="1494946"/>
          </a:xfrm>
        </p:grpSpPr>
        <p:sp>
          <p:nvSpPr>
            <p:cNvPr id="14" name="Text Box 34"/>
            <p:cNvSpPr txBox="1">
              <a:spLocks noChangeArrowheads="1"/>
            </p:cNvSpPr>
            <p:nvPr/>
          </p:nvSpPr>
          <p:spPr bwMode="auto">
            <a:xfrm>
              <a:off x="21761" y="4694550"/>
              <a:ext cx="10080625" cy="14773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</a:pPr>
              <a:r>
                <a:rPr lang="en-US" sz="3000" b="1" u="sng" dirty="0" smtClean="0">
                  <a:latin typeface="Times New Roman" pitchFamily="18" charset="0"/>
                  <a:cs typeface="Times New Roman" pitchFamily="18" charset="0"/>
                </a:rPr>
                <a:t>Stopping condition:</a:t>
              </a:r>
              <a:br>
                <a:rPr lang="en-US" sz="3000" b="1" u="sng" dirty="0" smtClean="0">
                  <a:latin typeface="Times New Roman" pitchFamily="18" charset="0"/>
                  <a:cs typeface="Times New Roman" pitchFamily="18" charset="0"/>
                </a:rPr>
              </a:br>
              <a:r>
                <a:rPr lang="en-US" sz="3000" dirty="0" smtClean="0">
                  <a:latin typeface="Times New Roman" pitchFamily="18" charset="0"/>
                  <a:cs typeface="Times New Roman" pitchFamily="18" charset="0"/>
                </a:rPr>
                <a:t>From every initial state, </a:t>
              </a:r>
              <a:br>
                <a:rPr lang="en-US" sz="3000" dirty="0" smtClean="0">
                  <a:latin typeface="Times New Roman" pitchFamily="18" charset="0"/>
                  <a:cs typeface="Times New Roman" pitchFamily="18" charset="0"/>
                </a:rPr>
              </a:br>
              <a:r>
                <a:rPr lang="en-US" sz="3000" dirty="0" smtClean="0">
                  <a:latin typeface="Times New Roman" pitchFamily="18" charset="0"/>
                  <a:cs typeface="Times New Roman" pitchFamily="18" charset="0"/>
                </a:rPr>
                <a:t>the chain </a:t>
              </a:r>
              <a:r>
                <a:rPr lang="en-US" sz="3000" i="1" dirty="0" smtClean="0">
                  <a:latin typeface="Times New Roman" pitchFamily="18" charset="0"/>
                  <a:cs typeface="Times New Roman" pitchFamily="18" charset="0"/>
                </a:rPr>
                <a:t>stops</a:t>
              </a:r>
              <a:r>
                <a:rPr lang="en-US" sz="3000" dirty="0" smtClean="0">
                  <a:latin typeface="Times New Roman" pitchFamily="18" charset="0"/>
                  <a:cs typeface="Times New Roman" pitchFamily="18" charset="0"/>
                </a:rPr>
                <a:t> with probability 1.</a:t>
              </a:r>
              <a:endParaRPr lang="en-US" sz="3000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1632857" y="4677641"/>
              <a:ext cx="6509657" cy="1494946"/>
            </a:xfrm>
            <a:prstGeom prst="rect">
              <a:avLst/>
            </a:prstGeom>
            <a:noFill/>
            <a:ln w="222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</p:grpSp>
      <p:sp>
        <p:nvSpPr>
          <p:cNvPr id="17" name="Text Box 34"/>
          <p:cNvSpPr txBox="1">
            <a:spLocks noChangeArrowheads="1"/>
          </p:cNvSpPr>
          <p:nvPr/>
        </p:nvSpPr>
        <p:spPr bwMode="auto">
          <a:xfrm>
            <a:off x="-493" y="3685865"/>
            <a:ext cx="1008062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Exercise 1: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Describe a simple linear time algorithm for finding 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 the states from which a chain stops with probability 1.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34"/>
              <p:cNvSpPr txBox="1">
                <a:spLocks noChangeArrowheads="1"/>
              </p:cNvSpPr>
              <p:nvPr/>
            </p:nvSpPr>
            <p:spPr bwMode="auto">
              <a:xfrm>
                <a:off x="8071" y="4927323"/>
                <a:ext cx="10080625" cy="18158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b="1" u="sng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Exercise 2: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Show that if a Markov chain is stopping, then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there exists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𝜀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such that from every initial state the </a:t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chain stops after at most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steps with probability at least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𝜀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, </a:t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where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is the number of states.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071" y="4927323"/>
                <a:ext cx="10080625" cy="1815882"/>
              </a:xfrm>
              <a:prstGeom prst="rect">
                <a:avLst/>
              </a:prstGeom>
              <a:blipFill>
                <a:blip r:embed="rId2"/>
                <a:stretch>
                  <a:fillRect t="-3356" b="-838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3122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214538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Total cost of a </a:t>
            </a:r>
            <a:r>
              <a:rPr lang="en-US" sz="48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Markov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 chain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-1" y="4384583"/>
            <a:ext cx="10080625" cy="758077"/>
            <a:chOff x="-1" y="3300869"/>
            <a:chExt cx="10080625" cy="100986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-1" y="3476556"/>
                  <a:ext cx="10080625" cy="77217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= </m:t>
                      </m:r>
                      <m:sSub>
                        <m:sSubPr>
                          <m:ctrlPr>
                            <a:rPr lang="en-US" sz="3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0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3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𝑗</m:t>
                          </m:r>
                          <m:r>
                            <a:rPr lang="en-US" sz="3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∈</m:t>
                          </m:r>
                          <m:r>
                            <a:rPr lang="en-US" sz="3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𝑆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30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  <m:r>
                                <a:rPr lang="en-US" sz="30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30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</m:t>
                      </m:r>
                    </m:oMath>
                  </a14:m>
                  <a:r>
                    <a:rPr lang="en-US" sz="3000" dirty="0" smtClean="0">
                      <a:solidFill>
                        <a:srgbClr val="0033CC"/>
                      </a:solidFill>
                      <a:latin typeface="Times New Roman" pitchFamily="18" charset="0"/>
                      <a:cs typeface="Times New Roman" pitchFamily="18" charset="0"/>
                    </a:rPr>
                    <a:t>,  </a:t>
                  </a:r>
                  <a14:m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𝑖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∈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𝑆</m:t>
                      </m:r>
                    </m:oMath>
                  </a14:m>
                  <a:endParaRPr lang="en-US" sz="3000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6" name="Text 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-1" y="3476556"/>
                  <a:ext cx="10080625" cy="772172"/>
                </a:xfrm>
                <a:prstGeom prst="rect">
                  <a:avLst/>
                </a:prstGeom>
                <a:blipFill>
                  <a:blip r:embed="rId3"/>
                  <a:stretch>
                    <a:fillRect t="-18947" b="-22105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7" name="Rectangle 16"/>
            <p:cNvSpPr/>
            <p:nvPr/>
          </p:nvSpPr>
          <p:spPr bwMode="auto">
            <a:xfrm>
              <a:off x="1692954" y="3300869"/>
              <a:ext cx="6694714" cy="1009868"/>
            </a:xfrm>
            <a:prstGeom prst="rect">
              <a:avLst/>
            </a:prstGeom>
            <a:noFill/>
            <a:ln w="222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34"/>
              <p:cNvSpPr txBox="1">
                <a:spLocks noChangeArrowheads="1"/>
              </p:cNvSpPr>
              <p:nvPr/>
            </p:nvSpPr>
            <p:spPr bwMode="auto">
              <a:xfrm>
                <a:off x="32644" y="2250008"/>
                <a:ext cx="10080625" cy="8938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For a stopping Markov chain, we can consider the </a:t>
                </a:r>
                <a:r>
                  <a:rPr lang="en-US" sz="2800" i="1" dirty="0" smtClean="0">
                    <a:latin typeface="Times New Roman" pitchFamily="18" charset="0"/>
                    <a:cs typeface="Times New Roman" pitchFamily="18" charset="0"/>
                  </a:rPr>
                  <a:t>total cost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incurred by running the Markov chain from each initial state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644" y="2250008"/>
                <a:ext cx="10080625" cy="893834"/>
              </a:xfrm>
              <a:prstGeom prst="rect">
                <a:avLst/>
              </a:prstGeom>
              <a:blipFill>
                <a:blip r:embed="rId4"/>
                <a:stretch>
                  <a:fillRect t="-10204" b="-183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Box 34"/>
          <p:cNvSpPr txBox="1">
            <a:spLocks noChangeArrowheads="1"/>
          </p:cNvSpPr>
          <p:nvPr/>
        </p:nvSpPr>
        <p:spPr bwMode="auto">
          <a:xfrm>
            <a:off x="11482" y="5327747"/>
            <a:ext cx="10080625" cy="493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n matrix notation: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12404" y="5943567"/>
            <a:ext cx="4418500" cy="666956"/>
            <a:chOff x="-10886" y="5482773"/>
            <a:chExt cx="4418500" cy="666956"/>
          </a:xfrm>
        </p:grpSpPr>
        <p:sp>
          <p:nvSpPr>
            <p:cNvPr id="9" name="Rectangle 8"/>
            <p:cNvSpPr/>
            <p:nvPr/>
          </p:nvSpPr>
          <p:spPr bwMode="auto">
            <a:xfrm>
              <a:off x="229986" y="5482773"/>
              <a:ext cx="3731262" cy="666956"/>
            </a:xfrm>
            <a:prstGeom prst="rect">
              <a:avLst/>
            </a:prstGeom>
            <a:noFill/>
            <a:ln w="222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-10886" y="5595987"/>
                  <a:ext cx="4418500" cy="52168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=</m:t>
                        </m:r>
                        <m: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𝒄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+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𝑃</m:t>
                        </m:r>
                        <m: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oMath>
                    </m:oMathPara>
                  </a14:m>
                  <a:endParaRPr lang="en-US" sz="30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10" name="Text 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-10886" y="5595987"/>
                  <a:ext cx="4418500" cy="521681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34"/>
              <p:cNvSpPr txBox="1">
                <a:spLocks noChangeArrowheads="1"/>
              </p:cNvSpPr>
              <p:nvPr/>
            </p:nvSpPr>
            <p:spPr bwMode="auto">
              <a:xfrm>
                <a:off x="-490" y="1068495"/>
                <a:ext cx="10080625" cy="5334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𝑃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=(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–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the </a:t>
                </a:r>
                <a:r>
                  <a:rPr lang="en-US" sz="2800" i="1" dirty="0" smtClean="0">
                    <a:latin typeface="Times New Roman" pitchFamily="18" charset="0"/>
                    <a:cs typeface="Times New Roman" pitchFamily="18" charset="0"/>
                  </a:rPr>
                  <a:t>transition matrix.</a:t>
                </a:r>
                <a:endParaRPr lang="en-US" sz="2800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5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90" y="1068495"/>
                <a:ext cx="10080625" cy="533479"/>
              </a:xfrm>
              <a:prstGeom prst="rect">
                <a:avLst/>
              </a:prstGeom>
              <a:blipFill>
                <a:blip r:embed="rId6"/>
                <a:stretch>
                  <a:fillRect t="-15909" b="-2386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 Box 34"/>
              <p:cNvSpPr txBox="1">
                <a:spLocks noChangeArrowheads="1"/>
              </p:cNvSpPr>
              <p:nvPr/>
            </p:nvSpPr>
            <p:spPr bwMode="auto">
              <a:xfrm>
                <a:off x="-2200" y="1621585"/>
                <a:ext cx="10080625" cy="4930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𝒄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=(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–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the </a:t>
                </a:r>
                <a:r>
                  <a:rPr lang="en-US" sz="2800" i="1" dirty="0" smtClean="0">
                    <a:latin typeface="Times New Roman" pitchFamily="18" charset="0"/>
                    <a:cs typeface="Times New Roman" pitchFamily="18" charset="0"/>
                  </a:rPr>
                  <a:t>state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i="1" dirty="0" smtClean="0">
                    <a:latin typeface="Times New Roman" pitchFamily="18" charset="0"/>
                    <a:cs typeface="Times New Roman" pitchFamily="18" charset="0"/>
                  </a:rPr>
                  <a:t>cost vector.</a:t>
                </a:r>
                <a:endParaRPr lang="en-US" sz="2800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2200" y="1621585"/>
                <a:ext cx="10080625" cy="493084"/>
              </a:xfrm>
              <a:prstGeom prst="rect">
                <a:avLst/>
              </a:prstGeom>
              <a:blipFill>
                <a:blip r:embed="rId7"/>
                <a:stretch>
                  <a:fillRect t="-18519" b="-3333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Group 18"/>
          <p:cNvGrpSpPr/>
          <p:nvPr/>
        </p:nvGrpSpPr>
        <p:grpSpPr>
          <a:xfrm>
            <a:off x="4055977" y="5962405"/>
            <a:ext cx="5858592" cy="666956"/>
            <a:chOff x="-10886" y="5482773"/>
            <a:chExt cx="5858592" cy="666956"/>
          </a:xfrm>
        </p:grpSpPr>
        <p:sp>
          <p:nvSpPr>
            <p:cNvPr id="20" name="Rectangle 19"/>
            <p:cNvSpPr/>
            <p:nvPr/>
          </p:nvSpPr>
          <p:spPr bwMode="auto">
            <a:xfrm>
              <a:off x="229986" y="5482773"/>
              <a:ext cx="5473882" cy="666956"/>
            </a:xfrm>
            <a:prstGeom prst="rect">
              <a:avLst/>
            </a:prstGeom>
            <a:noFill/>
            <a:ln w="222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-10886" y="5595987"/>
                  <a:ext cx="5858592" cy="52257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3000" b="1" dirty="0" smtClean="0">
                      <a:solidFill>
                        <a:srgbClr val="0033CC"/>
                      </a:solidFill>
                      <a:cs typeface="Times New Roman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3000" b="1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𝒚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𝑟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≥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0</m:t>
                              </m:r>
                            </m:sub>
                            <m:sup/>
                            <m:e>
                              <m:sSup>
                                <m:sSup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𝑃</m:t>
                                  </m:r>
                                </m:e>
                                <m:sup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𝑟</m:t>
                                  </m:r>
                                </m:sup>
                              </m:sSup>
                            </m:e>
                          </m:nary>
                        </m:e>
                      </m:d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𝑐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 </m:t>
                      </m:r>
                      <m:sSup>
                        <m:sSup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𝐼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−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𝑃</m:t>
                              </m:r>
                            </m:e>
                          </m:d>
                        </m:e>
                        <m:sup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sup>
                      </m:sSup>
                      <m:r>
                        <a:rPr lang="en-US" sz="3000" b="1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𝒄</m:t>
                      </m:r>
                    </m:oMath>
                  </a14:m>
                  <a:endParaRPr lang="en-US" sz="30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21" name="Text 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-10886" y="5595987"/>
                  <a:ext cx="5858592" cy="522579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2" name="Group 21"/>
          <p:cNvGrpSpPr/>
          <p:nvPr/>
        </p:nvGrpSpPr>
        <p:grpSpPr>
          <a:xfrm>
            <a:off x="-1711" y="3414943"/>
            <a:ext cx="10080625" cy="783670"/>
            <a:chOff x="-1" y="3300869"/>
            <a:chExt cx="10080625" cy="104396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-1" y="3421812"/>
                  <a:ext cx="10080625" cy="9230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𝑗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∈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𝑆</m:t>
                          </m:r>
                        </m:sub>
                        <m:sup/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𝑟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≥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0</m:t>
                              </m:r>
                            </m:sub>
                            <m:sup/>
                            <m:e>
                              <m:sSubSup>
                                <m:sSubSup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𝑖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,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𝑗</m:t>
                                  </m:r>
                                </m:sub>
                                <m:sup>
                                  <m:d>
                                    <m:dPr>
                                      <m:ctrlPr>
                                        <a:rPr lang="en-US" sz="30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30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𝑟</m:t>
                                      </m:r>
                                    </m:e>
                                  </m:d>
                                </m:sup>
                              </m:sSubSup>
                              <m:sSub>
                                <m:sSub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nary>
                        </m:e>
                      </m:nary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</m:t>
                      </m:r>
                    </m:oMath>
                  </a14:m>
                  <a:r>
                    <a:rPr lang="en-US" sz="3000" dirty="0" smtClean="0">
                      <a:solidFill>
                        <a:srgbClr val="0033CC"/>
                      </a:solidFill>
                      <a:latin typeface="Times New Roman" pitchFamily="18" charset="0"/>
                      <a:cs typeface="Times New Roman" pitchFamily="18" charset="0"/>
                    </a:rPr>
                    <a:t>,  </a:t>
                  </a:r>
                  <a14:m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𝑖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∈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𝑆</m:t>
                      </m:r>
                    </m:oMath>
                  </a14:m>
                  <a:endParaRPr lang="en-US" sz="3000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23" name="Text 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-1" y="3421812"/>
                  <a:ext cx="10080625" cy="923019"/>
                </a:xfrm>
                <a:prstGeom prst="rect">
                  <a:avLst/>
                </a:prstGeom>
                <a:blipFill>
                  <a:blip r:embed="rId9"/>
                  <a:stretch>
                    <a:fillRect t="-3509" b="-14035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4" name="Rectangle 23"/>
            <p:cNvSpPr/>
            <p:nvPr/>
          </p:nvSpPr>
          <p:spPr bwMode="auto">
            <a:xfrm>
              <a:off x="1692954" y="3300869"/>
              <a:ext cx="6694714" cy="1009868"/>
            </a:xfrm>
            <a:prstGeom prst="rect">
              <a:avLst/>
            </a:prstGeom>
            <a:noFill/>
            <a:ln w="222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 Box 34"/>
              <p:cNvSpPr txBox="1">
                <a:spLocks noChangeArrowheads="1"/>
              </p:cNvSpPr>
              <p:nvPr/>
            </p:nvSpPr>
            <p:spPr bwMode="auto">
              <a:xfrm>
                <a:off x="-710" y="6860891"/>
                <a:ext cx="10080625" cy="46442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(Note: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p>
                    </m:sSup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𝐼</m:t>
                    </m:r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 for every matrix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𝑃</m:t>
                    </m:r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.)</a:t>
                </a:r>
                <a:endParaRPr lang="en-US" sz="2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5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710" y="6860891"/>
                <a:ext cx="10080625" cy="464423"/>
              </a:xfrm>
              <a:prstGeom prst="rect">
                <a:avLst/>
              </a:prstGeom>
              <a:blipFill>
                <a:blip r:embed="rId10"/>
                <a:stretch>
                  <a:fillRect t="-16883" b="-3246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01309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5" grpId="0"/>
      <p:bldP spid="18" grpId="0"/>
      <p:bldP spid="2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389196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Total cost of a </a:t>
            </a:r>
            <a:r>
              <a:rPr lang="en-US" sz="48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Markov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 chain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12404" y="1599134"/>
            <a:ext cx="4418500" cy="666956"/>
            <a:chOff x="-10886" y="5482773"/>
            <a:chExt cx="4418500" cy="666956"/>
          </a:xfrm>
        </p:grpSpPr>
        <p:sp>
          <p:nvSpPr>
            <p:cNvPr id="9" name="Rectangle 8"/>
            <p:cNvSpPr/>
            <p:nvPr/>
          </p:nvSpPr>
          <p:spPr bwMode="auto">
            <a:xfrm>
              <a:off x="229986" y="5482773"/>
              <a:ext cx="3731262" cy="666956"/>
            </a:xfrm>
            <a:prstGeom prst="rect">
              <a:avLst/>
            </a:prstGeom>
            <a:noFill/>
            <a:ln w="222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-10886" y="5595987"/>
                  <a:ext cx="4418500" cy="52168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=</m:t>
                        </m:r>
                        <m: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𝒄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+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𝑃</m:t>
                        </m:r>
                        <m: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oMath>
                    </m:oMathPara>
                  </a14:m>
                  <a:endParaRPr lang="en-US" sz="30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10" name="Text 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-10886" y="5595987"/>
                  <a:ext cx="4418500" cy="521681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9" name="Group 18"/>
          <p:cNvGrpSpPr/>
          <p:nvPr/>
        </p:nvGrpSpPr>
        <p:grpSpPr>
          <a:xfrm>
            <a:off x="4055977" y="1617972"/>
            <a:ext cx="5858592" cy="666956"/>
            <a:chOff x="-10886" y="5482773"/>
            <a:chExt cx="5858592" cy="666956"/>
          </a:xfrm>
        </p:grpSpPr>
        <p:sp>
          <p:nvSpPr>
            <p:cNvPr id="20" name="Rectangle 19"/>
            <p:cNvSpPr/>
            <p:nvPr/>
          </p:nvSpPr>
          <p:spPr bwMode="auto">
            <a:xfrm>
              <a:off x="229986" y="5482773"/>
              <a:ext cx="5473882" cy="666956"/>
            </a:xfrm>
            <a:prstGeom prst="rect">
              <a:avLst/>
            </a:prstGeom>
            <a:noFill/>
            <a:ln w="222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-10886" y="5595987"/>
                  <a:ext cx="5858592" cy="52257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3000" b="1" dirty="0" smtClean="0">
                      <a:solidFill>
                        <a:srgbClr val="0033CC"/>
                      </a:solidFill>
                      <a:cs typeface="Times New Roman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3000" b="1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𝒚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𝑟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≥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0</m:t>
                              </m:r>
                            </m:sub>
                            <m:sup/>
                            <m:e>
                              <m:sSup>
                                <m:sSup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𝑃</m:t>
                                  </m:r>
                                </m:e>
                                <m:sup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𝑟</m:t>
                                  </m:r>
                                </m:sup>
                              </m:sSup>
                            </m:e>
                          </m:nary>
                        </m:e>
                      </m:d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𝑐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 </m:t>
                      </m:r>
                      <m:sSup>
                        <m:sSup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𝐼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−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𝑃</m:t>
                              </m:r>
                            </m:e>
                          </m:d>
                        </m:e>
                        <m:sup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sup>
                      </m:sSup>
                      <m:r>
                        <a:rPr lang="en-US" sz="3000" b="1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𝒄</m:t>
                      </m:r>
                    </m:oMath>
                  </a14:m>
                  <a:endParaRPr lang="en-US" sz="30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21" name="Text 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-10886" y="5595987"/>
                  <a:ext cx="5858592" cy="522579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 Box 34"/>
              <p:cNvSpPr txBox="1">
                <a:spLocks noChangeArrowheads="1"/>
              </p:cNvSpPr>
              <p:nvPr/>
            </p:nvSpPr>
            <p:spPr bwMode="auto">
              <a:xfrm>
                <a:off x="-493" y="2607080"/>
                <a:ext cx="10080625" cy="28623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b="1" u="sng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Exercise 3: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Show that if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is the transition matrix 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of a stopping Markov chain, then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𝐼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𝑃</m:t>
                            </m:r>
                          </m:e>
                        </m:d>
                      </m:e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p>
                    </m:sSup>
                    <m:r>
                      <a:rPr lang="en-US" sz="3000" b="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  <m:r>
                      <a:rPr lang="en-US" altLang="zh-CN" sz="300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𝑟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≥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  <m:sup/>
                      <m:e>
                        <m:sSup>
                          <m:sSup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𝑃</m:t>
                            </m:r>
                          </m:e>
                          <m:sup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𝑟</m:t>
                            </m:r>
                          </m:sup>
                        </m:sSup>
                      </m:e>
                    </m:nary>
                  </m:oMath>
                </a14:m>
                <a:r>
                  <a:rPr lang="zh-CN" altLang="en-US" sz="3000" dirty="0" smtClean="0">
                    <a:latin typeface="Times New Roman" pitchFamily="18" charset="0"/>
                    <a:cs typeface="Times New Roman" pitchFamily="18" charset="0"/>
                  </a:rPr>
                  <a:t>，</a:t>
                </a:r>
                <a:r>
                  <a:rPr lang="en-US" altLang="zh-CN" sz="3000" dirty="0" smtClean="0"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altLang="zh-CN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altLang="zh-CN" sz="3000" dirty="0" smtClean="0">
                    <a:latin typeface="Times New Roman" pitchFamily="18" charset="0"/>
                    <a:cs typeface="Times New Roman" pitchFamily="18" charset="0"/>
                  </a:rPr>
                  <a:t>i.e., the sum converges and the equality holds.</a:t>
                </a:r>
                <a:br>
                  <a:rPr lang="en-US" altLang="zh-CN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altLang="zh-CN" sz="3000" dirty="0" smtClean="0">
                    <a:latin typeface="Times New Roman" pitchFamily="18" charset="0"/>
                    <a:cs typeface="Times New Roman" pitchFamily="18" charset="0"/>
                  </a:rPr>
                  <a:t>In particular, all the entries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𝐼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𝑃</m:t>
                            </m:r>
                          </m:e>
                        </m:d>
                      </m:e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are non-negative,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and all entries on the diagonal are at least </a:t>
                </a:r>
                <a:r>
                  <a:rPr lang="en-US" sz="30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5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93" y="2607080"/>
                <a:ext cx="10080625" cy="2862322"/>
              </a:xfrm>
              <a:prstGeom prst="rect">
                <a:avLst/>
              </a:prstGeom>
              <a:blipFill>
                <a:blip r:embed="rId8"/>
                <a:stretch>
                  <a:fillRect t="-2772" b="-575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 Box 34"/>
          <p:cNvSpPr txBox="1">
            <a:spLocks noChangeArrowheads="1"/>
          </p:cNvSpPr>
          <p:nvPr/>
        </p:nvSpPr>
        <p:spPr bwMode="auto">
          <a:xfrm>
            <a:off x="12096" y="5771990"/>
            <a:ext cx="10080625" cy="52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(Hint: Use Exercise 2.)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2300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337826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Expected number of visits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 Box 34"/>
              <p:cNvSpPr txBox="1">
                <a:spLocks noChangeArrowheads="1"/>
              </p:cNvSpPr>
              <p:nvPr/>
            </p:nvSpPr>
            <p:spPr bwMode="auto">
              <a:xfrm>
                <a:off x="-493" y="1507751"/>
                <a:ext cx="10080625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𝐼</m:t>
                            </m:r>
                            <m: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𝑃</m:t>
                            </m:r>
                          </m:e>
                        </m:d>
                      </m:e>
                      <m:sup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p>
                    </m:sSup>
                    <m:r>
                      <a:rPr lang="en-US" sz="3200" b="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  <m:r>
                      <a:rPr lang="en-US" altLang="zh-CN" sz="320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𝑟</m:t>
                        </m:r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≥</m:t>
                        </m:r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  <m:sup/>
                      <m:e>
                        <m:sSup>
                          <m:sSupPr>
                            <m:ctrlP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𝑃</m:t>
                            </m:r>
                          </m:e>
                          <m:sup>
                            <m: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𝑟</m:t>
                            </m:r>
                          </m:sup>
                        </m:sSup>
                      </m:e>
                    </m:nary>
                  </m:oMath>
                </a14:m>
                <a:endParaRPr lang="en-US" sz="3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5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93" y="1507751"/>
                <a:ext cx="10080625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34"/>
              <p:cNvSpPr txBox="1">
                <a:spLocks noChangeArrowheads="1"/>
              </p:cNvSpPr>
              <p:nvPr/>
            </p:nvSpPr>
            <p:spPr bwMode="auto">
              <a:xfrm>
                <a:off x="10386" y="2359262"/>
                <a:ext cx="10080625" cy="6948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Meaning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sz="30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30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𝐼</m:t>
                                    </m:r>
                                    <m:r>
                                      <a:rPr lang="en-US" sz="30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30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𝑃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−</m:t>
                                </m:r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1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: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386" y="2359262"/>
                <a:ext cx="10080625" cy="694870"/>
              </a:xfrm>
              <a:prstGeom prst="rect">
                <a:avLst/>
              </a:prstGeom>
              <a:blipFill>
                <a:blip r:embed="rId4"/>
                <a:stretch>
                  <a:fillRect t="-12281" b="-526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34"/>
              <p:cNvSpPr txBox="1">
                <a:spLocks noChangeArrowheads="1"/>
              </p:cNvSpPr>
              <p:nvPr/>
            </p:nvSpPr>
            <p:spPr bwMode="auto">
              <a:xfrm>
                <a:off x="8676" y="3056188"/>
                <a:ext cx="10080625" cy="9510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Expected number of times of 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being at state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𝑗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when starting at state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676" y="3056188"/>
                <a:ext cx="10080625" cy="951030"/>
              </a:xfrm>
              <a:prstGeom prst="rect">
                <a:avLst/>
              </a:prstGeom>
              <a:blipFill>
                <a:blip r:embed="rId5"/>
                <a:stretch>
                  <a:fillRect t="-11538" b="-1923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34"/>
              <p:cNvSpPr txBox="1">
                <a:spLocks noChangeArrowheads="1"/>
              </p:cNvSpPr>
              <p:nvPr/>
            </p:nvSpPr>
            <p:spPr bwMode="auto">
              <a:xfrm>
                <a:off x="-1598" y="5542538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3000" b="1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𝑇</m:t>
                          </m:r>
                        </m:sup>
                      </m:sSup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3000" b="1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𝑇</m:t>
                          </m:r>
                        </m:sup>
                      </m:sSup>
                      <m:sSup>
                        <m:sSup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𝐼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−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𝑃</m:t>
                              </m:r>
                            </m:e>
                          </m:d>
                        </m:e>
                        <m:sup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sup>
                      </m:sSup>
                    </m:oMath>
                  </m:oMathPara>
                </a14:m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598" y="5542538"/>
                <a:ext cx="10080625" cy="52168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34"/>
              <p:cNvSpPr txBox="1">
                <a:spLocks noChangeArrowheads="1"/>
              </p:cNvSpPr>
              <p:nvPr/>
            </p:nvSpPr>
            <p:spPr bwMode="auto">
              <a:xfrm>
                <a:off x="17240" y="4369571"/>
                <a:ext cx="10080625" cy="99424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If we start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times from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 and 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is the expected total number of times of visiting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𝑗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 then 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240" y="4369571"/>
                <a:ext cx="10080625" cy="994247"/>
              </a:xfrm>
              <a:prstGeom prst="rect">
                <a:avLst/>
              </a:prstGeom>
              <a:blipFill>
                <a:blip r:embed="rId7"/>
                <a:stretch>
                  <a:fillRect t="-11043" b="-1411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54151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1" grpId="0"/>
      <p:bldP spid="12" grpId="0"/>
      <p:bldP spid="13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519346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Optimal strategies for MDPs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 Box 34"/>
              <p:cNvSpPr txBox="1">
                <a:spLocks noChangeArrowheads="1"/>
              </p:cNvSpPr>
              <p:nvPr/>
            </p:nvSpPr>
            <p:spPr bwMode="auto">
              <a:xfrm>
                <a:off x="10880" y="1837640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policy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is optimal if for every other policy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880" y="1837640"/>
                <a:ext cx="10080625" cy="521681"/>
              </a:xfrm>
              <a:prstGeom prst="rect">
                <a:avLst/>
              </a:prstGeom>
              <a:blipFill>
                <a:blip r:embed="rId15"/>
                <a:stretch>
                  <a:fillRect t="-20930" b="-3488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 Box 34"/>
              <p:cNvSpPr txBox="1">
                <a:spLocks noChangeArrowheads="1"/>
              </p:cNvSpPr>
              <p:nvPr/>
            </p:nvSpPr>
            <p:spPr bwMode="auto">
              <a:xfrm>
                <a:off x="32651" y="2534328"/>
                <a:ext cx="10080625" cy="5257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=</m:t>
                    </m:r>
                    <m:r>
                      <a:rPr lang="en-US" sz="30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  <m:r>
                      <a:rPr lang="en-US" sz="32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𝑉𝑎</m:t>
                    </m:r>
                    <m:sSubSup>
                      <m:sSubSupPr>
                        <m:ctrlP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𝑙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𝑇𝑂𝑇</m:t>
                        </m:r>
                      </m:sub>
                      <m:sup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bSup>
                    <m:d>
                      <m:dPr>
                        <m:ctrlP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320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Γ</m:t>
                        </m:r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</m:d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≤ </m:t>
                    </m:r>
                    <m:r>
                      <a:rPr lang="en-US" sz="32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𝑉𝑎</m:t>
                    </m:r>
                    <m:sSubSup>
                      <m:sSubSupPr>
                        <m:ctrlP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𝑙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𝑇𝑂𝑇</m:t>
                        </m:r>
                      </m:sub>
                      <m:sup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bSup>
                    <m:d>
                      <m:dPr>
                        <m:ctrlP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320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Γ</m:t>
                        </m:r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</m:d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 , 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endParaRPr lang="en-US" sz="30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651" y="2534328"/>
                <a:ext cx="10080625" cy="525785"/>
              </a:xfrm>
              <a:prstGeom prst="rect">
                <a:avLst/>
              </a:prstGeom>
              <a:blipFill>
                <a:blip r:embed="rId17"/>
                <a:stretch>
                  <a:fillRect t="-20930" b="-3488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 Box 34"/>
          <p:cNvSpPr txBox="1">
            <a:spLocks noChangeArrowheads="1"/>
          </p:cNvSpPr>
          <p:nvPr/>
        </p:nvSpPr>
        <p:spPr bwMode="auto">
          <a:xfrm>
            <a:off x="-1104" y="3603080"/>
            <a:ext cx="10080625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Theorem: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Every stopping MDP has an optimal strategy.</a:t>
            </a:r>
            <a:b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Furthermore, there is a positional strategy that is </a:t>
            </a:r>
            <a:b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optimal from every initial state.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3906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519346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Optimality equations for MDPs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34"/>
              <p:cNvSpPr txBox="1">
                <a:spLocks noChangeArrowheads="1"/>
              </p:cNvSpPr>
              <p:nvPr/>
            </p:nvSpPr>
            <p:spPr bwMode="auto">
              <a:xfrm>
                <a:off x="21761" y="3407586"/>
                <a:ext cx="10080625" cy="26893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3000" b="1" dirty="0" smtClean="0">
                    <a:latin typeface="Times New Roman" pitchFamily="18" charset="0"/>
                    <a:cs typeface="Times New Roman" pitchFamily="18" charset="0"/>
                  </a:rPr>
                  <a:t>Theorem: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For a stopping MDP: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1. The optimality equations have a unique solution.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2. The solution gives the values of all states.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3. If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0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argmi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0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n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  <m:sSub>
                      <m:sSub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 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</m:sSub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+</m:t>
                    </m:r>
                    <m:nary>
                      <m:naryPr>
                        <m:chr m:val="∑"/>
                        <m:supHide m:val="on"/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  <m:sSub>
                          <m:sSub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,</a:t>
                </a:r>
                <a:b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then</a:t>
                </a:r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is an 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optimal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positional policy.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1" y="3407586"/>
                <a:ext cx="10080625" cy="2689391"/>
              </a:xfrm>
              <a:prstGeom prst="rect">
                <a:avLst/>
              </a:prstGeom>
              <a:blipFill>
                <a:blip r:embed="rId15"/>
                <a:stretch>
                  <a:fillRect t="-2494" b="-476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/>
          <p:cNvGrpSpPr/>
          <p:nvPr/>
        </p:nvGrpSpPr>
        <p:grpSpPr>
          <a:xfrm>
            <a:off x="-1" y="1961934"/>
            <a:ext cx="10080625" cy="1009868"/>
            <a:chOff x="-1" y="1787761"/>
            <a:chExt cx="10080625" cy="100986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-1" y="1981561"/>
                  <a:ext cx="10080625" cy="71859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= </m:t>
                      </m:r>
                      <m:func>
                        <m:func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000" b="0" i="0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∈</m:t>
                              </m:r>
                              <m:sSub>
                                <m:sSub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lim>
                          </m:limLow>
                        </m:fName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  </m:t>
                          </m:r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</m:sub>
                          </m:s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+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∈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𝑆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𝑎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,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nary>
                        </m:e>
                      </m:func>
                    </m:oMath>
                  </a14:m>
                  <a:r>
                    <a:rPr lang="en-US" sz="3000" dirty="0" smtClean="0">
                      <a:solidFill>
                        <a:srgbClr val="0033CC"/>
                      </a:solidFill>
                      <a:latin typeface="Times New Roman" pitchFamily="18" charset="0"/>
                      <a:cs typeface="Times New Roman" pitchFamily="18" charset="0"/>
                    </a:rPr>
                    <a:t>  ,  </a:t>
                  </a:r>
                  <a14:m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𝑖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∈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𝑆</m:t>
                      </m:r>
                    </m:oMath>
                  </a14:m>
                  <a:endParaRPr lang="en-US" sz="3000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6" name="Text 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-1" y="1981561"/>
                  <a:ext cx="10080625" cy="718595"/>
                </a:xfrm>
                <a:prstGeom prst="rect">
                  <a:avLst/>
                </a:prstGeom>
                <a:blipFill>
                  <a:blip r:embed="rId16"/>
                  <a:stretch>
                    <a:fillRect t="-16102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7" name="Rectangle 16"/>
            <p:cNvSpPr/>
            <p:nvPr/>
          </p:nvSpPr>
          <p:spPr bwMode="auto">
            <a:xfrm>
              <a:off x="1687286" y="1787761"/>
              <a:ext cx="6694714" cy="1009868"/>
            </a:xfrm>
            <a:prstGeom prst="rect">
              <a:avLst/>
            </a:prstGeom>
            <a:noFill/>
            <a:ln w="222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</p:grpSp>
      <p:sp>
        <p:nvSpPr>
          <p:cNvPr id="7" name="Text Box 34"/>
          <p:cNvSpPr txBox="1">
            <a:spLocks noChangeArrowheads="1"/>
          </p:cNvSpPr>
          <p:nvPr/>
        </p:nvSpPr>
        <p:spPr bwMode="auto">
          <a:xfrm>
            <a:off x="11482" y="6315299"/>
            <a:ext cx="10080625" cy="464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Note: The choice in (3) is not necessarily unique.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1322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1"/>
          <p:cNvSpPr>
            <a:spLocks noChangeArrowheads="1"/>
          </p:cNvSpPr>
          <p:nvPr/>
        </p:nvSpPr>
        <p:spPr bwMode="auto">
          <a:xfrm>
            <a:off x="21772" y="327253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4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Lecture 2</a:t>
            </a:r>
            <a:endParaRPr lang="en-US" sz="3200" dirty="0">
              <a:solidFill>
                <a:srgbClr val="9966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Text Box 49"/>
          <p:cNvSpPr txBox="1">
            <a:spLocks noChangeArrowheads="1"/>
          </p:cNvSpPr>
          <p:nvPr/>
        </p:nvSpPr>
        <p:spPr bwMode="auto">
          <a:xfrm>
            <a:off x="28449" y="3007544"/>
            <a:ext cx="10080624" cy="1355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Infinite-horizon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MDP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 have </a:t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i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optimal positional strategies</a:t>
            </a:r>
            <a:endParaRPr lang="en-US" i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21772" y="1469697"/>
            <a:ext cx="10080625" cy="126316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4000"/>
              </a:lnSpc>
            </a:pP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Markov Decision Processes </a:t>
            </a:r>
            <a:b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 </a:t>
            </a:r>
            <a:r>
              <a:rPr lang="en-US" sz="36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1-player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TBSG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30333" y="4612878"/>
            <a:ext cx="10080625" cy="58189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4000"/>
              </a:lnSpc>
            </a:pP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Value iteration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11672" y="5494296"/>
            <a:ext cx="10080625" cy="58189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4000"/>
              </a:lnSpc>
            </a:pP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Policy iteration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9962" y="6375713"/>
            <a:ext cx="10080625" cy="58189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4000"/>
              </a:lnSpc>
            </a:pP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Linear Programming</a:t>
            </a:r>
          </a:p>
        </p:txBody>
      </p:sp>
    </p:spTree>
    <p:extLst>
      <p:ext uri="{BB962C8B-B14F-4D97-AF65-F5344CB8AC3E}">
        <p14:creationId xmlns:p14="http://schemas.microsoft.com/office/powerpoint/2010/main" val="970213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6" grpId="0"/>
      <p:bldP spid="9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159756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The </a:t>
            </a:r>
            <a:r>
              <a:rPr lang="en-US" sz="48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Value Iteration 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Operator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 Box 34"/>
              <p:cNvSpPr txBox="1">
                <a:spLocks noChangeArrowheads="1"/>
              </p:cNvSpPr>
              <p:nvPr/>
            </p:nvSpPr>
            <p:spPr bwMode="auto">
              <a:xfrm>
                <a:off x="21761" y="3037723"/>
                <a:ext cx="10080625" cy="13414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98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7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7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𝑻</m:t>
                        </m:r>
                      </m:e>
                      <m:sup>
                        <m:d>
                          <m:dPr>
                            <m:ctrlPr>
                              <a:rPr lang="en-US" sz="27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𝑟</m:t>
                            </m:r>
                          </m:e>
                        </m:d>
                      </m:sup>
                    </m:sSup>
                    <m:r>
                      <a:rPr lang="en-US" sz="27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27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  <m:r>
                      <a:rPr lang="en-US" sz="27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7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,</a:t>
                </a:r>
                <a:r>
                  <a:rPr lang="en-US" sz="27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7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i.e.,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𝑻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iterated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𝑟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times on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, is 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the 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optimal </a:t>
                </a:r>
                <a:b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value 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vector of 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an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𝑟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-step game with </a:t>
                </a:r>
                <a:r>
                  <a:rPr lang="en-US" sz="2700" i="1" dirty="0" smtClean="0">
                    <a:latin typeface="Times New Roman" pitchFamily="18" charset="0"/>
                    <a:cs typeface="Times New Roman" pitchFamily="18" charset="0"/>
                  </a:rPr>
                  <a:t>terminal cost 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vector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  <a:b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(Simple proof using </a:t>
                </a:r>
                <a:r>
                  <a:rPr lang="en-US" sz="2700" dirty="0" smtClean="0">
                    <a:solidFill>
                      <a:srgbClr val="993300"/>
                    </a:solidFill>
                    <a:latin typeface="Times New Roman" pitchFamily="18" charset="0"/>
                    <a:cs typeface="Times New Roman" pitchFamily="18" charset="0"/>
                  </a:rPr>
                  <a:t>backward induction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.) </a:t>
                </a:r>
                <a:endParaRPr lang="en-US" sz="2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1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1" y="3037723"/>
                <a:ext cx="10080625" cy="1341457"/>
              </a:xfrm>
              <a:prstGeom prst="rect">
                <a:avLst/>
              </a:prstGeom>
              <a:blipFill>
                <a:blip r:embed="rId2"/>
                <a:stretch>
                  <a:fillRect t="-2273" b="-1136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/>
          <p:cNvGrpSpPr/>
          <p:nvPr/>
        </p:nvGrpSpPr>
        <p:grpSpPr>
          <a:xfrm>
            <a:off x="-1" y="1879744"/>
            <a:ext cx="10080625" cy="1009868"/>
            <a:chOff x="-1" y="1787761"/>
            <a:chExt cx="10080625" cy="100986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-1" y="1981561"/>
                  <a:ext cx="10080625" cy="74994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000" b="1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𝑻</m:t>
                              </m:r>
                              <m:d>
                                <m:d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000" b="1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𝒚</m:t>
                                  </m:r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= </m:t>
                      </m:r>
                      <m:func>
                        <m:func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000" b="0" i="0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∈</m:t>
                              </m:r>
                              <m:sSub>
                                <m:sSub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</m:sub>
                          </m:s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+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∈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𝑆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𝑎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,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nary>
                        </m:e>
                      </m:func>
                    </m:oMath>
                  </a14:m>
                  <a:r>
                    <a:rPr lang="en-US" sz="3000" dirty="0" smtClean="0">
                      <a:solidFill>
                        <a:srgbClr val="0033CC"/>
                      </a:solidFill>
                      <a:latin typeface="Times New Roman" pitchFamily="18" charset="0"/>
                      <a:cs typeface="Times New Roman" pitchFamily="18" charset="0"/>
                    </a:rPr>
                    <a:t>  ,  </a:t>
                  </a:r>
                  <a14:m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𝑖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∈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𝑆</m:t>
                      </m:r>
                    </m:oMath>
                  </a14:m>
                  <a:endParaRPr lang="en-US" sz="3000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6" name="Text 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-1" y="1981561"/>
                  <a:ext cx="10080625" cy="749949"/>
                </a:xfrm>
                <a:prstGeom prst="rect">
                  <a:avLst/>
                </a:prstGeom>
                <a:blipFill>
                  <a:blip r:embed="rId3"/>
                  <a:stretch>
                    <a:fillRect t="-11382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7" name="Rectangle 16"/>
            <p:cNvSpPr/>
            <p:nvPr/>
          </p:nvSpPr>
          <p:spPr bwMode="auto">
            <a:xfrm>
              <a:off x="1687286" y="1787761"/>
              <a:ext cx="6694714" cy="1009868"/>
            </a:xfrm>
            <a:prstGeom prst="rect">
              <a:avLst/>
            </a:prstGeom>
            <a:noFill/>
            <a:ln w="222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-1711" y="1086920"/>
            <a:ext cx="10080625" cy="690511"/>
            <a:chOff x="-1" y="1787761"/>
            <a:chExt cx="10080625" cy="100986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-1" y="1981560"/>
                  <a:ext cx="10080625" cy="7629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𝑻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:</m:t>
                        </m:r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ℝ</m:t>
                            </m:r>
                          </m:e>
                          <m:sup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→</m:t>
                        </m:r>
                        <m:sSup>
                          <m:sSup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ℝ</m:t>
                            </m:r>
                          </m:e>
                          <m:sup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</m:sup>
                        </m:sSup>
                      </m:oMath>
                    </m:oMathPara>
                  </a14:m>
                  <a:endParaRPr lang="en-US" sz="3000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8" name="Text 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-1" y="1981560"/>
                  <a:ext cx="10080625" cy="76295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" name="Rectangle 8"/>
            <p:cNvSpPr/>
            <p:nvPr/>
          </p:nvSpPr>
          <p:spPr bwMode="auto">
            <a:xfrm>
              <a:off x="1687286" y="1787761"/>
              <a:ext cx="6694714" cy="1009868"/>
            </a:xfrm>
            <a:prstGeom prst="rect">
              <a:avLst/>
            </a:prstGeom>
            <a:noFill/>
            <a:ln w="222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34"/>
              <p:cNvSpPr txBox="1">
                <a:spLocks noChangeArrowheads="1"/>
              </p:cNvSpPr>
              <p:nvPr/>
            </p:nvSpPr>
            <p:spPr bwMode="auto">
              <a:xfrm>
                <a:off x="9777" y="4378982"/>
                <a:ext cx="10080625" cy="5388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7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7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𝑻</m:t>
                        </m:r>
                      </m:e>
                      <m:sup>
                        <m:d>
                          <m:dPr>
                            <m:ctrlPr>
                              <a:rPr lang="en-US" sz="27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𝑟</m:t>
                            </m:r>
                          </m:e>
                        </m:d>
                      </m:sup>
                    </m:sSup>
                    <m:r>
                      <a:rPr lang="en-US" sz="27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27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𝟎</m:t>
                    </m:r>
                    <m:r>
                      <a:rPr lang="en-US" sz="27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7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corresponds to having no </a:t>
                </a:r>
                <a:r>
                  <a:rPr lang="en-US" sz="2700" i="1" dirty="0" smtClean="0">
                    <a:latin typeface="Times New Roman" pitchFamily="18" charset="0"/>
                    <a:cs typeface="Times New Roman" pitchFamily="18" charset="0"/>
                  </a:rPr>
                  <a:t>terminal costs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777" y="4378982"/>
                <a:ext cx="10080625" cy="538802"/>
              </a:xfrm>
              <a:prstGeom prst="rect">
                <a:avLst/>
              </a:prstGeom>
              <a:blipFill>
                <a:blip r:embed="rId5"/>
                <a:stretch>
                  <a:fillRect t="-4494" b="-2809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34"/>
              <p:cNvSpPr txBox="1">
                <a:spLocks noChangeArrowheads="1"/>
              </p:cNvSpPr>
              <p:nvPr/>
            </p:nvSpPr>
            <p:spPr bwMode="auto">
              <a:xfrm>
                <a:off x="8067" y="4917586"/>
                <a:ext cx="10080625" cy="9619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98000"/>
                  </a:lnSpc>
                  <a:spcBef>
                    <a:spcPct val="50000"/>
                  </a:spcBef>
                </a:pP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Does the sequence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7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7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𝑻</m:t>
                        </m:r>
                      </m:e>
                      <m:sup>
                        <m:d>
                          <m:dPr>
                            <m:ctrlPr>
                              <a:rPr lang="en-US" sz="2700" b="1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sup>
                    </m:sSup>
                    <m:d>
                      <m:dPr>
                        <m:ctrlPr>
                          <a:rPr lang="en-US" sz="27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7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</m:d>
                    <m:r>
                      <a:rPr lang="en-US" sz="27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p>
                      <m:sSupPr>
                        <m:ctrlPr>
                          <a:rPr lang="en-US" sz="27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7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𝑻</m:t>
                        </m:r>
                      </m:e>
                      <m:sup>
                        <m:d>
                          <m:dPr>
                            <m:ctrlPr>
                              <a:rPr lang="en-US" sz="2700" b="1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2</m:t>
                            </m:r>
                          </m:e>
                        </m:d>
                      </m:sup>
                    </m:sSup>
                    <m:d>
                      <m:dPr>
                        <m:ctrlPr>
                          <a:rPr lang="en-US" sz="27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7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</m:d>
                    <m:r>
                      <a:rPr lang="en-US" sz="27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,…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converge?</a:t>
                </a:r>
                <a:b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Note that if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𝑟</m:t>
                        </m:r>
                      </m:sub>
                    </m:sSub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p>
                      <m:sSupPr>
                        <m:ctrlPr>
                          <a:rPr lang="en-US" sz="27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7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𝑻</m:t>
                        </m:r>
                      </m:e>
                      <m:sup>
                        <m:d>
                          <m:dPr>
                            <m:ctrlPr>
                              <a:rPr lang="en-US" sz="2700" b="1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𝑟</m:t>
                            </m:r>
                          </m:e>
                        </m:d>
                      </m:sup>
                    </m:sSup>
                    <m:r>
                      <a:rPr lang="en-US" sz="2700" b="1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2700" b="1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  <m:r>
                      <a:rPr lang="en-US" sz="2700" b="1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,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𝑟</m:t>
                        </m:r>
                      </m:sub>
                    </m:sSub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7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𝑻</m:t>
                    </m:r>
                    <m:d>
                      <m:d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7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𝑟</m:t>
                            </m:r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067" y="4917586"/>
                <a:ext cx="10080625" cy="961930"/>
              </a:xfrm>
              <a:prstGeom prst="rect">
                <a:avLst/>
              </a:prstGeom>
              <a:blipFill>
                <a:blip r:embed="rId6"/>
                <a:stretch>
                  <a:fillRect t="-3822" b="-1592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 Box 34"/>
          <p:cNvSpPr txBox="1">
            <a:spLocks noChangeArrowheads="1"/>
          </p:cNvSpPr>
          <p:nvPr/>
        </p:nvSpPr>
        <p:spPr bwMode="auto">
          <a:xfrm>
            <a:off x="6357" y="5879318"/>
            <a:ext cx="10080625" cy="531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  <a:spcBef>
                <a:spcPct val="50000"/>
              </a:spcBef>
            </a:pP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Does it converge to the optimal values of the infinite game?</a:t>
            </a:r>
            <a:endParaRPr lang="en-US" sz="27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34"/>
              <p:cNvSpPr txBox="1">
                <a:spLocks noChangeArrowheads="1"/>
              </p:cNvSpPr>
              <p:nvPr/>
            </p:nvSpPr>
            <p:spPr bwMode="auto">
              <a:xfrm>
                <a:off x="4647" y="6411060"/>
                <a:ext cx="10080625" cy="906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98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is a solution of the </a:t>
                </a:r>
                <a:r>
                  <a:rPr lang="en-US" sz="2700" i="1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optimality equations </a:t>
                </a:r>
                <a:r>
                  <a:rPr lang="en-US" sz="2700" dirty="0" err="1" smtClean="0">
                    <a:latin typeface="Times New Roman" pitchFamily="18" charset="0"/>
                    <a:cs typeface="Times New Roman" pitchFamily="18" charset="0"/>
                  </a:rPr>
                  <a:t>iff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𝑻</m:t>
                    </m:r>
                    <m:d>
                      <m:d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7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</m:d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7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b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In other words,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is a </a:t>
                </a:r>
                <a:r>
                  <a:rPr lang="en-US" sz="2700" i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fixed-point 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of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𝑻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47" y="6411060"/>
                <a:ext cx="10080625" cy="906658"/>
              </a:xfrm>
              <a:prstGeom prst="rect">
                <a:avLst/>
              </a:prstGeom>
              <a:blipFill>
                <a:blip r:embed="rId7"/>
                <a:stretch>
                  <a:fillRect t="-7432" b="-1689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8651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0" grpId="0"/>
      <p:bldP spid="11" grpId="0"/>
      <p:bldP spid="12" grpId="0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498803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Contraction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 mapping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34"/>
              <p:cNvSpPr txBox="1">
                <a:spLocks noChangeArrowheads="1"/>
              </p:cNvSpPr>
              <p:nvPr/>
            </p:nvSpPr>
            <p:spPr bwMode="auto">
              <a:xfrm>
                <a:off x="21761" y="1619895"/>
                <a:ext cx="10080625" cy="16158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A mapping </a:t>
                </a:r>
                <a14:m>
                  <m:oMath xmlns:m="http://schemas.openxmlformats.org/officeDocument/2006/math">
                    <m:r>
                      <a:rPr lang="en-US" sz="3000" b="1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𝑻</m:t>
                    </m:r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:</m:t>
                    </m:r>
                    <m:sSup>
                      <m:sSup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ℝ</m:t>
                        </m:r>
                      </m:e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→</m:t>
                    </m:r>
                    <m:sSup>
                      <m:sSup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ℝ</m:t>
                        </m:r>
                      </m:e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is a </a:t>
                </a:r>
                <a:r>
                  <a:rPr lang="en-US" sz="3000" i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contraction</a:t>
                </a:r>
                <a:r>
                  <a:rPr lang="en-US" sz="3000" i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i="1" dirty="0" smtClean="0">
                    <a:latin typeface="Times New Roman" pitchFamily="18" charset="0"/>
                    <a:cs typeface="Times New Roman" pitchFamily="18" charset="0"/>
                  </a:rPr>
                  <a:t>mapping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if and only if there exists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𝜆</m:t>
                    </m:r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&lt;</m:t>
                    </m:r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such that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14:m>
                  <m:oMath xmlns:m="http://schemas.openxmlformats.org/officeDocument/2006/math">
                    <m:d>
                      <m:dPr>
                        <m:begChr m:val="‖"/>
                        <m:endChr m:val="‖"/>
                        <m:ctrlPr>
                          <a:rPr lang="en-US" sz="30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𝑇</m:t>
                        </m:r>
                        <m:d>
                          <m:d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𝒙</m:t>
                            </m:r>
                          </m:e>
                        </m:d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𝑇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(</m:t>
                        </m:r>
                        <m: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)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𝜆</m:t>
                    </m:r>
                    <m:d>
                      <m:dPr>
                        <m:begChr m:val="‖"/>
                        <m:endChr m:val="‖"/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</m:d>
                  </m:oMath>
                </a14:m>
                <a:r>
                  <a:rPr lang="en-US" sz="3000" i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, </a:t>
                </a:r>
                <a:r>
                  <a:rPr lang="en-US" sz="3000" dirty="0">
                    <a:latin typeface="Times New Roman" pitchFamily="18" charset="0"/>
                    <a:cs typeface="Times New Roman" pitchFamily="18" charset="0"/>
                  </a:rPr>
                  <a:t>for every </a:t>
                </a:r>
                <a14:m>
                  <m:oMath xmlns:m="http://schemas.openxmlformats.org/officeDocument/2006/math">
                    <m:r>
                      <a:rPr lang="en-US" sz="3000" b="1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r>
                      <a:rPr lang="en-US" sz="3000" b="1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p>
                      <m:sSup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ℝ</m:t>
                        </m:r>
                      </m:e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3000" i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i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1" y="1619895"/>
                <a:ext cx="10080625" cy="1615827"/>
              </a:xfrm>
              <a:prstGeom prst="rect">
                <a:avLst/>
              </a:prstGeom>
              <a:blipFill>
                <a:blip r:embed="rId2"/>
                <a:stretch>
                  <a:fillRect t="-4151" b="-867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34"/>
              <p:cNvSpPr txBox="1">
                <a:spLocks noChangeArrowheads="1"/>
              </p:cNvSpPr>
              <p:nvPr/>
            </p:nvSpPr>
            <p:spPr bwMode="auto">
              <a:xfrm>
                <a:off x="9777" y="3583869"/>
                <a:ext cx="10080625" cy="10059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Here </a:t>
                </a:r>
                <a14:m>
                  <m:oMath xmlns:m="http://schemas.openxmlformats.org/officeDocument/2006/math">
                    <m:d>
                      <m:dPr>
                        <m:begChr m:val="‖"/>
                        <m:endChr m:val="‖"/>
                        <m:ctrlPr>
                          <a:rPr lang="en-US" sz="28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is a </a:t>
                </a:r>
                <a:r>
                  <a:rPr lang="en-US" sz="2800" i="1" dirty="0" smtClean="0">
                    <a:latin typeface="Times New Roman" pitchFamily="18" charset="0"/>
                    <a:cs typeface="Times New Roman" pitchFamily="18" charset="0"/>
                  </a:rPr>
                  <a:t>norm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14:m>
                  <m:oMath xmlns:m="http://schemas.openxmlformats.org/officeDocument/2006/math">
                    <m:d>
                      <m:dPr>
                        <m:begChr m:val="‖"/>
                        <m:endChr m:val="‖"/>
                        <m:ctrlPr>
                          <a:rPr lang="en-US" sz="28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+</m:t>
                        </m:r>
                        <m:r>
                          <a:rPr lang="en-US" sz="28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d>
                      <m:dPr>
                        <m:begChr m:val="‖"/>
                        <m:endChr m:val="‖"/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</m:d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14:m>
                  <m:oMath xmlns:m="http://schemas.openxmlformats.org/officeDocument/2006/math">
                    <m:d>
                      <m:dPr>
                        <m:begChr m:val="‖"/>
                        <m:endChr m:val="‖"/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 ,   </a:t>
                </a:r>
                <a14:m>
                  <m:oMath xmlns:m="http://schemas.openxmlformats.org/officeDocument/2006/math">
                    <m:d>
                      <m:dPr>
                        <m:begChr m:val="‖"/>
                        <m:endChr m:val="‖"/>
                        <m:ctrlPr>
                          <a:rPr lang="en-US" sz="28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  <m:r>
                          <a:rPr lang="en-US" sz="28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=|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|</m:t>
                    </m:r>
                    <m:d>
                      <m:dPr>
                        <m:begChr m:val="‖"/>
                        <m:endChr m:val="‖"/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  , </a:t>
                </a:r>
                <a14:m>
                  <m:oMath xmlns:m="http://schemas.openxmlformats.org/officeDocument/2006/math">
                    <m:d>
                      <m:dPr>
                        <m:begChr m:val="‖"/>
                        <m:endChr m:val="‖"/>
                        <m:ctrlPr>
                          <a:rPr lang="en-US" sz="28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</m:d>
                    <m:r>
                      <a:rPr lang="en-US" sz="28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0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iff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0</m:t>
                    </m:r>
                  </m:oMath>
                </a14:m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777" y="3583869"/>
                <a:ext cx="10080625" cy="1005916"/>
              </a:xfrm>
              <a:prstGeom prst="rect">
                <a:avLst/>
              </a:prstGeom>
              <a:blipFill>
                <a:blip r:embed="rId3"/>
                <a:stretch>
                  <a:fillRect t="-5455" b="-1636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34"/>
              <p:cNvSpPr txBox="1">
                <a:spLocks noChangeArrowheads="1"/>
              </p:cNvSpPr>
              <p:nvPr/>
            </p:nvSpPr>
            <p:spPr bwMode="auto">
              <a:xfrm>
                <a:off x="8067" y="4937932"/>
                <a:ext cx="10080625" cy="7123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We shall use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ℓ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∞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norm: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280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𝒙</m:t>
                            </m:r>
                          </m:e>
                        </m:d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∞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func>
                      <m:func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max</m:t>
                            </m:r>
                          </m:e>
                          <m:lim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lim>
                        </m:limLow>
                      </m:fName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|</m:t>
                        </m:r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|</m:t>
                        </m:r>
                      </m:e>
                    </m:func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067" y="4937932"/>
                <a:ext cx="10080625" cy="712375"/>
              </a:xfrm>
              <a:prstGeom prst="rect">
                <a:avLst/>
              </a:prstGeom>
              <a:blipFill>
                <a:blip r:embed="rId4"/>
                <a:stretch>
                  <a:fillRect t="-855" b="-427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73525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0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190583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err="1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Banach</a:t>
            </a:r>
            <a:r>
              <a:rPr lang="en-US" sz="48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fixed-point</a:t>
            </a:r>
            <a:r>
              <a:rPr lang="en-US" sz="48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smtClean="0">
                <a:latin typeface="+mj-lt"/>
                <a:cs typeface="Times New Roman" panose="02020603050405020304" pitchFamily="18" charset="0"/>
              </a:rPr>
              <a:t>theorem</a:t>
            </a:r>
            <a:endParaRPr lang="en-US" sz="3200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34"/>
              <p:cNvSpPr txBox="1">
                <a:spLocks noChangeArrowheads="1"/>
              </p:cNvSpPr>
              <p:nvPr/>
            </p:nvSpPr>
            <p:spPr bwMode="auto">
              <a:xfrm>
                <a:off x="21761" y="1239756"/>
                <a:ext cx="10080625" cy="16976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𝑻</m:t>
                    </m:r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:</m:t>
                    </m:r>
                    <m:sSup>
                      <m:sSup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ℝ</m:t>
                        </m:r>
                      </m:e>
                      <m:sup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→</m:t>
                    </m:r>
                    <m:sSup>
                      <m:sSup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ℝ</m:t>
                        </m:r>
                      </m:e>
                      <m:sup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is a </a:t>
                </a:r>
                <a:r>
                  <a:rPr lang="en-US" sz="2800" i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contraction</a:t>
                </a:r>
                <a:r>
                  <a:rPr lang="en-US" sz="2800" i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mapping</a:t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then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𝑻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has a </a:t>
                </a:r>
                <a:r>
                  <a:rPr lang="en-US" sz="2800" i="1" dirty="0" smtClean="0">
                    <a:latin typeface="Times New Roman" pitchFamily="18" charset="0"/>
                    <a:cs typeface="Times New Roman" pitchFamily="18" charset="0"/>
                  </a:rPr>
                  <a:t>unique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fixed-point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 Furthermore, </a:t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func>
                      <m:func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𝑟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→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∞</m:t>
                            </m:r>
                          </m:lim>
                        </m:limLow>
                      </m:fName>
                      <m:e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𝑻</m:t>
                            </m:r>
                          </m:e>
                          <m:sup>
                            <m:d>
                              <m:d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𝑟</m:t>
                                </m:r>
                              </m:e>
                            </m:d>
                          </m:sup>
                        </m:sSup>
                        <m:d>
                          <m:d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1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𝒚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d>
                      </m:e>
                    </m:func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, for every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p>
                      <m:sSup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ℝ</m:t>
                        </m:r>
                      </m:e>
                      <m:sup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1" y="1239756"/>
                <a:ext cx="10080625" cy="1697644"/>
              </a:xfrm>
              <a:prstGeom prst="rect">
                <a:avLst/>
              </a:prstGeom>
              <a:blipFill>
                <a:blip r:embed="rId2"/>
                <a:stretch>
                  <a:fillRect t="-2867" b="-107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34"/>
              <p:cNvSpPr txBox="1">
                <a:spLocks noChangeArrowheads="1"/>
              </p:cNvSpPr>
              <p:nvPr/>
            </p:nvSpPr>
            <p:spPr bwMode="auto">
              <a:xfrm>
                <a:off x="9784" y="3200401"/>
                <a:ext cx="10080625" cy="5221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260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</a:t>
                </a:r>
                <a:r>
                  <a:rPr lang="en-US" sz="26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𝑟</m:t>
                        </m:r>
                      </m:sub>
                    </m:sSub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𝑻</m:t>
                        </m:r>
                      </m:e>
                      <m:sup>
                        <m:d>
                          <m:dPr>
                            <m:ctrlP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𝑟</m:t>
                            </m:r>
                          </m:e>
                        </m:d>
                      </m:sup>
                    </m:sSup>
                    <m:d>
                      <m:d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. Note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6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𝑟</m:t>
                        </m:r>
                      </m:sub>
                    </m:sSub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6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𝑻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6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𝑟</m:t>
                            </m:r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784" y="3200401"/>
                <a:ext cx="10080625" cy="522131"/>
              </a:xfrm>
              <a:prstGeom prst="rect">
                <a:avLst/>
              </a:prstGeom>
              <a:blipFill>
                <a:blip r:embed="rId3"/>
                <a:stretch>
                  <a:fillRect t="-4651" b="-2790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34"/>
              <p:cNvSpPr txBox="1">
                <a:spLocks noChangeArrowheads="1"/>
              </p:cNvSpPr>
              <p:nvPr/>
            </p:nvSpPr>
            <p:spPr bwMode="auto">
              <a:xfrm>
                <a:off x="9784" y="3775486"/>
                <a:ext cx="10080625" cy="5005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260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By induction </a:t>
                </a:r>
                <a14:m>
                  <m:oMath xmlns:m="http://schemas.openxmlformats.org/officeDocument/2006/math">
                    <m:d>
                      <m:dPr>
                        <m:begChr m:val="‖"/>
                        <m:endChr m:val="‖"/>
                        <m:ctrlPr>
                          <a:rPr lang="en-US" sz="26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𝑟</m:t>
                            </m:r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𝑟</m:t>
                            </m:r>
                          </m:sub>
                        </m:sSub>
                      </m:e>
                    </m:d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𝜆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𝑟</m:t>
                        </m:r>
                      </m:sup>
                    </m:sSup>
                    <m:d>
                      <m:dPr>
                        <m:begChr m:val="‖"/>
                        <m:endChr m:val="‖"/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784" y="3775486"/>
                <a:ext cx="10080625" cy="500586"/>
              </a:xfrm>
              <a:prstGeom prst="rect">
                <a:avLst/>
              </a:prstGeom>
              <a:blipFill>
                <a:blip r:embed="rId4"/>
                <a:stretch>
                  <a:fillRect t="-8537" b="-3170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34"/>
              <p:cNvSpPr txBox="1">
                <a:spLocks noChangeArrowheads="1"/>
              </p:cNvSpPr>
              <p:nvPr/>
            </p:nvSpPr>
            <p:spPr bwMode="auto">
              <a:xfrm>
                <a:off x="9784" y="4329026"/>
                <a:ext cx="10080625" cy="5324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260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show that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𝑟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 converges, we show that it is a </a:t>
                </a:r>
                <a:r>
                  <a:rPr lang="en-US" sz="2600" b="1" dirty="0" smtClean="0">
                    <a:solidFill>
                      <a:srgbClr val="993300"/>
                    </a:solidFill>
                    <a:latin typeface="Times New Roman" pitchFamily="18" charset="0"/>
                    <a:cs typeface="Times New Roman" pitchFamily="18" charset="0"/>
                  </a:rPr>
                  <a:t>Cauchy</a:t>
                </a: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 sequence.</a:t>
                </a:r>
                <a:endParaRPr lang="en-US" sz="2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784" y="4329026"/>
                <a:ext cx="10080625" cy="532453"/>
              </a:xfrm>
              <a:prstGeom prst="rect">
                <a:avLst/>
              </a:prstGeom>
              <a:blipFill>
                <a:blip r:embed="rId5"/>
                <a:stretch>
                  <a:fillRect t="-8046" b="-2413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34"/>
              <p:cNvSpPr txBox="1">
                <a:spLocks noChangeArrowheads="1"/>
              </p:cNvSpPr>
              <p:nvPr/>
            </p:nvSpPr>
            <p:spPr bwMode="auto">
              <a:xfrm>
                <a:off x="9784" y="4882566"/>
                <a:ext cx="10080625" cy="5190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2600" dirty="0" smtClean="0">
                    <a:solidFill>
                      <a:srgbClr val="0033CC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‖"/>
                        <m:endChr m:val="‖"/>
                        <m:ctrlPr>
                          <a:rPr lang="en-US" sz="26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𝑟</m:t>
                            </m:r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sub>
                        </m:sSub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𝑟</m:t>
                            </m:r>
                          </m:sub>
                        </m:sSub>
                      </m:e>
                    </m:d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≤ </m:t>
                    </m:r>
                    <m:nary>
                      <m:naryPr>
                        <m:chr m:val="∑"/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  <m:e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d>
                          <m:dPr>
                            <m:begChr m:val="‖"/>
                            <m:endChr m:val="‖"/>
                            <m:ctrlPr>
                              <a:rPr lang="en-US" sz="26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6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600" b="1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𝒚</m:t>
                                </m:r>
                              </m:e>
                              <m:sub>
                                <m:r>
                                  <a:rPr lang="en-US" sz="26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𝑟</m:t>
                                </m:r>
                                <m:r>
                                  <a:rPr lang="en-US" sz="26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a:rPr lang="en-US" sz="26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𝑘</m:t>
                                </m:r>
                                <m:r>
                                  <a:rPr lang="en-US" sz="26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a:rPr lang="en-US" sz="26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6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6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600" b="1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𝒚</m:t>
                                </m:r>
                              </m:e>
                              <m:sub>
                                <m:r>
                                  <a:rPr lang="en-US" sz="26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𝑟</m:t>
                                </m:r>
                                <m:r>
                                  <a:rPr lang="en-US" sz="26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a:rPr lang="en-US" sz="26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𝑘</m:t>
                                </m:r>
                              </m:sub>
                            </m:sSub>
                          </m:e>
                        </m:d>
                      </m:e>
                    </m:nary>
                  </m:oMath>
                </a14:m>
                <a:endParaRPr lang="en-US" sz="2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784" y="4882566"/>
                <a:ext cx="10080625" cy="5190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34"/>
              <p:cNvSpPr txBox="1">
                <a:spLocks noChangeArrowheads="1"/>
              </p:cNvSpPr>
              <p:nvPr/>
            </p:nvSpPr>
            <p:spPr bwMode="auto">
              <a:xfrm>
                <a:off x="9784" y="5454573"/>
                <a:ext cx="10080625" cy="7587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2600" b="0" dirty="0" smtClean="0">
                    <a:solidFill>
                      <a:srgbClr val="0033CC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 </m:t>
                    </m:r>
                    <m:nary>
                      <m:naryPr>
                        <m:chr m:val="∑"/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  <m:e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𝜆</m:t>
                            </m:r>
                          </m:e>
                          <m:sup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𝑟</m:t>
                            </m:r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p>
                        </m:sSup>
                        <m:d>
                          <m:dPr>
                            <m:begChr m:val="‖"/>
                            <m:endChr m:val="‖"/>
                            <m:ctrlPr>
                              <a:rPr lang="en-US" sz="26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6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600" b="1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𝒚</m:t>
                                </m:r>
                              </m:e>
                              <m:sub>
                                <m:r>
                                  <a:rPr lang="en-US" sz="26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6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6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600" b="1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𝒚</m:t>
                                </m:r>
                              </m:e>
                              <m:sub>
                                <m:r>
                                  <a:rPr lang="en-US" sz="26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d>
                      </m:e>
                    </m:nary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&lt; </m:t>
                    </m:r>
                    <m:f>
                      <m:f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𝜆</m:t>
                            </m:r>
                          </m:e>
                          <m:sup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𝑟</m:t>
                            </m:r>
                          </m:sup>
                        </m:sSup>
                      </m:num>
                      <m:den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𝜆</m:t>
                        </m:r>
                      </m:den>
                    </m:f>
                    <m:d>
                      <m:dPr>
                        <m:begChr m:val="‖"/>
                        <m:endChr m:val="‖"/>
                        <m:ctrlPr>
                          <a:rPr lang="en-US" sz="26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6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1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US" sz="26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6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6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1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US" sz="26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endParaRPr lang="en-US" sz="2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784" y="5454573"/>
                <a:ext cx="10080625" cy="75873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34"/>
              <p:cNvSpPr txBox="1">
                <a:spLocks noChangeArrowheads="1"/>
              </p:cNvSpPr>
              <p:nvPr/>
            </p:nvSpPr>
            <p:spPr bwMode="auto">
              <a:xfrm>
                <a:off x="9784" y="6266261"/>
                <a:ext cx="10080625" cy="5005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260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 are two fixed-points, then </a:t>
                </a:r>
                <a:endParaRPr lang="en-US" sz="2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784" y="6266261"/>
                <a:ext cx="10080625" cy="500586"/>
              </a:xfrm>
              <a:prstGeom prst="rect">
                <a:avLst/>
              </a:prstGeom>
              <a:blipFill>
                <a:blip r:embed="rId8"/>
                <a:stretch>
                  <a:fillRect t="-8537" b="-3048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34"/>
              <p:cNvSpPr txBox="1">
                <a:spLocks noChangeArrowheads="1"/>
              </p:cNvSpPr>
              <p:nvPr/>
            </p:nvSpPr>
            <p:spPr bwMode="auto">
              <a:xfrm>
                <a:off x="9784" y="6851156"/>
                <a:ext cx="10080625" cy="5005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d>
                      <m:dPr>
                        <m:begChr m:val="‖"/>
                        <m:endChr m:val="‖"/>
                        <m:ctrlPr>
                          <a:rPr lang="en-US" sz="26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6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26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e>
                    </m:d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d>
                      <m:dPr>
                        <m:begChr m:val="‖"/>
                        <m:endChr m:val="‖"/>
                        <m:ctrlPr>
                          <a:rPr lang="en-US" sz="26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6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𝑻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(</m:t>
                        </m:r>
                        <m:r>
                          <a:rPr lang="en-US" sz="26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)</m:t>
                        </m:r>
                        <m:r>
                          <a:rPr lang="en-US" sz="26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26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𝑻</m:t>
                        </m:r>
                        <m:d>
                          <m:dPr>
                            <m:ctrlP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6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600" b="1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𝒚</m:t>
                                </m:r>
                              </m:e>
                              <m:sup>
                                <m:r>
                                  <a:rPr lang="en-US" sz="26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</m:d>
                      </m:e>
                    </m:d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𝜆</m:t>
                    </m:r>
                    <m:d>
                      <m:dPr>
                        <m:begChr m:val="‖"/>
                        <m:endChr m:val="‖"/>
                        <m:ctrlPr>
                          <a:rPr lang="en-US" sz="26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6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  <m:r>
                          <a:rPr lang="en-US" sz="26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26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  <m:r>
                          <a:rPr lang="en-US" sz="26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e>
                    </m:d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 , so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6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784" y="6851156"/>
                <a:ext cx="10080625" cy="500586"/>
              </a:xfrm>
              <a:prstGeom prst="rect">
                <a:avLst/>
              </a:prstGeom>
              <a:blipFill>
                <a:blip r:embed="rId9"/>
                <a:stretch>
                  <a:fillRect t="-8537" b="-3048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 bwMode="auto">
          <a:xfrm>
            <a:off x="1212351" y="1211934"/>
            <a:ext cx="7726166" cy="1808668"/>
          </a:xfrm>
          <a:prstGeom prst="rect">
            <a:avLst/>
          </a:prstGeom>
          <a:noFill/>
          <a:ln w="222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55052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375515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Discounted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 MDPs</a:t>
            </a:r>
            <a:endParaRPr lang="en-US" sz="3200" dirty="0">
              <a:latin typeface="+mj-lt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-1" y="1509880"/>
            <a:ext cx="10080625" cy="1009868"/>
            <a:chOff x="-1" y="1787761"/>
            <a:chExt cx="10080625" cy="100986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-1" y="1981561"/>
                  <a:ext cx="10080625" cy="74994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000" b="1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1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𝑻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𝜆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000" b="1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𝒚</m:t>
                                  </m:r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= </m:t>
                      </m:r>
                      <m:func>
                        <m:func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000" b="0" i="0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∈</m:t>
                              </m:r>
                              <m:sSub>
                                <m:sSub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</m:sub>
                          </m:s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en-US" sz="3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𝜆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∈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𝑆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𝑎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,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nary>
                        </m:e>
                      </m:func>
                    </m:oMath>
                  </a14:m>
                  <a:r>
                    <a:rPr lang="en-US" sz="3000" dirty="0" smtClean="0">
                      <a:solidFill>
                        <a:srgbClr val="0033CC"/>
                      </a:solidFill>
                      <a:latin typeface="Times New Roman" pitchFamily="18" charset="0"/>
                      <a:cs typeface="Times New Roman" pitchFamily="18" charset="0"/>
                    </a:rPr>
                    <a:t>  ,  </a:t>
                  </a:r>
                  <a14:m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𝑖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∈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𝑆</m:t>
                      </m:r>
                    </m:oMath>
                  </a14:m>
                  <a:endParaRPr lang="en-US" sz="3000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5" name="Text 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-1" y="1981561"/>
                  <a:ext cx="10080625" cy="749949"/>
                </a:xfrm>
                <a:prstGeom prst="rect">
                  <a:avLst/>
                </a:prstGeom>
                <a:blipFill>
                  <a:blip r:embed="rId2"/>
                  <a:stretch>
                    <a:fillRect t="-11382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Rectangle 5"/>
            <p:cNvSpPr/>
            <p:nvPr/>
          </p:nvSpPr>
          <p:spPr bwMode="auto">
            <a:xfrm>
              <a:off x="1551399" y="1787761"/>
              <a:ext cx="6986426" cy="1009868"/>
            </a:xfrm>
            <a:prstGeom prst="rect">
              <a:avLst/>
            </a:prstGeom>
            <a:noFill/>
            <a:ln w="222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-1" y="2866065"/>
            <a:ext cx="10080625" cy="1009868"/>
            <a:chOff x="-1" y="1787761"/>
            <a:chExt cx="10080625" cy="100986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-1" y="1981561"/>
                  <a:ext cx="10080625" cy="71859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= </m:t>
                      </m:r>
                      <m:func>
                        <m:func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000" b="0" i="0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∈</m:t>
                              </m:r>
                              <m:sSub>
                                <m:sSub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</m:sub>
                          </m:s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en-US" sz="3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𝜆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∈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𝑆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𝑎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,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nary>
                        </m:e>
                      </m:func>
                    </m:oMath>
                  </a14:m>
                  <a:r>
                    <a:rPr lang="en-US" sz="3000" dirty="0" smtClean="0">
                      <a:solidFill>
                        <a:srgbClr val="0033CC"/>
                      </a:solidFill>
                      <a:latin typeface="Times New Roman" pitchFamily="18" charset="0"/>
                      <a:cs typeface="Times New Roman" pitchFamily="18" charset="0"/>
                    </a:rPr>
                    <a:t>  ,  </a:t>
                  </a:r>
                  <a14:m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𝑖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∈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𝑆</m:t>
                      </m:r>
                    </m:oMath>
                  </a14:m>
                  <a:endParaRPr lang="en-US" sz="3000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8" name="Text 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-1" y="1981561"/>
                  <a:ext cx="10080625" cy="718595"/>
                </a:xfrm>
                <a:prstGeom prst="rect">
                  <a:avLst/>
                </a:prstGeom>
                <a:blipFill>
                  <a:blip r:embed="rId3"/>
                  <a:stretch>
                    <a:fillRect t="-16102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" name="Rectangle 8"/>
            <p:cNvSpPr/>
            <p:nvPr/>
          </p:nvSpPr>
          <p:spPr bwMode="auto">
            <a:xfrm>
              <a:off x="1687286" y="1787761"/>
              <a:ext cx="6694714" cy="1009868"/>
            </a:xfrm>
            <a:prstGeom prst="rect">
              <a:avLst/>
            </a:prstGeom>
            <a:noFill/>
            <a:ln w="222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34"/>
              <p:cNvSpPr txBox="1">
                <a:spLocks noChangeArrowheads="1"/>
              </p:cNvSpPr>
              <p:nvPr/>
            </p:nvSpPr>
            <p:spPr bwMode="auto">
              <a:xfrm>
                <a:off x="8067" y="4146822"/>
                <a:ext cx="10080625" cy="5663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The mapping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𝑻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𝜆</m:t>
                        </m:r>
                      </m:sub>
                    </m:sSub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is a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contraction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067" y="4146822"/>
                <a:ext cx="10080625" cy="566309"/>
              </a:xfrm>
              <a:prstGeom prst="rect">
                <a:avLst/>
              </a:prstGeom>
              <a:blipFill>
                <a:blip r:embed="rId4"/>
                <a:stretch>
                  <a:fillRect t="-8602" b="-2365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 Box 34"/>
          <p:cNvSpPr txBox="1">
            <a:spLocks noChangeArrowheads="1"/>
          </p:cNvSpPr>
          <p:nvPr/>
        </p:nvSpPr>
        <p:spPr bwMode="auto">
          <a:xfrm>
            <a:off x="6357" y="4802654"/>
            <a:ext cx="10080625" cy="549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  <a:spcBef>
                <a:spcPct val="50000"/>
              </a:spcBef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Thus, by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Banach’s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theorem it has a unique fixed-point.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34"/>
          <p:cNvSpPr txBox="1">
            <a:spLocks noChangeArrowheads="1"/>
          </p:cNvSpPr>
          <p:nvPr/>
        </p:nvSpPr>
        <p:spPr bwMode="auto">
          <a:xfrm>
            <a:off x="14921" y="5797528"/>
            <a:ext cx="10080625" cy="549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  <a:spcBef>
                <a:spcPct val="50000"/>
              </a:spcBef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Is the fixed-point indeed the solution of the </a:t>
            </a:r>
            <a:r>
              <a:rPr lang="en-US" sz="28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MDP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34"/>
          <p:cNvSpPr txBox="1">
            <a:spLocks noChangeArrowheads="1"/>
          </p:cNvSpPr>
          <p:nvPr/>
        </p:nvSpPr>
        <p:spPr bwMode="auto">
          <a:xfrm>
            <a:off x="23485" y="6484181"/>
            <a:ext cx="10080625" cy="549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  <a:spcBef>
                <a:spcPct val="50000"/>
              </a:spcBef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What about general stopping </a:t>
            </a:r>
            <a:r>
              <a:rPr lang="en-US" sz="28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MDP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 and </a:t>
            </a:r>
            <a:r>
              <a:rPr lang="en-US" sz="28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TBSG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s?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5159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221405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Stopping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 MDPs</a:t>
            </a:r>
            <a:endParaRPr lang="en-US" sz="3200" dirty="0">
              <a:latin typeface="+mj-lt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-1" y="1211934"/>
            <a:ext cx="10080625" cy="1009868"/>
            <a:chOff x="-1" y="1787761"/>
            <a:chExt cx="10080625" cy="100986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-1" y="1981561"/>
                  <a:ext cx="10080625" cy="74994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000" b="1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𝑻</m:t>
                              </m:r>
                              <m:d>
                                <m:d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000" b="1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𝒚</m:t>
                                  </m:r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= </m:t>
                      </m:r>
                      <m:func>
                        <m:func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000" b="0" i="0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∈</m:t>
                              </m:r>
                              <m:sSub>
                                <m:sSub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</m:sub>
                          </m:s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+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∈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𝑆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𝑎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,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nary>
                        </m:e>
                      </m:func>
                    </m:oMath>
                  </a14:m>
                  <a:r>
                    <a:rPr lang="en-US" sz="3000" dirty="0" smtClean="0">
                      <a:solidFill>
                        <a:srgbClr val="0033CC"/>
                      </a:solidFill>
                      <a:latin typeface="Times New Roman" pitchFamily="18" charset="0"/>
                      <a:cs typeface="Times New Roman" pitchFamily="18" charset="0"/>
                    </a:rPr>
                    <a:t>  ,  </a:t>
                  </a:r>
                  <a14:m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𝑖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∈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𝑆</m:t>
                      </m:r>
                    </m:oMath>
                  </a14:m>
                  <a:endParaRPr lang="en-US" sz="3000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5" name="Text 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-1" y="1981561"/>
                  <a:ext cx="10080625" cy="749949"/>
                </a:xfrm>
                <a:prstGeom prst="rect">
                  <a:avLst/>
                </a:prstGeom>
                <a:blipFill>
                  <a:blip r:embed="rId2"/>
                  <a:stretch>
                    <a:fillRect t="-11382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Rectangle 5"/>
            <p:cNvSpPr/>
            <p:nvPr/>
          </p:nvSpPr>
          <p:spPr bwMode="auto">
            <a:xfrm>
              <a:off x="1551399" y="1787761"/>
              <a:ext cx="6986426" cy="1009868"/>
            </a:xfrm>
            <a:prstGeom prst="rect">
              <a:avLst/>
            </a:prstGeom>
            <a:noFill/>
            <a:ln w="222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34"/>
              <p:cNvSpPr txBox="1">
                <a:spLocks noChangeArrowheads="1"/>
              </p:cNvSpPr>
              <p:nvPr/>
            </p:nvSpPr>
            <p:spPr bwMode="auto">
              <a:xfrm>
                <a:off x="8067" y="3571476"/>
                <a:ext cx="10080625" cy="5663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The mapping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𝑻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is </a:t>
                </a:r>
                <a:r>
                  <a:rPr lang="en-US" sz="2800" i="1" dirty="0" smtClean="0">
                    <a:latin typeface="Times New Roman" pitchFamily="18" charset="0"/>
                    <a:cs typeface="Times New Roman" pitchFamily="18" charset="0"/>
                  </a:rPr>
                  <a:t>not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necessarily a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contraction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067" y="3571476"/>
                <a:ext cx="10080625" cy="566309"/>
              </a:xfrm>
              <a:prstGeom prst="rect">
                <a:avLst/>
              </a:prstGeom>
              <a:blipFill>
                <a:blip r:embed="rId3"/>
                <a:stretch>
                  <a:fillRect t="-9677" b="-2365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34"/>
              <p:cNvSpPr txBox="1">
                <a:spLocks noChangeArrowheads="1"/>
              </p:cNvSpPr>
              <p:nvPr/>
            </p:nvSpPr>
            <p:spPr bwMode="auto">
              <a:xfrm>
                <a:off x="6357" y="4059316"/>
                <a:ext cx="10080625" cy="5982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But,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𝑻</m:t>
                        </m:r>
                      </m:e>
                      <m:sup>
                        <m:d>
                          <m:dPr>
                            <m:ctrlPr>
                              <a:rPr lang="en-US" sz="28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</m:e>
                        </m:d>
                      </m:sup>
                    </m:sSup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i="1" dirty="0" smtClean="0">
                    <a:latin typeface="Times New Roman" pitchFamily="18" charset="0"/>
                    <a:cs typeface="Times New Roman" pitchFamily="18" charset="0"/>
                  </a:rPr>
                  <a:t>is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a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contraction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57" y="4059316"/>
                <a:ext cx="10080625" cy="598241"/>
              </a:xfrm>
              <a:prstGeom prst="rect">
                <a:avLst/>
              </a:prstGeom>
              <a:blipFill>
                <a:blip r:embed="rId4"/>
                <a:stretch>
                  <a:fillRect t="-5102" b="-2142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34"/>
              <p:cNvSpPr txBox="1">
                <a:spLocks noChangeArrowheads="1"/>
              </p:cNvSpPr>
              <p:nvPr/>
            </p:nvSpPr>
            <p:spPr bwMode="auto">
              <a:xfrm>
                <a:off x="14921" y="4547156"/>
                <a:ext cx="10080625" cy="5498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Thus,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𝑻</m:t>
                        </m:r>
                      </m:e>
                      <m:sup>
                        <m:d>
                          <m:dPr>
                            <m:ctrlPr>
                              <a:rPr lang="en-US" sz="2800" b="1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</m:e>
                        </m:d>
                      </m:sup>
                    </m:sSup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has a unique fixed-point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921" y="4547156"/>
                <a:ext cx="10080625" cy="549894"/>
              </a:xfrm>
              <a:prstGeom prst="rect">
                <a:avLst/>
              </a:prstGeom>
              <a:blipFill>
                <a:blip r:embed="rId5"/>
                <a:stretch>
                  <a:fillRect t="-5556" b="-3222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34"/>
              <p:cNvSpPr txBox="1">
                <a:spLocks noChangeArrowheads="1"/>
              </p:cNvSpPr>
              <p:nvPr/>
            </p:nvSpPr>
            <p:spPr bwMode="auto">
              <a:xfrm>
                <a:off x="23485" y="5034996"/>
                <a:ext cx="10080625" cy="8016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Now, 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  <m:sSup>
                      <m:sSupPr>
                        <m:ctrlPr>
                          <a:rPr lang="en-US" sz="28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𝑻</m:t>
                        </m:r>
                      </m:e>
                      <m:sup>
                        <m:d>
                          <m:dPr>
                            <m:ctrlPr>
                              <a:rPr lang="en-US" sz="2800" b="1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</m:e>
                        </m:d>
                      </m:sup>
                    </m:sSup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𝑻</m:t>
                        </m:r>
                        <m:d>
                          <m:d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𝒚</m:t>
                            </m:r>
                          </m:e>
                        </m:d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𝑻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b="1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𝑻</m:t>
                            </m:r>
                          </m:e>
                          <m:sup>
                            <m:d>
                              <m:dPr>
                                <m:ctrlPr>
                                  <a:rPr lang="en-US" sz="2800" b="1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𝑛</m:t>
                                </m:r>
                              </m:e>
                            </m:d>
                          </m:sup>
                        </m:sSup>
                        <m:d>
                          <m:dPr>
                            <m:ctrlPr>
                              <a:rPr lang="en-US" sz="28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𝒚</m:t>
                            </m:r>
                          </m:e>
                        </m:d>
                      </m:e>
                    </m:d>
                    <m:r>
                      <a:rPr lang="en-US" sz="28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𝑻</m:t>
                    </m:r>
                    <m:r>
                      <a:rPr lang="en-US" sz="28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28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  <m:r>
                      <a:rPr lang="en-US" sz="28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800" i="1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800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485" y="5034996"/>
                <a:ext cx="10080625" cy="801694"/>
              </a:xfrm>
              <a:prstGeom prst="rect">
                <a:avLst/>
              </a:prstGeom>
              <a:blipFill>
                <a:blip r:embed="rId6"/>
                <a:stretch>
                  <a:fillRect b="-763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/>
          <p:cNvGrpSpPr/>
          <p:nvPr/>
        </p:nvGrpSpPr>
        <p:grpSpPr>
          <a:xfrm>
            <a:off x="-1" y="2393460"/>
            <a:ext cx="10080625" cy="1009868"/>
            <a:chOff x="-1" y="1787761"/>
            <a:chExt cx="10080625" cy="100986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-1" y="1981561"/>
                  <a:ext cx="10080625" cy="71859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= </m:t>
                      </m:r>
                      <m:func>
                        <m:func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000" b="0" i="0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∈</m:t>
                              </m:r>
                              <m:sSub>
                                <m:sSub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</m:sub>
                          </m:s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+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∈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𝑆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𝑎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,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nary>
                        </m:e>
                      </m:func>
                    </m:oMath>
                  </a14:m>
                  <a:r>
                    <a:rPr lang="en-US" sz="3000" dirty="0" smtClean="0">
                      <a:solidFill>
                        <a:srgbClr val="0033CC"/>
                      </a:solidFill>
                      <a:latin typeface="Times New Roman" pitchFamily="18" charset="0"/>
                      <a:cs typeface="Times New Roman" pitchFamily="18" charset="0"/>
                    </a:rPr>
                    <a:t>  ,  </a:t>
                  </a:r>
                  <a14:m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𝑖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∈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𝑆</m:t>
                      </m:r>
                    </m:oMath>
                  </a14:m>
                  <a:endParaRPr lang="en-US" sz="3000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15" name="Text 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-1" y="1981561"/>
                  <a:ext cx="10080625" cy="718595"/>
                </a:xfrm>
                <a:prstGeom prst="rect">
                  <a:avLst/>
                </a:prstGeom>
                <a:blipFill>
                  <a:blip r:embed="rId7"/>
                  <a:stretch>
                    <a:fillRect t="-16102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Rectangle 15"/>
            <p:cNvSpPr/>
            <p:nvPr/>
          </p:nvSpPr>
          <p:spPr bwMode="auto">
            <a:xfrm>
              <a:off x="1687286" y="1787761"/>
              <a:ext cx="6694714" cy="1009868"/>
            </a:xfrm>
            <a:prstGeom prst="rect">
              <a:avLst/>
            </a:prstGeom>
            <a:noFill/>
            <a:ln w="222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Box 34"/>
              <p:cNvSpPr txBox="1">
                <a:spLocks noChangeArrowheads="1"/>
              </p:cNvSpPr>
              <p:nvPr/>
            </p:nvSpPr>
            <p:spPr bwMode="auto">
              <a:xfrm>
                <a:off x="13211" y="5774636"/>
                <a:ext cx="10080625" cy="5551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Thus,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𝑻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28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is also a fixed-point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𝑻</m:t>
                        </m:r>
                      </m:e>
                      <m:sup>
                        <m:d>
                          <m:dPr>
                            <m:ctrlPr>
                              <a:rPr lang="en-US" sz="2800" b="1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</m:e>
                        </m:d>
                      </m:sup>
                    </m:sSup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211" y="5774636"/>
                <a:ext cx="10080625" cy="555152"/>
              </a:xfrm>
              <a:prstGeom prst="rect">
                <a:avLst/>
              </a:prstGeom>
              <a:blipFill>
                <a:blip r:embed="rId8"/>
                <a:stretch>
                  <a:fillRect t="-4396" b="-3076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 Box 34"/>
              <p:cNvSpPr txBox="1">
                <a:spLocks noChangeArrowheads="1"/>
              </p:cNvSpPr>
              <p:nvPr/>
            </p:nvSpPr>
            <p:spPr bwMode="auto">
              <a:xfrm>
                <a:off x="11501" y="6267734"/>
                <a:ext cx="10080625" cy="5319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By uniqueness,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𝑻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501" y="6267734"/>
                <a:ext cx="10080625" cy="531940"/>
              </a:xfrm>
              <a:prstGeom prst="rect">
                <a:avLst/>
              </a:prstGeom>
              <a:blipFill>
                <a:blip r:embed="rId9"/>
                <a:stretch>
                  <a:fillRect t="-9195" b="-3218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 Box 34"/>
              <p:cNvSpPr txBox="1">
                <a:spLocks noChangeArrowheads="1"/>
              </p:cNvSpPr>
              <p:nvPr/>
            </p:nvSpPr>
            <p:spPr bwMode="auto">
              <a:xfrm>
                <a:off x="-483" y="6737619"/>
                <a:ext cx="10080625" cy="5663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Hence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is the unique fixed-point of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𝑻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83" y="6737619"/>
                <a:ext cx="10080625" cy="566309"/>
              </a:xfrm>
              <a:prstGeom prst="rect">
                <a:avLst/>
              </a:prstGeom>
              <a:blipFill>
                <a:blip r:embed="rId10"/>
                <a:stretch>
                  <a:fillRect t="-8602" b="-2365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1656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7" grpId="0"/>
      <p:bldP spid="19" grpId="0"/>
      <p:bldP spid="2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203655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Modified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 costs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34"/>
              <p:cNvSpPr txBox="1">
                <a:spLocks noChangeArrowheads="1"/>
              </p:cNvSpPr>
              <p:nvPr/>
            </p:nvSpPr>
            <p:spPr bwMode="auto">
              <a:xfrm>
                <a:off x="-10" y="1186553"/>
                <a:ext cx="10080625" cy="5502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𝒛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: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→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ℝ</m:t>
                    </m:r>
                  </m:oMath>
                </a14:m>
                <a:r>
                  <a:rPr lang="en-US" sz="32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be an arbitrary (potential) function.</a:t>
                </a:r>
                <a:endParaRPr lang="en-US" sz="3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0" y="1186553"/>
                <a:ext cx="10080625" cy="550279"/>
              </a:xfrm>
              <a:prstGeom prst="rect">
                <a:avLst/>
              </a:prstGeom>
              <a:blipFill>
                <a:blip r:embed="rId2"/>
                <a:stretch>
                  <a:fillRect t="-21111" b="-3555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34"/>
              <p:cNvSpPr txBox="1">
                <a:spLocks noChangeArrowheads="1"/>
              </p:cNvSpPr>
              <p:nvPr/>
            </p:nvSpPr>
            <p:spPr bwMode="auto">
              <a:xfrm>
                <a:off x="-10895" y="2557812"/>
                <a:ext cx="10080625" cy="6120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200" b="0" dirty="0" smtClean="0"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sSubSup>
                          <m:sSubSupPr>
                            <m:ctrlP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SupPr>
                          <m:e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</m:sub>
                          <m:sup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bSup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= </m:t>
                        </m:r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</m:sSub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sSub>
                      <m:sSub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+</m:t>
                    </m:r>
                    <m:nary>
                      <m:naryPr>
                        <m:chr m:val="∑"/>
                        <m:supHide m:val="on"/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32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 ,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b>
                      <m:sSub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sz="32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5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0895" y="2557812"/>
                <a:ext cx="10080625" cy="612027"/>
              </a:xfrm>
              <a:prstGeom prst="rect">
                <a:avLst/>
              </a:prstGeom>
              <a:blipFill>
                <a:blip r:embed="rId3"/>
                <a:stretch>
                  <a:fillRect t="-19000" b="-2200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 Box 34"/>
              <p:cNvSpPr txBox="1">
                <a:spLocks noChangeArrowheads="1"/>
              </p:cNvSpPr>
              <p:nvPr/>
            </p:nvSpPr>
            <p:spPr bwMode="auto">
              <a:xfrm>
                <a:off x="-10896" y="1919666"/>
                <a:ext cx="10080625" cy="6093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5000"/>
                  </a:lnSpc>
                  <a:spcBef>
                    <a:spcPct val="50000"/>
                  </a:spcBef>
                </a:pP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Define </a:t>
                </a:r>
                <a:r>
                  <a:rPr lang="en-US" sz="3200" i="1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modified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costs with respect to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𝒛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as follows:</a:t>
                </a:r>
              </a:p>
            </p:txBody>
          </p:sp>
        </mc:Choice>
        <mc:Fallback xmlns="">
          <p:sp>
            <p:nvSpPr>
              <p:cNvPr id="1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0896" y="1919666"/>
                <a:ext cx="10080625" cy="609398"/>
              </a:xfrm>
              <a:prstGeom prst="rect">
                <a:avLst/>
              </a:prstGeom>
              <a:blipFill>
                <a:blip r:embed="rId4"/>
                <a:stretch>
                  <a:fillRect t="-15000" b="-2600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34"/>
              <p:cNvSpPr txBox="1">
                <a:spLocks noChangeArrowheads="1"/>
              </p:cNvSpPr>
              <p:nvPr/>
            </p:nvSpPr>
            <p:spPr bwMode="auto">
              <a:xfrm>
                <a:off x="21761" y="3476323"/>
                <a:ext cx="10080625" cy="11264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5000"/>
                  </a:lnSpc>
                  <a:spcBef>
                    <a:spcPct val="50000"/>
                  </a:spcBef>
                </a:pPr>
                <a:r>
                  <a:rPr lang="en-US" sz="3200" b="1" dirty="0" smtClean="0">
                    <a:latin typeface="Times New Roman" pitchFamily="18" charset="0"/>
                    <a:cs typeface="Times New Roman" pitchFamily="18" charset="0"/>
                  </a:rPr>
                  <a:t>Lemma: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For every (general) policy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:</a:t>
                </a:r>
                <a:b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</a:br>
                <a14:m>
                  <m:oMath xmlns:m="http://schemas.openxmlformats.org/officeDocument/2006/math">
                    <m:sSubSup>
                      <m:sSubSup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d>
                          <m:dPr>
                            <m:ctrlP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32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en-US" sz="32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bSup>
                      <m:sSubSup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−</m:t>
                    </m:r>
                    <m:sSub>
                      <m:sSub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 ,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endParaRPr lang="en-US" sz="32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1" y="3476323"/>
                <a:ext cx="10080625" cy="1126462"/>
              </a:xfrm>
              <a:prstGeom prst="rect">
                <a:avLst/>
              </a:prstGeom>
              <a:blipFill>
                <a:blip r:embed="rId12"/>
                <a:stretch>
                  <a:fillRect t="-8108" b="-1351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34"/>
              <p:cNvSpPr txBox="1">
                <a:spLocks noChangeArrowheads="1"/>
              </p:cNvSpPr>
              <p:nvPr/>
            </p:nvSpPr>
            <p:spPr bwMode="auto">
              <a:xfrm>
                <a:off x="10872" y="4701347"/>
                <a:ext cx="10080625" cy="584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5000"/>
                  </a:lnSpc>
                  <a:spcBef>
                    <a:spcPct val="50000"/>
                  </a:spcBef>
                </a:pP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(Where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2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d>
                          <m:dPr>
                            <m:ctrlP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32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en-US" sz="32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is the value with cost function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  <m:sup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.)</a:t>
                </a:r>
              </a:p>
            </p:txBody>
          </p:sp>
        </mc:Choice>
        <mc:Fallback xmlns="">
          <p:sp>
            <p:nvSpPr>
              <p:cNvPr id="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872" y="4701347"/>
                <a:ext cx="10080625" cy="584327"/>
              </a:xfrm>
              <a:prstGeom prst="rect">
                <a:avLst/>
              </a:prstGeom>
              <a:blipFill>
                <a:blip r:embed="rId13"/>
                <a:stretch>
                  <a:fillRect t="-15625" b="-3125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Box 34"/>
          <p:cNvSpPr txBox="1">
            <a:spLocks noChangeArrowheads="1"/>
          </p:cNvSpPr>
          <p:nvPr/>
        </p:nvSpPr>
        <p:spPr bwMode="auto">
          <a:xfrm>
            <a:off x="21754" y="5384236"/>
            <a:ext cx="10080625" cy="584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5000"/>
              </a:lnSpc>
              <a:spcBef>
                <a:spcPct val="500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Similar to modified costs used by the simplex algorithm.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34"/>
              <p:cNvSpPr txBox="1">
                <a:spLocks noChangeArrowheads="1"/>
              </p:cNvSpPr>
              <p:nvPr/>
            </p:nvSpPr>
            <p:spPr bwMode="auto">
              <a:xfrm>
                <a:off x="21754" y="6067126"/>
                <a:ext cx="10080625" cy="11427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Used in shortest paths algorithms as:</a:t>
                </a:r>
                <a:b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SupPr>
                        <m:e>
                          <m: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𝑐</m:t>
                          </m:r>
                        </m:e>
                        <m:sub>
                          <m:d>
                            <m:dPr>
                              <m:ctrlPr>
                                <a:rPr lang="en-US" sz="32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  <m:r>
                                <a:rPr lang="en-US" sz="32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32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</m:e>
                          </m:d>
                        </m:sub>
                        <m:sup>
                          <m: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′</m:t>
                          </m:r>
                        </m:sup>
                      </m:sSubSup>
                      <m:r>
                        <a:rPr lang="en-US" sz="32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𝑐</m:t>
                          </m:r>
                        </m:e>
                        <m:sub>
                          <m:d>
                            <m:dPr>
                              <m:ctrlPr>
                                <a:rPr lang="en-US" sz="32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  <m:r>
                                <a:rPr lang="en-US" sz="32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32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</m:e>
                          </m:d>
                        </m:sub>
                      </m:sSub>
                      <m:r>
                        <a:rPr lang="en-US" sz="32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𝑗</m:t>
                          </m:r>
                        </m:sub>
                      </m:sSub>
                    </m:oMath>
                  </m:oMathPara>
                </a14:m>
                <a:endParaRPr lang="en-US" sz="3200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54" y="6067126"/>
                <a:ext cx="10080625" cy="1142749"/>
              </a:xfrm>
              <a:prstGeom prst="rect">
                <a:avLst/>
              </a:prstGeom>
              <a:blipFill>
                <a:blip r:embed="rId14"/>
                <a:stretch>
                  <a:fillRect t="-744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1199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8" grpId="0"/>
      <p:bldP spid="6" grpId="0"/>
      <p:bldP spid="7" grpId="0"/>
      <p:bldP spid="8" grpId="0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203655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Modified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 costs - Proof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34"/>
              <p:cNvSpPr txBox="1">
                <a:spLocks noChangeArrowheads="1"/>
              </p:cNvSpPr>
              <p:nvPr/>
            </p:nvSpPr>
            <p:spPr bwMode="auto">
              <a:xfrm>
                <a:off x="-10895" y="1201629"/>
                <a:ext cx="10080625" cy="5796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b="0" dirty="0" smtClean="0"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sSubSup>
                          <m:sSubSup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Sup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</m:sub>
                          <m:sup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b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= 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+</m:t>
                    </m:r>
                    <m:nary>
                      <m:naryPr>
                        <m:chr m:val="∑"/>
                        <m:supHide m:val="on"/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</m:oMath>
                </a14:m>
                <a:endParaRPr lang="en-US" sz="30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5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0895" y="1201629"/>
                <a:ext cx="10080625" cy="57964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34"/>
              <p:cNvSpPr txBox="1">
                <a:spLocks noChangeArrowheads="1"/>
              </p:cNvSpPr>
              <p:nvPr/>
            </p:nvSpPr>
            <p:spPr bwMode="auto">
              <a:xfrm>
                <a:off x="7943" y="3018439"/>
                <a:ext cx="10080625" cy="11390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𝑎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</m:sub>
                          </m:sSub>
                        </m:sub>
                        <m:sup/>
                        <m:e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</m:sub>
                          </m:sSub>
                        </m:e>
                      </m:nary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−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𝑎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∈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𝐴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 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1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 , </m:t>
                              </m:r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if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=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𝑠</m:t>
                              </m:r>
                            </m:e>
                            <m:e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0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 , </m:t>
                              </m:r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if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≠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𝑠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943" y="3018439"/>
                <a:ext cx="10080625" cy="11390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 Box 34"/>
              <p:cNvSpPr txBox="1">
                <a:spLocks noChangeArrowheads="1"/>
              </p:cNvSpPr>
              <p:nvPr/>
            </p:nvSpPr>
            <p:spPr bwMode="auto">
              <a:xfrm>
                <a:off x="7943" y="4312987"/>
                <a:ext cx="10080625" cy="4930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𝑉𝑎</m:t>
                      </m:r>
                      <m:sSubSup>
                        <m:sSubSup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𝑙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𝑇𝑂𝑇</m:t>
                          </m:r>
                        </m:sub>
                        <m:sup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𝜋</m:t>
                          </m:r>
                        </m:sup>
                      </m:sSubSup>
                      <m:d>
                        <m:d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𝛤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sz="28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−</m:t>
                      </m:r>
                      <m:r>
                        <a:rPr lang="en-US" sz="28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𝑉𝑎</m:t>
                      </m:r>
                      <m:sSubSup>
                        <m:sSubSup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𝑙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𝑇𝑂𝑇</m:t>
                          </m:r>
                        </m:sub>
                        <m:sup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𝜋</m:t>
                          </m:r>
                        </m:sup>
                      </m:sSubSup>
                      <m:d>
                        <m:d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𝛤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′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𝑠</m:t>
                          </m:r>
                        </m:e>
                      </m:d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11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943" y="4312987"/>
                <a:ext cx="10080625" cy="49308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34"/>
              <p:cNvSpPr txBox="1">
                <a:spLocks noChangeArrowheads="1"/>
              </p:cNvSpPr>
              <p:nvPr/>
            </p:nvSpPr>
            <p:spPr bwMode="auto">
              <a:xfrm>
                <a:off x="6233" y="4841434"/>
                <a:ext cx="10080625" cy="112800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∈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𝑆</m:t>
                          </m:r>
                        </m:sub>
                        <m:sup/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∈</m:t>
                              </m:r>
                              <m:sSub>
                                <m:sSubPr>
                                  <m:ctrlP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𝑎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8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𝑧</m:t>
                                      </m:r>
                                    </m:e>
                                    <m:sub>
                                      <m:r>
                                        <a:rPr lang="en-US" sz="28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−</m:t>
                                  </m:r>
                                  <m:nary>
                                    <m:naryPr>
                                      <m:chr m:val="∑"/>
                                      <m:supHide m:val="on"/>
                                      <m:ctrlPr>
                                        <a:rPr lang="en-US" sz="28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a:rPr lang="en-US" sz="28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𝑗</m:t>
                                      </m:r>
                                      <m:r>
                                        <a:rPr lang="en-US" sz="28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∈</m:t>
                                      </m:r>
                                      <m:r>
                                        <a:rPr lang="en-US" sz="28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𝑆</m:t>
                                      </m:r>
                                    </m:sub>
                                    <m:sup/>
                                    <m:e>
                                      <m:sSub>
                                        <m:sSubPr>
                                          <m:ctrlPr>
                                            <a:rPr lang="en-US" sz="2800" b="0" i="1" smtClean="0">
                                              <a:solidFill>
                                                <a:srgbClr val="0033CC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800" b="0" i="1" smtClean="0">
                                              <a:solidFill>
                                                <a:srgbClr val="0033CC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itchFamily="18" charset="0"/>
                                            </a:rPr>
                                            <m:t>𝑝</m:t>
                                          </m:r>
                                        </m:e>
                                        <m:sub>
                                          <m:r>
                                            <a:rPr lang="en-US" sz="2800" b="0" i="1" smtClean="0">
                                              <a:solidFill>
                                                <a:srgbClr val="0033CC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itchFamily="18" charset="0"/>
                                            </a:rPr>
                                            <m:t>𝑎</m:t>
                                          </m:r>
                                          <m:r>
                                            <a:rPr lang="en-US" sz="2800" b="0" i="1" smtClean="0">
                                              <a:solidFill>
                                                <a:srgbClr val="0033CC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US" sz="2800" b="0" i="1" smtClean="0">
                                              <a:solidFill>
                                                <a:srgbClr val="0033CC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en-US" sz="2800" b="0" i="1" smtClean="0">
                                              <a:solidFill>
                                                <a:srgbClr val="0033CC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800" b="0" i="1" smtClean="0">
                                              <a:solidFill>
                                                <a:srgbClr val="0033CC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itchFamily="18" charset="0"/>
                                            </a:rPr>
                                            <m:t>𝑧</m:t>
                                          </m:r>
                                        </m:e>
                                        <m:sub>
                                          <m:r>
                                            <a:rPr lang="en-US" sz="2800" b="0" i="1" smtClean="0">
                                              <a:solidFill>
                                                <a:srgbClr val="0033CC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e>
                                  </m:nary>
                                </m:e>
                              </m:d>
                            </m:e>
                          </m:nary>
                        </m:e>
                      </m:nary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33" y="4841434"/>
                <a:ext cx="10080625" cy="112800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34"/>
              <p:cNvSpPr txBox="1">
                <a:spLocks noChangeArrowheads="1"/>
              </p:cNvSpPr>
              <p:nvPr/>
            </p:nvSpPr>
            <p:spPr bwMode="auto">
              <a:xfrm>
                <a:off x="25071" y="6004799"/>
                <a:ext cx="10080625" cy="112800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∈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𝑆</m:t>
                          </m:r>
                        </m:sub>
                        <m:sup/>
                        <m:e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𝑎</m:t>
                                  </m:r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∈</m:t>
                                  </m:r>
                                  <m:sSub>
                                    <m:sSubPr>
                                      <m:ctrlPr>
                                        <a:rPr lang="en-US" sz="28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𝐴</m:t>
                                      </m:r>
                                    </m:e>
                                    <m:sub>
                                      <m:r>
                                        <a:rPr lang="en-US" sz="28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sub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28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sz="28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𝑎</m:t>
                                      </m:r>
                                    </m:sub>
                                  </m:sSub>
                                </m:e>
                              </m:nary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 −</m:t>
                              </m:r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𝑎</m:t>
                                  </m:r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∈</m:t>
                                  </m:r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𝐴</m:t>
                                  </m:r>
                                </m:sub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28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sz="28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𝑎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sz="28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sz="28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𝑎</m:t>
                                      </m:r>
                                      <m:r>
                                        <a:rPr lang="en-US" sz="28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sz="28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d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z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𝑠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071" y="6004799"/>
                <a:ext cx="10080625" cy="112800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34"/>
              <p:cNvSpPr txBox="1">
                <a:spLocks noChangeArrowheads="1"/>
              </p:cNvSpPr>
              <p:nvPr/>
            </p:nvSpPr>
            <p:spPr bwMode="auto">
              <a:xfrm>
                <a:off x="-10896" y="1806652"/>
                <a:ext cx="10080625" cy="10307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5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For a given initial state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𝑠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 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be the expected 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number of times action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is taken when using policy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0896" y="1806652"/>
                <a:ext cx="10080625" cy="1030795"/>
              </a:xfrm>
              <a:prstGeom prst="rect">
                <a:avLst/>
              </a:prstGeom>
              <a:blipFill>
                <a:blip r:embed="rId7"/>
                <a:stretch>
                  <a:fillRect t="-8284" b="-1775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ular Callout 2"/>
              <p:cNvSpPr/>
              <p:nvPr/>
            </p:nvSpPr>
            <p:spPr bwMode="auto">
              <a:xfrm>
                <a:off x="741330" y="4570583"/>
                <a:ext cx="3965824" cy="1052203"/>
              </a:xfrm>
              <a:prstGeom prst="wedgeRoundRectCallout">
                <a:avLst>
                  <a:gd name="adj1" fmla="val -1893"/>
                  <a:gd name="adj2" fmla="val -79235"/>
                  <a:gd name="adj3" fmla="val 16667"/>
                </a:avLst>
              </a:prstGeom>
              <a:solidFill>
                <a:srgbClr val="6DD5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r>
                  <a:rPr kumimoji="0" lang="en-US" sz="30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Expected number of </a:t>
                </a:r>
                <a:r>
                  <a:rPr kumimoji="0" lang="en-US" sz="3000" b="0" i="1" u="none" strike="noStrike" cap="none" normalizeH="0" baseline="0" dirty="0" smtClean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exits</a:t>
                </a:r>
                <a:r>
                  <a:rPr kumimoji="0" lang="en-US" sz="3000" b="0" i="0" u="none" strike="noStrike" cap="none" normalizeH="0" dirty="0" smtClean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from state </a:t>
                </a:r>
                <a14:m>
                  <m:oMath xmlns:m="http://schemas.openxmlformats.org/officeDocument/2006/math">
                    <m:r>
                      <a:rPr kumimoji="0" lang="en-US" sz="3000" b="0" i="1" u="none" strike="noStrike" cap="none" normalizeH="0" smtClean="0">
                        <a:ln>
                          <a:noFill/>
                        </a:ln>
                        <a:effectLst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kumimoji="0" lang="en-US" sz="30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>
          <p:sp>
            <p:nvSpPr>
              <p:cNvPr id="3" name="Rounded Rectangular Callout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41330" y="4570583"/>
                <a:ext cx="3965824" cy="1052203"/>
              </a:xfrm>
              <a:prstGeom prst="wedgeRoundRectCallout">
                <a:avLst>
                  <a:gd name="adj1" fmla="val -1893"/>
                  <a:gd name="adj2" fmla="val -79235"/>
                  <a:gd name="adj3" fmla="val 16667"/>
                </a:avLst>
              </a:prstGeom>
              <a:blipFill>
                <a:blip r:embed="rId8"/>
                <a:stretch>
                  <a:fillRect b="-9778"/>
                </a:stretch>
              </a:blip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ounded Rectangular Callout 13"/>
              <p:cNvSpPr/>
              <p:nvPr/>
            </p:nvSpPr>
            <p:spPr bwMode="auto">
              <a:xfrm>
                <a:off x="4867014" y="4581468"/>
                <a:ext cx="3965824" cy="1052203"/>
              </a:xfrm>
              <a:prstGeom prst="wedgeRoundRectCallout">
                <a:avLst>
                  <a:gd name="adj1" fmla="val -52124"/>
                  <a:gd name="adj2" fmla="val -104065"/>
                  <a:gd name="adj3" fmla="val 16667"/>
                </a:avLst>
              </a:prstGeom>
              <a:solidFill>
                <a:srgbClr val="2DFF8C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r>
                  <a:rPr kumimoji="0" lang="en-US" sz="30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Expected number of </a:t>
                </a:r>
                <a:r>
                  <a:rPr kumimoji="0" lang="en-US" sz="3000" b="0" i="1" u="none" strike="noStrike" cap="none" normalizeH="0" baseline="0" dirty="0" smtClean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entrances</a:t>
                </a:r>
                <a:r>
                  <a:rPr kumimoji="0" lang="en-US" sz="30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to </a:t>
                </a:r>
                <a:r>
                  <a:rPr kumimoji="0" lang="en-US" sz="3000" b="0" i="0" u="none" strike="noStrike" cap="none" normalizeH="0" dirty="0" smtClean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state </a:t>
                </a:r>
                <a14:m>
                  <m:oMath xmlns:m="http://schemas.openxmlformats.org/officeDocument/2006/math">
                    <m:r>
                      <a:rPr kumimoji="0" lang="en-US" sz="3000" b="0" i="1" u="none" strike="noStrike" cap="none" normalizeH="0" smtClean="0">
                        <a:ln>
                          <a:noFill/>
                        </a:ln>
                        <a:effectLst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kumimoji="0" lang="en-US" sz="30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>
          <p:sp>
            <p:nvSpPr>
              <p:cNvPr id="14" name="Rounded Rectangular Callout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867014" y="4581468"/>
                <a:ext cx="3965824" cy="1052203"/>
              </a:xfrm>
              <a:prstGeom prst="wedgeRoundRectCallout">
                <a:avLst>
                  <a:gd name="adj1" fmla="val -52124"/>
                  <a:gd name="adj2" fmla="val -104065"/>
                  <a:gd name="adj3" fmla="val 16667"/>
                </a:avLst>
              </a:prstGeom>
              <a:blipFill>
                <a:blip r:embed="rId9"/>
                <a:stretch>
                  <a:fillRect b="-8240"/>
                </a:stretch>
              </a:blip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2370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0" grpId="0"/>
      <p:bldP spid="11" grpId="0"/>
      <p:bldP spid="12" grpId="0"/>
      <p:bldP spid="13" grpId="0"/>
      <p:bldP spid="16" grpId="0"/>
      <p:bldP spid="3" grpId="0" animBg="1"/>
      <p:bldP spid="3" grpId="1" animBg="1"/>
      <p:bldP spid="14" grpId="0" animBg="1"/>
      <p:bldP spid="14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269707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Optimality equation 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 Optimality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34"/>
              <p:cNvSpPr txBox="1">
                <a:spLocks noChangeArrowheads="1"/>
              </p:cNvSpPr>
              <p:nvPr/>
            </p:nvSpPr>
            <p:spPr bwMode="auto">
              <a:xfrm>
                <a:off x="-4842" y="3492273"/>
                <a:ext cx="10080625" cy="6120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200" b="0" dirty="0" smtClean="0"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sSubSup>
                          <m:sSubSupPr>
                            <m:ctrlP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SupPr>
                          <m:e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</m:sub>
                          <m:sup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bSup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= </m:t>
                        </m:r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</m:sSub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sSub>
                      <m:sSub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+</m:t>
                    </m:r>
                    <m:nary>
                      <m:naryPr>
                        <m:chr m:val="∑"/>
                        <m:supHide m:val="on"/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</m:oMath>
                </a14:m>
                <a:endParaRPr lang="en-US" sz="32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842" y="3492273"/>
                <a:ext cx="10080625" cy="61202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34"/>
              <p:cNvSpPr txBox="1">
                <a:spLocks noChangeArrowheads="1"/>
              </p:cNvSpPr>
              <p:nvPr/>
            </p:nvSpPr>
            <p:spPr bwMode="auto">
              <a:xfrm>
                <a:off x="-4842" y="2886792"/>
                <a:ext cx="10080625" cy="5763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5000"/>
                  </a:lnSpc>
                  <a:spcBef>
                    <a:spcPct val="50000"/>
                  </a:spcBef>
                </a:pP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Define </a:t>
                </a:r>
                <a:r>
                  <a:rPr lang="en-US" sz="32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modified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costs with respect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sz="32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842" y="2886792"/>
                <a:ext cx="10080625" cy="576312"/>
              </a:xfrm>
              <a:prstGeom prst="rect">
                <a:avLst/>
              </a:prstGeom>
              <a:blipFill>
                <a:blip r:embed="rId3"/>
                <a:stretch>
                  <a:fillRect t="-15957" b="-3404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34"/>
              <p:cNvSpPr txBox="1">
                <a:spLocks noChangeArrowheads="1"/>
              </p:cNvSpPr>
              <p:nvPr/>
            </p:nvSpPr>
            <p:spPr bwMode="auto">
              <a:xfrm>
                <a:off x="-4842" y="1319242"/>
                <a:ext cx="10080625" cy="5763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5000"/>
                  </a:lnSpc>
                  <a:spcBef>
                    <a:spcPct val="50000"/>
                  </a:spcBef>
                </a:pP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be a solution of the optimality equations.</a:t>
                </a:r>
              </a:p>
            </p:txBody>
          </p:sp>
        </mc:Choice>
        <mc:Fallback xmlns="">
          <p:sp>
            <p:nvSpPr>
              <p:cNvPr id="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842" y="1319242"/>
                <a:ext cx="10080625" cy="576312"/>
              </a:xfrm>
              <a:prstGeom prst="rect">
                <a:avLst/>
              </a:prstGeom>
              <a:blipFill>
                <a:blip r:embed="rId4"/>
                <a:stretch>
                  <a:fillRect t="-15789" b="-3263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-4842" y="2055570"/>
                <a:ext cx="10080625" cy="6120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</a:t>
                </a:r>
                <a:r>
                  <a:rPr lang="en-US" sz="3200" dirty="0" smtClean="0">
                    <a:solidFill>
                      <a:srgbClr val="0033CC"/>
                    </a:solidFill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32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20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argmi</m:t>
                    </m:r>
                    <m:sSub>
                      <m:sSubPr>
                        <m:ctrlP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20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n</m:t>
                        </m:r>
                      </m:e>
                      <m:sub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  <m:sSub>
                      <m:sSubPr>
                        <m:ctrlP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 </m:t>
                        </m:r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</m:sSub>
                    <m:r>
                      <a:rPr lang="en-US" sz="32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+</m:t>
                    </m:r>
                    <m:nary>
                      <m:naryPr>
                        <m:chr m:val="∑"/>
                        <m:supHide m:val="on"/>
                        <m:ctrlP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  <m: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  <m:sSub>
                          <m:sSubPr>
                            <m:ctrlP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32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,</a:t>
                </a:r>
                <a:endParaRPr lang="en-US" sz="32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842" y="2055570"/>
                <a:ext cx="10080625" cy="612027"/>
              </a:xfrm>
              <a:prstGeom prst="rect">
                <a:avLst/>
              </a:prstGeom>
              <a:blipFill>
                <a:blip r:embed="rId5"/>
                <a:stretch>
                  <a:fillRect t="-18812" b="-207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 Box 34"/>
          <p:cNvSpPr txBox="1">
            <a:spLocks noChangeArrowheads="1"/>
          </p:cNvSpPr>
          <p:nvPr/>
        </p:nvSpPr>
        <p:spPr bwMode="auto">
          <a:xfrm>
            <a:off x="-4842" y="4323703"/>
            <a:ext cx="10080625" cy="57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5000"/>
              </a:lnSpc>
              <a:spcBef>
                <a:spcPct val="500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By the optimality equations: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34"/>
              <p:cNvSpPr txBox="1">
                <a:spLocks noChangeArrowheads="1"/>
              </p:cNvSpPr>
              <p:nvPr/>
            </p:nvSpPr>
            <p:spPr bwMode="auto">
              <a:xfrm>
                <a:off x="0" y="4900015"/>
                <a:ext cx="10080625" cy="5763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5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  <m:sup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 </m:t>
                        </m:r>
                      </m:sup>
                    </m:sSubSup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≥ 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0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 ,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</m:oMath>
                </a14:m>
                <a:endParaRPr lang="en-US" sz="32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4900015"/>
                <a:ext cx="10080625" cy="576312"/>
              </a:xfrm>
              <a:prstGeom prst="rect">
                <a:avLst/>
              </a:prstGeom>
              <a:blipFill>
                <a:blip r:embed="rId6"/>
                <a:stretch>
                  <a:fillRect t="-15957" b="-3404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34"/>
              <p:cNvSpPr txBox="1">
                <a:spLocks noChangeArrowheads="1"/>
              </p:cNvSpPr>
              <p:nvPr/>
            </p:nvSpPr>
            <p:spPr bwMode="auto">
              <a:xfrm>
                <a:off x="-4842" y="5455814"/>
                <a:ext cx="10080625" cy="6596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5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</m:sub>
                      <m:sup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bSup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0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 ,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endParaRPr lang="en-US" sz="32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842" y="5455814"/>
                <a:ext cx="10080625" cy="659668"/>
              </a:xfrm>
              <a:prstGeom prst="rect">
                <a:avLst/>
              </a:prstGeom>
              <a:blipFill>
                <a:blip r:embed="rId7"/>
                <a:stretch>
                  <a:fillRect t="-9259" b="-2129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34"/>
              <p:cNvSpPr txBox="1">
                <a:spLocks noChangeArrowheads="1"/>
              </p:cNvSpPr>
              <p:nvPr/>
            </p:nvSpPr>
            <p:spPr bwMode="auto">
              <a:xfrm>
                <a:off x="-4842" y="6159843"/>
                <a:ext cx="10080625" cy="11281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5000"/>
                  </a:lnSpc>
                  <a:spcBef>
                    <a:spcPct val="50000"/>
                  </a:spcBef>
                </a:pP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Thus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d>
                          <m:dPr>
                            <m:ctrlP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32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en-US" sz="32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0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, and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is clearly optimal for the </a:t>
                </a:r>
                <a:b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2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modified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costs, and hence also for the original costs.</a:t>
                </a:r>
              </a:p>
            </p:txBody>
          </p:sp>
        </mc:Choice>
        <mc:Fallback xmlns="">
          <p:sp>
            <p:nvSpPr>
              <p:cNvPr id="13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842" y="6159843"/>
                <a:ext cx="10080625" cy="1128194"/>
              </a:xfrm>
              <a:prstGeom prst="rect">
                <a:avLst/>
              </a:prstGeom>
              <a:blipFill>
                <a:blip r:embed="rId8"/>
                <a:stretch>
                  <a:fillRect t="-8065" b="-1290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21613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3" grpId="0"/>
      <p:bldP spid="10" grpId="0"/>
      <p:bldP spid="11" grpId="0"/>
      <p:bldP spid="12" grpId="0"/>
      <p:bldP spid="1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193990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Evaluating a </a:t>
            </a:r>
            <a:r>
              <a:rPr lang="en-US" sz="48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positional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 policy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34"/>
              <p:cNvSpPr txBox="1">
                <a:spLocks noChangeArrowheads="1"/>
              </p:cNvSpPr>
              <p:nvPr/>
            </p:nvSpPr>
            <p:spPr bwMode="auto">
              <a:xfrm>
                <a:off x="21761" y="1219557"/>
                <a:ext cx="10080625" cy="4930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be a </a:t>
                </a:r>
                <a:r>
                  <a:rPr lang="en-US" sz="28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positional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policy of a stopping MDP.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1" y="1219557"/>
                <a:ext cx="10080625" cy="493084"/>
              </a:xfrm>
              <a:prstGeom prst="rect">
                <a:avLst/>
              </a:prstGeom>
              <a:blipFill>
                <a:blip r:embed="rId3"/>
                <a:stretch>
                  <a:fillRect t="-18519" b="-3333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/>
          <p:cNvGrpSpPr/>
          <p:nvPr/>
        </p:nvGrpSpPr>
        <p:grpSpPr>
          <a:xfrm>
            <a:off x="-1" y="3605109"/>
            <a:ext cx="10080625" cy="758077"/>
            <a:chOff x="-1" y="3300869"/>
            <a:chExt cx="10080625" cy="100986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-1" y="3476556"/>
                  <a:ext cx="10080625" cy="73023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Sup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𝜋</m:t>
                          </m:r>
                        </m:sup>
                      </m:sSubSup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= </m:t>
                      </m:r>
                      <m:sSub>
                        <m:sSub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𝑐</m:t>
                          </m:r>
                        </m:e>
                        <m:sub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𝜋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</m:sub>
                          </m:sSub>
                        </m:sub>
                      </m:sSub>
                      <m:r>
                        <a:rPr lang="en-US" sz="28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𝑗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∈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𝑆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𝑝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𝜋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</m:sub>
                            <m:sup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𝜋</m:t>
                              </m:r>
                            </m:sup>
                          </m:sSubSup>
                        </m:e>
                      </m:nary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</m:t>
                      </m:r>
                    </m:oMath>
                  </a14:m>
                  <a:r>
                    <a:rPr lang="en-US" sz="2800" dirty="0" smtClean="0">
                      <a:solidFill>
                        <a:srgbClr val="0033CC"/>
                      </a:solidFill>
                      <a:latin typeface="Times New Roman" pitchFamily="18" charset="0"/>
                      <a:cs typeface="Times New Roman" pitchFamily="18" charset="0"/>
                    </a:rPr>
                    <a:t>,  </a:t>
                  </a:r>
                  <a14:m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𝑖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∈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𝑆</m:t>
                      </m:r>
                    </m:oMath>
                  </a14:m>
                  <a:endParaRPr lang="en-US" sz="2800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6" name="Text 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-1" y="3476556"/>
                  <a:ext cx="10080625" cy="730232"/>
                </a:xfrm>
                <a:prstGeom prst="rect">
                  <a:avLst/>
                </a:prstGeom>
                <a:blipFill>
                  <a:blip r:embed="rId4"/>
                  <a:stretch>
                    <a:fillRect t="-15556" b="-21111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7" name="Rectangle 16"/>
            <p:cNvSpPr/>
            <p:nvPr/>
          </p:nvSpPr>
          <p:spPr bwMode="auto">
            <a:xfrm>
              <a:off x="1692954" y="3300869"/>
              <a:ext cx="6694714" cy="1009868"/>
            </a:xfrm>
            <a:prstGeom prst="rect">
              <a:avLst/>
            </a:prstGeom>
            <a:noFill/>
            <a:ln w="222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34"/>
              <p:cNvSpPr txBox="1">
                <a:spLocks noChangeArrowheads="1"/>
              </p:cNvSpPr>
              <p:nvPr/>
            </p:nvSpPr>
            <p:spPr bwMode="auto">
              <a:xfrm>
                <a:off x="32644" y="2541903"/>
                <a:ext cx="10080625" cy="8951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Then, the values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under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are the unique solution </a:t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of the following system of </a:t>
                </a:r>
                <a:r>
                  <a:rPr lang="en-US" sz="2800" i="1" dirty="0" smtClean="0">
                    <a:latin typeface="Times New Roman" pitchFamily="18" charset="0"/>
                    <a:cs typeface="Times New Roman" pitchFamily="18" charset="0"/>
                  </a:rPr>
                  <a:t>linear equations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: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644" y="2541903"/>
                <a:ext cx="10080625" cy="895117"/>
              </a:xfrm>
              <a:prstGeom prst="rect">
                <a:avLst/>
              </a:prstGeom>
              <a:blipFill>
                <a:blip r:embed="rId5"/>
                <a:stretch>
                  <a:fillRect t="-10884" b="-183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/>
          <p:cNvGrpSpPr/>
          <p:nvPr/>
        </p:nvGrpSpPr>
        <p:grpSpPr>
          <a:xfrm>
            <a:off x="-10887" y="4531275"/>
            <a:ext cx="10080625" cy="666956"/>
            <a:chOff x="-10887" y="5358270"/>
            <a:chExt cx="10080625" cy="1009868"/>
          </a:xfrm>
        </p:grpSpPr>
        <p:sp>
          <p:nvSpPr>
            <p:cNvPr id="9" name="Rectangle 8"/>
            <p:cNvSpPr/>
            <p:nvPr/>
          </p:nvSpPr>
          <p:spPr bwMode="auto">
            <a:xfrm>
              <a:off x="3004682" y="5358270"/>
              <a:ext cx="4049486" cy="1009868"/>
            </a:xfrm>
            <a:prstGeom prst="rect">
              <a:avLst/>
            </a:prstGeom>
            <a:noFill/>
            <a:ln w="222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-10887" y="5529692"/>
                  <a:ext cx="10080625" cy="74660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𝒚</m:t>
                            </m:r>
                          </m:e>
                          <m:sup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sup>
                        </m:s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𝐼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𝑃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𝜋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sup>
                        </m:sSup>
                        <m:sSub>
                          <m:sSubPr>
                            <m:ctrlPr>
                              <a:rPr lang="en-US" sz="28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𝒄</m:t>
                            </m:r>
                          </m:e>
                          <m:sub>
                            <m:r>
                              <a:rPr lang="en-US" sz="28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𝝅</m:t>
                            </m:r>
                          </m:sub>
                        </m:sSub>
                      </m:oMath>
                    </m:oMathPara>
                  </a14:m>
                  <a:endParaRPr lang="en-US" sz="28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10" name="Text 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-10887" y="5529692"/>
                  <a:ext cx="10080625" cy="746601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34"/>
              <p:cNvSpPr txBox="1">
                <a:spLocks noChangeArrowheads="1"/>
              </p:cNvSpPr>
              <p:nvPr/>
            </p:nvSpPr>
            <p:spPr bwMode="auto">
              <a:xfrm>
                <a:off x="-1" y="5366320"/>
                <a:ext cx="10080625" cy="5404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𝜋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𝑝</m:t>
                        </m:r>
                      </m:e>
                      <m:sub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,</a:t>
                </a:r>
                <a:r>
                  <a:rPr lang="en-US" sz="28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1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𝒄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𝜋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i</m:t>
                        </m:r>
                      </m:sub>
                    </m:sSub>
                    <m:r>
                      <a:rPr lang="en-US" sz="28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" y="5366320"/>
                <a:ext cx="10080625" cy="540469"/>
              </a:xfrm>
              <a:prstGeom prst="rect">
                <a:avLst/>
              </a:prstGeom>
              <a:blipFill>
                <a:blip r:embed="rId7"/>
                <a:stretch>
                  <a:fillRect t="-15730" b="-2247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34"/>
              <p:cNvSpPr txBox="1">
                <a:spLocks noChangeArrowheads="1"/>
              </p:cNvSpPr>
              <p:nvPr/>
            </p:nvSpPr>
            <p:spPr bwMode="auto">
              <a:xfrm>
                <a:off x="-1711" y="6736048"/>
                <a:ext cx="10080625" cy="5159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𝐼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𝜋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p>
                    </m:sSup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≥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  <m:sup/>
                      <m:e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𝑃</m:t>
                                    </m:r>
                                  </m:e>
                                  <m:sub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𝜋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p>
                        </m:sSup>
                      </m:e>
                    </m:nary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5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711" y="6736048"/>
                <a:ext cx="10080625" cy="515910"/>
              </a:xfrm>
              <a:prstGeom prst="rect">
                <a:avLst/>
              </a:prstGeom>
              <a:blipFill>
                <a:blip r:embed="rId8"/>
                <a:stretch>
                  <a:fillRect t="-15294" b="-3058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 Box 34"/>
              <p:cNvSpPr txBox="1">
                <a:spLocks noChangeArrowheads="1"/>
              </p:cNvSpPr>
              <p:nvPr/>
            </p:nvSpPr>
            <p:spPr bwMode="auto">
              <a:xfrm>
                <a:off x="8563" y="6074878"/>
                <a:ext cx="10080625" cy="4930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is the transition matrix of a stopping Markov chain.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63" y="6074878"/>
                <a:ext cx="10080625" cy="493084"/>
              </a:xfrm>
              <a:prstGeom prst="rect">
                <a:avLst/>
              </a:prstGeom>
              <a:blipFill>
                <a:blip r:embed="rId9"/>
                <a:stretch>
                  <a:fillRect t="-20000" b="-3500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 Box 34"/>
              <p:cNvSpPr txBox="1">
                <a:spLocks noChangeArrowheads="1"/>
              </p:cNvSpPr>
              <p:nvPr/>
            </p:nvSpPr>
            <p:spPr bwMode="auto">
              <a:xfrm>
                <a:off x="-497" y="1880730"/>
                <a:ext cx="10080625" cy="4930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is the action prescribed by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at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97" y="1880730"/>
                <a:ext cx="10080625" cy="493084"/>
              </a:xfrm>
              <a:prstGeom prst="rect">
                <a:avLst/>
              </a:prstGeom>
              <a:blipFill>
                <a:blip r:embed="rId10"/>
                <a:stretch>
                  <a:fillRect t="-20000" b="-3500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5214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7" grpId="0"/>
      <p:bldP spid="13" grpId="0"/>
      <p:bldP spid="15" grpId="0"/>
      <p:bldP spid="18" grpId="0"/>
      <p:bldP spid="1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3"/>
          <p:cNvSpPr>
            <a:spLocks noChangeArrowheads="1"/>
          </p:cNvSpPr>
          <p:nvPr/>
        </p:nvSpPr>
        <p:spPr bwMode="auto">
          <a:xfrm>
            <a:off x="-1" y="257064"/>
            <a:ext cx="10080625" cy="118801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000" dirty="0" smtClean="0">
                <a:solidFill>
                  <a:srgbClr val="FF0000"/>
                </a:solidFill>
              </a:rPr>
              <a:t>Dual</a:t>
            </a:r>
            <a:r>
              <a:rPr lang="en-US" sz="4000" dirty="0" smtClean="0">
                <a:solidFill>
                  <a:schemeClr val="accent2"/>
                </a:solidFill>
              </a:rPr>
              <a:t> </a:t>
            </a:r>
            <a:r>
              <a:rPr lang="en-US" sz="4000" dirty="0" smtClean="0">
                <a:solidFill>
                  <a:srgbClr val="C00000"/>
                </a:solidFill>
              </a:rPr>
              <a:t>LP</a:t>
            </a:r>
            <a:r>
              <a:rPr lang="en-US" sz="4000" dirty="0" smtClean="0">
                <a:solidFill>
                  <a:schemeClr val="accent2"/>
                </a:solidFill>
              </a:rPr>
              <a:t> formulation for total cost MDPs</a:t>
            </a:r>
          </a:p>
          <a:p>
            <a:pPr algn="ctr">
              <a:lnSpc>
                <a:spcPct val="100000"/>
              </a:lnSpc>
            </a:pPr>
            <a:r>
              <a:rPr lang="en-US" sz="4000" dirty="0">
                <a:solidFill>
                  <a:srgbClr val="CC6600"/>
                </a:solidFill>
              </a:rPr>
              <a:t>[</a:t>
            </a:r>
            <a:r>
              <a:rPr lang="en-US" sz="4000" dirty="0" err="1">
                <a:solidFill>
                  <a:srgbClr val="CC6600"/>
                </a:solidFill>
              </a:rPr>
              <a:t>d’Epenoux</a:t>
            </a:r>
            <a:r>
              <a:rPr lang="en-US" sz="4000" dirty="0">
                <a:solidFill>
                  <a:srgbClr val="CC6600"/>
                </a:solidFill>
              </a:rPr>
              <a:t> (1964</a:t>
            </a:r>
            <a:r>
              <a:rPr lang="en-US" sz="4000" dirty="0" smtClean="0">
                <a:solidFill>
                  <a:srgbClr val="CC6600"/>
                </a:solidFill>
              </a:rPr>
              <a:t>)]</a:t>
            </a:r>
            <a:endParaRPr lang="en-US" sz="4000" dirty="0">
              <a:solidFill>
                <a:srgbClr val="CC6600"/>
              </a:solidFill>
              <a:sym typeface="Symbol" pitchFamily="18" charset="2"/>
            </a:endParaRPr>
          </a:p>
        </p:txBody>
      </p:sp>
      <p:sp>
        <p:nvSpPr>
          <p:cNvPr id="6" name="Text Box 34"/>
          <p:cNvSpPr txBox="1">
            <a:spLocks noChangeArrowheads="1"/>
          </p:cNvSpPr>
          <p:nvPr/>
        </p:nvSpPr>
        <p:spPr bwMode="auto">
          <a:xfrm>
            <a:off x="-1" y="3526114"/>
            <a:ext cx="10080625" cy="1380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900" b="1" u="sng" dirty="0" smtClean="0">
                <a:latin typeface="Times New Roman" pitchFamily="18" charset="0"/>
                <a:cs typeface="Times New Roman" pitchFamily="18" charset="0"/>
              </a:rPr>
              <a:t>Theorem:</a:t>
            </a:r>
            <a:r>
              <a:rPr lang="en-US" sz="29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For a stopping </a:t>
            </a:r>
            <a:r>
              <a:rPr lang="en-US" sz="29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MDP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, the </a:t>
            </a:r>
            <a:r>
              <a:rPr lang="en-US" sz="29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LP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has a unique optimal</a:t>
            </a:r>
            <a:br>
              <a:rPr lang="en-US" sz="29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solution which satisfies the </a:t>
            </a:r>
            <a:r>
              <a:rPr lang="en-US" sz="2900" i="1" dirty="0" smtClean="0">
                <a:latin typeface="Times New Roman" pitchFamily="18" charset="0"/>
                <a:cs typeface="Times New Roman" pitchFamily="18" charset="0"/>
              </a:rPr>
              <a:t>optimality equations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, and hence </a:t>
            </a:r>
            <a:br>
              <a:rPr lang="en-US" sz="29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gives the optimal values of all the states of the </a:t>
            </a:r>
            <a:r>
              <a:rPr lang="en-US" sz="29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MDP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9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94140" y="1733269"/>
            <a:ext cx="9254358" cy="1523640"/>
            <a:chOff x="394140" y="3079168"/>
            <a:chExt cx="9254358" cy="1623849"/>
          </a:xfrm>
        </p:grpSpPr>
        <p:sp>
          <p:nvSpPr>
            <p:cNvPr id="3" name="Rectangle 2"/>
            <p:cNvSpPr/>
            <p:nvPr/>
          </p:nvSpPr>
          <p:spPr bwMode="auto">
            <a:xfrm>
              <a:off x="394140" y="3079168"/>
              <a:ext cx="9254358" cy="1623849"/>
            </a:xfrm>
            <a:prstGeom prst="rect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1044364" y="3257521"/>
                  <a:ext cx="7953911" cy="134091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3000" b="0" dirty="0" smtClean="0">
                      <a:cs typeface="Times New Roman" pitchFamily="18" charset="0"/>
                    </a:rPr>
                    <a:t> </a:t>
                  </a:r>
                  <a14:m>
                    <m:oMath xmlns:m="http://schemas.openxmlformats.org/officeDocument/2006/math">
                      <m:func>
                        <m:funcPr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0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max</m:t>
                          </m:r>
                        </m:fName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     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∈</m:t>
                              </m:r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𝑆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sz="30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e>
                      </m:func>
                    </m:oMath>
                  </a14:m>
                  <a:endParaRPr lang="en-US" sz="3000" dirty="0" smtClean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>
                    <a:spcBef>
                      <a:spcPct val="50000"/>
                    </a:spcBef>
                  </a:pPr>
                  <a:r>
                    <a:rPr lang="en-US" sz="3000" dirty="0" smtClean="0"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3000" dirty="0" err="1" smtClean="0">
                      <a:latin typeface="Times New Roman" pitchFamily="18" charset="0"/>
                      <a:cs typeface="Times New Roman" pitchFamily="18" charset="0"/>
                    </a:rPr>
                    <a:t>s.t.</a:t>
                  </a:r>
                  <a:r>
                    <a:rPr lang="en-US" sz="3000" dirty="0" smtClean="0">
                      <a:latin typeface="Times New Roman" pitchFamily="18" charset="0"/>
                      <a:cs typeface="Times New Roman" pitchFamily="18" charset="0"/>
                    </a:rPr>
                    <a:t>      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−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𝑗</m:t>
                          </m:r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∈</m:t>
                          </m:r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𝑆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≤ </m:t>
                      </m:r>
                      <m:sSub>
                        <m:sSubPr>
                          <m:ctrlP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𝑎</m:t>
                          </m:r>
                        </m:sub>
                      </m:sSub>
                    </m:oMath>
                  </a14:m>
                  <a:r>
                    <a:rPr lang="en-US" sz="3000" dirty="0" smtClean="0">
                      <a:latin typeface="Times New Roman" pitchFamily="18" charset="0"/>
                      <a:cs typeface="Times New Roman" pitchFamily="18" charset="0"/>
                    </a:rPr>
                    <a:t>  ,  </a:t>
                  </a:r>
                  <a14:m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𝑖</m:t>
                      </m:r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∈</m:t>
                      </m:r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𝑆</m:t>
                      </m:r>
                    </m:oMath>
                  </a14:m>
                  <a:r>
                    <a:rPr lang="en-US" sz="3000" dirty="0" smtClean="0">
                      <a:solidFill>
                        <a:schemeClr val="accent2"/>
                      </a:solidFill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lang="en-US" sz="3000" dirty="0" smtClean="0">
                      <a:latin typeface="Times New Roman" pitchFamily="18" charset="0"/>
                      <a:cs typeface="Times New Roman" pitchFamily="18" charset="0"/>
                    </a:rPr>
                    <a:t>, </a:t>
                  </a:r>
                  <a14:m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𝑎</m:t>
                      </m:r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∈</m:t>
                      </m:r>
                      <m:sSub>
                        <m:sSubPr>
                          <m:ctrlP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</m:sSub>
                    </m:oMath>
                  </a14:m>
                  <a:endParaRPr lang="en-US" sz="3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>
            <p:sp>
              <p:nvSpPr>
                <p:cNvPr id="7" name="Text 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044364" y="3257521"/>
                  <a:ext cx="7953911" cy="1340914"/>
                </a:xfrm>
                <a:prstGeom prst="rect">
                  <a:avLst/>
                </a:prstGeom>
                <a:blipFill>
                  <a:blip r:embed="rId3"/>
                  <a:stretch>
                    <a:fillRect l="-536" b="-10680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 Box 34"/>
              <p:cNvSpPr txBox="1">
                <a:spLocks noChangeArrowheads="1"/>
              </p:cNvSpPr>
              <p:nvPr/>
            </p:nvSpPr>
            <p:spPr bwMode="auto">
              <a:xfrm>
                <a:off x="-1711" y="4962781"/>
                <a:ext cx="10080625" cy="8938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u="sng" dirty="0" smtClean="0">
                    <a:latin typeface="Times New Roman" pitchFamily="18" charset="0"/>
                    <a:cs typeface="Times New Roman" pitchFamily="18" charset="0"/>
                  </a:rPr>
                  <a:t>Feasibility: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is the solution of the optimality equations, </a:t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then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is a feasible solution of the </a:t>
                </a:r>
                <a:r>
                  <a:rPr lang="en-US" sz="2800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LP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711" y="4962781"/>
                <a:ext cx="10080625" cy="893834"/>
              </a:xfrm>
              <a:prstGeom prst="rect">
                <a:avLst/>
              </a:prstGeom>
              <a:blipFill>
                <a:blip r:embed="rId4"/>
                <a:stretch>
                  <a:fillRect t="-10204" b="-183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 Box 34"/>
              <p:cNvSpPr txBox="1">
                <a:spLocks noChangeArrowheads="1"/>
              </p:cNvSpPr>
              <p:nvPr/>
            </p:nvSpPr>
            <p:spPr bwMode="auto">
              <a:xfrm>
                <a:off x="6853" y="5947384"/>
                <a:ext cx="10080625" cy="8938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u="sng" dirty="0" smtClean="0">
                    <a:latin typeface="Times New Roman" pitchFamily="18" charset="0"/>
                    <a:cs typeface="Times New Roman" pitchFamily="18" charset="0"/>
                  </a:rPr>
                  <a:t>Optimality: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If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is a feasible solution, use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as a potential function. All modified costs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are non-negative. Thus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p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≥</m:t>
                    </m:r>
                    <m:r>
                      <a:rPr lang="en-US" sz="28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𝟎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1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53" y="5947384"/>
                <a:ext cx="10080625" cy="893834"/>
              </a:xfrm>
              <a:prstGeom prst="rect">
                <a:avLst/>
              </a:prstGeom>
              <a:blipFill>
                <a:blip r:embed="rId5"/>
                <a:stretch>
                  <a:fillRect t="-10959" r="-423" b="-1917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 Box 34"/>
              <p:cNvSpPr txBox="1">
                <a:spLocks noChangeArrowheads="1"/>
              </p:cNvSpPr>
              <p:nvPr/>
            </p:nvSpPr>
            <p:spPr bwMode="auto">
              <a:xfrm>
                <a:off x="-5131" y="6849792"/>
                <a:ext cx="10080625" cy="4930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But, 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0</m:t>
                    </m:r>
                    <m:r>
                      <a:rPr lang="en-US" sz="28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sSup>
                      <m:sSupPr>
                        <m:ctrlPr>
                          <a:rPr lang="en-US" sz="28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p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p>
                      <m:sSupPr>
                        <m:ctrlPr>
                          <a:rPr lang="en-US" sz="28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∗</m:t>
                        </m:r>
                      </m:sup>
                    </m:sSup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r>
                      <a:rPr lang="en-US" sz="28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 Hence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and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nary>
                      <m:naryPr>
                        <m:chr m:val="∑"/>
                        <m:supHide m:val="on"/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sub>
                      <m:sup/>
                      <m:e>
                        <m:sSubSup>
                          <m:sSubSup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Sup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∗</m:t>
                            </m:r>
                          </m:sup>
                        </m:sSubSup>
                      </m:e>
                    </m:nary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11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5131" y="6849792"/>
                <a:ext cx="10080625" cy="493084"/>
              </a:xfrm>
              <a:prstGeom prst="rect">
                <a:avLst/>
              </a:prstGeom>
              <a:blipFill>
                <a:blip r:embed="rId6"/>
                <a:stretch>
                  <a:fillRect t="-19753" b="-3333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ounded Rectangular Callout 11"/>
              <p:cNvSpPr/>
              <p:nvPr/>
            </p:nvSpPr>
            <p:spPr bwMode="auto">
              <a:xfrm>
                <a:off x="5981151" y="4785061"/>
                <a:ext cx="3965824" cy="1052203"/>
              </a:xfrm>
              <a:prstGeom prst="wedgeRoundRectCallout">
                <a:avLst>
                  <a:gd name="adj1" fmla="val -4484"/>
                  <a:gd name="adj2" fmla="val 103360"/>
                  <a:gd name="adj3" fmla="val 16667"/>
                </a:avLst>
              </a:prstGeom>
              <a:solidFill>
                <a:srgbClr val="FFCF89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r>
                  <a:rPr kumimoji="0" lang="en-US" sz="30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Optimal values w.r.t.</a:t>
                </a:r>
                <a:br>
                  <a:rPr kumimoji="0" lang="en-US" sz="30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kumimoji="0" lang="en-US" sz="30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modified</a:t>
                </a:r>
                <a:r>
                  <a:rPr kumimoji="0" lang="en-US" sz="3000" b="0" i="0" u="none" strike="noStrike" cap="none" normalizeH="0" dirty="0" smtClean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sz="3000" b="0" i="0" u="none" strike="noStrike" cap="none" normalizeH="0" dirty="0" smtClean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costs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0" lang="en-US" sz="3000" b="0" i="1" u="none" strike="noStrike" cap="none" normalizeH="0" smtClean="0">
                            <a:ln>
                              <a:noFill/>
                            </a:ln>
                            <a:solidFill>
                              <a:srgbClr val="0033CC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0" lang="en-US" sz="3000" b="0" i="1" u="none" strike="noStrike" cap="none" normalizeH="0" smtClean="0">
                            <a:ln>
                              <a:noFill/>
                            </a:ln>
                            <a:solidFill>
                              <a:srgbClr val="0033CC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kumimoji="0" lang="en-US" sz="3000" b="0" i="1" u="none" strike="noStrike" cap="none" normalizeH="0" smtClean="0">
                            <a:ln>
                              <a:noFill/>
                            </a:ln>
                            <a:solidFill>
                              <a:srgbClr val="0033CC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sub>
                      <m:sup>
                        <m:r>
                          <a:rPr kumimoji="0" lang="en-US" sz="3000" b="0" i="1" u="none" strike="noStrike" cap="none" normalizeH="0" smtClean="0">
                            <a:ln>
                              <a:noFill/>
                            </a:ln>
                            <a:solidFill>
                              <a:srgbClr val="0033CC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bSup>
                  </m:oMath>
                </a14:m>
                <a:endParaRPr kumimoji="0" lang="en-US" sz="30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" name="Rounded Rectangular Callout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981151" y="4785061"/>
                <a:ext cx="3965824" cy="1052203"/>
              </a:xfrm>
              <a:prstGeom prst="wedgeRoundRectCallout">
                <a:avLst>
                  <a:gd name="adj1" fmla="val -4484"/>
                  <a:gd name="adj2" fmla="val 103360"/>
                  <a:gd name="adj3" fmla="val 16667"/>
                </a:avLst>
              </a:prstGeom>
              <a:blipFill>
                <a:blip r:embed="rId7"/>
                <a:stretch>
                  <a:fillRect t="-2985"/>
                </a:stretch>
              </a:blip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609607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1" grpId="0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4" name="Oval 4"/>
          <p:cNvSpPr>
            <a:spLocks noChangeAspect="1" noChangeArrowheads="1"/>
          </p:cNvSpPr>
          <p:nvPr/>
        </p:nvSpPr>
        <p:spPr bwMode="auto">
          <a:xfrm>
            <a:off x="584200" y="3367280"/>
            <a:ext cx="379413" cy="349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06" name="Oval 6"/>
          <p:cNvSpPr>
            <a:spLocks noChangeAspect="1" noChangeArrowheads="1"/>
          </p:cNvSpPr>
          <p:nvPr/>
        </p:nvSpPr>
        <p:spPr bwMode="auto">
          <a:xfrm>
            <a:off x="2441575" y="2594168"/>
            <a:ext cx="379413" cy="349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07" name="Oval 7"/>
          <p:cNvSpPr>
            <a:spLocks noChangeAspect="1" noChangeArrowheads="1"/>
          </p:cNvSpPr>
          <p:nvPr/>
        </p:nvSpPr>
        <p:spPr bwMode="auto">
          <a:xfrm>
            <a:off x="2584450" y="2725930"/>
            <a:ext cx="93663" cy="8572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08" name="Oval 8"/>
          <p:cNvSpPr>
            <a:spLocks noChangeAspect="1" noChangeArrowheads="1"/>
          </p:cNvSpPr>
          <p:nvPr/>
        </p:nvSpPr>
        <p:spPr bwMode="auto">
          <a:xfrm>
            <a:off x="3186113" y="3362518"/>
            <a:ext cx="381000" cy="349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09" name="Oval 9"/>
          <p:cNvSpPr>
            <a:spLocks noChangeAspect="1" noChangeArrowheads="1"/>
          </p:cNvSpPr>
          <p:nvPr/>
        </p:nvSpPr>
        <p:spPr bwMode="auto">
          <a:xfrm>
            <a:off x="1382713" y="5277043"/>
            <a:ext cx="379412" cy="349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10" name="Oval 10"/>
          <p:cNvSpPr>
            <a:spLocks noChangeAspect="1" noChangeArrowheads="1"/>
          </p:cNvSpPr>
          <p:nvPr/>
        </p:nvSpPr>
        <p:spPr bwMode="auto">
          <a:xfrm>
            <a:off x="1382713" y="2579880"/>
            <a:ext cx="379412" cy="349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11" name="Oval 11"/>
          <p:cNvSpPr>
            <a:spLocks noChangeAspect="1" noChangeArrowheads="1"/>
          </p:cNvSpPr>
          <p:nvPr/>
        </p:nvSpPr>
        <p:spPr bwMode="auto">
          <a:xfrm>
            <a:off x="596900" y="4478530"/>
            <a:ext cx="379413" cy="349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12" name="Oval 12"/>
          <p:cNvSpPr>
            <a:spLocks noChangeAspect="1" noChangeArrowheads="1"/>
          </p:cNvSpPr>
          <p:nvPr/>
        </p:nvSpPr>
        <p:spPr bwMode="auto">
          <a:xfrm>
            <a:off x="2452688" y="5270693"/>
            <a:ext cx="379412" cy="349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13" name="Oval 13"/>
          <p:cNvSpPr>
            <a:spLocks noChangeAspect="1" noChangeArrowheads="1"/>
          </p:cNvSpPr>
          <p:nvPr/>
        </p:nvSpPr>
        <p:spPr bwMode="auto">
          <a:xfrm>
            <a:off x="3195638" y="4511868"/>
            <a:ext cx="379412" cy="349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14" name="Rectangle 14"/>
          <p:cNvSpPr>
            <a:spLocks noChangeAspect="1" noChangeArrowheads="1"/>
          </p:cNvSpPr>
          <p:nvPr/>
        </p:nvSpPr>
        <p:spPr bwMode="auto">
          <a:xfrm>
            <a:off x="1874838" y="3586355"/>
            <a:ext cx="68262" cy="93663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cxnSp>
        <p:nvCxnSpPr>
          <p:cNvPr id="256015" name="AutoShape 15"/>
          <p:cNvCxnSpPr>
            <a:cxnSpLocks noChangeAspect="1" noChangeShapeType="1"/>
            <a:stCxn id="256006" idx="3"/>
            <a:endCxn id="256014" idx="3"/>
          </p:cNvCxnSpPr>
          <p:nvPr/>
        </p:nvCxnSpPr>
        <p:spPr bwMode="auto">
          <a:xfrm flipH="1">
            <a:off x="1943100" y="2892618"/>
            <a:ext cx="554038" cy="7413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256016" name="AutoShape 16"/>
          <p:cNvCxnSpPr>
            <a:cxnSpLocks noChangeAspect="1" noChangeShapeType="1"/>
            <a:stCxn id="256014" idx="1"/>
            <a:endCxn id="256010" idx="5"/>
          </p:cNvCxnSpPr>
          <p:nvPr/>
        </p:nvCxnSpPr>
        <p:spPr bwMode="auto">
          <a:xfrm flipH="1" flipV="1">
            <a:off x="1706563" y="2878330"/>
            <a:ext cx="168275" cy="7556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256017" name="AutoShape 17"/>
          <p:cNvCxnSpPr>
            <a:cxnSpLocks noChangeAspect="1" noChangeShapeType="1"/>
            <a:stCxn id="256014" idx="1"/>
            <a:endCxn id="256004" idx="6"/>
          </p:cNvCxnSpPr>
          <p:nvPr/>
        </p:nvCxnSpPr>
        <p:spPr bwMode="auto">
          <a:xfrm flipH="1" flipV="1">
            <a:off x="963613" y="3541905"/>
            <a:ext cx="911225" cy="920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256018" name="AutoShape 18"/>
          <p:cNvCxnSpPr>
            <a:cxnSpLocks noChangeAspect="1" noChangeShapeType="1"/>
            <a:stCxn id="256014" idx="1"/>
            <a:endCxn id="256011" idx="7"/>
          </p:cNvCxnSpPr>
          <p:nvPr/>
        </p:nvCxnSpPr>
        <p:spPr bwMode="auto">
          <a:xfrm flipH="1">
            <a:off x="920750" y="3633980"/>
            <a:ext cx="954088" cy="8953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56019" name="Rectangle 19"/>
          <p:cNvSpPr>
            <a:spLocks noChangeAspect="1" noChangeArrowheads="1"/>
          </p:cNvSpPr>
          <p:nvPr/>
        </p:nvSpPr>
        <p:spPr bwMode="auto">
          <a:xfrm>
            <a:off x="2670455" y="3819718"/>
            <a:ext cx="68262" cy="93662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cxnSp>
        <p:nvCxnSpPr>
          <p:cNvPr id="256020" name="AutoShape 20"/>
          <p:cNvCxnSpPr>
            <a:cxnSpLocks noChangeAspect="1" noChangeShapeType="1"/>
            <a:stCxn id="256006" idx="4"/>
            <a:endCxn id="256019" idx="0"/>
          </p:cNvCxnSpPr>
          <p:nvPr/>
        </p:nvCxnSpPr>
        <p:spPr bwMode="auto">
          <a:xfrm rot="16200000" flipH="1">
            <a:off x="2229784" y="3344916"/>
            <a:ext cx="876300" cy="73304"/>
          </a:xfrm>
          <a:prstGeom prst="straightConnector1">
            <a:avLst/>
          </a:prstGeom>
          <a:noFill/>
          <a:ln w="9525">
            <a:solidFill>
              <a:srgbClr val="80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256021" name="AutoShape 21"/>
          <p:cNvCxnSpPr>
            <a:cxnSpLocks noChangeAspect="1" noChangeShapeType="1"/>
            <a:stCxn id="256019" idx="2"/>
            <a:endCxn id="256013" idx="1"/>
          </p:cNvCxnSpPr>
          <p:nvPr/>
        </p:nvCxnSpPr>
        <p:spPr bwMode="auto">
          <a:xfrm rot="16200000" flipH="1">
            <a:off x="2653077" y="3964889"/>
            <a:ext cx="649634" cy="546616"/>
          </a:xfrm>
          <a:prstGeom prst="straightConnector1">
            <a:avLst/>
          </a:prstGeom>
          <a:noFill/>
          <a:ln w="9525">
            <a:solidFill>
              <a:srgbClr val="80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256022" name="AutoShape 22"/>
          <p:cNvCxnSpPr>
            <a:cxnSpLocks noChangeAspect="1" noChangeShapeType="1"/>
            <a:stCxn id="256019" idx="2"/>
            <a:endCxn id="35" idx="6"/>
          </p:cNvCxnSpPr>
          <p:nvPr/>
        </p:nvCxnSpPr>
        <p:spPr bwMode="auto">
          <a:xfrm rot="5400000">
            <a:off x="2441073" y="3835945"/>
            <a:ext cx="186079" cy="340949"/>
          </a:xfrm>
          <a:prstGeom prst="straightConnector1">
            <a:avLst/>
          </a:prstGeom>
          <a:noFill/>
          <a:ln w="9525">
            <a:solidFill>
              <a:srgbClr val="800000"/>
            </a:solidFill>
            <a:round/>
            <a:headEnd/>
            <a:tailEnd type="triangle" w="med" len="med"/>
          </a:ln>
          <a:effectLst/>
        </p:spPr>
      </p:cxnSp>
      <p:pic>
        <p:nvPicPr>
          <p:cNvPr id="256023" name="Picture 23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716088" y="3081530"/>
            <a:ext cx="144462" cy="3127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56024" name="Picture 24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244600" y="3426018"/>
            <a:ext cx="144463" cy="311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56025" name="Picture 25" descr="TP_tmp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290638" y="3946718"/>
            <a:ext cx="144462" cy="3127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56026" name="Picture 26" descr="TP_tmp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472406" y="3876963"/>
            <a:ext cx="144462" cy="3127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56027" name="Picture 27" descr="TP_tmp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913996" y="4077111"/>
            <a:ext cx="142875" cy="3127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56028" name="Picture 28" descr="TP_tmp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525277" y="3275205"/>
            <a:ext cx="242887" cy="1905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56029" name="Picture 29" descr="TP_tmp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109788" y="3152968"/>
            <a:ext cx="242887" cy="1889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35" name="Oval 8"/>
          <p:cNvSpPr>
            <a:spLocks noChangeAspect="1" noChangeArrowheads="1"/>
          </p:cNvSpPr>
          <p:nvPr/>
        </p:nvSpPr>
        <p:spPr bwMode="auto">
          <a:xfrm>
            <a:off x="1982637" y="3924834"/>
            <a:ext cx="381000" cy="349250"/>
          </a:xfrm>
          <a:prstGeom prst="ellipse">
            <a:avLst/>
          </a:prstGeom>
          <a:solidFill>
            <a:schemeClr val="bg2">
              <a:alpha val="5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8" name="Curved Connector 7"/>
          <p:cNvCxnSpPr>
            <a:stCxn id="35" idx="4"/>
            <a:endCxn id="35" idx="2"/>
          </p:cNvCxnSpPr>
          <p:nvPr/>
        </p:nvCxnSpPr>
        <p:spPr bwMode="auto">
          <a:xfrm rot="5400000" flipH="1">
            <a:off x="1990574" y="4091522"/>
            <a:ext cx="174625" cy="190500"/>
          </a:xfrm>
          <a:prstGeom prst="curvedConnector4">
            <a:avLst>
              <a:gd name="adj1" fmla="val -130909"/>
              <a:gd name="adj2" fmla="val 220000"/>
            </a:avLst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9" name="Picture 8" descr="TP_tmp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53993" y="4585845"/>
            <a:ext cx="122415" cy="192366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9" name="Rectangle 2"/>
          <p:cNvSpPr>
            <a:spLocks noChangeArrowheads="1"/>
          </p:cNvSpPr>
          <p:nvPr/>
        </p:nvSpPr>
        <p:spPr bwMode="auto">
          <a:xfrm>
            <a:off x="0" y="410485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>
                <a:latin typeface="+mj-lt"/>
                <a:cs typeface="Times New Roman" panose="02020603050405020304" pitchFamily="18" charset="0"/>
              </a:rPr>
              <a:t>Markov Decision Processes</a:t>
            </a:r>
            <a:br>
              <a:rPr lang="en-US" sz="4800" dirty="0">
                <a:latin typeface="+mj-lt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rgbClr val="996600"/>
                </a:solidFill>
                <a:latin typeface="+mj-lt"/>
                <a:cs typeface="Times New Roman" panose="02020603050405020304" pitchFamily="18" charset="0"/>
              </a:rPr>
              <a:t>[Bellman ’57] [Howard ’60] </a:t>
            </a:r>
            <a:r>
              <a:rPr lang="en-US" sz="3200" dirty="0">
                <a:solidFill>
                  <a:srgbClr val="996600"/>
                </a:solidFill>
                <a:latin typeface="+mj-lt"/>
              </a:rPr>
              <a:t>…</a:t>
            </a:r>
          </a:p>
        </p:txBody>
      </p:sp>
      <p:sp>
        <p:nvSpPr>
          <p:cNvPr id="40" name="Text Box 34"/>
          <p:cNvSpPr txBox="1">
            <a:spLocks noChangeArrowheads="1"/>
          </p:cNvSpPr>
          <p:nvPr/>
        </p:nvSpPr>
        <p:spPr bwMode="auto">
          <a:xfrm>
            <a:off x="0" y="6122157"/>
            <a:ext cx="10080625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Optimal 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positional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strategies can be found using </a:t>
            </a:r>
            <a:r>
              <a:rPr lang="en-US" sz="32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LP.</a:t>
            </a:r>
            <a:endParaRPr lang="en-US" sz="32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 Box 35"/>
          <p:cNvSpPr txBox="1">
            <a:spLocks noChangeArrowheads="1"/>
          </p:cNvSpPr>
          <p:nvPr/>
        </p:nvSpPr>
        <p:spPr bwMode="auto">
          <a:xfrm>
            <a:off x="0" y="6727321"/>
            <a:ext cx="10080625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Is there a </a:t>
            </a:r>
            <a:r>
              <a:rPr 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strongly polynomial</a:t>
            </a:r>
            <a:r>
              <a:rPr lang="en-US" sz="32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time algorithm?</a:t>
            </a:r>
          </a:p>
        </p:txBody>
      </p:sp>
      <p:sp>
        <p:nvSpPr>
          <p:cNvPr id="51" name="Text Box 34"/>
          <p:cNvSpPr txBox="1">
            <a:spLocks noChangeArrowheads="1"/>
          </p:cNvSpPr>
          <p:nvPr/>
        </p:nvSpPr>
        <p:spPr bwMode="auto">
          <a:xfrm>
            <a:off x="0" y="1631830"/>
            <a:ext cx="4807601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smtClean="0">
                <a:latin typeface="+mj-lt"/>
                <a:cs typeface="Times New Roman" pitchFamily="18" charset="0"/>
              </a:rPr>
              <a:t>1-player TBSGs</a:t>
            </a:r>
            <a:endParaRPr lang="en-US" sz="3200" dirty="0">
              <a:solidFill>
                <a:schemeClr val="accent2"/>
              </a:solidFill>
              <a:latin typeface="+mj-lt"/>
              <a:cs typeface="Times New Roman" pitchFamily="18" charset="0"/>
            </a:endParaRPr>
          </a:p>
        </p:txBody>
      </p:sp>
      <p:grpSp>
        <p:nvGrpSpPr>
          <p:cNvPr id="52" name="Group 51"/>
          <p:cNvGrpSpPr/>
          <p:nvPr/>
        </p:nvGrpSpPr>
        <p:grpSpPr>
          <a:xfrm>
            <a:off x="5046744" y="3127108"/>
            <a:ext cx="3978114" cy="1061373"/>
            <a:chOff x="5587126" y="4485861"/>
            <a:chExt cx="3978114" cy="1061373"/>
          </a:xfrm>
        </p:grpSpPr>
        <p:sp>
          <p:nvSpPr>
            <p:cNvPr id="53" name="Text Box 42"/>
            <p:cNvSpPr txBox="1">
              <a:spLocks noChangeAspect="1" noChangeArrowheads="1"/>
            </p:cNvSpPr>
            <p:nvPr/>
          </p:nvSpPr>
          <p:spPr bwMode="auto">
            <a:xfrm>
              <a:off x="6068512" y="4485861"/>
              <a:ext cx="3015343" cy="493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800" dirty="0">
                  <a:solidFill>
                    <a:srgbClr val="00B050"/>
                  </a:solidFill>
                </a:rPr>
                <a:t>Discounted </a:t>
              </a:r>
              <a:r>
                <a:rPr lang="en-US" sz="2800" dirty="0" smtClean="0">
                  <a:solidFill>
                    <a:srgbClr val="0033CC"/>
                  </a:solidFill>
                </a:rPr>
                <a:t>cost</a:t>
              </a:r>
              <a:endParaRPr lang="en-US" sz="2800" dirty="0">
                <a:solidFill>
                  <a:srgbClr val="0033CC"/>
                </a:solidFill>
              </a:endParaRPr>
            </a:p>
          </p:txBody>
        </p:sp>
        <p:grpSp>
          <p:nvGrpSpPr>
            <p:cNvPr id="54" name="Group 53"/>
            <p:cNvGrpSpPr/>
            <p:nvPr/>
          </p:nvGrpSpPr>
          <p:grpSpPr>
            <a:xfrm>
              <a:off x="5587126" y="5001315"/>
              <a:ext cx="3978114" cy="545919"/>
              <a:chOff x="5587126" y="5001315"/>
              <a:chExt cx="3978114" cy="545919"/>
            </a:xfrm>
          </p:grpSpPr>
          <p:sp>
            <p:nvSpPr>
              <p:cNvPr id="55" name="Text Box 49"/>
              <p:cNvSpPr txBox="1">
                <a:spLocks noChangeArrowheads="1"/>
              </p:cNvSpPr>
              <p:nvPr/>
            </p:nvSpPr>
            <p:spPr bwMode="auto">
              <a:xfrm>
                <a:off x="5587126" y="5007184"/>
                <a:ext cx="1910445" cy="4930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/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</a:t>
                </a:r>
                <a:endPara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6" name="Text Box 4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886607" y="5001315"/>
                    <a:ext cx="2678633" cy="54591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2800" dirty="0" smtClean="0">
                        <a:solidFill>
                          <a:schemeClr val="tx1"/>
                        </a:solidFill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a:t> </a:t>
                    </a:r>
                    <a14:m>
                      <m:oMath xmlns:m="http://schemas.openxmlformats.org/officeDocument/2006/math">
                        <m:r>
                          <a:rPr 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𝔼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nary>
                              <m:naryPr>
                                <m:chr m:val="∑"/>
                                <m:ctrlP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=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b>
                              <m:sup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∞</m:t>
                                </m:r>
                              </m:sup>
                              <m:e>
                                <m:sSup>
                                  <m:sSupPr>
                                    <m:ctrlP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𝜆</m:t>
                                    </m:r>
                                  </m:e>
                                  <m:sup>
                                    <m: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p>
                                </m:sSup>
                                <m:sSub>
                                  <m:sSubPr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nary>
                          </m:e>
                        </m:d>
                      </m:oMath>
                    </a14:m>
                    <a:endParaRPr lang="en-US" sz="2800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56" name="Text Box 4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6886607" y="5001315"/>
                    <a:ext cx="2678633" cy="545919"/>
                  </a:xfrm>
                  <a:prstGeom prst="rect">
                    <a:avLst/>
                  </a:prstGeom>
                  <a:blipFill>
                    <a:blip r:embed="rId18"/>
                    <a:stretch>
                      <a:fillRect/>
                    </a:stretch>
                  </a:blip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2" name="Group 1"/>
          <p:cNvGrpSpPr/>
          <p:nvPr/>
        </p:nvGrpSpPr>
        <p:grpSpPr>
          <a:xfrm>
            <a:off x="4893642" y="4510772"/>
            <a:ext cx="4284319" cy="1228061"/>
            <a:chOff x="4893642" y="4510772"/>
            <a:chExt cx="4284319" cy="1228061"/>
          </a:xfrm>
        </p:grpSpPr>
        <p:grpSp>
          <p:nvGrpSpPr>
            <p:cNvPr id="57" name="Group 56"/>
            <p:cNvGrpSpPr/>
            <p:nvPr/>
          </p:nvGrpSpPr>
          <p:grpSpPr>
            <a:xfrm>
              <a:off x="4893642" y="4510772"/>
              <a:ext cx="4284319" cy="1228061"/>
              <a:chOff x="5534389" y="5653771"/>
              <a:chExt cx="4284319" cy="1228061"/>
            </a:xfrm>
          </p:grpSpPr>
          <p:sp>
            <p:nvSpPr>
              <p:cNvPr id="58" name="Text Box 41"/>
              <p:cNvSpPr txBox="1">
                <a:spLocks noChangeAspect="1" noChangeArrowheads="1"/>
              </p:cNvSpPr>
              <p:nvPr/>
            </p:nvSpPr>
            <p:spPr bwMode="auto">
              <a:xfrm>
                <a:off x="5779343" y="5653771"/>
                <a:ext cx="3794411" cy="4930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dirty="0">
                    <a:solidFill>
                      <a:srgbClr val="990099"/>
                    </a:solidFill>
                  </a:rPr>
                  <a:t>Limiting average </a:t>
                </a:r>
                <a:r>
                  <a:rPr lang="en-US" sz="2800" dirty="0" smtClean="0">
                    <a:solidFill>
                      <a:schemeClr val="accent2"/>
                    </a:solidFill>
                  </a:rPr>
                  <a:t>cost</a:t>
                </a:r>
                <a:endParaRPr lang="en-US" sz="2800" dirty="0">
                  <a:solidFill>
                    <a:schemeClr val="accent2"/>
                  </a:solidFill>
                </a:endParaRPr>
              </a:p>
            </p:txBody>
          </p:sp>
          <p:grpSp>
            <p:nvGrpSpPr>
              <p:cNvPr id="59" name="Group 58"/>
              <p:cNvGrpSpPr/>
              <p:nvPr/>
            </p:nvGrpSpPr>
            <p:grpSpPr>
              <a:xfrm>
                <a:off x="5534389" y="6169008"/>
                <a:ext cx="4284319" cy="712824"/>
                <a:chOff x="5681614" y="6169008"/>
                <a:chExt cx="4284319" cy="712824"/>
              </a:xfrm>
            </p:grpSpPr>
            <p:sp>
              <p:nvSpPr>
                <p:cNvPr id="60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5681614" y="6237782"/>
                  <a:ext cx="1464654" cy="49308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2800" dirty="0" smtClean="0">
                      <a:solidFill>
                        <a:srgbClr val="00B05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min</a:t>
                  </a:r>
                  <a:r>
                    <a:rPr lang="en-US" sz="28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/</a:t>
                  </a:r>
                  <a:r>
                    <a:rPr lang="en-US" sz="2800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max</a:t>
                  </a:r>
                  <a:endParaRPr lang="en-US" sz="28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1" name="Text Box 4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990955" y="6169008"/>
                      <a:ext cx="2974978" cy="712824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square">
                      <a:spAutoFit/>
                    </a:bodyPr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n-US" sz="2800" dirty="0" smtClean="0">
                          <a:solidFill>
                            <a:schemeClr val="tx1"/>
                          </a:solidFill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14:m>
                        <m:oMath xmlns:m="http://schemas.openxmlformats.org/officeDocument/2006/math">
                          <m:r>
                            <a:rPr lang="en-US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𝔼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func>
                                <m:funcPr>
                                  <m:ctrlPr>
                                    <a:rPr lang="en-US" sz="2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uncPr>
                                <m:fName>
                                  <m:limLow>
                                    <m:limLowPr>
                                      <m:ctrlPr>
                                        <a:rPr lang="en-US" sz="28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limLow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2800" b="0" i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lim</m:t>
                                      </m:r>
                                    </m:e>
                                    <m:lim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𝑇</m:t>
                                      </m:r>
                                      <m:r>
                                        <m:rPr>
                                          <m:brk m:alnAt="23"/>
                                        </m:rPr>
                                        <a:rPr lang="en-US" sz="2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→</m:t>
                                      </m:r>
                                      <m:r>
                                        <m:rPr>
                                          <m:brk m:alnAt="23"/>
                                        </m:rPr>
                                        <a:rPr lang="en-US" sz="2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∞</m:t>
                                      </m:r>
                                    </m:lim>
                                  </m:limLow>
                                </m:fName>
                                <m:e>
                                  <m:f>
                                    <m:fPr>
                                      <m:ctrlPr>
                                        <a:rPr lang="en-US" sz="28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8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sz="28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𝑇</m:t>
                                      </m:r>
                                    </m:den>
                                  </m:f>
                                  <m:nary>
                                    <m:naryPr>
                                      <m:chr m:val="∑"/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=</m:t>
                                      </m:r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0</m:t>
                                      </m:r>
                                    </m:sub>
                                    <m:sup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𝑇</m:t>
                                      </m:r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</m:sup>
                                    <m:e>
                                      <m:sSub>
                                        <m:sSubPr>
                                          <m:ctrlPr>
                                            <a:rPr lang="en-US" sz="2800" i="1" smtClean="0">
                                              <a:solidFill>
                                                <a:srgbClr val="0033CC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800" i="1">
                                              <a:solidFill>
                                                <a:srgbClr val="0033CC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𝑐</m:t>
                                          </m:r>
                                        </m:e>
                                        <m:sub>
                                          <m:r>
                                            <a:rPr lang="en-US" sz="2800" i="1">
                                              <a:solidFill>
                                                <a:srgbClr val="0033CC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e>
                                  </m:nary>
                                </m:e>
                              </m:func>
                            </m:e>
                          </m:d>
                        </m:oMath>
                      </a14:m>
                      <a:endParaRPr lang="en-US" sz="28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53" name="Text Box 49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 bwMode="auto">
                    <a:xfrm>
                      <a:off x="6990955" y="6169008"/>
                      <a:ext cx="2974978" cy="712824"/>
                    </a:xfrm>
                    <a:prstGeom prst="rect">
                      <a:avLst/>
                    </a:prstGeom>
                    <a:blipFill>
                      <a:blip r:embed="rId19"/>
                      <a:stretch>
                        <a:fillRect/>
                      </a:stretch>
                    </a:blip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p:cxnSp>
          <p:nvCxnSpPr>
            <p:cNvPr id="62" name="Straight Connector 61"/>
            <p:cNvCxnSpPr/>
            <p:nvPr/>
          </p:nvCxnSpPr>
          <p:spPr bwMode="auto">
            <a:xfrm>
              <a:off x="6956245" y="5180127"/>
              <a:ext cx="502398" cy="0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rgbClr val="0033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63" name="Group 62"/>
          <p:cNvGrpSpPr/>
          <p:nvPr/>
        </p:nvGrpSpPr>
        <p:grpSpPr>
          <a:xfrm>
            <a:off x="4814767" y="1871384"/>
            <a:ext cx="4442069" cy="1008321"/>
            <a:chOff x="5700227" y="1495525"/>
            <a:chExt cx="4442069" cy="1008321"/>
          </a:xfrm>
        </p:grpSpPr>
        <p:sp>
          <p:nvSpPr>
            <p:cNvPr id="64" name="Text Box 41"/>
            <p:cNvSpPr txBox="1">
              <a:spLocks noChangeAspect="1" noChangeArrowheads="1"/>
            </p:cNvSpPr>
            <p:nvPr/>
          </p:nvSpPr>
          <p:spPr bwMode="auto">
            <a:xfrm>
              <a:off x="5700227" y="1495525"/>
              <a:ext cx="4442069" cy="493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800" dirty="0" smtClean="0">
                  <a:solidFill>
                    <a:srgbClr val="0033CC"/>
                  </a:solidFill>
                </a:rPr>
                <a:t>Total cost – infinite horizon</a:t>
              </a:r>
              <a:endParaRPr lang="en-US" sz="2800" dirty="0">
                <a:solidFill>
                  <a:srgbClr val="0033CC"/>
                </a:solidFill>
              </a:endParaRPr>
            </a:p>
          </p:txBody>
        </p:sp>
        <p:grpSp>
          <p:nvGrpSpPr>
            <p:cNvPr id="65" name="Group 64"/>
            <p:cNvGrpSpPr/>
            <p:nvPr/>
          </p:nvGrpSpPr>
          <p:grpSpPr>
            <a:xfrm>
              <a:off x="6073469" y="1996004"/>
              <a:ext cx="3467853" cy="507842"/>
              <a:chOff x="5711114" y="1996004"/>
              <a:chExt cx="3467853" cy="507842"/>
            </a:xfrm>
          </p:grpSpPr>
          <p:sp>
            <p:nvSpPr>
              <p:cNvPr id="66" name="Text Box 49"/>
              <p:cNvSpPr txBox="1">
                <a:spLocks noChangeArrowheads="1"/>
              </p:cNvSpPr>
              <p:nvPr/>
            </p:nvSpPr>
            <p:spPr bwMode="auto">
              <a:xfrm>
                <a:off x="5711114" y="1996004"/>
                <a:ext cx="1910445" cy="4930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/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</a:t>
                </a:r>
                <a:endPara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7" name="Text Box 4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8522" y="2010185"/>
                    <a:ext cx="1910445" cy="49366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2800" dirty="0" smtClean="0">
                        <a:solidFill>
                          <a:schemeClr val="tx1"/>
                        </a:solidFill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a:t> </a:t>
                    </a:r>
                    <a14:m>
                      <m:oMath xmlns:m="http://schemas.openxmlformats.org/officeDocument/2006/math">
                        <m:r>
                          <a:rPr 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𝔼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nary>
                              <m:naryPr>
                                <m:chr m:val="∑"/>
                                <m:ctrlP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=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b>
                              <m:sup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∞</m:t>
                                </m:r>
                              </m:sup>
                              <m:e>
                                <m:sSub>
                                  <m:sSubPr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nary>
                          </m:e>
                        </m:d>
                      </m:oMath>
                    </a14:m>
                    <a:endParaRPr lang="en-US" sz="2800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60" name="Text Box 4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7268522" y="2010185"/>
                    <a:ext cx="1910445" cy="493661"/>
                  </a:xfrm>
                  <a:prstGeom prst="rect">
                    <a:avLst/>
                  </a:prstGeom>
                  <a:blipFill>
                    <a:blip r:embed="rId21"/>
                    <a:stretch>
                      <a:fillRect/>
                    </a:stretch>
                  </a:blip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</p:spTree>
    <p:extLst>
      <p:ext uri="{BB962C8B-B14F-4D97-AF65-F5344CB8AC3E}">
        <p14:creationId xmlns:p14="http://schemas.microsoft.com/office/powerpoint/2010/main" val="36527509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2560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2560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2560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2560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500" fill="hold"/>
                                        <p:tgtEl>
                                          <p:spTgt spid="2560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28" dur="500" fill="hold"/>
                                        <p:tgtEl>
                                          <p:spTgt spid="2560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2560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25600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500" fill="hold"/>
                                        <p:tgtEl>
                                          <p:spTgt spid="2560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33" dur="500" fill="hold"/>
                                        <p:tgtEl>
                                          <p:spTgt spid="2560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2560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25600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500" fill="hold"/>
                                        <p:tgtEl>
                                          <p:spTgt spid="2560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2560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2560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2560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500" fill="hold"/>
                                        <p:tgtEl>
                                          <p:spTgt spid="2560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43" dur="500" fill="hold"/>
                                        <p:tgtEl>
                                          <p:spTgt spid="2560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2560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25600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7" dur="500" fill="hold"/>
                                        <p:tgtEl>
                                          <p:spTgt spid="2560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2560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2560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2560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" dur="500" fill="hold"/>
                                        <p:tgtEl>
                                          <p:spTgt spid="2560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53" dur="500" fill="hold"/>
                                        <p:tgtEl>
                                          <p:spTgt spid="2560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2560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2560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7" dur="500" fill="hold"/>
                                        <p:tgtEl>
                                          <p:spTgt spid="2560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560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560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5600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04" grpId="0" animBg="1"/>
      <p:bldP spid="256006" grpId="0" animBg="1"/>
      <p:bldP spid="256008" grpId="0" animBg="1"/>
      <p:bldP spid="256009" grpId="0" animBg="1"/>
      <p:bldP spid="256010" grpId="0" animBg="1"/>
      <p:bldP spid="256011" grpId="0" animBg="1"/>
      <p:bldP spid="256012" grpId="0" animBg="1"/>
      <p:bldP spid="256013" grpId="0" animBg="1"/>
      <p:bldP spid="40" grpId="0"/>
      <p:bldP spid="41" grpId="0"/>
      <p:bldP spid="5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3"/>
          <p:cNvSpPr>
            <a:spLocks noChangeArrowheads="1"/>
          </p:cNvSpPr>
          <p:nvPr/>
        </p:nvSpPr>
        <p:spPr bwMode="auto">
          <a:xfrm>
            <a:off x="-1" y="257064"/>
            <a:ext cx="10080625" cy="118801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000" dirty="0" smtClean="0">
                <a:solidFill>
                  <a:srgbClr val="FF0000"/>
                </a:solidFill>
              </a:rPr>
              <a:t>Dual</a:t>
            </a:r>
            <a:r>
              <a:rPr lang="en-US" sz="4000" dirty="0" smtClean="0">
                <a:solidFill>
                  <a:schemeClr val="accent2"/>
                </a:solidFill>
              </a:rPr>
              <a:t> </a:t>
            </a:r>
            <a:r>
              <a:rPr lang="en-US" sz="4000" dirty="0" smtClean="0">
                <a:solidFill>
                  <a:srgbClr val="C00000"/>
                </a:solidFill>
              </a:rPr>
              <a:t>LP</a:t>
            </a:r>
            <a:r>
              <a:rPr lang="en-US" sz="4000" dirty="0" smtClean="0">
                <a:solidFill>
                  <a:schemeClr val="accent2"/>
                </a:solidFill>
              </a:rPr>
              <a:t> formulation for total cost MDPs</a:t>
            </a:r>
          </a:p>
          <a:p>
            <a:pPr algn="ctr">
              <a:lnSpc>
                <a:spcPct val="100000"/>
              </a:lnSpc>
            </a:pPr>
            <a:r>
              <a:rPr lang="en-US" sz="4000" dirty="0">
                <a:solidFill>
                  <a:srgbClr val="CC6600"/>
                </a:solidFill>
              </a:rPr>
              <a:t>[</a:t>
            </a:r>
            <a:r>
              <a:rPr lang="en-US" sz="4000" dirty="0" err="1">
                <a:solidFill>
                  <a:srgbClr val="CC6600"/>
                </a:solidFill>
              </a:rPr>
              <a:t>d’Epenoux</a:t>
            </a:r>
            <a:r>
              <a:rPr lang="en-US" sz="4000" dirty="0">
                <a:solidFill>
                  <a:srgbClr val="CC6600"/>
                </a:solidFill>
              </a:rPr>
              <a:t> (1964</a:t>
            </a:r>
            <a:r>
              <a:rPr lang="en-US" sz="4000" dirty="0" smtClean="0">
                <a:solidFill>
                  <a:srgbClr val="CC6600"/>
                </a:solidFill>
              </a:rPr>
              <a:t>)]</a:t>
            </a:r>
            <a:endParaRPr lang="en-US" sz="4000" dirty="0">
              <a:solidFill>
                <a:srgbClr val="CC6600"/>
              </a:solidFill>
              <a:sym typeface="Symbol" pitchFamily="18" charset="2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94140" y="1733269"/>
            <a:ext cx="9254358" cy="1523640"/>
            <a:chOff x="394140" y="3079168"/>
            <a:chExt cx="9254358" cy="1623849"/>
          </a:xfrm>
        </p:grpSpPr>
        <p:sp>
          <p:nvSpPr>
            <p:cNvPr id="3" name="Rectangle 2"/>
            <p:cNvSpPr/>
            <p:nvPr/>
          </p:nvSpPr>
          <p:spPr bwMode="auto">
            <a:xfrm>
              <a:off x="394140" y="3079168"/>
              <a:ext cx="9254358" cy="1623849"/>
            </a:xfrm>
            <a:prstGeom prst="rect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1044364" y="3257521"/>
                  <a:ext cx="7953911" cy="134091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3000" b="0" dirty="0" smtClean="0">
                      <a:cs typeface="Times New Roman" pitchFamily="18" charset="0"/>
                    </a:rPr>
                    <a:t> </a:t>
                  </a:r>
                  <a14:m>
                    <m:oMath xmlns:m="http://schemas.openxmlformats.org/officeDocument/2006/math">
                      <m:func>
                        <m:funcPr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0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max</m:t>
                          </m:r>
                        </m:fName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     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∈</m:t>
                              </m:r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𝑆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sz="30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e>
                      </m:func>
                    </m:oMath>
                  </a14:m>
                  <a:endParaRPr lang="en-US" sz="3000" dirty="0" smtClean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>
                    <a:spcBef>
                      <a:spcPct val="50000"/>
                    </a:spcBef>
                  </a:pPr>
                  <a:r>
                    <a:rPr lang="en-US" sz="3000" dirty="0" smtClean="0"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3000" dirty="0" err="1" smtClean="0">
                      <a:latin typeface="Times New Roman" pitchFamily="18" charset="0"/>
                      <a:cs typeface="Times New Roman" pitchFamily="18" charset="0"/>
                    </a:rPr>
                    <a:t>s.t.</a:t>
                  </a:r>
                  <a:r>
                    <a:rPr lang="en-US" sz="3000" dirty="0" smtClean="0">
                      <a:latin typeface="Times New Roman" pitchFamily="18" charset="0"/>
                      <a:cs typeface="Times New Roman" pitchFamily="18" charset="0"/>
                    </a:rPr>
                    <a:t>      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−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𝑗</m:t>
                          </m:r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∈</m:t>
                          </m:r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𝑆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≤ </m:t>
                      </m:r>
                      <m:sSub>
                        <m:sSubPr>
                          <m:ctrlP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𝑎</m:t>
                          </m:r>
                        </m:sub>
                      </m:sSub>
                    </m:oMath>
                  </a14:m>
                  <a:r>
                    <a:rPr lang="en-US" sz="3000" dirty="0" smtClean="0">
                      <a:solidFill>
                        <a:schemeClr val="accent2"/>
                      </a:solidFill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lang="en-US" sz="3000" dirty="0" smtClean="0">
                      <a:latin typeface="Times New Roman" pitchFamily="18" charset="0"/>
                      <a:cs typeface="Times New Roman" pitchFamily="18" charset="0"/>
                    </a:rPr>
                    <a:t>,</a:t>
                  </a:r>
                  <a:r>
                    <a:rPr lang="en-US" sz="3000" dirty="0" smtClean="0">
                      <a:solidFill>
                        <a:schemeClr val="accent2"/>
                      </a:solidFill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14:m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𝑖</m:t>
                      </m:r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∈</m:t>
                      </m:r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𝑆</m:t>
                      </m:r>
                    </m:oMath>
                  </a14:m>
                  <a:r>
                    <a:rPr lang="en-US" sz="3000" dirty="0" smtClean="0">
                      <a:solidFill>
                        <a:schemeClr val="accent2"/>
                      </a:solidFill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lang="en-US" sz="3000" dirty="0" smtClean="0">
                      <a:latin typeface="Times New Roman" pitchFamily="18" charset="0"/>
                      <a:cs typeface="Times New Roman" pitchFamily="18" charset="0"/>
                    </a:rPr>
                    <a:t>,</a:t>
                  </a:r>
                  <a:r>
                    <a:rPr lang="en-US" sz="3000" dirty="0" smtClean="0">
                      <a:solidFill>
                        <a:schemeClr val="accent2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𝑎</m:t>
                      </m:r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∈</m:t>
                      </m:r>
                      <m:sSub>
                        <m:sSubPr>
                          <m:ctrlP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</m:sSub>
                    </m:oMath>
                  </a14:m>
                  <a:endParaRPr lang="en-US" sz="3000" dirty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>
            <p:sp>
              <p:nvSpPr>
                <p:cNvPr id="7" name="Text 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044364" y="3257521"/>
                  <a:ext cx="7953911" cy="1340914"/>
                </a:xfrm>
                <a:prstGeom prst="rect">
                  <a:avLst/>
                </a:prstGeom>
                <a:blipFill>
                  <a:blip r:embed="rId3"/>
                  <a:stretch>
                    <a:fillRect l="-536" b="-10680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0" name="Text Box 34"/>
          <p:cNvSpPr txBox="1">
            <a:spLocks noChangeArrowheads="1"/>
          </p:cNvSpPr>
          <p:nvPr/>
        </p:nvSpPr>
        <p:spPr bwMode="auto">
          <a:xfrm>
            <a:off x="6853" y="3738440"/>
            <a:ext cx="100806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u="sng" dirty="0" smtClean="0">
                <a:latin typeface="Times New Roman" pitchFamily="18" charset="0"/>
                <a:cs typeface="Times New Roman" pitchFamily="18" charset="0"/>
              </a:rPr>
              <a:t>Optimality (Alternative proof):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34"/>
              <p:cNvSpPr txBox="1">
                <a:spLocks noChangeArrowheads="1"/>
              </p:cNvSpPr>
              <p:nvPr/>
            </p:nvSpPr>
            <p:spPr bwMode="auto">
              <a:xfrm>
                <a:off x="-5131" y="5080780"/>
                <a:ext cx="10080625" cy="5507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30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𝑻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is monotone. By induction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𝑻</m:t>
                        </m:r>
                      </m:e>
                      <m:sup>
                        <m:d>
                          <m:dPr>
                            <m:ctrlPr>
                              <a:rPr lang="en-US" sz="30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𝑟</m:t>
                            </m:r>
                          </m:e>
                        </m:d>
                      </m:sup>
                    </m:sSup>
                    <m:d>
                      <m:dPr>
                        <m:ctrlP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sSup>
                      <m:sSupPr>
                        <m:ctrlPr>
                          <a:rPr lang="en-US" sz="30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𝑻</m:t>
                        </m:r>
                      </m:e>
                      <m:sup>
                        <m:d>
                          <m:d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b="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𝑟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+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sup>
                    </m:sSup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3000" b="1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3000" dirty="0">
                    <a:latin typeface="Times New Roman" pitchFamily="18" charset="0"/>
                    <a:cs typeface="Times New Roman" pitchFamily="18" charset="0"/>
                  </a:rPr>
                  <a:t>.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5131" y="5080780"/>
                <a:ext cx="10080625" cy="550792"/>
              </a:xfrm>
              <a:prstGeom prst="rect">
                <a:avLst/>
              </a:prstGeom>
              <a:blipFill>
                <a:blip r:embed="rId4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34"/>
              <p:cNvSpPr txBox="1">
                <a:spLocks noChangeArrowheads="1"/>
              </p:cNvSpPr>
              <p:nvPr/>
            </p:nvSpPr>
            <p:spPr bwMode="auto">
              <a:xfrm>
                <a:off x="13707" y="5697373"/>
                <a:ext cx="10080625" cy="5507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Hence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𝑻</m:t>
                        </m:r>
                      </m:e>
                      <m:sup>
                        <m:d>
                          <m:dPr>
                            <m:ctrlPr>
                              <a:rPr lang="en-US" sz="30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𝑟</m:t>
                            </m:r>
                          </m:e>
                        </m:d>
                      </m:sup>
                    </m:sSup>
                    <m:d>
                      <m:dPr>
                        <m:ctrlP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</m:d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tends 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from below and </a:t>
                </a:r>
                <a14:m>
                  <m:oMath xmlns:m="http://schemas.openxmlformats.org/officeDocument/2006/math">
                    <m:r>
                      <a:rPr lang="en-US" sz="30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707" y="5697373"/>
                <a:ext cx="10080625" cy="550792"/>
              </a:xfrm>
              <a:prstGeom prst="rect">
                <a:avLst/>
              </a:prstGeom>
              <a:blipFill>
                <a:blip r:embed="rId5"/>
                <a:stretch>
                  <a:fillRect t="-14444" b="-3444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34"/>
              <p:cNvSpPr txBox="1">
                <a:spLocks noChangeArrowheads="1"/>
              </p:cNvSpPr>
              <p:nvPr/>
            </p:nvSpPr>
            <p:spPr bwMode="auto">
              <a:xfrm>
                <a:off x="5143" y="4460980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30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is a feasible solution, then </a:t>
                </a:r>
                <a14:m>
                  <m:oMath xmlns:m="http://schemas.openxmlformats.org/officeDocument/2006/math">
                    <m:r>
                      <a:rPr lang="en-US" sz="30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  <m:r>
                      <a:rPr lang="en-US" sz="30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r>
                      <a:rPr lang="en-US" sz="30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𝑻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30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43" y="4460980"/>
                <a:ext cx="10080625" cy="553998"/>
              </a:xfrm>
              <a:prstGeom prst="rect">
                <a:avLst/>
              </a:prstGeom>
              <a:blipFill>
                <a:blip r:embed="rId6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 Box 34"/>
              <p:cNvSpPr txBox="1">
                <a:spLocks noChangeArrowheads="1"/>
              </p:cNvSpPr>
              <p:nvPr/>
            </p:nvSpPr>
            <p:spPr bwMode="auto">
              <a:xfrm>
                <a:off x="1723" y="6404576"/>
                <a:ext cx="10080625" cy="5507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𝒚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≤</m:t>
                      </m:r>
                      <m:r>
                        <a:rPr lang="en-US" sz="3000" b="1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𝑻</m:t>
                      </m:r>
                      <m:d>
                        <m:dPr>
                          <m:ctrlPr>
                            <a:rPr lang="en-US" sz="3000" b="1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3000" b="1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𝒚</m:t>
                          </m:r>
                        </m:e>
                      </m:d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≤</m:t>
                      </m:r>
                      <m:sSup>
                        <m:sSupPr>
                          <m:ctrlPr>
                            <a:rPr lang="en-US" sz="3000" b="1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3000" b="1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𝑻</m:t>
                          </m:r>
                        </m:e>
                        <m:sup>
                          <m:d>
                            <m:dPr>
                              <m:ctrlPr>
                                <a:rPr lang="en-US" sz="3000" b="1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000" b="1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𝟐</m:t>
                              </m:r>
                            </m:e>
                          </m:d>
                        </m:sup>
                      </m:sSup>
                      <m:d>
                        <m:dPr>
                          <m:ctrlPr>
                            <a:rPr lang="en-US" sz="3000" b="1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3000" b="1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𝒚</m:t>
                          </m:r>
                        </m:e>
                      </m:d>
                      <m:r>
                        <a:rPr lang="en-US" sz="3000" b="1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≤…≤</m:t>
                      </m:r>
                      <m:sSup>
                        <m:sSupPr>
                          <m:ctrlPr>
                            <a:rPr lang="en-US" sz="3000" b="1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3000" b="1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3000" b="1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12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23" y="6404576"/>
                <a:ext cx="10080625" cy="55079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7274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4" grpId="0"/>
      <p:bldP spid="1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3"/>
          <p:cNvSpPr>
            <a:spLocks noChangeArrowheads="1"/>
          </p:cNvSpPr>
          <p:nvPr/>
        </p:nvSpPr>
        <p:spPr bwMode="auto">
          <a:xfrm>
            <a:off x="-1" y="257064"/>
            <a:ext cx="10080625" cy="118801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000" dirty="0" smtClean="0">
                <a:solidFill>
                  <a:srgbClr val="FF0000"/>
                </a:solidFill>
              </a:rPr>
              <a:t>Dual</a:t>
            </a:r>
            <a:r>
              <a:rPr lang="en-US" sz="4000" dirty="0" smtClean="0">
                <a:solidFill>
                  <a:schemeClr val="accent2"/>
                </a:solidFill>
              </a:rPr>
              <a:t> </a:t>
            </a:r>
            <a:r>
              <a:rPr lang="en-US" sz="4000" dirty="0" smtClean="0">
                <a:solidFill>
                  <a:srgbClr val="C00000"/>
                </a:solidFill>
              </a:rPr>
              <a:t>LP</a:t>
            </a:r>
            <a:r>
              <a:rPr lang="en-US" sz="4000" dirty="0" smtClean="0">
                <a:solidFill>
                  <a:schemeClr val="accent2"/>
                </a:solidFill>
              </a:rPr>
              <a:t> formulation for total cost MDPs</a:t>
            </a:r>
          </a:p>
          <a:p>
            <a:pPr algn="ctr">
              <a:lnSpc>
                <a:spcPct val="100000"/>
              </a:lnSpc>
            </a:pPr>
            <a:r>
              <a:rPr lang="en-US" sz="4000" dirty="0">
                <a:solidFill>
                  <a:srgbClr val="CC6600"/>
                </a:solidFill>
              </a:rPr>
              <a:t>[</a:t>
            </a:r>
            <a:r>
              <a:rPr lang="en-US" sz="4000" dirty="0" err="1">
                <a:solidFill>
                  <a:srgbClr val="CC6600"/>
                </a:solidFill>
              </a:rPr>
              <a:t>d’Epenoux</a:t>
            </a:r>
            <a:r>
              <a:rPr lang="en-US" sz="4000" dirty="0">
                <a:solidFill>
                  <a:srgbClr val="CC6600"/>
                </a:solidFill>
              </a:rPr>
              <a:t> (1964</a:t>
            </a:r>
            <a:r>
              <a:rPr lang="en-US" sz="4000" dirty="0" smtClean="0">
                <a:solidFill>
                  <a:srgbClr val="CC6600"/>
                </a:solidFill>
              </a:rPr>
              <a:t>)]</a:t>
            </a:r>
            <a:endParaRPr lang="en-US" sz="4000" dirty="0">
              <a:solidFill>
                <a:srgbClr val="CC6600"/>
              </a:solidFill>
              <a:sym typeface="Symbol" pitchFamily="18" charset="2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94140" y="1733269"/>
            <a:ext cx="9254358" cy="1523640"/>
            <a:chOff x="394140" y="3079168"/>
            <a:chExt cx="9254358" cy="1623849"/>
          </a:xfrm>
        </p:grpSpPr>
        <p:sp>
          <p:nvSpPr>
            <p:cNvPr id="3" name="Rectangle 2"/>
            <p:cNvSpPr/>
            <p:nvPr/>
          </p:nvSpPr>
          <p:spPr bwMode="auto">
            <a:xfrm>
              <a:off x="394140" y="3079168"/>
              <a:ext cx="9254358" cy="1623849"/>
            </a:xfrm>
            <a:prstGeom prst="rect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1044364" y="3257521"/>
                  <a:ext cx="7953911" cy="134091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3000" b="0" dirty="0" smtClean="0">
                      <a:cs typeface="Times New Roman" pitchFamily="18" charset="0"/>
                    </a:rPr>
                    <a:t> </a:t>
                  </a:r>
                  <a14:m>
                    <m:oMath xmlns:m="http://schemas.openxmlformats.org/officeDocument/2006/math">
                      <m:func>
                        <m:funcPr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0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max</m:t>
                          </m:r>
                        </m:fName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     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∈</m:t>
                              </m:r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𝑆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sz="30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e>
                      </m:func>
                    </m:oMath>
                  </a14:m>
                  <a:endParaRPr lang="en-US" sz="3000" dirty="0" smtClean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>
                    <a:spcBef>
                      <a:spcPct val="50000"/>
                    </a:spcBef>
                  </a:pPr>
                  <a:r>
                    <a:rPr lang="en-US" sz="3000" dirty="0" smtClean="0"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3000" dirty="0" err="1" smtClean="0">
                      <a:latin typeface="Times New Roman" pitchFamily="18" charset="0"/>
                      <a:cs typeface="Times New Roman" pitchFamily="18" charset="0"/>
                    </a:rPr>
                    <a:t>s.t.</a:t>
                  </a:r>
                  <a:r>
                    <a:rPr lang="en-US" sz="3000" dirty="0" smtClean="0">
                      <a:latin typeface="Times New Roman" pitchFamily="18" charset="0"/>
                      <a:cs typeface="Times New Roman" pitchFamily="18" charset="0"/>
                    </a:rPr>
                    <a:t>      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−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𝑗</m:t>
                          </m:r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∈</m:t>
                          </m:r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𝑆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≤ </m:t>
                      </m:r>
                      <m:sSub>
                        <m:sSubPr>
                          <m:ctrlP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𝑎</m:t>
                          </m:r>
                        </m:sub>
                      </m:sSub>
                    </m:oMath>
                  </a14:m>
                  <a:r>
                    <a:rPr lang="en-US" sz="3000" dirty="0" smtClean="0">
                      <a:latin typeface="Times New Roman" pitchFamily="18" charset="0"/>
                      <a:cs typeface="Times New Roman" pitchFamily="18" charset="0"/>
                    </a:rPr>
                    <a:t>  ,  </a:t>
                  </a:r>
                  <a14:m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𝑖</m:t>
                      </m:r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∈</m:t>
                      </m:r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𝑆</m:t>
                      </m:r>
                    </m:oMath>
                  </a14:m>
                  <a:r>
                    <a:rPr lang="en-US" sz="3000" dirty="0" smtClean="0">
                      <a:solidFill>
                        <a:schemeClr val="accent2"/>
                      </a:solidFill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lang="en-US" sz="3000" dirty="0" smtClean="0">
                      <a:latin typeface="Times New Roman" pitchFamily="18" charset="0"/>
                      <a:cs typeface="Times New Roman" pitchFamily="18" charset="0"/>
                    </a:rPr>
                    <a:t>, </a:t>
                  </a:r>
                  <a14:m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𝑎</m:t>
                      </m:r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∈</m:t>
                      </m:r>
                      <m:sSub>
                        <m:sSubPr>
                          <m:ctrlP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</m:sSub>
                    </m:oMath>
                  </a14:m>
                  <a:endParaRPr lang="en-US" sz="3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>
            <p:sp>
              <p:nvSpPr>
                <p:cNvPr id="7" name="Text 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044364" y="3257521"/>
                  <a:ext cx="7953911" cy="1340914"/>
                </a:xfrm>
                <a:prstGeom prst="rect">
                  <a:avLst/>
                </a:prstGeom>
                <a:blipFill>
                  <a:blip r:embed="rId3"/>
                  <a:stretch>
                    <a:fillRect l="-536" b="-10680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5" name="Text Box 34"/>
          <p:cNvSpPr txBox="1">
            <a:spLocks noChangeArrowheads="1"/>
          </p:cNvSpPr>
          <p:nvPr/>
        </p:nvSpPr>
        <p:spPr bwMode="auto">
          <a:xfrm>
            <a:off x="-1" y="3567220"/>
            <a:ext cx="10080625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b="1" u="sng" dirty="0" smtClean="0">
                <a:latin typeface="Times New Roman" pitchFamily="18" charset="0"/>
                <a:cs typeface="Times New Roman" pitchFamily="18" charset="0"/>
              </a:rPr>
              <a:t>Theorem: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sz="3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An optimal positional strategy of a stopping </a:t>
            </a:r>
            <a:r>
              <a:rPr lang="en-US" sz="3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MDP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, </a:t>
            </a:r>
            <a:br>
              <a:rPr lang="en-US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and values of all states, can be found in </a:t>
            </a:r>
            <a:br>
              <a:rPr lang="en-US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polynomial time by solving an </a:t>
            </a:r>
            <a:r>
              <a:rPr lang="en-US" sz="3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LP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34"/>
          <p:cNvSpPr txBox="1">
            <a:spLocks noChangeArrowheads="1"/>
          </p:cNvSpPr>
          <p:nvPr/>
        </p:nvSpPr>
        <p:spPr bwMode="auto">
          <a:xfrm>
            <a:off x="-1711" y="5712793"/>
            <a:ext cx="10080625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The dual </a:t>
            </a:r>
            <a:r>
              <a:rPr lang="en-US" sz="3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LP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formulation can be used to prove </a:t>
            </a:r>
            <a:br>
              <a:rPr lang="en-US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the existence of an optimal positional strategy </a:t>
            </a:r>
            <a:br>
              <a:rPr lang="en-US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without using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Banach’s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fixed-point theorem.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87406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1" y="283769"/>
            <a:ext cx="10080624" cy="77284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5400" dirty="0" smtClean="0">
                <a:solidFill>
                  <a:srgbClr val="0033CC"/>
                </a:solidFill>
              </a:rPr>
              <a:t>Linear Programming Duality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 Box 34"/>
              <p:cNvSpPr txBox="1">
                <a:spLocks noChangeArrowheads="1"/>
              </p:cNvSpPr>
              <p:nvPr/>
            </p:nvSpPr>
            <p:spPr bwMode="auto">
              <a:xfrm>
                <a:off x="1184879" y="1312026"/>
                <a:ext cx="3633700" cy="18097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4000" b="0" dirty="0" smtClean="0"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4000" b="0" i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min</m:t>
                        </m:r>
                      </m:fName>
                      <m:e>
                        <m:r>
                          <a:rPr lang="en-US" sz="4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en-US" sz="4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𝒄</m:t>
                            </m:r>
                          </m:e>
                          <m:sup>
                            <m:r>
                              <a:rPr lang="en-US" sz="4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𝑇</m:t>
                            </m:r>
                          </m:sup>
                        </m:sSup>
                        <m:r>
                          <a:rPr lang="en-US" sz="4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</m:func>
                  </m:oMath>
                </a14:m>
                <a:r>
                  <a:rPr lang="en-US" sz="4000" dirty="0" smtClean="0"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sz="4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4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 smtClean="0">
                    <a:latin typeface="Times New Roman" pitchFamily="18" charset="0"/>
                    <a:cs typeface="Times New Roman" pitchFamily="18" charset="0"/>
                  </a:rPr>
                  <a:t>s.t.</a:t>
                </a:r>
                <a:r>
                  <a:rPr lang="en-US" sz="4000" dirty="0" smtClean="0">
                    <a:latin typeface="Times New Roman" pitchFamily="18" charset="0"/>
                    <a:cs typeface="Times New Roman" pitchFamily="18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r>
                      <a:rPr lang="en-US" sz="4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sz="4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𝒃</m:t>
                    </m:r>
                  </m:oMath>
                </a14:m>
                <a:r>
                  <a:rPr lang="en-US" sz="4000" b="0" dirty="0" smtClean="0"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sz="4000" b="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4000" b="0" dirty="0" smtClean="0">
                    <a:latin typeface="Times New Roman" pitchFamily="18" charset="0"/>
                    <a:cs typeface="Times New Roman" pitchFamily="18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sz="4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≥</m:t>
                    </m:r>
                    <m:r>
                      <a:rPr lang="en-US" sz="4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𝟎</m:t>
                    </m:r>
                  </m:oMath>
                </a14:m>
                <a:endParaRPr lang="en-US" sz="4000" b="1" dirty="0" smtClean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5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84879" y="1312026"/>
                <a:ext cx="3633700" cy="1809726"/>
              </a:xfrm>
              <a:prstGeom prst="rect">
                <a:avLst/>
              </a:prstGeom>
              <a:blipFill>
                <a:blip r:embed="rId3"/>
                <a:stretch>
                  <a:fillRect l="-234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Box 34"/>
              <p:cNvSpPr txBox="1">
                <a:spLocks noChangeArrowheads="1"/>
              </p:cNvSpPr>
              <p:nvPr/>
            </p:nvSpPr>
            <p:spPr bwMode="auto">
              <a:xfrm>
                <a:off x="5210637" y="1312026"/>
                <a:ext cx="3633700" cy="12372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4000" b="0" dirty="0" smtClean="0"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40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max</m:t>
                        </m:r>
                      </m:fName>
                      <m:e>
                        <m:r>
                          <a:rPr lang="en-US" sz="4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en-US" sz="4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𝒃</m:t>
                            </m:r>
                          </m:e>
                          <m:sup>
                            <m:r>
                              <a:rPr lang="en-US" sz="4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𝑇</m:t>
                            </m:r>
                          </m:sup>
                        </m:sSup>
                        <m:r>
                          <a:rPr lang="en-US" sz="4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</m:func>
                  </m:oMath>
                </a14:m>
                <a:r>
                  <a:rPr lang="en-US" sz="4000" dirty="0" smtClean="0"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sz="4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4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 smtClean="0">
                    <a:latin typeface="Times New Roman" pitchFamily="18" charset="0"/>
                    <a:cs typeface="Times New Roman" pitchFamily="18" charset="0"/>
                  </a:rPr>
                  <a:t>s.t.</a:t>
                </a:r>
                <a:r>
                  <a:rPr lang="en-US" sz="4000" dirty="0" smtClean="0">
                    <a:latin typeface="Times New Roman" pitchFamily="18" charset="0"/>
                    <a:cs typeface="Times New Roman" pitchFamily="18" charset="0"/>
                  </a:rPr>
                  <a:t>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p>
                        <m:r>
                          <a:rPr lang="en-US" sz="4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𝑇</m:t>
                        </m:r>
                      </m:sup>
                    </m:sSup>
                    <m:r>
                      <a:rPr lang="en-US" sz="4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  <m:r>
                      <a:rPr lang="en-US" sz="4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r>
                      <a:rPr lang="en-US" sz="4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𝒄</m:t>
                    </m:r>
                  </m:oMath>
                </a14:m>
                <a:endParaRPr lang="en-US" sz="4000" dirty="0" smtClean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210637" y="1312026"/>
                <a:ext cx="3633700" cy="1237262"/>
              </a:xfrm>
              <a:prstGeom prst="rect">
                <a:avLst/>
              </a:prstGeom>
              <a:blipFill>
                <a:blip r:embed="rId4"/>
                <a:stretch>
                  <a:fillRect l="-2517" b="-2069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Box 34"/>
          <p:cNvSpPr txBox="1">
            <a:spLocks noChangeArrowheads="1"/>
          </p:cNvSpPr>
          <p:nvPr/>
        </p:nvSpPr>
        <p:spPr bwMode="auto">
          <a:xfrm>
            <a:off x="1243993" y="3203530"/>
            <a:ext cx="3515473" cy="550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Primal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34"/>
          <p:cNvSpPr txBox="1">
            <a:spLocks noChangeArrowheads="1"/>
          </p:cNvSpPr>
          <p:nvPr/>
        </p:nvSpPr>
        <p:spPr bwMode="auto">
          <a:xfrm>
            <a:off x="5269751" y="3203530"/>
            <a:ext cx="3515473" cy="550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Dual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34"/>
          <p:cNvSpPr txBox="1">
            <a:spLocks noChangeArrowheads="1"/>
          </p:cNvSpPr>
          <p:nvPr/>
        </p:nvSpPr>
        <p:spPr bwMode="auto">
          <a:xfrm>
            <a:off x="-10275" y="3906271"/>
            <a:ext cx="10080625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200" b="1" u="sng" dirty="0" smtClean="0">
                <a:latin typeface="Times New Roman" pitchFamily="18" charset="0"/>
                <a:cs typeface="Times New Roman" pitchFamily="18" charset="0"/>
              </a:rPr>
              <a:t>Duality Theorem: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(a)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If both 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 are feasible and bounded, </a:t>
            </a:r>
            <a:br>
              <a:rPr lang="en-US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then their optimal values are equal.</a:t>
            </a:r>
            <a:br>
              <a:rPr lang="en-US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(b) An 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is unbounded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iff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its dual is infeasible.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34"/>
              <p:cNvSpPr txBox="1">
                <a:spLocks noChangeArrowheads="1"/>
              </p:cNvSpPr>
              <p:nvPr/>
            </p:nvSpPr>
            <p:spPr bwMode="auto">
              <a:xfrm>
                <a:off x="18837" y="6134045"/>
                <a:ext cx="10080625" cy="5585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200" b="1" u="sng" dirty="0" smtClean="0">
                    <a:latin typeface="Times New Roman" pitchFamily="18" charset="0"/>
                    <a:cs typeface="Times New Roman" pitchFamily="18" charset="0"/>
                  </a:rPr>
                  <a:t>Weak duality:</a:t>
                </a:r>
                <a:r>
                  <a:rPr lang="en-US" sz="32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𝒃</m:t>
                        </m:r>
                      </m:e>
                      <m:sup>
                        <m:r>
                          <a:rPr lang="en-US" sz="32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𝑻</m:t>
                        </m:r>
                      </m:sup>
                    </m:sSup>
                    <m:r>
                      <a:rPr lang="en-US" sz="32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  <m:r>
                      <a:rPr lang="en-US" sz="32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p>
                      <m:sSupPr>
                        <m:ctrlPr>
                          <a:rPr lang="en-US" sz="32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2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𝐴</m:t>
                            </m:r>
                            <m:r>
                              <a:rPr lang="en-US" sz="32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𝒙</m:t>
                            </m:r>
                          </m:e>
                        </m:d>
                      </m:e>
                      <m:sup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𝑇</m:t>
                        </m:r>
                      </m:sup>
                    </m:sSup>
                    <m:r>
                      <a:rPr lang="en-US" sz="32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  <m:r>
                      <a:rPr lang="en-US" sz="32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p>
                      <m:sSupPr>
                        <m:ctrlPr>
                          <a:rPr lang="en-US" sz="32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𝑇</m:t>
                        </m:r>
                      </m:sup>
                    </m:sSup>
                    <m:sSup>
                      <m:sSupPr>
                        <m:ctrlPr>
                          <a:rPr lang="en-US" sz="32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𝑇</m:t>
                        </m:r>
                      </m:sup>
                    </m:sSup>
                    <m:r>
                      <a:rPr lang="en-US" sz="32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  <m:r>
                      <a:rPr lang="en-US" sz="32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sSup>
                      <m:sSupPr>
                        <m:ctrlPr>
                          <a:rPr lang="en-US" sz="32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𝑇</m:t>
                        </m:r>
                      </m:sup>
                    </m:sSup>
                    <m:r>
                      <a:rPr lang="en-US" sz="32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𝒄</m:t>
                    </m:r>
                    <m:r>
                      <a:rPr lang="en-US" sz="32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p>
                      <m:sSupPr>
                        <m:ctrlPr>
                          <a:rPr lang="en-US" sz="32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𝒄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𝑇</m:t>
                        </m:r>
                      </m:sup>
                    </m:sSup>
                    <m:r>
                      <a:rPr lang="en-US" sz="32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</m:oMath>
                </a14:m>
                <a:endParaRPr lang="en-US" sz="32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837" y="6134045"/>
                <a:ext cx="10080625" cy="558551"/>
              </a:xfrm>
              <a:prstGeom prst="rect">
                <a:avLst/>
              </a:prstGeom>
              <a:blipFill>
                <a:blip r:embed="rId5"/>
                <a:stretch>
                  <a:fillRect t="-19565" b="-3369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34"/>
              <p:cNvSpPr txBox="1">
                <a:spLocks noChangeArrowheads="1"/>
              </p:cNvSpPr>
              <p:nvPr/>
            </p:nvSpPr>
            <p:spPr bwMode="auto">
              <a:xfrm>
                <a:off x="6853" y="6830973"/>
                <a:ext cx="10080625" cy="5502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200" b="1" u="sng" dirty="0" smtClean="0">
                    <a:latin typeface="Times New Roman" pitchFamily="18" charset="0"/>
                    <a:cs typeface="Times New Roman" pitchFamily="18" charset="0"/>
                  </a:rPr>
                  <a:t>Complementary slackness:</a:t>
                </a:r>
                <a:r>
                  <a:rPr lang="en-US" sz="3200" b="1" dirty="0" smtClean="0">
                    <a:latin typeface="Times New Roman" pitchFamily="18" charset="0"/>
                    <a:cs typeface="Times New Roman" pitchFamily="18" charset="0"/>
                  </a:rPr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𝑇</m:t>
                        </m:r>
                      </m:sup>
                    </m:sSup>
                    <m:d>
                      <m:dPr>
                        <m:ctrlPr>
                          <a:rPr lang="en-US" sz="32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2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𝒄</m:t>
                        </m:r>
                        <m:r>
                          <a:rPr lang="en-US" sz="32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320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𝑇</m:t>
                            </m:r>
                          </m:sup>
                        </m:sSup>
                        <m:r>
                          <a:rPr lang="en-US" sz="32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</m:d>
                    <m:r>
                      <a:rPr lang="en-US" sz="32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32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𝟎</m:t>
                    </m:r>
                  </m:oMath>
                </a14:m>
                <a:endParaRPr lang="en-US" sz="32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53" y="6830973"/>
                <a:ext cx="10080625" cy="550279"/>
              </a:xfrm>
              <a:prstGeom prst="rect">
                <a:avLst/>
              </a:prstGeom>
              <a:blipFill>
                <a:blip r:embed="rId6"/>
                <a:stretch>
                  <a:fillRect t="-21111" b="-3555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423768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  <p:bldP spid="1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6926" y="322886"/>
            <a:ext cx="10080625" cy="114492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000" dirty="0" smtClean="0">
                <a:solidFill>
                  <a:schemeClr val="accent2"/>
                </a:solidFill>
              </a:rPr>
              <a:t>Primal and Dual </a:t>
            </a:r>
            <a:r>
              <a:rPr lang="en-US" sz="4000" dirty="0" smtClean="0">
                <a:solidFill>
                  <a:srgbClr val="C00000"/>
                </a:solidFill>
              </a:rPr>
              <a:t>LP</a:t>
            </a:r>
            <a:r>
              <a:rPr lang="en-US" sz="4000" dirty="0" smtClean="0">
                <a:solidFill>
                  <a:schemeClr val="accent2"/>
                </a:solidFill>
              </a:rPr>
              <a:t> formulations</a:t>
            </a:r>
            <a:br>
              <a:rPr lang="en-US" sz="4000" dirty="0" smtClean="0">
                <a:solidFill>
                  <a:schemeClr val="accent2"/>
                </a:solidFill>
              </a:rPr>
            </a:br>
            <a:r>
              <a:rPr lang="en-US" sz="4000" dirty="0" smtClean="0">
                <a:solidFill>
                  <a:schemeClr val="accent2"/>
                </a:solidFill>
              </a:rPr>
              <a:t>for </a:t>
            </a:r>
            <a:r>
              <a:rPr lang="en-US" sz="4000" dirty="0" smtClean="0">
                <a:solidFill>
                  <a:srgbClr val="996633"/>
                </a:solidFill>
              </a:rPr>
              <a:t>stopping</a:t>
            </a:r>
            <a:r>
              <a:rPr lang="en-US" sz="4000" dirty="0" smtClean="0">
                <a:solidFill>
                  <a:schemeClr val="accent2"/>
                </a:solidFill>
              </a:rPr>
              <a:t> MDPs</a:t>
            </a:r>
            <a:endParaRPr lang="en-US" sz="4000" dirty="0">
              <a:solidFill>
                <a:schemeClr val="accent2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70163" y="4898796"/>
            <a:ext cx="5039591" cy="49308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State/action incidence matrix</a:t>
            </a:r>
            <a:endParaRPr lang="he-IL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925217" y="4898796"/>
            <a:ext cx="5039591" cy="49308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Transition probabilities</a:t>
            </a:r>
            <a:endParaRPr lang="he-IL" sz="28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 Box 34"/>
              <p:cNvSpPr txBox="1">
                <a:spLocks noChangeArrowheads="1"/>
              </p:cNvSpPr>
              <p:nvPr/>
            </p:nvSpPr>
            <p:spPr bwMode="auto">
              <a:xfrm>
                <a:off x="462336" y="5606612"/>
                <a:ext cx="4592549" cy="18097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4000" b="0" dirty="0" smtClean="0"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4000" b="0" i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min</m:t>
                        </m:r>
                      </m:fName>
                      <m:e>
                        <m:r>
                          <a:rPr lang="en-US" sz="4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en-US" sz="4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𝒄</m:t>
                            </m:r>
                          </m:e>
                          <m:sup>
                            <m:r>
                              <a:rPr lang="en-US" sz="4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𝑇</m:t>
                            </m:r>
                          </m:sup>
                        </m:sSup>
                        <m:r>
                          <a:rPr lang="en-US" sz="4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</m:func>
                  </m:oMath>
                </a14:m>
                <a:r>
                  <a:rPr lang="en-US" sz="4000" dirty="0" smtClean="0"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sz="4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4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 smtClean="0">
                    <a:latin typeface="Times New Roman" pitchFamily="18" charset="0"/>
                    <a:cs typeface="Times New Roman" pitchFamily="18" charset="0"/>
                  </a:rPr>
                  <a:t>s.t.</a:t>
                </a:r>
                <a:r>
                  <a:rPr lang="en-US" sz="4000" dirty="0" smtClean="0">
                    <a:latin typeface="Times New Roman" pitchFamily="18" charset="0"/>
                    <a:cs typeface="Times New Roman" pitchFamily="18" charset="0"/>
                  </a:rPr>
                  <a:t>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4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𝐽</m:t>
                            </m:r>
                            <m:r>
                              <a:rPr lang="en-US" sz="4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en-US" sz="4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𝑃</m:t>
                            </m:r>
                          </m:e>
                        </m:d>
                      </m:e>
                      <m:sup>
                        <m:r>
                          <a:rPr lang="en-US" sz="4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𝑇</m:t>
                        </m:r>
                      </m:sup>
                    </m:sSup>
                    <m:r>
                      <a:rPr lang="en-US" sz="4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sz="4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𝟏</m:t>
                    </m:r>
                  </m:oMath>
                </a14:m>
                <a:r>
                  <a:rPr lang="en-US" sz="4000" b="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sz="4000" b="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4000" b="0" dirty="0" smtClean="0">
                    <a:latin typeface="Times New Roman" pitchFamily="18" charset="0"/>
                    <a:cs typeface="Times New Roman" pitchFamily="18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sz="4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≥</m:t>
                    </m:r>
                    <m:r>
                      <a:rPr lang="en-US" sz="4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𝟎</m:t>
                    </m:r>
                  </m:oMath>
                </a14:m>
                <a:endParaRPr lang="en-US" sz="4000" b="1" dirty="0" smtClean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2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2336" y="5606612"/>
                <a:ext cx="4592549" cy="1809726"/>
              </a:xfrm>
              <a:prstGeom prst="rect">
                <a:avLst/>
              </a:prstGeom>
              <a:blipFill>
                <a:blip r:embed="rId2"/>
                <a:stretch>
                  <a:fillRect l="-199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 Box 34"/>
              <p:cNvSpPr txBox="1">
                <a:spLocks noChangeArrowheads="1"/>
              </p:cNvSpPr>
              <p:nvPr/>
            </p:nvSpPr>
            <p:spPr bwMode="auto">
              <a:xfrm>
                <a:off x="5210635" y="5606612"/>
                <a:ext cx="4869989" cy="12372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4000" b="0" dirty="0" smtClean="0"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40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max</m:t>
                        </m:r>
                      </m:fName>
                      <m:e>
                        <m:r>
                          <a:rPr lang="en-US" sz="4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en-US" sz="4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𝟏</m:t>
                            </m:r>
                          </m:e>
                          <m:sup>
                            <m:r>
                              <a:rPr lang="en-US" sz="4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𝑇</m:t>
                            </m:r>
                          </m:sup>
                        </m:sSup>
                        <m:r>
                          <a:rPr lang="en-US" sz="4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</m:func>
                  </m:oMath>
                </a14:m>
                <a:r>
                  <a:rPr lang="en-US" sz="4000" dirty="0" smtClean="0"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sz="4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4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 smtClean="0">
                    <a:latin typeface="Times New Roman" pitchFamily="18" charset="0"/>
                    <a:cs typeface="Times New Roman" pitchFamily="18" charset="0"/>
                  </a:rPr>
                  <a:t>s.t.</a:t>
                </a:r>
                <a:r>
                  <a:rPr lang="en-US" sz="4000" dirty="0" smtClean="0">
                    <a:latin typeface="Times New Roman" pitchFamily="18" charset="0"/>
                    <a:cs typeface="Times New Roman" pitchFamily="18" charset="0"/>
                  </a:rPr>
                  <a:t> 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4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𝐽</m:t>
                        </m:r>
                        <m:r>
                          <a:rPr lang="en-US" sz="4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4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𝑃</m:t>
                        </m:r>
                      </m:e>
                    </m:d>
                    <m:r>
                      <a:rPr lang="en-US" sz="4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  <m:r>
                      <a:rPr lang="en-US" sz="4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r>
                      <a:rPr lang="en-US" sz="4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𝒄</m:t>
                    </m:r>
                  </m:oMath>
                </a14:m>
                <a:endParaRPr lang="en-US" sz="4000" b="1" dirty="0" smtClean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31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210635" y="5606612"/>
                <a:ext cx="4869989" cy="1237262"/>
              </a:xfrm>
              <a:prstGeom prst="rect">
                <a:avLst/>
              </a:prstGeom>
              <a:blipFill>
                <a:blip r:embed="rId3"/>
                <a:stretch>
                  <a:fillRect l="-1877" b="-2019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4849408" y="3493199"/>
                <a:ext cx="1029028" cy="607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dirty="0">
                  <a:solidFill>
                    <a:schemeClr val="accent2"/>
                  </a:solidFill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9408" y="3493199"/>
                <a:ext cx="1029028" cy="6075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/>
          <p:cNvGrpSpPr/>
          <p:nvPr/>
        </p:nvGrpSpPr>
        <p:grpSpPr>
          <a:xfrm rot="16200000">
            <a:off x="6168523" y="1829065"/>
            <a:ext cx="3121969" cy="2620268"/>
            <a:chOff x="6691521" y="1458235"/>
            <a:chExt cx="3121969" cy="2620268"/>
          </a:xfrm>
        </p:grpSpPr>
        <p:sp>
          <p:nvSpPr>
            <p:cNvPr id="24" name="TextBox 23"/>
            <p:cNvSpPr txBox="1"/>
            <p:nvPr/>
          </p:nvSpPr>
          <p:spPr bwMode="auto">
            <a:xfrm>
              <a:off x="6691521" y="2418671"/>
              <a:ext cx="2223478" cy="1431161"/>
            </a:xfrm>
            <a:prstGeom prst="rect">
              <a:avLst/>
            </a:prstGeom>
            <a:noFill/>
            <a:ln w="15875">
              <a:solidFill>
                <a:schemeClr val="tx1"/>
              </a:solidFill>
            </a:ln>
          </p:spPr>
          <p:txBody>
            <a:bodyPr wrap="square" lIns="0" tIns="0" rIns="0" bIns="0" rtlCol="1">
              <a:spAutoFit/>
            </a:bodyPr>
            <a:lstStyle/>
            <a:p>
              <a:r>
                <a:rPr lang="en-US" sz="2000" dirty="0" smtClean="0"/>
                <a:t> </a:t>
              </a:r>
            </a:p>
            <a:p>
              <a:r>
                <a:rPr lang="en-US" sz="2000" dirty="0" smtClean="0"/>
                <a:t> </a:t>
              </a:r>
            </a:p>
            <a:p>
              <a:r>
                <a:rPr lang="en-US" sz="2000" dirty="0" smtClean="0"/>
                <a:t> </a:t>
              </a:r>
            </a:p>
            <a:p>
              <a:r>
                <a:rPr lang="en-US" sz="2000" dirty="0" smtClean="0"/>
                <a:t> </a:t>
              </a:r>
            </a:p>
            <a:p>
              <a:endParaRPr lang="he-IL" sz="2000" dirty="0"/>
            </a:p>
          </p:txBody>
        </p:sp>
        <p:sp>
          <p:nvSpPr>
            <p:cNvPr id="40" name="Left Brace 39"/>
            <p:cNvSpPr/>
            <p:nvPr/>
          </p:nvSpPr>
          <p:spPr bwMode="auto">
            <a:xfrm rot="5400000">
              <a:off x="7672165" y="1094825"/>
              <a:ext cx="261395" cy="2210370"/>
            </a:xfrm>
            <a:prstGeom prst="leftBrace">
              <a:avLst/>
            </a:prstGeom>
            <a:noFill/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6867323" y="1458235"/>
              <a:ext cx="1870364" cy="49308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actions</a:t>
              </a:r>
              <a:endParaRPr lang="he-IL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Left Brace 41"/>
            <p:cNvSpPr/>
            <p:nvPr/>
          </p:nvSpPr>
          <p:spPr bwMode="auto">
            <a:xfrm rot="10800000">
              <a:off x="8970390" y="2423875"/>
              <a:ext cx="353293" cy="1411421"/>
            </a:xfrm>
            <a:prstGeom prst="leftBrace">
              <a:avLst/>
            </a:prstGeom>
            <a:noFill/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 rot="5400000">
              <a:off x="8631766" y="2896779"/>
              <a:ext cx="1870364" cy="49308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states</a:t>
              </a:r>
              <a:endParaRPr lang="he-IL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4" name="TextBox 33"/>
                <p:cNvSpPr txBox="1"/>
                <p:nvPr/>
              </p:nvSpPr>
              <p:spPr>
                <a:xfrm rot="5400000">
                  <a:off x="7385401" y="2813405"/>
                  <a:ext cx="1029028" cy="64902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>
            <p:sp>
              <p:nvSpPr>
                <p:cNvPr id="34" name="TextBox 3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5400000">
                  <a:off x="7385401" y="2813405"/>
                  <a:ext cx="1029028" cy="649024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/>
              <p:cNvSpPr txBox="1"/>
              <p:nvPr/>
            </p:nvSpPr>
            <p:spPr>
              <a:xfrm>
                <a:off x="604455" y="3491489"/>
                <a:ext cx="883577" cy="607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𝐽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dirty="0">
                  <a:solidFill>
                    <a:schemeClr val="accent2"/>
                  </a:solidFill>
                </a:endParaRPr>
              </a:p>
            </p:txBody>
          </p:sp>
        </mc:Choice>
        <mc:Fallback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455" y="3491489"/>
                <a:ext cx="883577" cy="60753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Left Brace 13"/>
          <p:cNvSpPr/>
          <p:nvPr/>
        </p:nvSpPr>
        <p:spPr bwMode="auto">
          <a:xfrm>
            <a:off x="2154638" y="3552580"/>
            <a:ext cx="211282" cy="633845"/>
          </a:xfrm>
          <a:prstGeom prst="leftBrace">
            <a:avLst/>
          </a:prstGeom>
          <a:noFill/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5" name="Left Brace 14"/>
          <p:cNvSpPr/>
          <p:nvPr/>
        </p:nvSpPr>
        <p:spPr bwMode="auto">
          <a:xfrm>
            <a:off x="2169986" y="2511751"/>
            <a:ext cx="180586" cy="979738"/>
          </a:xfrm>
          <a:prstGeom prst="leftBrace">
            <a:avLst/>
          </a:prstGeom>
          <a:noFill/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34"/>
              <p:cNvSpPr txBox="1"/>
              <p:nvPr/>
            </p:nvSpPr>
            <p:spPr>
              <a:xfrm rot="16200000">
                <a:off x="1590856" y="2745517"/>
                <a:ext cx="456403" cy="4930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1590856" y="2745517"/>
                <a:ext cx="456403" cy="49308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8" name="TextBox 37"/>
              <p:cNvSpPr txBox="1"/>
              <p:nvPr/>
            </p:nvSpPr>
            <p:spPr>
              <a:xfrm rot="16200000">
                <a:off x="1611405" y="3661624"/>
                <a:ext cx="456403" cy="4930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1611405" y="3661624"/>
                <a:ext cx="456403" cy="49308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6" name="Group 25"/>
          <p:cNvGrpSpPr/>
          <p:nvPr/>
        </p:nvGrpSpPr>
        <p:grpSpPr>
          <a:xfrm rot="16200000">
            <a:off x="1589591" y="2202303"/>
            <a:ext cx="3121979" cy="1870364"/>
            <a:chOff x="6691521" y="2197855"/>
            <a:chExt cx="3121979" cy="1870364"/>
          </a:xfrm>
        </p:grpSpPr>
        <p:sp>
          <p:nvSpPr>
            <p:cNvPr id="27" name="TextBox 26"/>
            <p:cNvSpPr txBox="1"/>
            <p:nvPr/>
          </p:nvSpPr>
          <p:spPr bwMode="auto">
            <a:xfrm>
              <a:off x="6691521" y="2418671"/>
              <a:ext cx="2223478" cy="1431161"/>
            </a:xfrm>
            <a:prstGeom prst="rect">
              <a:avLst/>
            </a:prstGeom>
            <a:noFill/>
            <a:ln w="15875">
              <a:solidFill>
                <a:schemeClr val="tx1"/>
              </a:solidFill>
            </a:ln>
          </p:spPr>
          <p:txBody>
            <a:bodyPr wrap="square" lIns="0" tIns="0" rIns="0" bIns="0" rtlCol="1">
              <a:spAutoFit/>
            </a:bodyPr>
            <a:lstStyle/>
            <a:p>
              <a:r>
                <a:rPr lang="en-US" sz="2000" dirty="0" smtClean="0"/>
                <a:t> </a:t>
              </a:r>
            </a:p>
            <a:p>
              <a:r>
                <a:rPr lang="en-US" sz="2000" dirty="0" smtClean="0"/>
                <a:t> </a:t>
              </a:r>
            </a:p>
            <a:p>
              <a:r>
                <a:rPr lang="en-US" sz="2000" dirty="0" smtClean="0"/>
                <a:t> </a:t>
              </a:r>
            </a:p>
            <a:p>
              <a:r>
                <a:rPr lang="en-US" sz="2000" dirty="0" smtClean="0"/>
                <a:t> </a:t>
              </a:r>
            </a:p>
            <a:p>
              <a:endParaRPr lang="he-IL" sz="2000" dirty="0"/>
            </a:p>
          </p:txBody>
        </p:sp>
        <p:sp>
          <p:nvSpPr>
            <p:cNvPr id="33" name="Left Brace 32"/>
            <p:cNvSpPr/>
            <p:nvPr/>
          </p:nvSpPr>
          <p:spPr bwMode="auto">
            <a:xfrm rot="10800000">
              <a:off x="8970390" y="2423875"/>
              <a:ext cx="353293" cy="1411421"/>
            </a:xfrm>
            <a:prstGeom prst="leftBrace">
              <a:avLst/>
            </a:prstGeom>
            <a:noFill/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 rot="5400000">
              <a:off x="8631776" y="2886495"/>
              <a:ext cx="1870364" cy="49308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states</a:t>
              </a:r>
              <a:endParaRPr lang="he-IL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2405483" y="2483657"/>
            <a:ext cx="616449" cy="1122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609253" y="3457985"/>
            <a:ext cx="616449" cy="779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8865787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3"/>
          <p:cNvSpPr>
            <a:spLocks noChangeArrowheads="1"/>
          </p:cNvSpPr>
          <p:nvPr/>
        </p:nvSpPr>
        <p:spPr bwMode="auto">
          <a:xfrm>
            <a:off x="-1" y="301009"/>
            <a:ext cx="10080625" cy="11818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>
              <a:lnSpc>
                <a:spcPct val="99000"/>
              </a:lnSpc>
            </a:pPr>
            <a:r>
              <a:rPr lang="en-US" sz="4000" dirty="0" smtClean="0">
                <a:solidFill>
                  <a:srgbClr val="00B050"/>
                </a:solidFill>
              </a:rPr>
              <a:t>Primal</a:t>
            </a:r>
            <a:r>
              <a:rPr lang="en-US" sz="4000" dirty="0" smtClean="0">
                <a:solidFill>
                  <a:schemeClr val="accent2"/>
                </a:solidFill>
              </a:rPr>
              <a:t> </a:t>
            </a:r>
            <a:r>
              <a:rPr lang="en-US" sz="4000" dirty="0" smtClean="0">
                <a:solidFill>
                  <a:srgbClr val="C00000"/>
                </a:solidFill>
              </a:rPr>
              <a:t>LP</a:t>
            </a:r>
            <a:r>
              <a:rPr lang="en-US" sz="4000" dirty="0" smtClean="0">
                <a:solidFill>
                  <a:schemeClr val="accent2"/>
                </a:solidFill>
              </a:rPr>
              <a:t> formulation for </a:t>
            </a:r>
            <a:r>
              <a:rPr lang="en-US" sz="4000" dirty="0">
                <a:solidFill>
                  <a:schemeClr val="accent2"/>
                </a:solidFill>
              </a:rPr>
              <a:t>total cost </a:t>
            </a:r>
            <a:r>
              <a:rPr lang="en-US" sz="4000" dirty="0" smtClean="0">
                <a:solidFill>
                  <a:schemeClr val="accent2"/>
                </a:solidFill>
              </a:rPr>
              <a:t>MDPs</a:t>
            </a:r>
          </a:p>
          <a:p>
            <a:pPr algn="ctr"/>
            <a:r>
              <a:rPr lang="en-US" sz="4000" dirty="0">
                <a:solidFill>
                  <a:srgbClr val="CC6600"/>
                </a:solidFill>
              </a:rPr>
              <a:t>[</a:t>
            </a:r>
            <a:r>
              <a:rPr lang="en-US" sz="4000" dirty="0" err="1">
                <a:solidFill>
                  <a:srgbClr val="CC6600"/>
                </a:solidFill>
              </a:rPr>
              <a:t>d’Epenoux</a:t>
            </a:r>
            <a:r>
              <a:rPr lang="en-US" sz="4000" dirty="0">
                <a:solidFill>
                  <a:srgbClr val="CC6600"/>
                </a:solidFill>
              </a:rPr>
              <a:t> (1964</a:t>
            </a:r>
            <a:r>
              <a:rPr lang="en-US" sz="4000" dirty="0" smtClean="0">
                <a:solidFill>
                  <a:srgbClr val="CC6600"/>
                </a:solidFill>
              </a:rPr>
              <a:t>)]</a:t>
            </a:r>
            <a:endParaRPr lang="en-US" sz="4000" dirty="0">
              <a:solidFill>
                <a:srgbClr val="CC6600"/>
              </a:solidFill>
              <a:sym typeface="Symbol" pitchFamily="18" charset="2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94140" y="1784639"/>
            <a:ext cx="9254358" cy="2212007"/>
            <a:chOff x="394140" y="1733269"/>
            <a:chExt cx="9254358" cy="2212007"/>
          </a:xfrm>
        </p:grpSpPr>
        <p:sp>
          <p:nvSpPr>
            <p:cNvPr id="11" name="Rectangle 10"/>
            <p:cNvSpPr/>
            <p:nvPr/>
          </p:nvSpPr>
          <p:spPr bwMode="auto">
            <a:xfrm>
              <a:off x="394140" y="1733269"/>
              <a:ext cx="9254358" cy="2212007"/>
            </a:xfrm>
            <a:prstGeom prst="rect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1044364" y="1902939"/>
                  <a:ext cx="7953911" cy="19186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3000" b="0" dirty="0" smtClean="0">
                      <a:cs typeface="Times New Roman" pitchFamily="18" charset="0"/>
                    </a:rPr>
                    <a:t> </a:t>
                  </a:r>
                  <a14:m>
                    <m:oMath xmlns:m="http://schemas.openxmlformats.org/officeDocument/2006/math">
                      <m:func>
                        <m:funcPr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0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min</m:t>
                          </m:r>
                        </m:fName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     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∈</m:t>
                              </m:r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𝐴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sz="30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𝑎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30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𝑎</m:t>
                                  </m:r>
                                </m:sub>
                              </m:sSub>
                            </m:e>
                          </m:nary>
                        </m:e>
                      </m:func>
                    </m:oMath>
                  </a14:m>
                  <a:endParaRPr lang="en-US" sz="3000" dirty="0" smtClean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>
                    <a:spcBef>
                      <a:spcPct val="50000"/>
                    </a:spcBef>
                  </a:pPr>
                  <a:r>
                    <a:rPr lang="en-US" sz="3000" dirty="0" smtClean="0"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3000" dirty="0" err="1" smtClean="0">
                      <a:latin typeface="Times New Roman" pitchFamily="18" charset="0"/>
                      <a:cs typeface="Times New Roman" pitchFamily="18" charset="0"/>
                    </a:rPr>
                    <a:t>s.t.</a:t>
                  </a:r>
                  <a:r>
                    <a:rPr lang="en-US" sz="3000" dirty="0" smtClean="0">
                      <a:latin typeface="Times New Roman" pitchFamily="18" charset="0"/>
                      <a:cs typeface="Times New Roman" pitchFamily="18" charset="0"/>
                    </a:rPr>
                    <a:t>       </a:t>
                  </a:r>
                  <a14:m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𝑎</m:t>
                          </m:r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</m:sub>
                          </m:sSub>
                        </m:sub>
                        <m:sup/>
                        <m:e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</m:sub>
                          </m:sSub>
                        </m:e>
                      </m:nary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−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𝑎</m:t>
                          </m:r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∈</m:t>
                          </m:r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𝐴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sSub>
                        <m:sSubPr>
                          <m:ctrlP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𝑎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1</m:t>
                      </m:r>
                    </m:oMath>
                  </a14:m>
                  <a:r>
                    <a:rPr lang="en-US" sz="3000" dirty="0" smtClean="0">
                      <a:solidFill>
                        <a:schemeClr val="accent2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3000" dirty="0" smtClean="0">
                      <a:latin typeface="Times New Roman" pitchFamily="18" charset="0"/>
                      <a:cs typeface="Times New Roman" pitchFamily="18" charset="0"/>
                    </a:rPr>
                    <a:t> ,  </a:t>
                  </a:r>
                  <a14:m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𝑖</m:t>
                      </m:r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∈</m:t>
                      </m:r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𝑆</m:t>
                      </m:r>
                    </m:oMath>
                  </a14:m>
                  <a:endPara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>
                    <a:spcBef>
                      <a:spcPct val="50000"/>
                    </a:spcBef>
                  </a:pPr>
                  <a:r>
                    <a:rPr lang="en-US" sz="3000" dirty="0" smtClean="0">
                      <a:latin typeface="Times New Roman" pitchFamily="18" charset="0"/>
                      <a:cs typeface="Times New Roman" pitchFamily="18" charset="0"/>
                    </a:rPr>
                    <a:t>            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𝑎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≥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0</m:t>
                      </m:r>
                    </m:oMath>
                  </a14:m>
                  <a:r>
                    <a:rPr lang="en-US" sz="3000" dirty="0" smtClean="0">
                      <a:solidFill>
                        <a:srgbClr val="0033CC"/>
                      </a:solidFill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lang="en-US" sz="3000" dirty="0" smtClean="0">
                      <a:latin typeface="Times New Roman" pitchFamily="18" charset="0"/>
                      <a:cs typeface="Times New Roman" pitchFamily="18" charset="0"/>
                    </a:rPr>
                    <a:t>, </a:t>
                  </a:r>
                  <a14:m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𝑎</m:t>
                      </m:r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∈</m:t>
                      </m:r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𝐴</m:t>
                      </m:r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</m:t>
                      </m:r>
                    </m:oMath>
                  </a14:m>
                  <a:endParaRPr lang="en-US" sz="3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>
            <p:sp>
              <p:nvSpPr>
                <p:cNvPr id="12" name="Text 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044364" y="1902939"/>
                  <a:ext cx="7953911" cy="1918667"/>
                </a:xfrm>
                <a:prstGeom prst="rect">
                  <a:avLst/>
                </a:prstGeom>
                <a:blipFill>
                  <a:blip r:embed="rId3"/>
                  <a:stretch>
                    <a:fillRect l="-536" b="-9236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 Box 34"/>
              <p:cNvSpPr txBox="1">
                <a:spLocks noChangeArrowheads="1"/>
              </p:cNvSpPr>
              <p:nvPr/>
            </p:nvSpPr>
            <p:spPr bwMode="auto">
              <a:xfrm>
                <a:off x="-855" y="4265871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– expected total number of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times 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of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taking 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action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when starting once from each state. 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13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855" y="4265871"/>
                <a:ext cx="10080625" cy="954107"/>
              </a:xfrm>
              <a:prstGeom prst="rect">
                <a:avLst/>
              </a:prstGeom>
              <a:blipFill>
                <a:blip r:embed="rId4"/>
                <a:stretch>
                  <a:fillRect t="-7051" b="-173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34"/>
              <p:cNvSpPr txBox="1">
                <a:spLocks noChangeArrowheads="1"/>
              </p:cNvSpPr>
              <p:nvPr/>
            </p:nvSpPr>
            <p:spPr bwMode="auto">
              <a:xfrm>
                <a:off x="-855" y="5313289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is a (general) policy then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is a feasible solution.</a:t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(Here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is the expected number of times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is taken under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.)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855" y="5313289"/>
                <a:ext cx="10080625" cy="954107"/>
              </a:xfrm>
              <a:prstGeom prst="rect">
                <a:avLst/>
              </a:prstGeom>
              <a:blipFill>
                <a:blip r:embed="rId5"/>
                <a:stretch>
                  <a:fillRect t="-7051" b="-173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34"/>
              <p:cNvSpPr txBox="1">
                <a:spLocks noChangeArrowheads="1"/>
              </p:cNvSpPr>
              <p:nvPr/>
            </p:nvSpPr>
            <p:spPr bwMode="auto">
              <a:xfrm>
                <a:off x="-855" y="6360707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Does every feasible solution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correspond </a:t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to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for some policy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?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5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855" y="6360707"/>
                <a:ext cx="10080625" cy="954107"/>
              </a:xfrm>
              <a:prstGeom prst="rect">
                <a:avLst/>
              </a:prstGeom>
              <a:blipFill>
                <a:blip r:embed="rId6"/>
                <a:stretch>
                  <a:fillRect t="-6369" b="-165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13199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3"/>
          <p:cNvSpPr>
            <a:spLocks noChangeArrowheads="1"/>
          </p:cNvSpPr>
          <p:nvPr/>
        </p:nvSpPr>
        <p:spPr bwMode="auto">
          <a:xfrm>
            <a:off x="-1" y="249639"/>
            <a:ext cx="10080625" cy="11818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>
              <a:lnSpc>
                <a:spcPct val="99000"/>
              </a:lnSpc>
            </a:pPr>
            <a:r>
              <a:rPr lang="en-US" sz="4000" dirty="0" smtClean="0">
                <a:solidFill>
                  <a:srgbClr val="00B050"/>
                </a:solidFill>
              </a:rPr>
              <a:t>Primal</a:t>
            </a:r>
            <a:r>
              <a:rPr lang="en-US" sz="4000" dirty="0" smtClean="0">
                <a:solidFill>
                  <a:schemeClr val="accent2"/>
                </a:solidFill>
              </a:rPr>
              <a:t> </a:t>
            </a:r>
            <a:r>
              <a:rPr lang="en-US" sz="4000" dirty="0" smtClean="0">
                <a:solidFill>
                  <a:srgbClr val="C00000"/>
                </a:solidFill>
              </a:rPr>
              <a:t>LP</a:t>
            </a:r>
            <a:r>
              <a:rPr lang="en-US" sz="4000" dirty="0" smtClean="0">
                <a:solidFill>
                  <a:schemeClr val="accent2"/>
                </a:solidFill>
              </a:rPr>
              <a:t> formulation for </a:t>
            </a:r>
            <a:r>
              <a:rPr lang="en-US" sz="4000" dirty="0">
                <a:solidFill>
                  <a:schemeClr val="accent2"/>
                </a:solidFill>
              </a:rPr>
              <a:t>total cost </a:t>
            </a:r>
            <a:r>
              <a:rPr lang="en-US" sz="4000" dirty="0" smtClean="0">
                <a:solidFill>
                  <a:schemeClr val="accent2"/>
                </a:solidFill>
              </a:rPr>
              <a:t>MDPs</a:t>
            </a:r>
          </a:p>
          <a:p>
            <a:pPr algn="ctr"/>
            <a:r>
              <a:rPr lang="en-US" sz="4000" dirty="0">
                <a:solidFill>
                  <a:srgbClr val="CC6600"/>
                </a:solidFill>
              </a:rPr>
              <a:t>[</a:t>
            </a:r>
            <a:r>
              <a:rPr lang="en-US" sz="4000" dirty="0" err="1">
                <a:solidFill>
                  <a:srgbClr val="CC6600"/>
                </a:solidFill>
              </a:rPr>
              <a:t>d’Epenoux</a:t>
            </a:r>
            <a:r>
              <a:rPr lang="en-US" sz="4000" dirty="0">
                <a:solidFill>
                  <a:srgbClr val="CC6600"/>
                </a:solidFill>
              </a:rPr>
              <a:t> (1964</a:t>
            </a:r>
            <a:r>
              <a:rPr lang="en-US" sz="4000" dirty="0" smtClean="0">
                <a:solidFill>
                  <a:srgbClr val="CC6600"/>
                </a:solidFill>
              </a:rPr>
              <a:t>)]</a:t>
            </a:r>
            <a:endParaRPr lang="en-US" sz="4000" dirty="0">
              <a:solidFill>
                <a:srgbClr val="CC6600"/>
              </a:solidFill>
              <a:sym typeface="Symbol" pitchFamily="18" charset="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 Box 34"/>
              <p:cNvSpPr txBox="1">
                <a:spLocks noChangeArrowheads="1"/>
              </p:cNvSpPr>
              <p:nvPr/>
            </p:nvSpPr>
            <p:spPr bwMode="auto">
              <a:xfrm>
                <a:off x="-855" y="1615148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be a feasible solution of the primal </a:t>
                </a:r>
                <a:r>
                  <a:rPr lang="en-US" sz="2800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LP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13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855" y="1615148"/>
                <a:ext cx="10080625" cy="523220"/>
              </a:xfrm>
              <a:prstGeom prst="rect">
                <a:avLst/>
              </a:prstGeom>
              <a:blipFill>
                <a:blip r:embed="rId3"/>
                <a:stretch>
                  <a:fillRect t="-12791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 Box 34"/>
              <p:cNvSpPr txBox="1">
                <a:spLocks noChangeArrowheads="1"/>
              </p:cNvSpPr>
              <p:nvPr/>
            </p:nvSpPr>
            <p:spPr bwMode="auto">
              <a:xfrm>
                <a:off x="0" y="2165332"/>
                <a:ext cx="10080625" cy="130958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Define a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randomized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policy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</m:sub>
                        </m:sSub>
                      </m:num>
                      <m:den>
                        <m:nary>
                          <m:naryPr>
                            <m:chr m:val="∑"/>
                            <m:supHide m:val="on"/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naryPr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𝑏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∈</m:t>
                            </m:r>
                            <m:sSub>
                              <m:sSub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𝑖</m:t>
                                </m:r>
                              </m:sub>
                            </m:sSub>
                          </m:sub>
                          <m:sup/>
                          <m:e>
                            <m:sSub>
                              <m:sSub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𝑏</m:t>
                                </m:r>
                              </m:sub>
                            </m:sSub>
                          </m:e>
                        </m:nary>
                      </m:den>
                    </m:f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,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,</a:t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(Note that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sz="28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𝑏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</m:sub>
                      <m:sup/>
                      <m:e>
                        <m:sSub>
                          <m:sSub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𝑏</m:t>
                            </m:r>
                          </m:sub>
                        </m:sSub>
                      </m:e>
                    </m:nary>
                    <m:r>
                      <a:rPr lang="en-US" sz="28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≥</m:t>
                    </m:r>
                    <m:r>
                      <a:rPr lang="en-US" sz="28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and that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0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.)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14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2165332"/>
                <a:ext cx="10080625" cy="1309589"/>
              </a:xfrm>
              <a:prstGeom prst="rect">
                <a:avLst/>
              </a:prstGeom>
              <a:blipFill>
                <a:blip r:embed="rId4"/>
                <a:stretch>
                  <a:fillRect t="-930" b="-790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 Box 34"/>
              <p:cNvSpPr txBox="1">
                <a:spLocks noChangeArrowheads="1"/>
              </p:cNvSpPr>
              <p:nvPr/>
            </p:nvSpPr>
            <p:spPr bwMode="auto">
              <a:xfrm>
                <a:off x="8564" y="4052069"/>
                <a:ext cx="10080625" cy="5734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Policy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defines a Markov chain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</m:sub>
                      <m:sup/>
                      <m:e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</m:sub>
                        </m:sSub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64" y="4052069"/>
                <a:ext cx="10080625" cy="573427"/>
              </a:xfrm>
              <a:prstGeom prst="rect">
                <a:avLst/>
              </a:prstGeom>
              <a:blipFill>
                <a:blip r:embed="rId5"/>
                <a:stretch>
                  <a:fillRect t="-11702" b="-2021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 Box 34"/>
              <p:cNvSpPr txBox="1">
                <a:spLocks noChangeArrowheads="1"/>
              </p:cNvSpPr>
              <p:nvPr/>
            </p:nvSpPr>
            <p:spPr bwMode="auto">
              <a:xfrm>
                <a:off x="8562" y="3501885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is the probability of taking action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in state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1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62" y="3501885"/>
                <a:ext cx="10080625" cy="523220"/>
              </a:xfrm>
              <a:prstGeom prst="rect">
                <a:avLst/>
              </a:prstGeom>
              <a:blipFill>
                <a:blip r:embed="rId6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 Box 34"/>
              <p:cNvSpPr txBox="1">
                <a:spLocks noChangeArrowheads="1"/>
              </p:cNvSpPr>
              <p:nvPr/>
            </p:nvSpPr>
            <p:spPr bwMode="auto">
              <a:xfrm>
                <a:off x="6854" y="4652460"/>
                <a:ext cx="10080625" cy="825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Claim:</a:t>
                </a:r>
                <a:r>
                  <a:rPr lang="en-US" sz="2800" b="0" dirty="0" smtClean="0"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</m:sub>
                      <m:sup/>
                      <m:e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and hence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bSup>
                      <m:sSub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  <m:f>
                      <m:f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</m:sub>
                        </m:sSub>
                      </m:num>
                      <m:den>
                        <m:nary>
                          <m:naryPr>
                            <m:chr m:val="∑"/>
                            <m:supHide m:val="on"/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naryPr>
                          <m:sub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𝑏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∈</m:t>
                            </m:r>
                            <m:sSub>
                              <m:sSubPr>
                                <m:ctrlP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𝑖</m:t>
                                </m:r>
                              </m:sub>
                            </m:sSub>
                          </m:sub>
                          <m:sup/>
                          <m:e>
                            <m:sSub>
                              <m:sSubPr>
                                <m:ctrlP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𝑏</m:t>
                                </m:r>
                              </m:sub>
                            </m:sSub>
                          </m:e>
                        </m:nary>
                      </m:den>
                    </m:f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1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54" y="4652460"/>
                <a:ext cx="10080625" cy="825291"/>
              </a:xfrm>
              <a:prstGeom prst="rect">
                <a:avLst/>
              </a:prstGeom>
              <a:blipFill>
                <a:blip r:embed="rId7"/>
                <a:stretch>
                  <a:fillRect t="-147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 Box 34"/>
              <p:cNvSpPr txBox="1">
                <a:spLocks noChangeArrowheads="1"/>
              </p:cNvSpPr>
              <p:nvPr/>
            </p:nvSpPr>
            <p:spPr bwMode="auto">
              <a:xfrm>
                <a:off x="6854" y="5504715"/>
                <a:ext cx="10080625" cy="5733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To prove the claim, we verify that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</m:sub>
                      <m:sup/>
                      <m:e>
                        <m:sSub>
                          <m:sSub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satisfies: 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1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54" y="5504715"/>
                <a:ext cx="10080625" cy="573362"/>
              </a:xfrm>
              <a:prstGeom prst="rect">
                <a:avLst/>
              </a:prstGeom>
              <a:blipFill>
                <a:blip r:embed="rId8"/>
                <a:stretch>
                  <a:fillRect t="-10638" b="-2021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 Box 34"/>
              <p:cNvSpPr txBox="1">
                <a:spLocks noChangeArrowheads="1"/>
              </p:cNvSpPr>
              <p:nvPr/>
            </p:nvSpPr>
            <p:spPr bwMode="auto">
              <a:xfrm>
                <a:off x="5144" y="6105041"/>
                <a:ext cx="10080625" cy="5734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nary>
                      <m:naryPr>
                        <m:chr m:val="∑"/>
                        <m:supHide m:val="on"/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</m:sub>
                      <m:sup/>
                      <m:e>
                        <m:sSubSup>
                          <m:sSubSup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Sup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  <m:sup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sup>
                        </m:sSubSup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endParaRPr lang="en-US" sz="28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1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44" y="6105041"/>
                <a:ext cx="10080625" cy="573427"/>
              </a:xfrm>
              <a:prstGeom prst="rect">
                <a:avLst/>
              </a:prstGeom>
              <a:blipFill>
                <a:blip r:embed="rId9"/>
                <a:stretch>
                  <a:fillRect t="-10526" b="-1894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 Box 34"/>
          <p:cNvSpPr txBox="1">
            <a:spLocks noChangeArrowheads="1"/>
          </p:cNvSpPr>
          <p:nvPr/>
        </p:nvSpPr>
        <p:spPr bwMode="auto">
          <a:xfrm>
            <a:off x="5144" y="6705435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(The linear system has a unique solution.)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99912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9" grpId="0"/>
      <p:bldP spid="10" grpId="0"/>
      <p:bldP spid="16" grpId="0"/>
      <p:bldP spid="17" grpId="0"/>
      <p:bldP spid="18" grpId="0"/>
      <p:bldP spid="1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3"/>
          <p:cNvSpPr>
            <a:spLocks noChangeArrowheads="1"/>
          </p:cNvSpPr>
          <p:nvPr/>
        </p:nvSpPr>
        <p:spPr bwMode="auto">
          <a:xfrm>
            <a:off x="-1" y="496216"/>
            <a:ext cx="10080625" cy="11818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>
              <a:lnSpc>
                <a:spcPct val="99000"/>
              </a:lnSpc>
            </a:pPr>
            <a:r>
              <a:rPr lang="en-US" sz="4000" dirty="0" smtClean="0">
                <a:solidFill>
                  <a:srgbClr val="00B050"/>
                </a:solidFill>
              </a:rPr>
              <a:t>Primal</a:t>
            </a:r>
            <a:r>
              <a:rPr lang="en-US" sz="4000" dirty="0" smtClean="0">
                <a:solidFill>
                  <a:schemeClr val="accent2"/>
                </a:solidFill>
              </a:rPr>
              <a:t> LP formulation for </a:t>
            </a:r>
            <a:r>
              <a:rPr lang="en-US" sz="4000" dirty="0">
                <a:solidFill>
                  <a:schemeClr val="accent2"/>
                </a:solidFill>
              </a:rPr>
              <a:t>total cost </a:t>
            </a:r>
            <a:r>
              <a:rPr lang="en-US" sz="4000" dirty="0" smtClean="0">
                <a:solidFill>
                  <a:schemeClr val="accent2"/>
                </a:solidFill>
              </a:rPr>
              <a:t>MDPs</a:t>
            </a:r>
          </a:p>
          <a:p>
            <a:pPr algn="ctr"/>
            <a:r>
              <a:rPr lang="en-US" sz="4000" dirty="0">
                <a:solidFill>
                  <a:srgbClr val="CC6600"/>
                </a:solidFill>
              </a:rPr>
              <a:t>[</a:t>
            </a:r>
            <a:r>
              <a:rPr lang="en-US" sz="4000" dirty="0" err="1">
                <a:solidFill>
                  <a:srgbClr val="CC6600"/>
                </a:solidFill>
              </a:rPr>
              <a:t>d’Epenoux</a:t>
            </a:r>
            <a:r>
              <a:rPr lang="en-US" sz="4000" dirty="0">
                <a:solidFill>
                  <a:srgbClr val="CC6600"/>
                </a:solidFill>
              </a:rPr>
              <a:t> (1964</a:t>
            </a:r>
            <a:r>
              <a:rPr lang="en-US" sz="4000" dirty="0" smtClean="0">
                <a:solidFill>
                  <a:srgbClr val="CC6600"/>
                </a:solidFill>
              </a:rPr>
              <a:t>)]</a:t>
            </a:r>
            <a:endParaRPr lang="en-US" sz="4000" dirty="0">
              <a:solidFill>
                <a:srgbClr val="CC6600"/>
              </a:solidFill>
              <a:sym typeface="Symbol" pitchFamily="18" charset="2"/>
            </a:endParaRPr>
          </a:p>
        </p:txBody>
      </p:sp>
      <p:sp>
        <p:nvSpPr>
          <p:cNvPr id="15" name="Text Box 34"/>
          <p:cNvSpPr txBox="1">
            <a:spLocks noChangeArrowheads="1"/>
          </p:cNvSpPr>
          <p:nvPr/>
        </p:nvSpPr>
        <p:spPr bwMode="auto">
          <a:xfrm>
            <a:off x="8564" y="6345583"/>
            <a:ext cx="100806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These are exactly the constraints of the </a:t>
            </a:r>
            <a:r>
              <a:rPr lang="en-US" sz="3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primal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LP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34"/>
          <p:cNvSpPr txBox="1">
            <a:spLocks noChangeArrowheads="1"/>
          </p:cNvSpPr>
          <p:nvPr/>
        </p:nvSpPr>
        <p:spPr bwMode="auto">
          <a:xfrm>
            <a:off x="7943" y="2073707"/>
            <a:ext cx="10080625" cy="52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calculations:</a:t>
            </a:r>
            <a:endParaRPr lang="en-US" sz="30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5144" y="2644336"/>
            <a:ext cx="10080625" cy="954926"/>
            <a:chOff x="5144" y="2410873"/>
            <a:chExt cx="10080625" cy="954926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8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5144" y="2723636"/>
                  <a:ext cx="10080625" cy="64216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lnSpc>
                      <a:spcPct val="100000"/>
                    </a:lnSpc>
                    <a:spcBef>
                      <a:spcPct val="50000"/>
                    </a:spcBef>
                  </a:pPr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SupPr>
                        <m:e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𝜋</m:t>
                          </m:r>
                        </m:sup>
                      </m:sSubSup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−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𝑗</m:t>
                          </m:r>
                        </m:sub>
                        <m:sup/>
                        <m:e>
                          <m:sSubSup>
                            <m:sSubSupPr>
                              <m:ctrlP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</m:sub>
                            <m:sup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𝜋</m:t>
                              </m:r>
                            </m:sup>
                          </m:sSubSup>
                          <m:sSub>
                            <m:sSubPr>
                              <m:ctrlP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1</m:t>
                      </m:r>
                    </m:oMath>
                  </a14:m>
                  <a:r>
                    <a:rPr lang="en-US" sz="3200" dirty="0" smtClean="0">
                      <a:solidFill>
                        <a:schemeClr val="accent2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en-US" sz="32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>
            <p:sp>
              <p:nvSpPr>
                <p:cNvPr id="18" name="Text 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5144" y="2723636"/>
                  <a:ext cx="10080625" cy="64216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" name="TextBox 1"/>
            <p:cNvSpPr txBox="1"/>
            <p:nvPr/>
          </p:nvSpPr>
          <p:spPr>
            <a:xfrm>
              <a:off x="5979559" y="2410873"/>
              <a:ext cx="544530" cy="550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  <a:endPara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13708" y="3779547"/>
            <a:ext cx="10080625" cy="1201232"/>
            <a:chOff x="13708" y="3736691"/>
            <a:chExt cx="10080625" cy="1201232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13708" y="3892509"/>
                  <a:ext cx="10080625" cy="104541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lnSpc>
                      <a:spcPct val="100000"/>
                    </a:lnSpc>
                    <a:spcBef>
                      <a:spcPct val="50000"/>
                    </a:spcBef>
                  </a:pPr>
                  <a14:m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sz="320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𝑎</m:t>
                          </m:r>
                          <m:r>
                            <a:rPr lang="en-US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</m:sub>
                          </m:sSub>
                        </m:sub>
                        <m:sup/>
                        <m:e>
                          <m:sSub>
                            <m:sSubPr>
                              <m:ctrlP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</m:sub>
                          </m:sSub>
                        </m:e>
                      </m:nary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−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𝑗</m:t>
                          </m:r>
                        </m:sub>
                        <m:sup/>
                        <m:e>
                          <m:d>
                            <m:dPr>
                              <m:ctrlP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sz="3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sz="3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𝑏</m:t>
                                  </m:r>
                                  <m:r>
                                    <a:rPr lang="en-US" sz="3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∈</m:t>
                                  </m:r>
                                  <m:sSub>
                                    <m:sSubPr>
                                      <m:ctrlPr>
                                        <a:rPr lang="en-US" sz="3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𝐴</m:t>
                                      </m:r>
                                    </m:e>
                                    <m:sub>
                                      <m:r>
                                        <a:rPr lang="en-US" sz="32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sub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3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sz="32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𝑏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d>
                          <m:nary>
                            <m:naryPr>
                              <m:chr m:val="∑"/>
                              <m:supHide m:val="on"/>
                              <m:ctrlP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∈</m:t>
                              </m:r>
                              <m:sSub>
                                <m:sSubPr>
                                  <m:ctrlPr>
                                    <a:rPr lang="en-US" sz="3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sz="3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sub>
                            <m:sup/>
                            <m:e>
                              <m:f>
                                <m:fPr>
                                  <m:ctrlPr>
                                    <a:rPr lang="en-US" sz="3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3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sz="3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𝑎</m:t>
                                      </m:r>
                                    </m:sub>
                                  </m:sSub>
                                </m:num>
                                <m:den>
                                  <m:nary>
                                    <m:naryPr>
                                      <m:chr m:val="∑"/>
                                      <m:supHide m:val="on"/>
                                      <m:ctrlPr>
                                        <a:rPr lang="en-US" sz="3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a:rPr lang="en-US" sz="3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𝑏</m:t>
                                      </m:r>
                                      <m:r>
                                        <a:rPr lang="en-US" sz="3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∈</m:t>
                                      </m:r>
                                      <m:sSub>
                                        <m:sSubPr>
                                          <m:ctrlPr>
                                            <a:rPr lang="en-US" sz="3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3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itchFamily="18" charset="0"/>
                                            </a:rPr>
                                            <m:t>𝐴</m:t>
                                          </m:r>
                                        </m:e>
                                        <m:sub>
                                          <m:r>
                                            <a:rPr lang="en-US" sz="3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sub>
                                    <m:sup/>
                                    <m:e>
                                      <m:sSub>
                                        <m:sSubPr>
                                          <m:ctrlPr>
                                            <a:rPr lang="en-US" sz="3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3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US" sz="3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itchFamily="18" charset="0"/>
                                            </a:rPr>
                                            <m:t>𝑏</m:t>
                                          </m:r>
                                        </m:sub>
                                      </m:sSub>
                                    </m:e>
                                  </m:nary>
                                </m:den>
                              </m:f>
                            </m:e>
                          </m:nary>
                          <m:sSub>
                            <m:sSubPr>
                              <m:ctrlP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1</m:t>
                      </m:r>
                    </m:oMath>
                  </a14:m>
                  <a:r>
                    <a:rPr lang="en-US" sz="3200" dirty="0" smtClean="0">
                      <a:solidFill>
                        <a:schemeClr val="accent2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en-US" sz="3200" dirty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>
            <p:sp>
              <p:nvSpPr>
                <p:cNvPr id="11" name="Text 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3708" y="3892509"/>
                  <a:ext cx="10080625" cy="1045414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" name="TextBox 8"/>
            <p:cNvSpPr txBox="1"/>
            <p:nvPr/>
          </p:nvSpPr>
          <p:spPr>
            <a:xfrm>
              <a:off x="8433371" y="3736691"/>
              <a:ext cx="544530" cy="550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  <a:endPara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1998" y="5161064"/>
            <a:ext cx="10080625" cy="1004234"/>
            <a:chOff x="11998" y="4937923"/>
            <a:chExt cx="10080625" cy="1004234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11998" y="5250686"/>
                  <a:ext cx="10080625" cy="69147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lnSpc>
                      <a:spcPct val="100000"/>
                    </a:lnSpc>
                    <a:spcBef>
                      <a:spcPct val="50000"/>
                    </a:spcBef>
                  </a:pPr>
                  <a14:m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sz="320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𝑎</m:t>
                          </m:r>
                          <m:r>
                            <a:rPr lang="en-US" sz="3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</m:sub>
                          </m:sSub>
                        </m:sub>
                        <m:sup/>
                        <m:e>
                          <m:sSub>
                            <m:sSubPr>
                              <m:ctrlP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</m:sub>
                          </m:sSub>
                        </m:e>
                      </m:nary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−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𝑗</m:t>
                          </m:r>
                        </m:sub>
                        <m:sup/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∈</m:t>
                              </m:r>
                              <m:sSub>
                                <m:sSubPr>
                                  <m:ctrlPr>
                                    <a:rPr lang="en-US" sz="3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sz="3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sz="3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3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𝑎</m:t>
                                  </m:r>
                                </m:sub>
                              </m:sSub>
                            </m:e>
                          </m:nary>
                          <m:sSub>
                            <m:sSubPr>
                              <m:ctrlP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1</m:t>
                      </m:r>
                    </m:oMath>
                  </a14:m>
                  <a:r>
                    <a:rPr lang="en-US" sz="3200" dirty="0" smtClean="0">
                      <a:solidFill>
                        <a:schemeClr val="accent2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en-US" sz="3200" dirty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>
            <p:sp>
              <p:nvSpPr>
                <p:cNvPr id="12" name="Text 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1998" y="5250686"/>
                  <a:ext cx="10080625" cy="691471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TextBox 9"/>
            <p:cNvSpPr txBox="1"/>
            <p:nvPr/>
          </p:nvSpPr>
          <p:spPr>
            <a:xfrm>
              <a:off x="7054921" y="4937923"/>
              <a:ext cx="544530" cy="550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!</a:t>
              </a:r>
              <a:endPara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48323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345170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Improving a policy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 Box 34"/>
              <p:cNvSpPr txBox="1">
                <a:spLocks noChangeArrowheads="1"/>
              </p:cNvSpPr>
              <p:nvPr/>
            </p:nvSpPr>
            <p:spPr bwMode="auto">
              <a:xfrm>
                <a:off x="21761" y="1339298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be a positional policy of a stopping MDP.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1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1" y="1339298"/>
                <a:ext cx="10080625" cy="521681"/>
              </a:xfrm>
              <a:prstGeom prst="rect">
                <a:avLst/>
              </a:prstGeom>
              <a:blipFill>
                <a:blip r:embed="rId2"/>
                <a:stretch>
                  <a:fillRect t="-21176" b="-3647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 Box 34"/>
              <p:cNvSpPr txBox="1">
                <a:spLocks noChangeArrowheads="1"/>
              </p:cNvSpPr>
              <p:nvPr/>
            </p:nvSpPr>
            <p:spPr bwMode="auto">
              <a:xfrm>
                <a:off x="-10" y="1937671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Action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i="1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improves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(or is an </a:t>
                </a:r>
                <a:r>
                  <a:rPr lang="en-US" sz="3000" i="1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improving switch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) </a:t>
                </a:r>
                <a:r>
                  <a:rPr lang="en-US" sz="3000" dirty="0" err="1" smtClean="0">
                    <a:latin typeface="Times New Roman" pitchFamily="18" charset="0"/>
                    <a:cs typeface="Times New Roman" pitchFamily="18" charset="0"/>
                  </a:rPr>
                  <a:t>iff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14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0" y="1937671"/>
                <a:ext cx="10080625" cy="521681"/>
              </a:xfrm>
              <a:prstGeom prst="rect">
                <a:avLst/>
              </a:prstGeom>
              <a:blipFill>
                <a:blip r:embed="rId3"/>
                <a:stretch>
                  <a:fillRect t="-21176" b="-3647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34"/>
              <p:cNvSpPr txBox="1">
                <a:spLocks noChangeArrowheads="1"/>
              </p:cNvSpPr>
              <p:nvPr/>
            </p:nvSpPr>
            <p:spPr bwMode="auto">
              <a:xfrm>
                <a:off x="-10895" y="2536044"/>
                <a:ext cx="10080625" cy="11827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𝑎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𝑗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∈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𝑆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</m:sub>
                            <m:sup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𝜋</m:t>
                              </m:r>
                            </m:sup>
                          </m:sSubSup>
                        </m:e>
                      </m:nary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&lt;  </m:t>
                      </m:r>
                      <m:sSubSup>
                        <m:sSubSup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Sup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𝜋</m:t>
                          </m:r>
                        </m:sup>
                      </m:sSubSup>
                    </m:oMath>
                  </m:oMathPara>
                </a14:m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5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0895" y="2536044"/>
                <a:ext cx="10080625" cy="118276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 Box 34"/>
              <p:cNvSpPr txBox="1">
                <a:spLocks noChangeArrowheads="1"/>
              </p:cNvSpPr>
              <p:nvPr/>
            </p:nvSpPr>
            <p:spPr bwMode="auto">
              <a:xfrm>
                <a:off x="10875" y="3795496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“Taking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i="1" dirty="0" smtClean="0">
                    <a:latin typeface="Times New Roman" pitchFamily="18" charset="0"/>
                    <a:cs typeface="Times New Roman" pitchFamily="18" charset="0"/>
                  </a:rPr>
                  <a:t>once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from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and then using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yields a better result”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875" y="3795496"/>
                <a:ext cx="10080625" cy="521681"/>
              </a:xfrm>
              <a:prstGeom prst="rect">
                <a:avLst/>
              </a:prstGeom>
              <a:blipFill>
                <a:blip r:embed="rId15"/>
                <a:stretch>
                  <a:fillRect t="-21176" b="-3647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 Box 34"/>
              <p:cNvSpPr txBox="1">
                <a:spLocks noChangeArrowheads="1"/>
              </p:cNvSpPr>
              <p:nvPr/>
            </p:nvSpPr>
            <p:spPr bwMode="auto">
              <a:xfrm>
                <a:off x="21760" y="4702402"/>
                <a:ext cx="10080625" cy="22718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3000" b="1" dirty="0" smtClean="0">
                    <a:latin typeface="Times New Roman" pitchFamily="18" charset="0"/>
                    <a:cs typeface="Times New Roman" pitchFamily="18" charset="0"/>
                  </a:rPr>
                  <a:t>Theorem: 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be a policy such that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improves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on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 or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b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 for every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Then,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</m:sup>
                    </m:sSub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sSubSup>
                      <m:sSub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for every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</m:sup>
                    </m:sSub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&lt;</m:t>
                    </m:r>
                    <m:sSubSup>
                      <m:sSubSup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 for every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such that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b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≠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0" y="4702402"/>
                <a:ext cx="10080625" cy="2271840"/>
              </a:xfrm>
              <a:prstGeom prst="rect">
                <a:avLst/>
              </a:prstGeom>
              <a:blipFill>
                <a:blip r:embed="rId16"/>
                <a:stretch>
                  <a:fillRect t="-2949" b="-697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 bwMode="auto">
          <a:xfrm>
            <a:off x="1091112" y="4602405"/>
            <a:ext cx="7941922" cy="2620328"/>
          </a:xfrm>
          <a:prstGeom prst="rect">
            <a:avLst/>
          </a:prstGeom>
          <a:noFill/>
          <a:ln w="222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71250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4" grpId="0"/>
      <p:bldP spid="15" grpId="0"/>
      <p:bldP spid="18" grpId="0"/>
      <p:bldP spid="20" grpId="0"/>
      <p:bldP spid="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5" name="Straight Arrow Connector 74"/>
          <p:cNvCxnSpPr>
            <a:stCxn id="8" idx="7"/>
            <a:endCxn id="9" idx="1"/>
          </p:cNvCxnSpPr>
          <p:nvPr/>
        </p:nvCxnSpPr>
        <p:spPr bwMode="auto">
          <a:xfrm flipV="1">
            <a:off x="3471488" y="2254189"/>
            <a:ext cx="1093325" cy="617414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Oval 9"/>
          <p:cNvSpPr>
            <a:spLocks noChangeAspect="1" noChangeArrowheads="1"/>
          </p:cNvSpPr>
          <p:nvPr/>
        </p:nvSpPr>
        <p:spPr bwMode="auto">
          <a:xfrm>
            <a:off x="3147640" y="2820457"/>
            <a:ext cx="379412" cy="349250"/>
          </a:xfrm>
          <a:prstGeom prst="ellipse">
            <a:avLst/>
          </a:prstGeom>
          <a:solidFill>
            <a:srgbClr val="008000">
              <a:alpha val="75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9" name="Rectangle 8"/>
          <p:cNvSpPr>
            <a:spLocks noChangeAspect="1"/>
          </p:cNvSpPr>
          <p:nvPr/>
        </p:nvSpPr>
        <p:spPr bwMode="auto">
          <a:xfrm>
            <a:off x="4564813" y="2073805"/>
            <a:ext cx="360768" cy="360768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2" name="Oval 9"/>
          <p:cNvSpPr>
            <a:spLocks noChangeAspect="1" noChangeArrowheads="1"/>
          </p:cNvSpPr>
          <p:nvPr/>
        </p:nvSpPr>
        <p:spPr bwMode="auto">
          <a:xfrm>
            <a:off x="6097325" y="1709118"/>
            <a:ext cx="379412" cy="349250"/>
          </a:xfrm>
          <a:prstGeom prst="ellipse">
            <a:avLst/>
          </a:prstGeom>
          <a:solidFill>
            <a:srgbClr val="008000">
              <a:alpha val="75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3" name="Oval 9"/>
          <p:cNvSpPr>
            <a:spLocks noChangeAspect="1" noChangeArrowheads="1"/>
          </p:cNvSpPr>
          <p:nvPr/>
        </p:nvSpPr>
        <p:spPr bwMode="auto">
          <a:xfrm>
            <a:off x="6097325" y="3190904"/>
            <a:ext cx="379412" cy="349250"/>
          </a:xfrm>
          <a:prstGeom prst="ellipse">
            <a:avLst/>
          </a:prstGeom>
          <a:solidFill>
            <a:srgbClr val="008000">
              <a:alpha val="75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4" name="Oval 9"/>
          <p:cNvSpPr>
            <a:spLocks noChangeAspect="1" noChangeArrowheads="1"/>
          </p:cNvSpPr>
          <p:nvPr/>
        </p:nvSpPr>
        <p:spPr bwMode="auto">
          <a:xfrm>
            <a:off x="6097325" y="3931796"/>
            <a:ext cx="379412" cy="349250"/>
          </a:xfrm>
          <a:prstGeom prst="ellipse">
            <a:avLst/>
          </a:prstGeom>
          <a:solidFill>
            <a:srgbClr val="008000">
              <a:alpha val="75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5" name="Rectangle 14"/>
          <p:cNvSpPr>
            <a:spLocks noChangeAspect="1"/>
          </p:cNvSpPr>
          <p:nvPr/>
        </p:nvSpPr>
        <p:spPr bwMode="auto">
          <a:xfrm>
            <a:off x="4569450" y="3555591"/>
            <a:ext cx="360768" cy="360768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cxnSp>
        <p:nvCxnSpPr>
          <p:cNvPr id="16" name="Straight Arrow Connector 15"/>
          <p:cNvCxnSpPr>
            <a:stCxn id="8" idx="7"/>
            <a:endCxn id="9" idx="1"/>
          </p:cNvCxnSpPr>
          <p:nvPr/>
        </p:nvCxnSpPr>
        <p:spPr bwMode="auto">
          <a:xfrm flipV="1">
            <a:off x="3471488" y="2254189"/>
            <a:ext cx="1093325" cy="617414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C0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8" name="Straight Arrow Connector 17"/>
          <p:cNvCxnSpPr>
            <a:stCxn id="9" idx="3"/>
            <a:endCxn id="12" idx="2"/>
          </p:cNvCxnSpPr>
          <p:nvPr/>
        </p:nvCxnSpPr>
        <p:spPr bwMode="auto">
          <a:xfrm flipV="1">
            <a:off x="4925581" y="1883743"/>
            <a:ext cx="1171744" cy="370446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/>
          <p:cNvCxnSpPr>
            <a:stCxn id="9" idx="3"/>
            <a:endCxn id="33" idx="2"/>
          </p:cNvCxnSpPr>
          <p:nvPr/>
        </p:nvCxnSpPr>
        <p:spPr bwMode="auto">
          <a:xfrm>
            <a:off x="4925581" y="2254189"/>
            <a:ext cx="1171744" cy="370447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63" name="Picture 62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89296" y="2451908"/>
            <a:ext cx="1147310" cy="368514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4" name="Picture 63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89634" y="3186069"/>
            <a:ext cx="1146635" cy="368297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4" name="Picture 33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37080" y="1724358"/>
            <a:ext cx="203670" cy="532487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Picture 18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88208" y="1717048"/>
            <a:ext cx="1149487" cy="369213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10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18989" y="2348285"/>
            <a:ext cx="202855" cy="530356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37" name="Straight Arrow Connector 36"/>
          <p:cNvCxnSpPr>
            <a:stCxn id="15" idx="3"/>
            <a:endCxn id="13" idx="2"/>
          </p:cNvCxnSpPr>
          <p:nvPr/>
        </p:nvCxnSpPr>
        <p:spPr bwMode="auto">
          <a:xfrm flipV="1">
            <a:off x="4930218" y="3365529"/>
            <a:ext cx="1167107" cy="370446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rgbClr val="0033CC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" name="Straight Arrow Connector 40"/>
          <p:cNvCxnSpPr>
            <a:stCxn id="15" idx="3"/>
            <a:endCxn id="14" idx="2"/>
          </p:cNvCxnSpPr>
          <p:nvPr/>
        </p:nvCxnSpPr>
        <p:spPr bwMode="auto">
          <a:xfrm>
            <a:off x="4930218" y="3735975"/>
            <a:ext cx="1167107" cy="370446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rgbClr val="0033CC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21" name="Picture 20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08266" y="2597462"/>
            <a:ext cx="1147874" cy="368695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56" name="Straight Arrow Connector 55"/>
          <p:cNvCxnSpPr>
            <a:stCxn id="8" idx="5"/>
            <a:endCxn id="15" idx="1"/>
          </p:cNvCxnSpPr>
          <p:nvPr/>
        </p:nvCxnSpPr>
        <p:spPr bwMode="auto">
          <a:xfrm>
            <a:off x="3471488" y="3118561"/>
            <a:ext cx="1097962" cy="617414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67" name="Picture 66" descr="TP_t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34289" y="3174126"/>
            <a:ext cx="202855" cy="530356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8" name="Picture 67" descr="TP_tmp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37636" y="3787934"/>
            <a:ext cx="202855" cy="530356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4" name="Picture 23" descr="TP_tmp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14865" y="3198524"/>
            <a:ext cx="1147877" cy="449809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71" name="Straight Arrow Connector 70"/>
          <p:cNvCxnSpPr>
            <a:stCxn id="8" idx="5"/>
            <a:endCxn id="15" idx="1"/>
          </p:cNvCxnSpPr>
          <p:nvPr/>
        </p:nvCxnSpPr>
        <p:spPr bwMode="auto">
          <a:xfrm>
            <a:off x="3471488" y="3118561"/>
            <a:ext cx="1097962" cy="617414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C0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pic>
        <p:nvPicPr>
          <p:cNvPr id="58" name="Picture 57" descr="TP_tmp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37851" y="3684439"/>
            <a:ext cx="203870" cy="287383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9" name="Picture 48" descr="TP_tmp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47747" y="2093989"/>
            <a:ext cx="163751" cy="285953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Picture 2" descr="TP_tmp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99225" y="5361412"/>
            <a:ext cx="5282173" cy="661413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Picture 3" descr="TP_tmp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18054" y="4652279"/>
            <a:ext cx="2844514" cy="557926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3" name="Oval 9"/>
          <p:cNvSpPr>
            <a:spLocks noChangeAspect="1" noChangeArrowheads="1"/>
          </p:cNvSpPr>
          <p:nvPr/>
        </p:nvSpPr>
        <p:spPr bwMode="auto">
          <a:xfrm>
            <a:off x="6097325" y="2450011"/>
            <a:ext cx="379412" cy="349250"/>
          </a:xfrm>
          <a:prstGeom prst="ellipse">
            <a:avLst/>
          </a:prstGeom>
          <a:solidFill>
            <a:srgbClr val="008000">
              <a:alpha val="75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pic>
        <p:nvPicPr>
          <p:cNvPr id="22" name="Picture 21" descr="TP_tmp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88473" y="3920014"/>
            <a:ext cx="1148956" cy="369043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5" name="Rectangle 2"/>
          <p:cNvSpPr>
            <a:spLocks noChangeArrowheads="1"/>
          </p:cNvSpPr>
          <p:nvPr/>
        </p:nvSpPr>
        <p:spPr bwMode="auto">
          <a:xfrm>
            <a:off x="0" y="242430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Improving switch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p:sp>
        <p:nvSpPr>
          <p:cNvPr id="36" name="Text Box 34"/>
          <p:cNvSpPr txBox="1">
            <a:spLocks noChangeArrowheads="1"/>
          </p:cNvSpPr>
          <p:nvPr/>
        </p:nvSpPr>
        <p:spPr bwMode="auto">
          <a:xfrm>
            <a:off x="21761" y="6303193"/>
            <a:ext cx="10080625" cy="578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Corresponds to a </a:t>
            </a:r>
            <a:r>
              <a:rPr lang="en-US" sz="3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pivoting step 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on the primal </a:t>
            </a:r>
            <a:r>
              <a:rPr lang="en-US" sz="3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LP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7455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191060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Improving a policy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 Box 34"/>
              <p:cNvSpPr txBox="1">
                <a:spLocks noChangeArrowheads="1"/>
              </p:cNvSpPr>
              <p:nvPr/>
            </p:nvSpPr>
            <p:spPr bwMode="auto">
              <a:xfrm>
                <a:off x="-10895" y="1128491"/>
                <a:ext cx="10080625" cy="548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700" b="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Improving switch</a:t>
                </a:r>
                <a:r>
                  <a:rPr lang="en-US" sz="27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</m:sSub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+</m:t>
                    </m:r>
                    <m:nary>
                      <m:naryPr>
                        <m:chr m:val="∑"/>
                        <m:supHide m:val="on"/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  <m:sSubSup>
                          <m:sSubSup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Sup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  <m:sup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sup>
                        </m:sSubSup>
                      </m:e>
                    </m:nary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&lt;  </m:t>
                    </m:r>
                    <m:sSubSup>
                      <m:sSubSup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 , 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∖</m:t>
                    </m:r>
                    <m:d>
                      <m:dPr>
                        <m:begChr m:val="{"/>
                        <m:endChr m:val="}"/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endParaRPr lang="en-US" sz="27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15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0895" y="1128491"/>
                <a:ext cx="10080625" cy="548163"/>
              </a:xfrm>
              <a:prstGeom prst="rect">
                <a:avLst/>
              </a:prstGeom>
              <a:blipFill>
                <a:blip r:embed="rId2"/>
                <a:stretch>
                  <a:fillRect t="-15556" b="-166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 Box 34"/>
              <p:cNvSpPr txBox="1">
                <a:spLocks noChangeArrowheads="1"/>
              </p:cNvSpPr>
              <p:nvPr/>
            </p:nvSpPr>
            <p:spPr bwMode="auto">
              <a:xfrm>
                <a:off x="21760" y="1797695"/>
                <a:ext cx="10080625" cy="19030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b="1" dirty="0" smtClean="0">
                    <a:latin typeface="Times New Roman" pitchFamily="18" charset="0"/>
                    <a:cs typeface="Times New Roman" pitchFamily="18" charset="0"/>
                  </a:rPr>
                  <a:t>Theorem:  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be a policy such that</a:t>
                </a:r>
                <a:b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</a:br>
                <a14:m>
                  <m:oMath xmlns:m="http://schemas.openxmlformats.org/officeDocument/2006/math">
                    <m:sSubSup>
                      <m:sSubSup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improves on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, or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bSup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, for every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b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Then,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bSup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sSubSup>
                      <m:sSubSup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for every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,</a:t>
                </a:r>
                <a:b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7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sSup>
                          <m:sSup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</m:sup>
                    </m:sSubSup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&lt;</m:t>
                    </m:r>
                    <m:sSubSup>
                      <m:sSubSupPr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, for every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such that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bSup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≠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  <a:endParaRPr lang="en-US" sz="2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0" y="1797695"/>
                <a:ext cx="10080625" cy="1903085"/>
              </a:xfrm>
              <a:prstGeom prst="rect">
                <a:avLst/>
              </a:prstGeom>
              <a:blipFill>
                <a:blip r:embed="rId3"/>
                <a:stretch>
                  <a:fillRect t="-3205" b="-352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 Box 34"/>
              <p:cNvSpPr txBox="1">
                <a:spLocks noChangeArrowheads="1"/>
              </p:cNvSpPr>
              <p:nvPr/>
            </p:nvSpPr>
            <p:spPr bwMode="auto">
              <a:xfrm>
                <a:off x="-12605" y="3790999"/>
                <a:ext cx="10080625" cy="9796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e>
                      <m:sup>
                        <m:d>
                          <m:d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7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e>
                        </m:d>
                      </m:sup>
                    </m:sSup>
                  </m:oMath>
                </a14:m>
                <a:r>
                  <a:rPr lang="en-US" sz="27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be the (non-positional) policy of 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using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p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US" sz="2700" b="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𝑘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step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s </a:t>
                </a:r>
                <a:b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and 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then reverting to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 (Note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p>
                        <m:d>
                          <m:dPr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</m:e>
                        </m:d>
                      </m:sup>
                    </m:sSup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.)</a:t>
                </a:r>
                <a:endParaRPr lang="en-US" sz="2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2605" y="3790999"/>
                <a:ext cx="10080625" cy="979627"/>
              </a:xfrm>
              <a:prstGeom prst="rect">
                <a:avLst/>
              </a:prstGeom>
              <a:blipFill>
                <a:blip r:embed="rId4"/>
                <a:stretch>
                  <a:fillRect t="-3106" b="-1490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34"/>
              <p:cNvSpPr txBox="1">
                <a:spLocks noChangeArrowheads="1"/>
              </p:cNvSpPr>
              <p:nvPr/>
            </p:nvSpPr>
            <p:spPr bwMode="auto">
              <a:xfrm>
                <a:off x="6233" y="4823276"/>
                <a:ext cx="10080625" cy="6838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700" b="0" dirty="0" smtClean="0">
                    <a:solidFill>
                      <a:srgbClr val="0033CC"/>
                    </a:solidFill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sSup>
                          <m:sSup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p>
                            <m:d>
                              <m:dPr>
                                <m:ctrlPr>
                                  <a:rPr lang="en-US" sz="27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700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𝑘</m:t>
                                </m:r>
                              </m:e>
                            </m:d>
                          </m:sup>
                        </m:sSup>
                      </m:sup>
                    </m:sSubSup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b>
                      <m:sSubPr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sSubSup>
                          <m:sSubSup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Sup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bSup>
                      </m:sub>
                    </m:sSub>
                    <m:r>
                      <a:rPr lang="en-US" sz="27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+</m:t>
                    </m:r>
                    <m:nary>
                      <m:naryPr>
                        <m:chr m:val="∑"/>
                        <m:supHide m:val="on"/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𝑝</m:t>
                            </m:r>
                          </m:e>
                          <m:sub>
                            <m:sSubSup>
                              <m:sSubSupPr>
                                <m:ctrlP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𝜋</m:t>
                                </m:r>
                              </m:e>
                              <m:sub>
                                <m: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′</m:t>
                                </m:r>
                              </m:sup>
                            </m:sSubSup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  <m:sSubSup>
                          <m:sSubSupPr>
                            <m:ctrlP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SupPr>
                          <m:e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  <m:sup>
                            <m:sSup>
                              <m:sSupPr>
                                <m:ctrlP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𝜋</m:t>
                                </m:r>
                              </m:e>
                              <m:sup>
                                <m:d>
                                  <m:dPr>
                                    <m:ctrlPr>
                                      <a:rPr lang="en-US" sz="27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700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𝑘</m:t>
                                    </m:r>
                                    <m:r>
                                      <a:rPr lang="en-US" sz="27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27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1</m:t>
                                    </m:r>
                                  </m:e>
                                </m:d>
                              </m:sup>
                            </m:sSup>
                          </m:sup>
                        </m:sSubSup>
                      </m:e>
                    </m:nary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  ,  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𝑘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≥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</m:oMath>
                </a14:m>
                <a:endParaRPr lang="en-US" sz="27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33" y="4823276"/>
                <a:ext cx="10080625" cy="683842"/>
              </a:xfrm>
              <a:prstGeom prst="rect">
                <a:avLst/>
              </a:prstGeom>
              <a:blipFill>
                <a:blip r:embed="rId5"/>
                <a:stretch>
                  <a:fillRect b="-803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34"/>
              <p:cNvSpPr txBox="1">
                <a:spLocks noChangeArrowheads="1"/>
              </p:cNvSpPr>
              <p:nvPr/>
            </p:nvSpPr>
            <p:spPr bwMode="auto">
              <a:xfrm>
                <a:off x="-4041" y="5521887"/>
                <a:ext cx="10080625" cy="6018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7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Hence,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sSup>
                          <m:sSupPr>
                            <m:ctrlP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p>
                            <m:d>
                              <m:dPr>
                                <m:ctrlP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1</m:t>
                                </m:r>
                              </m:e>
                            </m:d>
                          </m:sup>
                        </m:sSup>
                      </m:sup>
                    </m:sSubSup>
                    <m:r>
                      <a:rPr lang="en-US" sz="27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sSubSup>
                      <m:sSubSupPr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for every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, with strict inequality if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bSup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≠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041" y="5521887"/>
                <a:ext cx="10080625" cy="601831"/>
              </a:xfrm>
              <a:prstGeom prst="rect">
                <a:avLst/>
              </a:prstGeom>
              <a:blipFill>
                <a:blip r:embed="rId6"/>
                <a:stretch>
                  <a:fillRect b="-2121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 Box 34"/>
              <p:cNvSpPr txBox="1">
                <a:spLocks noChangeArrowheads="1"/>
              </p:cNvSpPr>
              <p:nvPr/>
            </p:nvSpPr>
            <p:spPr bwMode="auto">
              <a:xfrm>
                <a:off x="14797" y="6100923"/>
                <a:ext cx="10080625" cy="6018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By 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induction (see next slide)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sSup>
                          <m:sSupPr>
                            <m:ctrlP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p>
                            <m:d>
                              <m:dPr>
                                <m:ctrlP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700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𝑘</m:t>
                                </m:r>
                              </m:e>
                            </m:d>
                          </m:sup>
                        </m:sSup>
                      </m:sup>
                    </m:sSubSup>
                    <m:r>
                      <a:rPr lang="en-US" sz="27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sSubSup>
                      <m:sSubSupPr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sSup>
                          <m:sSupPr>
                            <m:ctrlP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p>
                            <m:d>
                              <m:dPr>
                                <m:ctrlP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700" i="1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𝑘</m:t>
                                </m:r>
                                <m:r>
                                  <a:rPr lang="en-US" sz="2700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−</m:t>
                                </m:r>
                                <m:r>
                                  <a:rPr lang="en-US" sz="2700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1</m:t>
                                </m:r>
                              </m:e>
                            </m:d>
                          </m:sup>
                        </m:sSup>
                      </m:sup>
                    </m:sSubSup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every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12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797" y="6100923"/>
                <a:ext cx="10080625" cy="601831"/>
              </a:xfrm>
              <a:prstGeom prst="rect">
                <a:avLst/>
              </a:prstGeom>
              <a:blipFill>
                <a:blip r:embed="rId7"/>
                <a:stretch>
                  <a:fillRect b="-2121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34"/>
              <p:cNvSpPr txBox="1">
                <a:spLocks noChangeArrowheads="1"/>
              </p:cNvSpPr>
              <p:nvPr/>
            </p:nvSpPr>
            <p:spPr bwMode="auto">
              <a:xfrm>
                <a:off x="2813" y="6679960"/>
                <a:ext cx="10080625" cy="699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Now  </a:t>
                </a:r>
                <a14:m>
                  <m:oMath xmlns:m="http://schemas.openxmlformats.org/officeDocument/2006/math">
                    <m:limLow>
                      <m:limLow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limLowPr>
                      <m:e>
                        <m:r>
                          <m:rPr>
                            <m:sty m:val="p"/>
                          </m:rPr>
                          <a:rPr lang="en-US" sz="27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lim</m:t>
                        </m:r>
                      </m:e>
                      <m:lim>
                        <m:r>
                          <a:rPr lang="en-US" sz="27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→</m:t>
                        </m:r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∞</m:t>
                        </m:r>
                      </m:lim>
                    </m:limLow>
                    <m:r>
                      <a:rPr lang="en-US" sz="27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  <m:sSubSup>
                      <m:sSubSupPr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sSup>
                          <m:sSupPr>
                            <m:ctrlP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p>
                            <m:d>
                              <m:dPr>
                                <m:ctrlP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700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𝑘</m:t>
                                </m:r>
                              </m:e>
                            </m:d>
                          </m:sup>
                        </m:sSup>
                      </m:sup>
                    </m:sSubSup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bSup>
                      <m:sSubSupPr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sSup>
                          <m:sSup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</m:sup>
                    </m:sSubSup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the theorem follows.</a:t>
                </a:r>
                <a:endParaRPr lang="en-US" sz="2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13" y="6679960"/>
                <a:ext cx="10080625" cy="699102"/>
              </a:xfrm>
              <a:prstGeom prst="rect">
                <a:avLst/>
              </a:prstGeom>
              <a:blipFill>
                <a:blip r:embed="rId8"/>
                <a:stretch>
                  <a:fillRect b="-526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 bwMode="auto">
          <a:xfrm>
            <a:off x="1460794" y="1753067"/>
            <a:ext cx="7159036" cy="1947713"/>
          </a:xfrm>
          <a:prstGeom prst="rect">
            <a:avLst/>
          </a:prstGeom>
          <a:noFill/>
          <a:ln w="222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91711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0" grpId="0"/>
      <p:bldP spid="8" grpId="0"/>
      <p:bldP spid="9" grpId="0"/>
      <p:bldP spid="10" grpId="0"/>
      <p:bldP spid="12" grpId="0"/>
      <p:bldP spid="13" grpId="0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3"/>
          <p:cNvSpPr>
            <a:spLocks noChangeArrowheads="1"/>
          </p:cNvSpPr>
          <p:nvPr/>
        </p:nvSpPr>
        <p:spPr bwMode="auto">
          <a:xfrm>
            <a:off x="-1" y="515857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000" dirty="0" smtClean="0">
                <a:solidFill>
                  <a:schemeClr val="accent2"/>
                </a:solidFill>
                <a:latin typeface="+mj-lt"/>
                <a:cs typeface="Times New Roman" panose="02020603050405020304" pitchFamily="18" charset="0"/>
              </a:rPr>
              <a:t>Stochastic shortest paths (SSPs)</a:t>
            </a:r>
            <a:endParaRPr lang="en-US" sz="40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0" y="5703933"/>
            <a:ext cx="10080624" cy="100822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Minimize the 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expected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cost</a:t>
            </a:r>
            <a:br>
              <a:rPr lang="en-US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of getting to the target.</a:t>
            </a:r>
            <a:endParaRPr lang="he-IL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2210880" y="1996254"/>
            <a:ext cx="5753081" cy="3109932"/>
            <a:chOff x="2210880" y="1958569"/>
            <a:chExt cx="5753081" cy="3109932"/>
          </a:xfrm>
        </p:grpSpPr>
        <p:sp>
          <p:nvSpPr>
            <p:cNvPr id="297989" name="Oval 5"/>
            <p:cNvSpPr>
              <a:spLocks noChangeAspect="1" noChangeArrowheads="1"/>
            </p:cNvSpPr>
            <p:nvPr/>
          </p:nvSpPr>
          <p:spPr bwMode="auto">
            <a:xfrm>
              <a:off x="4897714" y="3259569"/>
              <a:ext cx="379413" cy="349250"/>
            </a:xfrm>
            <a:prstGeom prst="ellipse">
              <a:avLst/>
            </a:prstGeom>
            <a:solidFill>
              <a:srgbClr val="008000">
                <a:alpha val="75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297993" name="Oval 9"/>
            <p:cNvSpPr>
              <a:spLocks noChangeAspect="1" noChangeArrowheads="1"/>
            </p:cNvSpPr>
            <p:nvPr/>
          </p:nvSpPr>
          <p:spPr bwMode="auto">
            <a:xfrm>
              <a:off x="2210880" y="3259569"/>
              <a:ext cx="379412" cy="349250"/>
            </a:xfrm>
            <a:prstGeom prst="ellipse">
              <a:avLst/>
            </a:prstGeom>
            <a:solidFill>
              <a:srgbClr val="008000">
                <a:alpha val="75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298000" name="AutoShape 16"/>
            <p:cNvCxnSpPr>
              <a:cxnSpLocks noChangeAspect="1" noChangeShapeType="1"/>
              <a:stCxn id="297993" idx="6"/>
              <a:endCxn id="297989" idx="2"/>
            </p:cNvCxnSpPr>
            <p:nvPr/>
          </p:nvCxnSpPr>
          <p:spPr bwMode="auto">
            <a:xfrm>
              <a:off x="2590292" y="3434194"/>
              <a:ext cx="2307422" cy="0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stealth" w="lg" len="lg"/>
            </a:ln>
            <a:effectLst/>
          </p:spPr>
        </p:cxnSp>
        <p:sp>
          <p:nvSpPr>
            <p:cNvPr id="31" name="Oval 2"/>
            <p:cNvSpPr>
              <a:spLocks noChangeAspect="1" noChangeArrowheads="1"/>
            </p:cNvSpPr>
            <p:nvPr/>
          </p:nvSpPr>
          <p:spPr bwMode="auto">
            <a:xfrm>
              <a:off x="7584549" y="3259569"/>
              <a:ext cx="379412" cy="349250"/>
            </a:xfrm>
            <a:prstGeom prst="ellipse">
              <a:avLst/>
            </a:prstGeom>
            <a:solidFill>
              <a:schemeClr val="bg2">
                <a:alpha val="55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9" name="Rectangle 8"/>
            <p:cNvSpPr>
              <a:spLocks noChangeAspect="1"/>
            </p:cNvSpPr>
            <p:nvPr/>
          </p:nvSpPr>
          <p:spPr bwMode="auto">
            <a:xfrm>
              <a:off x="3563619" y="2272734"/>
              <a:ext cx="360768" cy="360768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cxnSp>
          <p:nvCxnSpPr>
            <p:cNvPr id="34" name="AutoShape 16"/>
            <p:cNvCxnSpPr>
              <a:cxnSpLocks noChangeAspect="1" noChangeShapeType="1"/>
              <a:stCxn id="297993" idx="7"/>
              <a:endCxn id="9" idx="1"/>
            </p:cNvCxnSpPr>
            <p:nvPr/>
          </p:nvCxnSpPr>
          <p:spPr bwMode="auto">
            <a:xfrm flipV="1">
              <a:off x="2534728" y="2453118"/>
              <a:ext cx="1028891" cy="857597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stealth" w="lg" len="lg"/>
            </a:ln>
            <a:effectLst/>
          </p:spPr>
        </p:cxnSp>
        <p:cxnSp>
          <p:nvCxnSpPr>
            <p:cNvPr id="16" name="Curved Connector 15"/>
            <p:cNvCxnSpPr>
              <a:stCxn id="9" idx="3"/>
              <a:endCxn id="297989" idx="1"/>
            </p:cNvCxnSpPr>
            <p:nvPr/>
          </p:nvCxnSpPr>
          <p:spPr bwMode="auto">
            <a:xfrm>
              <a:off x="3924387" y="2453118"/>
              <a:ext cx="1028891" cy="857597"/>
            </a:xfrm>
            <a:prstGeom prst="curvedConnector2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3" name="Curved Connector 42"/>
            <p:cNvCxnSpPr>
              <a:stCxn id="9" idx="0"/>
              <a:endCxn id="297993" idx="2"/>
            </p:cNvCxnSpPr>
            <p:nvPr/>
          </p:nvCxnSpPr>
          <p:spPr bwMode="auto">
            <a:xfrm rot="16200000" flipH="1" flipV="1">
              <a:off x="2396712" y="2086902"/>
              <a:ext cx="1161460" cy="1533123"/>
            </a:xfrm>
            <a:prstGeom prst="curvedConnector4">
              <a:avLst>
                <a:gd name="adj1" fmla="val -19682"/>
                <a:gd name="adj2" fmla="val 114911"/>
              </a:avLst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grpSp>
          <p:nvGrpSpPr>
            <p:cNvPr id="297988" name="Group 297987"/>
            <p:cNvGrpSpPr/>
            <p:nvPr/>
          </p:nvGrpSpPr>
          <p:grpSpPr>
            <a:xfrm>
              <a:off x="6250454" y="2272734"/>
              <a:ext cx="360768" cy="2322917"/>
              <a:chOff x="5959659" y="2659106"/>
              <a:chExt cx="360768" cy="2322917"/>
            </a:xfrm>
          </p:grpSpPr>
          <p:sp>
            <p:nvSpPr>
              <p:cNvPr id="61" name="Rectangle 60"/>
              <p:cNvSpPr>
                <a:spLocks noChangeAspect="1"/>
              </p:cNvSpPr>
              <p:nvPr/>
            </p:nvSpPr>
            <p:spPr bwMode="auto">
              <a:xfrm>
                <a:off x="5959659" y="2659106"/>
                <a:ext cx="360768" cy="360768"/>
              </a:xfrm>
              <a:prstGeom prst="rect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1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he-IL" sz="3600" b="0" i="0" u="none" strike="noStrike" cap="none" normalizeH="0" baseline="0" smtClean="0">
                  <a:ln>
                    <a:noFill/>
                  </a:ln>
                  <a:effectLst/>
                  <a:latin typeface="Arial" pitchFamily="34" charset="0"/>
                  <a:ea typeface="Arial Unicode MS" pitchFamily="34" charset="-128"/>
                  <a:cs typeface="Arial Unicode MS" pitchFamily="34" charset="-128"/>
                </a:endParaRPr>
              </a:p>
            </p:txBody>
          </p:sp>
          <p:sp>
            <p:nvSpPr>
              <p:cNvPr id="62" name="Rectangle 61"/>
              <p:cNvSpPr>
                <a:spLocks noChangeAspect="1"/>
              </p:cNvSpPr>
              <p:nvPr/>
            </p:nvSpPr>
            <p:spPr bwMode="auto">
              <a:xfrm>
                <a:off x="5959659" y="4621255"/>
                <a:ext cx="360768" cy="360768"/>
              </a:xfrm>
              <a:prstGeom prst="rect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1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he-IL" sz="3600" b="0" i="0" u="none" strike="noStrike" cap="none" normalizeH="0" baseline="0" smtClean="0">
                  <a:ln>
                    <a:noFill/>
                  </a:ln>
                  <a:effectLst/>
                  <a:latin typeface="Arial" pitchFamily="34" charset="0"/>
                  <a:ea typeface="Arial Unicode MS" pitchFamily="34" charset="-128"/>
                  <a:cs typeface="Arial Unicode MS" pitchFamily="34" charset="-128"/>
                </a:endParaRPr>
              </a:p>
            </p:txBody>
          </p:sp>
        </p:grpSp>
        <p:cxnSp>
          <p:nvCxnSpPr>
            <p:cNvPr id="65" name="AutoShape 16"/>
            <p:cNvCxnSpPr>
              <a:cxnSpLocks noChangeAspect="1" noChangeShapeType="1"/>
              <a:stCxn id="297989" idx="7"/>
              <a:endCxn id="61" idx="1"/>
            </p:cNvCxnSpPr>
            <p:nvPr/>
          </p:nvCxnSpPr>
          <p:spPr bwMode="auto">
            <a:xfrm flipV="1">
              <a:off x="5221563" y="2453118"/>
              <a:ext cx="1028891" cy="857597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stealth" w="lg" len="lg"/>
            </a:ln>
            <a:effectLst/>
          </p:spPr>
        </p:cxnSp>
        <p:cxnSp>
          <p:nvCxnSpPr>
            <p:cNvPr id="68" name="AutoShape 16"/>
            <p:cNvCxnSpPr>
              <a:cxnSpLocks noChangeAspect="1" noChangeShapeType="1"/>
              <a:stCxn id="297989" idx="5"/>
              <a:endCxn id="62" idx="1"/>
            </p:cNvCxnSpPr>
            <p:nvPr/>
          </p:nvCxnSpPr>
          <p:spPr bwMode="auto">
            <a:xfrm>
              <a:off x="5221563" y="3557673"/>
              <a:ext cx="1028891" cy="857594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stealth" w="lg" len="lg"/>
            </a:ln>
            <a:effectLst/>
          </p:spPr>
        </p:cxnSp>
        <p:cxnSp>
          <p:nvCxnSpPr>
            <p:cNvPr id="71" name="Curved Connector 70"/>
            <p:cNvCxnSpPr>
              <a:stCxn id="61" idx="3"/>
              <a:endCxn id="31" idx="0"/>
            </p:cNvCxnSpPr>
            <p:nvPr/>
          </p:nvCxnSpPr>
          <p:spPr bwMode="auto">
            <a:xfrm>
              <a:off x="6611222" y="2453118"/>
              <a:ext cx="1163033" cy="806451"/>
            </a:xfrm>
            <a:prstGeom prst="curvedConnector2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74" name="Curved Connector 73"/>
            <p:cNvCxnSpPr>
              <a:stCxn id="62" idx="3"/>
              <a:endCxn id="31" idx="4"/>
            </p:cNvCxnSpPr>
            <p:nvPr/>
          </p:nvCxnSpPr>
          <p:spPr bwMode="auto">
            <a:xfrm flipV="1">
              <a:off x="6611222" y="3608819"/>
              <a:ext cx="1163033" cy="806448"/>
            </a:xfrm>
            <a:prstGeom prst="curvedConnector2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77" name="Curved Connector 76"/>
            <p:cNvCxnSpPr>
              <a:stCxn id="61" idx="0"/>
              <a:endCxn id="297989" idx="0"/>
            </p:cNvCxnSpPr>
            <p:nvPr/>
          </p:nvCxnSpPr>
          <p:spPr bwMode="auto">
            <a:xfrm rot="16200000" flipH="1" flipV="1">
              <a:off x="5265712" y="2094442"/>
              <a:ext cx="986835" cy="1343417"/>
            </a:xfrm>
            <a:prstGeom prst="curvedConnector3">
              <a:avLst>
                <a:gd name="adj1" fmla="val -23165"/>
              </a:avLst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80" name="Curved Connector 79"/>
            <p:cNvCxnSpPr>
              <a:stCxn id="62" idx="2"/>
              <a:endCxn id="297993" idx="4"/>
            </p:cNvCxnSpPr>
            <p:nvPr/>
          </p:nvCxnSpPr>
          <p:spPr bwMode="auto">
            <a:xfrm rot="5400000" flipH="1">
              <a:off x="3922296" y="2087109"/>
              <a:ext cx="986832" cy="4030252"/>
            </a:xfrm>
            <a:prstGeom prst="curvedConnector3">
              <a:avLst>
                <a:gd name="adj1" fmla="val -23165"/>
              </a:avLst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pic>
          <p:nvPicPr>
            <p:cNvPr id="22" name="Picture 21" descr="TP_tmp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569537" y="3309086"/>
              <a:ext cx="364853" cy="286670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" name="Picture 1" descr="TP_tmp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865286" y="2766150"/>
              <a:ext cx="367772" cy="288964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3" name="Picture 2" descr="TP_tmp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416409" y="2431419"/>
              <a:ext cx="218912" cy="472850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8" name="Picture 27" descr="TP_tmp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315816" y="1958569"/>
              <a:ext cx="218912" cy="472850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4" name="Picture 3" descr="TP_tmp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062041" y="2371291"/>
              <a:ext cx="218912" cy="472850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5" name="Picture 4" descr="TP_tmp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277127" y="2056875"/>
              <a:ext cx="218912" cy="472850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6" name="Picture 5" descr="TP_tmp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083282" y="4054875"/>
              <a:ext cx="218912" cy="472850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7" name="Picture 6" descr="TP_tmp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230689" y="4595651"/>
              <a:ext cx="218912" cy="472850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8" name="Picture 7" descr="TP_tmp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575243" y="2768444"/>
              <a:ext cx="367772" cy="288964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0" name="Picture 9" descr="TP_tmp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573772" y="3841988"/>
              <a:ext cx="370714" cy="291275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42" name="Oval 7"/>
            <p:cNvSpPr>
              <a:spLocks noChangeAspect="1" noChangeArrowheads="1"/>
            </p:cNvSpPr>
            <p:nvPr/>
          </p:nvSpPr>
          <p:spPr bwMode="auto">
            <a:xfrm>
              <a:off x="2351586" y="3388809"/>
              <a:ext cx="93662" cy="85725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19457360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180786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Improving a policy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p:sp>
        <p:nvSpPr>
          <p:cNvPr id="15" name="Text Box 34"/>
          <p:cNvSpPr txBox="1">
            <a:spLocks noChangeArrowheads="1"/>
          </p:cNvSpPr>
          <p:nvPr/>
        </p:nvSpPr>
        <p:spPr bwMode="auto">
          <a:xfrm>
            <a:off x="7943" y="1159310"/>
            <a:ext cx="10080625" cy="493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calculations</a:t>
            </a:r>
            <a:endParaRPr lang="en-US" sz="28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34"/>
              <p:cNvSpPr txBox="1">
                <a:spLocks noChangeArrowheads="1"/>
              </p:cNvSpPr>
              <p:nvPr/>
            </p:nvSpPr>
            <p:spPr bwMode="auto">
              <a:xfrm>
                <a:off x="1951" y="1792398"/>
                <a:ext cx="10080625" cy="6838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700" b="0" dirty="0" smtClean="0">
                    <a:solidFill>
                      <a:srgbClr val="0033CC"/>
                    </a:solidFill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sSup>
                          <m:sSup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p>
                            <m:d>
                              <m:dPr>
                                <m:ctrlPr>
                                  <a:rPr lang="en-US" sz="27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700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𝑘</m:t>
                                </m:r>
                              </m:e>
                            </m:d>
                          </m:sup>
                        </m:sSup>
                      </m:sup>
                    </m:sSubSup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b>
                      <m:sSubPr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sSubSup>
                          <m:sSubSup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Sup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bSup>
                      </m:sub>
                    </m:sSub>
                    <m:r>
                      <a:rPr lang="en-US" sz="27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+</m:t>
                    </m:r>
                    <m:nary>
                      <m:naryPr>
                        <m:chr m:val="∑"/>
                        <m:supHide m:val="on"/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𝑝</m:t>
                            </m:r>
                          </m:e>
                          <m:sub>
                            <m:sSubSup>
                              <m:sSubSupPr>
                                <m:ctrlP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𝜋</m:t>
                                </m:r>
                              </m:e>
                              <m:sub>
                                <m: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′</m:t>
                                </m:r>
                              </m:sup>
                            </m:sSubSup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  <m:sSubSup>
                          <m:sSubSupPr>
                            <m:ctrlP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SupPr>
                          <m:e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  <m:sup>
                            <m:sSup>
                              <m:sSupPr>
                                <m:ctrlP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𝜋</m:t>
                                </m:r>
                              </m:e>
                              <m:sup>
                                <m:d>
                                  <m:dPr>
                                    <m:ctrlPr>
                                      <a:rPr lang="en-US" sz="27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700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𝑘</m:t>
                                    </m:r>
                                    <m:r>
                                      <a:rPr lang="en-US" sz="27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27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1</m:t>
                                    </m:r>
                                  </m:e>
                                </m:d>
                              </m:sup>
                            </m:sSup>
                          </m:sup>
                        </m:sSubSup>
                      </m:e>
                    </m:nary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  ,  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𝑘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≥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</m:oMath>
                </a14:m>
                <a:endParaRPr lang="en-US" sz="27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51" y="1792398"/>
                <a:ext cx="10080625" cy="683842"/>
              </a:xfrm>
              <a:prstGeom prst="rect">
                <a:avLst/>
              </a:prstGeom>
              <a:blipFill>
                <a:blip r:embed="rId2"/>
                <a:stretch>
                  <a:fillRect b="-803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34"/>
              <p:cNvSpPr txBox="1">
                <a:spLocks noChangeArrowheads="1"/>
              </p:cNvSpPr>
              <p:nvPr/>
            </p:nvSpPr>
            <p:spPr bwMode="auto">
              <a:xfrm>
                <a:off x="1951" y="3300986"/>
                <a:ext cx="10080625" cy="6838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700" b="0" dirty="0" smtClean="0">
                    <a:solidFill>
                      <a:srgbClr val="0033CC"/>
                    </a:solidFill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sSup>
                          <m:sSup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p>
                            <m:d>
                              <m:dPr>
                                <m:ctrlPr>
                                  <a:rPr lang="en-US" sz="27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700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1</m:t>
                                </m:r>
                              </m:e>
                            </m:d>
                          </m:sup>
                        </m:sSup>
                      </m:sup>
                    </m:sSubSup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b>
                      <m:sSubPr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sSubSup>
                          <m:sSubSup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Sup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bSup>
                      </m:sub>
                    </m:sSub>
                    <m:r>
                      <a:rPr lang="en-US" sz="27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+</m:t>
                    </m:r>
                    <m:nary>
                      <m:naryPr>
                        <m:chr m:val="∑"/>
                        <m:supHide m:val="on"/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𝑝</m:t>
                            </m:r>
                          </m:e>
                          <m:sub>
                            <m:sSubSup>
                              <m:sSubSupPr>
                                <m:ctrlP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𝜋</m:t>
                                </m:r>
                              </m:e>
                              <m:sub>
                                <m: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′</m:t>
                                </m:r>
                              </m:sup>
                            </m:sSubSup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  <m:sSubSup>
                          <m:sSubSupPr>
                            <m:ctrlP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SupPr>
                          <m:e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  <m:sup>
                            <m:r>
                              <a:rPr lang="en-US" sz="270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sup>
                        </m:sSubSup>
                      </m:e>
                    </m:nary>
                    <m:r>
                      <a:rPr lang="en-US" sz="2700" b="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&lt;  </m:t>
                    </m:r>
                    <m:sSubSup>
                      <m:sSubSup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  ,    if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bSup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≠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lang="en-US" sz="27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51" y="3300986"/>
                <a:ext cx="10080625" cy="683842"/>
              </a:xfrm>
              <a:prstGeom prst="rect">
                <a:avLst/>
              </a:prstGeom>
              <a:blipFill>
                <a:blip r:embed="rId3"/>
                <a:stretch>
                  <a:fillRect b="-714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34"/>
              <p:cNvSpPr txBox="1">
                <a:spLocks noChangeArrowheads="1"/>
              </p:cNvSpPr>
              <p:nvPr/>
            </p:nvSpPr>
            <p:spPr bwMode="auto">
              <a:xfrm>
                <a:off x="1951" y="4100653"/>
                <a:ext cx="10080625" cy="6838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700" b="0" dirty="0" smtClean="0">
                    <a:solidFill>
                      <a:srgbClr val="0033CC"/>
                    </a:solidFill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sSup>
                          <m:sSup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p>
                            <m:d>
                              <m:dPr>
                                <m:ctrlPr>
                                  <a:rPr lang="en-US" sz="27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700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1</m:t>
                                </m:r>
                              </m:e>
                            </m:d>
                          </m:sup>
                        </m:sSup>
                      </m:sup>
                    </m:sSubSup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b>
                      <m:sSubPr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sSubSup>
                          <m:sSubSup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Sup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bSup>
                      </m:sub>
                    </m:sSub>
                    <m:r>
                      <a:rPr lang="en-US" sz="27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+</m:t>
                    </m:r>
                    <m:nary>
                      <m:naryPr>
                        <m:chr m:val="∑"/>
                        <m:supHide m:val="on"/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𝑝</m:t>
                            </m:r>
                          </m:e>
                          <m:sub>
                            <m:sSubSup>
                              <m:sSubSupPr>
                                <m:ctrlP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𝜋</m:t>
                                </m:r>
                              </m:e>
                              <m:sub>
                                <m: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′</m:t>
                                </m:r>
                              </m:sup>
                            </m:sSubSup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  <m:sSubSup>
                          <m:sSubSupPr>
                            <m:ctrlP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SupPr>
                          <m:e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  <m:sup>
                            <m:r>
                              <a:rPr lang="en-US" sz="270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sup>
                        </m:sSubSup>
                      </m:e>
                    </m:nary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  </m:t>
                    </m:r>
                    <m:sSubSup>
                      <m:sSubSup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  ,    if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bSup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lang="en-US" sz="27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51" y="4100653"/>
                <a:ext cx="10080625" cy="683842"/>
              </a:xfrm>
              <a:prstGeom prst="rect">
                <a:avLst/>
              </a:prstGeom>
              <a:blipFill>
                <a:blip r:embed="rId4"/>
                <a:stretch>
                  <a:fillRect b="-714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Box 34"/>
              <p:cNvSpPr txBox="1">
                <a:spLocks noChangeArrowheads="1"/>
              </p:cNvSpPr>
              <p:nvPr/>
            </p:nvSpPr>
            <p:spPr bwMode="auto">
              <a:xfrm>
                <a:off x="4523" y="5540749"/>
                <a:ext cx="10080625" cy="6838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700" b="0" dirty="0" smtClean="0">
                    <a:solidFill>
                      <a:srgbClr val="0033CC"/>
                    </a:solidFill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sSup>
                          <m:sSup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p>
                            <m:d>
                              <m:dPr>
                                <m:ctrlPr>
                                  <a:rPr lang="en-US" sz="27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700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𝑘</m:t>
                                </m:r>
                                <m:r>
                                  <a:rPr lang="en-US" sz="2700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+</m:t>
                                </m:r>
                                <m:r>
                                  <a:rPr lang="en-US" sz="2700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1</m:t>
                                </m:r>
                              </m:e>
                            </m:d>
                          </m:sup>
                        </m:sSup>
                      </m:sup>
                    </m:sSubSup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b>
                      <m:sSubPr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sSubSup>
                          <m:sSubSup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Sup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bSup>
                      </m:sub>
                    </m:sSub>
                    <m:r>
                      <a:rPr lang="en-US" sz="27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+</m:t>
                    </m:r>
                    <m:nary>
                      <m:naryPr>
                        <m:chr m:val="∑"/>
                        <m:supHide m:val="on"/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𝑝</m:t>
                            </m:r>
                          </m:e>
                          <m:sub>
                            <m:sSubSup>
                              <m:sSubSupPr>
                                <m:ctrlP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𝜋</m:t>
                                </m:r>
                              </m:e>
                              <m:sub>
                                <m: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′</m:t>
                                </m:r>
                              </m:sup>
                            </m:sSubSup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  <m:sSubSup>
                          <m:sSubSupPr>
                            <m:ctrlP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SupPr>
                          <m:e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  <m:sup>
                            <m:sSup>
                              <m:sSupPr>
                                <m:ctrlP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𝜋</m:t>
                                </m:r>
                              </m:e>
                              <m:sup>
                                <m:d>
                                  <m:dPr>
                                    <m:ctrlPr>
                                      <a:rPr lang="en-US" sz="27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700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𝑘</m:t>
                                    </m:r>
                                  </m:e>
                                </m:d>
                              </m:sup>
                            </m:sSup>
                          </m:sup>
                        </m:sSubSup>
                      </m:e>
                    </m:nary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sSub>
                      <m:sSubPr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sSubSup>
                          <m:sSubSupPr>
                            <m:ctrlP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SupPr>
                          <m:e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bSup>
                      </m:sub>
                    </m:sSub>
                    <m:r>
                      <a:rPr lang="en-US" sz="27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+</m:t>
                    </m:r>
                    <m:nary>
                      <m:naryPr>
                        <m:chr m:val="∑"/>
                        <m:supHide m:val="on"/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𝑝</m:t>
                            </m:r>
                          </m:e>
                          <m:sub>
                            <m:sSubSup>
                              <m:sSubSupPr>
                                <m:ctrlP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𝜋</m:t>
                                </m:r>
                              </m:e>
                              <m:sub>
                                <m: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′</m:t>
                                </m:r>
                              </m:sup>
                            </m:sSubSup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  <m:sSubSup>
                          <m:sSubSupPr>
                            <m:ctrlP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SupPr>
                          <m:e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  <m:sup>
                            <m:sSup>
                              <m:sSupPr>
                                <m:ctrlP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𝜋</m:t>
                                </m:r>
                              </m:e>
                              <m:sup>
                                <m:d>
                                  <m:dPr>
                                    <m:ctrlPr>
                                      <a:rPr lang="en-US" sz="27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700" i="1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𝑘</m:t>
                                    </m:r>
                                    <m:r>
                                      <a:rPr lang="en-US" sz="2700" b="0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2700" b="0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1</m:t>
                                    </m:r>
                                  </m:e>
                                </m:d>
                              </m:sup>
                            </m:sSup>
                          </m:sup>
                        </m:sSubSup>
                      </m:e>
                    </m:nary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bSup>
                      <m:sSubSupPr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sSup>
                          <m:sSupPr>
                            <m:ctrlP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p>
                            <m:d>
                              <m:dPr>
                                <m:ctrlP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700" i="1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𝑘</m:t>
                                </m:r>
                              </m:e>
                            </m:d>
                          </m:sup>
                        </m:sSup>
                      </m:sup>
                    </m:sSubSup>
                  </m:oMath>
                </a14:m>
                <a:endParaRPr lang="en-US" sz="27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23" y="5540749"/>
                <a:ext cx="10080625" cy="68384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 Box 34"/>
              <p:cNvSpPr txBox="1">
                <a:spLocks noChangeArrowheads="1"/>
              </p:cNvSpPr>
              <p:nvPr/>
            </p:nvSpPr>
            <p:spPr bwMode="auto">
              <a:xfrm>
                <a:off x="7943" y="4979587"/>
                <a:ext cx="10080625" cy="4930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Induction step </a:t>
                </a:r>
                <a:r>
                  <a:rPr lang="en-US" sz="2800" b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):</a:t>
                </a:r>
                <a:endParaRPr lang="en-US" sz="28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1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943" y="4979587"/>
                <a:ext cx="10080625" cy="493084"/>
              </a:xfrm>
              <a:prstGeom prst="rect">
                <a:avLst/>
              </a:prstGeom>
              <a:blipFill>
                <a:blip r:embed="rId6"/>
                <a:stretch>
                  <a:fillRect t="-19753" b="-3333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 Box 34"/>
          <p:cNvSpPr txBox="1">
            <a:spLocks noChangeArrowheads="1"/>
          </p:cNvSpPr>
          <p:nvPr/>
        </p:nvSpPr>
        <p:spPr bwMode="auto">
          <a:xfrm>
            <a:off x="6233" y="2717558"/>
            <a:ext cx="10080625" cy="493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Basis of the induction:</a:t>
            </a:r>
            <a:endParaRPr lang="en-US" sz="28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 Box 34"/>
              <p:cNvSpPr txBox="1">
                <a:spLocks noChangeArrowheads="1"/>
              </p:cNvSpPr>
              <p:nvPr/>
            </p:nvSpPr>
            <p:spPr bwMode="auto">
              <a:xfrm>
                <a:off x="2813" y="6577220"/>
                <a:ext cx="10080625" cy="7105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limLow>
                      <m:limLow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limLowPr>
                      <m:e>
                        <m:r>
                          <m:rPr>
                            <m:sty m:val="p"/>
                          </m:rPr>
                          <a:rPr lang="en-US" sz="27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lim</m:t>
                        </m:r>
                      </m:e>
                      <m:lim>
                        <m:r>
                          <a:rPr lang="en-US" sz="27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→</m:t>
                        </m:r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∞</m:t>
                        </m:r>
                      </m:lim>
                    </m:limLow>
                    <m:r>
                      <a:rPr lang="en-US" sz="27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  <m:sSubSup>
                      <m:sSubSupPr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sSup>
                          <m:sSupPr>
                            <m:ctrlP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p>
                            <m:d>
                              <m:dPr>
                                <m:ctrlP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700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𝑘</m:t>
                                </m:r>
                              </m:e>
                            </m:d>
                          </m:sup>
                        </m:sSup>
                      </m:sup>
                    </m:sSubSup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bSup>
                      <m:sSubSupPr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sSup>
                          <m:sSup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</m:sup>
                    </m:sSubSup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follows from the </a:t>
                </a:r>
                <a:r>
                  <a:rPr lang="en-US" sz="27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stopping condition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22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13" y="6577220"/>
                <a:ext cx="10080625" cy="710516"/>
              </a:xfrm>
              <a:prstGeom prst="rect">
                <a:avLst/>
              </a:prstGeom>
              <a:blipFill>
                <a:blip r:embed="rId7"/>
                <a:stretch>
                  <a:fillRect b="-344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1103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1" grpId="0"/>
      <p:bldP spid="14" grpId="0"/>
      <p:bldP spid="16" grpId="0"/>
      <p:bldP spid="17" grpId="0"/>
      <p:bldP spid="18" grpId="0"/>
      <p:bldP spid="21" grpId="0"/>
      <p:bldP spid="2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221882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Improving a policy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 Box 34"/>
              <p:cNvSpPr txBox="1">
                <a:spLocks noChangeArrowheads="1"/>
              </p:cNvSpPr>
              <p:nvPr/>
            </p:nvSpPr>
            <p:spPr bwMode="auto">
              <a:xfrm>
                <a:off x="-10895" y="1251779"/>
                <a:ext cx="10080625" cy="548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700" b="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Improving switch: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</m:sSub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+</m:t>
                    </m:r>
                    <m:nary>
                      <m:naryPr>
                        <m:chr m:val="∑"/>
                        <m:supHide m:val="on"/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  <m:sSubSup>
                          <m:sSubSup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Sup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  <m:sup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sup>
                        </m:sSubSup>
                      </m:e>
                    </m:nary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&lt;  </m:t>
                    </m:r>
                    <m:sSubSup>
                      <m:sSubSup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 , 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∖</m:t>
                    </m:r>
                    <m:d>
                      <m:dPr>
                        <m:begChr m:val="{"/>
                        <m:endChr m:val="}"/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endParaRPr lang="en-US" sz="27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15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0895" y="1251779"/>
                <a:ext cx="10080625" cy="548163"/>
              </a:xfrm>
              <a:prstGeom prst="rect">
                <a:avLst/>
              </a:prstGeom>
              <a:blipFill>
                <a:blip r:embed="rId2"/>
                <a:stretch>
                  <a:fillRect t="-14444" b="-166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 Box 34"/>
              <p:cNvSpPr txBox="1">
                <a:spLocks noChangeArrowheads="1"/>
              </p:cNvSpPr>
              <p:nvPr/>
            </p:nvSpPr>
            <p:spPr bwMode="auto">
              <a:xfrm>
                <a:off x="21760" y="1859339"/>
                <a:ext cx="10080625" cy="19198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b="1" dirty="0" smtClean="0">
                    <a:latin typeface="Times New Roman" pitchFamily="18" charset="0"/>
                    <a:cs typeface="Times New Roman" pitchFamily="18" charset="0"/>
                  </a:rPr>
                  <a:t>Theorem:  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be a policy such that</a:t>
                </a:r>
                <a:b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</a:br>
                <a14:m>
                  <m:oMath xmlns:m="http://schemas.openxmlformats.org/officeDocument/2006/math">
                    <m:sSubSup>
                      <m:sSubSup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improves on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, or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bSup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, for every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b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Then,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sSup>
                          <m:sSup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</m:sup>
                    </m:sSubSup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sSubSup>
                      <m:sSubSup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for every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,</a:t>
                </a:r>
                <a:b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7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sSup>
                          <m:sSup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</m:sup>
                    </m:sSubSup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&lt;</m:t>
                    </m:r>
                    <m:sSubSup>
                      <m:sSubSupPr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, for every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such that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bSup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≠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  <a:endParaRPr lang="en-US" sz="2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0" y="1859339"/>
                <a:ext cx="10080625" cy="1919885"/>
              </a:xfrm>
              <a:prstGeom prst="rect">
                <a:avLst/>
              </a:prstGeom>
              <a:blipFill>
                <a:blip r:embed="rId3"/>
                <a:stretch>
                  <a:fillRect t="-3175" b="-730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Box 34"/>
          <p:cNvSpPr txBox="1">
            <a:spLocks noChangeArrowheads="1"/>
          </p:cNvSpPr>
          <p:nvPr/>
        </p:nvSpPr>
        <p:spPr bwMode="auto">
          <a:xfrm>
            <a:off x="-3186" y="3873191"/>
            <a:ext cx="10080625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Alternative proof:</a:t>
            </a:r>
            <a:endParaRPr lang="en-US" sz="2700" b="1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34"/>
              <p:cNvSpPr txBox="1">
                <a:spLocks noChangeArrowheads="1"/>
              </p:cNvSpPr>
              <p:nvPr/>
            </p:nvSpPr>
            <p:spPr bwMode="auto">
              <a:xfrm>
                <a:off x="-3186" y="4477653"/>
                <a:ext cx="10080625" cy="5562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Define </a:t>
                </a:r>
                <a:r>
                  <a:rPr lang="en-US" sz="2700" b="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modified</a:t>
                </a:r>
                <a:r>
                  <a:rPr lang="en-US" sz="27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costs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  <m:sup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bSup>
                    <m:r>
                      <a:rPr lang="en-US" sz="27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b>
                      <m:sSubPr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</m:sSub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sSubSup>
                      <m:sSubSup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  <m:r>
                      <a:rPr lang="en-US" sz="27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+</m:t>
                    </m:r>
                    <m:nary>
                      <m:naryPr>
                        <m:chr m:val="∑"/>
                        <m:supHide m:val="on"/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  <m:sSubSup>
                          <m:sSubSupPr>
                            <m:ctrlP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SupPr>
                          <m:e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  <m:sup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sup>
                        </m:sSubSup>
                      </m:e>
                    </m:nary>
                  </m:oMath>
                </a14:m>
                <a:r>
                  <a:rPr lang="en-US" sz="27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w.r.t.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</m:oMath>
                </a14:m>
                <a:endParaRPr lang="en-US" sz="2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3186" y="4477653"/>
                <a:ext cx="10080625" cy="556243"/>
              </a:xfrm>
              <a:prstGeom prst="rect">
                <a:avLst/>
              </a:prstGeom>
              <a:blipFill>
                <a:blip r:embed="rId4"/>
                <a:stretch>
                  <a:fillRect t="-10989" b="-1868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34"/>
              <p:cNvSpPr txBox="1">
                <a:spLocks noChangeArrowheads="1"/>
              </p:cNvSpPr>
              <p:nvPr/>
            </p:nvSpPr>
            <p:spPr bwMode="auto">
              <a:xfrm>
                <a:off x="14797" y="5053663"/>
                <a:ext cx="10080625" cy="5482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sSub>
                          <m:sSub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</m:sub>
                      <m:sup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bSup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0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 ,   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endParaRPr lang="en-US" sz="27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797" y="5053663"/>
                <a:ext cx="10080625" cy="548292"/>
              </a:xfrm>
              <a:prstGeom prst="rect">
                <a:avLst/>
              </a:prstGeom>
              <a:blipFill>
                <a:blip r:embed="rId5"/>
                <a:stretch>
                  <a:fillRect t="-11111" b="-2111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34"/>
              <p:cNvSpPr txBox="1">
                <a:spLocks noChangeArrowheads="1"/>
              </p:cNvSpPr>
              <p:nvPr/>
            </p:nvSpPr>
            <p:spPr bwMode="auto">
              <a:xfrm>
                <a:off x="13087" y="5560078"/>
                <a:ext cx="10080625" cy="6369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sSubSup>
                          <m:sSubSup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Sup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bSup>
                      </m:sub>
                      <m:sup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bSup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&lt;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0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 ,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bSup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≠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sz="27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087" y="5560078"/>
                <a:ext cx="10080625" cy="636906"/>
              </a:xfrm>
              <a:prstGeom prst="rect">
                <a:avLst/>
              </a:prstGeom>
              <a:blipFill>
                <a:blip r:embed="rId6"/>
                <a:stretch>
                  <a:fillRect t="-9524" b="-381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34"/>
              <p:cNvSpPr txBox="1">
                <a:spLocks noChangeArrowheads="1"/>
              </p:cNvSpPr>
              <p:nvPr/>
            </p:nvSpPr>
            <p:spPr bwMode="auto">
              <a:xfrm>
                <a:off x="-4896" y="6093463"/>
                <a:ext cx="10080625" cy="59048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Hence,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d>
                          <m:d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7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7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en-US" sz="27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  <m:sup>
                        <m:sSup>
                          <m:sSup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</m:sup>
                    </m:sSubSup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sSubSup>
                      <m:sSubSup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d>
                          <m:d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7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7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en-US" sz="27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bSup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with a strict inequality if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bSup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≠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896" y="6093463"/>
                <a:ext cx="10080625" cy="590483"/>
              </a:xfrm>
              <a:prstGeom prst="rect">
                <a:avLst/>
              </a:prstGeom>
              <a:blipFill>
                <a:blip r:embed="rId7"/>
                <a:stretch>
                  <a:fillRect b="-2604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 Box 34"/>
              <p:cNvSpPr txBox="1">
                <a:spLocks noChangeArrowheads="1"/>
              </p:cNvSpPr>
              <p:nvPr/>
            </p:nvSpPr>
            <p:spPr bwMode="auto">
              <a:xfrm>
                <a:off x="3668" y="6642068"/>
                <a:ext cx="10080625" cy="59048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Thus,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sSup>
                          <m:sSupPr>
                            <m:ctrlP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</m:sup>
                    </m:sSubSup>
                    <m:r>
                      <a:rPr lang="en-US" sz="27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sSubSup>
                      <m:sSubSupPr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with a strict inequality if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bSup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≠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12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668" y="6642068"/>
                <a:ext cx="10080625" cy="590483"/>
              </a:xfrm>
              <a:prstGeom prst="rect">
                <a:avLst/>
              </a:prstGeom>
              <a:blipFill>
                <a:blip r:embed="rId8"/>
                <a:stretch>
                  <a:fillRect b="-2604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/>
          <p:cNvSpPr/>
          <p:nvPr/>
        </p:nvSpPr>
        <p:spPr bwMode="auto">
          <a:xfrm>
            <a:off x="1460794" y="1855807"/>
            <a:ext cx="7159036" cy="1947713"/>
          </a:xfrm>
          <a:prstGeom prst="rect">
            <a:avLst/>
          </a:prstGeom>
          <a:noFill/>
          <a:ln w="222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85553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0" grpId="0"/>
      <p:bldP spid="8" grpId="0"/>
      <p:bldP spid="11" grpId="0"/>
      <p:bldP spid="7" grpId="0"/>
      <p:bldP spid="9" grpId="0"/>
      <p:bldP spid="10" grpId="0"/>
      <p:bldP spid="12" grpId="0"/>
      <p:bldP spid="13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99225" y="2018067"/>
            <a:ext cx="5282173" cy="661413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Picture 3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18054" y="1308934"/>
            <a:ext cx="2844514" cy="557926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5" name="Picture 34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51480" y="3731506"/>
            <a:ext cx="7977663" cy="661501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314348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Best Improving Switches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 Box 34"/>
              <p:cNvSpPr txBox="1">
                <a:spLocks noChangeArrowheads="1"/>
              </p:cNvSpPr>
              <p:nvPr/>
            </p:nvSpPr>
            <p:spPr bwMode="auto">
              <a:xfrm>
                <a:off x="21761" y="2915778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“Best”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improving switch from state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1" y="2915778"/>
                <a:ext cx="10080625" cy="521681"/>
              </a:xfrm>
              <a:prstGeom prst="rect">
                <a:avLst/>
              </a:prstGeom>
              <a:blipFill>
                <a:blip r:embed="rId9"/>
                <a:stretch>
                  <a:fillRect t="-20930" b="-3488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 Box 34"/>
          <p:cNvSpPr txBox="1">
            <a:spLocks noChangeArrowheads="1"/>
          </p:cNvSpPr>
          <p:nvPr/>
        </p:nvSpPr>
        <p:spPr bwMode="auto">
          <a:xfrm>
            <a:off x="32645" y="4646732"/>
            <a:ext cx="10080625" cy="951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The single </a:t>
            </a:r>
            <a:r>
              <a:rPr lang="en-US" sz="3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best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improving switch from all states corresponds to </a:t>
            </a:r>
            <a:r>
              <a:rPr lang="en-US" sz="3000" dirty="0" err="1" smtClean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Dantzig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’s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pivoting rule on the </a:t>
            </a:r>
            <a:r>
              <a:rPr lang="en-US" sz="3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LP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34"/>
          <p:cNvSpPr txBox="1">
            <a:spLocks noChangeArrowheads="1"/>
          </p:cNvSpPr>
          <p:nvPr/>
        </p:nvSpPr>
        <p:spPr bwMode="auto">
          <a:xfrm>
            <a:off x="113" y="5939560"/>
            <a:ext cx="10080625" cy="1380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Note: The best improving switch is not necessarily </a:t>
            </a:r>
            <a:br>
              <a:rPr lang="en-US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the one that yields the largest improvement, </a:t>
            </a:r>
            <a:br>
              <a:rPr lang="en-US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when the values are revaluated.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94169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536831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No improvement 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 Optimality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 Box 34"/>
              <p:cNvSpPr txBox="1">
                <a:spLocks noChangeArrowheads="1"/>
              </p:cNvSpPr>
              <p:nvPr/>
            </p:nvSpPr>
            <p:spPr bwMode="auto">
              <a:xfrm>
                <a:off x="10875" y="2399561"/>
                <a:ext cx="10080625" cy="16435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5000"/>
                  </a:lnSpc>
                  <a:spcBef>
                    <a:spcPct val="50000"/>
                  </a:spcBef>
                </a:pP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cannot be improved,</a:t>
                </a:r>
                <a:b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then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satisfies the </a:t>
                </a:r>
                <a:r>
                  <a:rPr lang="en-US" sz="3200" i="1" dirty="0" smtClean="0">
                    <a:latin typeface="Times New Roman" pitchFamily="18" charset="0"/>
                    <a:cs typeface="Times New Roman" pitchFamily="18" charset="0"/>
                  </a:rPr>
                  <a:t>optimality equations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,</a:t>
                </a:r>
                <a:r>
                  <a:rPr lang="en-US" sz="3200" dirty="0"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sz="3200" dirty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and hence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is </a:t>
                </a:r>
                <a:r>
                  <a:rPr lang="en-US" sz="32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optimal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>
          <p:sp>
            <p:nvSpPr>
              <p:cNvPr id="1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875" y="2399561"/>
                <a:ext cx="10080625" cy="1643527"/>
              </a:xfrm>
              <a:prstGeom prst="rect">
                <a:avLst/>
              </a:prstGeom>
              <a:blipFill>
                <a:blip r:embed="rId2"/>
                <a:stretch>
                  <a:fillRect t="-5576" b="-929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90443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345170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Multiple improving switches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34"/>
              <p:cNvSpPr txBox="1">
                <a:spLocks noChangeArrowheads="1"/>
              </p:cNvSpPr>
              <p:nvPr/>
            </p:nvSpPr>
            <p:spPr bwMode="auto">
              <a:xfrm>
                <a:off x="21761" y="1437271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be a positional policy of a stopping MDP.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1" y="1437271"/>
                <a:ext cx="10080625" cy="521681"/>
              </a:xfrm>
              <a:prstGeom prst="rect">
                <a:avLst/>
              </a:prstGeom>
              <a:blipFill>
                <a:blip r:embed="rId2"/>
                <a:stretch>
                  <a:fillRect t="-21176" b="-3647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34"/>
              <p:cNvSpPr txBox="1">
                <a:spLocks noChangeArrowheads="1"/>
              </p:cNvSpPr>
              <p:nvPr/>
            </p:nvSpPr>
            <p:spPr bwMode="auto">
              <a:xfrm>
                <a:off x="-10" y="2123071"/>
                <a:ext cx="10080625" cy="9510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Suppose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,…,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improve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 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and belong to different states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,…,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0" y="2123071"/>
                <a:ext cx="10080625" cy="951030"/>
              </a:xfrm>
              <a:prstGeom prst="rect">
                <a:avLst/>
              </a:prstGeom>
              <a:blipFill>
                <a:blip r:embed="rId9"/>
                <a:stretch>
                  <a:fillRect t="-11538" b="-1923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 Box 34"/>
              <p:cNvSpPr txBox="1">
                <a:spLocks noChangeArrowheads="1"/>
              </p:cNvSpPr>
              <p:nvPr/>
            </p:nvSpPr>
            <p:spPr bwMode="auto">
              <a:xfrm>
                <a:off x="10875" y="3320500"/>
                <a:ext cx="10080625" cy="5514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p>
                        <m:d>
                          <m:dPr>
                            <m:begChr m:val="{"/>
                            <m:endChr m:val="}"/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,…,</m:t>
                            </m:r>
                            <m:sSub>
                              <m:sSub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𝑘</m:t>
                                </m:r>
                              </m:sub>
                            </m:sSub>
                          </m:e>
                        </m:d>
                      </m:sup>
                    </m:sSup>
                  </m:oMath>
                </a14:m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875" y="3320500"/>
                <a:ext cx="10080625" cy="551433"/>
              </a:xfrm>
              <a:prstGeom prst="rect">
                <a:avLst/>
              </a:prstGeom>
              <a:blipFill>
                <a:blip r:embed="rId10"/>
                <a:stretch>
                  <a:fillRect t="-14444" b="-3444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 Box 34"/>
              <p:cNvSpPr txBox="1">
                <a:spLocks noChangeArrowheads="1"/>
              </p:cNvSpPr>
              <p:nvPr/>
            </p:nvSpPr>
            <p:spPr bwMode="auto">
              <a:xfrm>
                <a:off x="21760" y="4104277"/>
                <a:ext cx="10080625" cy="117974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b="1" dirty="0" smtClean="0">
                    <a:latin typeface="Times New Roman" pitchFamily="18" charset="0"/>
                    <a:cs typeface="Times New Roman" pitchFamily="18" charset="0"/>
                  </a:rPr>
                  <a:t>Claim: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</m:sup>
                    </m:sSub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&lt;</m:t>
                    </m:r>
                    <m:sSubSup>
                      <m:sSub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  ,  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∈{</m:t>
                    </m:r>
                    <m:sSub>
                      <m:sSub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,…,</m:t>
                    </m:r>
                    <m:sSub>
                      <m:sSub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sub>
                    </m:sSub>
                    <m:r>
                      <a:rPr lang="en-US" sz="30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}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     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</m:sub>
                      <m:sup>
                        <m:sSup>
                          <m:sSup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</m:sup>
                    </m:sSubSup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sSubSup>
                      <m:sSubSup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</m:sub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  ,   for every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𝑗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0" y="4104277"/>
                <a:ext cx="10080625" cy="1179747"/>
              </a:xfrm>
              <a:prstGeom prst="rect">
                <a:avLst/>
              </a:prstGeom>
              <a:blipFill>
                <a:blip r:embed="rId11"/>
                <a:stretch>
                  <a:fillRect t="-2577" b="-979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 Box 34"/>
          <p:cNvSpPr txBox="1">
            <a:spLocks noChangeArrowheads="1"/>
          </p:cNvSpPr>
          <p:nvPr/>
        </p:nvSpPr>
        <p:spPr bwMode="auto">
          <a:xfrm>
            <a:off x="21758" y="5454096"/>
            <a:ext cx="10080625" cy="52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More switches </a:t>
            </a:r>
            <a:r>
              <a:rPr lang="en-US" sz="3000" i="1" dirty="0" smtClean="0">
                <a:latin typeface="Times New Roman" pitchFamily="18" charset="0"/>
                <a:cs typeface="Times New Roman" pitchFamily="18" charset="0"/>
              </a:rPr>
              <a:t>not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necessarily better than fewer switches.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34"/>
          <p:cNvSpPr txBox="1">
            <a:spLocks noChangeArrowheads="1"/>
          </p:cNvSpPr>
          <p:nvPr/>
        </p:nvSpPr>
        <p:spPr bwMode="auto">
          <a:xfrm>
            <a:off x="21757" y="6194327"/>
            <a:ext cx="10080625" cy="951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Simultaneous improvement is a special feature of MDPs.</a:t>
            </a:r>
            <a:br>
              <a:rPr lang="en-US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Cannot be done on general LPs.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7698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4" grpId="0"/>
      <p:bldP spid="18" grpId="0"/>
      <p:bldP spid="20" grpId="0"/>
      <p:bldP spid="9" grpId="0"/>
      <p:bldP spid="10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34"/>
              <p:cNvSpPr txBox="1">
                <a:spLocks noChangeArrowheads="1"/>
              </p:cNvSpPr>
              <p:nvPr/>
            </p:nvSpPr>
            <p:spPr bwMode="auto">
              <a:xfrm>
                <a:off x="21761" y="1557017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be a positional policy of a stopping MDP.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1" y="1557017"/>
                <a:ext cx="10080625" cy="521681"/>
              </a:xfrm>
              <a:prstGeom prst="rect">
                <a:avLst/>
              </a:prstGeom>
              <a:blipFill>
                <a:blip r:embed="rId3"/>
                <a:stretch>
                  <a:fillRect t="-20930" b="-3488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34"/>
              <p:cNvSpPr txBox="1">
                <a:spLocks noChangeArrowheads="1"/>
              </p:cNvSpPr>
              <p:nvPr/>
            </p:nvSpPr>
            <p:spPr bwMode="auto">
              <a:xfrm>
                <a:off x="21758" y="2168530"/>
                <a:ext cx="10080625" cy="21417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If there are switches that improve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then perform </a:t>
                </a:r>
                <a:r>
                  <a:rPr lang="en-US" sz="3000" i="1" dirty="0" smtClean="0">
                    <a:latin typeface="Times New Roman" pitchFamily="18" charset="0"/>
                    <a:cs typeface="Times New Roman" pitchFamily="18" charset="0"/>
                  </a:rPr>
                  <a:t>some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of them,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possibly the best switch from each state,</a:t>
                </a:r>
                <a:r>
                  <a:rPr lang="en-US" sz="3000" dirty="0"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sz="3000" dirty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to obtain the next policy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+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58" y="2168530"/>
                <a:ext cx="10080625" cy="2141740"/>
              </a:xfrm>
              <a:prstGeom prst="rect">
                <a:avLst/>
              </a:prstGeom>
              <a:blipFill>
                <a:blip r:embed="rId7"/>
                <a:stretch>
                  <a:fillRect t="-2849" b="-626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34"/>
              <p:cNvSpPr txBox="1">
                <a:spLocks noChangeArrowheads="1"/>
              </p:cNvSpPr>
              <p:nvPr/>
            </p:nvSpPr>
            <p:spPr bwMode="auto">
              <a:xfrm>
                <a:off x="32643" y="4360155"/>
                <a:ext cx="10080625" cy="5293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If there are no improving switches,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is optimal.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643" y="4360155"/>
                <a:ext cx="10080625" cy="529312"/>
              </a:xfrm>
              <a:prstGeom prst="rect">
                <a:avLst/>
              </a:prstGeom>
              <a:blipFill>
                <a:blip r:embed="rId8"/>
                <a:stretch>
                  <a:fillRect t="-19540" b="-3448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-1" y="366492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>
              <a:lnSpc>
                <a:spcPct val="105000"/>
              </a:lnSpc>
            </a:pPr>
            <a:r>
              <a:rPr lang="en-US" sz="4400" dirty="0" smtClean="0">
                <a:solidFill>
                  <a:schemeClr val="accent2"/>
                </a:solidFill>
              </a:rPr>
              <a:t>Policy iteration for MDPs </a:t>
            </a:r>
            <a:r>
              <a:rPr lang="en-US" sz="4400" dirty="0" smtClean="0">
                <a:solidFill>
                  <a:srgbClr val="996600"/>
                </a:solidFill>
              </a:rPr>
              <a:t>[Howard ’60]</a:t>
            </a:r>
            <a:endParaRPr lang="en-US" sz="4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34"/>
              <p:cNvSpPr txBox="1">
                <a:spLocks noChangeArrowheads="1"/>
              </p:cNvSpPr>
              <p:nvPr/>
            </p:nvSpPr>
            <p:spPr bwMode="auto">
              <a:xfrm>
                <a:off x="21756" y="4979298"/>
                <a:ext cx="10080625" cy="10238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We obtain a monotone sequence: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≺</m:t>
                      </m:r>
                      <m:sSup>
                        <m:sSupPr>
                          <m:ctrlPr>
                            <a:rPr lang="en-US" sz="3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3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sup>
                      </m:sSup>
                      <m:r>
                        <a:rPr lang="en-US" sz="30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≺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…</m:t>
                      </m:r>
                      <m:r>
                        <a:rPr lang="en-US" sz="30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≺</m:t>
                      </m:r>
                      <m:sSup>
                        <m:sSup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</m:sup>
                      </m:sSup>
                    </m:oMath>
                  </m:oMathPara>
                </a14:m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56" y="4979298"/>
                <a:ext cx="10080625" cy="1023870"/>
              </a:xfrm>
              <a:prstGeom prst="rect">
                <a:avLst/>
              </a:prstGeom>
              <a:blipFill>
                <a:blip r:embed="rId9"/>
                <a:stretch>
                  <a:fillRect t="-773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Box 34"/>
          <p:cNvSpPr txBox="1">
            <a:spLocks noChangeArrowheads="1"/>
          </p:cNvSpPr>
          <p:nvPr/>
        </p:nvSpPr>
        <p:spPr bwMode="auto">
          <a:xfrm>
            <a:off x="21755" y="6020160"/>
            <a:ext cx="10080625" cy="951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As there is only a </a:t>
            </a:r>
            <a:r>
              <a:rPr lang="en-US" sz="3000" i="1" dirty="0" smtClean="0">
                <a:latin typeface="Times New Roman" pitchFamily="18" charset="0"/>
                <a:cs typeface="Times New Roman" pitchFamily="18" charset="0"/>
              </a:rPr>
              <a:t>finite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number of positional policies, </a:t>
            </a:r>
            <a:br>
              <a:rPr lang="en-US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the algorithm must terminate with an optimal policy.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0313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4" grpId="0"/>
      <p:bldP spid="5" grpId="0"/>
      <p:bldP spid="7" grpId="0"/>
      <p:bldP spid="8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34"/>
          <p:cNvSpPr txBox="1">
            <a:spLocks noChangeArrowheads="1"/>
          </p:cNvSpPr>
          <p:nvPr/>
        </p:nvSpPr>
        <p:spPr bwMode="auto">
          <a:xfrm>
            <a:off x="21761" y="1433729"/>
            <a:ext cx="10080625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3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Bellman-Ford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algorithm for finding </a:t>
            </a:r>
            <a:r>
              <a:rPr lang="en-US" sz="3000" i="1" dirty="0" smtClean="0">
                <a:latin typeface="Times New Roman" pitchFamily="18" charset="0"/>
                <a:cs typeface="Times New Roman" pitchFamily="18" charset="0"/>
              </a:rPr>
              <a:t>single-source </a:t>
            </a:r>
            <a:br>
              <a:rPr lang="en-US" sz="3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i="1" dirty="0" smtClean="0">
                <a:latin typeface="Times New Roman" pitchFamily="18" charset="0"/>
                <a:cs typeface="Times New Roman" pitchFamily="18" charset="0"/>
              </a:rPr>
              <a:t>shortest paths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in a graph with positive and negative edge weights is a special case of </a:t>
            </a:r>
            <a:r>
              <a:rPr lang="en-US" sz="3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Howard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’s algorithm.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34"/>
          <p:cNvSpPr txBox="1">
            <a:spLocks noChangeArrowheads="1"/>
          </p:cNvSpPr>
          <p:nvPr/>
        </p:nvSpPr>
        <p:spPr bwMode="auto">
          <a:xfrm>
            <a:off x="32643" y="3096489"/>
            <a:ext cx="10080625" cy="951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(Howard’s algorithm actually finds shortest paths </a:t>
            </a:r>
            <a:br>
              <a:rPr lang="en-US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to a </a:t>
            </a:r>
            <a:r>
              <a:rPr lang="en-US" sz="3000" i="1" dirty="0" smtClean="0">
                <a:latin typeface="Times New Roman" pitchFamily="18" charset="0"/>
                <a:cs typeface="Times New Roman" pitchFamily="18" charset="0"/>
              </a:rPr>
              <a:t>single-sink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, rather a </a:t>
            </a:r>
            <a:r>
              <a:rPr lang="en-US" sz="3000" i="1" dirty="0" smtClean="0">
                <a:latin typeface="Times New Roman" pitchFamily="18" charset="0"/>
                <a:cs typeface="Times New Roman" pitchFamily="18" charset="0"/>
              </a:rPr>
              <a:t>single-source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-1" y="376766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>
              <a:lnSpc>
                <a:spcPct val="105000"/>
              </a:lnSpc>
            </a:pPr>
            <a:r>
              <a:rPr lang="en-US" sz="4400" dirty="0" smtClean="0">
                <a:solidFill>
                  <a:schemeClr val="accent2"/>
                </a:solidFill>
              </a:rPr>
              <a:t>The </a:t>
            </a:r>
            <a:r>
              <a:rPr lang="en-US" sz="4400" dirty="0" smtClean="0">
                <a:solidFill>
                  <a:srgbClr val="00B050"/>
                </a:solidFill>
              </a:rPr>
              <a:t>Bellman-Ford</a:t>
            </a:r>
            <a:r>
              <a:rPr lang="en-US" sz="4400" dirty="0" smtClean="0">
                <a:solidFill>
                  <a:schemeClr val="accent2"/>
                </a:solidFill>
              </a:rPr>
              <a:t> algorithm</a:t>
            </a:r>
            <a:endParaRPr lang="en-US" sz="4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34"/>
              <p:cNvSpPr txBox="1">
                <a:spLocks noChangeArrowheads="1"/>
              </p:cNvSpPr>
              <p:nvPr/>
            </p:nvSpPr>
            <p:spPr bwMode="auto">
              <a:xfrm>
                <a:off x="21756" y="4232951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iterations are enough, if there are no </a:t>
                </a:r>
                <a:r>
                  <a:rPr lang="en-US" sz="3000" i="1" dirty="0" smtClean="0">
                    <a:latin typeface="Times New Roman" pitchFamily="18" charset="0"/>
                    <a:cs typeface="Times New Roman" pitchFamily="18" charset="0"/>
                  </a:rPr>
                  <a:t>negative cycles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56" y="4232951"/>
                <a:ext cx="10080625" cy="553998"/>
              </a:xfrm>
              <a:prstGeom prst="rect">
                <a:avLst/>
              </a:prstGeom>
              <a:blipFill>
                <a:blip r:embed="rId2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34"/>
              <p:cNvSpPr txBox="1">
                <a:spLocks noChangeArrowheads="1"/>
              </p:cNvSpPr>
              <p:nvPr/>
            </p:nvSpPr>
            <p:spPr bwMode="auto">
              <a:xfrm>
                <a:off x="21755" y="4972381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Each iteration takes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𝑂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𝑚</m:t>
                        </m:r>
                      </m:e>
                    </m:d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time.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55" y="4972381"/>
                <a:ext cx="10080625" cy="521681"/>
              </a:xfrm>
              <a:prstGeom prst="rect">
                <a:avLst/>
              </a:prstGeom>
              <a:blipFill>
                <a:blip r:embed="rId3"/>
                <a:stretch>
                  <a:fillRect t="-21176" b="-3647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34"/>
              <p:cNvSpPr txBox="1">
                <a:spLocks noChangeArrowheads="1"/>
              </p:cNvSpPr>
              <p:nvPr/>
            </p:nvSpPr>
            <p:spPr bwMode="auto">
              <a:xfrm>
                <a:off x="9771" y="5679494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Total running time is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𝑂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𝑚𝑛</m:t>
                        </m:r>
                      </m:e>
                    </m:d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771" y="5679494"/>
                <a:ext cx="10080625" cy="521681"/>
              </a:xfrm>
              <a:prstGeom prst="rect">
                <a:avLst/>
              </a:prstGeom>
              <a:blipFill>
                <a:blip r:embed="rId4"/>
                <a:stretch>
                  <a:fillRect t="-21176" b="-3647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 Box 34"/>
          <p:cNvSpPr txBox="1">
            <a:spLocks noChangeArrowheads="1"/>
          </p:cNvSpPr>
          <p:nvPr/>
        </p:nvSpPr>
        <p:spPr bwMode="auto">
          <a:xfrm>
            <a:off x="8061" y="6386606"/>
            <a:ext cx="10080625" cy="52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How many iterations are needed for (stopping) MDPs?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8071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5" grpId="0"/>
      <p:bldP spid="7" grpId="0"/>
      <p:bldP spid="8" grpId="0"/>
      <p:bldP spid="10" grpId="0"/>
      <p:bldP spid="11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34"/>
              <p:cNvSpPr txBox="1">
                <a:spLocks noChangeArrowheads="1"/>
              </p:cNvSpPr>
              <p:nvPr/>
            </p:nvSpPr>
            <p:spPr bwMode="auto">
              <a:xfrm>
                <a:off x="21761" y="1402907"/>
                <a:ext cx="10080625" cy="16757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For discounted </a:t>
                </a:r>
                <a:r>
                  <a:rPr lang="en-US" sz="30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MDP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s and 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TBSG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s, with discount factor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𝜆</m:t>
                    </m:r>
                    <m:r>
                      <a:rPr lang="en-US" sz="30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</m:oMath>
                </a14:m>
                <a:r>
                  <a:rPr lang="en-US" sz="3000" b="0" dirty="0" smtClean="0">
                    <a:latin typeface="Times New Roman" pitchFamily="18" charset="0"/>
                    <a:cs typeface="Times New Roman" pitchFamily="18" charset="0"/>
                  </a:rPr>
                  <a:t> Howard’s algorithms terminates after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𝑂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𝜆</m:t>
                            </m:r>
                          </m:den>
                        </m:f>
                        <m:func>
                          <m:func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3000" b="0" i="0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log</m:t>
                            </m:r>
                          </m:fName>
                          <m:e>
                            <m:f>
                              <m:f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1</m:t>
                                </m:r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−</m:t>
                                </m:r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𝜆</m:t>
                                </m:r>
                              </m:den>
                            </m:f>
                          </m:e>
                        </m:func>
                      </m:e>
                    </m:d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iteration.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600" dirty="0" smtClean="0">
                    <a:solidFill>
                      <a:srgbClr val="C00000"/>
                    </a:solidFill>
                    <a:ea typeface="+mj-ea"/>
                    <a:cs typeface="Arial" panose="020B0604020202020204" pitchFamily="34" charset="0"/>
                  </a:rPr>
                  <a:t>[ </a:t>
                </a:r>
                <a:r>
                  <a:rPr lang="en-US" sz="2600" dirty="0">
                    <a:solidFill>
                      <a:srgbClr val="C00000"/>
                    </a:solidFill>
                    <a:ea typeface="+mj-ea"/>
                    <a:cs typeface="Arial" panose="020B0604020202020204" pitchFamily="34" charset="0"/>
                  </a:rPr>
                  <a:t>Ye (2011) ] [ Hansen-</a:t>
                </a:r>
                <a:r>
                  <a:rPr lang="en-US" sz="2600" dirty="0" err="1">
                    <a:solidFill>
                      <a:srgbClr val="C00000"/>
                    </a:solidFill>
                    <a:ea typeface="+mj-ea"/>
                    <a:cs typeface="Arial" panose="020B0604020202020204" pitchFamily="34" charset="0"/>
                  </a:rPr>
                  <a:t>Miltersen</a:t>
                </a:r>
                <a:r>
                  <a:rPr lang="en-US" sz="2600" dirty="0">
                    <a:solidFill>
                      <a:srgbClr val="C00000"/>
                    </a:solidFill>
                    <a:ea typeface="+mj-ea"/>
                    <a:cs typeface="Arial" panose="020B0604020202020204" pitchFamily="34" charset="0"/>
                  </a:rPr>
                  <a:t>-Z (2012) ] [</a:t>
                </a:r>
                <a:r>
                  <a:rPr lang="en-US" sz="2600" dirty="0" err="1">
                    <a:solidFill>
                      <a:srgbClr val="C00000"/>
                    </a:solidFill>
                    <a:ea typeface="+mj-ea"/>
                    <a:cs typeface="Arial" panose="020B0604020202020204" pitchFamily="34" charset="0"/>
                  </a:rPr>
                  <a:t>Sherrer</a:t>
                </a:r>
                <a:r>
                  <a:rPr lang="en-US" sz="2600" dirty="0">
                    <a:solidFill>
                      <a:srgbClr val="C00000"/>
                    </a:solidFill>
                    <a:ea typeface="+mj-ea"/>
                    <a:cs typeface="Arial" panose="020B0604020202020204" pitchFamily="34" charset="0"/>
                  </a:rPr>
                  <a:t> (2016) ]</a:t>
                </a:r>
              </a:p>
            </p:txBody>
          </p:sp>
        </mc:Choice>
        <mc:Fallback xmlns="">
          <p:sp>
            <p:nvSpPr>
              <p:cNvPr id="1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1" y="1402907"/>
                <a:ext cx="10080625" cy="1675780"/>
              </a:xfrm>
              <a:prstGeom prst="rect">
                <a:avLst/>
              </a:prstGeom>
              <a:blipFill>
                <a:blip r:embed="rId2"/>
                <a:stretch>
                  <a:fillRect l="-242" t="-4727" r="-181" b="-654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-1" y="356218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>
              <a:lnSpc>
                <a:spcPct val="105000"/>
              </a:lnSpc>
            </a:pPr>
            <a:r>
              <a:rPr lang="en-US" sz="4400" dirty="0" smtClean="0">
                <a:solidFill>
                  <a:schemeClr val="accent2"/>
                </a:solidFill>
              </a:rPr>
              <a:t>Complexity of Policy Iteration</a:t>
            </a:r>
            <a:endParaRPr lang="en-US" sz="4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34"/>
              <p:cNvSpPr txBox="1">
                <a:spLocks noChangeArrowheads="1"/>
              </p:cNvSpPr>
              <p:nvPr/>
            </p:nvSpPr>
            <p:spPr bwMode="auto">
              <a:xfrm>
                <a:off x="21755" y="3369068"/>
                <a:ext cx="10080625" cy="14470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For non-discounted </a:t>
                </a:r>
                <a:r>
                  <a:rPr lang="en-US" sz="30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MDP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s, Howard’s algorithm, as well as many related variants, may need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30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Ω</m:t>
                        </m:r>
                        <m:d>
                          <m:d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𝑚</m:t>
                            </m:r>
                          </m:e>
                        </m:d>
                      </m:sup>
                    </m:sSup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iterations.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600" dirty="0" smtClean="0">
                    <a:solidFill>
                      <a:srgbClr val="C00000"/>
                    </a:solidFill>
                    <a:ea typeface="+mj-ea"/>
                    <a:cs typeface="Arial" panose="020B0604020202020204" pitchFamily="34" charset="0"/>
                  </a:rPr>
                  <a:t>[ </a:t>
                </a:r>
                <a:r>
                  <a:rPr lang="en-US" sz="2600" dirty="0" err="1">
                    <a:solidFill>
                      <a:srgbClr val="C00000"/>
                    </a:solidFill>
                    <a:ea typeface="+mj-ea"/>
                    <a:cs typeface="Arial" panose="020B0604020202020204" pitchFamily="34" charset="0"/>
                  </a:rPr>
                  <a:t>Friedmann</a:t>
                </a:r>
                <a:r>
                  <a:rPr lang="en-US" sz="2600" dirty="0">
                    <a:solidFill>
                      <a:srgbClr val="C00000"/>
                    </a:solidFill>
                    <a:ea typeface="+mj-ea"/>
                    <a:cs typeface="Arial" panose="020B0604020202020204" pitchFamily="34" charset="0"/>
                  </a:rPr>
                  <a:t> (2009) ] [ </a:t>
                </a:r>
                <a:r>
                  <a:rPr lang="en-US" sz="2600" dirty="0" err="1">
                    <a:solidFill>
                      <a:srgbClr val="C00000"/>
                    </a:solidFill>
                    <a:ea typeface="+mj-ea"/>
                    <a:cs typeface="Arial" panose="020B0604020202020204" pitchFamily="34" charset="0"/>
                  </a:rPr>
                  <a:t>Fearnley</a:t>
                </a:r>
                <a:r>
                  <a:rPr lang="en-US" sz="2600" dirty="0">
                    <a:solidFill>
                      <a:srgbClr val="C00000"/>
                    </a:solidFill>
                    <a:ea typeface="+mj-ea"/>
                    <a:cs typeface="Arial" panose="020B0604020202020204" pitchFamily="34" charset="0"/>
                  </a:rPr>
                  <a:t> (2010) ] </a:t>
                </a:r>
              </a:p>
            </p:txBody>
          </p:sp>
        </mc:Choice>
        <mc:Fallback xmlns="">
          <p:sp>
            <p:nvSpPr>
              <p:cNvPr id="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55" y="3369068"/>
                <a:ext cx="10080625" cy="1447063"/>
              </a:xfrm>
              <a:prstGeom prst="rect">
                <a:avLst/>
              </a:prstGeom>
              <a:blipFill>
                <a:blip r:embed="rId3"/>
                <a:stretch>
                  <a:fillRect t="-5485" b="-970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34"/>
              <p:cNvSpPr txBox="1">
                <a:spLocks noChangeArrowheads="1"/>
              </p:cNvSpPr>
              <p:nvPr/>
            </p:nvSpPr>
            <p:spPr bwMode="auto">
              <a:xfrm>
                <a:off x="9771" y="5011680"/>
                <a:ext cx="10080625" cy="20549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ts val="6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For </a:t>
                </a:r>
                <a:r>
                  <a:rPr lang="en-US" sz="30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MDP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s and 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TBSG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s, 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a randomized variant of the policy iteration algorithm,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known as Random-Facet, performs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𝑂</m:t>
                        </m:r>
                        <m:d>
                          <m:d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ad>
                              <m:radPr>
                                <m:degHide m:val="on"/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𝑛</m:t>
                                </m:r>
                                <m:func>
                                  <m:funcPr>
                                    <m:ctrlPr>
                                      <a:rPr lang="en-US" sz="30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3000" b="0" i="0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log</m:t>
                                    </m:r>
                                  </m:fName>
                                  <m:e>
                                    <m:r>
                                      <a:rPr lang="en-US" sz="30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𝑚</m:t>
                                    </m:r>
                                  </m:e>
                                </m:func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)</m:t>
                                </m:r>
                              </m:e>
                            </m:rad>
                          </m:e>
                        </m:d>
                      </m:sup>
                    </m:sSup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iterations.</a:t>
                </a:r>
              </a:p>
              <a:p>
                <a:pPr algn="ctr">
                  <a:lnSpc>
                    <a:spcPct val="100000"/>
                  </a:lnSpc>
                  <a:spcBef>
                    <a:spcPts val="600"/>
                  </a:spcBef>
                </a:pPr>
                <a:r>
                  <a:rPr lang="en-US" sz="2600" dirty="0" smtClean="0">
                    <a:solidFill>
                      <a:srgbClr val="C00000"/>
                    </a:solidFill>
                    <a:ea typeface="+mj-ea"/>
                    <a:cs typeface="Arial" panose="020B0604020202020204" pitchFamily="34" charset="0"/>
                  </a:rPr>
                  <a:t>[ </a:t>
                </a:r>
                <a:r>
                  <a:rPr lang="en-US" sz="2600" dirty="0" err="1">
                    <a:solidFill>
                      <a:srgbClr val="C00000"/>
                    </a:solidFill>
                    <a:ea typeface="+mj-ea"/>
                    <a:cs typeface="Arial" panose="020B0604020202020204" pitchFamily="34" charset="0"/>
                  </a:rPr>
                  <a:t>Kalai</a:t>
                </a:r>
                <a:r>
                  <a:rPr lang="en-US" sz="2600" dirty="0">
                    <a:solidFill>
                      <a:srgbClr val="C00000"/>
                    </a:solidFill>
                    <a:ea typeface="+mj-ea"/>
                    <a:cs typeface="Arial" panose="020B0604020202020204" pitchFamily="34" charset="0"/>
                  </a:rPr>
                  <a:t> (1992) ] [</a:t>
                </a:r>
                <a:r>
                  <a:rPr lang="en-US" sz="2600" dirty="0" err="1">
                    <a:solidFill>
                      <a:srgbClr val="C00000"/>
                    </a:solidFill>
                    <a:ea typeface="+mj-ea"/>
                    <a:cs typeface="Arial" panose="020B0604020202020204" pitchFamily="34" charset="0"/>
                  </a:rPr>
                  <a:t>Matoušek-Sharir-Welzl</a:t>
                </a:r>
                <a:r>
                  <a:rPr lang="en-US" sz="2600" dirty="0">
                    <a:solidFill>
                      <a:srgbClr val="C00000"/>
                    </a:solidFill>
                    <a:ea typeface="+mj-ea"/>
                    <a:cs typeface="Arial" panose="020B0604020202020204" pitchFamily="34" charset="0"/>
                  </a:rPr>
                  <a:t> (1992)] [ Hansen-Z (2016) ]</a:t>
                </a:r>
              </a:p>
            </p:txBody>
          </p:sp>
        </mc:Choice>
        <mc:Fallback xmlns="">
          <p:sp>
            <p:nvSpPr>
              <p:cNvPr id="1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771" y="5011680"/>
                <a:ext cx="10080625" cy="2054986"/>
              </a:xfrm>
              <a:prstGeom prst="rect">
                <a:avLst/>
              </a:prstGeom>
              <a:blipFill>
                <a:blip r:embed="rId4"/>
                <a:stretch>
                  <a:fillRect l="-484" t="-3858" r="-423" b="-682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13945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8" grpId="0"/>
      <p:bldP spid="10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703260"/>
            <a:ext cx="10080625" cy="21531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7200" dirty="0" smtClean="0"/>
              <a:t>END of</a:t>
            </a:r>
            <a:br>
              <a:rPr lang="en-US" sz="7200" dirty="0" smtClean="0"/>
            </a:br>
            <a:r>
              <a:rPr lang="en-US" sz="7200" dirty="0" smtClean="0"/>
              <a:t>LECTURE 2</a:t>
            </a:r>
            <a:endParaRPr lang="he-IL" sz="7200" dirty="0"/>
          </a:p>
        </p:txBody>
      </p:sp>
    </p:spTree>
    <p:extLst>
      <p:ext uri="{BB962C8B-B14F-4D97-AF65-F5344CB8AC3E}">
        <p14:creationId xmlns:p14="http://schemas.microsoft.com/office/powerpoint/2010/main" val="4168278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1"/>
          <p:cNvSpPr>
            <a:spLocks noChangeArrowheads="1"/>
          </p:cNvSpPr>
          <p:nvPr/>
        </p:nvSpPr>
        <p:spPr bwMode="auto">
          <a:xfrm>
            <a:off x="0" y="361704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0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Main goals</a:t>
            </a:r>
            <a:endParaRPr lang="en-US" sz="4000" dirty="0">
              <a:solidFill>
                <a:srgbClr val="9966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-4359" y="2333038"/>
            <a:ext cx="10080625" cy="92333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algorithms, as efficient as possible,</a:t>
            </a:r>
            <a:b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for finding values and optimal strategies.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-4358" y="1602436"/>
            <a:ext cx="10080625" cy="46166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Prove the existence of optimal positional strategies.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17410" y="3525305"/>
            <a:ext cx="10080625" cy="46166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Some of the algorithms used in the existence proofs.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25974" y="4255907"/>
            <a:ext cx="10080625" cy="138499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Major open problem: </a:t>
            </a:r>
            <a:b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there a polynomial time algorithm for solving</a:t>
            </a:r>
            <a:b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TBSGs, MPGs, EGs, PGs ?</a:t>
            </a:r>
          </a:p>
        </p:txBody>
      </p:sp>
    </p:spTree>
    <p:extLst>
      <p:ext uri="{BB962C8B-B14F-4D97-AF65-F5344CB8AC3E}">
        <p14:creationId xmlns:p14="http://schemas.microsoft.com/office/powerpoint/2010/main" val="39444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1"/>
          <p:cNvSpPr>
            <a:spLocks noChangeArrowheads="1"/>
          </p:cNvSpPr>
          <p:nvPr/>
        </p:nvSpPr>
        <p:spPr bwMode="auto">
          <a:xfrm>
            <a:off x="0" y="248690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0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Known results</a:t>
            </a:r>
            <a:endParaRPr lang="en-US" sz="4000" dirty="0">
              <a:solidFill>
                <a:srgbClr val="996600"/>
              </a:solidFill>
              <a:latin typeface="+mj-lt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itle 1"/>
              <p:cNvSpPr txBox="1">
                <a:spLocks/>
              </p:cNvSpPr>
              <p:nvPr/>
            </p:nvSpPr>
            <p:spPr bwMode="auto">
              <a:xfrm>
                <a:off x="-4359" y="2445581"/>
                <a:ext cx="10080625" cy="161422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Discounted two-player games (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TBSG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s) with a </a:t>
                </a:r>
                <a:r>
                  <a:rPr lang="en-US" sz="3000" i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fixed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discount factor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𝜆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be solved in polynomial time. 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(The running time is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30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𝑂</m:t>
                        </m:r>
                      </m:e>
                    </m:acc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𝑝𝑜𝑙𝑦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𝑚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𝜆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.) </a:t>
                </a:r>
              </a:p>
            </p:txBody>
          </p:sp>
        </mc:Choice>
        <mc:Fallback xmlns="">
          <p:sp>
            <p:nvSpPr>
              <p:cNvPr id="4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359" y="2445581"/>
                <a:ext cx="10080625" cy="1614224"/>
              </a:xfrm>
              <a:prstGeom prst="rect">
                <a:avLst/>
              </a:prstGeom>
              <a:blipFill>
                <a:blip r:embed="rId8"/>
                <a:stretch>
                  <a:fillRect t="-7170" b="-7170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itle 1"/>
          <p:cNvSpPr txBox="1">
            <a:spLocks/>
          </p:cNvSpPr>
          <p:nvPr/>
        </p:nvSpPr>
        <p:spPr bwMode="auto">
          <a:xfrm>
            <a:off x="-4358" y="1289412"/>
            <a:ext cx="10080625" cy="92333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One-player stochastic games (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MDP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s) can be solved </a:t>
            </a:r>
            <a:b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polynomial time using </a:t>
            </a:r>
            <a:r>
              <a:rPr lang="en-US" sz="3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linear programming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-4359" y="6203845"/>
            <a:ext cx="10080625" cy="92333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Decision problem for two-player games (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TBSG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s) </a:t>
            </a:r>
            <a:b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in  </a:t>
            </a:r>
            <a:r>
              <a:rPr lang="en-US" sz="3000" dirty="0">
                <a:solidFill>
                  <a:srgbClr val="00B050"/>
                </a:solidFill>
              </a:rPr>
              <a:t>NP </a:t>
            </a:r>
            <a:r>
              <a:rPr lang="en-US" sz="3000" dirty="0">
                <a:solidFill>
                  <a:srgbClr val="00B050"/>
                </a:solidFill>
                <a:sym typeface="Symbol" pitchFamily="18" charset="2"/>
              </a:rPr>
              <a:t> </a:t>
            </a:r>
            <a:r>
              <a:rPr lang="en-US" sz="3000" dirty="0" smtClean="0">
                <a:solidFill>
                  <a:srgbClr val="00B050"/>
                </a:solidFill>
                <a:sym typeface="Symbol" pitchFamily="18" charset="2"/>
              </a:rPr>
              <a:t>co-NP</a:t>
            </a:r>
            <a:r>
              <a:rPr lang="en-US" sz="3000" dirty="0" smtClean="0">
                <a:solidFill>
                  <a:schemeClr val="accent2"/>
                </a:solidFill>
                <a:sym typeface="Symbol" pitchFamily="18" charset="2"/>
              </a:rPr>
              <a:t> 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and in </a:t>
            </a:r>
            <a:r>
              <a:rPr lang="en-US" sz="3000" dirty="0">
                <a:solidFill>
                  <a:schemeClr val="accent2"/>
                </a:solidFill>
                <a:sym typeface="Symbol" pitchFamily="18" charset="2"/>
              </a:rPr>
              <a:t>CLS  PLS  </a:t>
            </a:r>
            <a:r>
              <a:rPr lang="en-US" sz="3000" dirty="0" smtClean="0">
                <a:solidFill>
                  <a:schemeClr val="accent2"/>
                </a:solidFill>
                <a:sym typeface="Symbol" pitchFamily="18" charset="2"/>
              </a:rPr>
              <a:t>PPAD.</a:t>
            </a:r>
            <a:endParaRPr lang="en-US" sz="3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itle 1"/>
              <p:cNvSpPr txBox="1">
                <a:spLocks/>
              </p:cNvSpPr>
              <p:nvPr/>
            </p:nvSpPr>
            <p:spPr bwMode="auto">
              <a:xfrm>
                <a:off x="17410" y="4294086"/>
                <a:ext cx="10080625" cy="102438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Two-player games (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TBSG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s) can be solved in 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randomized </a:t>
                </a:r>
                <a:r>
                  <a:rPr lang="en-US" sz="3000" i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sub-exponential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time, i.e.,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𝑂</m:t>
                        </m:r>
                        <m:d>
                          <m:d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ad>
                              <m:radPr>
                                <m:degHide m:val="on"/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log</m:t>
                                </m:r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𝑚</m:t>
                                </m:r>
                              </m:e>
                            </m:rad>
                          </m:e>
                        </m:d>
                      </m:sup>
                    </m:sSup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1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410" y="4294086"/>
                <a:ext cx="10080625" cy="1024383"/>
              </a:xfrm>
              <a:prstGeom prst="rect">
                <a:avLst/>
              </a:prstGeom>
              <a:blipFill>
                <a:blip r:embed="rId9"/>
                <a:stretch>
                  <a:fillRect t="-11310" b="-23214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itle 1"/>
              <p:cNvSpPr txBox="1">
                <a:spLocks/>
              </p:cNvSpPr>
              <p:nvPr/>
            </p:nvSpPr>
            <p:spPr bwMode="auto">
              <a:xfrm>
                <a:off x="28292" y="5515401"/>
                <a:ext cx="10080625" cy="49295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PG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 can be solves in </a:t>
                </a:r>
                <a:r>
                  <a:rPr lang="en-US" sz="3000" i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quasi-polynomial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time, i.e.,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𝑂</m:t>
                        </m:r>
                        <m:d>
                          <m:d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3000" b="0" i="0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log</m:t>
                                </m:r>
                              </m:fName>
                              <m:e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</m:e>
                            </m:func>
                          </m:e>
                        </m:d>
                      </m:sup>
                    </m:sSup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2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292" y="5515401"/>
                <a:ext cx="10080625" cy="492955"/>
              </a:xfrm>
              <a:prstGeom prst="rect">
                <a:avLst/>
              </a:prstGeom>
              <a:blipFill>
                <a:blip r:embed="rId10"/>
                <a:stretch>
                  <a:fillRect t="-17284" b="-48148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5127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2487405"/>
            <a:ext cx="10080625" cy="195258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60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One-player Games</a:t>
            </a:r>
            <a:br>
              <a:rPr lang="en-US" sz="60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</a:br>
            <a:r>
              <a:rPr lang="en-US" sz="60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(MDPs)</a:t>
            </a:r>
            <a:endParaRPr lang="en-US" sz="60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1141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404320"/>
            <a:ext cx="10080625" cy="137396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Total cost </a:t>
            </a:r>
            <a:r>
              <a:rPr lang="en-US" sz="48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MDP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s </a:t>
            </a:r>
            <a:b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</a:b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with the </a:t>
            </a:r>
            <a:r>
              <a:rPr lang="en-US" sz="48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stopping condition</a:t>
            </a:r>
            <a:endParaRPr lang="en-US" sz="3200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3" name="Text Box 34"/>
          <p:cNvSpPr txBox="1">
            <a:spLocks noChangeArrowheads="1"/>
          </p:cNvSpPr>
          <p:nvPr/>
        </p:nvSpPr>
        <p:spPr bwMode="auto">
          <a:xfrm>
            <a:off x="0" y="2025101"/>
            <a:ext cx="10080625" cy="951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We start with one-player games, i.e., </a:t>
            </a:r>
            <a:br>
              <a:rPr lang="en-US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MDP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s, with the </a:t>
            </a:r>
            <a:r>
              <a:rPr lang="en-US" sz="3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total cost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objective.</a:t>
            </a:r>
            <a:endParaRPr lang="en-US" sz="30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34"/>
          <p:cNvSpPr txBox="1">
            <a:spLocks noChangeArrowheads="1"/>
          </p:cNvSpPr>
          <p:nvPr/>
        </p:nvSpPr>
        <p:spPr bwMode="auto">
          <a:xfrm>
            <a:off x="21768" y="5606466"/>
            <a:ext cx="10080625" cy="52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Discounted cost 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is a special case.</a:t>
            </a:r>
            <a:endParaRPr lang="en-US" sz="30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34"/>
          <p:cNvSpPr txBox="1">
            <a:spLocks noChangeArrowheads="1"/>
          </p:cNvSpPr>
          <p:nvPr/>
        </p:nvSpPr>
        <p:spPr bwMode="auto">
          <a:xfrm>
            <a:off x="32652" y="6200223"/>
            <a:ext cx="10080625" cy="951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Limited average cost 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can be solved using </a:t>
            </a:r>
            <a:br>
              <a:rPr lang="en-US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similar, but more complicated, techniques.</a:t>
            </a:r>
            <a:endParaRPr lang="en-US" sz="30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34"/>
          <p:cNvSpPr txBox="1">
            <a:spLocks noChangeArrowheads="1"/>
          </p:cNvSpPr>
          <p:nvPr/>
        </p:nvSpPr>
        <p:spPr bwMode="auto">
          <a:xfrm>
            <a:off x="1213" y="3057816"/>
            <a:ext cx="10080625" cy="52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To make the total cost well defined we assume:</a:t>
            </a:r>
            <a:endParaRPr lang="en-US" sz="30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 Box 34"/>
          <p:cNvSpPr txBox="1">
            <a:spLocks noChangeArrowheads="1"/>
          </p:cNvSpPr>
          <p:nvPr/>
        </p:nvSpPr>
        <p:spPr bwMode="auto">
          <a:xfrm>
            <a:off x="21761" y="3831496"/>
            <a:ext cx="10080625" cy="1380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b="1" u="sng" dirty="0" smtClean="0">
                <a:latin typeface="Times New Roman" pitchFamily="18" charset="0"/>
                <a:cs typeface="Times New Roman" pitchFamily="18" charset="0"/>
              </a:rPr>
              <a:t>Stopping condition:</a:t>
            </a:r>
            <a:br>
              <a:rPr lang="en-US" sz="30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For every strategy of the player,</a:t>
            </a:r>
            <a:br>
              <a:rPr lang="en-US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the game </a:t>
            </a:r>
            <a:r>
              <a:rPr lang="en-US" sz="3000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ends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with probability 1.</a:t>
            </a:r>
            <a:endParaRPr lang="en-US" sz="30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1632857" y="3794035"/>
            <a:ext cx="6509657" cy="1494946"/>
          </a:xfrm>
          <a:prstGeom prst="rect">
            <a:avLst/>
          </a:prstGeom>
          <a:noFill/>
          <a:ln w="222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29526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2" grpId="0"/>
      <p:bldP spid="13" grpId="0"/>
      <p:bldP spid="14" grpId="0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399468"/>
            <a:ext cx="10080625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Discounted cost 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Total cost</a:t>
            </a:r>
            <a:endParaRPr lang="en-US" sz="3200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73" name="Right Arrow 72"/>
          <p:cNvSpPr/>
          <p:nvPr/>
        </p:nvSpPr>
        <p:spPr bwMode="auto">
          <a:xfrm>
            <a:off x="4867126" y="2464494"/>
            <a:ext cx="555398" cy="332636"/>
          </a:xfrm>
          <a:prstGeom prst="right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itle 1"/>
              <p:cNvSpPr txBox="1">
                <a:spLocks/>
              </p:cNvSpPr>
              <p:nvPr/>
            </p:nvSpPr>
            <p:spPr bwMode="auto">
              <a:xfrm>
                <a:off x="-4358" y="5062313"/>
                <a:ext cx="10080625" cy="139993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Multiplying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 cost of the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-step by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𝜆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p>
                    </m:sSup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equivalent, in </a:t>
                </a:r>
                <a:r>
                  <a:rPr lang="en-US" sz="3000" i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expectation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to stopping the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game at each step with probability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𝜆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75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358" y="5062313"/>
                <a:ext cx="10080625" cy="1399935"/>
              </a:xfrm>
              <a:prstGeom prst="rect">
                <a:avLst/>
              </a:prstGeom>
              <a:blipFill>
                <a:blip r:embed="rId2"/>
                <a:stretch>
                  <a:fillRect t="-6957" b="-16522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6" name="Title 1"/>
          <p:cNvSpPr txBox="1">
            <a:spLocks/>
          </p:cNvSpPr>
          <p:nvPr/>
        </p:nvSpPr>
        <p:spPr bwMode="auto">
          <a:xfrm>
            <a:off x="6527" y="6723492"/>
            <a:ext cx="10080625" cy="46166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resulting game is stopping.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783583" y="1659822"/>
            <a:ext cx="3248277" cy="1810498"/>
            <a:chOff x="472687" y="1800030"/>
            <a:chExt cx="3248277" cy="1810498"/>
          </a:xfrm>
        </p:grpSpPr>
        <p:sp>
          <p:nvSpPr>
            <p:cNvPr id="47" name="Rectangle 46"/>
            <p:cNvSpPr>
              <a:spLocks noChangeAspect="1"/>
            </p:cNvSpPr>
            <p:nvPr/>
          </p:nvSpPr>
          <p:spPr bwMode="auto">
            <a:xfrm>
              <a:off x="1916441" y="2544812"/>
              <a:ext cx="360768" cy="360768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grpSp>
          <p:nvGrpSpPr>
            <p:cNvPr id="5" name="Group 4"/>
            <p:cNvGrpSpPr/>
            <p:nvPr/>
          </p:nvGrpSpPr>
          <p:grpSpPr>
            <a:xfrm>
              <a:off x="3341551" y="1862569"/>
              <a:ext cx="379413" cy="1747959"/>
              <a:chOff x="3341551" y="1862569"/>
              <a:chExt cx="379413" cy="1747959"/>
            </a:xfrm>
          </p:grpSpPr>
          <p:sp>
            <p:nvSpPr>
              <p:cNvPr id="48" name="Oval 5"/>
              <p:cNvSpPr>
                <a:spLocks noChangeAspect="1" noChangeArrowheads="1"/>
              </p:cNvSpPr>
              <p:nvPr/>
            </p:nvSpPr>
            <p:spPr bwMode="auto">
              <a:xfrm>
                <a:off x="3341551" y="1862569"/>
                <a:ext cx="379413" cy="349250"/>
              </a:xfrm>
              <a:prstGeom prst="ellipse">
                <a:avLst/>
              </a:prstGeom>
              <a:solidFill>
                <a:srgbClr val="008000">
                  <a:alpha val="75000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49" name="Oval 5"/>
              <p:cNvSpPr>
                <a:spLocks noChangeAspect="1" noChangeArrowheads="1"/>
              </p:cNvSpPr>
              <p:nvPr/>
            </p:nvSpPr>
            <p:spPr bwMode="auto">
              <a:xfrm>
                <a:off x="3341551" y="3261278"/>
                <a:ext cx="379413" cy="349250"/>
              </a:xfrm>
              <a:prstGeom prst="ellipse">
                <a:avLst/>
              </a:prstGeom>
              <a:solidFill>
                <a:srgbClr val="008000">
                  <a:alpha val="75000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</p:grpSp>
        <p:cxnSp>
          <p:nvCxnSpPr>
            <p:cNvPr id="50" name="AutoShape 16"/>
            <p:cNvCxnSpPr>
              <a:cxnSpLocks noChangeAspect="1" noChangeShapeType="1"/>
              <a:stCxn id="47" idx="3"/>
              <a:endCxn id="48" idx="3"/>
            </p:cNvCxnSpPr>
            <p:nvPr/>
          </p:nvCxnSpPr>
          <p:spPr bwMode="auto">
            <a:xfrm flipV="1">
              <a:off x="2277209" y="2160673"/>
              <a:ext cx="1119906" cy="564523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stealth" w="lg" len="lg"/>
            </a:ln>
            <a:effectLst/>
          </p:spPr>
        </p:cxnSp>
        <p:cxnSp>
          <p:nvCxnSpPr>
            <p:cNvPr id="53" name="AutoShape 16"/>
            <p:cNvCxnSpPr>
              <a:cxnSpLocks noChangeAspect="1" noChangeShapeType="1"/>
              <a:stCxn id="47" idx="3"/>
              <a:endCxn id="49" idx="1"/>
            </p:cNvCxnSpPr>
            <p:nvPr/>
          </p:nvCxnSpPr>
          <p:spPr bwMode="auto">
            <a:xfrm>
              <a:off x="2277209" y="2725196"/>
              <a:ext cx="1119906" cy="587228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stealth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extBox 56"/>
                <p:cNvSpPr txBox="1"/>
                <p:nvPr/>
              </p:nvSpPr>
              <p:spPr>
                <a:xfrm>
                  <a:off x="2642181" y="1800030"/>
                  <a:ext cx="446313" cy="51520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7" name="TextBox 5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42181" y="1800030"/>
                  <a:ext cx="446313" cy="515206"/>
                </a:xfrm>
                <a:prstGeom prst="rect">
                  <a:avLst/>
                </a:prstGeom>
                <a:blipFill>
                  <a:blip r:embed="rId14"/>
                  <a:stretch>
                    <a:fillRect l="-1351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TextBox 57"/>
                <p:cNvSpPr txBox="1"/>
                <p:nvPr/>
              </p:nvSpPr>
              <p:spPr>
                <a:xfrm>
                  <a:off x="2674839" y="2956094"/>
                  <a:ext cx="446313" cy="51520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8" name="TextBox 5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74839" y="2956094"/>
                  <a:ext cx="446313" cy="515206"/>
                </a:xfrm>
                <a:prstGeom prst="rect">
                  <a:avLst/>
                </a:prstGeom>
                <a:blipFill>
                  <a:blip r:embed="rId15"/>
                  <a:stretch>
                    <a:fillRect l="-1506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4" name="Oval 5"/>
            <p:cNvSpPr>
              <a:spLocks noChangeAspect="1" noChangeArrowheads="1"/>
            </p:cNvSpPr>
            <p:nvPr/>
          </p:nvSpPr>
          <p:spPr bwMode="auto">
            <a:xfrm>
              <a:off x="472687" y="2544812"/>
              <a:ext cx="379413" cy="349250"/>
            </a:xfrm>
            <a:prstGeom prst="ellipse">
              <a:avLst/>
            </a:prstGeom>
            <a:solidFill>
              <a:srgbClr val="008000">
                <a:alpha val="75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25" name="AutoShape 16"/>
            <p:cNvCxnSpPr>
              <a:cxnSpLocks noChangeAspect="1" noChangeShapeType="1"/>
              <a:stCxn id="24" idx="6"/>
              <a:endCxn id="47" idx="1"/>
            </p:cNvCxnSpPr>
            <p:nvPr/>
          </p:nvCxnSpPr>
          <p:spPr bwMode="auto">
            <a:xfrm>
              <a:off x="852100" y="2719437"/>
              <a:ext cx="1064341" cy="5759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stealth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/>
                <p:cNvSpPr txBox="1"/>
                <p:nvPr/>
              </p:nvSpPr>
              <p:spPr>
                <a:xfrm>
                  <a:off x="1323390" y="2195518"/>
                  <a:ext cx="446313" cy="51520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oMath>
                    </m:oMathPara>
                  </a14:m>
                  <a:endParaRPr lang="en-US" dirty="0">
                    <a:solidFill>
                      <a:srgbClr val="0033CC"/>
                    </a:solidFill>
                  </a:endParaRPr>
                </a:p>
              </p:txBody>
            </p:sp>
          </mc:Choice>
          <mc:Fallback xmlns="">
            <p:sp>
              <p:nvSpPr>
                <p:cNvPr id="28" name="TextBox 2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23390" y="2195518"/>
                  <a:ext cx="446313" cy="515206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" name="Group 6"/>
          <p:cNvGrpSpPr/>
          <p:nvPr/>
        </p:nvGrpSpPr>
        <p:grpSpPr>
          <a:xfrm>
            <a:off x="6257791" y="1659822"/>
            <a:ext cx="3248277" cy="2628498"/>
            <a:chOff x="5946895" y="1760406"/>
            <a:chExt cx="3248277" cy="2628498"/>
          </a:xfrm>
        </p:grpSpPr>
        <p:sp>
          <p:nvSpPr>
            <p:cNvPr id="32" name="Rectangle 31"/>
            <p:cNvSpPr>
              <a:spLocks noChangeAspect="1"/>
            </p:cNvSpPr>
            <p:nvPr/>
          </p:nvSpPr>
          <p:spPr bwMode="auto">
            <a:xfrm>
              <a:off x="7390649" y="2541764"/>
              <a:ext cx="360768" cy="360768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8815759" y="1859521"/>
              <a:ext cx="379413" cy="1747959"/>
              <a:chOff x="3341551" y="1862569"/>
              <a:chExt cx="379413" cy="1747959"/>
            </a:xfrm>
          </p:grpSpPr>
          <p:sp>
            <p:nvSpPr>
              <p:cNvPr id="41" name="Oval 5"/>
              <p:cNvSpPr>
                <a:spLocks noChangeAspect="1" noChangeArrowheads="1"/>
              </p:cNvSpPr>
              <p:nvPr/>
            </p:nvSpPr>
            <p:spPr bwMode="auto">
              <a:xfrm>
                <a:off x="3341551" y="1862569"/>
                <a:ext cx="379413" cy="349250"/>
              </a:xfrm>
              <a:prstGeom prst="ellipse">
                <a:avLst/>
              </a:prstGeom>
              <a:solidFill>
                <a:srgbClr val="008000">
                  <a:alpha val="75000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42" name="Oval 5"/>
              <p:cNvSpPr>
                <a:spLocks noChangeAspect="1" noChangeArrowheads="1"/>
              </p:cNvSpPr>
              <p:nvPr/>
            </p:nvSpPr>
            <p:spPr bwMode="auto">
              <a:xfrm>
                <a:off x="3341551" y="3261278"/>
                <a:ext cx="379413" cy="349250"/>
              </a:xfrm>
              <a:prstGeom prst="ellipse">
                <a:avLst/>
              </a:prstGeom>
              <a:solidFill>
                <a:srgbClr val="008000">
                  <a:alpha val="75000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</p:grpSp>
        <p:cxnSp>
          <p:nvCxnSpPr>
            <p:cNvPr id="34" name="AutoShape 16"/>
            <p:cNvCxnSpPr>
              <a:cxnSpLocks noChangeAspect="1" noChangeShapeType="1"/>
              <a:stCxn id="32" idx="3"/>
              <a:endCxn id="41" idx="3"/>
            </p:cNvCxnSpPr>
            <p:nvPr/>
          </p:nvCxnSpPr>
          <p:spPr bwMode="auto">
            <a:xfrm flipV="1">
              <a:off x="7751417" y="2157625"/>
              <a:ext cx="1119906" cy="564523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stealth" w="lg" len="lg"/>
            </a:ln>
            <a:effectLst/>
          </p:spPr>
        </p:cxnSp>
        <p:cxnSp>
          <p:nvCxnSpPr>
            <p:cNvPr id="35" name="AutoShape 16"/>
            <p:cNvCxnSpPr>
              <a:cxnSpLocks noChangeAspect="1" noChangeShapeType="1"/>
              <a:stCxn id="32" idx="3"/>
              <a:endCxn id="42" idx="1"/>
            </p:cNvCxnSpPr>
            <p:nvPr/>
          </p:nvCxnSpPr>
          <p:spPr bwMode="auto">
            <a:xfrm>
              <a:off x="7751417" y="2722148"/>
              <a:ext cx="1119906" cy="587228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stealth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/>
                <p:cNvSpPr txBox="1"/>
                <p:nvPr/>
              </p:nvSpPr>
              <p:spPr>
                <a:xfrm>
                  <a:off x="8116389" y="1760406"/>
                  <a:ext cx="446313" cy="51520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𝜆</m:t>
                            </m:r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6" name="TextBox 3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16389" y="1760406"/>
                  <a:ext cx="446313" cy="515206"/>
                </a:xfrm>
                <a:prstGeom prst="rect">
                  <a:avLst/>
                </a:prstGeom>
                <a:blipFill>
                  <a:blip r:embed="rId17"/>
                  <a:stretch>
                    <a:fillRect l="-39189" r="-270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/>
                <p:cNvSpPr txBox="1"/>
                <p:nvPr/>
              </p:nvSpPr>
              <p:spPr>
                <a:xfrm>
                  <a:off x="8149047" y="2980478"/>
                  <a:ext cx="446313" cy="51520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𝜆</m:t>
                            </m:r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7" name="TextBox 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49047" y="2980478"/>
                  <a:ext cx="446313" cy="515206"/>
                </a:xfrm>
                <a:prstGeom prst="rect">
                  <a:avLst/>
                </a:prstGeom>
                <a:blipFill>
                  <a:blip r:embed="rId18"/>
                  <a:stretch>
                    <a:fillRect l="-42466" r="-411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8" name="Oval 5"/>
            <p:cNvSpPr>
              <a:spLocks noChangeAspect="1" noChangeArrowheads="1"/>
            </p:cNvSpPr>
            <p:nvPr/>
          </p:nvSpPr>
          <p:spPr bwMode="auto">
            <a:xfrm>
              <a:off x="5946895" y="2541764"/>
              <a:ext cx="379413" cy="349250"/>
            </a:xfrm>
            <a:prstGeom prst="ellipse">
              <a:avLst/>
            </a:prstGeom>
            <a:solidFill>
              <a:srgbClr val="008000">
                <a:alpha val="75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39" name="AutoShape 16"/>
            <p:cNvCxnSpPr>
              <a:cxnSpLocks noChangeAspect="1" noChangeShapeType="1"/>
              <a:stCxn id="38" idx="6"/>
              <a:endCxn id="32" idx="1"/>
            </p:cNvCxnSpPr>
            <p:nvPr/>
          </p:nvCxnSpPr>
          <p:spPr bwMode="auto">
            <a:xfrm>
              <a:off x="6326308" y="2716389"/>
              <a:ext cx="1064341" cy="5759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stealth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/>
                <p:cNvSpPr txBox="1"/>
                <p:nvPr/>
              </p:nvSpPr>
              <p:spPr>
                <a:xfrm>
                  <a:off x="6797598" y="2192470"/>
                  <a:ext cx="446313" cy="51520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oMath>
                    </m:oMathPara>
                  </a14:m>
                  <a:endParaRPr lang="en-US" dirty="0">
                    <a:solidFill>
                      <a:srgbClr val="0033CC"/>
                    </a:solidFill>
                  </a:endParaRPr>
                </a:p>
              </p:txBody>
            </p:sp>
          </mc:Choice>
          <mc:Fallback xmlns="">
            <p:sp>
              <p:nvSpPr>
                <p:cNvPr id="40" name="TextBox 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97598" y="2192470"/>
                  <a:ext cx="446313" cy="515206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3" name="Oval 2"/>
            <p:cNvSpPr>
              <a:spLocks noChangeAspect="1" noChangeArrowheads="1"/>
            </p:cNvSpPr>
            <p:nvPr/>
          </p:nvSpPr>
          <p:spPr bwMode="auto">
            <a:xfrm>
              <a:off x="7372252" y="4039654"/>
              <a:ext cx="379412" cy="349250"/>
            </a:xfrm>
            <a:prstGeom prst="ellipse">
              <a:avLst/>
            </a:prstGeom>
            <a:solidFill>
              <a:schemeClr val="bg2">
                <a:alpha val="55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44" name="AutoShape 16"/>
            <p:cNvCxnSpPr>
              <a:cxnSpLocks noChangeAspect="1" noChangeShapeType="1"/>
              <a:endCxn id="43" idx="0"/>
            </p:cNvCxnSpPr>
            <p:nvPr/>
          </p:nvCxnSpPr>
          <p:spPr bwMode="auto">
            <a:xfrm flipH="1">
              <a:off x="7561958" y="2892758"/>
              <a:ext cx="9322" cy="1146896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stealth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Box 44"/>
                <p:cNvSpPr txBox="1"/>
                <p:nvPr/>
              </p:nvSpPr>
              <p:spPr>
                <a:xfrm>
                  <a:off x="6416506" y="3160988"/>
                  <a:ext cx="1094636" cy="51520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𝜆</m:t>
                        </m:r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5" name="TextBox 4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16506" y="3160988"/>
                  <a:ext cx="1094636" cy="515206"/>
                </a:xfrm>
                <a:prstGeom prst="rect">
                  <a:avLst/>
                </a:prstGeom>
                <a:blipFill>
                  <a:blip r:embed="rId19"/>
                  <a:stretch>
                    <a:fillRect l="-55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 Box 49"/>
              <p:cNvSpPr txBox="1">
                <a:spLocks noChangeArrowheads="1"/>
              </p:cNvSpPr>
              <p:nvPr/>
            </p:nvSpPr>
            <p:spPr bwMode="auto">
              <a:xfrm>
                <a:off x="1201922" y="3878545"/>
                <a:ext cx="3088390" cy="6739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dirty="0" smtClean="0">
                    <a:solidFill>
                      <a:schemeClr val="tx1"/>
                    </a:solidFill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nary>
                          <m:naryPr>
                            <m:chr m:val="∑"/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∞</m:t>
                            </m:r>
                          </m:sup>
                          <m:e>
                            <m:sSup>
                              <m:sSup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𝜆</m:t>
                                </m:r>
                              </m:e>
                              <m:sup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p>
                            </m:sSup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e>
                    </m:d>
                  </m:oMath>
                </a14:m>
                <a:endParaRPr lang="en-US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01922" y="3878545"/>
                <a:ext cx="3088390" cy="673902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 Box 49"/>
              <p:cNvSpPr txBox="1">
                <a:spLocks noChangeArrowheads="1"/>
              </p:cNvSpPr>
              <p:nvPr/>
            </p:nvSpPr>
            <p:spPr bwMode="auto">
              <a:xfrm>
                <a:off x="4868079" y="3911310"/>
                <a:ext cx="2678633" cy="6083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dirty="0" smtClean="0">
                    <a:solidFill>
                      <a:schemeClr val="tx1"/>
                    </a:solidFill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nary>
                          <m:naryPr>
                            <m:chr m:val="∑"/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∞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e>
                    </m:d>
                  </m:oMath>
                </a14:m>
                <a:endParaRPr lang="en-US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868079" y="3911310"/>
                <a:ext cx="2678633" cy="608372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31504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5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ORDWRAP" val="0"/>
  <p:tag name="DEFAULTWIDTH" val="348"/>
  <p:tag name="DEFAULTHEIGHT" val="20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0,0,1}&#10;$30$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10"/>
  <p:tag name="PICTUREFILESIZE" val="106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0,0,1}&#10;$10$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10"/>
  <p:tag name="PICTUREFILESIZE" val="101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1,0,0}&#10;$\frac12$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6"/>
  <p:tag name="PICTUREFILESIZE" val="101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1,0,0}&#10;$\frac12$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6"/>
  <p:tag name="PICTUREFILESIZE" val="101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1,0,0}&#10;$\frac23$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6"/>
  <p:tag name="PICTUREFILESIZE" val="104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1,0,0}&#10;$\frac13$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6"/>
  <p:tag name="PICTUREFILESIZE" val="100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1,0,0}&#10;$\frac34$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6"/>
  <p:tag name="PICTUREFILESIZE" val="103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1,0,0}&#10;$\frac14$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6"/>
  <p:tag name="PICTUREFILESIZE" val="99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0,0,1}&#10;$20$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10"/>
  <p:tag name="PICTUREFILESIZE" val="106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0,0,1}&#10;$15$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10"/>
  <p:tag name="PICTUREFILESIZE" val="102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25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3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y_3 = 6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8"/>
  <p:tag name="PICTUREFILESIZE" val="335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y_4 = 1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8"/>
  <p:tag name="PICTUREFILESIZE" val="2798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13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62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y_2 = 3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8"/>
  <p:tag name="PICTUREFILESIZE" val="3246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23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88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y_1 = 6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8"/>
  <p:tag name="PICTUREFILESIZE" val="318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12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58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12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58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y'_1 = 5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8"/>
  <p:tag name="PICTUREFILESIZE" val="335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2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52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25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3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1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4"/>
  <p:tag name="PICTUREFILESIZE" val="114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\newcommand{\pa}{{\color[rgb]{0,0,0}\pi}}&#10;\newcommand{\pb}{{{\color[rgb]{1,0,0}\pi}}}&#10;\color[rgb]{0,0,1}&#10;$c_{a} + \sum_{j\in S} p_{a,j}y_j^\pb \;&lt;\; y_i^\pb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04"/>
  <p:tag name="PICTUREFILESIZE" val="7379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\newcommand{\pa}{{\color[rgb]{0,0,0}\pi}}&#10;\newcommand{\pb}{{\color[rgb]{1,0,0}\pi'}}&#10;%\color[rgb]{0,0,1}&#10;$a\in A_i\setminus\{ \pi_i \}$ 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6"/>
  <p:tag name="PICTUREFILESIZE" val="598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y_5 = 5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8"/>
  <p:tag name="PICTUREFILESIZE" val="318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\newcommand{\pa}{{\color[rgb]{0,0,0}\pi}}&#10;\newcommand{\pb}{{{\color[rgb]{1,0,0}\pi}}}&#10;\color[rgb]{0,0,1}&#10;$c_{a} + \sum_{j\in S} p_{a,j}y_j^\pb \;&lt;\; y_i^\pb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04"/>
  <p:tag name="PICTUREFILESIZE" val="7379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\newcommand{\pa}{{\color[rgb]{0,0,0}\pi}}&#10;\newcommand{\pb}{{\color[rgb]{1,0,0}\pi'}}&#10;%\color[rgb]{0,0,1}&#10;$a\in A_i\setminus\{ \pi_i \}$ 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6"/>
  <p:tag name="PICTUREFILESIZE" val="598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\newcommand{\pa}{{\color[rgb]{0,0,0}\pi}}&#10;\newcommand{\pb}{{{\color[rgb]{1,0,0}\pi}}}&#10;\color[rgb]{0,0,1}&#10;$\pi'_i \;=\; {\rm argmin}_{\,a\in A_i} \; c_{a} + \sum_{j\in S} p_{a,j}y_j^\pb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57"/>
  <p:tag name="PICTUREFILESIZE" val="1058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15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0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13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0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23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3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0,0,1}&#10;$10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10.125"/>
  <p:tag name="PICTUREFILESIZE" val="100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0,0,1}&#10;$20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10.125"/>
  <p:tag name="PICTUREFILESIZE" val="105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0,0,1}&#10;$0$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5"/>
  <p:tag name="PICTUREFILESIZE" val="986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Arial Unicode MS"/>
        <a:cs typeface="Arial Unicode MS"/>
      </a:majorFont>
      <a:minorFont>
        <a:latin typeface="Arial"/>
        <a:ea typeface="Arial Unicode MS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StarSymbol" charset="0"/>
          <a:buNone/>
          <a:tabLst/>
          <a:defRPr kumimoji="0" lang="en-GB" sz="3600" b="0" i="0" u="none" strike="noStrike" cap="none" normalizeH="0" baseline="0" smtClean="0">
            <a:ln>
              <a:noFill/>
            </a:ln>
            <a:effectLst/>
            <a:latin typeface="Arial" pitchFamily="34" charset="0"/>
            <a:ea typeface="Arial Unicode MS" pitchFamily="34" charset="-128"/>
            <a:cs typeface="Arial Unicode MS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StarSymbol" charset="0"/>
          <a:buNone/>
          <a:tabLst/>
          <a:defRPr kumimoji="0" lang="en-GB" sz="3600" b="0" i="0" u="none" strike="noStrike" cap="none" normalizeH="0" baseline="0" smtClean="0">
            <a:ln>
              <a:noFill/>
            </a:ln>
            <a:effectLst/>
            <a:latin typeface="Arial" pitchFamily="34" charset="0"/>
            <a:ea typeface="Arial Unicode MS" pitchFamily="34" charset="-128"/>
            <a:cs typeface="Arial Unicode MS" pitchFamily="34" charset="-128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102285</TotalTime>
  <Words>7685</Words>
  <Application>Microsoft Office PowerPoint</Application>
  <PresentationFormat>Custom</PresentationFormat>
  <Paragraphs>363</Paragraphs>
  <Slides>48</Slides>
  <Notes>19</Notes>
  <HiddenSlides>3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6" baseType="lpstr">
      <vt:lpstr>Arial</vt:lpstr>
      <vt:lpstr>Arial Unicode MS</vt:lpstr>
      <vt:lpstr>Cambria Math</vt:lpstr>
      <vt:lpstr>StarSymbol</vt:lpstr>
      <vt:lpstr>Symbol</vt:lpstr>
      <vt:lpstr>Times New Roman</vt:lpstr>
      <vt:lpstr>Wingdings</vt:lpstr>
      <vt:lpstr>Default Design</vt:lpstr>
      <vt:lpstr>Games on Graphs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2 - Markov Decision Processes</dc:title>
  <dc:creator>zwick@tau.ac.il</dc:creator>
  <cp:lastModifiedBy>Uri Zwick</cp:lastModifiedBy>
  <cp:revision>1253</cp:revision>
  <dcterms:modified xsi:type="dcterms:W3CDTF">2020-11-08T13:38:17Z</dcterms:modified>
</cp:coreProperties>
</file>