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5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6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23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1" r:id="rId2"/>
  </p:sldMasterIdLst>
  <p:notesMasterIdLst>
    <p:notesMasterId r:id="rId44"/>
  </p:notesMasterIdLst>
  <p:sldIdLst>
    <p:sldId id="473" r:id="rId3"/>
    <p:sldId id="635" r:id="rId4"/>
    <p:sldId id="677" r:id="rId5"/>
    <p:sldId id="647" r:id="rId6"/>
    <p:sldId id="648" r:id="rId7"/>
    <p:sldId id="678" r:id="rId8"/>
    <p:sldId id="675" r:id="rId9"/>
    <p:sldId id="676" r:id="rId10"/>
    <p:sldId id="679" r:id="rId11"/>
    <p:sldId id="680" r:id="rId12"/>
    <p:sldId id="681" r:id="rId13"/>
    <p:sldId id="649" r:id="rId14"/>
    <p:sldId id="650" r:id="rId15"/>
    <p:sldId id="651" r:id="rId16"/>
    <p:sldId id="682" r:id="rId17"/>
    <p:sldId id="695" r:id="rId18"/>
    <p:sldId id="683" r:id="rId19"/>
    <p:sldId id="684" r:id="rId20"/>
    <p:sldId id="685" r:id="rId21"/>
    <p:sldId id="699" r:id="rId22"/>
    <p:sldId id="688" r:id="rId23"/>
    <p:sldId id="698" r:id="rId24"/>
    <p:sldId id="710" r:id="rId25"/>
    <p:sldId id="689" r:id="rId26"/>
    <p:sldId id="700" r:id="rId27"/>
    <p:sldId id="701" r:id="rId28"/>
    <p:sldId id="702" r:id="rId29"/>
    <p:sldId id="637" r:id="rId30"/>
    <p:sldId id="705" r:id="rId31"/>
    <p:sldId id="599" r:id="rId32"/>
    <p:sldId id="636" r:id="rId33"/>
    <p:sldId id="706" r:id="rId34"/>
    <p:sldId id="707" r:id="rId35"/>
    <p:sldId id="708" r:id="rId36"/>
    <p:sldId id="691" r:id="rId37"/>
    <p:sldId id="694" r:id="rId38"/>
    <p:sldId id="692" r:id="rId39"/>
    <p:sldId id="693" r:id="rId40"/>
    <p:sldId id="704" r:id="rId41"/>
    <p:sldId id="652" r:id="rId42"/>
    <p:sldId id="670" r:id="rId43"/>
  </p:sldIdLst>
  <p:sldSz cx="10080625" cy="7559675"/>
  <p:notesSz cx="7556500" cy="10693400"/>
  <p:custDataLst>
    <p:tags r:id="rId45"/>
  </p:custDataLst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1pPr>
    <a:lvl2pPr marL="4318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2pPr>
    <a:lvl3pPr marL="6477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3pPr>
    <a:lvl4pPr marL="8636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4pPr>
    <a:lvl5pPr marL="10795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5pPr>
    <a:lvl6pPr marL="22860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6pPr>
    <a:lvl7pPr marL="27432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7pPr>
    <a:lvl8pPr marL="32004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8pPr>
    <a:lvl9pPr marL="36576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993300"/>
    <a:srgbClr val="990099"/>
    <a:srgbClr val="61D2FF"/>
    <a:srgbClr val="0066FF"/>
    <a:srgbClr val="CC6600"/>
    <a:srgbClr val="FF9900"/>
    <a:srgbClr val="CC3300"/>
    <a:srgbClr val="FF0066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568" autoAdjust="0"/>
  </p:normalViewPr>
  <p:slideViewPr>
    <p:cSldViewPr snapToGrid="0">
      <p:cViewPr varScale="1">
        <p:scale>
          <a:sx n="62" d="100"/>
          <a:sy n="62" d="100"/>
        </p:scale>
        <p:origin x="1240" y="44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-5524"/>
    </p:cViewPr>
  </p:sorterViewPr>
  <p:notesViewPr>
    <p:cSldViewPr snapToGrid="0"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60128" cy="6012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812800"/>
            <a:ext cx="5345113" cy="400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80000"/>
            <a:ext cx="6043613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6725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8413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6725" y="10158413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fld id="{87DD90F1-781E-48D9-A268-1E9E4CF80749}" type="slidenum">
              <a:rPr lang="he-IL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8688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3621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13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5904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14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26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15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2310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16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5153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17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2144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21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8473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22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9544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23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502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24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8134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25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9179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3621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26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4395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27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7829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3621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652ADC4-258C-4CFA-AA89-6E309415E02A}" type="slidenum">
              <a:rPr lang="he-IL"/>
              <a:pPr/>
              <a:t>29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6204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266DF8-B543-4993-9F88-8A744D677E7E}" type="slidenum">
              <a:rPr lang="he-IL"/>
              <a:pPr/>
              <a:t>30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89A72AD-2D95-48D7-9F06-1409F59F8E31}" type="slidenum">
              <a:rPr lang="he-IL"/>
              <a:pPr/>
              <a:t>31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652ADC4-258C-4CFA-AA89-6E309415E02A}" type="slidenum">
              <a:rPr lang="he-IL"/>
              <a:pPr/>
              <a:t>32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6976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33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4707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34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0653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378ECF1-E82F-4357-8CBC-D10861C9589F}" type="slidenum">
              <a:rPr lang="he-IL"/>
              <a:pPr/>
              <a:t>35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6980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5332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CEECF62-A09B-4978-9034-63EB653B1370}" type="slidenum">
              <a:rPr lang="he-IL"/>
              <a:pPr/>
              <a:t>36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15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26051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CBBD365-379B-4C0C-9D45-EB3203036BA3}" type="slidenum">
              <a:rPr lang="he-IL"/>
              <a:pPr/>
              <a:t>37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93800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078930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448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652ADC4-258C-4CFA-AA89-6E309415E02A}" type="slidenum">
              <a:rPr lang="he-IL"/>
              <a:pPr/>
              <a:t>4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8143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652ADC4-258C-4CFA-AA89-6E309415E02A}" type="slidenum">
              <a:rPr lang="he-IL"/>
              <a:pPr/>
              <a:t>5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9180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652ADC4-258C-4CFA-AA89-6E309415E02A}" type="slidenum">
              <a:rPr lang="he-IL"/>
              <a:pPr/>
              <a:t>6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0754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0A244F0-87A2-4B11-8A80-2F22D97C5854}" type="slidenum">
              <a:rPr lang="he-IL"/>
              <a:pPr/>
              <a:t>9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171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6881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C7464DA-ECF1-453E-BE95-B3B48391C8C7}" type="slidenum">
              <a:rPr lang="he-IL"/>
              <a:pPr/>
              <a:t>11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15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4187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12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When</a:t>
            </a:r>
            <a:r>
              <a:rPr lang="en-US" baseline="0" dirty="0" smtClean="0"/>
              <a:t> the strategies are positional we get a Markov chain and </a:t>
            </a:r>
            <a:r>
              <a:rPr lang="en-US" baseline="0" dirty="0" err="1" smtClean="0"/>
              <a:t>y_i</a:t>
            </a:r>
            <a:r>
              <a:rPr lang="en-US" baseline="0" dirty="0" smtClean="0"/>
              <a:t>(</a:t>
            </a:r>
            <a:r>
              <a:rPr lang="en-US" baseline="0" dirty="0" err="1" smtClean="0"/>
              <a:t>sigma,tau</a:t>
            </a:r>
            <a:r>
              <a:rPr lang="en-US" baseline="0" dirty="0" smtClean="0"/>
              <a:t>) is easy to compute.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0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3D212A0-33AB-49AF-AD12-E6603F6ADB4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5CB029B-FDDF-4478-82D0-E1F66FF1A89F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7263" y="301625"/>
            <a:ext cx="2266950" cy="64547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825" y="301625"/>
            <a:ext cx="6650038" cy="64547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8451804-56E7-4A54-888B-59DB5537F2A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9069388" cy="1260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504825" y="6886575"/>
            <a:ext cx="2344738" cy="5207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4050" cy="5207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7227888" y="6886575"/>
            <a:ext cx="2346325" cy="520700"/>
          </a:xfrm>
        </p:spPr>
        <p:txBody>
          <a:bodyPr/>
          <a:lstStyle>
            <a:lvl1pPr>
              <a:defRPr/>
            </a:lvl1pPr>
          </a:lstStyle>
          <a:p>
            <a:fld id="{B3B62FD1-9847-4183-A022-59E66F4BB3CF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2348400"/>
            <a:ext cx="8568531" cy="16204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094" y="4283816"/>
            <a:ext cx="7056438" cy="1931917"/>
          </a:xfrm>
        </p:spPr>
        <p:txBody>
          <a:bodyPr/>
          <a:lstStyle>
            <a:lvl1pPr marL="0" indent="0" algn="ctr">
              <a:buNone/>
              <a:defRPr/>
            </a:lvl1pPr>
            <a:lvl2pPr marL="503972" indent="0" algn="ctr">
              <a:buNone/>
              <a:defRPr/>
            </a:lvl2pPr>
            <a:lvl3pPr marL="1007943" indent="0" algn="ctr">
              <a:buNone/>
              <a:defRPr/>
            </a:lvl3pPr>
            <a:lvl4pPr marL="1511915" indent="0" algn="ctr">
              <a:buNone/>
              <a:defRPr/>
            </a:lvl4pPr>
            <a:lvl5pPr marL="2015886" indent="0" algn="ctr">
              <a:buNone/>
              <a:defRPr/>
            </a:lvl5pPr>
            <a:lvl6pPr marL="2519858" indent="0" algn="ctr">
              <a:buNone/>
              <a:defRPr/>
            </a:lvl6pPr>
            <a:lvl7pPr marL="3023829" indent="0" algn="ctr">
              <a:buNone/>
              <a:defRPr/>
            </a:lvl7pPr>
            <a:lvl8pPr marL="3527801" indent="0" algn="ctr">
              <a:buNone/>
              <a:defRPr/>
            </a:lvl8pPr>
            <a:lvl9pPr marL="4031772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F73D6-241D-4BBB-BFEC-227D9ACB7202}" type="datetime1">
              <a:rPr lang="en-US"/>
              <a:pPr>
                <a:defRPr/>
              </a:pPr>
              <a:t>15-Oct-20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389C0-034B-4629-98AF-BB6D02A1E077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251028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C7408-BFB9-4F4B-B3E6-0E0B9555CF6E}" type="datetime1">
              <a:rPr lang="en-US"/>
              <a:pPr>
                <a:defRPr/>
              </a:pPr>
              <a:t>15-Oct-20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0F68C-BBD2-46E1-B90F-66FA6C580677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212386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300" y="4857792"/>
            <a:ext cx="8568531" cy="1501435"/>
          </a:xfrm>
        </p:spPr>
        <p:txBody>
          <a:bodyPr anchor="t"/>
          <a:lstStyle>
            <a:lvl1pPr algn="l">
              <a:defRPr sz="4409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300" y="3204114"/>
            <a:ext cx="8568531" cy="1653678"/>
          </a:xfrm>
        </p:spPr>
        <p:txBody>
          <a:bodyPr anchor="b"/>
          <a:lstStyle>
            <a:lvl1pPr marL="0" indent="0">
              <a:buNone/>
              <a:defRPr sz="2205"/>
            </a:lvl1pPr>
            <a:lvl2pPr marL="503972" indent="0">
              <a:buNone/>
              <a:defRPr sz="1984"/>
            </a:lvl2pPr>
            <a:lvl3pPr marL="1007943" indent="0">
              <a:buNone/>
              <a:defRPr sz="1764"/>
            </a:lvl3pPr>
            <a:lvl4pPr marL="1511915" indent="0">
              <a:buNone/>
              <a:defRPr sz="1543"/>
            </a:lvl4pPr>
            <a:lvl5pPr marL="2015886" indent="0">
              <a:buNone/>
              <a:defRPr sz="1543"/>
            </a:lvl5pPr>
            <a:lvl6pPr marL="2519858" indent="0">
              <a:buNone/>
              <a:defRPr sz="1543"/>
            </a:lvl6pPr>
            <a:lvl7pPr marL="3023829" indent="0">
              <a:buNone/>
              <a:defRPr sz="1543"/>
            </a:lvl7pPr>
            <a:lvl8pPr marL="3527801" indent="0">
              <a:buNone/>
              <a:defRPr sz="1543"/>
            </a:lvl8pPr>
            <a:lvl9pPr marL="4031772" indent="0">
              <a:buNone/>
              <a:defRPr sz="154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89E4F3-E4B5-4CF0-86FF-C9E9C4A8D9FB}" type="datetime1">
              <a:rPr lang="en-US"/>
              <a:pPr>
                <a:defRPr/>
              </a:pPr>
              <a:t>15-Oct-20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482C9-A053-4606-A934-19A999DF17D1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392840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6047" y="2183906"/>
            <a:ext cx="4200260" cy="4535805"/>
          </a:xfrm>
        </p:spPr>
        <p:txBody>
          <a:bodyPr/>
          <a:lstStyle>
            <a:lvl1pPr>
              <a:defRPr sz="3086"/>
            </a:lvl1pPr>
            <a:lvl2pPr>
              <a:defRPr sz="2646"/>
            </a:lvl2pPr>
            <a:lvl3pPr>
              <a:defRPr sz="2205"/>
            </a:lvl3pPr>
            <a:lvl4pPr>
              <a:defRPr sz="1984"/>
            </a:lvl4pPr>
            <a:lvl5pPr>
              <a:defRPr sz="1984"/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4318" y="2183906"/>
            <a:ext cx="4200260" cy="4535805"/>
          </a:xfrm>
        </p:spPr>
        <p:txBody>
          <a:bodyPr/>
          <a:lstStyle>
            <a:lvl1pPr>
              <a:defRPr sz="3086"/>
            </a:lvl1pPr>
            <a:lvl2pPr>
              <a:defRPr sz="2646"/>
            </a:lvl2pPr>
            <a:lvl3pPr>
              <a:defRPr sz="2205"/>
            </a:lvl3pPr>
            <a:lvl4pPr>
              <a:defRPr sz="1984"/>
            </a:lvl4pPr>
            <a:lvl5pPr>
              <a:defRPr sz="1984"/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2A10B-AFF9-439F-B4DF-ACB91EB5A23B}" type="datetime1">
              <a:rPr lang="en-US"/>
              <a:pPr>
                <a:defRPr/>
              </a:pPr>
              <a:t>15-Oct-20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12AF0-5082-4FCD-AC9F-D1DCC37E7248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326696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031" y="1692178"/>
            <a:ext cx="4454027" cy="705219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031" y="2397397"/>
            <a:ext cx="4454027" cy="4355563"/>
          </a:xfrm>
        </p:spPr>
        <p:txBody>
          <a:bodyPr/>
          <a:lstStyle>
            <a:lvl1pPr>
              <a:defRPr sz="2646"/>
            </a:lvl1pPr>
            <a:lvl2pPr>
              <a:defRPr sz="2205"/>
            </a:lvl2pPr>
            <a:lvl3pPr>
              <a:defRPr sz="198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0818" y="1692178"/>
            <a:ext cx="4455776" cy="705219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0818" y="2397397"/>
            <a:ext cx="4455776" cy="4355563"/>
          </a:xfrm>
        </p:spPr>
        <p:txBody>
          <a:bodyPr/>
          <a:lstStyle>
            <a:lvl1pPr>
              <a:defRPr sz="2646"/>
            </a:lvl1pPr>
            <a:lvl2pPr>
              <a:defRPr sz="2205"/>
            </a:lvl2pPr>
            <a:lvl3pPr>
              <a:defRPr sz="198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AA276-62C2-4EF6-BF67-0F520333651A}" type="datetime1">
              <a:rPr lang="en-US"/>
              <a:pPr>
                <a:defRPr/>
              </a:pPr>
              <a:t>15-Oct-20</a:t>
            </a:fld>
            <a:endParaRPr lang="da-DK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30BCC-4FE8-4323-9D37-EB2FF5EE1240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202855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95471-09FF-451D-8B0B-9341A341AC58}" type="datetime1">
              <a:rPr lang="en-US"/>
              <a:pPr>
                <a:defRPr/>
              </a:pPr>
              <a:t>15-Oct-20</a:t>
            </a:fld>
            <a:endParaRPr lang="da-D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EE813-DA2D-4777-91FF-653FB650E136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660002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28E6C-00EA-4A9D-A529-A256D18F3259}" type="datetime1">
              <a:rPr lang="en-US"/>
              <a:pPr>
                <a:defRPr/>
              </a:pPr>
              <a:t>15-Oct-20</a:t>
            </a:fld>
            <a:endParaRPr lang="da-DK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22045-5F67-491E-BB82-F45F889CE58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40275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BA8E946-F465-49CB-BC98-1AB064A4AF09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2" y="300987"/>
            <a:ext cx="3316456" cy="1280945"/>
          </a:xfrm>
        </p:spPr>
        <p:txBody>
          <a:bodyPr anchor="b"/>
          <a:lstStyle>
            <a:lvl1pPr algn="l">
              <a:defRPr sz="2205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245" y="300988"/>
            <a:ext cx="5635349" cy="6451973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032" y="1581933"/>
            <a:ext cx="3316456" cy="5171028"/>
          </a:xfrm>
        </p:spPr>
        <p:txBody>
          <a:bodyPr/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B452F-C285-4051-9771-43C3534AAE1C}" type="datetime1">
              <a:rPr lang="en-US"/>
              <a:pPr>
                <a:defRPr/>
              </a:pPr>
              <a:t>15-Oct-20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1C91C-9EEF-49BE-AA94-4E87577EEE09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270957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5873" y="5291772"/>
            <a:ext cx="6048375" cy="624724"/>
          </a:xfrm>
        </p:spPr>
        <p:txBody>
          <a:bodyPr anchor="b"/>
          <a:lstStyle>
            <a:lvl1pPr algn="l">
              <a:defRPr sz="2205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5873" y="675471"/>
            <a:ext cx="6048375" cy="4535805"/>
          </a:xfrm>
        </p:spPr>
        <p:txBody>
          <a:bodyPr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5873" y="5916496"/>
            <a:ext cx="6048375" cy="887211"/>
          </a:xfrm>
        </p:spPr>
        <p:txBody>
          <a:bodyPr/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6018B8-5B6A-4ECF-A9E0-15E862929F1F}" type="datetime1">
              <a:rPr lang="en-US"/>
              <a:pPr>
                <a:defRPr/>
              </a:pPr>
              <a:t>15-Oct-20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849B4-BABD-4604-B49B-AA22EABF32C6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426559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C6F6B-35D0-4536-B3C2-37B802F3CA98}" type="datetime1">
              <a:rPr lang="en-US"/>
              <a:pPr>
                <a:defRPr/>
              </a:pPr>
              <a:t>15-Oct-20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E22EDA-3C43-40BD-977F-87699513D50A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974657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2445" y="388484"/>
            <a:ext cx="2142133" cy="63312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6047" y="388484"/>
            <a:ext cx="6258388" cy="633122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FAF06-9830-4676-B7DE-A24A875F9C71}" type="datetime1">
              <a:rPr lang="en-US"/>
              <a:pPr>
                <a:defRPr/>
              </a:pPr>
              <a:t>15-Oct-20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8750E-1E0E-4611-BC79-1B4E06425662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77447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558CBC7-2C53-41C4-AB16-504CECE36C8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825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59288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A3A7C3B-BA08-4D23-B15A-C18327D71144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27E7C34-8286-44E8-A5FB-6929FE70047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F311F2A-877A-446D-972A-471E3F93289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E54481A-9D47-4DC3-BD00-60714AF4814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23F7C4C-3F47-4652-BB6B-9968ADB4270E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8B3E442-5338-4F4D-AA16-D938BE13CA37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4825" y="301625"/>
            <a:ext cx="9069388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4825" y="1768475"/>
            <a:ext cx="9069388" cy="498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4825" y="6886575"/>
            <a:ext cx="2344738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fld id="{0E491FC0-88B1-48E7-A965-EDCF8BA5F483}" type="slidenum">
              <a:rPr lang="he-IL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4318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2pPr>
      <a:lvl3pPr marL="6477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3pPr>
      <a:lvl4pPr marL="862013" indent="-214313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4pPr>
      <a:lvl5pPr marL="10795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5pPr>
      <a:lvl6pPr marL="15367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6pPr>
      <a:lvl7pPr marL="19939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7pPr>
      <a:lvl8pPr marL="24511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8pPr>
      <a:lvl9pPr marL="29083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9pPr>
    </p:titleStyle>
    <p:bodyStyle>
      <a:lvl1pPr marL="431800" indent="-323850" algn="l" defTabSz="457200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StarSymbol" charset="0"/>
        <a:buChar char="●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862013" indent="-285750" algn="l" defTabSz="457200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tarSymbol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295400" indent="-215900" algn="l" defTabSz="457200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charset="0"/>
        <a:buChar char="●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727200" indent="-215900" algn="l" defTabSz="457200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tarSymbol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1590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6162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30734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5306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9878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6047" y="388483"/>
            <a:ext cx="8568531" cy="1259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6047" y="2183906"/>
            <a:ext cx="8568531" cy="4535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56047" y="6887704"/>
            <a:ext cx="2100130" cy="503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543"/>
            </a:lvl1pPr>
          </a:lstStyle>
          <a:p>
            <a:pPr>
              <a:defRPr/>
            </a:pPr>
            <a:fld id="{40812B7B-985F-4055-9F8F-BD4DB8581CAB}" type="datetime1">
              <a:rPr lang="en-US"/>
              <a:pPr>
                <a:defRPr/>
              </a:pPr>
              <a:t>15-Oct-20</a:t>
            </a:fld>
            <a:endParaRPr lang="da-DK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44214" y="6887704"/>
            <a:ext cx="3192198" cy="503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543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24448" y="6887704"/>
            <a:ext cx="2100130" cy="503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543">
                <a:cs typeface="Times New Roman" pitchFamily="18" charset="0"/>
              </a:defRPr>
            </a:lvl1pPr>
          </a:lstStyle>
          <a:p>
            <a:pPr>
              <a:defRPr/>
            </a:pPr>
            <a:fld id="{17F3696A-42C3-494D-9C8C-06B87DB4B428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77021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+mj-lt"/>
          <a:ea typeface="MS PGothic" pitchFamily="34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5pPr>
      <a:lvl6pPr marL="503972" algn="ctr" rtl="0" fontAlgn="base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Comic Sans MS" pitchFamily="66" charset="0"/>
        </a:defRPr>
      </a:lvl6pPr>
      <a:lvl7pPr marL="1007943" algn="ctr" rtl="0" fontAlgn="base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Comic Sans MS" pitchFamily="66" charset="0"/>
        </a:defRPr>
      </a:lvl7pPr>
      <a:lvl8pPr marL="1511915" algn="ctr" rtl="0" fontAlgn="base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Comic Sans MS" pitchFamily="66" charset="0"/>
        </a:defRPr>
      </a:lvl8pPr>
      <a:lvl9pPr marL="2015886" algn="ctr" rtl="0" fontAlgn="base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Comic Sans MS" pitchFamily="66" charset="0"/>
        </a:defRPr>
      </a:lvl9pPr>
    </p:titleStyle>
    <p:bodyStyle>
      <a:lvl1pPr marL="377979" indent="-377979" algn="l" rtl="0" eaLnBrk="0" fontAlgn="base" hangingPunct="0">
        <a:spcBef>
          <a:spcPct val="20000"/>
        </a:spcBef>
        <a:spcAft>
          <a:spcPct val="0"/>
        </a:spcAft>
        <a:buChar char="•"/>
        <a:defRPr sz="3527">
          <a:solidFill>
            <a:schemeClr val="tx1"/>
          </a:solidFill>
          <a:latin typeface="+mn-lt"/>
          <a:ea typeface="MS PGothic" pitchFamily="34" charset="-128"/>
          <a:cs typeface="ＭＳ Ｐゴシック" charset="-128"/>
        </a:defRPr>
      </a:lvl1pPr>
      <a:lvl2pPr marL="818954" indent="-314982" algn="l" rtl="0" eaLnBrk="0" fontAlgn="base" hangingPunct="0">
        <a:spcBef>
          <a:spcPct val="20000"/>
        </a:spcBef>
        <a:spcAft>
          <a:spcPct val="0"/>
        </a:spcAft>
        <a:buChar char="–"/>
        <a:defRPr sz="3086">
          <a:solidFill>
            <a:schemeClr val="tx1"/>
          </a:solidFill>
          <a:latin typeface="+mn-lt"/>
          <a:ea typeface="MS PGothic" pitchFamily="34" charset="-128"/>
        </a:defRPr>
      </a:lvl2pPr>
      <a:lvl3pPr marL="1259929" indent="-251986" algn="l" rtl="0" eaLnBrk="0" fontAlgn="base" hangingPunct="0">
        <a:spcBef>
          <a:spcPct val="20000"/>
        </a:spcBef>
        <a:spcAft>
          <a:spcPct val="0"/>
        </a:spcAft>
        <a:buChar char="•"/>
        <a:defRPr sz="2646">
          <a:solidFill>
            <a:schemeClr val="tx1"/>
          </a:solidFill>
          <a:latin typeface="+mn-lt"/>
          <a:ea typeface="MS PGothic" pitchFamily="34" charset="-128"/>
        </a:defRPr>
      </a:lvl3pPr>
      <a:lvl4pPr marL="1763900" indent="-251986" algn="l" rtl="0" eaLnBrk="0" fontAlgn="base" hangingPunct="0">
        <a:spcBef>
          <a:spcPct val="20000"/>
        </a:spcBef>
        <a:spcAft>
          <a:spcPct val="0"/>
        </a:spcAft>
        <a:buChar char="–"/>
        <a:defRPr sz="2205">
          <a:solidFill>
            <a:schemeClr val="tx1"/>
          </a:solidFill>
          <a:latin typeface="+mn-lt"/>
          <a:ea typeface="MS PGothic" pitchFamily="34" charset="-128"/>
        </a:defRPr>
      </a:lvl4pPr>
      <a:lvl5pPr marL="2267872" indent="-251986" algn="l" rtl="0" eaLnBrk="0" fontAlgn="base" hangingPunct="0">
        <a:spcBef>
          <a:spcPct val="20000"/>
        </a:spcBef>
        <a:spcAft>
          <a:spcPct val="0"/>
        </a:spcAft>
        <a:buChar char="»"/>
        <a:defRPr sz="2205">
          <a:solidFill>
            <a:schemeClr val="tx1"/>
          </a:solidFill>
          <a:latin typeface="+mn-lt"/>
          <a:ea typeface="MS PGothic" pitchFamily="34" charset="-128"/>
        </a:defRPr>
      </a:lvl5pPr>
      <a:lvl6pPr marL="2771844" indent="-251986" algn="l" rtl="0" fontAlgn="base">
        <a:spcBef>
          <a:spcPct val="20000"/>
        </a:spcBef>
        <a:spcAft>
          <a:spcPct val="0"/>
        </a:spcAft>
        <a:buChar char="»"/>
        <a:defRPr sz="2205">
          <a:solidFill>
            <a:schemeClr val="tx1"/>
          </a:solidFill>
          <a:latin typeface="+mn-lt"/>
        </a:defRPr>
      </a:lvl6pPr>
      <a:lvl7pPr marL="3275815" indent="-251986" algn="l" rtl="0" fontAlgn="base">
        <a:spcBef>
          <a:spcPct val="20000"/>
        </a:spcBef>
        <a:spcAft>
          <a:spcPct val="0"/>
        </a:spcAft>
        <a:buChar char="»"/>
        <a:defRPr sz="2205">
          <a:solidFill>
            <a:schemeClr val="tx1"/>
          </a:solidFill>
          <a:latin typeface="+mn-lt"/>
        </a:defRPr>
      </a:lvl7pPr>
      <a:lvl8pPr marL="3779787" indent="-251986" algn="l" rtl="0" fontAlgn="base">
        <a:spcBef>
          <a:spcPct val="20000"/>
        </a:spcBef>
        <a:spcAft>
          <a:spcPct val="0"/>
        </a:spcAft>
        <a:buChar char="»"/>
        <a:defRPr sz="2205">
          <a:solidFill>
            <a:schemeClr val="tx1"/>
          </a:solidFill>
          <a:latin typeface="+mn-lt"/>
        </a:defRPr>
      </a:lvl8pPr>
      <a:lvl9pPr marL="4283758" indent="-251986" algn="l" rtl="0" fontAlgn="base">
        <a:spcBef>
          <a:spcPct val="20000"/>
        </a:spcBef>
        <a:spcAft>
          <a:spcPct val="0"/>
        </a:spcAft>
        <a:buChar char="»"/>
        <a:defRPr sz="2205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6.png"/><Relationship Id="rId1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44.png"/><Relationship Id="rId5" Type="http://schemas.openxmlformats.org/officeDocument/2006/relationships/image" Target="../media/image20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19" Type="http://schemas.openxmlformats.org/officeDocument/2006/relationships/image" Target="../media/image41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12" Type="http://schemas.openxmlformats.org/officeDocument/2006/relationships/image" Target="../media/image85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5" Type="http://schemas.openxmlformats.org/officeDocument/2006/relationships/image" Target="../media/image78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10" Type="http://schemas.openxmlformats.org/officeDocument/2006/relationships/image" Target="../media/image93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10" Type="http://schemas.openxmlformats.org/officeDocument/2006/relationships/image" Target="../media/image93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12" Type="http://schemas.openxmlformats.org/officeDocument/2006/relationships/image" Target="../media/image7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5" Type="http://schemas.openxmlformats.org/officeDocument/2006/relationships/image" Target="../media/image88.png"/><Relationship Id="rId10" Type="http://schemas.openxmlformats.org/officeDocument/2006/relationships/image" Target="../media/image93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97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12" Type="http://schemas.openxmlformats.org/officeDocument/2006/relationships/image" Target="../media/image9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9.png"/><Relationship Id="rId11" Type="http://schemas.openxmlformats.org/officeDocument/2006/relationships/image" Target="../media/image95.png"/><Relationship Id="rId5" Type="http://schemas.openxmlformats.org/officeDocument/2006/relationships/image" Target="../media/image88.png"/><Relationship Id="rId10" Type="http://schemas.openxmlformats.org/officeDocument/2006/relationships/image" Target="../media/image93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Relationship Id="rId14" Type="http://schemas.openxmlformats.org/officeDocument/2006/relationships/image" Target="../media/image9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32.xml"/><Relationship Id="rId13" Type="http://schemas.openxmlformats.org/officeDocument/2006/relationships/image" Target="../media/image3.png"/><Relationship Id="rId18" Type="http://schemas.openxmlformats.org/officeDocument/2006/relationships/image" Target="../media/image480.png"/><Relationship Id="rId3" Type="http://schemas.openxmlformats.org/officeDocument/2006/relationships/tags" Target="../tags/tag27.xml"/><Relationship Id="rId21" Type="http://schemas.openxmlformats.org/officeDocument/2006/relationships/image" Target="../media/image115.png"/><Relationship Id="rId7" Type="http://schemas.openxmlformats.org/officeDocument/2006/relationships/tags" Target="../tags/tag31.xml"/><Relationship Id="rId12" Type="http://schemas.openxmlformats.org/officeDocument/2006/relationships/image" Target="../media/image2.png"/><Relationship Id="rId17" Type="http://schemas.openxmlformats.org/officeDocument/2006/relationships/image" Target="../media/image5.png"/><Relationship Id="rId2" Type="http://schemas.openxmlformats.org/officeDocument/2006/relationships/tags" Target="../tags/tag26.xml"/><Relationship Id="rId16" Type="http://schemas.openxmlformats.org/officeDocument/2006/relationships/image" Target="../media/image100.png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11" Type="http://schemas.openxmlformats.org/officeDocument/2006/relationships/image" Target="../media/image1.png"/><Relationship Id="rId5" Type="http://schemas.openxmlformats.org/officeDocument/2006/relationships/tags" Target="../tags/tag29.xml"/><Relationship Id="rId15" Type="http://schemas.openxmlformats.org/officeDocument/2006/relationships/image" Target="../media/image99.png"/><Relationship Id="rId10" Type="http://schemas.openxmlformats.org/officeDocument/2006/relationships/notesSlide" Target="../notesSlides/notesSlide23.xml"/><Relationship Id="rId19" Type="http://schemas.openxmlformats.org/officeDocument/2006/relationships/image" Target="../media/image1011.png"/><Relationship Id="rId4" Type="http://schemas.openxmlformats.org/officeDocument/2006/relationships/tags" Target="../tags/tag28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40.xml"/><Relationship Id="rId13" Type="http://schemas.openxmlformats.org/officeDocument/2006/relationships/image" Target="../media/image101.png"/><Relationship Id="rId18" Type="http://schemas.openxmlformats.org/officeDocument/2006/relationships/image" Target="../media/image106.png"/><Relationship Id="rId3" Type="http://schemas.openxmlformats.org/officeDocument/2006/relationships/tags" Target="../tags/tag35.xml"/><Relationship Id="rId21" Type="http://schemas.openxmlformats.org/officeDocument/2006/relationships/image" Target="../media/image109.png"/><Relationship Id="rId7" Type="http://schemas.openxmlformats.org/officeDocument/2006/relationships/tags" Target="../tags/tag39.xml"/><Relationship Id="rId12" Type="http://schemas.openxmlformats.org/officeDocument/2006/relationships/notesSlide" Target="../notesSlides/notesSlide24.xml"/><Relationship Id="rId17" Type="http://schemas.openxmlformats.org/officeDocument/2006/relationships/image" Target="../media/image105.png"/><Relationship Id="rId2" Type="http://schemas.openxmlformats.org/officeDocument/2006/relationships/tags" Target="../tags/tag34.xml"/><Relationship Id="rId16" Type="http://schemas.openxmlformats.org/officeDocument/2006/relationships/image" Target="../media/image104.png"/><Relationship Id="rId20" Type="http://schemas.openxmlformats.org/officeDocument/2006/relationships/image" Target="../media/image108.png"/><Relationship Id="rId1" Type="http://schemas.openxmlformats.org/officeDocument/2006/relationships/tags" Target="../tags/tag33.xml"/><Relationship Id="rId6" Type="http://schemas.openxmlformats.org/officeDocument/2006/relationships/tags" Target="../tags/tag38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7.xml"/><Relationship Id="rId15" Type="http://schemas.openxmlformats.org/officeDocument/2006/relationships/image" Target="../media/image103.png"/><Relationship Id="rId10" Type="http://schemas.openxmlformats.org/officeDocument/2006/relationships/tags" Target="../tags/tag42.xml"/><Relationship Id="rId19" Type="http://schemas.openxmlformats.org/officeDocument/2006/relationships/image" Target="../media/image107.png"/><Relationship Id="rId4" Type="http://schemas.openxmlformats.org/officeDocument/2006/relationships/tags" Target="../tags/tag36.xml"/><Relationship Id="rId9" Type="http://schemas.openxmlformats.org/officeDocument/2006/relationships/tags" Target="../tags/tag41.xml"/><Relationship Id="rId14" Type="http://schemas.openxmlformats.org/officeDocument/2006/relationships/image" Target="../media/image10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0.png"/><Relationship Id="rId9" Type="http://schemas.openxmlformats.org/officeDocument/2006/relationships/image" Target="../media/image11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8" Type="http://schemas.openxmlformats.org/officeDocument/2006/relationships/image" Target="../media/image480.png"/><Relationship Id="rId3" Type="http://schemas.openxmlformats.org/officeDocument/2006/relationships/tags" Target="../tags/tag45.xml"/><Relationship Id="rId21" Type="http://schemas.openxmlformats.org/officeDocument/2006/relationships/image" Target="../media/image115.png"/><Relationship Id="rId7" Type="http://schemas.openxmlformats.org/officeDocument/2006/relationships/image" Target="../media/image99.png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notesSlide" Target="../notesSlides/notesSlide26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09.png"/><Relationship Id="rId19" Type="http://schemas.openxmlformats.org/officeDocument/2006/relationships/image" Target="../media/image1011.png"/><Relationship Id="rId4" Type="http://schemas.openxmlformats.org/officeDocument/2006/relationships/tags" Target="../tags/tag46.xml"/><Relationship Id="rId9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0.png"/><Relationship Id="rId13" Type="http://schemas.openxmlformats.org/officeDocument/2006/relationships/image" Target="../media/image350.png"/><Relationship Id="rId18" Type="http://schemas.openxmlformats.org/officeDocument/2006/relationships/image" Target="../media/image400.png"/><Relationship Id="rId3" Type="http://schemas.openxmlformats.org/officeDocument/2006/relationships/image" Target="../media/image250.png"/><Relationship Id="rId21" Type="http://schemas.openxmlformats.org/officeDocument/2006/relationships/image" Target="../media/image430.png"/><Relationship Id="rId7" Type="http://schemas.openxmlformats.org/officeDocument/2006/relationships/image" Target="../media/image290.png"/><Relationship Id="rId12" Type="http://schemas.openxmlformats.org/officeDocument/2006/relationships/image" Target="../media/image340.png"/><Relationship Id="rId17" Type="http://schemas.openxmlformats.org/officeDocument/2006/relationships/image" Target="../media/image390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111.png"/><Relationship Id="rId20" Type="http://schemas.openxmlformats.org/officeDocument/2006/relationships/image" Target="../media/image4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11" Type="http://schemas.openxmlformats.org/officeDocument/2006/relationships/image" Target="../media/image330.png"/><Relationship Id="rId5" Type="http://schemas.openxmlformats.org/officeDocument/2006/relationships/image" Target="../media/image270.png"/><Relationship Id="rId15" Type="http://schemas.openxmlformats.org/officeDocument/2006/relationships/image" Target="../media/image372.png"/><Relationship Id="rId23" Type="http://schemas.openxmlformats.org/officeDocument/2006/relationships/image" Target="../media/image450.png"/><Relationship Id="rId10" Type="http://schemas.openxmlformats.org/officeDocument/2006/relationships/image" Target="../media/image320.png"/><Relationship Id="rId19" Type="http://schemas.openxmlformats.org/officeDocument/2006/relationships/image" Target="../media/image410.png"/><Relationship Id="rId4" Type="http://schemas.openxmlformats.org/officeDocument/2006/relationships/image" Target="../media/image260.png"/><Relationship Id="rId9" Type="http://schemas.openxmlformats.org/officeDocument/2006/relationships/image" Target="../media/image310.png"/><Relationship Id="rId14" Type="http://schemas.openxmlformats.org/officeDocument/2006/relationships/image" Target="../media/image360.png"/><Relationship Id="rId22" Type="http://schemas.openxmlformats.org/officeDocument/2006/relationships/image" Target="../media/image44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0.png"/><Relationship Id="rId3" Type="http://schemas.openxmlformats.org/officeDocument/2006/relationships/image" Target="../media/image460.png"/><Relationship Id="rId7" Type="http://schemas.openxmlformats.org/officeDocument/2006/relationships/image" Target="../media/image50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0.png"/><Relationship Id="rId5" Type="http://schemas.openxmlformats.org/officeDocument/2006/relationships/image" Target="../media/image481.png"/><Relationship Id="rId4" Type="http://schemas.openxmlformats.org/officeDocument/2006/relationships/image" Target="../media/image470.png"/><Relationship Id="rId9" Type="http://schemas.openxmlformats.org/officeDocument/2006/relationships/image" Target="../media/image520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tags" Target="../tags/tag49.xml"/><Relationship Id="rId7" Type="http://schemas.openxmlformats.org/officeDocument/2006/relationships/notesSlide" Target="../notesSlides/notesSlide31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51.xml"/><Relationship Id="rId10" Type="http://schemas.openxmlformats.org/officeDocument/2006/relationships/image" Target="../media/image114.png"/><Relationship Id="rId4" Type="http://schemas.openxmlformats.org/officeDocument/2006/relationships/tags" Target="../tags/tag50.xml"/><Relationship Id="rId9" Type="http://schemas.openxmlformats.org/officeDocument/2006/relationships/image" Target="../media/image113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13" Type="http://schemas.openxmlformats.org/officeDocument/2006/relationships/image" Target="../media/image5.png"/><Relationship Id="rId3" Type="http://schemas.openxmlformats.org/officeDocument/2006/relationships/tags" Target="../tags/tag4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3.png"/><Relationship Id="rId5" Type="http://schemas.openxmlformats.org/officeDocument/2006/relationships/tags" Target="../tags/tag6.xml"/><Relationship Id="rId15" Type="http://schemas.openxmlformats.org/officeDocument/2006/relationships/image" Target="../media/image7.png"/><Relationship Id="rId10" Type="http://schemas.openxmlformats.org/officeDocument/2006/relationships/image" Target="../media/image2.png"/><Relationship Id="rId4" Type="http://schemas.openxmlformats.org/officeDocument/2006/relationships/tags" Target="../tags/tag5.xml"/><Relationship Id="rId9" Type="http://schemas.openxmlformats.org/officeDocument/2006/relationships/image" Target="../media/image1.png"/><Relationship Id="rId1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10" Type="http://schemas.openxmlformats.org/officeDocument/2006/relationships/image" Target="../media/image371.png"/><Relationship Id="rId9" Type="http://schemas.openxmlformats.org/officeDocument/2006/relationships/image" Target="../media/image370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26" Type="http://schemas.openxmlformats.org/officeDocument/2006/relationships/image" Target="../media/image7.png"/><Relationship Id="rId3" Type="http://schemas.openxmlformats.org/officeDocument/2006/relationships/tags" Target="../tags/tag10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25" Type="http://schemas.openxmlformats.org/officeDocument/2006/relationships/image" Target="../media/image6.png"/><Relationship Id="rId2" Type="http://schemas.openxmlformats.org/officeDocument/2006/relationships/tags" Target="../tags/tag9.xml"/><Relationship Id="rId20" Type="http://schemas.openxmlformats.org/officeDocument/2006/relationships/image" Target="../media/image1.png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24" Type="http://schemas.openxmlformats.org/officeDocument/2006/relationships/image" Target="../media/image5.png"/><Relationship Id="rId5" Type="http://schemas.openxmlformats.org/officeDocument/2006/relationships/tags" Target="../tags/tag12.xml"/><Relationship Id="rId23" Type="http://schemas.openxmlformats.org/officeDocument/2006/relationships/image" Target="../media/image4.png"/><Relationship Id="rId19" Type="http://schemas.openxmlformats.org/officeDocument/2006/relationships/image" Target="../media/image185.png"/><Relationship Id="rId4" Type="http://schemas.openxmlformats.org/officeDocument/2006/relationships/tags" Target="../tags/tag11.xml"/><Relationship Id="rId2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13" Type="http://schemas.openxmlformats.org/officeDocument/2006/relationships/image" Target="../media/image10.png"/><Relationship Id="rId26" Type="http://schemas.openxmlformats.org/officeDocument/2006/relationships/image" Target="../media/image5.png"/><Relationship Id="rId3" Type="http://schemas.openxmlformats.org/officeDocument/2006/relationships/tags" Target="../tags/tag16.xml"/><Relationship Id="rId21" Type="http://schemas.openxmlformats.org/officeDocument/2006/relationships/image" Target="../media/image11.png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png"/><Relationship Id="rId25" Type="http://schemas.openxmlformats.org/officeDocument/2006/relationships/image" Target="../media/image4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8.png"/><Relationship Id="rId24" Type="http://schemas.openxmlformats.org/officeDocument/2006/relationships/image" Target="../media/image3.png"/><Relationship Id="rId5" Type="http://schemas.openxmlformats.org/officeDocument/2006/relationships/tags" Target="../tags/tag18.xml"/><Relationship Id="rId23" Type="http://schemas.openxmlformats.org/officeDocument/2006/relationships/image" Target="../media/image2.png"/><Relationship Id="rId28" Type="http://schemas.openxmlformats.org/officeDocument/2006/relationships/image" Target="../media/image7.png"/><Relationship Id="rId4" Type="http://schemas.openxmlformats.org/officeDocument/2006/relationships/tags" Target="../tags/tag17.xml"/><Relationship Id="rId22" Type="http://schemas.openxmlformats.org/officeDocument/2006/relationships/image" Target="../media/image1.png"/><Relationship Id="rId27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0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8.png"/><Relationship Id="rId3" Type="http://schemas.openxmlformats.org/officeDocument/2006/relationships/tags" Target="../tags/tag22.xml"/><Relationship Id="rId7" Type="http://schemas.openxmlformats.org/officeDocument/2006/relationships/notesSlide" Target="../notesSlides/notesSlide7.xml"/><Relationship Id="rId12" Type="http://schemas.openxmlformats.org/officeDocument/2006/relationships/image" Target="../media/image17.pn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6.png"/><Relationship Id="rId5" Type="http://schemas.openxmlformats.org/officeDocument/2006/relationships/tags" Target="../tags/tag24.xml"/><Relationship Id="rId10" Type="http://schemas.openxmlformats.org/officeDocument/2006/relationships/image" Target="../media/image15.png"/><Relationship Id="rId4" Type="http://schemas.openxmlformats.org/officeDocument/2006/relationships/tags" Target="../tags/tag23.xml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8513"/>
            <a:ext cx="10080625" cy="772840"/>
          </a:xfrm>
        </p:spPr>
        <p:txBody>
          <a:bodyPr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Games on Graphs</a:t>
            </a:r>
            <a:endParaRPr lang="he-IL" sz="4000" b="1" dirty="0">
              <a:solidFill>
                <a:srgbClr val="0066FF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667022"/>
            <a:ext cx="10080625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4000" dirty="0" smtClean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 Zwick</a:t>
            </a:r>
            <a:r>
              <a:rPr lang="en-GB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 </a:t>
            </a:r>
            <a:r>
              <a:rPr lang="en-GB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Aviv </a:t>
            </a: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endParaRPr lang="en-GB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4806" y="4685341"/>
            <a:ext cx="10080625" cy="61555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Lecture 1 - Introduction</a:t>
            </a:r>
            <a:endParaRPr lang="en-GB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548" y="6625259"/>
            <a:ext cx="10080625" cy="36933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Last modified </a:t>
            </a: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25/10/2020</a:t>
            </a:r>
            <a:endParaRPr lang="en-GB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90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1"/>
          <p:cNvSpPr>
            <a:spLocks noChangeArrowheads="1"/>
          </p:cNvSpPr>
          <p:nvPr/>
        </p:nvSpPr>
        <p:spPr bwMode="auto">
          <a:xfrm>
            <a:off x="0" y="382525"/>
            <a:ext cx="10080625" cy="125944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rgbClr val="0033CC"/>
                </a:solidFill>
              </a:rPr>
              <a:t>Is </a:t>
            </a:r>
            <a:r>
              <a:rPr lang="en-US" sz="4400" dirty="0" smtClean="0">
                <a:solidFill>
                  <a:srgbClr val="FF0000"/>
                </a:solidFill>
              </a:rPr>
              <a:t>tennis, </a:t>
            </a:r>
            <a:r>
              <a:rPr lang="en-US" sz="4400" dirty="0" smtClean="0">
                <a:solidFill>
                  <a:schemeClr val="tx2"/>
                </a:solidFill>
              </a:rPr>
              <a:t>or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smtClean="0">
                <a:solidFill>
                  <a:srgbClr val="00B050"/>
                </a:solidFill>
              </a:rPr>
              <a:t>snooker</a:t>
            </a:r>
            <a:r>
              <a:rPr lang="en-US" sz="4400" dirty="0" smtClean="0">
                <a:solidFill>
                  <a:srgbClr val="FF0000"/>
                </a:solidFill>
              </a:rPr>
              <a:t>,</a:t>
            </a:r>
            <a:r>
              <a:rPr lang="en-US" sz="4400" dirty="0" smtClean="0">
                <a:solidFill>
                  <a:srgbClr val="0033CC"/>
                </a:solidFill>
              </a:rPr>
              <a:t> a TBSG?</a:t>
            </a:r>
            <a:br>
              <a:rPr lang="en-US" sz="4400" dirty="0" smtClean="0">
                <a:solidFill>
                  <a:srgbClr val="0033CC"/>
                </a:solidFill>
              </a:rPr>
            </a:br>
            <a:r>
              <a:rPr lang="en-US" sz="4400" dirty="0" smtClean="0">
                <a:solidFill>
                  <a:srgbClr val="0033CC"/>
                </a:solidFill>
              </a:rPr>
              <a:t>(What about judo, soccer, …)</a:t>
            </a:r>
            <a:endParaRPr lang="en-US" sz="4400" dirty="0">
              <a:solidFill>
                <a:srgbClr val="0033CC"/>
              </a:solidFill>
            </a:endParaRPr>
          </a:p>
        </p:txBody>
      </p:sp>
      <p:sp>
        <p:nvSpPr>
          <p:cNvPr id="5" name="Text Box 49"/>
          <p:cNvSpPr txBox="1">
            <a:spLocks noChangeArrowheads="1"/>
          </p:cNvSpPr>
          <p:nvPr/>
        </p:nvSpPr>
        <p:spPr bwMode="auto">
          <a:xfrm>
            <a:off x="-1710" y="1834256"/>
            <a:ext cx="10080625" cy="57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Played by two players. 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49"/>
          <p:cNvSpPr txBox="1">
            <a:spLocks noChangeArrowheads="1"/>
          </p:cNvSpPr>
          <p:nvPr/>
        </p:nvSpPr>
        <p:spPr bwMode="auto">
          <a:xfrm>
            <a:off x="1890445" y="2387345"/>
            <a:ext cx="3154165" cy="618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Zero sum.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49"/>
          <p:cNvSpPr txBox="1">
            <a:spLocks noChangeArrowheads="1"/>
          </p:cNvSpPr>
          <p:nvPr/>
        </p:nvSpPr>
        <p:spPr bwMode="auto">
          <a:xfrm>
            <a:off x="5044611" y="2365084"/>
            <a:ext cx="3061699" cy="618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Turn-based.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49"/>
          <p:cNvSpPr txBox="1">
            <a:spLocks noChangeArrowheads="1"/>
          </p:cNvSpPr>
          <p:nvPr/>
        </p:nvSpPr>
        <p:spPr bwMode="auto">
          <a:xfrm>
            <a:off x="3434" y="2959280"/>
            <a:ext cx="10080625" cy="1103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each state, a player chooses an action.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outcome of an action is stochastic.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49"/>
          <p:cNvSpPr txBox="1">
            <a:spLocks noChangeArrowheads="1"/>
          </p:cNvSpPr>
          <p:nvPr/>
        </p:nvSpPr>
        <p:spPr bwMode="auto">
          <a:xfrm>
            <a:off x="11998" y="4365123"/>
            <a:ext cx="10080625" cy="57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number of states and actions is not finite.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49"/>
          <p:cNvSpPr txBox="1">
            <a:spLocks noChangeArrowheads="1"/>
          </p:cNvSpPr>
          <p:nvPr/>
        </p:nvSpPr>
        <p:spPr bwMode="auto">
          <a:xfrm>
            <a:off x="10288" y="5009521"/>
            <a:ext cx="10080625" cy="1103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player does not know all its action exactly, 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 alone the actions of to her opponent.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Box 49"/>
          <p:cNvSpPr txBox="1">
            <a:spLocks noChangeArrowheads="1"/>
          </p:cNvSpPr>
          <p:nvPr/>
        </p:nvSpPr>
        <p:spPr bwMode="auto">
          <a:xfrm>
            <a:off x="8578" y="6180216"/>
            <a:ext cx="10080625" cy="57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player can also take an action when it is not her turn.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49"/>
          <p:cNvSpPr txBox="1">
            <a:spLocks noChangeArrowheads="1"/>
          </p:cNvSpPr>
          <p:nvPr/>
        </p:nvSpPr>
        <p:spPr bwMode="auto">
          <a:xfrm>
            <a:off x="17142" y="6764132"/>
            <a:ext cx="10080625" cy="57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31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  <p:bldP spid="14" grpId="0"/>
      <p:bldP spid="15" grpId="0"/>
      <p:bldP spid="16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70" name="Text Box 46"/>
          <p:cNvSpPr txBox="1">
            <a:spLocks noChangeArrowheads="1"/>
          </p:cNvSpPr>
          <p:nvPr/>
        </p:nvSpPr>
        <p:spPr bwMode="auto">
          <a:xfrm>
            <a:off x="0" y="1123866"/>
            <a:ext cx="10080625" cy="95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30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deterministic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specifies which 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action to take given every possible </a:t>
            </a:r>
            <a:r>
              <a:rPr lang="en-US" sz="3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9071" name="Text Box 47"/>
          <p:cNvSpPr txBox="1">
            <a:spLocks noChangeArrowheads="1"/>
          </p:cNvSpPr>
          <p:nvPr/>
        </p:nvSpPr>
        <p:spPr bwMode="auto">
          <a:xfrm>
            <a:off x="0" y="4128420"/>
            <a:ext cx="10080625" cy="95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3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memoryless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strategy that 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depends only on the current vertex.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9083" name="Text Box 59"/>
          <p:cNvSpPr txBox="1">
            <a:spLocks noChangeArrowheads="1"/>
          </p:cNvSpPr>
          <p:nvPr/>
        </p:nvSpPr>
        <p:spPr bwMode="auto">
          <a:xfrm>
            <a:off x="0" y="5129938"/>
            <a:ext cx="10080625" cy="95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000" b="1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positional</a:t>
            </a:r>
            <a:r>
              <a:rPr lang="en-US" sz="30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a 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deterministic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memoryless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strategy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1"/>
          <p:cNvSpPr>
            <a:spLocks noChangeArrowheads="1"/>
          </p:cNvSpPr>
          <p:nvPr/>
        </p:nvSpPr>
        <p:spPr bwMode="auto">
          <a:xfrm>
            <a:off x="0" y="18051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4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Strategies</a:t>
            </a:r>
            <a:endParaRPr lang="en-US" sz="32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 Box 46"/>
          <p:cNvSpPr txBox="1">
            <a:spLocks noChangeArrowheads="1"/>
          </p:cNvSpPr>
          <p:nvPr/>
        </p:nvSpPr>
        <p:spPr bwMode="auto">
          <a:xfrm>
            <a:off x="0" y="2125384"/>
            <a:ext cx="10080625" cy="95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(general) </a:t>
            </a:r>
            <a:r>
              <a:rPr lang="en-US" sz="3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randomized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probability </a:t>
            </a:r>
            <a:b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distribution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over </a:t>
            </a:r>
            <a:r>
              <a:rPr lang="en-US" sz="3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deterministic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strategies.</a:t>
            </a:r>
            <a:endParaRPr lang="en-US" sz="30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59"/>
          <p:cNvSpPr txBox="1">
            <a:spLocks noChangeArrowheads="1"/>
          </p:cNvSpPr>
          <p:nvPr/>
        </p:nvSpPr>
        <p:spPr bwMode="auto">
          <a:xfrm>
            <a:off x="21771" y="6287211"/>
            <a:ext cx="10080625" cy="95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000" b="1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positional</a:t>
            </a:r>
            <a:r>
              <a:rPr lang="en-US" sz="3000" i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strategy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3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choice of an action from each </a:t>
            </a:r>
            <a:r>
              <a:rPr lang="en-US" sz="3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min/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3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vertex</a:t>
            </a:r>
            <a:r>
              <a:rPr lang="en-US" sz="3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742949" y="6246113"/>
            <a:ext cx="8343901" cy="1008227"/>
          </a:xfrm>
          <a:prstGeom prst="rect">
            <a:avLst/>
          </a:prstGeom>
          <a:noFill/>
          <a:ln w="222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Text Box 46"/>
          <p:cNvSpPr txBox="1">
            <a:spLocks noChangeArrowheads="1"/>
          </p:cNvSpPr>
          <p:nvPr/>
        </p:nvSpPr>
        <p:spPr bwMode="auto">
          <a:xfrm>
            <a:off x="-1710" y="3126902"/>
            <a:ext cx="10080625" cy="95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3000" i="1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behavior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(randomized) </a:t>
            </a: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specifies a 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probability distribution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on actions given every possible </a:t>
            </a:r>
            <a:r>
              <a:rPr lang="en-US" sz="3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1393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70" grpId="0"/>
      <p:bldP spid="129071" grpId="0"/>
      <p:bldP spid="129083" grpId="0"/>
      <p:bldP spid="8" grpId="0"/>
      <p:bldP spid="9" grpId="0"/>
      <p:bldP spid="2" grpId="0" animBg="1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65133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Evaluating Strategies</a:t>
            </a:r>
            <a:endParaRPr lang="en-US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6"/>
              <p:cNvSpPr txBox="1">
                <a:spLocks noChangeArrowheads="1"/>
              </p:cNvSpPr>
              <p:nvPr/>
            </p:nvSpPr>
            <p:spPr bwMode="auto">
              <a:xfrm>
                <a:off x="0" y="2609244"/>
                <a:ext cx="10080625" cy="10082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a strategy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-US" sz="32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</a:t>
                </a:r>
                <a:r>
                  <a:rPr lang="en-US" sz="32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a strategy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𝜏</m:t>
                    </m:r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</a:t>
                </a:r>
                <a:r>
                  <a:rPr lang="en-US" sz="32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get a stochastic sequence of weights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𝐶𝑜𝑠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𝜏</m:t>
                        </m:r>
                      </m:sup>
                    </m:sSup>
                    <m:d>
                      <m:d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32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Γ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2609244"/>
                <a:ext cx="10080625" cy="1008225"/>
              </a:xfrm>
              <a:prstGeom prst="rect">
                <a:avLst/>
              </a:prstGeom>
              <a:blipFill>
                <a:blip r:embed="rId3"/>
                <a:stretch>
                  <a:fillRect t="-11515" b="-1878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9"/>
              <p:cNvSpPr txBox="1">
                <a:spLocks noChangeArrowheads="1"/>
              </p:cNvSpPr>
              <p:nvPr/>
            </p:nvSpPr>
            <p:spPr bwMode="auto">
              <a:xfrm>
                <a:off x="-1" y="3792139"/>
                <a:ext cx="10080625" cy="7668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𝑉𝑎</m:t>
                      </m:r>
                      <m:sSubSup>
                        <m:sSubSupPr>
                          <m:ctrlP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𝑂𝐵𝐽</m:t>
                          </m:r>
                        </m:sub>
                        <m:sup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𝜎</m:t>
                          </m:r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𝜏</m:t>
                          </m:r>
                        </m:sup>
                      </m:sSubSup>
                      <m:d>
                        <m:dPr>
                          <m:ctrlP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320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Γ</m:t>
                          </m:r>
                          <m:r>
                            <a:rPr lang="en-US" sz="32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32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:= </m:t>
                      </m:r>
                      <m:r>
                        <a:rPr lang="en-US" sz="32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𝔼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𝑂𝐵𝐽</m:t>
                          </m:r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𝐶𝑜𝑠</m:t>
                              </m:r>
                              <m:sSup>
                                <m:sSupPr>
                                  <m:ctrlPr>
                                    <a:rPr lang="en-US" sz="32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sz="32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  <m:r>
                                    <a:rPr lang="en-US" sz="32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32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𝜏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sz="32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20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Γ</m:t>
                                  </m:r>
                                  <m:r>
                                    <a:rPr lang="en-US" sz="32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32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𝑠</m:t>
                                  </m:r>
                                </m:e>
                              </m:d>
                            </m:e>
                          </m:d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" y="3792139"/>
                <a:ext cx="10080625" cy="76681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46"/>
              <p:cNvSpPr txBox="1">
                <a:spLocks noChangeArrowheads="1"/>
              </p:cNvSpPr>
              <p:nvPr/>
            </p:nvSpPr>
            <p:spPr bwMode="auto">
              <a:xfrm>
                <a:off x="10885" y="1426349"/>
                <a:ext cx="10080625" cy="10082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 game, and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starting vertex.</a:t>
                </a:r>
                <a:b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𝑂𝐵𝐽</m:t>
                    </m:r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an objective function.</a:t>
                </a:r>
                <a:endParaRPr 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85" y="1426349"/>
                <a:ext cx="10080625" cy="1008225"/>
              </a:xfrm>
              <a:prstGeom prst="rect">
                <a:avLst/>
              </a:prstGeom>
              <a:blipFill>
                <a:blip r:embed="rId5"/>
                <a:stretch>
                  <a:fillRect t="-11515" b="-1878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46"/>
              <p:cNvSpPr txBox="1">
                <a:spLocks noChangeArrowheads="1"/>
              </p:cNvSpPr>
              <p:nvPr/>
            </p:nvSpPr>
            <p:spPr bwMode="auto">
              <a:xfrm>
                <a:off x="10883" y="4733622"/>
                <a:ext cx="10080625" cy="10082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𝜏</m:t>
                    </m:r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positional, then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𝐶𝑜𝑠</m:t>
                    </m:r>
                    <m:sSup>
                      <m:sSup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p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𝜏</m:t>
                        </m:r>
                      </m:sup>
                    </m:sSup>
                    <m:d>
                      <m:d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320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Γ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generated by a </a:t>
                </a:r>
                <a:r>
                  <a:rPr lang="en-US" sz="3200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Markov chain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endParaRPr 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83" y="4733622"/>
                <a:ext cx="10080625" cy="1008225"/>
              </a:xfrm>
              <a:prstGeom prst="rect">
                <a:avLst/>
              </a:prstGeom>
              <a:blipFill>
                <a:blip r:embed="rId6"/>
                <a:stretch>
                  <a:fillRect t="-11515" b="-1878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46"/>
              <p:cNvSpPr txBox="1">
                <a:spLocks noChangeArrowheads="1"/>
              </p:cNvSpPr>
              <p:nvPr/>
            </p:nvSpPr>
            <p:spPr bwMode="auto">
              <a:xfrm>
                <a:off x="-3" y="5916518"/>
                <a:ext cx="10080625" cy="1077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𝑉𝑎</m:t>
                    </m:r>
                    <m:sSubSup>
                      <m:sSubSup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e>
                      <m:sub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𝑂𝐵𝐽</m:t>
                        </m:r>
                      </m:sub>
                      <m:sup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𝜏</m:t>
                        </m:r>
                      </m:sup>
                    </m:sSubSup>
                    <m:d>
                      <m:d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320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Γ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 be computed by </a:t>
                </a:r>
                <a:b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solving a system of </a:t>
                </a:r>
                <a:r>
                  <a:rPr lang="en-US" sz="3200" i="1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linear equations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" y="5916518"/>
                <a:ext cx="10080625" cy="1077154"/>
              </a:xfrm>
              <a:prstGeom prst="rect">
                <a:avLst/>
              </a:prstGeom>
              <a:blipFill>
                <a:blip r:embed="rId7"/>
                <a:stretch>
                  <a:fillRect t="-10227" b="-1761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79553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17435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Lower and Upper Values</a:t>
            </a:r>
            <a:endParaRPr lang="en-US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9"/>
              <p:cNvSpPr txBox="1">
                <a:spLocks noChangeArrowheads="1"/>
              </p:cNvSpPr>
              <p:nvPr/>
            </p:nvSpPr>
            <p:spPr bwMode="auto">
              <a:xfrm>
                <a:off x="-1" y="1324838"/>
                <a:ext cx="10080625" cy="6824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𝑉𝑎</m:t>
                      </m:r>
                      <m:sSubSup>
                        <m:sSubSup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𝑂𝐵𝐽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𝜎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𝜏</m:t>
                          </m:r>
                        </m:sup>
                      </m:sSubSup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Γ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:= 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𝔼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𝑂𝐵𝐽</m:t>
                          </m:r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𝐶𝑜𝑠</m:t>
                              </m:r>
                              <m:sSup>
                                <m:sSupPr>
                                  <m:ctrl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𝜏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Γ</m:t>
                                  </m:r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𝑠</m:t>
                                  </m:r>
                                </m:e>
                              </m:d>
                            </m:e>
                          </m:d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" y="1324838"/>
                <a:ext cx="10080625" cy="6824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49"/>
              <p:cNvSpPr txBox="1">
                <a:spLocks noChangeArrowheads="1"/>
              </p:cNvSpPr>
              <p:nvPr/>
            </p:nvSpPr>
            <p:spPr bwMode="auto">
              <a:xfrm>
                <a:off x="21768" y="3273391"/>
                <a:ext cx="10080625" cy="8399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𝑉𝑎𝑙</m:t>
                              </m:r>
                            </m:e>
                          </m:acc>
                        </m:e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𝑂𝐵𝐽</m:t>
                          </m:r>
                        </m:sub>
                      </m:sSub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Γ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:=</m:t>
                      </m:r>
                      <m:func>
                        <m:func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inf</m:t>
                              </m:r>
                            </m:e>
                            <m:lim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lim>
                          </m:limLow>
                        </m:fName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func>
                            <m:func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 b="0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sup</m:t>
                                  </m:r>
                                </m:e>
                                <m:lim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𝜏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𝑉𝑎</m:t>
                              </m:r>
                              <m:sSubSup>
                                <m:sSubSupPr>
                                  <m:ctrl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𝑂𝐵𝐽</m:t>
                                  </m:r>
                                </m:sub>
                                <m:sup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𝜏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Γ</m:t>
                                  </m:r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𝑠</m:t>
                                  </m:r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8" y="3273391"/>
                <a:ext cx="10080625" cy="8399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49"/>
              <p:cNvSpPr txBox="1">
                <a:spLocks noChangeArrowheads="1"/>
              </p:cNvSpPr>
              <p:nvPr/>
            </p:nvSpPr>
            <p:spPr bwMode="auto">
              <a:xfrm>
                <a:off x="21767" y="2380763"/>
                <a:ext cx="10080625" cy="8278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𝑉𝑎𝑙</m:t>
                              </m:r>
                            </m:e>
                          </m:bar>
                        </m:e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𝑂𝐵𝐽</m:t>
                          </m:r>
                        </m:sub>
                      </m:sSub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Γ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:=</m:t>
                      </m:r>
                      <m:limLow>
                        <m:limLow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sup</m:t>
                          </m:r>
                        </m:e>
                        <m:li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𝜏</m:t>
                          </m:r>
                        </m:lim>
                      </m:limLow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limLow>
                        <m:limLow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inf</m:t>
                          </m:r>
                        </m:e>
                        <m:li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𝜎</m:t>
                          </m:r>
                        </m:lim>
                      </m:limLow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28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𝑉𝑎</m:t>
                      </m:r>
                      <m:sSubSup>
                        <m:sSubSup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𝑂𝐵𝐽</m:t>
                          </m:r>
                        </m:sub>
                        <m:sup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𝜎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𝜏</m:t>
                          </m:r>
                        </m:sup>
                      </m:sSubSup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Γ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e>
                      </m:d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7" y="2380763"/>
                <a:ext cx="10080625" cy="82785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49"/>
              <p:cNvSpPr txBox="1">
                <a:spLocks noChangeArrowheads="1"/>
              </p:cNvSpPr>
              <p:nvPr/>
            </p:nvSpPr>
            <p:spPr bwMode="auto">
              <a:xfrm>
                <a:off x="21765" y="4481710"/>
                <a:ext cx="10080625" cy="6401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𝑉𝑎𝑙</m:t>
                              </m:r>
                            </m:e>
                          </m:bar>
                        </m:e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𝑂𝐵𝐽</m:t>
                          </m:r>
                        </m:sub>
                      </m:sSub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Γ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 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𝑉𝑎𝑙</m:t>
                              </m:r>
                            </m:e>
                          </m:acc>
                        </m:e>
                        <m:sub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𝑂𝐵𝐽</m:t>
                          </m:r>
                        </m:sub>
                      </m:sSub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Γ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e>
                      </m:d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5" y="4481710"/>
                <a:ext cx="10080625" cy="64011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46"/>
              <p:cNvSpPr txBox="1">
                <a:spLocks noChangeArrowheads="1"/>
              </p:cNvSpPr>
              <p:nvPr/>
            </p:nvSpPr>
            <p:spPr bwMode="auto">
              <a:xfrm>
                <a:off x="32655" y="5387772"/>
                <a:ext cx="10080625" cy="5473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bar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𝑉𝑎𝑙</m:t>
                            </m:r>
                          </m:e>
                        </m:ba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𝑂𝐵𝐽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80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Γ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𝑉𝑎𝑙</m:t>
                            </m:r>
                          </m:e>
                        </m:acc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𝑂𝐵𝐽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80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Γ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equal?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55" y="5387772"/>
                <a:ext cx="10080625" cy="547394"/>
              </a:xfrm>
              <a:prstGeom prst="rect">
                <a:avLst/>
              </a:prstGeom>
              <a:blipFill>
                <a:blip r:embed="rId7"/>
                <a:stretch>
                  <a:fillRect t="-14444" b="-2333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 bwMode="auto">
          <a:xfrm>
            <a:off x="1687286" y="2343917"/>
            <a:ext cx="6509657" cy="1904214"/>
          </a:xfrm>
          <a:prstGeom prst="rect">
            <a:avLst/>
          </a:prstGeom>
          <a:noFill/>
          <a:ln w="222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6"/>
              <p:cNvSpPr txBox="1">
                <a:spLocks noChangeArrowheads="1"/>
              </p:cNvSpPr>
              <p:nvPr/>
            </p:nvSpPr>
            <p:spPr bwMode="auto">
              <a:xfrm>
                <a:off x="10397" y="6187438"/>
                <a:ext cx="10080625" cy="100373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they are,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𝑉𝑎𝑙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𝑂𝐵𝐽</m:t>
                            </m:r>
                          </m:sub>
                        </m:sSub>
                        <m:d>
                          <m:d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280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Γ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</m:d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bar>
                          <m:bar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bar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𝑉𝑎𝑙</m:t>
                            </m:r>
                          </m:e>
                        </m:ba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𝑂𝐵𝐽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80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Γ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𝑉𝑎𝑙</m:t>
                            </m:r>
                          </m:e>
                        </m:acc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𝑂𝐵𝐽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80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Γ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the </a:t>
                </a:r>
                <a:r>
                  <a:rPr lang="en-US" sz="2800" b="1" i="1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value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the game.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397" y="6187438"/>
                <a:ext cx="10080625" cy="1003736"/>
              </a:xfrm>
              <a:prstGeom prst="rect">
                <a:avLst/>
              </a:prstGeom>
              <a:blipFill>
                <a:blip r:embed="rId8"/>
                <a:stretch>
                  <a:fillRect t="-4242" b="-1575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72300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7" grpId="0"/>
      <p:bldP spid="18" grpId="0"/>
      <p:bldP spid="10" grpId="0" animBg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1909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Values</a:t>
            </a:r>
            <a:r>
              <a:rPr lang="en-US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and </a:t>
            </a:r>
            <a:r>
              <a:rPr lang="en-US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optimal strategies</a:t>
            </a:r>
            <a:endParaRPr lang="en-US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p:sp>
        <p:nvSpPr>
          <p:cNvPr id="13" name="Text Box 49"/>
          <p:cNvSpPr txBox="1">
            <a:spLocks noChangeArrowheads="1"/>
          </p:cNvSpPr>
          <p:nvPr/>
        </p:nvSpPr>
        <p:spPr bwMode="auto">
          <a:xfrm>
            <a:off x="-1" y="1195427"/>
            <a:ext cx="10080625" cy="609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Theorem: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49"/>
              <p:cNvSpPr txBox="1">
                <a:spLocks noChangeArrowheads="1"/>
              </p:cNvSpPr>
              <p:nvPr/>
            </p:nvSpPr>
            <p:spPr bwMode="auto">
              <a:xfrm>
                <a:off x="21767" y="3598241"/>
                <a:ext cx="10080625" cy="8278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𝑉𝑎𝑙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𝑂𝐵𝐽</m:t>
                          </m:r>
                        </m:sub>
                      </m:sSub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Γ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𝜏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𝑝𝑜𝑠</m:t>
                              </m:r>
                            </m:lim>
                          </m:limLow>
                        </m:fName>
                        <m:e>
                          <m:limLow>
                            <m:limLow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inf</m:t>
                              </m:r>
                            </m:e>
                            <m:lim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lim>
                          </m:limLow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 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𝑉𝑎</m:t>
                          </m:r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en-US" sz="2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𝑂𝐵𝐽</m:t>
                              </m:r>
                            </m:sub>
                            <m:sup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𝜏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Γ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𝑠</m:t>
                              </m:r>
                            </m:e>
                          </m:d>
                        </m:e>
                      </m:func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𝑝𝑜𝑠</m:t>
                              </m:r>
                            </m:lim>
                          </m:limLow>
                        </m:fName>
                        <m:e>
                          <m:func>
                            <m:func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sup</m:t>
                                  </m:r>
                                </m:e>
                                <m:lim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𝜏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𝑉𝑎</m:t>
                              </m:r>
                              <m:sSubSup>
                                <m:sSubSupPr>
                                  <m:ctrl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𝑂𝐵𝐽</m:t>
                                  </m:r>
                                </m:sub>
                                <m:sup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𝜏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Γ</m:t>
                                  </m:r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𝑠</m:t>
                                  </m:r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7" y="3598241"/>
                <a:ext cx="10080625" cy="8278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46"/>
              <p:cNvSpPr txBox="1">
                <a:spLocks noChangeArrowheads="1"/>
              </p:cNvSpPr>
              <p:nvPr/>
            </p:nvSpPr>
            <p:spPr bwMode="auto">
              <a:xfrm>
                <a:off x="32655" y="4696705"/>
                <a:ext cx="10080625" cy="951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Furthermore,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have </a:t>
                </a:r>
                <a:r>
                  <a:rPr lang="en-US" sz="30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positional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strategies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𝜏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that are optimal from every initial vertex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55" y="4696705"/>
                <a:ext cx="10080625" cy="951030"/>
              </a:xfrm>
              <a:prstGeom prst="rect">
                <a:avLst/>
              </a:prstGeom>
              <a:blipFill>
                <a:blip r:embed="rId4"/>
                <a:stretch>
                  <a:fillRect t="-11538" b="-1923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6"/>
              <p:cNvSpPr txBox="1">
                <a:spLocks noChangeArrowheads="1"/>
              </p:cNvSpPr>
              <p:nvPr/>
            </p:nvSpPr>
            <p:spPr bwMode="auto">
              <a:xfrm>
                <a:off x="20671" y="1941508"/>
                <a:ext cx="10080625" cy="138037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All (well-defined) games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0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the </a:t>
                </a:r>
                <a:r>
                  <a:rPr lang="en-US" sz="30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infinite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-horizon objectives have values and </a:t>
                </a:r>
                <a:r>
                  <a:rPr lang="en-US" sz="30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positional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optimal strategies</a:t>
                </a:r>
                <a:b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from every starting vertex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671" y="1941508"/>
                <a:ext cx="10080625" cy="1380378"/>
              </a:xfrm>
              <a:prstGeom prst="rect">
                <a:avLst/>
              </a:prstGeom>
              <a:blipFill>
                <a:blip r:embed="rId5"/>
                <a:stretch>
                  <a:fillRect t="-7930" r="-665" b="-1277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Box 46"/>
          <p:cNvSpPr txBox="1">
            <a:spLocks noChangeArrowheads="1"/>
          </p:cNvSpPr>
          <p:nvPr/>
        </p:nvSpPr>
        <p:spPr bwMode="auto">
          <a:xfrm>
            <a:off x="10397" y="5979260"/>
            <a:ext cx="10080625" cy="95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Games with a finite-horizon objective also have values, 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 the optimal strategies may be 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time-dependent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3236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8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49812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Finite games have values</a:t>
            </a:r>
            <a:b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</a:br>
            <a:r>
              <a:rPr lang="en-US" sz="3200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(Finite number of states and finite horizon)</a:t>
            </a:r>
            <a:endParaRPr lang="en-US" sz="3200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Text Box 46"/>
          <p:cNvSpPr txBox="1">
            <a:spLocks noChangeArrowheads="1"/>
          </p:cNvSpPr>
          <p:nvPr/>
        </p:nvSpPr>
        <p:spPr bwMode="auto">
          <a:xfrm>
            <a:off x="10397" y="5979260"/>
            <a:ext cx="10080625" cy="550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Backward induction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Dynamic programming</a:t>
            </a:r>
            <a:endParaRPr lang="en-US" sz="3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12"/>
          <p:cNvSpPr>
            <a:spLocks noChangeAspect="1" noChangeArrowheads="1"/>
          </p:cNvSpPr>
          <p:nvPr/>
        </p:nvSpPr>
        <p:spPr bwMode="auto">
          <a:xfrm>
            <a:off x="4850606" y="2216159"/>
            <a:ext cx="379412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1" name="Oval 12"/>
          <p:cNvSpPr>
            <a:spLocks noChangeAspect="1" noChangeArrowheads="1"/>
          </p:cNvSpPr>
          <p:nvPr/>
        </p:nvSpPr>
        <p:spPr bwMode="auto">
          <a:xfrm>
            <a:off x="4286138" y="3283077"/>
            <a:ext cx="379412" cy="349250"/>
          </a:xfrm>
          <a:prstGeom prst="ellipse">
            <a:avLst/>
          </a:prstGeom>
          <a:solidFill>
            <a:srgbClr val="61D2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2" name="Oval 12"/>
          <p:cNvSpPr>
            <a:spLocks noChangeAspect="1" noChangeArrowheads="1"/>
          </p:cNvSpPr>
          <p:nvPr/>
        </p:nvSpPr>
        <p:spPr bwMode="auto">
          <a:xfrm>
            <a:off x="5449811" y="3260819"/>
            <a:ext cx="379412" cy="349250"/>
          </a:xfrm>
          <a:prstGeom prst="ellipse">
            <a:avLst/>
          </a:prstGeom>
          <a:solidFill>
            <a:srgbClr val="61D2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3" name="Straight Arrow Connector 2"/>
          <p:cNvCxnSpPr>
            <a:stCxn id="10" idx="3"/>
            <a:endCxn id="11" idx="0"/>
          </p:cNvCxnSpPr>
          <p:nvPr/>
        </p:nvCxnSpPr>
        <p:spPr bwMode="auto">
          <a:xfrm flipH="1">
            <a:off x="4475844" y="2514263"/>
            <a:ext cx="430326" cy="768814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" name="Straight Arrow Connector 13"/>
          <p:cNvCxnSpPr>
            <a:stCxn id="10" idx="5"/>
            <a:endCxn id="12" idx="0"/>
          </p:cNvCxnSpPr>
          <p:nvPr/>
        </p:nvCxnSpPr>
        <p:spPr bwMode="auto">
          <a:xfrm>
            <a:off x="5174454" y="2514263"/>
            <a:ext cx="465063" cy="746556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083366" y="2488754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10</m:t>
                      </m:r>
                    </m:oMath>
                  </m:oMathPara>
                </a14:m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3366" y="2488754"/>
                <a:ext cx="715624" cy="5216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343662" y="2478480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30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3662" y="2478480"/>
                <a:ext cx="715624" cy="52168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Oval 12"/>
          <p:cNvSpPr>
            <a:spLocks noChangeAspect="1" noChangeArrowheads="1"/>
          </p:cNvSpPr>
          <p:nvPr/>
        </p:nvSpPr>
        <p:spPr bwMode="auto">
          <a:xfrm>
            <a:off x="4841308" y="4317220"/>
            <a:ext cx="379412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0" name="Oval 12"/>
          <p:cNvSpPr>
            <a:spLocks noChangeAspect="1" noChangeArrowheads="1"/>
          </p:cNvSpPr>
          <p:nvPr/>
        </p:nvSpPr>
        <p:spPr bwMode="auto">
          <a:xfrm>
            <a:off x="3643876" y="4328106"/>
            <a:ext cx="379412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1" name="Oval 12"/>
          <p:cNvSpPr>
            <a:spLocks noChangeAspect="1" noChangeArrowheads="1"/>
          </p:cNvSpPr>
          <p:nvPr/>
        </p:nvSpPr>
        <p:spPr bwMode="auto">
          <a:xfrm>
            <a:off x="6038737" y="4306332"/>
            <a:ext cx="379412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22" name="Straight Arrow Connector 21"/>
          <p:cNvCxnSpPr>
            <a:stCxn id="11" idx="3"/>
            <a:endCxn id="20" idx="0"/>
          </p:cNvCxnSpPr>
          <p:nvPr/>
        </p:nvCxnSpPr>
        <p:spPr bwMode="auto">
          <a:xfrm flipH="1">
            <a:off x="3833582" y="3581181"/>
            <a:ext cx="508120" cy="746925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4" name="Straight Arrow Connector 23"/>
          <p:cNvCxnSpPr>
            <a:stCxn id="11" idx="5"/>
            <a:endCxn id="19" idx="0"/>
          </p:cNvCxnSpPr>
          <p:nvPr/>
        </p:nvCxnSpPr>
        <p:spPr bwMode="auto">
          <a:xfrm>
            <a:off x="4609986" y="3581181"/>
            <a:ext cx="421028" cy="736039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7" name="Straight Arrow Connector 26"/>
          <p:cNvCxnSpPr>
            <a:stCxn id="12" idx="3"/>
            <a:endCxn id="19" idx="0"/>
          </p:cNvCxnSpPr>
          <p:nvPr/>
        </p:nvCxnSpPr>
        <p:spPr bwMode="auto">
          <a:xfrm flipH="1">
            <a:off x="5031014" y="3558923"/>
            <a:ext cx="474361" cy="758297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Straight Arrow Connector 31"/>
          <p:cNvCxnSpPr>
            <a:stCxn id="12" idx="5"/>
            <a:endCxn id="21" idx="0"/>
          </p:cNvCxnSpPr>
          <p:nvPr/>
        </p:nvCxnSpPr>
        <p:spPr bwMode="auto">
          <a:xfrm>
            <a:off x="5773659" y="3558923"/>
            <a:ext cx="454784" cy="747409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506957" y="3365357"/>
                <a:ext cx="715624" cy="6817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200" b="0" i="1" dirty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b="0" i="1" dirty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200" b="0" i="1" dirty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6957" y="3365357"/>
                <a:ext cx="715624" cy="68179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236302" y="3866102"/>
                <a:ext cx="715624" cy="6817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200" b="0" i="1" dirty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b="0" i="1" dirty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200" b="0" i="1" dirty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6302" y="3866102"/>
                <a:ext cx="715624" cy="68179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5118047" y="3833445"/>
                <a:ext cx="715624" cy="683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200" b="0" i="1" dirty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b="0" i="1" dirty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200" b="0" i="1" dirty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8047" y="3833445"/>
                <a:ext cx="715624" cy="68384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912704" y="3354471"/>
                <a:ext cx="715624" cy="683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200" b="0" i="1" dirty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b="0" i="1" dirty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200" b="0" i="1" dirty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2704" y="3354471"/>
                <a:ext cx="715624" cy="68384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 Box 46"/>
          <p:cNvSpPr txBox="1">
            <a:spLocks noChangeArrowheads="1"/>
          </p:cNvSpPr>
          <p:nvPr/>
        </p:nvSpPr>
        <p:spPr bwMode="auto">
          <a:xfrm>
            <a:off x="21280" y="6621519"/>
            <a:ext cx="10080625" cy="550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infinite-horizon problems we cannot start at the end…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Oval 8"/>
          <p:cNvSpPr>
            <a:spLocks noChangeAspect="1" noChangeArrowheads="1"/>
          </p:cNvSpPr>
          <p:nvPr/>
        </p:nvSpPr>
        <p:spPr bwMode="auto">
          <a:xfrm>
            <a:off x="3318221" y="5408032"/>
            <a:ext cx="381000" cy="349250"/>
          </a:xfrm>
          <a:prstGeom prst="ellipse">
            <a:avLst/>
          </a:prstGeom>
          <a:solidFill>
            <a:schemeClr val="bg2">
              <a:alpha val="5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1" name="Oval 8"/>
          <p:cNvSpPr>
            <a:spLocks noChangeAspect="1" noChangeArrowheads="1"/>
          </p:cNvSpPr>
          <p:nvPr/>
        </p:nvSpPr>
        <p:spPr bwMode="auto">
          <a:xfrm>
            <a:off x="5144267" y="5408032"/>
            <a:ext cx="381000" cy="349250"/>
          </a:xfrm>
          <a:prstGeom prst="ellipse">
            <a:avLst/>
          </a:prstGeom>
          <a:solidFill>
            <a:schemeClr val="bg2">
              <a:alpha val="5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2" name="Oval 8"/>
          <p:cNvSpPr>
            <a:spLocks noChangeAspect="1" noChangeArrowheads="1"/>
          </p:cNvSpPr>
          <p:nvPr/>
        </p:nvSpPr>
        <p:spPr bwMode="auto">
          <a:xfrm>
            <a:off x="3926903" y="5408032"/>
            <a:ext cx="381000" cy="349250"/>
          </a:xfrm>
          <a:prstGeom prst="ellipse">
            <a:avLst/>
          </a:prstGeom>
          <a:solidFill>
            <a:schemeClr val="bg2">
              <a:alpha val="5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3" name="Oval 8"/>
          <p:cNvSpPr>
            <a:spLocks noChangeAspect="1" noChangeArrowheads="1"/>
          </p:cNvSpPr>
          <p:nvPr/>
        </p:nvSpPr>
        <p:spPr bwMode="auto">
          <a:xfrm>
            <a:off x="5752949" y="5408032"/>
            <a:ext cx="381000" cy="349250"/>
          </a:xfrm>
          <a:prstGeom prst="ellipse">
            <a:avLst/>
          </a:prstGeom>
          <a:solidFill>
            <a:schemeClr val="bg2">
              <a:alpha val="5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4" name="Oval 8"/>
          <p:cNvSpPr>
            <a:spLocks noChangeAspect="1" noChangeArrowheads="1"/>
          </p:cNvSpPr>
          <p:nvPr/>
        </p:nvSpPr>
        <p:spPr bwMode="auto">
          <a:xfrm>
            <a:off x="4535585" y="5408032"/>
            <a:ext cx="381000" cy="349250"/>
          </a:xfrm>
          <a:prstGeom prst="ellipse">
            <a:avLst/>
          </a:prstGeom>
          <a:solidFill>
            <a:schemeClr val="bg2">
              <a:alpha val="5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5" name="Oval 8"/>
          <p:cNvSpPr>
            <a:spLocks noChangeAspect="1" noChangeArrowheads="1"/>
          </p:cNvSpPr>
          <p:nvPr/>
        </p:nvSpPr>
        <p:spPr bwMode="auto">
          <a:xfrm>
            <a:off x="6361630" y="5408032"/>
            <a:ext cx="381000" cy="349250"/>
          </a:xfrm>
          <a:prstGeom prst="ellipse">
            <a:avLst/>
          </a:prstGeom>
          <a:solidFill>
            <a:schemeClr val="bg2">
              <a:alpha val="5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6" name="Text Box 46"/>
          <p:cNvSpPr txBox="1">
            <a:spLocks noChangeArrowheads="1"/>
          </p:cNvSpPr>
          <p:nvPr/>
        </p:nvSpPr>
        <p:spPr bwMode="auto">
          <a:xfrm>
            <a:off x="760283" y="1442849"/>
            <a:ext cx="3560272" cy="550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Game tree/DAG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7" name="Straight Arrow Connector 46"/>
          <p:cNvCxnSpPr>
            <a:stCxn id="20" idx="3"/>
            <a:endCxn id="40" idx="0"/>
          </p:cNvCxnSpPr>
          <p:nvPr/>
        </p:nvCxnSpPr>
        <p:spPr bwMode="auto">
          <a:xfrm flipH="1">
            <a:off x="3508721" y="4626210"/>
            <a:ext cx="190719" cy="781822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0" name="Straight Arrow Connector 49"/>
          <p:cNvCxnSpPr>
            <a:stCxn id="20" idx="5"/>
            <a:endCxn id="42" idx="0"/>
          </p:cNvCxnSpPr>
          <p:nvPr/>
        </p:nvCxnSpPr>
        <p:spPr bwMode="auto">
          <a:xfrm>
            <a:off x="3967724" y="4626210"/>
            <a:ext cx="149679" cy="781822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3" name="Straight Arrow Connector 52"/>
          <p:cNvCxnSpPr>
            <a:stCxn id="19" idx="3"/>
            <a:endCxn id="44" idx="0"/>
          </p:cNvCxnSpPr>
          <p:nvPr/>
        </p:nvCxnSpPr>
        <p:spPr bwMode="auto">
          <a:xfrm flipH="1">
            <a:off x="4726085" y="4615324"/>
            <a:ext cx="170787" cy="792708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6" name="Straight Arrow Connector 55"/>
          <p:cNvCxnSpPr>
            <a:stCxn id="19" idx="5"/>
            <a:endCxn id="41" idx="0"/>
          </p:cNvCxnSpPr>
          <p:nvPr/>
        </p:nvCxnSpPr>
        <p:spPr bwMode="auto">
          <a:xfrm>
            <a:off x="5165156" y="4615324"/>
            <a:ext cx="169611" cy="792708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9" name="Straight Arrow Connector 58"/>
          <p:cNvCxnSpPr>
            <a:stCxn id="21" idx="3"/>
            <a:endCxn id="43" idx="0"/>
          </p:cNvCxnSpPr>
          <p:nvPr/>
        </p:nvCxnSpPr>
        <p:spPr bwMode="auto">
          <a:xfrm flipH="1">
            <a:off x="5943449" y="4604436"/>
            <a:ext cx="150852" cy="803596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2" name="Straight Arrow Connector 61"/>
          <p:cNvCxnSpPr>
            <a:stCxn id="21" idx="5"/>
            <a:endCxn id="45" idx="0"/>
          </p:cNvCxnSpPr>
          <p:nvPr/>
        </p:nvCxnSpPr>
        <p:spPr bwMode="auto">
          <a:xfrm>
            <a:off x="6362585" y="4604436"/>
            <a:ext cx="189545" cy="803596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6" name="Straight Arrow Connector 65"/>
          <p:cNvCxnSpPr>
            <a:endCxn id="10" idx="0"/>
          </p:cNvCxnSpPr>
          <p:nvPr/>
        </p:nvCxnSpPr>
        <p:spPr bwMode="auto">
          <a:xfrm flipH="1">
            <a:off x="5040312" y="1764416"/>
            <a:ext cx="366673" cy="451743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3264650" y="4827458"/>
                <a:ext cx="549746" cy="435825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4650" y="4827458"/>
                <a:ext cx="549746" cy="435825"/>
              </a:xfrm>
              <a:prstGeom prst="rect">
                <a:avLst/>
              </a:prstGeom>
              <a:blipFill>
                <a:blip r:embed="rId9"/>
                <a:stretch>
                  <a:fillRect r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3907928" y="4827458"/>
                <a:ext cx="328374" cy="43582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7928" y="4827458"/>
                <a:ext cx="328374" cy="435825"/>
              </a:xfrm>
              <a:prstGeom prst="rect">
                <a:avLst/>
              </a:prstGeom>
              <a:blipFill>
                <a:blip r:embed="rId10"/>
                <a:stretch>
                  <a:fillRect l="-3704" r="-129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5616414" y="4827458"/>
                <a:ext cx="715624" cy="43582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a:rPr lang="en-US" sz="24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6414" y="4827458"/>
                <a:ext cx="715624" cy="43582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6231990" y="4827458"/>
                <a:ext cx="715624" cy="43582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1990" y="4827458"/>
                <a:ext cx="715624" cy="43582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4364555" y="4827458"/>
                <a:ext cx="715624" cy="43582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15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555" y="4827458"/>
                <a:ext cx="715624" cy="43582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4958359" y="4827458"/>
                <a:ext cx="715624" cy="43582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8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8359" y="4827458"/>
                <a:ext cx="715624" cy="43582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Text Box 46"/>
          <p:cNvSpPr txBox="1">
            <a:spLocks noChangeArrowheads="1"/>
          </p:cNvSpPr>
          <p:nvPr/>
        </p:nvSpPr>
        <p:spPr bwMode="auto">
          <a:xfrm>
            <a:off x="6742630" y="4204893"/>
            <a:ext cx="3348392" cy="550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One step to go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Text Box 46"/>
          <p:cNvSpPr txBox="1">
            <a:spLocks noChangeArrowheads="1"/>
          </p:cNvSpPr>
          <p:nvPr/>
        </p:nvSpPr>
        <p:spPr bwMode="auto">
          <a:xfrm>
            <a:off x="6742630" y="2147491"/>
            <a:ext cx="3348392" cy="550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Two steps to go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2964985" y="4291492"/>
                <a:ext cx="549746" cy="435825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4985" y="4291492"/>
                <a:ext cx="549746" cy="435825"/>
              </a:xfrm>
              <a:prstGeom prst="rect">
                <a:avLst/>
              </a:prstGeom>
              <a:blipFill>
                <a:blip r:embed="rId15"/>
                <a:stretch>
                  <a:fillRect r="-87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4760367" y="3713450"/>
                <a:ext cx="549746" cy="435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15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0367" y="3713450"/>
                <a:ext cx="549746" cy="435825"/>
              </a:xfrm>
              <a:prstGeom prst="rect">
                <a:avLst/>
              </a:prstGeom>
              <a:blipFill>
                <a:blip r:embed="rId16"/>
                <a:stretch>
                  <a:fillRect l="-2222" r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6507863" y="4279508"/>
                <a:ext cx="549746" cy="435825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7863" y="4279508"/>
                <a:ext cx="549746" cy="435825"/>
              </a:xfrm>
              <a:prstGeom prst="rect">
                <a:avLst/>
              </a:prstGeom>
              <a:blipFill>
                <a:blip r:embed="rId17"/>
                <a:stretch>
                  <a:fillRect r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611212" y="1997113"/>
                <a:ext cx="3368314" cy="735394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15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15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212" y="1997113"/>
                <a:ext cx="3368314" cy="735394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327060" y="2686034"/>
                <a:ext cx="3895522" cy="737638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15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21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66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060" y="2686034"/>
                <a:ext cx="3895522" cy="737638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87367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9" grpId="0"/>
      <p:bldP spid="46" grpId="0"/>
      <p:bldP spid="75" grpId="0"/>
      <p:bldP spid="7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1909"/>
            <a:ext cx="10080625" cy="873125"/>
          </a:xfrm>
        </p:spPr>
        <p:txBody>
          <a:bodyPr/>
          <a:lstStyle/>
          <a:p>
            <a:r>
              <a:rPr lang="en-US" sz="38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Backward induction </a:t>
            </a:r>
            <a:r>
              <a:rPr lang="en-US" sz="3800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/ </a:t>
            </a:r>
            <a:r>
              <a:rPr lang="en-US" sz="38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Dynamic programming</a:t>
            </a:r>
            <a:endParaRPr lang="en-US" sz="3800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49"/>
              <p:cNvSpPr txBox="1">
                <a:spLocks noChangeArrowheads="1"/>
              </p:cNvSpPr>
              <p:nvPr/>
            </p:nvSpPr>
            <p:spPr bwMode="auto">
              <a:xfrm>
                <a:off x="21767" y="2149599"/>
                <a:ext cx="10080625" cy="29056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𝑉𝑎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limLow>
                                      <m:limLowPr>
                                        <m:ctrlP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m:rPr>
                                            <m:sty m:val="p"/>
                                            <m:brk m:alnAt="7"/>
                                          </m:rPr>
                                          <a:rPr lang="en-US" sz="2800" b="0" i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m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800" b="0" i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in</m:t>
                                        </m:r>
                                      </m:e>
                                      <m:lim>
                                        <m:d>
                                          <m:dPr>
                                            <m:ctrlPr>
                                              <a:rPr lang="en-US" sz="28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sz="28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𝑢</m:t>
                                            </m:r>
                                            <m:r>
                                              <a:rPr lang="en-US" sz="28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,</m:t>
                                            </m:r>
                                            <m:r>
                                              <a:rPr lang="en-US" sz="28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𝑣</m:t>
                                            </m:r>
                                          </m:e>
                                        </m:d>
                                        <m: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∈</m:t>
                                        </m:r>
                                        <m: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𝐸</m:t>
                                        </m:r>
                                      </m:lim>
                                    </m:limLow>
                                  </m:fName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  <m:d>
                                      <m:dPr>
                                        <m:ctrlP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𝑢</m:t>
                                        </m:r>
                                        <m: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𝑣</m:t>
                                        </m:r>
                                      </m:e>
                                    </m:d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𝑉𝑎</m:t>
                                    </m:r>
                                    <m:sSub>
                                      <m:sSubPr>
                                        <m:ctrlP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𝑙</m:t>
                                        </m:r>
                                      </m:e>
                                      <m:sub>
                                        <m: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𝑇</m:t>
                                        </m:r>
                                      </m:sub>
                                    </m:s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𝑣</m:t>
                                    </m:r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  <m:r>
                                  <m:rPr>
                                    <m:brk m:alnAt="7"/>
                                  </m:r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,     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∈</m:t>
                                </m:r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2800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min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limLow>
                                      <m:limLowPr>
                                        <m:ctrlP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2800" b="0" i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max</m:t>
                                        </m:r>
                                      </m:e>
                                      <m:lim>
                                        <m:d>
                                          <m:dPr>
                                            <m:ctrlP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𝑢</m:t>
                                            </m:r>
                                            <m: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,</m:t>
                                            </m:r>
                                            <m: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𝑣</m:t>
                                            </m:r>
                                          </m:e>
                                        </m:d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∈</m:t>
                                        </m:r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𝐸</m:t>
                                        </m:r>
                                      </m:lim>
                                    </m:limLow>
                                  </m:fName>
                                  <m:e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  <m:d>
                                      <m:dPr>
                                        <m:ctrlP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𝑢</m:t>
                                        </m:r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𝑣</m:t>
                                        </m:r>
                                      </m:e>
                                    </m:d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𝑉𝑎</m:t>
                                    </m:r>
                                    <m:sSub>
                                      <m:sSubPr>
                                        <m:ctrlP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𝑙</m:t>
                                        </m:r>
                                      </m:e>
                                      <m:sub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𝑇</m:t>
                                        </m:r>
                                      </m:sub>
                                    </m:sSub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𝑣</m:t>
                                    </m:r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  <m:r>
                                  <m:rPr>
                                    <m:brk m:alnAt="7"/>
                                  </m:r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,     </m:t>
                                </m:r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∈</m:t>
                                </m:r>
                                <m:sSub>
                                  <m:sSub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2800" i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m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2800" b="0" i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ax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nary>
                                  <m:naryPr>
                                    <m:chr m:val="∑"/>
                                    <m:supHide m:val="on"/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naryPr>
                                  <m:sub>
                                    <m:d>
                                      <m:dPr>
                                        <m:ctrlP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𝑢</m:t>
                                        </m:r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𝑣</m:t>
                                        </m:r>
                                      </m:e>
                                    </m:d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∈</m:t>
                                    </m:r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𝐸</m:t>
                                    </m:r>
                                  </m:sub>
                                  <m:sup/>
                                  <m:e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𝑝</m:t>
                                    </m:r>
                                    <m:d>
                                      <m:dPr>
                                        <m:ctrlP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𝑢</m:t>
                                        </m:r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𝑣</m:t>
                                        </m:r>
                                      </m:e>
                                    </m:d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 </m:t>
                                    </m:r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𝑉𝑎</m:t>
                                    </m:r>
                                    <m:sSub>
                                      <m:sSubPr>
                                        <m:ctrlP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𝑙</m:t>
                                        </m:r>
                                      </m:e>
                                      <m:sub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𝑇</m:t>
                                        </m:r>
                                        <m: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𝑣</m:t>
                                    </m:r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)</m:t>
                                    </m:r>
                                  </m:e>
                                </m:nary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   </m:t>
                                </m:r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     </m:t>
                                </m:r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∈</m:t>
                                </m:r>
                                <m:sSub>
                                  <m:sSub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2800" b="0" i="0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rand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7" y="2149599"/>
                <a:ext cx="10080625" cy="290566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6"/>
              <p:cNvSpPr txBox="1">
                <a:spLocks noChangeArrowheads="1"/>
              </p:cNvSpPr>
              <p:nvPr/>
            </p:nvSpPr>
            <p:spPr bwMode="auto">
              <a:xfrm>
                <a:off x="20671" y="1849047"/>
                <a:ext cx="10080625" cy="5216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𝑉𝑎</m:t>
                      </m:r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30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671" y="1849047"/>
                <a:ext cx="10080625" cy="52168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6"/>
              <p:cNvSpPr txBox="1">
                <a:spLocks noChangeArrowheads="1"/>
              </p:cNvSpPr>
              <p:nvPr/>
            </p:nvSpPr>
            <p:spPr bwMode="auto">
              <a:xfrm>
                <a:off x="8687" y="1189784"/>
                <a:ext cx="10080625" cy="5216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𝑉𝑎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-- value of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a game of length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687" y="1189784"/>
                <a:ext cx="10080625" cy="521681"/>
              </a:xfrm>
              <a:prstGeom prst="rect">
                <a:avLst/>
              </a:prstGeom>
              <a:blipFill>
                <a:blip r:embed="rId5"/>
                <a:stretch>
                  <a:fillRect t="-20930" b="-3488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 Box 46"/>
              <p:cNvSpPr txBox="1">
                <a:spLocks noChangeArrowheads="1"/>
              </p:cNvSpPr>
              <p:nvPr/>
            </p:nvSpPr>
            <p:spPr bwMode="auto">
              <a:xfrm>
                <a:off x="17251" y="6273788"/>
                <a:ext cx="10080625" cy="951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Drawback: Running time </a:t>
                </a:r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linear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 polynomial if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given in binary.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251" y="6273788"/>
                <a:ext cx="10080625" cy="951030"/>
              </a:xfrm>
              <a:prstGeom prst="rect">
                <a:avLst/>
              </a:prstGeom>
              <a:blipFill>
                <a:blip r:embed="rId6"/>
                <a:stretch>
                  <a:fillRect t="-11538" b="-1923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6"/>
              <p:cNvSpPr txBox="1">
                <a:spLocks noChangeArrowheads="1"/>
              </p:cNvSpPr>
              <p:nvPr/>
            </p:nvSpPr>
            <p:spPr bwMode="auto">
              <a:xfrm>
                <a:off x="5267" y="5131650"/>
                <a:ext cx="10080625" cy="951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Optimal strategies can be extracted.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They are deterministic and depend only 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67" y="5131650"/>
                <a:ext cx="10080625" cy="951030"/>
              </a:xfrm>
              <a:prstGeom prst="rect">
                <a:avLst/>
              </a:prstGeom>
              <a:blipFill>
                <a:blip r:embed="rId7"/>
                <a:stretch>
                  <a:fillRect t="-11538" b="-1923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04011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8" grpId="0"/>
      <p:bldP spid="10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56528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Toy example</a:t>
            </a:r>
            <a:endParaRPr lang="en-US" sz="3200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p:sp>
        <p:nvSpPr>
          <p:cNvPr id="51" name="Oval 12"/>
          <p:cNvSpPr>
            <a:spLocks noChangeAspect="1" noChangeArrowheads="1"/>
          </p:cNvSpPr>
          <p:nvPr/>
        </p:nvSpPr>
        <p:spPr bwMode="auto">
          <a:xfrm>
            <a:off x="3854016" y="1979865"/>
            <a:ext cx="379412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2" name="Oval 12"/>
          <p:cNvSpPr>
            <a:spLocks noChangeAspect="1" noChangeArrowheads="1"/>
          </p:cNvSpPr>
          <p:nvPr/>
        </p:nvSpPr>
        <p:spPr bwMode="auto">
          <a:xfrm>
            <a:off x="5641719" y="1979865"/>
            <a:ext cx="379412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4" name="Curved Connector 3"/>
          <p:cNvCxnSpPr>
            <a:stCxn id="51" idx="3"/>
            <a:endCxn id="51" idx="1"/>
          </p:cNvCxnSpPr>
          <p:nvPr/>
        </p:nvCxnSpPr>
        <p:spPr bwMode="auto">
          <a:xfrm rot="5400000" flipH="1">
            <a:off x="3786101" y="2154490"/>
            <a:ext cx="246958" cy="12700"/>
          </a:xfrm>
          <a:prstGeom prst="curvedConnector5">
            <a:avLst>
              <a:gd name="adj1" fmla="val -92566"/>
              <a:gd name="adj2" fmla="val 4349984"/>
              <a:gd name="adj3" fmla="val 192566"/>
            </a:avLst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0" name="Curved Connector 59"/>
          <p:cNvCxnSpPr>
            <a:stCxn id="51" idx="7"/>
            <a:endCxn id="52" idx="1"/>
          </p:cNvCxnSpPr>
          <p:nvPr/>
        </p:nvCxnSpPr>
        <p:spPr bwMode="auto">
          <a:xfrm rot="5400000" flipH="1" flipV="1">
            <a:off x="4937573" y="1271302"/>
            <a:ext cx="12700" cy="1519419"/>
          </a:xfrm>
          <a:prstGeom prst="curvedConnector3">
            <a:avLst>
              <a:gd name="adj1" fmla="val 2202724"/>
            </a:avLst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3" name="Curved Connector 62"/>
          <p:cNvCxnSpPr>
            <a:stCxn id="52" idx="7"/>
            <a:endCxn id="52" idx="5"/>
          </p:cNvCxnSpPr>
          <p:nvPr/>
        </p:nvCxnSpPr>
        <p:spPr bwMode="auto">
          <a:xfrm rot="16200000" flipH="1">
            <a:off x="5842088" y="2154490"/>
            <a:ext cx="246958" cy="12700"/>
          </a:xfrm>
          <a:prstGeom prst="curvedConnector5">
            <a:avLst>
              <a:gd name="adj1" fmla="val -92566"/>
              <a:gd name="adj2" fmla="val 4349984"/>
              <a:gd name="adj3" fmla="val 192566"/>
            </a:avLst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2743543" y="1893648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543" y="1893648"/>
                <a:ext cx="715624" cy="5216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4586111" y="1162721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10</m:t>
                      </m:r>
                    </m:oMath>
                  </m:oMathPara>
                </a14:m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6111" y="1162721"/>
                <a:ext cx="715624" cy="52168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6483644" y="1893649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3644" y="1893649"/>
                <a:ext cx="715624" cy="52168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4" name="Text Box 46"/>
              <p:cNvSpPr txBox="1">
                <a:spLocks noChangeArrowheads="1"/>
              </p:cNvSpPr>
              <p:nvPr/>
            </p:nvSpPr>
            <p:spPr bwMode="auto">
              <a:xfrm>
                <a:off x="2743543" y="2929564"/>
                <a:ext cx="7344059" cy="14773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Take 10 only on the </a:t>
                </a:r>
                <a:r>
                  <a:rPr lang="en-US" sz="3000" i="1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last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move.</a:t>
                </a:r>
                <a:b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(Time dependent optimal strategy.)</a:t>
                </a:r>
                <a:b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𝑉𝑎</m:t>
                      </m:r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9</m:t>
                      </m:r>
                    </m:oMath>
                  </m:oMathPara>
                </a14:m>
                <a:endParaRPr lang="en-US" sz="30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4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43543" y="2929564"/>
                <a:ext cx="7344059" cy="1477328"/>
              </a:xfrm>
              <a:prstGeom prst="rect">
                <a:avLst/>
              </a:prstGeom>
              <a:blipFill>
                <a:blip r:embed="rId6"/>
                <a:stretch>
                  <a:fillRect t="-537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Oval 74"/>
          <p:cNvSpPr>
            <a:spLocks noChangeAspect="1" noChangeArrowheads="1"/>
          </p:cNvSpPr>
          <p:nvPr/>
        </p:nvSpPr>
        <p:spPr bwMode="auto">
          <a:xfrm>
            <a:off x="3950093" y="2079083"/>
            <a:ext cx="179388" cy="16351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6" name="Text Box 46"/>
          <p:cNvSpPr txBox="1">
            <a:spLocks noChangeArrowheads="1"/>
          </p:cNvSpPr>
          <p:nvPr/>
        </p:nvSpPr>
        <p:spPr bwMode="auto">
          <a:xfrm>
            <a:off x="10397" y="5640225"/>
            <a:ext cx="3667751" cy="521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Infinite horizon:</a:t>
            </a:r>
            <a:endParaRPr lang="en-US" sz="30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 Box 46"/>
              <p:cNvSpPr txBox="1">
                <a:spLocks noChangeArrowheads="1"/>
              </p:cNvSpPr>
              <p:nvPr/>
            </p:nvSpPr>
            <p:spPr bwMode="auto">
              <a:xfrm>
                <a:off x="2609636" y="4847402"/>
                <a:ext cx="7479676" cy="5216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𝑉𝑎</m:t>
                      </m:r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𝑇𝑜𝑡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+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∞</m:t>
                      </m:r>
                    </m:oMath>
                  </m:oMathPara>
                </a14:m>
                <a:endParaRPr lang="en-US" sz="30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7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09636" y="4847402"/>
                <a:ext cx="7479676" cy="52168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 Box 46"/>
              <p:cNvSpPr txBox="1">
                <a:spLocks noChangeArrowheads="1"/>
              </p:cNvSpPr>
              <p:nvPr/>
            </p:nvSpPr>
            <p:spPr bwMode="auto">
              <a:xfrm>
                <a:off x="2607926" y="5400492"/>
                <a:ext cx="7479676" cy="8989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𝑉𝑎</m:t>
                      </m:r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𝐷𝑠</m:t>
                          </m:r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𝜆</m:t>
                              </m:r>
                            </m:sub>
                          </m:sSub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000" b="0" i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max</m:t>
                          </m:r>
                        </m:fName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{ </m:t>
                          </m:r>
                          <m:f>
                            <m:f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𝜆</m:t>
                              </m:r>
                            </m:den>
                          </m:f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, 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10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}</m:t>
                          </m:r>
                        </m:e>
                      </m:func>
                    </m:oMath>
                  </m:oMathPara>
                </a14:m>
                <a:endParaRPr lang="en-US" sz="30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8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07926" y="5400492"/>
                <a:ext cx="7479676" cy="89896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 Box 46"/>
              <p:cNvSpPr txBox="1">
                <a:spLocks noChangeArrowheads="1"/>
              </p:cNvSpPr>
              <p:nvPr/>
            </p:nvSpPr>
            <p:spPr bwMode="auto">
              <a:xfrm>
                <a:off x="2606216" y="6323450"/>
                <a:ext cx="7479676" cy="5565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𝑉𝑎</m:t>
                      </m:r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𝐴𝑣𝑔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0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9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06216" y="6323450"/>
                <a:ext cx="7479676" cy="55656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 Box 46"/>
              <p:cNvSpPr txBox="1">
                <a:spLocks noChangeArrowheads="1"/>
              </p:cNvSpPr>
              <p:nvPr/>
            </p:nvSpPr>
            <p:spPr bwMode="auto">
              <a:xfrm>
                <a:off x="15801" y="3170761"/>
                <a:ext cx="3667751" cy="5216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Finite horizon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30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0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801" y="3170761"/>
                <a:ext cx="3667751" cy="521681"/>
              </a:xfrm>
              <a:prstGeom prst="rect">
                <a:avLst/>
              </a:prstGeom>
              <a:blipFill>
                <a:blip r:embed="rId10"/>
                <a:stretch>
                  <a:fillRect t="-20930" b="-3488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2741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  <p:bldP spid="86" grpId="0"/>
      <p:bldP spid="87" grpId="0"/>
      <p:bldP spid="88" grpId="0"/>
      <p:bldP spid="89" grpId="0"/>
      <p:bldP spid="9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hangingPunct="1">
              <a:lnSpc>
                <a:spcPct val="100000"/>
              </a:lnSpc>
              <a:buClrTx/>
              <a:buSzTx/>
              <a:defRPr/>
            </a:pPr>
            <a:fld id="{71322045-5F67-491E-BB82-F45F889CE585}" type="slidenum">
              <a:rPr lang="he-IL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rPr>
              <a:pPr defTabSz="1007943" hangingPunct="1">
                <a:lnSpc>
                  <a:spcPct val="100000"/>
                </a:lnSpc>
                <a:buClrTx/>
                <a:buSzTx/>
                <a:defRPr/>
              </a:pPr>
              <a:t>18</a:t>
            </a:fld>
            <a:endParaRPr lang="da-DK">
              <a:solidFill>
                <a:srgbClr val="000000"/>
              </a:solidFill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9" y="305143"/>
            <a:ext cx="10079567" cy="1324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1007943" hangingPunct="1">
              <a:lnSpc>
                <a:spcPct val="100000"/>
              </a:lnSpc>
              <a:buClrTx/>
              <a:buSzTx/>
              <a:defRPr/>
            </a:pPr>
            <a:r>
              <a:rPr lang="en-US" sz="4400" kern="0" dirty="0">
                <a:solidFill>
                  <a:srgbClr val="3333CC"/>
                </a:solidFill>
                <a:ea typeface="ＭＳ Ｐゴシック" charset="-128"/>
                <a:cs typeface="Arial" panose="020B0604020202020204" pitchFamily="34" charset="0"/>
              </a:rPr>
              <a:t>0-sum 2-player matrix </a:t>
            </a:r>
            <a:r>
              <a:rPr lang="en-US" sz="4400" kern="0" dirty="0" smtClean="0">
                <a:solidFill>
                  <a:srgbClr val="3333CC"/>
                </a:solidFill>
                <a:ea typeface="ＭＳ Ｐゴシック" charset="-128"/>
                <a:cs typeface="Arial" panose="020B0604020202020204" pitchFamily="34" charset="0"/>
              </a:rPr>
              <a:t>games</a:t>
            </a:r>
            <a:r>
              <a:rPr lang="en-US" sz="4409" kern="0" dirty="0" smtClean="0">
                <a:solidFill>
                  <a:srgbClr val="3333CC"/>
                </a:solidFill>
                <a:ea typeface="ＭＳ Ｐゴシック" charset="-128"/>
                <a:cs typeface="Arial" panose="020B0604020202020204" pitchFamily="34" charset="0"/>
              </a:rPr>
              <a:t/>
            </a:r>
            <a:br>
              <a:rPr lang="en-US" sz="4409" kern="0" dirty="0" smtClean="0">
                <a:solidFill>
                  <a:srgbClr val="3333CC"/>
                </a:solidFill>
                <a:ea typeface="ＭＳ Ｐゴシック" charset="-128"/>
                <a:cs typeface="Arial" panose="020B0604020202020204" pitchFamily="34" charset="0"/>
              </a:rPr>
            </a:br>
            <a:r>
              <a:rPr lang="en-US" kern="0" dirty="0" smtClean="0">
                <a:solidFill>
                  <a:srgbClr val="00B050"/>
                </a:solidFill>
                <a:ea typeface="ＭＳ Ｐゴシック" charset="-128"/>
                <a:cs typeface="Arial" panose="020B0604020202020204" pitchFamily="34" charset="0"/>
              </a:rPr>
              <a:t>“Matching pennies”</a:t>
            </a:r>
            <a:endParaRPr lang="en-US" kern="0" dirty="0">
              <a:solidFill>
                <a:srgbClr val="00B050"/>
              </a:solidFill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571704" y="1979041"/>
                <a:ext cx="3981429" cy="107837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en-US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b="0" i="1" smtClean="0">
                                    <a:solidFill>
                                      <a:srgbClr val="33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b="0" i="1" smtClean="0">
                                    <a:solidFill>
                                      <a:srgbClr val="33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solidFill>
                                      <a:srgbClr val="33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solidFill>
                                      <a:srgbClr val="33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he-IL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704" y="1979041"/>
                <a:ext cx="3981429" cy="107837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3729968" y="1696089"/>
                <a:ext cx="6366926" cy="53335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:r>
                  <a:rPr lang="en-US" sz="2800" dirty="0">
                    <a:solidFill>
                      <a:srgbClr val="FF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ROW</a:t>
                </a:r>
                <a:r>
                  <a:rPr lang="en-US" sz="28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chooses </a:t>
                </a:r>
                <a:r>
                  <a:rPr lang="en-US" sz="28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a row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33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.</a:t>
                </a:r>
                <a:endParaRPr lang="he-IL" sz="2800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968" y="1696089"/>
                <a:ext cx="6366926" cy="533351"/>
              </a:xfrm>
              <a:prstGeom prst="rect">
                <a:avLst/>
              </a:prstGeom>
              <a:blipFill>
                <a:blip r:embed="rId3"/>
                <a:stretch>
                  <a:fillRect t="-11364" b="-284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3729968" y="2200068"/>
                <a:ext cx="6366926" cy="53335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:r>
                  <a:rPr lang="en-US" sz="2800" dirty="0">
                    <a:solidFill>
                      <a:srgbClr val="00B05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COLUMN</a:t>
                </a:r>
                <a:r>
                  <a:rPr lang="en-US" sz="28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chooses a column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33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28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.</a:t>
                </a:r>
                <a:endParaRPr lang="he-IL" sz="2800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968" y="2200068"/>
                <a:ext cx="6366926" cy="533351"/>
              </a:xfrm>
              <a:prstGeom prst="rect">
                <a:avLst/>
              </a:prstGeom>
              <a:blipFill>
                <a:blip r:embed="rId4"/>
                <a:stretch>
                  <a:fillRect t="-12644" b="-298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3729968" y="2720845"/>
                <a:ext cx="6366926" cy="53335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:r>
                  <a:rPr lang="en-US" sz="2800" dirty="0">
                    <a:solidFill>
                      <a:srgbClr val="00B05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COLUMN</a:t>
                </a:r>
                <a:r>
                  <a:rPr lang="en-US" sz="2800" dirty="0">
                    <a:solidFill>
                      <a:srgbClr val="FF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pays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ROW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8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.</a:t>
                </a:r>
                <a:endParaRPr lang="he-IL" sz="2800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968" y="2720845"/>
                <a:ext cx="6366926" cy="533351"/>
              </a:xfrm>
              <a:prstGeom prst="rect">
                <a:avLst/>
              </a:prstGeom>
              <a:blipFill>
                <a:blip r:embed="rId5"/>
                <a:stretch>
                  <a:fillRect t="-11364" b="-284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529" y="3800980"/>
                <a:ext cx="10079567" cy="7190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US" sz="2800" b="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800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2800" b="0" i="1" smtClean="0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lim>
                          </m:limLow>
                        </m:fName>
                        <m:e>
                          <m:func>
                            <m:funcPr>
                              <m:ctrlPr>
                                <a:rPr lang="en-US" sz="28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2800" i="1">
                                      <a:solidFill>
                                        <a:srgbClr val="33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min</m:t>
                                  </m:r>
                                </m:e>
                                <m:lim>
                                  <m:r>
                                    <a:rPr lang="en-US" sz="2800" b="0" i="1" smtClean="0">
                                      <a:solidFill>
                                        <a:srgbClr val="33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28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800" i="1">
                                      <a:solidFill>
                                        <a:srgbClr val="33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solidFill>
                                        <a:srgbClr val="33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  <m:r>
                                    <a:rPr lang="en-US" sz="2800" i="1">
                                      <a:solidFill>
                                        <a:srgbClr val="33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solidFill>
                                        <a:srgbClr val="33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e>
                              </m:d>
                            </m:e>
                          </m:func>
                        </m:e>
                      </m:func>
                      <m:r>
                        <a:rPr lang="en-US" sz="2800" b="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func>
                        <m:funcPr>
                          <m:ctrlPr>
                            <a:rPr lang="en-US" sz="2800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2800" b="0" i="1" smtClean="0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lim>
                          </m:limLow>
                        </m:fName>
                        <m:e>
                          <m:func>
                            <m:funcPr>
                              <m:ctrlPr>
                                <a:rPr lang="en-US" sz="28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2800" i="1">
                                      <a:solidFill>
                                        <a:srgbClr val="33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max</m:t>
                                  </m:r>
                                </m:e>
                                <m:lim>
                                  <m:r>
                                    <a:rPr lang="en-US" sz="2800" b="0" i="1" smtClean="0">
                                      <a:solidFill>
                                        <a:srgbClr val="33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28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  <m:r>
                                <a:rPr lang="en-US" sz="28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[</m:t>
                              </m:r>
                              <m:r>
                                <a:rPr lang="en-US" sz="28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US" sz="28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  <m:r>
                                <a:rPr lang="en-US" sz="28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]</m:t>
                              </m:r>
                            </m:e>
                          </m:func>
                          <m:r>
                            <a:rPr lang="en-US" sz="2800" b="0" i="1" smtClean="0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func>
                    </m:oMath>
                  </m:oMathPara>
                </a14:m>
                <a:endParaRPr lang="he-IL" sz="2800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" y="3800980"/>
                <a:ext cx="10079567" cy="7190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529" y="4569162"/>
            <a:ext cx="10079567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007943" hangingPunct="1">
              <a:lnSpc>
                <a:spcPct val="100000"/>
              </a:lnSpc>
              <a:buClrTx/>
              <a:buSzTx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Lower and upper values are not equal if only </a:t>
            </a:r>
            <a:b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</a:br>
            <a:r>
              <a:rPr lang="en-US" sz="2800" i="1" dirty="0" smtClean="0">
                <a:solidFill>
                  <a:srgbClr val="0033CC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pure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 (deterministic) strategies are considered.</a:t>
            </a:r>
            <a:endParaRPr lang="he-IL" sz="2800" dirty="0">
              <a:solidFill>
                <a:srgbClr val="000000"/>
              </a:solidFill>
              <a:latin typeface="Times New Roman" pitchFamily="18" charset="0"/>
              <a:ea typeface="MS PGothic" pitchFamily="34" charset="-128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093" y="5572408"/>
            <a:ext cx="1007956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007943" hangingPunct="1">
              <a:lnSpc>
                <a:spcPct val="100000"/>
              </a:lnSpc>
              <a:buClrTx/>
              <a:buSzTx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But they are equal if </a:t>
            </a:r>
            <a:r>
              <a:rPr lang="en-US" sz="2800" i="1" dirty="0" smtClean="0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mixed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 (randomized) strategies are used.</a:t>
            </a:r>
            <a:endParaRPr lang="he-IL" sz="2800" dirty="0">
              <a:solidFill>
                <a:srgbClr val="000000"/>
              </a:solidFill>
              <a:latin typeface="Times New Roman" pitchFamily="18" charset="0"/>
              <a:ea typeface="MS PGothic" pitchFamily="34" charset="-128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83" y="6144766"/>
            <a:ext cx="10079567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007943" hangingPunct="1">
              <a:lnSpc>
                <a:spcPct val="100000"/>
              </a:lnSpc>
              <a:buClrTx/>
              <a:buSzTx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Optimal strategies of both players – choose a row or column randomly with equal probabilities. Value = </a:t>
            </a:r>
            <a:r>
              <a:rPr lang="en-US" sz="2800" dirty="0" smtClean="0">
                <a:solidFill>
                  <a:srgbClr val="0033CC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½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.</a:t>
            </a:r>
            <a:endParaRPr lang="he-IL" sz="2800" dirty="0">
              <a:solidFill>
                <a:srgbClr val="000000"/>
              </a:solidFill>
              <a:latin typeface="Times New Roman" pitchFamily="18" charset="0"/>
              <a:ea typeface="MS PGothic" pitchFamily="34" charset="-128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1181" y="3228622"/>
            <a:ext cx="1007956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007943" hangingPunct="1">
              <a:lnSpc>
                <a:spcPct val="100000"/>
              </a:lnSpc>
              <a:buClrTx/>
              <a:buSzTx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Players move </a:t>
            </a:r>
            <a:r>
              <a:rPr lang="en-US" sz="2800" i="1" dirty="0" smtClean="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simultaneously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.</a:t>
            </a:r>
            <a:endParaRPr lang="he-IL" sz="2800" dirty="0">
              <a:solidFill>
                <a:srgbClr val="000000"/>
              </a:solidFill>
              <a:latin typeface="Times New Roman" pitchFamily="18" charset="0"/>
              <a:ea typeface="MS PGothic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579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3" grpId="0"/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hangingPunct="1">
              <a:lnSpc>
                <a:spcPct val="100000"/>
              </a:lnSpc>
              <a:buClrTx/>
              <a:buSzTx/>
              <a:defRPr/>
            </a:pPr>
            <a:fld id="{71322045-5F67-491E-BB82-F45F889CE585}" type="slidenum">
              <a:rPr lang="he-IL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rPr>
              <a:pPr defTabSz="1007943" hangingPunct="1">
                <a:lnSpc>
                  <a:spcPct val="100000"/>
                </a:lnSpc>
                <a:buClrTx/>
                <a:buSzTx/>
                <a:defRPr/>
              </a:pPr>
              <a:t>19</a:t>
            </a:fld>
            <a:endParaRPr lang="da-DK" dirty="0">
              <a:solidFill>
                <a:srgbClr val="000000"/>
              </a:solidFill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9" y="407883"/>
            <a:ext cx="10079567" cy="7708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1007943" hangingPunct="1">
              <a:lnSpc>
                <a:spcPct val="100000"/>
              </a:lnSpc>
              <a:buClrTx/>
              <a:buSzTx/>
              <a:defRPr/>
            </a:pPr>
            <a:r>
              <a:rPr lang="en-US" sz="4400" kern="0" dirty="0">
                <a:solidFill>
                  <a:srgbClr val="3333CC"/>
                </a:solidFill>
                <a:ea typeface="ＭＳ Ｐゴシック" charset="-128"/>
                <a:cs typeface="Arial" panose="020B0604020202020204" pitchFamily="34" charset="0"/>
              </a:rPr>
              <a:t>0-sum</a:t>
            </a:r>
            <a:r>
              <a:rPr lang="en-US" sz="4409" kern="0" dirty="0">
                <a:solidFill>
                  <a:srgbClr val="3333CC"/>
                </a:solidFill>
                <a:ea typeface="ＭＳ Ｐゴシック" charset="-128"/>
                <a:cs typeface="Arial" panose="020B0604020202020204" pitchFamily="34" charset="0"/>
              </a:rPr>
              <a:t> 2-player matrix games</a:t>
            </a:r>
            <a:endParaRPr lang="en-US" sz="3527" kern="0" dirty="0">
              <a:solidFill>
                <a:srgbClr val="C00000"/>
              </a:solidFill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428" y="1623324"/>
                <a:ext cx="10079567" cy="101566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:r>
                  <a:rPr lang="en-US" sz="3000" dirty="0">
                    <a:solidFill>
                      <a:srgbClr val="CC00CC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Randomized</a:t>
                </a:r>
                <a: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(</a:t>
                </a:r>
                <a:r>
                  <a:rPr lang="en-US" sz="3000" dirty="0">
                    <a:solidFill>
                      <a:srgbClr val="CC00CC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mixed</a:t>
                </a:r>
                <a: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) strategy for </a:t>
                </a:r>
                <a:r>
                  <a:rPr lang="en-US" sz="3000" dirty="0">
                    <a:solidFill>
                      <a:srgbClr val="00B05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ROW</a:t>
                </a:r>
                <a: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:</a:t>
                </a:r>
                <a:b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</a:br>
                <a: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A distribution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rgbClr val="33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𝒑</m:t>
                    </m:r>
                  </m:oMath>
                </a14:m>
                <a:r>
                  <a:rPr lang="en-US" sz="3000" i="1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</a:t>
                </a:r>
                <a: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over the rows of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33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3000" i="1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.</a:t>
                </a:r>
                <a:endParaRPr lang="he-IL" sz="3000" i="1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8" y="1623324"/>
                <a:ext cx="10079567" cy="1015663"/>
              </a:xfrm>
              <a:prstGeom prst="rect">
                <a:avLst/>
              </a:prstGeom>
              <a:blipFill>
                <a:blip r:embed="rId2"/>
                <a:stretch>
                  <a:fillRect t="-7784" b="-173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9428" y="2698478"/>
                <a:ext cx="10079567" cy="101566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:r>
                  <a:rPr lang="en-US" sz="3000" dirty="0">
                    <a:solidFill>
                      <a:srgbClr val="CC00CC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Randomized</a:t>
                </a:r>
                <a: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(</a:t>
                </a:r>
                <a:r>
                  <a:rPr lang="en-US" sz="3000" dirty="0">
                    <a:solidFill>
                      <a:srgbClr val="CC00CC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mixed</a:t>
                </a:r>
                <a: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) strategy for </a:t>
                </a:r>
                <a:r>
                  <a:rPr lang="en-US" sz="3000" dirty="0">
                    <a:solidFill>
                      <a:srgbClr val="FF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COLUMN</a:t>
                </a:r>
                <a: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:</a:t>
                </a:r>
                <a:b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</a:br>
                <a: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A distribution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rgbClr val="33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𝒒</m:t>
                    </m:r>
                  </m:oMath>
                </a14:m>
                <a:r>
                  <a:rPr lang="en-US" sz="3000" i="1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</a:t>
                </a:r>
                <a: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over the columns of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33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3000" i="1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.</a:t>
                </a:r>
                <a:endParaRPr lang="he-IL" sz="3000" i="1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8" y="2698478"/>
                <a:ext cx="10079567" cy="1015663"/>
              </a:xfrm>
              <a:prstGeom prst="rect">
                <a:avLst/>
              </a:prstGeom>
              <a:blipFill>
                <a:blip r:embed="rId3"/>
                <a:stretch>
                  <a:fillRect t="-7831" b="-180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9428" y="4025621"/>
                <a:ext cx="10079567" cy="101566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: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If </a:t>
                </a:r>
                <a:r>
                  <a:rPr lang="en-US" sz="3000" dirty="0">
                    <a:solidFill>
                      <a:srgbClr val="00B05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ROW</a:t>
                </a:r>
                <a: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uses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rgbClr val="33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𝒑</m:t>
                    </m:r>
                    <m:r>
                      <a:rPr lang="en-US" sz="3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and </a:t>
                </a:r>
                <a:r>
                  <a:rPr lang="en-US" sz="3000" dirty="0">
                    <a:solidFill>
                      <a:srgbClr val="FF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COLUMN</a:t>
                </a:r>
                <a: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uses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𝒒</m:t>
                    </m:r>
                  </m:oMath>
                </a14:m>
                <a: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, </a:t>
                </a:r>
                <a:b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</a:br>
                <a:r>
                  <a:rPr lang="en-US" sz="3000" dirty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the expected payoff is:</a:t>
                </a:r>
                <a:endParaRPr lang="he-IL" sz="3000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8" y="4025621"/>
                <a:ext cx="10079567" cy="1015663"/>
              </a:xfrm>
              <a:prstGeom prst="rect">
                <a:avLst/>
              </a:prstGeom>
              <a:blipFill>
                <a:blip r:embed="rId4"/>
                <a:stretch>
                  <a:fillRect t="-7784" b="-173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6227" y="5151172"/>
                <a:ext cx="10079567" cy="126483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000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b="1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𝒑</m:t>
                          </m:r>
                          <m:r>
                            <a:rPr lang="en-US" sz="3000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3000" b="1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𝒒</m:t>
                          </m:r>
                        </m:e>
                      </m:d>
                      <m:r>
                        <a:rPr lang="en-US" sz="3000" i="1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000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3000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3000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3000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0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0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rgbClr val="33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sz="3000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  <m:r>
                            <a:rPr lang="en-US" sz="3000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[</m:t>
                          </m:r>
                          <m:r>
                            <a:rPr lang="en-US" sz="3000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3000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3000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en-US" sz="3000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]</m:t>
                          </m:r>
                        </m:e>
                      </m:nary>
                      <m:r>
                        <a:rPr lang="en-US" sz="3000" i="1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000" b="1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𝒑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rgbClr val="33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sz="3000" i="1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en-US" sz="3000" b="1" i="1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𝒒</m:t>
                      </m:r>
                    </m:oMath>
                  </m:oMathPara>
                </a14:m>
                <a:endParaRPr lang="he-IL" sz="3000" b="1" dirty="0">
                  <a:solidFill>
                    <a:srgbClr val="3333CC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27" y="5151172"/>
                <a:ext cx="10079567" cy="126483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587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1"/>
          <p:cNvSpPr>
            <a:spLocks noChangeArrowheads="1"/>
          </p:cNvSpPr>
          <p:nvPr/>
        </p:nvSpPr>
        <p:spPr bwMode="auto">
          <a:xfrm>
            <a:off x="21772" y="758761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4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Lecture 1</a:t>
            </a:r>
            <a:endParaRPr lang="en-US" sz="32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Text Box 49"/>
          <p:cNvSpPr txBox="1">
            <a:spLocks noChangeArrowheads="1"/>
          </p:cNvSpPr>
          <p:nvPr/>
        </p:nvSpPr>
        <p:spPr bwMode="auto">
          <a:xfrm>
            <a:off x="21772" y="2126750"/>
            <a:ext cx="10080624" cy="674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Which games are we talking about?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528" y="3039121"/>
            <a:ext cx="10080625" cy="5818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are they interesting?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4818" y="3928377"/>
            <a:ext cx="10080625" cy="5818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will we learn throughout the semester?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3382" y="4796921"/>
            <a:ext cx="10080625" cy="5818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Related topics we will </a:t>
            </a:r>
            <a:r>
              <a:rPr lang="en-US" sz="3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talk about.</a:t>
            </a:r>
          </a:p>
        </p:txBody>
      </p:sp>
    </p:spTree>
    <p:extLst>
      <p:ext uri="{BB962C8B-B14F-4D97-AF65-F5344CB8AC3E}">
        <p14:creationId xmlns:p14="http://schemas.microsoft.com/office/powerpoint/2010/main" val="97021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hangingPunct="1">
              <a:lnSpc>
                <a:spcPct val="100000"/>
              </a:lnSpc>
              <a:buClrTx/>
              <a:buSzTx/>
              <a:defRPr/>
            </a:pPr>
            <a:fld id="{71322045-5F67-491E-BB82-F45F889CE585}" type="slidenum">
              <a:rPr lang="he-IL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rPr>
              <a:pPr defTabSz="1007943" hangingPunct="1">
                <a:lnSpc>
                  <a:spcPct val="100000"/>
                </a:lnSpc>
                <a:buClrTx/>
                <a:buSzTx/>
                <a:defRPr/>
              </a:pPr>
              <a:t>20</a:t>
            </a:fld>
            <a:endParaRPr lang="da-DK">
              <a:solidFill>
                <a:srgbClr val="000000"/>
              </a:solidFill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9" y="206292"/>
            <a:ext cx="10079567" cy="7708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1007943" hangingPunct="1">
              <a:lnSpc>
                <a:spcPct val="100000"/>
              </a:lnSpc>
              <a:buClrTx/>
              <a:buSzTx/>
              <a:defRPr/>
            </a:pPr>
            <a:r>
              <a:rPr lang="en-US" sz="4409" kern="0" dirty="0">
                <a:solidFill>
                  <a:srgbClr val="3333CC"/>
                </a:solidFill>
                <a:ea typeface="ＭＳ Ｐゴシック" charset="-128"/>
                <a:cs typeface="Arial" panose="020B0604020202020204" pitchFamily="34" charset="0"/>
              </a:rPr>
              <a:t>0-sum 2-player matrix games</a:t>
            </a:r>
            <a:endParaRPr lang="en-US" sz="3527" kern="0" dirty="0">
              <a:solidFill>
                <a:srgbClr val="C00000"/>
              </a:solidFill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8" y="1085747"/>
            <a:ext cx="1007956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007943" hangingPunct="1">
              <a:lnSpc>
                <a:spcPct val="100000"/>
              </a:lnSpc>
              <a:buClrTx/>
              <a:buSzTx/>
            </a:pPr>
            <a:r>
              <a:rPr lang="en-US" sz="3527" b="1" dirty="0">
                <a:solidFill>
                  <a:srgbClr val="C0000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Von 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Neumann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’s</a:t>
            </a:r>
            <a:r>
              <a:rPr lang="en-US" sz="3527" b="1" dirty="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 min-max </a:t>
            </a:r>
            <a:r>
              <a:rPr lang="en-US" sz="3527" b="1" dirty="0" smtClean="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theorem (1928):</a:t>
            </a:r>
            <a:endParaRPr lang="he-IL" sz="3527" b="1" dirty="0">
              <a:solidFill>
                <a:srgbClr val="000000"/>
              </a:solidFill>
              <a:latin typeface="Times New Roman" pitchFamily="18" charset="0"/>
              <a:ea typeface="MS PGothic" pitchFamily="34" charset="-128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29" y="2426149"/>
                <a:ext cx="10079567" cy="86863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527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527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527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3527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𝒑</m:t>
                              </m:r>
                            </m:lim>
                          </m:limLow>
                        </m:fName>
                        <m:e>
                          <m:func>
                            <m:funcPr>
                              <m:ctrlPr>
                                <a:rPr lang="en-US" sz="3527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3527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527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min</m:t>
                                  </m:r>
                                </m:e>
                                <m:lim>
                                  <m:r>
                                    <a:rPr lang="en-US" sz="3527" b="1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𝒒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3527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3527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527" b="1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𝒑</m:t>
                                  </m:r>
                                  <m:r>
                                    <a:rPr lang="en-US" sz="3527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3527" b="1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𝒒</m:t>
                                  </m:r>
                                </m:e>
                              </m:d>
                            </m:e>
                          </m:func>
                        </m:e>
                      </m:func>
                      <m:r>
                        <a:rPr lang="en-US" sz="3527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527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527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 </m:t>
                      </m:r>
                      <m:func>
                        <m:funcPr>
                          <m:ctrlPr>
                            <a:rPr lang="en-US" sz="3527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527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527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3527" b="1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𝒒</m:t>
                              </m:r>
                            </m:lim>
                          </m:limLow>
                        </m:fName>
                        <m:e>
                          <m:func>
                            <m:funcPr>
                              <m:ctrlPr>
                                <a:rPr lang="en-US" sz="3527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3527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527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max</m:t>
                                  </m:r>
                                </m:e>
                                <m:lim>
                                  <m:r>
                                    <a:rPr lang="en-US" sz="3527" b="1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𝒑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3527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3527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527" b="1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𝒑</m:t>
                                  </m:r>
                                  <m:r>
                                    <a:rPr lang="en-US" sz="3527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3527" b="1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𝒒</m:t>
                                  </m:r>
                                </m:e>
                              </m:d>
                            </m:e>
                          </m:func>
                          <m:r>
                            <a:rPr lang="en-US" sz="3527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he-IL" sz="3527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" y="2426149"/>
                <a:ext cx="10079567" cy="8686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038276" y="3666572"/>
                <a:ext cx="5980543" cy="86491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527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527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527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3527" b="1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𝒒</m:t>
                              </m:r>
                            </m:lim>
                          </m:limLow>
                        </m:fName>
                        <m:e>
                          <m:func>
                            <m:funcPr>
                              <m:ctrlPr>
                                <a:rPr lang="en-US" sz="3527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3527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527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max</m:t>
                                  </m:r>
                                </m:e>
                                <m:lim>
                                  <m:r>
                                    <a:rPr lang="en-US" sz="3527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3527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3527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527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  <m:r>
                                    <a:rPr lang="en-US" sz="3527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3527" b="1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𝒒</m:t>
                                  </m:r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he-IL" sz="3527" dirty="0">
                  <a:solidFill>
                    <a:srgbClr val="0033CC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276" y="3666572"/>
                <a:ext cx="5980543" cy="8649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-120228" y="3666572"/>
                <a:ext cx="6131736" cy="86863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527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527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527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3527" b="1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𝒑</m:t>
                              </m:r>
                            </m:lim>
                          </m:limLow>
                        </m:fName>
                        <m:e>
                          <m:func>
                            <m:funcPr>
                              <m:ctrlPr>
                                <a:rPr lang="en-US" sz="3527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3527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527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min</m:t>
                                  </m:r>
                                </m:e>
                                <m:lim>
                                  <m:r>
                                    <a:rPr lang="en-US" sz="3527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3527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3527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527" b="1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𝒑</m:t>
                                  </m:r>
                                  <m:r>
                                    <a:rPr lang="en-US" sz="3527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3527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he-IL" sz="3527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20228" y="3666572"/>
                <a:ext cx="6131736" cy="8686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 rot="5400000">
                <a:off x="2597067" y="3265025"/>
                <a:ext cx="787466" cy="635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527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he-IL" sz="3527" i="1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2597067" y="3265025"/>
                <a:ext cx="787466" cy="635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 rot="5400000">
                <a:off x="6494500" y="3265025"/>
                <a:ext cx="787466" cy="635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527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he-IL" sz="3527" i="1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6494500" y="3265025"/>
                <a:ext cx="787466" cy="635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483450" y="5128109"/>
                <a:ext cx="3427142" cy="226344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defTabSz="1007943" hangingPunct="1">
                  <a:lnSpc>
                    <a:spcPct val="100000"/>
                  </a:lnSpc>
                  <a:buClrTx/>
                  <a:buSzTx/>
                </a:pPr>
                <a:r>
                  <a:rPr lang="en-US" sz="3527" dirty="0" smtClean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527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527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max</m:t>
                        </m:r>
                        <m:r>
                          <a:rPr lang="en-US" sz="3527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fName>
                      <m:e>
                        <m:r>
                          <a:rPr lang="en-US" sz="3527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func>
                  </m:oMath>
                </a14:m>
                <a:endParaRPr lang="en-US" sz="3527" dirty="0">
                  <a:solidFill>
                    <a:srgbClr val="0033CC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  <a:p>
                <a:pPr defTabSz="1007943" hangingPunct="1">
                  <a:lnSpc>
                    <a:spcPct val="100000"/>
                  </a:lnSpc>
                  <a:buClrTx/>
                  <a:buSzTx/>
                </a:pPr>
                <a:r>
                  <a:rPr lang="en-US" sz="3527" dirty="0">
                    <a:solidFill>
                      <a:srgbClr val="0033CC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</a:t>
                </a:r>
                <a:r>
                  <a:rPr lang="en-US" sz="3527" dirty="0" err="1">
                    <a:solidFill>
                      <a:srgbClr val="0033CC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s.t.</a:t>
                </a:r>
                <a:r>
                  <a:rPr lang="en-US" sz="3527" dirty="0">
                    <a:solidFill>
                      <a:srgbClr val="0033CC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527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527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p>
                        <m:r>
                          <a:rPr lang="en-US" sz="3527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p>
                    </m:sSup>
                    <m:r>
                      <a:rPr lang="en-US" sz="3527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3527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3527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sSup>
                      <m:sSupPr>
                        <m:ctrlPr>
                          <a:rPr lang="en-US" sz="3527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527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e>
                      <m:sup>
                        <m:r>
                          <a:rPr lang="en-US" sz="3527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p>
                    </m:sSup>
                  </m:oMath>
                </a14:m>
                <a:endParaRPr lang="en-US" sz="3527" b="1" dirty="0">
                  <a:solidFill>
                    <a:srgbClr val="0033CC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  <a:p>
                <a:pPr defTabSz="1007943" hangingPunct="1">
                  <a:lnSpc>
                    <a:spcPct val="100000"/>
                  </a:lnSpc>
                  <a:buClrTx/>
                  <a:buSzTx/>
                </a:pPr>
                <a:r>
                  <a:rPr lang="en-US" sz="3527" b="1" dirty="0">
                    <a:solidFill>
                      <a:srgbClr val="0033CC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527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527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p>
                        <m:r>
                          <a:rPr lang="en-US" sz="3527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p>
                    </m:sSup>
                    <m:r>
                      <a:rPr lang="en-US" sz="3527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  <m:r>
                      <a:rPr lang="en-US" sz="3527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527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endParaRPr lang="en-US" sz="3527" dirty="0">
                  <a:solidFill>
                    <a:srgbClr val="0033CC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  <a:p>
                <a:pPr defTabSz="1007943" hangingPunct="1">
                  <a:lnSpc>
                    <a:spcPct val="100000"/>
                  </a:lnSpc>
                  <a:buClrTx/>
                  <a:buSzTx/>
                </a:pPr>
                <a:r>
                  <a:rPr lang="en-US" sz="3527" dirty="0">
                    <a:solidFill>
                      <a:srgbClr val="0033CC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3527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𝒑</m:t>
                    </m:r>
                    <m:r>
                      <a:rPr lang="en-US" sz="3527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3527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endParaRPr lang="he-IL" sz="3527" dirty="0">
                  <a:solidFill>
                    <a:srgbClr val="0033CC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3450" y="5128109"/>
                <a:ext cx="3427142" cy="2263440"/>
              </a:xfrm>
              <a:prstGeom prst="rect">
                <a:avLst/>
              </a:prstGeom>
              <a:blipFill>
                <a:blip r:embed="rId7"/>
                <a:stretch>
                  <a:fillRect l="-19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672572" y="5128109"/>
                <a:ext cx="3057469" cy="226344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defTabSz="1007943" hangingPunct="1">
                  <a:lnSpc>
                    <a:spcPct val="100000"/>
                  </a:lnSpc>
                  <a:buClrTx/>
                  <a:buSzTx/>
                </a:pPr>
                <a:r>
                  <a:rPr lang="en-US" sz="3527" dirty="0" smtClean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527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527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min</m:t>
                        </m:r>
                        <m:r>
                          <a:rPr lang="en-US" sz="3527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fName>
                      <m:e>
                        <m:r>
                          <a:rPr lang="en-US" sz="3527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func>
                  </m:oMath>
                </a14:m>
                <a:endParaRPr lang="en-US" sz="3527" dirty="0">
                  <a:solidFill>
                    <a:srgbClr val="0033CC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  <a:p>
                <a:pPr defTabSz="1007943" hangingPunct="1">
                  <a:lnSpc>
                    <a:spcPct val="100000"/>
                  </a:lnSpc>
                  <a:buClrTx/>
                  <a:buSzTx/>
                </a:pPr>
                <a:r>
                  <a:rPr lang="en-US" sz="3527" dirty="0">
                    <a:solidFill>
                      <a:srgbClr val="0033CC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</a:t>
                </a:r>
                <a:r>
                  <a:rPr lang="en-US" sz="3527" dirty="0" err="1">
                    <a:solidFill>
                      <a:srgbClr val="0033CC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s.t.</a:t>
                </a:r>
                <a:r>
                  <a:rPr lang="en-US" sz="3527" dirty="0">
                    <a:solidFill>
                      <a:srgbClr val="0033CC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527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3527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𝒒</m:t>
                    </m:r>
                    <m:r>
                      <a:rPr lang="en-US" sz="3527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3527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3527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</m:oMath>
                </a14:m>
                <a:endParaRPr lang="en-US" sz="3527" b="1" dirty="0">
                  <a:solidFill>
                    <a:srgbClr val="0033CC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  <a:p>
                <a:pPr defTabSz="1007943" hangingPunct="1">
                  <a:lnSpc>
                    <a:spcPct val="100000"/>
                  </a:lnSpc>
                  <a:buClrTx/>
                  <a:buSz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527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527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e>
                        <m:sup>
                          <m:r>
                            <a:rPr lang="en-US" sz="3527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sz="3527" b="1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𝒒</m:t>
                      </m:r>
                      <m:r>
                        <a:rPr lang="en-US" sz="3527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527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527" dirty="0">
                  <a:solidFill>
                    <a:srgbClr val="0033CC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  <a:p>
                <a:pPr defTabSz="1007943" hangingPunct="1">
                  <a:lnSpc>
                    <a:spcPct val="100000"/>
                  </a:lnSpc>
                  <a:buClrTx/>
                  <a:buSzTx/>
                </a:pPr>
                <a:r>
                  <a:rPr lang="en-US" sz="3527" dirty="0">
                    <a:solidFill>
                      <a:srgbClr val="0033CC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3527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𝒒</m:t>
                    </m:r>
                    <m:r>
                      <a:rPr lang="en-US" sz="3527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3527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endParaRPr lang="he-IL" sz="3527" dirty="0">
                  <a:solidFill>
                    <a:srgbClr val="0033CC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2572" y="5128109"/>
                <a:ext cx="3057469" cy="2263440"/>
              </a:xfrm>
              <a:prstGeom prst="rect">
                <a:avLst/>
              </a:prstGeom>
              <a:blipFill>
                <a:blip r:embed="rId8"/>
                <a:stretch>
                  <a:fillRect l="-2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 rot="5400000">
                <a:off x="2597067" y="4607918"/>
                <a:ext cx="787466" cy="635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527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he-IL" sz="3527" i="1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2597067" y="4607918"/>
                <a:ext cx="787466" cy="635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 rot="5400000">
                <a:off x="6494500" y="4607918"/>
                <a:ext cx="787466" cy="635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527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he-IL" sz="3527" i="1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6494500" y="4607918"/>
                <a:ext cx="787466" cy="635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74894" y="5122015"/>
                <a:ext cx="787466" cy="635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527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he-IL" sz="3527" i="1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4894" y="5122015"/>
                <a:ext cx="787466" cy="635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3580333" y="6139781"/>
            <a:ext cx="2919958" cy="111017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007943" hangingPunct="1">
              <a:lnSpc>
                <a:spcPct val="100000"/>
              </a:lnSpc>
              <a:buClrTx/>
              <a:buSzTx/>
            </a:pPr>
            <a:r>
              <a:rPr lang="en-US" sz="3307" dirty="0">
                <a:solidFill>
                  <a:srgbClr val="00B05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LP</a:t>
            </a:r>
            <a:br>
              <a:rPr lang="en-US" sz="3307" dirty="0">
                <a:solidFill>
                  <a:srgbClr val="00B05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</a:br>
            <a:r>
              <a:rPr lang="en-US" sz="3307" dirty="0">
                <a:solidFill>
                  <a:srgbClr val="00B050"/>
                </a:solidFill>
                <a:latin typeface="Times New Roman" pitchFamily="18" charset="0"/>
                <a:ea typeface="MS PGothic" pitchFamily="34" charset="-128"/>
                <a:cs typeface="Times New Roman" panose="02020603050405020304" pitchFamily="18" charset="0"/>
              </a:rPr>
              <a:t>Duality</a:t>
            </a:r>
            <a:endParaRPr lang="he-IL" sz="3307" dirty="0">
              <a:solidFill>
                <a:srgbClr val="00B050"/>
              </a:solidFill>
              <a:latin typeface="Times New Roman" pitchFamily="18" charset="0"/>
              <a:ea typeface="MS PGothic" pitchFamily="34" charset="-128"/>
              <a:cs typeface="Times New Roman" panose="02020603050405020304" pitchFamily="18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 bwMode="auto">
          <a:xfrm flipV="1">
            <a:off x="5001792" y="5730402"/>
            <a:ext cx="0" cy="40938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-1181" y="1687500"/>
                <a:ext cx="10079567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defTabSz="1007943" hangingPunct="1">
                  <a:lnSpc>
                    <a:spcPct val="100000"/>
                  </a:lnSpc>
                  <a:buClrTx/>
                  <a:buSzTx/>
                </a:pPr>
                <a:r>
                  <a:rPr lang="en-US" sz="3400" dirty="0" smtClean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For every </a:t>
                </a:r>
                <a:r>
                  <a:rPr lang="en-US" sz="3400" i="1" dirty="0" smtClean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finite</a:t>
                </a:r>
                <a:r>
                  <a:rPr lang="en-US" sz="3400" dirty="0" smtClean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 matrix </a:t>
                </a:r>
                <a14:m>
                  <m:oMath xmlns:m="http://schemas.openxmlformats.org/officeDocument/2006/math">
                    <m:r>
                      <a:rPr lang="en-US" sz="34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MS PGothic" pitchFamily="34" charset="-128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3400" dirty="0" smtClean="0">
                    <a:solidFill>
                      <a:srgbClr val="00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:</a:t>
                </a:r>
                <a:endParaRPr lang="he-IL" sz="3400" dirty="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81" y="1687500"/>
                <a:ext cx="10079567" cy="615553"/>
              </a:xfrm>
              <a:prstGeom prst="rect">
                <a:avLst/>
              </a:prstGeom>
              <a:blipFill>
                <a:blip r:embed="rId12"/>
                <a:stretch>
                  <a:fillRect t="-14851" b="-326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2175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1909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0-sum matrix games vs. TBSGs</a:t>
            </a:r>
            <a:endParaRPr lang="en-US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46"/>
          <p:cNvSpPr txBox="1">
            <a:spLocks noChangeArrowheads="1"/>
          </p:cNvSpPr>
          <p:nvPr/>
        </p:nvSpPr>
        <p:spPr bwMode="auto">
          <a:xfrm>
            <a:off x="20671" y="1407256"/>
            <a:ext cx="10080625" cy="521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matrix games optimal strategies are, in general, </a:t>
            </a:r>
            <a:r>
              <a:rPr lang="en-US" sz="3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randomized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46"/>
          <p:cNvSpPr txBox="1">
            <a:spLocks noChangeArrowheads="1"/>
          </p:cNvSpPr>
          <p:nvPr/>
        </p:nvSpPr>
        <p:spPr bwMode="auto">
          <a:xfrm>
            <a:off x="8687" y="2011717"/>
            <a:ext cx="10080625" cy="521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TBSG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s, there are always </a:t>
            </a:r>
            <a:r>
              <a:rPr lang="en-US" sz="3000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deterministic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optimal strategies.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46"/>
          <p:cNvSpPr txBox="1">
            <a:spLocks noChangeArrowheads="1"/>
          </p:cNvSpPr>
          <p:nvPr/>
        </p:nvSpPr>
        <p:spPr bwMode="auto">
          <a:xfrm>
            <a:off x="6977" y="2790841"/>
            <a:ext cx="10080625" cy="521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Why? What’s the difference?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46"/>
          <p:cNvSpPr txBox="1">
            <a:spLocks noChangeArrowheads="1"/>
          </p:cNvSpPr>
          <p:nvPr/>
        </p:nvSpPr>
        <p:spPr bwMode="auto">
          <a:xfrm>
            <a:off x="15541" y="3498044"/>
            <a:ext cx="10080625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matrix games both players play </a:t>
            </a:r>
            <a:r>
              <a:rPr lang="en-US" sz="30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simultaneously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player has to choose an action/strategy without knowing which action was chosen by the other player.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46"/>
          <p:cNvSpPr txBox="1">
            <a:spLocks noChangeArrowheads="1"/>
          </p:cNvSpPr>
          <p:nvPr/>
        </p:nvSpPr>
        <p:spPr bwMode="auto">
          <a:xfrm>
            <a:off x="13831" y="5109369"/>
            <a:ext cx="10080625" cy="521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Matrix games are not </a:t>
            </a:r>
            <a:r>
              <a:rPr lang="en-US" sz="3000" i="1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perfect-information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games.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46"/>
          <p:cNvSpPr txBox="1">
            <a:spLocks noChangeArrowheads="1"/>
          </p:cNvSpPr>
          <p:nvPr/>
        </p:nvSpPr>
        <p:spPr bwMode="auto">
          <a:xfrm>
            <a:off x="22395" y="5796022"/>
            <a:ext cx="10080625" cy="95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Turn-based games are </a:t>
            </a:r>
            <a:r>
              <a:rPr lang="en-US" sz="3000" i="1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perfect-information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games,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 if they are </a:t>
            </a:r>
            <a:r>
              <a:rPr lang="en-US" sz="3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stochastic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5062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4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70539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0-sum games as matrix games</a:t>
            </a:r>
            <a:endParaRPr lang="en-US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46"/>
          <p:cNvSpPr txBox="1">
            <a:spLocks noChangeArrowheads="1"/>
          </p:cNvSpPr>
          <p:nvPr/>
        </p:nvSpPr>
        <p:spPr bwMode="auto">
          <a:xfrm>
            <a:off x="20671" y="1160680"/>
            <a:ext cx="10080625" cy="95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Any 0-sum game can be viewed as a 0-sum matrix game,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 a huge, or possibly </a:t>
            </a:r>
            <a:r>
              <a:rPr lang="en-US" sz="3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infinite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matrix.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 flipV="1">
            <a:off x="2178128" y="2875546"/>
            <a:ext cx="2712377" cy="2054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>
            <a:off x="2178128" y="2885820"/>
            <a:ext cx="0" cy="235278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-1059819" y="2278850"/>
            <a:ext cx="10080625" cy="521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Strategies of player 2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Box 46"/>
          <p:cNvSpPr txBox="1">
            <a:spLocks noChangeArrowheads="1"/>
          </p:cNvSpPr>
          <p:nvPr/>
        </p:nvSpPr>
        <p:spPr bwMode="auto">
          <a:xfrm rot="16200000">
            <a:off x="-1103505" y="3561012"/>
            <a:ext cx="5363113" cy="95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Strategies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player 1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46"/>
          <p:cNvSpPr txBox="1">
            <a:spLocks noChangeArrowheads="1"/>
          </p:cNvSpPr>
          <p:nvPr/>
        </p:nvSpPr>
        <p:spPr bwMode="auto">
          <a:xfrm>
            <a:off x="729470" y="3688229"/>
            <a:ext cx="6596010" cy="521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outcomes</a:t>
            </a:r>
            <a:endParaRPr lang="en-US" sz="30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/>
          <p:cNvCxnSpPr/>
          <p:nvPr/>
        </p:nvCxnSpPr>
        <p:spPr bwMode="auto">
          <a:xfrm>
            <a:off x="4962424" y="2875546"/>
            <a:ext cx="83220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Text Box 46"/>
          <p:cNvSpPr txBox="1">
            <a:spLocks noChangeArrowheads="1"/>
          </p:cNvSpPr>
          <p:nvPr/>
        </p:nvSpPr>
        <p:spPr bwMode="auto">
          <a:xfrm>
            <a:off x="8687" y="5345572"/>
            <a:ext cx="10080625" cy="95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3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theorem, in its full generality,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holds only for </a:t>
            </a:r>
            <a:r>
              <a:rPr lang="en-US" sz="30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finite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matrices.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Box 46"/>
          <p:cNvSpPr txBox="1">
            <a:spLocks noChangeArrowheads="1"/>
          </p:cNvSpPr>
          <p:nvPr/>
        </p:nvSpPr>
        <p:spPr bwMode="auto">
          <a:xfrm>
            <a:off x="17251" y="6319902"/>
            <a:ext cx="10080625" cy="95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Thus, it cannot be used to prove that “our” games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have values and optimal strategies.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Box 46"/>
          <p:cNvSpPr txBox="1">
            <a:spLocks noChangeArrowheads="1"/>
          </p:cNvSpPr>
          <p:nvPr/>
        </p:nvSpPr>
        <p:spPr bwMode="auto">
          <a:xfrm>
            <a:off x="5555548" y="3137879"/>
            <a:ext cx="4285995" cy="1380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000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strategic form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the game.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9958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  <p:bldP spid="17" grpId="0"/>
      <p:bldP spid="18" grpId="0"/>
      <p:bldP spid="23" grpId="0"/>
      <p:bldP spid="25" grpId="0"/>
      <p:bldP spid="2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70539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Infinite 0-sum game without a value</a:t>
            </a:r>
            <a:endParaRPr lang="en-US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46"/>
          <p:cNvSpPr txBox="1">
            <a:spLocks noChangeArrowheads="1"/>
          </p:cNvSpPr>
          <p:nvPr/>
        </p:nvSpPr>
        <p:spPr bwMode="auto">
          <a:xfrm>
            <a:off x="20671" y="1283968"/>
            <a:ext cx="10080625" cy="521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Each player guesses a number.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46"/>
          <p:cNvSpPr txBox="1">
            <a:spLocks noChangeArrowheads="1"/>
          </p:cNvSpPr>
          <p:nvPr/>
        </p:nvSpPr>
        <p:spPr bwMode="auto">
          <a:xfrm>
            <a:off x="-1587" y="1888427"/>
            <a:ext cx="10080625" cy="521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Higher number wins.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46"/>
          <p:cNvSpPr txBox="1">
            <a:spLocks noChangeArrowheads="1"/>
          </p:cNvSpPr>
          <p:nvPr/>
        </p:nvSpPr>
        <p:spPr bwMode="auto">
          <a:xfrm>
            <a:off x="6977" y="2503159"/>
            <a:ext cx="10080625" cy="521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Draw if the guessed numbers are equal.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 Box 46"/>
              <p:cNvSpPr txBox="1">
                <a:spLocks noChangeArrowheads="1"/>
              </p:cNvSpPr>
              <p:nvPr/>
            </p:nvSpPr>
            <p:spPr bwMode="auto">
              <a:xfrm>
                <a:off x="17251" y="3458661"/>
                <a:ext cx="10080625" cy="30195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4"/>
                                <m:mcJc m:val="center"/>
                              </m:mcPr>
                            </m:mc>
                          </m:mcs>
                          <m:ctrlPr>
                            <a:rPr lang="en-US" sz="3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mPr>
                        <m:mr>
                          <m:e>
                            <m:f>
                              <m:fPr>
                                <m:ctrlPr>
                                  <a:rPr lang="en-US" sz="3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brk m:alnAt="7"/>
                                  </m:rPr>
                                  <a:rPr lang="en-US" sz="3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m:rPr>
                                    <m:brk m:alnAt="7"/>
                                  </m:rPr>
                                  <a:rPr lang="en-US" sz="3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  <m:e>
                            <m:r>
                              <a:rPr lang="en-US" sz="3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en-US" sz="3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en-US" sz="3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⋯</m:t>
                            </m:r>
                          </m:e>
                        </m:mr>
                        <m:mr>
                          <m:e>
                            <m:r>
                              <a:rPr lang="en-US" sz="3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  <m:e>
                            <m:f>
                              <m:fPr>
                                <m:ctrlPr>
                                  <a:rPr lang="en-US" sz="3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3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  <m:e>
                            <m:r>
                              <a:rPr lang="en-US" sz="3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⋯</m:t>
                            </m:r>
                          </m:e>
                        </m:mr>
                        <m:mr>
                          <m:e>
                            <m:r>
                              <a:rPr lang="en-US" sz="3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  <m:e>
                            <m:r>
                              <a:rPr lang="en-US" sz="3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  <m:e>
                            <m:f>
                              <m:fPr>
                                <m:ctrlPr>
                                  <a:rPr lang="en-US" sz="3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3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⋯</m:t>
                            </m:r>
                          </m:e>
                        </m:mr>
                        <m:mr>
                          <m:e>
                            <m:r>
                              <a:rPr lang="en-US" sz="3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⋮</m:t>
                            </m:r>
                          </m:e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⋮</m:t>
                            </m:r>
                          </m:e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⋮</m:t>
                            </m:r>
                          </m:e>
                          <m:e>
                            <m:r>
                              <a:rPr lang="en-US" sz="3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⋱</m:t>
                            </m:r>
                          </m:e>
                        </m:mr>
                      </m:m>
                    </m:oMath>
                  </m:oMathPara>
                </a14:m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0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251" y="3458661"/>
                <a:ext cx="10080625" cy="3019545"/>
              </a:xfrm>
              <a:prstGeom prst="rect">
                <a:avLst/>
              </a:prstGeom>
              <a:blipFill>
                <a:blip r:embed="rId3"/>
                <a:stretch>
                  <a:fillRect t="-201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71671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5" grpId="0"/>
      <p:bldP spid="2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99309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“big-match”</a:t>
            </a:r>
            <a:br>
              <a:rPr lang="en-US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[Gillette (1957)] [Blackwell-Ferguson (1968)]</a:t>
            </a:r>
            <a:endParaRPr lang="en-US" sz="3600" dirty="0">
              <a:solidFill>
                <a:srgbClr val="99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1630328" y="3362471"/>
            <a:ext cx="914400" cy="883578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544728" y="3362469"/>
            <a:ext cx="914400" cy="883578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630330" y="4244215"/>
            <a:ext cx="914400" cy="883578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2544730" y="4244213"/>
            <a:ext cx="914400" cy="883578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98255" y="3558520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255" y="3558520"/>
                <a:ext cx="549746" cy="5502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68138" y="4410862"/>
                <a:ext cx="441461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138" y="4410862"/>
                <a:ext cx="441461" cy="5502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801769" y="2773155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1769" y="2773155"/>
                <a:ext cx="549746" cy="5502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781197" y="2770359"/>
                <a:ext cx="441461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1197" y="2770359"/>
                <a:ext cx="441461" cy="55027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8"/>
          <p:cNvSpPr>
            <a:spLocks noChangeAspect="1" noChangeArrowheads="1"/>
          </p:cNvSpPr>
          <p:nvPr/>
        </p:nvSpPr>
        <p:spPr bwMode="auto">
          <a:xfrm>
            <a:off x="968138" y="5841224"/>
            <a:ext cx="381000" cy="349250"/>
          </a:xfrm>
          <a:prstGeom prst="ellips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3" name="Oval 8"/>
          <p:cNvSpPr>
            <a:spLocks noChangeAspect="1" noChangeArrowheads="1"/>
          </p:cNvSpPr>
          <p:nvPr/>
        </p:nvSpPr>
        <p:spPr bwMode="auto">
          <a:xfrm>
            <a:off x="3722223" y="5841224"/>
            <a:ext cx="381000" cy="349250"/>
          </a:xfrm>
          <a:prstGeom prst="ellips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4" name="Curved Connector 3"/>
          <p:cNvCxnSpPr>
            <a:endCxn id="22" idx="0"/>
          </p:cNvCxnSpPr>
          <p:nvPr/>
        </p:nvCxnSpPr>
        <p:spPr bwMode="auto">
          <a:xfrm rot="5400000">
            <a:off x="1045472" y="4799167"/>
            <a:ext cx="1155223" cy="928890"/>
          </a:xfrm>
          <a:prstGeom prst="curvedConnector3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4" name="Curved Connector 23"/>
          <p:cNvCxnSpPr>
            <a:endCxn id="23" idx="0"/>
          </p:cNvCxnSpPr>
          <p:nvPr/>
        </p:nvCxnSpPr>
        <p:spPr bwMode="auto">
          <a:xfrm rot="16200000" flipH="1">
            <a:off x="2870667" y="4799167"/>
            <a:ext cx="1155223" cy="928889"/>
          </a:xfrm>
          <a:prstGeom prst="curvedConnector3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5" name="Curved Connector 24"/>
          <p:cNvCxnSpPr>
            <a:stCxn id="22" idx="2"/>
            <a:endCxn id="22" idx="6"/>
          </p:cNvCxnSpPr>
          <p:nvPr/>
        </p:nvCxnSpPr>
        <p:spPr bwMode="auto">
          <a:xfrm rot="10800000" flipH="1">
            <a:off x="968138" y="6015849"/>
            <a:ext cx="381000" cy="12700"/>
          </a:xfrm>
          <a:prstGeom prst="curvedConnector5">
            <a:avLst>
              <a:gd name="adj1" fmla="val -60000"/>
              <a:gd name="adj2" fmla="val -4367858"/>
              <a:gd name="adj3" fmla="val 160000"/>
            </a:avLst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1" name="Curved Connector 30"/>
          <p:cNvCxnSpPr>
            <a:stCxn id="23" idx="2"/>
            <a:endCxn id="23" idx="6"/>
          </p:cNvCxnSpPr>
          <p:nvPr/>
        </p:nvCxnSpPr>
        <p:spPr bwMode="auto">
          <a:xfrm rot="10800000" flipH="1">
            <a:off x="3722223" y="6015849"/>
            <a:ext cx="381000" cy="12700"/>
          </a:xfrm>
          <a:prstGeom prst="curvedConnector5">
            <a:avLst>
              <a:gd name="adj1" fmla="val -60000"/>
              <a:gd name="adj2" fmla="val -4110717"/>
              <a:gd name="adj3" fmla="val 160000"/>
            </a:avLst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883764" y="6693564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764" y="6693564"/>
                <a:ext cx="549746" cy="55027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637849" y="6701946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7849" y="6701946"/>
                <a:ext cx="549746" cy="55027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9929" name="Freeform 209928"/>
          <p:cNvSpPr/>
          <p:nvPr/>
        </p:nvSpPr>
        <p:spPr bwMode="auto">
          <a:xfrm>
            <a:off x="1157937" y="2488143"/>
            <a:ext cx="1274633" cy="1307432"/>
          </a:xfrm>
          <a:custGeom>
            <a:avLst/>
            <a:gdLst>
              <a:gd name="connsiteX0" fmla="*/ 1008441 w 1008441"/>
              <a:gd name="connsiteY0" fmla="*/ 1001895 h 1001895"/>
              <a:gd name="connsiteX1" fmla="*/ 17841 w 1008441"/>
              <a:gd name="connsiteY1" fmla="*/ 631781 h 1001895"/>
              <a:gd name="connsiteX2" fmla="*/ 409727 w 1008441"/>
              <a:gd name="connsiteY2" fmla="*/ 410 h 1001895"/>
              <a:gd name="connsiteX3" fmla="*/ 899584 w 1008441"/>
              <a:gd name="connsiteY3" fmla="*/ 555581 h 1001895"/>
              <a:gd name="connsiteX0" fmla="*/ 1013895 w 1547295"/>
              <a:gd name="connsiteY0" fmla="*/ 1001515 h 1001515"/>
              <a:gd name="connsiteX1" fmla="*/ 23295 w 1547295"/>
              <a:gd name="connsiteY1" fmla="*/ 631401 h 1001515"/>
              <a:gd name="connsiteX2" fmla="*/ 415181 w 1547295"/>
              <a:gd name="connsiteY2" fmla="*/ 30 h 1001515"/>
              <a:gd name="connsiteX3" fmla="*/ 1547295 w 1547295"/>
              <a:gd name="connsiteY3" fmla="*/ 609629 h 1001515"/>
              <a:gd name="connsiteX0" fmla="*/ 991496 w 1524896"/>
              <a:gd name="connsiteY0" fmla="*/ 1306300 h 1306300"/>
              <a:gd name="connsiteX1" fmla="*/ 896 w 1524896"/>
              <a:gd name="connsiteY1" fmla="*/ 936186 h 1306300"/>
              <a:gd name="connsiteX2" fmla="*/ 828211 w 1524896"/>
              <a:gd name="connsiteY2" fmla="*/ 15 h 1306300"/>
              <a:gd name="connsiteX3" fmla="*/ 1524896 w 1524896"/>
              <a:gd name="connsiteY3" fmla="*/ 914414 h 1306300"/>
              <a:gd name="connsiteX0" fmla="*/ 882791 w 1416191"/>
              <a:gd name="connsiteY0" fmla="*/ 1307719 h 1307719"/>
              <a:gd name="connsiteX1" fmla="*/ 1048 w 1416191"/>
              <a:gd name="connsiteY1" fmla="*/ 719891 h 1307719"/>
              <a:gd name="connsiteX2" fmla="*/ 719506 w 1416191"/>
              <a:gd name="connsiteY2" fmla="*/ 1434 h 1307719"/>
              <a:gd name="connsiteX3" fmla="*/ 1416191 w 1416191"/>
              <a:gd name="connsiteY3" fmla="*/ 915833 h 1307719"/>
              <a:gd name="connsiteX0" fmla="*/ 882747 w 1274633"/>
              <a:gd name="connsiteY0" fmla="*/ 1307432 h 1307432"/>
              <a:gd name="connsiteX1" fmla="*/ 1004 w 1274633"/>
              <a:gd name="connsiteY1" fmla="*/ 719604 h 1307432"/>
              <a:gd name="connsiteX2" fmla="*/ 719462 w 1274633"/>
              <a:gd name="connsiteY2" fmla="*/ 1147 h 1307432"/>
              <a:gd name="connsiteX3" fmla="*/ 1274633 w 1274633"/>
              <a:gd name="connsiteY3" fmla="*/ 893774 h 130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74633" h="1307432">
                <a:moveTo>
                  <a:pt x="882747" y="1307432"/>
                </a:moveTo>
                <a:cubicBezTo>
                  <a:pt x="437340" y="1205832"/>
                  <a:pt x="28218" y="937318"/>
                  <a:pt x="1004" y="719604"/>
                </a:cubicBezTo>
                <a:cubicBezTo>
                  <a:pt x="-26210" y="501890"/>
                  <a:pt x="507191" y="-27881"/>
                  <a:pt x="719462" y="1147"/>
                </a:cubicBezTo>
                <a:cubicBezTo>
                  <a:pt x="931733" y="30175"/>
                  <a:pt x="1103183" y="609838"/>
                  <a:pt x="1274633" y="893774"/>
                </a:cubicBezTo>
              </a:path>
            </a:pathLst>
          </a:cu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5" name="Freeform 44"/>
          <p:cNvSpPr/>
          <p:nvPr/>
        </p:nvSpPr>
        <p:spPr bwMode="auto">
          <a:xfrm flipH="1">
            <a:off x="2654680" y="2518221"/>
            <a:ext cx="1252855" cy="1307056"/>
          </a:xfrm>
          <a:custGeom>
            <a:avLst/>
            <a:gdLst>
              <a:gd name="connsiteX0" fmla="*/ 1008441 w 1008441"/>
              <a:gd name="connsiteY0" fmla="*/ 1001895 h 1001895"/>
              <a:gd name="connsiteX1" fmla="*/ 17841 w 1008441"/>
              <a:gd name="connsiteY1" fmla="*/ 631781 h 1001895"/>
              <a:gd name="connsiteX2" fmla="*/ 409727 w 1008441"/>
              <a:gd name="connsiteY2" fmla="*/ 410 h 1001895"/>
              <a:gd name="connsiteX3" fmla="*/ 899584 w 1008441"/>
              <a:gd name="connsiteY3" fmla="*/ 555581 h 1001895"/>
              <a:gd name="connsiteX0" fmla="*/ 1013895 w 1547295"/>
              <a:gd name="connsiteY0" fmla="*/ 1001515 h 1001515"/>
              <a:gd name="connsiteX1" fmla="*/ 23295 w 1547295"/>
              <a:gd name="connsiteY1" fmla="*/ 631401 h 1001515"/>
              <a:gd name="connsiteX2" fmla="*/ 415181 w 1547295"/>
              <a:gd name="connsiteY2" fmla="*/ 30 h 1001515"/>
              <a:gd name="connsiteX3" fmla="*/ 1547295 w 1547295"/>
              <a:gd name="connsiteY3" fmla="*/ 609629 h 1001515"/>
              <a:gd name="connsiteX0" fmla="*/ 991496 w 1524896"/>
              <a:gd name="connsiteY0" fmla="*/ 1306300 h 1306300"/>
              <a:gd name="connsiteX1" fmla="*/ 896 w 1524896"/>
              <a:gd name="connsiteY1" fmla="*/ 936186 h 1306300"/>
              <a:gd name="connsiteX2" fmla="*/ 828211 w 1524896"/>
              <a:gd name="connsiteY2" fmla="*/ 15 h 1306300"/>
              <a:gd name="connsiteX3" fmla="*/ 1524896 w 1524896"/>
              <a:gd name="connsiteY3" fmla="*/ 914414 h 1306300"/>
              <a:gd name="connsiteX0" fmla="*/ 882791 w 1416191"/>
              <a:gd name="connsiteY0" fmla="*/ 1307719 h 1307719"/>
              <a:gd name="connsiteX1" fmla="*/ 1048 w 1416191"/>
              <a:gd name="connsiteY1" fmla="*/ 719891 h 1307719"/>
              <a:gd name="connsiteX2" fmla="*/ 719506 w 1416191"/>
              <a:gd name="connsiteY2" fmla="*/ 1434 h 1307719"/>
              <a:gd name="connsiteX3" fmla="*/ 1416191 w 1416191"/>
              <a:gd name="connsiteY3" fmla="*/ 915833 h 1307719"/>
              <a:gd name="connsiteX0" fmla="*/ 882741 w 1252855"/>
              <a:gd name="connsiteY0" fmla="*/ 1307056 h 1307056"/>
              <a:gd name="connsiteX1" fmla="*/ 998 w 1252855"/>
              <a:gd name="connsiteY1" fmla="*/ 719228 h 1307056"/>
              <a:gd name="connsiteX2" fmla="*/ 719456 w 1252855"/>
              <a:gd name="connsiteY2" fmla="*/ 771 h 1307056"/>
              <a:gd name="connsiteX3" fmla="*/ 1252855 w 1252855"/>
              <a:gd name="connsiteY3" fmla="*/ 860741 h 1307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855" h="1307056">
                <a:moveTo>
                  <a:pt x="882741" y="1307056"/>
                </a:moveTo>
                <a:cubicBezTo>
                  <a:pt x="437334" y="1205456"/>
                  <a:pt x="28212" y="936942"/>
                  <a:pt x="998" y="719228"/>
                </a:cubicBezTo>
                <a:cubicBezTo>
                  <a:pt x="-26216" y="501514"/>
                  <a:pt x="510813" y="-22814"/>
                  <a:pt x="719456" y="771"/>
                </a:cubicBezTo>
                <a:cubicBezTo>
                  <a:pt x="928099" y="24356"/>
                  <a:pt x="1081405" y="576805"/>
                  <a:pt x="1252855" y="860741"/>
                </a:cubicBezTo>
              </a:path>
            </a:pathLst>
          </a:cu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832478" y="2242417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478" y="2242417"/>
                <a:ext cx="549746" cy="55027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675671" y="2266047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5671" y="2266047"/>
                <a:ext cx="549746" cy="55027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 Box 46"/>
          <p:cNvSpPr txBox="1">
            <a:spLocks noChangeArrowheads="1"/>
          </p:cNvSpPr>
          <p:nvPr/>
        </p:nvSpPr>
        <p:spPr bwMode="auto">
          <a:xfrm>
            <a:off x="4732039" y="1748109"/>
            <a:ext cx="5012004" cy="893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repeated version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matching pennies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 Box 46"/>
          <p:cNvSpPr txBox="1">
            <a:spLocks noChangeArrowheads="1"/>
          </p:cNvSpPr>
          <p:nvPr/>
        </p:nvSpPr>
        <p:spPr bwMode="auto">
          <a:xfrm>
            <a:off x="4732039" y="2783019"/>
            <a:ext cx="5012004" cy="1294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chooses 1,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choices of the players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repeated for ever.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 Box 46"/>
          <p:cNvSpPr txBox="1">
            <a:spLocks noChangeArrowheads="1"/>
          </p:cNvSpPr>
          <p:nvPr/>
        </p:nvSpPr>
        <p:spPr bwMode="auto">
          <a:xfrm>
            <a:off x="4732039" y="4247277"/>
            <a:ext cx="5012004" cy="893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are interested in the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limiting average reward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 Box 46"/>
          <p:cNvSpPr txBox="1">
            <a:spLocks noChangeArrowheads="1"/>
          </p:cNvSpPr>
          <p:nvPr/>
        </p:nvSpPr>
        <p:spPr bwMode="auto">
          <a:xfrm>
            <a:off x="4732039" y="5282187"/>
            <a:ext cx="5012004" cy="493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Does the game have a value?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 Box 46"/>
          <p:cNvSpPr txBox="1">
            <a:spLocks noChangeArrowheads="1"/>
          </p:cNvSpPr>
          <p:nvPr/>
        </p:nvSpPr>
        <p:spPr bwMode="auto">
          <a:xfrm>
            <a:off x="4732039" y="5887748"/>
            <a:ext cx="5012004" cy="893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the players have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optimal strategies?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 Box 46"/>
          <p:cNvSpPr txBox="1">
            <a:spLocks noChangeArrowheads="1"/>
          </p:cNvSpPr>
          <p:nvPr/>
        </p:nvSpPr>
        <p:spPr bwMode="auto">
          <a:xfrm>
            <a:off x="0" y="1684055"/>
            <a:ext cx="5302603" cy="578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endParaRPr lang="en-US" sz="3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 Box 46"/>
          <p:cNvSpPr txBox="1">
            <a:spLocks noChangeArrowheads="1"/>
          </p:cNvSpPr>
          <p:nvPr/>
        </p:nvSpPr>
        <p:spPr bwMode="auto">
          <a:xfrm rot="16200000">
            <a:off x="-2181301" y="3954742"/>
            <a:ext cx="5302603" cy="578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endParaRPr lang="en-US" sz="3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 Box 46"/>
          <p:cNvSpPr txBox="1">
            <a:spLocks noChangeArrowheads="1"/>
          </p:cNvSpPr>
          <p:nvPr/>
        </p:nvSpPr>
        <p:spPr bwMode="auto">
          <a:xfrm>
            <a:off x="4732039" y="6922659"/>
            <a:ext cx="5012004" cy="493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Note: This is not a TBSG.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0791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0" grpId="0"/>
      <p:bldP spid="51" grpId="0"/>
      <p:bldP spid="52" grpId="0"/>
      <p:bldP spid="5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99309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“big-match”</a:t>
            </a:r>
            <a:br>
              <a:rPr lang="en-US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[Gillette (1957)] [Blackwell-Ferguson (1968)]</a:t>
            </a:r>
            <a:endParaRPr lang="en-US" sz="3600" dirty="0">
              <a:solidFill>
                <a:srgbClr val="99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1630328" y="3362471"/>
            <a:ext cx="914400" cy="883578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544728" y="3362469"/>
            <a:ext cx="914400" cy="883578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630330" y="4244215"/>
            <a:ext cx="914400" cy="883578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2544730" y="4244213"/>
            <a:ext cx="914400" cy="883578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98255" y="3558520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255" y="3558520"/>
                <a:ext cx="549746" cy="5502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68138" y="4410862"/>
                <a:ext cx="441461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138" y="4410862"/>
                <a:ext cx="441461" cy="5502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801769" y="2773155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1769" y="2773155"/>
                <a:ext cx="549746" cy="5502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781197" y="2770359"/>
                <a:ext cx="441461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1197" y="2770359"/>
                <a:ext cx="441461" cy="55027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8"/>
          <p:cNvSpPr>
            <a:spLocks noChangeAspect="1" noChangeArrowheads="1"/>
          </p:cNvSpPr>
          <p:nvPr/>
        </p:nvSpPr>
        <p:spPr bwMode="auto">
          <a:xfrm>
            <a:off x="968138" y="5841224"/>
            <a:ext cx="381000" cy="349250"/>
          </a:xfrm>
          <a:prstGeom prst="ellips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3" name="Oval 8"/>
          <p:cNvSpPr>
            <a:spLocks noChangeAspect="1" noChangeArrowheads="1"/>
          </p:cNvSpPr>
          <p:nvPr/>
        </p:nvSpPr>
        <p:spPr bwMode="auto">
          <a:xfrm>
            <a:off x="3722223" y="5841224"/>
            <a:ext cx="381000" cy="349250"/>
          </a:xfrm>
          <a:prstGeom prst="ellips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4" name="Curved Connector 3"/>
          <p:cNvCxnSpPr>
            <a:endCxn id="22" idx="0"/>
          </p:cNvCxnSpPr>
          <p:nvPr/>
        </p:nvCxnSpPr>
        <p:spPr bwMode="auto">
          <a:xfrm rot="5400000">
            <a:off x="1045472" y="4799167"/>
            <a:ext cx="1155223" cy="928890"/>
          </a:xfrm>
          <a:prstGeom prst="curvedConnector3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4" name="Curved Connector 23"/>
          <p:cNvCxnSpPr>
            <a:endCxn id="23" idx="0"/>
          </p:cNvCxnSpPr>
          <p:nvPr/>
        </p:nvCxnSpPr>
        <p:spPr bwMode="auto">
          <a:xfrm rot="16200000" flipH="1">
            <a:off x="2870667" y="4799167"/>
            <a:ext cx="1155223" cy="928889"/>
          </a:xfrm>
          <a:prstGeom prst="curvedConnector3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5" name="Curved Connector 24"/>
          <p:cNvCxnSpPr>
            <a:stCxn id="22" idx="2"/>
            <a:endCxn id="22" idx="6"/>
          </p:cNvCxnSpPr>
          <p:nvPr/>
        </p:nvCxnSpPr>
        <p:spPr bwMode="auto">
          <a:xfrm rot="10800000" flipH="1">
            <a:off x="968138" y="6015849"/>
            <a:ext cx="381000" cy="12700"/>
          </a:xfrm>
          <a:prstGeom prst="curvedConnector5">
            <a:avLst>
              <a:gd name="adj1" fmla="val -60000"/>
              <a:gd name="adj2" fmla="val -4367858"/>
              <a:gd name="adj3" fmla="val 160000"/>
            </a:avLst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1" name="Curved Connector 30"/>
          <p:cNvCxnSpPr>
            <a:stCxn id="23" idx="2"/>
            <a:endCxn id="23" idx="6"/>
          </p:cNvCxnSpPr>
          <p:nvPr/>
        </p:nvCxnSpPr>
        <p:spPr bwMode="auto">
          <a:xfrm rot="10800000" flipH="1">
            <a:off x="3722223" y="6015849"/>
            <a:ext cx="381000" cy="12700"/>
          </a:xfrm>
          <a:prstGeom prst="curvedConnector5">
            <a:avLst>
              <a:gd name="adj1" fmla="val -60000"/>
              <a:gd name="adj2" fmla="val -4110717"/>
              <a:gd name="adj3" fmla="val 160000"/>
            </a:avLst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883764" y="6693564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764" y="6693564"/>
                <a:ext cx="549746" cy="55027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637849" y="6701946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7849" y="6701946"/>
                <a:ext cx="549746" cy="55027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9929" name="Freeform 209928"/>
          <p:cNvSpPr/>
          <p:nvPr/>
        </p:nvSpPr>
        <p:spPr bwMode="auto">
          <a:xfrm>
            <a:off x="1157937" y="2488143"/>
            <a:ext cx="1274633" cy="1307432"/>
          </a:xfrm>
          <a:custGeom>
            <a:avLst/>
            <a:gdLst>
              <a:gd name="connsiteX0" fmla="*/ 1008441 w 1008441"/>
              <a:gd name="connsiteY0" fmla="*/ 1001895 h 1001895"/>
              <a:gd name="connsiteX1" fmla="*/ 17841 w 1008441"/>
              <a:gd name="connsiteY1" fmla="*/ 631781 h 1001895"/>
              <a:gd name="connsiteX2" fmla="*/ 409727 w 1008441"/>
              <a:gd name="connsiteY2" fmla="*/ 410 h 1001895"/>
              <a:gd name="connsiteX3" fmla="*/ 899584 w 1008441"/>
              <a:gd name="connsiteY3" fmla="*/ 555581 h 1001895"/>
              <a:gd name="connsiteX0" fmla="*/ 1013895 w 1547295"/>
              <a:gd name="connsiteY0" fmla="*/ 1001515 h 1001515"/>
              <a:gd name="connsiteX1" fmla="*/ 23295 w 1547295"/>
              <a:gd name="connsiteY1" fmla="*/ 631401 h 1001515"/>
              <a:gd name="connsiteX2" fmla="*/ 415181 w 1547295"/>
              <a:gd name="connsiteY2" fmla="*/ 30 h 1001515"/>
              <a:gd name="connsiteX3" fmla="*/ 1547295 w 1547295"/>
              <a:gd name="connsiteY3" fmla="*/ 609629 h 1001515"/>
              <a:gd name="connsiteX0" fmla="*/ 991496 w 1524896"/>
              <a:gd name="connsiteY0" fmla="*/ 1306300 h 1306300"/>
              <a:gd name="connsiteX1" fmla="*/ 896 w 1524896"/>
              <a:gd name="connsiteY1" fmla="*/ 936186 h 1306300"/>
              <a:gd name="connsiteX2" fmla="*/ 828211 w 1524896"/>
              <a:gd name="connsiteY2" fmla="*/ 15 h 1306300"/>
              <a:gd name="connsiteX3" fmla="*/ 1524896 w 1524896"/>
              <a:gd name="connsiteY3" fmla="*/ 914414 h 1306300"/>
              <a:gd name="connsiteX0" fmla="*/ 882791 w 1416191"/>
              <a:gd name="connsiteY0" fmla="*/ 1307719 h 1307719"/>
              <a:gd name="connsiteX1" fmla="*/ 1048 w 1416191"/>
              <a:gd name="connsiteY1" fmla="*/ 719891 h 1307719"/>
              <a:gd name="connsiteX2" fmla="*/ 719506 w 1416191"/>
              <a:gd name="connsiteY2" fmla="*/ 1434 h 1307719"/>
              <a:gd name="connsiteX3" fmla="*/ 1416191 w 1416191"/>
              <a:gd name="connsiteY3" fmla="*/ 915833 h 1307719"/>
              <a:gd name="connsiteX0" fmla="*/ 882747 w 1274633"/>
              <a:gd name="connsiteY0" fmla="*/ 1307432 h 1307432"/>
              <a:gd name="connsiteX1" fmla="*/ 1004 w 1274633"/>
              <a:gd name="connsiteY1" fmla="*/ 719604 h 1307432"/>
              <a:gd name="connsiteX2" fmla="*/ 719462 w 1274633"/>
              <a:gd name="connsiteY2" fmla="*/ 1147 h 1307432"/>
              <a:gd name="connsiteX3" fmla="*/ 1274633 w 1274633"/>
              <a:gd name="connsiteY3" fmla="*/ 893774 h 130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74633" h="1307432">
                <a:moveTo>
                  <a:pt x="882747" y="1307432"/>
                </a:moveTo>
                <a:cubicBezTo>
                  <a:pt x="437340" y="1205832"/>
                  <a:pt x="28218" y="937318"/>
                  <a:pt x="1004" y="719604"/>
                </a:cubicBezTo>
                <a:cubicBezTo>
                  <a:pt x="-26210" y="501890"/>
                  <a:pt x="507191" y="-27881"/>
                  <a:pt x="719462" y="1147"/>
                </a:cubicBezTo>
                <a:cubicBezTo>
                  <a:pt x="931733" y="30175"/>
                  <a:pt x="1103183" y="609838"/>
                  <a:pt x="1274633" y="893774"/>
                </a:cubicBezTo>
              </a:path>
            </a:pathLst>
          </a:cu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5" name="Freeform 44"/>
          <p:cNvSpPr/>
          <p:nvPr/>
        </p:nvSpPr>
        <p:spPr bwMode="auto">
          <a:xfrm flipH="1">
            <a:off x="2654680" y="2518221"/>
            <a:ext cx="1252855" cy="1307056"/>
          </a:xfrm>
          <a:custGeom>
            <a:avLst/>
            <a:gdLst>
              <a:gd name="connsiteX0" fmla="*/ 1008441 w 1008441"/>
              <a:gd name="connsiteY0" fmla="*/ 1001895 h 1001895"/>
              <a:gd name="connsiteX1" fmla="*/ 17841 w 1008441"/>
              <a:gd name="connsiteY1" fmla="*/ 631781 h 1001895"/>
              <a:gd name="connsiteX2" fmla="*/ 409727 w 1008441"/>
              <a:gd name="connsiteY2" fmla="*/ 410 h 1001895"/>
              <a:gd name="connsiteX3" fmla="*/ 899584 w 1008441"/>
              <a:gd name="connsiteY3" fmla="*/ 555581 h 1001895"/>
              <a:gd name="connsiteX0" fmla="*/ 1013895 w 1547295"/>
              <a:gd name="connsiteY0" fmla="*/ 1001515 h 1001515"/>
              <a:gd name="connsiteX1" fmla="*/ 23295 w 1547295"/>
              <a:gd name="connsiteY1" fmla="*/ 631401 h 1001515"/>
              <a:gd name="connsiteX2" fmla="*/ 415181 w 1547295"/>
              <a:gd name="connsiteY2" fmla="*/ 30 h 1001515"/>
              <a:gd name="connsiteX3" fmla="*/ 1547295 w 1547295"/>
              <a:gd name="connsiteY3" fmla="*/ 609629 h 1001515"/>
              <a:gd name="connsiteX0" fmla="*/ 991496 w 1524896"/>
              <a:gd name="connsiteY0" fmla="*/ 1306300 h 1306300"/>
              <a:gd name="connsiteX1" fmla="*/ 896 w 1524896"/>
              <a:gd name="connsiteY1" fmla="*/ 936186 h 1306300"/>
              <a:gd name="connsiteX2" fmla="*/ 828211 w 1524896"/>
              <a:gd name="connsiteY2" fmla="*/ 15 h 1306300"/>
              <a:gd name="connsiteX3" fmla="*/ 1524896 w 1524896"/>
              <a:gd name="connsiteY3" fmla="*/ 914414 h 1306300"/>
              <a:gd name="connsiteX0" fmla="*/ 882791 w 1416191"/>
              <a:gd name="connsiteY0" fmla="*/ 1307719 h 1307719"/>
              <a:gd name="connsiteX1" fmla="*/ 1048 w 1416191"/>
              <a:gd name="connsiteY1" fmla="*/ 719891 h 1307719"/>
              <a:gd name="connsiteX2" fmla="*/ 719506 w 1416191"/>
              <a:gd name="connsiteY2" fmla="*/ 1434 h 1307719"/>
              <a:gd name="connsiteX3" fmla="*/ 1416191 w 1416191"/>
              <a:gd name="connsiteY3" fmla="*/ 915833 h 1307719"/>
              <a:gd name="connsiteX0" fmla="*/ 882741 w 1252855"/>
              <a:gd name="connsiteY0" fmla="*/ 1307056 h 1307056"/>
              <a:gd name="connsiteX1" fmla="*/ 998 w 1252855"/>
              <a:gd name="connsiteY1" fmla="*/ 719228 h 1307056"/>
              <a:gd name="connsiteX2" fmla="*/ 719456 w 1252855"/>
              <a:gd name="connsiteY2" fmla="*/ 771 h 1307056"/>
              <a:gd name="connsiteX3" fmla="*/ 1252855 w 1252855"/>
              <a:gd name="connsiteY3" fmla="*/ 860741 h 1307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855" h="1307056">
                <a:moveTo>
                  <a:pt x="882741" y="1307056"/>
                </a:moveTo>
                <a:cubicBezTo>
                  <a:pt x="437334" y="1205456"/>
                  <a:pt x="28212" y="936942"/>
                  <a:pt x="998" y="719228"/>
                </a:cubicBezTo>
                <a:cubicBezTo>
                  <a:pt x="-26216" y="501514"/>
                  <a:pt x="510813" y="-22814"/>
                  <a:pt x="719456" y="771"/>
                </a:cubicBezTo>
                <a:cubicBezTo>
                  <a:pt x="928099" y="24356"/>
                  <a:pt x="1081405" y="576805"/>
                  <a:pt x="1252855" y="860741"/>
                </a:cubicBezTo>
              </a:path>
            </a:pathLst>
          </a:cu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832478" y="2242417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478" y="2242417"/>
                <a:ext cx="549746" cy="55027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675671" y="2266047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5671" y="2266047"/>
                <a:ext cx="549746" cy="55027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 Box 46"/>
          <p:cNvSpPr txBox="1">
            <a:spLocks noChangeArrowheads="1"/>
          </p:cNvSpPr>
          <p:nvPr/>
        </p:nvSpPr>
        <p:spPr bwMode="auto">
          <a:xfrm>
            <a:off x="4732039" y="1748109"/>
            <a:ext cx="5012004" cy="1294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flips random coins,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outcome is 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½,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matter what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does.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 Box 46"/>
          <p:cNvSpPr txBox="1">
            <a:spLocks noChangeArrowheads="1"/>
          </p:cNvSpPr>
          <p:nvPr/>
        </p:nvSpPr>
        <p:spPr bwMode="auto">
          <a:xfrm>
            <a:off x="4732039" y="3224805"/>
            <a:ext cx="5012004" cy="493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better?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 Box 46"/>
          <p:cNvSpPr txBox="1">
            <a:spLocks noChangeArrowheads="1"/>
          </p:cNvSpPr>
          <p:nvPr/>
        </p:nvSpPr>
        <p:spPr bwMode="auto">
          <a:xfrm>
            <a:off x="4732039" y="3908235"/>
            <a:ext cx="5012004" cy="893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force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outcome of at least 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½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 Box 46"/>
          <p:cNvSpPr txBox="1">
            <a:spLocks noChangeArrowheads="1"/>
          </p:cNvSpPr>
          <p:nvPr/>
        </p:nvSpPr>
        <p:spPr bwMode="auto">
          <a:xfrm>
            <a:off x="4732039" y="5004789"/>
            <a:ext cx="5012004" cy="493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flips random coins,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 Box 46"/>
          <p:cNvSpPr txBox="1">
            <a:spLocks noChangeArrowheads="1"/>
          </p:cNvSpPr>
          <p:nvPr/>
        </p:nvSpPr>
        <p:spPr bwMode="auto">
          <a:xfrm>
            <a:off x="4732039" y="5497335"/>
            <a:ext cx="5012004" cy="893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chooses 0s,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the outcome is 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 Box 46"/>
          <p:cNvSpPr txBox="1">
            <a:spLocks noChangeArrowheads="1"/>
          </p:cNvSpPr>
          <p:nvPr/>
        </p:nvSpPr>
        <p:spPr bwMode="auto">
          <a:xfrm>
            <a:off x="4732039" y="6604165"/>
            <a:ext cx="5012004" cy="493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should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do?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Box 46"/>
          <p:cNvSpPr txBox="1">
            <a:spLocks noChangeArrowheads="1"/>
          </p:cNvSpPr>
          <p:nvPr/>
        </p:nvSpPr>
        <p:spPr bwMode="auto">
          <a:xfrm>
            <a:off x="0" y="1684055"/>
            <a:ext cx="5302603" cy="578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endParaRPr lang="en-US" sz="3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Box 46"/>
          <p:cNvSpPr txBox="1">
            <a:spLocks noChangeArrowheads="1"/>
          </p:cNvSpPr>
          <p:nvPr/>
        </p:nvSpPr>
        <p:spPr bwMode="auto">
          <a:xfrm rot="16200000">
            <a:off x="-2181301" y="3954742"/>
            <a:ext cx="5302603" cy="578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endParaRPr lang="en-US" sz="3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7077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0" grpId="0"/>
      <p:bldP spid="51" grpId="0"/>
      <p:bldP spid="52" grpId="0"/>
      <p:bldP spid="5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99309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“big-match”</a:t>
            </a:r>
            <a:br>
              <a:rPr lang="en-US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[Gillette (1957)] [Blackwell-Ferguson (1968)]</a:t>
            </a:r>
            <a:endParaRPr lang="en-US" sz="3600" dirty="0">
              <a:solidFill>
                <a:srgbClr val="99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1630328" y="3362471"/>
            <a:ext cx="914400" cy="883578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544728" y="3362469"/>
            <a:ext cx="914400" cy="883578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630330" y="4244215"/>
            <a:ext cx="914400" cy="883578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2544730" y="4244213"/>
            <a:ext cx="914400" cy="883578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98255" y="3558520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255" y="3558520"/>
                <a:ext cx="549746" cy="5502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68138" y="4410862"/>
                <a:ext cx="441461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138" y="4410862"/>
                <a:ext cx="441461" cy="5502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801769" y="2773155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1769" y="2773155"/>
                <a:ext cx="549746" cy="5502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781197" y="2770359"/>
                <a:ext cx="441461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1197" y="2770359"/>
                <a:ext cx="441461" cy="55027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8"/>
          <p:cNvSpPr>
            <a:spLocks noChangeAspect="1" noChangeArrowheads="1"/>
          </p:cNvSpPr>
          <p:nvPr/>
        </p:nvSpPr>
        <p:spPr bwMode="auto">
          <a:xfrm>
            <a:off x="968138" y="5841224"/>
            <a:ext cx="381000" cy="349250"/>
          </a:xfrm>
          <a:prstGeom prst="ellips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3" name="Oval 8"/>
          <p:cNvSpPr>
            <a:spLocks noChangeAspect="1" noChangeArrowheads="1"/>
          </p:cNvSpPr>
          <p:nvPr/>
        </p:nvSpPr>
        <p:spPr bwMode="auto">
          <a:xfrm>
            <a:off x="3722223" y="5841224"/>
            <a:ext cx="381000" cy="349250"/>
          </a:xfrm>
          <a:prstGeom prst="ellips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4" name="Curved Connector 3"/>
          <p:cNvCxnSpPr>
            <a:endCxn id="22" idx="0"/>
          </p:cNvCxnSpPr>
          <p:nvPr/>
        </p:nvCxnSpPr>
        <p:spPr bwMode="auto">
          <a:xfrm rot="5400000">
            <a:off x="1045472" y="4799167"/>
            <a:ext cx="1155223" cy="928890"/>
          </a:xfrm>
          <a:prstGeom prst="curvedConnector3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4" name="Curved Connector 23"/>
          <p:cNvCxnSpPr>
            <a:endCxn id="23" idx="0"/>
          </p:cNvCxnSpPr>
          <p:nvPr/>
        </p:nvCxnSpPr>
        <p:spPr bwMode="auto">
          <a:xfrm rot="16200000" flipH="1">
            <a:off x="2870667" y="4799167"/>
            <a:ext cx="1155223" cy="928889"/>
          </a:xfrm>
          <a:prstGeom prst="curvedConnector3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5" name="Curved Connector 24"/>
          <p:cNvCxnSpPr>
            <a:stCxn id="22" idx="2"/>
            <a:endCxn id="22" idx="6"/>
          </p:cNvCxnSpPr>
          <p:nvPr/>
        </p:nvCxnSpPr>
        <p:spPr bwMode="auto">
          <a:xfrm rot="10800000" flipH="1">
            <a:off x="968138" y="6015849"/>
            <a:ext cx="381000" cy="12700"/>
          </a:xfrm>
          <a:prstGeom prst="curvedConnector5">
            <a:avLst>
              <a:gd name="adj1" fmla="val -60000"/>
              <a:gd name="adj2" fmla="val -4367858"/>
              <a:gd name="adj3" fmla="val 160000"/>
            </a:avLst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1" name="Curved Connector 30"/>
          <p:cNvCxnSpPr>
            <a:stCxn id="23" idx="2"/>
            <a:endCxn id="23" idx="6"/>
          </p:cNvCxnSpPr>
          <p:nvPr/>
        </p:nvCxnSpPr>
        <p:spPr bwMode="auto">
          <a:xfrm rot="10800000" flipH="1">
            <a:off x="3722223" y="6015849"/>
            <a:ext cx="381000" cy="12700"/>
          </a:xfrm>
          <a:prstGeom prst="curvedConnector5">
            <a:avLst>
              <a:gd name="adj1" fmla="val -60000"/>
              <a:gd name="adj2" fmla="val -4110717"/>
              <a:gd name="adj3" fmla="val 160000"/>
            </a:avLst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883764" y="6693564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764" y="6693564"/>
                <a:ext cx="549746" cy="55027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637849" y="6701946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7849" y="6701946"/>
                <a:ext cx="549746" cy="55027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9929" name="Freeform 209928"/>
          <p:cNvSpPr/>
          <p:nvPr/>
        </p:nvSpPr>
        <p:spPr bwMode="auto">
          <a:xfrm>
            <a:off x="1157937" y="2488143"/>
            <a:ext cx="1274633" cy="1307432"/>
          </a:xfrm>
          <a:custGeom>
            <a:avLst/>
            <a:gdLst>
              <a:gd name="connsiteX0" fmla="*/ 1008441 w 1008441"/>
              <a:gd name="connsiteY0" fmla="*/ 1001895 h 1001895"/>
              <a:gd name="connsiteX1" fmla="*/ 17841 w 1008441"/>
              <a:gd name="connsiteY1" fmla="*/ 631781 h 1001895"/>
              <a:gd name="connsiteX2" fmla="*/ 409727 w 1008441"/>
              <a:gd name="connsiteY2" fmla="*/ 410 h 1001895"/>
              <a:gd name="connsiteX3" fmla="*/ 899584 w 1008441"/>
              <a:gd name="connsiteY3" fmla="*/ 555581 h 1001895"/>
              <a:gd name="connsiteX0" fmla="*/ 1013895 w 1547295"/>
              <a:gd name="connsiteY0" fmla="*/ 1001515 h 1001515"/>
              <a:gd name="connsiteX1" fmla="*/ 23295 w 1547295"/>
              <a:gd name="connsiteY1" fmla="*/ 631401 h 1001515"/>
              <a:gd name="connsiteX2" fmla="*/ 415181 w 1547295"/>
              <a:gd name="connsiteY2" fmla="*/ 30 h 1001515"/>
              <a:gd name="connsiteX3" fmla="*/ 1547295 w 1547295"/>
              <a:gd name="connsiteY3" fmla="*/ 609629 h 1001515"/>
              <a:gd name="connsiteX0" fmla="*/ 991496 w 1524896"/>
              <a:gd name="connsiteY0" fmla="*/ 1306300 h 1306300"/>
              <a:gd name="connsiteX1" fmla="*/ 896 w 1524896"/>
              <a:gd name="connsiteY1" fmla="*/ 936186 h 1306300"/>
              <a:gd name="connsiteX2" fmla="*/ 828211 w 1524896"/>
              <a:gd name="connsiteY2" fmla="*/ 15 h 1306300"/>
              <a:gd name="connsiteX3" fmla="*/ 1524896 w 1524896"/>
              <a:gd name="connsiteY3" fmla="*/ 914414 h 1306300"/>
              <a:gd name="connsiteX0" fmla="*/ 882791 w 1416191"/>
              <a:gd name="connsiteY0" fmla="*/ 1307719 h 1307719"/>
              <a:gd name="connsiteX1" fmla="*/ 1048 w 1416191"/>
              <a:gd name="connsiteY1" fmla="*/ 719891 h 1307719"/>
              <a:gd name="connsiteX2" fmla="*/ 719506 w 1416191"/>
              <a:gd name="connsiteY2" fmla="*/ 1434 h 1307719"/>
              <a:gd name="connsiteX3" fmla="*/ 1416191 w 1416191"/>
              <a:gd name="connsiteY3" fmla="*/ 915833 h 1307719"/>
              <a:gd name="connsiteX0" fmla="*/ 882747 w 1274633"/>
              <a:gd name="connsiteY0" fmla="*/ 1307432 h 1307432"/>
              <a:gd name="connsiteX1" fmla="*/ 1004 w 1274633"/>
              <a:gd name="connsiteY1" fmla="*/ 719604 h 1307432"/>
              <a:gd name="connsiteX2" fmla="*/ 719462 w 1274633"/>
              <a:gd name="connsiteY2" fmla="*/ 1147 h 1307432"/>
              <a:gd name="connsiteX3" fmla="*/ 1274633 w 1274633"/>
              <a:gd name="connsiteY3" fmla="*/ 893774 h 130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74633" h="1307432">
                <a:moveTo>
                  <a:pt x="882747" y="1307432"/>
                </a:moveTo>
                <a:cubicBezTo>
                  <a:pt x="437340" y="1205832"/>
                  <a:pt x="28218" y="937318"/>
                  <a:pt x="1004" y="719604"/>
                </a:cubicBezTo>
                <a:cubicBezTo>
                  <a:pt x="-26210" y="501890"/>
                  <a:pt x="507191" y="-27881"/>
                  <a:pt x="719462" y="1147"/>
                </a:cubicBezTo>
                <a:cubicBezTo>
                  <a:pt x="931733" y="30175"/>
                  <a:pt x="1103183" y="609838"/>
                  <a:pt x="1274633" y="893774"/>
                </a:cubicBezTo>
              </a:path>
            </a:pathLst>
          </a:cu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5" name="Freeform 44"/>
          <p:cNvSpPr/>
          <p:nvPr/>
        </p:nvSpPr>
        <p:spPr bwMode="auto">
          <a:xfrm flipH="1">
            <a:off x="2654680" y="2518221"/>
            <a:ext cx="1252855" cy="1307056"/>
          </a:xfrm>
          <a:custGeom>
            <a:avLst/>
            <a:gdLst>
              <a:gd name="connsiteX0" fmla="*/ 1008441 w 1008441"/>
              <a:gd name="connsiteY0" fmla="*/ 1001895 h 1001895"/>
              <a:gd name="connsiteX1" fmla="*/ 17841 w 1008441"/>
              <a:gd name="connsiteY1" fmla="*/ 631781 h 1001895"/>
              <a:gd name="connsiteX2" fmla="*/ 409727 w 1008441"/>
              <a:gd name="connsiteY2" fmla="*/ 410 h 1001895"/>
              <a:gd name="connsiteX3" fmla="*/ 899584 w 1008441"/>
              <a:gd name="connsiteY3" fmla="*/ 555581 h 1001895"/>
              <a:gd name="connsiteX0" fmla="*/ 1013895 w 1547295"/>
              <a:gd name="connsiteY0" fmla="*/ 1001515 h 1001515"/>
              <a:gd name="connsiteX1" fmla="*/ 23295 w 1547295"/>
              <a:gd name="connsiteY1" fmla="*/ 631401 h 1001515"/>
              <a:gd name="connsiteX2" fmla="*/ 415181 w 1547295"/>
              <a:gd name="connsiteY2" fmla="*/ 30 h 1001515"/>
              <a:gd name="connsiteX3" fmla="*/ 1547295 w 1547295"/>
              <a:gd name="connsiteY3" fmla="*/ 609629 h 1001515"/>
              <a:gd name="connsiteX0" fmla="*/ 991496 w 1524896"/>
              <a:gd name="connsiteY0" fmla="*/ 1306300 h 1306300"/>
              <a:gd name="connsiteX1" fmla="*/ 896 w 1524896"/>
              <a:gd name="connsiteY1" fmla="*/ 936186 h 1306300"/>
              <a:gd name="connsiteX2" fmla="*/ 828211 w 1524896"/>
              <a:gd name="connsiteY2" fmla="*/ 15 h 1306300"/>
              <a:gd name="connsiteX3" fmla="*/ 1524896 w 1524896"/>
              <a:gd name="connsiteY3" fmla="*/ 914414 h 1306300"/>
              <a:gd name="connsiteX0" fmla="*/ 882791 w 1416191"/>
              <a:gd name="connsiteY0" fmla="*/ 1307719 h 1307719"/>
              <a:gd name="connsiteX1" fmla="*/ 1048 w 1416191"/>
              <a:gd name="connsiteY1" fmla="*/ 719891 h 1307719"/>
              <a:gd name="connsiteX2" fmla="*/ 719506 w 1416191"/>
              <a:gd name="connsiteY2" fmla="*/ 1434 h 1307719"/>
              <a:gd name="connsiteX3" fmla="*/ 1416191 w 1416191"/>
              <a:gd name="connsiteY3" fmla="*/ 915833 h 1307719"/>
              <a:gd name="connsiteX0" fmla="*/ 882741 w 1252855"/>
              <a:gd name="connsiteY0" fmla="*/ 1307056 h 1307056"/>
              <a:gd name="connsiteX1" fmla="*/ 998 w 1252855"/>
              <a:gd name="connsiteY1" fmla="*/ 719228 h 1307056"/>
              <a:gd name="connsiteX2" fmla="*/ 719456 w 1252855"/>
              <a:gd name="connsiteY2" fmla="*/ 771 h 1307056"/>
              <a:gd name="connsiteX3" fmla="*/ 1252855 w 1252855"/>
              <a:gd name="connsiteY3" fmla="*/ 860741 h 1307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855" h="1307056">
                <a:moveTo>
                  <a:pt x="882741" y="1307056"/>
                </a:moveTo>
                <a:cubicBezTo>
                  <a:pt x="437334" y="1205456"/>
                  <a:pt x="28212" y="936942"/>
                  <a:pt x="998" y="719228"/>
                </a:cubicBezTo>
                <a:cubicBezTo>
                  <a:pt x="-26216" y="501514"/>
                  <a:pt x="510813" y="-22814"/>
                  <a:pt x="719456" y="771"/>
                </a:cubicBezTo>
                <a:cubicBezTo>
                  <a:pt x="928099" y="24356"/>
                  <a:pt x="1081405" y="576805"/>
                  <a:pt x="1252855" y="860741"/>
                </a:cubicBezTo>
              </a:path>
            </a:pathLst>
          </a:cu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832478" y="2242417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478" y="2242417"/>
                <a:ext cx="549746" cy="55027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675671" y="2266047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5671" y="2266047"/>
                <a:ext cx="549746" cy="55027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 Box 46"/>
          <p:cNvSpPr txBox="1">
            <a:spLocks noChangeArrowheads="1"/>
          </p:cNvSpPr>
          <p:nvPr/>
        </p:nvSpPr>
        <p:spPr bwMode="auto">
          <a:xfrm>
            <a:off x="4732039" y="1933041"/>
            <a:ext cx="501200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 </a:t>
            </a:r>
            <a:r>
              <a:rPr lang="en-US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strategy that guarantees a value of at least 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½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 Box 46"/>
              <p:cNvSpPr txBox="1">
                <a:spLocks noChangeArrowheads="1"/>
              </p:cNvSpPr>
              <p:nvPr/>
            </p:nvSpPr>
            <p:spPr bwMode="auto">
              <a:xfrm>
                <a:off x="4471994" y="3009047"/>
                <a:ext cx="5518626" cy="9541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But, 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she has a strategy that guarantees at least 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½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</m:oMath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9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71994" y="3009047"/>
                <a:ext cx="5518626" cy="954107"/>
              </a:xfrm>
              <a:prstGeom prst="rect">
                <a:avLst/>
              </a:prstGeom>
              <a:blipFill>
                <a:blip r:embed="rId11"/>
                <a:stretch>
                  <a:fillRect l="-1436" t="-7051" b="-1730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Text Box 46"/>
          <p:cNvSpPr txBox="1">
            <a:spLocks noChangeArrowheads="1"/>
          </p:cNvSpPr>
          <p:nvPr/>
        </p:nvSpPr>
        <p:spPr bwMode="auto">
          <a:xfrm>
            <a:off x="4732039" y="4131490"/>
            <a:ext cx="5012004" cy="493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Thus, the value of the game is 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½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 Box 46"/>
          <p:cNvSpPr txBox="1">
            <a:spLocks noChangeArrowheads="1"/>
          </p:cNvSpPr>
          <p:nvPr/>
        </p:nvSpPr>
        <p:spPr bwMode="auto">
          <a:xfrm>
            <a:off x="4732039" y="4829518"/>
            <a:ext cx="5012004" cy="493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 an optimal strategy.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5" name="Text Box 46"/>
              <p:cNvSpPr txBox="1">
                <a:spLocks noChangeArrowheads="1"/>
              </p:cNvSpPr>
              <p:nvPr/>
            </p:nvSpPr>
            <p:spPr bwMode="auto">
              <a:xfrm>
                <a:off x="4732039" y="5525381"/>
                <a:ext cx="5012004" cy="138499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does 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have an optimal strategy, only 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-optimal strategy 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5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32039" y="5525381"/>
                <a:ext cx="5012004" cy="1384995"/>
              </a:xfrm>
              <a:prstGeom prst="rect">
                <a:avLst/>
              </a:prstGeom>
              <a:blipFill>
                <a:blip r:embed="rId12"/>
                <a:stretch>
                  <a:fillRect t="-4386" b="-1096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 Box 46"/>
          <p:cNvSpPr txBox="1">
            <a:spLocks noChangeArrowheads="1"/>
          </p:cNvSpPr>
          <p:nvPr/>
        </p:nvSpPr>
        <p:spPr bwMode="auto">
          <a:xfrm>
            <a:off x="0" y="1684055"/>
            <a:ext cx="5302603" cy="578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endParaRPr lang="en-US" sz="3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Box 46"/>
          <p:cNvSpPr txBox="1">
            <a:spLocks noChangeArrowheads="1"/>
          </p:cNvSpPr>
          <p:nvPr/>
        </p:nvSpPr>
        <p:spPr bwMode="auto">
          <a:xfrm rot="16200000">
            <a:off x="-2181301" y="3954742"/>
            <a:ext cx="5302603" cy="578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endParaRPr lang="en-US" sz="3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7871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1" grpId="0"/>
      <p:bldP spid="52" grpId="0"/>
      <p:bldP spid="5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99309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“big-match”</a:t>
            </a:r>
            <a:br>
              <a:rPr lang="en-US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[Gillette (1957)] [Blackwell-Ferguson (1968)]</a:t>
            </a:r>
            <a:endParaRPr lang="en-US" sz="3600" dirty="0">
              <a:solidFill>
                <a:srgbClr val="99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1630328" y="3362471"/>
            <a:ext cx="914400" cy="883578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544728" y="3362469"/>
            <a:ext cx="914400" cy="883578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630330" y="4244215"/>
            <a:ext cx="914400" cy="883578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2544730" y="4244213"/>
            <a:ext cx="914400" cy="883578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98255" y="3558520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255" y="3558520"/>
                <a:ext cx="549746" cy="5502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68138" y="4410862"/>
                <a:ext cx="441461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138" y="4410862"/>
                <a:ext cx="441461" cy="5502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801769" y="2773155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1769" y="2773155"/>
                <a:ext cx="549746" cy="5502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781197" y="2770359"/>
                <a:ext cx="441461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1197" y="2770359"/>
                <a:ext cx="441461" cy="55027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8"/>
          <p:cNvSpPr>
            <a:spLocks noChangeAspect="1" noChangeArrowheads="1"/>
          </p:cNvSpPr>
          <p:nvPr/>
        </p:nvSpPr>
        <p:spPr bwMode="auto">
          <a:xfrm>
            <a:off x="968138" y="5841224"/>
            <a:ext cx="381000" cy="349250"/>
          </a:xfrm>
          <a:prstGeom prst="ellips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3" name="Oval 8"/>
          <p:cNvSpPr>
            <a:spLocks noChangeAspect="1" noChangeArrowheads="1"/>
          </p:cNvSpPr>
          <p:nvPr/>
        </p:nvSpPr>
        <p:spPr bwMode="auto">
          <a:xfrm>
            <a:off x="3722223" y="5841224"/>
            <a:ext cx="381000" cy="349250"/>
          </a:xfrm>
          <a:prstGeom prst="ellips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4" name="Curved Connector 3"/>
          <p:cNvCxnSpPr>
            <a:endCxn id="22" idx="0"/>
          </p:cNvCxnSpPr>
          <p:nvPr/>
        </p:nvCxnSpPr>
        <p:spPr bwMode="auto">
          <a:xfrm rot="5400000">
            <a:off x="1045472" y="4799167"/>
            <a:ext cx="1155223" cy="928890"/>
          </a:xfrm>
          <a:prstGeom prst="curvedConnector3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4" name="Curved Connector 23"/>
          <p:cNvCxnSpPr>
            <a:endCxn id="23" idx="0"/>
          </p:cNvCxnSpPr>
          <p:nvPr/>
        </p:nvCxnSpPr>
        <p:spPr bwMode="auto">
          <a:xfrm rot="16200000" flipH="1">
            <a:off x="2870667" y="4799167"/>
            <a:ext cx="1155223" cy="928889"/>
          </a:xfrm>
          <a:prstGeom prst="curvedConnector3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5" name="Curved Connector 24"/>
          <p:cNvCxnSpPr>
            <a:stCxn id="22" idx="2"/>
            <a:endCxn id="22" idx="6"/>
          </p:cNvCxnSpPr>
          <p:nvPr/>
        </p:nvCxnSpPr>
        <p:spPr bwMode="auto">
          <a:xfrm rot="10800000" flipH="1">
            <a:off x="968138" y="6015849"/>
            <a:ext cx="381000" cy="12700"/>
          </a:xfrm>
          <a:prstGeom prst="curvedConnector5">
            <a:avLst>
              <a:gd name="adj1" fmla="val -60000"/>
              <a:gd name="adj2" fmla="val -4367858"/>
              <a:gd name="adj3" fmla="val 160000"/>
            </a:avLst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1" name="Curved Connector 30"/>
          <p:cNvCxnSpPr>
            <a:stCxn id="23" idx="2"/>
            <a:endCxn id="23" idx="6"/>
          </p:cNvCxnSpPr>
          <p:nvPr/>
        </p:nvCxnSpPr>
        <p:spPr bwMode="auto">
          <a:xfrm rot="10800000" flipH="1">
            <a:off x="3722223" y="6015849"/>
            <a:ext cx="381000" cy="12700"/>
          </a:xfrm>
          <a:prstGeom prst="curvedConnector5">
            <a:avLst>
              <a:gd name="adj1" fmla="val -60000"/>
              <a:gd name="adj2" fmla="val -4110717"/>
              <a:gd name="adj3" fmla="val 160000"/>
            </a:avLst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883764" y="6693564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764" y="6693564"/>
                <a:ext cx="549746" cy="55027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637849" y="6701946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7849" y="6701946"/>
                <a:ext cx="549746" cy="55027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9929" name="Freeform 209928"/>
          <p:cNvSpPr/>
          <p:nvPr/>
        </p:nvSpPr>
        <p:spPr bwMode="auto">
          <a:xfrm>
            <a:off x="1157937" y="2488143"/>
            <a:ext cx="1274633" cy="1307432"/>
          </a:xfrm>
          <a:custGeom>
            <a:avLst/>
            <a:gdLst>
              <a:gd name="connsiteX0" fmla="*/ 1008441 w 1008441"/>
              <a:gd name="connsiteY0" fmla="*/ 1001895 h 1001895"/>
              <a:gd name="connsiteX1" fmla="*/ 17841 w 1008441"/>
              <a:gd name="connsiteY1" fmla="*/ 631781 h 1001895"/>
              <a:gd name="connsiteX2" fmla="*/ 409727 w 1008441"/>
              <a:gd name="connsiteY2" fmla="*/ 410 h 1001895"/>
              <a:gd name="connsiteX3" fmla="*/ 899584 w 1008441"/>
              <a:gd name="connsiteY3" fmla="*/ 555581 h 1001895"/>
              <a:gd name="connsiteX0" fmla="*/ 1013895 w 1547295"/>
              <a:gd name="connsiteY0" fmla="*/ 1001515 h 1001515"/>
              <a:gd name="connsiteX1" fmla="*/ 23295 w 1547295"/>
              <a:gd name="connsiteY1" fmla="*/ 631401 h 1001515"/>
              <a:gd name="connsiteX2" fmla="*/ 415181 w 1547295"/>
              <a:gd name="connsiteY2" fmla="*/ 30 h 1001515"/>
              <a:gd name="connsiteX3" fmla="*/ 1547295 w 1547295"/>
              <a:gd name="connsiteY3" fmla="*/ 609629 h 1001515"/>
              <a:gd name="connsiteX0" fmla="*/ 991496 w 1524896"/>
              <a:gd name="connsiteY0" fmla="*/ 1306300 h 1306300"/>
              <a:gd name="connsiteX1" fmla="*/ 896 w 1524896"/>
              <a:gd name="connsiteY1" fmla="*/ 936186 h 1306300"/>
              <a:gd name="connsiteX2" fmla="*/ 828211 w 1524896"/>
              <a:gd name="connsiteY2" fmla="*/ 15 h 1306300"/>
              <a:gd name="connsiteX3" fmla="*/ 1524896 w 1524896"/>
              <a:gd name="connsiteY3" fmla="*/ 914414 h 1306300"/>
              <a:gd name="connsiteX0" fmla="*/ 882791 w 1416191"/>
              <a:gd name="connsiteY0" fmla="*/ 1307719 h 1307719"/>
              <a:gd name="connsiteX1" fmla="*/ 1048 w 1416191"/>
              <a:gd name="connsiteY1" fmla="*/ 719891 h 1307719"/>
              <a:gd name="connsiteX2" fmla="*/ 719506 w 1416191"/>
              <a:gd name="connsiteY2" fmla="*/ 1434 h 1307719"/>
              <a:gd name="connsiteX3" fmla="*/ 1416191 w 1416191"/>
              <a:gd name="connsiteY3" fmla="*/ 915833 h 1307719"/>
              <a:gd name="connsiteX0" fmla="*/ 882747 w 1274633"/>
              <a:gd name="connsiteY0" fmla="*/ 1307432 h 1307432"/>
              <a:gd name="connsiteX1" fmla="*/ 1004 w 1274633"/>
              <a:gd name="connsiteY1" fmla="*/ 719604 h 1307432"/>
              <a:gd name="connsiteX2" fmla="*/ 719462 w 1274633"/>
              <a:gd name="connsiteY2" fmla="*/ 1147 h 1307432"/>
              <a:gd name="connsiteX3" fmla="*/ 1274633 w 1274633"/>
              <a:gd name="connsiteY3" fmla="*/ 893774 h 130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74633" h="1307432">
                <a:moveTo>
                  <a:pt x="882747" y="1307432"/>
                </a:moveTo>
                <a:cubicBezTo>
                  <a:pt x="437340" y="1205832"/>
                  <a:pt x="28218" y="937318"/>
                  <a:pt x="1004" y="719604"/>
                </a:cubicBezTo>
                <a:cubicBezTo>
                  <a:pt x="-26210" y="501890"/>
                  <a:pt x="507191" y="-27881"/>
                  <a:pt x="719462" y="1147"/>
                </a:cubicBezTo>
                <a:cubicBezTo>
                  <a:pt x="931733" y="30175"/>
                  <a:pt x="1103183" y="609838"/>
                  <a:pt x="1274633" y="893774"/>
                </a:cubicBezTo>
              </a:path>
            </a:pathLst>
          </a:cu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5" name="Freeform 44"/>
          <p:cNvSpPr/>
          <p:nvPr/>
        </p:nvSpPr>
        <p:spPr bwMode="auto">
          <a:xfrm flipH="1">
            <a:off x="2654680" y="2518221"/>
            <a:ext cx="1252855" cy="1307056"/>
          </a:xfrm>
          <a:custGeom>
            <a:avLst/>
            <a:gdLst>
              <a:gd name="connsiteX0" fmla="*/ 1008441 w 1008441"/>
              <a:gd name="connsiteY0" fmla="*/ 1001895 h 1001895"/>
              <a:gd name="connsiteX1" fmla="*/ 17841 w 1008441"/>
              <a:gd name="connsiteY1" fmla="*/ 631781 h 1001895"/>
              <a:gd name="connsiteX2" fmla="*/ 409727 w 1008441"/>
              <a:gd name="connsiteY2" fmla="*/ 410 h 1001895"/>
              <a:gd name="connsiteX3" fmla="*/ 899584 w 1008441"/>
              <a:gd name="connsiteY3" fmla="*/ 555581 h 1001895"/>
              <a:gd name="connsiteX0" fmla="*/ 1013895 w 1547295"/>
              <a:gd name="connsiteY0" fmla="*/ 1001515 h 1001515"/>
              <a:gd name="connsiteX1" fmla="*/ 23295 w 1547295"/>
              <a:gd name="connsiteY1" fmla="*/ 631401 h 1001515"/>
              <a:gd name="connsiteX2" fmla="*/ 415181 w 1547295"/>
              <a:gd name="connsiteY2" fmla="*/ 30 h 1001515"/>
              <a:gd name="connsiteX3" fmla="*/ 1547295 w 1547295"/>
              <a:gd name="connsiteY3" fmla="*/ 609629 h 1001515"/>
              <a:gd name="connsiteX0" fmla="*/ 991496 w 1524896"/>
              <a:gd name="connsiteY0" fmla="*/ 1306300 h 1306300"/>
              <a:gd name="connsiteX1" fmla="*/ 896 w 1524896"/>
              <a:gd name="connsiteY1" fmla="*/ 936186 h 1306300"/>
              <a:gd name="connsiteX2" fmla="*/ 828211 w 1524896"/>
              <a:gd name="connsiteY2" fmla="*/ 15 h 1306300"/>
              <a:gd name="connsiteX3" fmla="*/ 1524896 w 1524896"/>
              <a:gd name="connsiteY3" fmla="*/ 914414 h 1306300"/>
              <a:gd name="connsiteX0" fmla="*/ 882791 w 1416191"/>
              <a:gd name="connsiteY0" fmla="*/ 1307719 h 1307719"/>
              <a:gd name="connsiteX1" fmla="*/ 1048 w 1416191"/>
              <a:gd name="connsiteY1" fmla="*/ 719891 h 1307719"/>
              <a:gd name="connsiteX2" fmla="*/ 719506 w 1416191"/>
              <a:gd name="connsiteY2" fmla="*/ 1434 h 1307719"/>
              <a:gd name="connsiteX3" fmla="*/ 1416191 w 1416191"/>
              <a:gd name="connsiteY3" fmla="*/ 915833 h 1307719"/>
              <a:gd name="connsiteX0" fmla="*/ 882741 w 1252855"/>
              <a:gd name="connsiteY0" fmla="*/ 1307056 h 1307056"/>
              <a:gd name="connsiteX1" fmla="*/ 998 w 1252855"/>
              <a:gd name="connsiteY1" fmla="*/ 719228 h 1307056"/>
              <a:gd name="connsiteX2" fmla="*/ 719456 w 1252855"/>
              <a:gd name="connsiteY2" fmla="*/ 771 h 1307056"/>
              <a:gd name="connsiteX3" fmla="*/ 1252855 w 1252855"/>
              <a:gd name="connsiteY3" fmla="*/ 860741 h 1307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855" h="1307056">
                <a:moveTo>
                  <a:pt x="882741" y="1307056"/>
                </a:moveTo>
                <a:cubicBezTo>
                  <a:pt x="437334" y="1205456"/>
                  <a:pt x="28212" y="936942"/>
                  <a:pt x="998" y="719228"/>
                </a:cubicBezTo>
                <a:cubicBezTo>
                  <a:pt x="-26216" y="501514"/>
                  <a:pt x="510813" y="-22814"/>
                  <a:pt x="719456" y="771"/>
                </a:cubicBezTo>
                <a:cubicBezTo>
                  <a:pt x="928099" y="24356"/>
                  <a:pt x="1081405" y="576805"/>
                  <a:pt x="1252855" y="860741"/>
                </a:cubicBezTo>
              </a:path>
            </a:pathLst>
          </a:cu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832478" y="2242417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478" y="2242417"/>
                <a:ext cx="549746" cy="55027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675671" y="2266047"/>
                <a:ext cx="549746" cy="55027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5671" y="2266047"/>
                <a:ext cx="549746" cy="55027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8" name="Text Box 46"/>
              <p:cNvSpPr txBox="1">
                <a:spLocks noChangeArrowheads="1"/>
              </p:cNvSpPr>
              <p:nvPr/>
            </p:nvSpPr>
            <p:spPr bwMode="auto">
              <a:xfrm>
                <a:off x="4547107" y="1717287"/>
                <a:ext cx="5348586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Strategy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</a:t>
                </a:r>
                <a:r>
                  <a:rPr lang="en-US" sz="28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𝑁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8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47107" y="1717287"/>
                <a:ext cx="5348586" cy="523220"/>
              </a:xfrm>
              <a:prstGeom prst="rect">
                <a:avLst/>
              </a:prstGeom>
              <a:blipFill>
                <a:blip r:embed="rId11"/>
                <a:stretch>
                  <a:fillRect t="-12791" b="-3139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 Box 46"/>
              <p:cNvSpPr txBox="1">
                <a:spLocks noChangeArrowheads="1"/>
              </p:cNvSpPr>
              <p:nvPr/>
            </p:nvSpPr>
            <p:spPr bwMode="auto">
              <a:xfrm>
                <a:off x="4465759" y="2380897"/>
                <a:ext cx="5518626" cy="18158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 time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the difference between the number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the number of </a:t>
                </a:r>
                <a:r>
                  <a:rPr lang="en-US" sz="2800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 chosen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</a:t>
                </a:r>
                <a:r>
                  <a:rPr lang="en-US" sz="2800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the first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steps.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9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65759" y="2380897"/>
                <a:ext cx="5518626" cy="1815882"/>
              </a:xfrm>
              <a:prstGeom prst="rect">
                <a:avLst/>
              </a:prstGeom>
              <a:blipFill>
                <a:blip r:embed="rId12"/>
                <a:stretch>
                  <a:fillRect l="-884" t="-3704" r="-2873" b="-875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" name="Text Box 46"/>
              <p:cNvSpPr txBox="1">
                <a:spLocks noChangeArrowheads="1"/>
              </p:cNvSpPr>
              <p:nvPr/>
            </p:nvSpPr>
            <p:spPr bwMode="auto">
              <a:xfrm>
                <a:off x="4732039" y="4337169"/>
                <a:ext cx="5012004" cy="14091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Choose 1 with probability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𝑁</m:t>
                                  </m:r>
                                  <m: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Δ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US" sz="28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8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1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32039" y="4337169"/>
                <a:ext cx="5012004" cy="1409104"/>
              </a:xfrm>
              <a:prstGeom prst="rect">
                <a:avLst/>
              </a:prstGeom>
              <a:blipFill>
                <a:blip r:embed="rId13"/>
                <a:stretch>
                  <a:fillRect t="-431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 Box 46"/>
              <p:cNvSpPr txBox="1">
                <a:spLocks noChangeArrowheads="1"/>
              </p:cNvSpPr>
              <p:nvPr/>
            </p:nvSpPr>
            <p:spPr bwMode="auto">
              <a:xfrm>
                <a:off x="4740603" y="5886663"/>
                <a:ext cx="5012004" cy="149137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Guarantees an outcome of at least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𝑁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</m:den>
                      </m:f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𝑁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0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40603" y="5886663"/>
                <a:ext cx="5012004" cy="1491370"/>
              </a:xfrm>
              <a:prstGeom prst="rect">
                <a:avLst/>
              </a:prstGeom>
              <a:blipFill>
                <a:blip r:embed="rId14"/>
                <a:stretch>
                  <a:fillRect l="-2311" t="-4508" r="-206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 Box 46"/>
          <p:cNvSpPr txBox="1">
            <a:spLocks noChangeArrowheads="1"/>
          </p:cNvSpPr>
          <p:nvPr/>
        </p:nvSpPr>
        <p:spPr bwMode="auto">
          <a:xfrm>
            <a:off x="0" y="1684055"/>
            <a:ext cx="5302603" cy="578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endParaRPr lang="en-US" sz="3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Box 46"/>
          <p:cNvSpPr txBox="1">
            <a:spLocks noChangeArrowheads="1"/>
          </p:cNvSpPr>
          <p:nvPr/>
        </p:nvSpPr>
        <p:spPr bwMode="auto">
          <a:xfrm rot="16200000">
            <a:off x="-2181301" y="3954742"/>
            <a:ext cx="5302603" cy="578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endParaRPr lang="en-US" sz="3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273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1" grpId="0"/>
      <p:bldP spid="3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-4357" y="1450003"/>
            <a:ext cx="10080625" cy="49244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Intrinsically interesting…</a:t>
            </a:r>
          </a:p>
        </p:txBody>
      </p:sp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43375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Why are TBSG interesting?</a:t>
            </a:r>
            <a:endParaRPr lang="en-US" sz="40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-4359" y="3201582"/>
            <a:ext cx="10080625" cy="98488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Applications in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automatic verification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automata theory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-4358" y="2064182"/>
            <a:ext cx="10080625" cy="98488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 long term planning in adversarial and/or </a:t>
            </a:r>
            <a:b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stochastic environments. Applications in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-4359" y="5476382"/>
            <a:ext cx="10080625" cy="98488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Perhaps the simplest combinatorial problems</a:t>
            </a:r>
            <a:b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3200" dirty="0">
                <a:solidFill>
                  <a:schemeClr val="accent2"/>
                </a:solidFill>
              </a:rPr>
              <a:t>NP </a:t>
            </a:r>
            <a:r>
              <a:rPr lang="en-US" sz="3200" dirty="0">
                <a:solidFill>
                  <a:schemeClr val="accent2"/>
                </a:solidFill>
                <a:sym typeface="Symbol" pitchFamily="18" charset="2"/>
              </a:rPr>
              <a:t> </a:t>
            </a:r>
            <a:r>
              <a:rPr lang="en-US" sz="3200" dirty="0" smtClean="0">
                <a:solidFill>
                  <a:schemeClr val="accent2"/>
                </a:solidFill>
                <a:sym typeface="Symbol" pitchFamily="18" charset="2"/>
              </a:rPr>
              <a:t>co-NP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not known to be in</a:t>
            </a:r>
            <a:r>
              <a:rPr lang="en-US" sz="3200" dirty="0" smtClean="0">
                <a:solidFill>
                  <a:schemeClr val="accent2"/>
                </a:solidFill>
                <a:sym typeface="Symbol" pitchFamily="18" charset="2"/>
              </a:rPr>
              <a:t> P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.</a:t>
            </a:r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10881" y="6583005"/>
            <a:ext cx="10080625" cy="49244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Many intriguing open problems.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10881" y="4338982"/>
            <a:ext cx="10080625" cy="98488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Competitive versions of </a:t>
            </a:r>
            <a:b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well-known optimization problems.</a:t>
            </a:r>
          </a:p>
        </p:txBody>
      </p:sp>
    </p:spTree>
    <p:extLst>
      <p:ext uri="{BB962C8B-B14F-4D97-AF65-F5344CB8AC3E}">
        <p14:creationId xmlns:p14="http://schemas.microsoft.com/office/powerpoint/2010/main" val="2606805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4" name="Oval 4"/>
          <p:cNvSpPr>
            <a:spLocks noChangeAspect="1" noChangeArrowheads="1"/>
          </p:cNvSpPr>
          <p:nvPr/>
        </p:nvSpPr>
        <p:spPr bwMode="auto">
          <a:xfrm>
            <a:off x="584200" y="3367280"/>
            <a:ext cx="379413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6" name="Oval 6"/>
          <p:cNvSpPr>
            <a:spLocks noChangeAspect="1" noChangeArrowheads="1"/>
          </p:cNvSpPr>
          <p:nvPr/>
        </p:nvSpPr>
        <p:spPr bwMode="auto">
          <a:xfrm>
            <a:off x="2441575" y="2594168"/>
            <a:ext cx="379413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7" name="Oval 7"/>
          <p:cNvSpPr>
            <a:spLocks noChangeAspect="1" noChangeArrowheads="1"/>
          </p:cNvSpPr>
          <p:nvPr/>
        </p:nvSpPr>
        <p:spPr bwMode="auto">
          <a:xfrm>
            <a:off x="2584450" y="2725930"/>
            <a:ext cx="93663" cy="857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8" name="Oval 8"/>
          <p:cNvSpPr>
            <a:spLocks noChangeAspect="1" noChangeArrowheads="1"/>
          </p:cNvSpPr>
          <p:nvPr/>
        </p:nvSpPr>
        <p:spPr bwMode="auto">
          <a:xfrm>
            <a:off x="3186113" y="3362518"/>
            <a:ext cx="381000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9" name="Oval 9"/>
          <p:cNvSpPr>
            <a:spLocks noChangeAspect="1" noChangeArrowheads="1"/>
          </p:cNvSpPr>
          <p:nvPr/>
        </p:nvSpPr>
        <p:spPr bwMode="auto">
          <a:xfrm>
            <a:off x="1382713" y="5277043"/>
            <a:ext cx="379412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0" name="Oval 10"/>
          <p:cNvSpPr>
            <a:spLocks noChangeAspect="1" noChangeArrowheads="1"/>
          </p:cNvSpPr>
          <p:nvPr/>
        </p:nvSpPr>
        <p:spPr bwMode="auto">
          <a:xfrm>
            <a:off x="1382713" y="2579880"/>
            <a:ext cx="379412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1" name="Oval 11"/>
          <p:cNvSpPr>
            <a:spLocks noChangeAspect="1" noChangeArrowheads="1"/>
          </p:cNvSpPr>
          <p:nvPr/>
        </p:nvSpPr>
        <p:spPr bwMode="auto">
          <a:xfrm>
            <a:off x="596900" y="4478530"/>
            <a:ext cx="379413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2" name="Oval 12"/>
          <p:cNvSpPr>
            <a:spLocks noChangeAspect="1" noChangeArrowheads="1"/>
          </p:cNvSpPr>
          <p:nvPr/>
        </p:nvSpPr>
        <p:spPr bwMode="auto">
          <a:xfrm>
            <a:off x="2452688" y="5270693"/>
            <a:ext cx="379412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3" name="Oval 13"/>
          <p:cNvSpPr>
            <a:spLocks noChangeAspect="1" noChangeArrowheads="1"/>
          </p:cNvSpPr>
          <p:nvPr/>
        </p:nvSpPr>
        <p:spPr bwMode="auto">
          <a:xfrm>
            <a:off x="3195638" y="4511868"/>
            <a:ext cx="379412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4" name="Rectangle 14"/>
          <p:cNvSpPr>
            <a:spLocks noChangeAspect="1" noChangeArrowheads="1"/>
          </p:cNvSpPr>
          <p:nvPr/>
        </p:nvSpPr>
        <p:spPr bwMode="auto">
          <a:xfrm>
            <a:off x="1874838" y="3586355"/>
            <a:ext cx="68262" cy="93663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cxnSp>
        <p:nvCxnSpPr>
          <p:cNvPr id="256015" name="AutoShape 15"/>
          <p:cNvCxnSpPr>
            <a:cxnSpLocks noChangeAspect="1" noChangeShapeType="1"/>
            <a:stCxn id="256006" idx="3"/>
            <a:endCxn id="256014" idx="3"/>
          </p:cNvCxnSpPr>
          <p:nvPr/>
        </p:nvCxnSpPr>
        <p:spPr bwMode="auto">
          <a:xfrm flipH="1">
            <a:off x="1943100" y="2892618"/>
            <a:ext cx="554038" cy="7413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56016" name="AutoShape 16"/>
          <p:cNvCxnSpPr>
            <a:cxnSpLocks noChangeAspect="1" noChangeShapeType="1"/>
            <a:stCxn id="256014" idx="1"/>
            <a:endCxn id="256010" idx="5"/>
          </p:cNvCxnSpPr>
          <p:nvPr/>
        </p:nvCxnSpPr>
        <p:spPr bwMode="auto">
          <a:xfrm flipH="1" flipV="1">
            <a:off x="1706563" y="2878330"/>
            <a:ext cx="168275" cy="755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56017" name="AutoShape 17"/>
          <p:cNvCxnSpPr>
            <a:cxnSpLocks noChangeAspect="1" noChangeShapeType="1"/>
            <a:stCxn id="256014" idx="1"/>
            <a:endCxn id="256004" idx="6"/>
          </p:cNvCxnSpPr>
          <p:nvPr/>
        </p:nvCxnSpPr>
        <p:spPr bwMode="auto">
          <a:xfrm flipH="1" flipV="1">
            <a:off x="963613" y="3541905"/>
            <a:ext cx="911225" cy="920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56018" name="AutoShape 18"/>
          <p:cNvCxnSpPr>
            <a:cxnSpLocks noChangeAspect="1" noChangeShapeType="1"/>
            <a:stCxn id="256014" idx="1"/>
            <a:endCxn id="256011" idx="7"/>
          </p:cNvCxnSpPr>
          <p:nvPr/>
        </p:nvCxnSpPr>
        <p:spPr bwMode="auto">
          <a:xfrm flipH="1">
            <a:off x="920750" y="3633980"/>
            <a:ext cx="954088" cy="8953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56019" name="Rectangle 19"/>
          <p:cNvSpPr>
            <a:spLocks noChangeAspect="1" noChangeArrowheads="1"/>
          </p:cNvSpPr>
          <p:nvPr/>
        </p:nvSpPr>
        <p:spPr bwMode="auto">
          <a:xfrm>
            <a:off x="2670455" y="3819718"/>
            <a:ext cx="68262" cy="93662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cxnSp>
        <p:nvCxnSpPr>
          <p:cNvPr id="256020" name="AutoShape 20"/>
          <p:cNvCxnSpPr>
            <a:cxnSpLocks noChangeAspect="1" noChangeShapeType="1"/>
            <a:stCxn id="256006" idx="4"/>
            <a:endCxn id="256019" idx="0"/>
          </p:cNvCxnSpPr>
          <p:nvPr/>
        </p:nvCxnSpPr>
        <p:spPr bwMode="auto">
          <a:xfrm rot="16200000" flipH="1">
            <a:off x="2229784" y="3344916"/>
            <a:ext cx="876300" cy="73304"/>
          </a:xfrm>
          <a:prstGeom prst="straightConnector1">
            <a:avLst/>
          </a:prstGeom>
          <a:noFill/>
          <a:ln w="9525">
            <a:solidFill>
              <a:srgbClr val="80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256021" name="AutoShape 21"/>
          <p:cNvCxnSpPr>
            <a:cxnSpLocks noChangeAspect="1" noChangeShapeType="1"/>
            <a:stCxn id="256019" idx="2"/>
            <a:endCxn id="256013" idx="1"/>
          </p:cNvCxnSpPr>
          <p:nvPr/>
        </p:nvCxnSpPr>
        <p:spPr bwMode="auto">
          <a:xfrm rot="16200000" flipH="1">
            <a:off x="2653077" y="3964889"/>
            <a:ext cx="649634" cy="546616"/>
          </a:xfrm>
          <a:prstGeom prst="straightConnector1">
            <a:avLst/>
          </a:prstGeom>
          <a:noFill/>
          <a:ln w="9525">
            <a:solidFill>
              <a:srgbClr val="80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256022" name="AutoShape 22"/>
          <p:cNvCxnSpPr>
            <a:cxnSpLocks noChangeAspect="1" noChangeShapeType="1"/>
            <a:stCxn id="256019" idx="2"/>
            <a:endCxn id="35" idx="6"/>
          </p:cNvCxnSpPr>
          <p:nvPr/>
        </p:nvCxnSpPr>
        <p:spPr bwMode="auto">
          <a:xfrm rot="5400000">
            <a:off x="2441073" y="3835945"/>
            <a:ext cx="186079" cy="340949"/>
          </a:xfrm>
          <a:prstGeom prst="straightConnector1">
            <a:avLst/>
          </a:prstGeom>
          <a:noFill/>
          <a:ln w="9525">
            <a:solidFill>
              <a:srgbClr val="800000"/>
            </a:solidFill>
            <a:round/>
            <a:headEnd/>
            <a:tailEnd type="triangle" w="med" len="med"/>
          </a:ln>
          <a:effectLst/>
        </p:spPr>
      </p:cxnSp>
      <p:pic>
        <p:nvPicPr>
          <p:cNvPr id="256023" name="Picture 23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16088" y="3081530"/>
            <a:ext cx="144462" cy="3127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56024" name="Picture 24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244600" y="3426018"/>
            <a:ext cx="144463" cy="311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56025" name="Picture 25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290638" y="3946718"/>
            <a:ext cx="144462" cy="312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56026" name="Picture 26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472406" y="3876963"/>
            <a:ext cx="144462" cy="312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56027" name="Picture 27" descr="TP_tmp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913996" y="4077111"/>
            <a:ext cx="142875" cy="312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56028" name="Picture 28" descr="TP_tmp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525277" y="3275205"/>
            <a:ext cx="242887" cy="190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56029" name="Picture 29" descr="TP_tmp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109788" y="3152968"/>
            <a:ext cx="242887" cy="1889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5" name="Oval 8"/>
          <p:cNvSpPr>
            <a:spLocks noChangeAspect="1" noChangeArrowheads="1"/>
          </p:cNvSpPr>
          <p:nvPr/>
        </p:nvSpPr>
        <p:spPr bwMode="auto">
          <a:xfrm>
            <a:off x="1982637" y="3924834"/>
            <a:ext cx="381000" cy="349250"/>
          </a:xfrm>
          <a:prstGeom prst="ellipse">
            <a:avLst/>
          </a:prstGeom>
          <a:solidFill>
            <a:schemeClr val="bg2">
              <a:alpha val="5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8" name="Curved Connector 7"/>
          <p:cNvCxnSpPr>
            <a:stCxn id="35" idx="4"/>
            <a:endCxn id="35" idx="2"/>
          </p:cNvCxnSpPr>
          <p:nvPr/>
        </p:nvCxnSpPr>
        <p:spPr bwMode="auto">
          <a:xfrm rot="5400000" flipH="1">
            <a:off x="1990574" y="4091522"/>
            <a:ext cx="174625" cy="190500"/>
          </a:xfrm>
          <a:prstGeom prst="curvedConnector4">
            <a:avLst>
              <a:gd name="adj1" fmla="val -130909"/>
              <a:gd name="adj2" fmla="val 220000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9" name="Picture 8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53993" y="4585845"/>
            <a:ext cx="122415" cy="19236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9" name="Rectangle 2"/>
          <p:cNvSpPr>
            <a:spLocks noChangeArrowheads="1"/>
          </p:cNvSpPr>
          <p:nvPr/>
        </p:nvSpPr>
        <p:spPr bwMode="auto">
          <a:xfrm>
            <a:off x="0" y="410485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>
                <a:latin typeface="+mj-lt"/>
                <a:cs typeface="Times New Roman" panose="02020603050405020304" pitchFamily="18" charset="0"/>
              </a:rPr>
              <a:t>Markov Decision Processes</a:t>
            </a:r>
            <a:br>
              <a:rPr lang="en-US" sz="4800" dirty="0">
                <a:latin typeface="+mj-lt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[Bellman ’57] [Howard ’60] </a:t>
            </a:r>
            <a:r>
              <a:rPr lang="en-US" sz="3200" dirty="0">
                <a:solidFill>
                  <a:srgbClr val="996600"/>
                </a:solidFill>
                <a:latin typeface="+mj-lt"/>
              </a:rPr>
              <a:t>…</a:t>
            </a:r>
          </a:p>
        </p:txBody>
      </p:sp>
      <p:sp>
        <p:nvSpPr>
          <p:cNvPr id="40" name="Text Box 34"/>
          <p:cNvSpPr txBox="1">
            <a:spLocks noChangeArrowheads="1"/>
          </p:cNvSpPr>
          <p:nvPr/>
        </p:nvSpPr>
        <p:spPr bwMode="auto">
          <a:xfrm>
            <a:off x="0" y="6122157"/>
            <a:ext cx="1008062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Optimal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positional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strategies can be found using 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LP.</a:t>
            </a:r>
            <a:endParaRPr lang="en-US" sz="32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35"/>
          <p:cNvSpPr txBox="1">
            <a:spLocks noChangeArrowheads="1"/>
          </p:cNvSpPr>
          <p:nvPr/>
        </p:nvSpPr>
        <p:spPr bwMode="auto">
          <a:xfrm>
            <a:off x="0" y="6727321"/>
            <a:ext cx="1008062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Is there a 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strongly polynomial</a:t>
            </a:r>
            <a:r>
              <a:rPr lang="en-US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time algorithm?</a:t>
            </a:r>
          </a:p>
        </p:txBody>
      </p:sp>
      <p:sp>
        <p:nvSpPr>
          <p:cNvPr id="51" name="Text Box 34"/>
          <p:cNvSpPr txBox="1">
            <a:spLocks noChangeArrowheads="1"/>
          </p:cNvSpPr>
          <p:nvPr/>
        </p:nvSpPr>
        <p:spPr bwMode="auto">
          <a:xfrm>
            <a:off x="0" y="1631830"/>
            <a:ext cx="4807601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+mj-lt"/>
                <a:cs typeface="Times New Roman" pitchFamily="18" charset="0"/>
              </a:rPr>
              <a:t>1-player TBSGs</a:t>
            </a:r>
            <a:endParaRPr lang="en-US" sz="3200" dirty="0">
              <a:solidFill>
                <a:schemeClr val="accent2"/>
              </a:solidFill>
              <a:latin typeface="+mj-lt"/>
              <a:cs typeface="Times New Roman" pitchFamily="18" charset="0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5046744" y="3127108"/>
            <a:ext cx="3978114" cy="1061373"/>
            <a:chOff x="5587126" y="4485861"/>
            <a:chExt cx="3978114" cy="1061373"/>
          </a:xfrm>
        </p:grpSpPr>
        <p:sp>
          <p:nvSpPr>
            <p:cNvPr id="53" name="Text Box 42"/>
            <p:cNvSpPr txBox="1">
              <a:spLocks noChangeAspect="1" noChangeArrowheads="1"/>
            </p:cNvSpPr>
            <p:nvPr/>
          </p:nvSpPr>
          <p:spPr bwMode="auto">
            <a:xfrm>
              <a:off x="6068512" y="4485861"/>
              <a:ext cx="3015343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>
                  <a:solidFill>
                    <a:srgbClr val="00B050"/>
                  </a:solidFill>
                </a:rPr>
                <a:t>Discounted </a:t>
              </a:r>
              <a:r>
                <a:rPr lang="en-US" sz="2800" dirty="0" smtClean="0">
                  <a:solidFill>
                    <a:srgbClr val="0033CC"/>
                  </a:solidFill>
                </a:rPr>
                <a:t>cost</a:t>
              </a:r>
              <a:endParaRPr lang="en-US" sz="2800" dirty="0">
                <a:solidFill>
                  <a:srgbClr val="0033CC"/>
                </a:solidFill>
              </a:endParaRPr>
            </a:p>
          </p:txBody>
        </p:sp>
        <p:grpSp>
          <p:nvGrpSpPr>
            <p:cNvPr id="54" name="Group 53"/>
            <p:cNvGrpSpPr/>
            <p:nvPr/>
          </p:nvGrpSpPr>
          <p:grpSpPr>
            <a:xfrm>
              <a:off x="5587126" y="5001315"/>
              <a:ext cx="3978114" cy="545919"/>
              <a:chOff x="5587126" y="5001315"/>
              <a:chExt cx="3978114" cy="545919"/>
            </a:xfrm>
          </p:grpSpPr>
          <p:sp>
            <p:nvSpPr>
              <p:cNvPr id="55" name="Text Box 49"/>
              <p:cNvSpPr txBox="1">
                <a:spLocks noChangeArrowheads="1"/>
              </p:cNvSpPr>
              <p:nvPr/>
            </p:nvSpPr>
            <p:spPr bwMode="auto">
              <a:xfrm>
                <a:off x="5587126" y="5007184"/>
                <a:ext cx="191044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6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886607" y="5001315"/>
                    <a:ext cx="2678633" cy="54591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800" dirty="0" smtClean="0">
                        <a:solidFill>
                          <a:schemeClr val="tx1"/>
                        </a:solidFill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nary>
                              <m:naryPr>
                                <m:chr m:val="∑"/>
                                <m:ctrlP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∞</m:t>
                                </m:r>
                              </m:sup>
                              <m:e>
                                <m:sSup>
                                  <m:sSupPr>
                                    <m:ctrlP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𝜆</m:t>
                                    </m:r>
                                  </m:e>
                                  <m:sup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</m:oMath>
                    </a14:m>
                    <a:endParaRPr lang="en-US" sz="2800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56" name="Text Box 4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6886607" y="5001315"/>
                    <a:ext cx="2678633" cy="545919"/>
                  </a:xfrm>
                  <a:prstGeom prst="rect">
                    <a:avLst/>
                  </a:prstGeom>
                  <a:blipFill>
                    <a:blip r:embed="rId18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2" name="Group 1"/>
          <p:cNvGrpSpPr/>
          <p:nvPr/>
        </p:nvGrpSpPr>
        <p:grpSpPr>
          <a:xfrm>
            <a:off x="4893642" y="4510772"/>
            <a:ext cx="4284319" cy="1228061"/>
            <a:chOff x="4893642" y="4510772"/>
            <a:chExt cx="4284319" cy="1228061"/>
          </a:xfrm>
        </p:grpSpPr>
        <p:grpSp>
          <p:nvGrpSpPr>
            <p:cNvPr id="57" name="Group 56"/>
            <p:cNvGrpSpPr/>
            <p:nvPr/>
          </p:nvGrpSpPr>
          <p:grpSpPr>
            <a:xfrm>
              <a:off x="4893642" y="4510772"/>
              <a:ext cx="4284319" cy="1228061"/>
              <a:chOff x="5534389" y="5653771"/>
              <a:chExt cx="4284319" cy="1228061"/>
            </a:xfrm>
          </p:grpSpPr>
          <p:sp>
            <p:nvSpPr>
              <p:cNvPr id="58" name="Text Box 41"/>
              <p:cNvSpPr txBox="1">
                <a:spLocks noChangeAspect="1" noChangeArrowheads="1"/>
              </p:cNvSpPr>
              <p:nvPr/>
            </p:nvSpPr>
            <p:spPr bwMode="auto">
              <a:xfrm>
                <a:off x="5779343" y="5653771"/>
                <a:ext cx="3794411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>
                    <a:solidFill>
                      <a:srgbClr val="990099"/>
                    </a:solidFill>
                  </a:rPr>
                  <a:t>Limiting average </a:t>
                </a:r>
                <a:r>
                  <a:rPr lang="en-US" sz="2800" dirty="0" smtClean="0">
                    <a:solidFill>
                      <a:schemeClr val="accent2"/>
                    </a:solidFill>
                  </a:rPr>
                  <a:t>cost</a:t>
                </a:r>
                <a:endParaRPr lang="en-US" sz="2800" dirty="0">
                  <a:solidFill>
                    <a:schemeClr val="accent2"/>
                  </a:solidFill>
                </a:endParaRPr>
              </a:p>
            </p:txBody>
          </p:sp>
          <p:grpSp>
            <p:nvGrpSpPr>
              <p:cNvPr id="59" name="Group 58"/>
              <p:cNvGrpSpPr/>
              <p:nvPr/>
            </p:nvGrpSpPr>
            <p:grpSpPr>
              <a:xfrm>
                <a:off x="5534389" y="6169008"/>
                <a:ext cx="4284319" cy="712824"/>
                <a:chOff x="5681614" y="6169008"/>
                <a:chExt cx="4284319" cy="712824"/>
              </a:xfrm>
            </p:grpSpPr>
            <p:sp>
              <p:nvSpPr>
                <p:cNvPr id="60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5681614" y="6237782"/>
                  <a:ext cx="1464654" cy="49308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2800" dirty="0" smtClean="0">
                      <a:solidFill>
                        <a:srgbClr val="00B05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min</a:t>
                  </a:r>
                  <a:r>
                    <a:rPr lang="en-US" sz="28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/</a:t>
                  </a:r>
                  <a:r>
                    <a:rPr lang="en-US" sz="2800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max</a:t>
                  </a:r>
                  <a:endParaRPr lang="en-US" sz="28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1" name="Text Box 4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990955" y="6169008"/>
                      <a:ext cx="2974978" cy="71282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square"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2800" dirty="0" smtClean="0">
                          <a:solidFill>
                            <a:schemeClr val="tx1"/>
                          </a:solidFill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14:m>
                        <m:oMath xmlns:m="http://schemas.openxmlformats.org/officeDocument/2006/math">
                          <m: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𝔼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func>
                                <m:funcPr>
                                  <m:ctrlPr>
                                    <a:rPr lang="en-US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limLow>
                                    <m:limLowPr>
                                      <m:ctrlPr>
                                        <a:rPr lang="en-US" sz="28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limLow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800" b="0" i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lim</m:t>
                                      </m:r>
                                    </m:e>
                                    <m:lim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𝑇</m:t>
                                      </m:r>
                                      <m:r>
                                        <m:rPr>
                                          <m:brk m:alnAt="23"/>
                                        </m:rPr>
                                        <a:rPr lang="en-US" sz="2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→</m:t>
                                      </m:r>
                                      <m:r>
                                        <m:rPr>
                                          <m:brk m:alnAt="23"/>
                                        </m:rPr>
                                        <a:rPr lang="en-US" sz="2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∞</m:t>
                                      </m:r>
                                    </m:lim>
                                  </m:limLow>
                                </m:fName>
                                <m:e>
                                  <m:f>
                                    <m:fPr>
                                      <m:ctrlPr>
                                        <a:rPr lang="en-US" sz="28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8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28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𝑇</m:t>
                                      </m:r>
                                    </m:den>
                                  </m:f>
                                  <m:nary>
                                    <m:naryPr>
                                      <m:chr m:val="∑"/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=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0</m:t>
                                      </m:r>
                                    </m:sub>
                                    <m:sup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𝑇</m:t>
                                      </m:r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en-US" sz="2800" i="1" smtClean="0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i="1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𝑐</m:t>
                                          </m:r>
                                        </m:e>
                                        <m:sub>
                                          <m:r>
                                            <a:rPr lang="en-US" sz="2800" i="1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nary>
                                </m:e>
                              </m:func>
                            </m:e>
                          </m:d>
                        </m:oMath>
                      </a14:m>
                      <a:endParaRPr lang="en-US" sz="2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53" name="Text Box 4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 bwMode="auto">
                    <a:xfrm>
                      <a:off x="6990955" y="6169008"/>
                      <a:ext cx="2974978" cy="712824"/>
                    </a:xfrm>
                    <a:prstGeom prst="rect">
                      <a:avLst/>
                    </a:prstGeom>
                    <a:blipFill>
                      <a:blip r:embed="rId19"/>
                      <a:stretch>
                        <a:fillRect/>
                      </a:stretch>
                    </a:blip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cxnSp>
          <p:nvCxnSpPr>
            <p:cNvPr id="62" name="Straight Connector 61"/>
            <p:cNvCxnSpPr/>
            <p:nvPr/>
          </p:nvCxnSpPr>
          <p:spPr bwMode="auto">
            <a:xfrm>
              <a:off x="6956245" y="5180127"/>
              <a:ext cx="502398" cy="0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rgbClr val="0033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3" name="Group 62"/>
          <p:cNvGrpSpPr/>
          <p:nvPr/>
        </p:nvGrpSpPr>
        <p:grpSpPr>
          <a:xfrm>
            <a:off x="4814767" y="1871384"/>
            <a:ext cx="4442069" cy="1008321"/>
            <a:chOff x="5700227" y="1495525"/>
            <a:chExt cx="4442069" cy="1008321"/>
          </a:xfrm>
        </p:grpSpPr>
        <p:sp>
          <p:nvSpPr>
            <p:cNvPr id="64" name="Text Box 41"/>
            <p:cNvSpPr txBox="1">
              <a:spLocks noChangeAspect="1" noChangeArrowheads="1"/>
            </p:cNvSpPr>
            <p:nvPr/>
          </p:nvSpPr>
          <p:spPr bwMode="auto">
            <a:xfrm>
              <a:off x="5700227" y="1495525"/>
              <a:ext cx="4442069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 smtClean="0">
                  <a:solidFill>
                    <a:srgbClr val="0033CC"/>
                  </a:solidFill>
                </a:rPr>
                <a:t>Total cost – infinite horizon</a:t>
              </a:r>
              <a:endParaRPr lang="en-US" sz="2800" dirty="0">
                <a:solidFill>
                  <a:srgbClr val="0033CC"/>
                </a:solidFill>
              </a:endParaRPr>
            </a:p>
          </p:txBody>
        </p:sp>
        <p:grpSp>
          <p:nvGrpSpPr>
            <p:cNvPr id="65" name="Group 64"/>
            <p:cNvGrpSpPr/>
            <p:nvPr/>
          </p:nvGrpSpPr>
          <p:grpSpPr>
            <a:xfrm>
              <a:off x="6073469" y="1996004"/>
              <a:ext cx="3467853" cy="507842"/>
              <a:chOff x="5711114" y="1996004"/>
              <a:chExt cx="3467853" cy="507842"/>
            </a:xfrm>
          </p:grpSpPr>
          <p:sp>
            <p:nvSpPr>
              <p:cNvPr id="66" name="Text Box 49"/>
              <p:cNvSpPr txBox="1">
                <a:spLocks noChangeArrowheads="1"/>
              </p:cNvSpPr>
              <p:nvPr/>
            </p:nvSpPr>
            <p:spPr bwMode="auto">
              <a:xfrm>
                <a:off x="5711114" y="1996004"/>
                <a:ext cx="191044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7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8522" y="2010185"/>
                    <a:ext cx="1910445" cy="49366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800" dirty="0" smtClean="0">
                        <a:solidFill>
                          <a:schemeClr val="tx1"/>
                        </a:solidFill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nary>
                              <m:naryPr>
                                <m:chr m:val="∑"/>
                                <m:ctrlP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∞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</m:oMath>
                    </a14:m>
                    <a:endParaRPr lang="en-US" sz="2800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60" name="Text Box 4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7268522" y="2010185"/>
                    <a:ext cx="1910445" cy="493661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40937480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2560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2560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560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2560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500" fill="hold"/>
                                        <p:tgtEl>
                                          <p:spTgt spid="2560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2560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2560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2560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500" fill="hold"/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2560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2560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560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560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500" fill="hold"/>
                                        <p:tgtEl>
                                          <p:spTgt spid="2560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43" dur="500" fill="hold"/>
                                        <p:tgtEl>
                                          <p:spTgt spid="2560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560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2560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500" fill="hold"/>
                                        <p:tgtEl>
                                          <p:spTgt spid="2560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2560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2560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560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500" fill="hold"/>
                                        <p:tgtEl>
                                          <p:spTgt spid="2560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2560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560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2560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7" dur="500" fill="hold"/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04" grpId="0" animBg="1"/>
      <p:bldP spid="256006" grpId="0" animBg="1"/>
      <p:bldP spid="256008" grpId="0" animBg="1"/>
      <p:bldP spid="256009" grpId="0" animBg="1"/>
      <p:bldP spid="256010" grpId="0" animBg="1"/>
      <p:bldP spid="256011" grpId="0" animBg="1"/>
      <p:bldP spid="256012" grpId="0" animBg="1"/>
      <p:bldP spid="256013" grpId="0" animBg="1"/>
      <p:bldP spid="40" grpId="0"/>
      <p:bldP spid="41" grpId="0"/>
      <p:bldP spid="5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1"/>
          <p:cNvSpPr>
            <a:spLocks noChangeArrowheads="1"/>
          </p:cNvSpPr>
          <p:nvPr/>
        </p:nvSpPr>
        <p:spPr bwMode="auto">
          <a:xfrm>
            <a:off x="21772" y="460815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4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Formalities</a:t>
            </a:r>
            <a:endParaRPr lang="en-US" sz="32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Text Box 49"/>
          <p:cNvSpPr txBox="1">
            <a:spLocks noChangeArrowheads="1"/>
          </p:cNvSpPr>
          <p:nvPr/>
        </p:nvSpPr>
        <p:spPr bwMode="auto">
          <a:xfrm>
            <a:off x="21772" y="1633596"/>
            <a:ext cx="10080624" cy="609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Graduate course, open to undergraduates.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528" y="2427296"/>
            <a:ext cx="10080625" cy="51725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Interesting, but complicated topics.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4818" y="3148028"/>
            <a:ext cx="10080625" cy="107862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About 6 homework assignments.</a:t>
            </a:r>
            <a:b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graded will contribute 15% to final grade.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3382" y="4412595"/>
            <a:ext cx="10080625" cy="107862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 at the end of the course.</a:t>
            </a:r>
            <a:b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31/01/2021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23/02/2021</a:t>
            </a:r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11672" y="5656450"/>
            <a:ext cx="10080625" cy="107862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Looking for a grader.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be a student taking the course.</a:t>
            </a:r>
          </a:p>
        </p:txBody>
      </p:sp>
    </p:spTree>
    <p:extLst>
      <p:ext uri="{BB962C8B-B14F-4D97-AF65-F5344CB8AC3E}">
        <p14:creationId xmlns:p14="http://schemas.microsoft.com/office/powerpoint/2010/main" val="3086201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6" grpId="0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-1" y="515857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000" dirty="0" smtClean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Stochastic shortest paths (SSPs)</a:t>
            </a:r>
            <a:endParaRPr lang="en-US" sz="40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5703933"/>
            <a:ext cx="10080624" cy="100822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Minimize the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expected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cost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of getting to the target.</a:t>
            </a:r>
            <a:endParaRPr lang="he-IL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210880" y="1996254"/>
            <a:ext cx="5753081" cy="3109932"/>
            <a:chOff x="2210880" y="1958569"/>
            <a:chExt cx="5753081" cy="3109932"/>
          </a:xfrm>
        </p:grpSpPr>
        <p:sp>
          <p:nvSpPr>
            <p:cNvPr id="297989" name="Oval 5"/>
            <p:cNvSpPr>
              <a:spLocks noChangeAspect="1" noChangeArrowheads="1"/>
            </p:cNvSpPr>
            <p:nvPr/>
          </p:nvSpPr>
          <p:spPr bwMode="auto">
            <a:xfrm>
              <a:off x="4897714" y="3259569"/>
              <a:ext cx="379413" cy="349250"/>
            </a:xfrm>
            <a:prstGeom prst="ellipse">
              <a:avLst/>
            </a:prstGeom>
            <a:solidFill>
              <a:srgbClr val="008000">
                <a:alpha val="75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97993" name="Oval 9"/>
            <p:cNvSpPr>
              <a:spLocks noChangeAspect="1" noChangeArrowheads="1"/>
            </p:cNvSpPr>
            <p:nvPr/>
          </p:nvSpPr>
          <p:spPr bwMode="auto">
            <a:xfrm>
              <a:off x="2210880" y="3259569"/>
              <a:ext cx="379412" cy="349250"/>
            </a:xfrm>
            <a:prstGeom prst="ellipse">
              <a:avLst/>
            </a:prstGeom>
            <a:solidFill>
              <a:srgbClr val="008000">
                <a:alpha val="75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298000" name="AutoShape 16"/>
            <p:cNvCxnSpPr>
              <a:cxnSpLocks noChangeAspect="1" noChangeShapeType="1"/>
              <a:stCxn id="297993" idx="6"/>
              <a:endCxn id="297989" idx="2"/>
            </p:cNvCxnSpPr>
            <p:nvPr/>
          </p:nvCxnSpPr>
          <p:spPr bwMode="auto">
            <a:xfrm>
              <a:off x="2590292" y="3434194"/>
              <a:ext cx="2307422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p:sp>
          <p:nvSpPr>
            <p:cNvPr id="31" name="Oval 2"/>
            <p:cNvSpPr>
              <a:spLocks noChangeAspect="1" noChangeArrowheads="1"/>
            </p:cNvSpPr>
            <p:nvPr/>
          </p:nvSpPr>
          <p:spPr bwMode="auto">
            <a:xfrm>
              <a:off x="7584549" y="3259569"/>
              <a:ext cx="379412" cy="349250"/>
            </a:xfrm>
            <a:prstGeom prst="ellipse">
              <a:avLst/>
            </a:prstGeom>
            <a:solidFill>
              <a:schemeClr val="bg2">
                <a:alpha val="5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9" name="Rectangle 8"/>
            <p:cNvSpPr>
              <a:spLocks noChangeAspect="1"/>
            </p:cNvSpPr>
            <p:nvPr/>
          </p:nvSpPr>
          <p:spPr bwMode="auto">
            <a:xfrm>
              <a:off x="3563619" y="2272734"/>
              <a:ext cx="360768" cy="360768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cxnSp>
          <p:nvCxnSpPr>
            <p:cNvPr id="34" name="AutoShape 16"/>
            <p:cNvCxnSpPr>
              <a:cxnSpLocks noChangeAspect="1" noChangeShapeType="1"/>
              <a:stCxn id="297993" idx="7"/>
              <a:endCxn id="9" idx="1"/>
            </p:cNvCxnSpPr>
            <p:nvPr/>
          </p:nvCxnSpPr>
          <p:spPr bwMode="auto">
            <a:xfrm flipV="1">
              <a:off x="2534728" y="2453118"/>
              <a:ext cx="1028891" cy="857597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p:cxnSp>
          <p:nvCxnSpPr>
            <p:cNvPr id="16" name="Curved Connector 15"/>
            <p:cNvCxnSpPr>
              <a:stCxn id="9" idx="3"/>
              <a:endCxn id="297989" idx="1"/>
            </p:cNvCxnSpPr>
            <p:nvPr/>
          </p:nvCxnSpPr>
          <p:spPr bwMode="auto">
            <a:xfrm>
              <a:off x="3924387" y="2453118"/>
              <a:ext cx="1028891" cy="857597"/>
            </a:xfrm>
            <a:prstGeom prst="curvedConnector2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3" name="Curved Connector 42"/>
            <p:cNvCxnSpPr>
              <a:stCxn id="9" idx="0"/>
              <a:endCxn id="297993" idx="2"/>
            </p:cNvCxnSpPr>
            <p:nvPr/>
          </p:nvCxnSpPr>
          <p:spPr bwMode="auto">
            <a:xfrm rot="16200000" flipH="1" flipV="1">
              <a:off x="2396712" y="2086902"/>
              <a:ext cx="1161460" cy="1533123"/>
            </a:xfrm>
            <a:prstGeom prst="curvedConnector4">
              <a:avLst>
                <a:gd name="adj1" fmla="val -19682"/>
                <a:gd name="adj2" fmla="val 114911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grpSp>
          <p:nvGrpSpPr>
            <p:cNvPr id="297988" name="Group 297987"/>
            <p:cNvGrpSpPr/>
            <p:nvPr/>
          </p:nvGrpSpPr>
          <p:grpSpPr>
            <a:xfrm>
              <a:off x="6250454" y="2272734"/>
              <a:ext cx="360768" cy="2322917"/>
              <a:chOff x="5959659" y="2659106"/>
              <a:chExt cx="360768" cy="2322917"/>
            </a:xfrm>
          </p:grpSpPr>
          <p:sp>
            <p:nvSpPr>
              <p:cNvPr id="61" name="Rectangle 60"/>
              <p:cNvSpPr>
                <a:spLocks noChangeAspect="1"/>
              </p:cNvSpPr>
              <p:nvPr/>
            </p:nvSpPr>
            <p:spPr bwMode="auto">
              <a:xfrm>
                <a:off x="5959659" y="2659106"/>
                <a:ext cx="360768" cy="360768"/>
              </a:xfrm>
              <a:prstGeom prst="rect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1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he-IL" sz="3600" b="0" i="0" u="none" strike="noStrike" cap="none" normalizeH="0" baseline="0" smtClean="0">
                  <a:ln>
                    <a:noFill/>
                  </a:ln>
                  <a:effectLst/>
                  <a:latin typeface="Arial" pitchFamily="34" charset="0"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sp>
            <p:nvSpPr>
              <p:cNvPr id="62" name="Rectangle 61"/>
              <p:cNvSpPr>
                <a:spLocks noChangeAspect="1"/>
              </p:cNvSpPr>
              <p:nvPr/>
            </p:nvSpPr>
            <p:spPr bwMode="auto">
              <a:xfrm>
                <a:off x="5959659" y="4621255"/>
                <a:ext cx="360768" cy="360768"/>
              </a:xfrm>
              <a:prstGeom prst="rect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1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he-IL" sz="3600" b="0" i="0" u="none" strike="noStrike" cap="none" normalizeH="0" baseline="0" smtClean="0">
                  <a:ln>
                    <a:noFill/>
                  </a:ln>
                  <a:effectLst/>
                  <a:latin typeface="Arial" pitchFamily="34" charset="0"/>
                  <a:ea typeface="Arial Unicode MS" pitchFamily="34" charset="-128"/>
                  <a:cs typeface="Arial Unicode MS" pitchFamily="34" charset="-128"/>
                </a:endParaRPr>
              </a:p>
            </p:txBody>
          </p:sp>
        </p:grpSp>
        <p:cxnSp>
          <p:nvCxnSpPr>
            <p:cNvPr id="65" name="AutoShape 16"/>
            <p:cNvCxnSpPr>
              <a:cxnSpLocks noChangeAspect="1" noChangeShapeType="1"/>
              <a:stCxn id="297989" idx="7"/>
              <a:endCxn id="61" idx="1"/>
            </p:cNvCxnSpPr>
            <p:nvPr/>
          </p:nvCxnSpPr>
          <p:spPr bwMode="auto">
            <a:xfrm flipV="1">
              <a:off x="5221563" y="2453118"/>
              <a:ext cx="1028891" cy="857597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p:cxnSp>
          <p:nvCxnSpPr>
            <p:cNvPr id="68" name="AutoShape 16"/>
            <p:cNvCxnSpPr>
              <a:cxnSpLocks noChangeAspect="1" noChangeShapeType="1"/>
              <a:stCxn id="297989" idx="5"/>
              <a:endCxn id="62" idx="1"/>
            </p:cNvCxnSpPr>
            <p:nvPr/>
          </p:nvCxnSpPr>
          <p:spPr bwMode="auto">
            <a:xfrm>
              <a:off x="5221563" y="3557673"/>
              <a:ext cx="1028891" cy="857594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p:cxnSp>
          <p:nvCxnSpPr>
            <p:cNvPr id="71" name="Curved Connector 70"/>
            <p:cNvCxnSpPr>
              <a:stCxn id="61" idx="3"/>
              <a:endCxn id="31" idx="0"/>
            </p:cNvCxnSpPr>
            <p:nvPr/>
          </p:nvCxnSpPr>
          <p:spPr bwMode="auto">
            <a:xfrm>
              <a:off x="6611222" y="2453118"/>
              <a:ext cx="1163033" cy="806451"/>
            </a:xfrm>
            <a:prstGeom prst="curvedConnector2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4" name="Curved Connector 73"/>
            <p:cNvCxnSpPr>
              <a:stCxn id="62" idx="3"/>
              <a:endCxn id="31" idx="4"/>
            </p:cNvCxnSpPr>
            <p:nvPr/>
          </p:nvCxnSpPr>
          <p:spPr bwMode="auto">
            <a:xfrm flipV="1">
              <a:off x="6611222" y="3608819"/>
              <a:ext cx="1163033" cy="806448"/>
            </a:xfrm>
            <a:prstGeom prst="curvedConnector2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7" name="Curved Connector 76"/>
            <p:cNvCxnSpPr>
              <a:stCxn id="61" idx="0"/>
              <a:endCxn id="297989" idx="0"/>
            </p:cNvCxnSpPr>
            <p:nvPr/>
          </p:nvCxnSpPr>
          <p:spPr bwMode="auto">
            <a:xfrm rot="16200000" flipH="1" flipV="1">
              <a:off x="5265712" y="2094442"/>
              <a:ext cx="986835" cy="1343417"/>
            </a:xfrm>
            <a:prstGeom prst="curvedConnector3">
              <a:avLst>
                <a:gd name="adj1" fmla="val -23165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0" name="Curved Connector 79"/>
            <p:cNvCxnSpPr>
              <a:stCxn id="62" idx="2"/>
              <a:endCxn id="297993" idx="4"/>
            </p:cNvCxnSpPr>
            <p:nvPr/>
          </p:nvCxnSpPr>
          <p:spPr bwMode="auto">
            <a:xfrm rot="5400000" flipH="1">
              <a:off x="3922296" y="2087109"/>
              <a:ext cx="986832" cy="4030252"/>
            </a:xfrm>
            <a:prstGeom prst="curvedConnector3">
              <a:avLst>
                <a:gd name="adj1" fmla="val -23165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pic>
          <p:nvPicPr>
            <p:cNvPr id="22" name="Picture 21" descr="TP_tmp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69537" y="3309086"/>
              <a:ext cx="364853" cy="28667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" name="Picture 1" descr="TP_tmp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865286" y="2766150"/>
              <a:ext cx="367772" cy="288964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" name="Picture 2" descr="TP_tmp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416409" y="2431419"/>
              <a:ext cx="218912" cy="47285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8" name="Picture 27" descr="TP_tmp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315816" y="1958569"/>
              <a:ext cx="218912" cy="47285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4" name="Picture 3" descr="TP_tmp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062041" y="2371291"/>
              <a:ext cx="218912" cy="47285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5" name="Picture 4" descr="TP_tmp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77127" y="2056875"/>
              <a:ext cx="218912" cy="47285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" name="Picture 5" descr="TP_tmp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083282" y="4054875"/>
              <a:ext cx="218912" cy="47285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" name="Picture 6" descr="TP_tmp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230689" y="4595651"/>
              <a:ext cx="218912" cy="47285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8" name="Picture 7" descr="TP_tmp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575243" y="2768444"/>
              <a:ext cx="367772" cy="288964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Picture 9" descr="TP_tmp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573772" y="3841988"/>
              <a:ext cx="370714" cy="291275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42" name="Oval 7"/>
            <p:cNvSpPr>
              <a:spLocks noChangeAspect="1" noChangeArrowheads="1"/>
            </p:cNvSpPr>
            <p:nvPr/>
          </p:nvSpPr>
          <p:spPr bwMode="auto">
            <a:xfrm>
              <a:off x="2351586" y="3388809"/>
              <a:ext cx="93662" cy="8572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9457360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90563"/>
            <a:ext cx="10080625" cy="889000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</a:rPr>
              <a:t>TBS</a:t>
            </a:r>
            <a:r>
              <a:rPr lang="en-US" dirty="0" smtClean="0">
                <a:solidFill>
                  <a:schemeClr val="accent2"/>
                </a:solidFill>
              </a:rPr>
              <a:t>G </a:t>
            </a:r>
            <a:r>
              <a:rPr lang="en-US" dirty="0">
                <a:solidFill>
                  <a:schemeClr val="accent2"/>
                </a:solidFill>
                <a:sym typeface="Symbol" pitchFamily="18" charset="2"/>
              </a:rPr>
              <a:t> </a:t>
            </a:r>
            <a:r>
              <a:rPr lang="en-US" dirty="0">
                <a:solidFill>
                  <a:schemeClr val="accent2"/>
                </a:solidFill>
              </a:rPr>
              <a:t>NP </a:t>
            </a:r>
            <a:r>
              <a:rPr lang="en-US" dirty="0">
                <a:solidFill>
                  <a:schemeClr val="accent2"/>
                </a:solidFill>
                <a:sym typeface="Symbol" pitchFamily="18" charset="2"/>
              </a:rPr>
              <a:t> </a:t>
            </a:r>
            <a:r>
              <a:rPr lang="en-US" dirty="0" smtClean="0">
                <a:solidFill>
                  <a:schemeClr val="accent2"/>
                </a:solidFill>
                <a:sym typeface="Symbol" pitchFamily="18" charset="2"/>
              </a:rPr>
              <a:t>co-NP</a:t>
            </a:r>
            <a:endParaRPr lang="en-US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3160" name="Text Box 40"/>
              <p:cNvSpPr txBox="1">
                <a:spLocks noChangeArrowheads="1"/>
              </p:cNvSpPr>
              <p:nvPr/>
            </p:nvSpPr>
            <p:spPr bwMode="auto">
              <a:xfrm>
                <a:off x="1014413" y="1860550"/>
                <a:ext cx="7991475" cy="10001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Deciding whether the value of a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vertex is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200" dirty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at least (at most)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  <a:sym typeface="Symbol" pitchFamily="18" charset="2"/>
                      </a:rPr>
                      <m:t>𝜈</m:t>
                    </m:r>
                  </m:oMath>
                </a14:m>
                <a:r>
                  <a:rPr lang="en-US" sz="3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is in </a:t>
                </a:r>
                <a:r>
                  <a:rPr lang="en-US" sz="3200" dirty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NP  co-NP</a:t>
                </a:r>
              </a:p>
            </p:txBody>
          </p:sp>
        </mc:Choice>
        <mc:Fallback xmlns="">
          <p:sp>
            <p:nvSpPr>
              <p:cNvPr id="133160" name="Text 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14413" y="1860550"/>
                <a:ext cx="7991475" cy="1000125"/>
              </a:xfrm>
              <a:prstGeom prst="rect">
                <a:avLst/>
              </a:prstGeom>
              <a:blipFill>
                <a:blip r:embed="rId5"/>
                <a:stretch>
                  <a:fillRect t="-11585" b="-1951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161" name="Text Box 41"/>
              <p:cNvSpPr txBox="1">
                <a:spLocks noChangeArrowheads="1"/>
              </p:cNvSpPr>
              <p:nvPr/>
            </p:nvSpPr>
            <p:spPr bwMode="auto">
              <a:xfrm>
                <a:off x="1017588" y="3063875"/>
                <a:ext cx="7991475" cy="1008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To show that value 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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  <a:sym typeface="Symbol" pitchFamily="18" charset="2"/>
                      </a:rPr>
                      <m:t>𝜈</m:t>
                    </m:r>
                  </m:oMath>
                </a14:m>
                <a:r>
                  <a:rPr lang="en-US" sz="32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,</a:t>
                </a:r>
                <a:br>
                  <a:rPr lang="en-US" sz="3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</a:br>
                <a:r>
                  <a:rPr lang="en-US" sz="3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guess an optimal strategy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  <a:sym typeface="Symbol" pitchFamily="18" charset="2"/>
                      </a:rPr>
                      <m:t>𝜏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for </a:t>
                </a:r>
                <a:r>
                  <a:rPr lang="en-US" sz="32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max</a:t>
                </a:r>
                <a:r>
                  <a:rPr lang="en-US" sz="3200" b="1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.</a:t>
                </a:r>
                <a:endParaRPr lang="en-US" sz="3200" b="1" dirty="0"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mc:Choice>
        <mc:Fallback xmlns="">
          <p:sp>
            <p:nvSpPr>
              <p:cNvPr id="133161" name="Text 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17588" y="3063875"/>
                <a:ext cx="7991475" cy="1008225"/>
              </a:xfrm>
              <a:prstGeom prst="rect">
                <a:avLst/>
              </a:prstGeom>
              <a:blipFill>
                <a:blip r:embed="rId8"/>
                <a:stretch>
                  <a:fillRect t="-11515" b="-1878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162" name="Text Box 42"/>
              <p:cNvSpPr txBox="1">
                <a:spLocks noChangeArrowheads="1"/>
              </p:cNvSpPr>
              <p:nvPr/>
            </p:nvSpPr>
            <p:spPr bwMode="auto">
              <a:xfrm>
                <a:off x="1011238" y="4260850"/>
                <a:ext cx="7991475" cy="1008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Find an optimal </a:t>
                </a:r>
                <a:r>
                  <a:rPr lang="en-US" sz="3200" i="1" dirty="0" smtClean="0">
                    <a:latin typeface="Times New Roman" pitchFamily="18" charset="0"/>
                    <a:cs typeface="Times New Roman" pitchFamily="18" charset="0"/>
                  </a:rPr>
                  <a:t>counter-strategy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for </a:t>
                </a:r>
                <a:r>
                  <a:rPr lang="en-US" sz="3200" dirty="0" smtClean="0">
                    <a:solidFill>
                      <a:srgbClr val="33CC33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min</a:t>
                </a:r>
                <a:r>
                  <a:rPr lang="en-US" sz="3200" b="1" dirty="0" smtClean="0">
                    <a:solidFill>
                      <a:srgbClr val="33CC33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/>
                </a:r>
                <a:br>
                  <a:rPr lang="en-US" sz="3200" b="1" dirty="0" smtClean="0">
                    <a:solidFill>
                      <a:srgbClr val="33CC33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</a:b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by 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solving the resulting MDP.</a:t>
                </a:r>
                <a:endParaRPr lang="en-US" sz="3200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mc:Choice>
        <mc:Fallback xmlns="">
          <p:sp>
            <p:nvSpPr>
              <p:cNvPr id="133162" name="Text 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11238" y="4260850"/>
                <a:ext cx="7991475" cy="1008225"/>
              </a:xfrm>
              <a:prstGeom prst="rect">
                <a:avLst/>
              </a:prstGeom>
              <a:blipFill>
                <a:blip r:embed="rId9"/>
                <a:stretch>
                  <a:fillRect t="-11515" b="-1878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3165" name="Text Box 45"/>
          <p:cNvSpPr txBox="1">
            <a:spLocks noChangeArrowheads="1"/>
          </p:cNvSpPr>
          <p:nvPr/>
        </p:nvSpPr>
        <p:spPr bwMode="auto">
          <a:xfrm>
            <a:off x="1776413" y="5501761"/>
            <a:ext cx="6257925" cy="607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 the problem in </a:t>
            </a:r>
            <a:r>
              <a:rPr lang="en-US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P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sp>
        <p:nvSpPr>
          <p:cNvPr id="7" name="Text Box 45"/>
          <p:cNvSpPr txBox="1">
            <a:spLocks noChangeArrowheads="1"/>
          </p:cNvSpPr>
          <p:nvPr/>
        </p:nvSpPr>
        <p:spPr bwMode="auto">
          <a:xfrm>
            <a:off x="1" y="6383625"/>
            <a:ext cx="10080624" cy="607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Cannot be </a:t>
            </a:r>
            <a:r>
              <a:rPr lang="en-US" dirty="0" smtClean="0">
                <a:solidFill>
                  <a:srgbClr val="0033CC"/>
                </a:solidFill>
              </a:rPr>
              <a:t>NP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-hard, unless </a:t>
            </a:r>
            <a:r>
              <a:rPr lang="en-US" dirty="0">
                <a:solidFill>
                  <a:srgbClr val="0033CC"/>
                </a:solidFill>
              </a:rPr>
              <a:t>NP </a:t>
            </a:r>
            <a:r>
              <a:rPr lang="en-US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dirty="0" smtClean="0">
                <a:solidFill>
                  <a:srgbClr val="0033CC"/>
                </a:solidFill>
                <a:sym typeface="Symbol" pitchFamily="18" charset="2"/>
              </a:rPr>
              <a:t>co-NP</a:t>
            </a:r>
            <a:endParaRPr lang="en-US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1905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0" grpId="0"/>
      <p:bldP spid="133161" grpId="0"/>
      <p:bldP spid="133162" grpId="0"/>
      <p:bldP spid="133165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4" name="Oval 4"/>
          <p:cNvSpPr>
            <a:spLocks noChangeAspect="1" noChangeArrowheads="1"/>
          </p:cNvSpPr>
          <p:nvPr/>
        </p:nvSpPr>
        <p:spPr bwMode="auto">
          <a:xfrm>
            <a:off x="584200" y="2863850"/>
            <a:ext cx="379413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6" name="Oval 6"/>
          <p:cNvSpPr>
            <a:spLocks noChangeAspect="1" noChangeArrowheads="1"/>
          </p:cNvSpPr>
          <p:nvPr/>
        </p:nvSpPr>
        <p:spPr bwMode="auto">
          <a:xfrm>
            <a:off x="2441575" y="2090738"/>
            <a:ext cx="379413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7" name="Oval 7"/>
          <p:cNvSpPr>
            <a:spLocks noChangeAspect="1" noChangeArrowheads="1"/>
          </p:cNvSpPr>
          <p:nvPr/>
        </p:nvSpPr>
        <p:spPr bwMode="auto">
          <a:xfrm>
            <a:off x="2584450" y="2222500"/>
            <a:ext cx="93663" cy="857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8" name="Oval 8"/>
          <p:cNvSpPr>
            <a:spLocks noChangeAspect="1" noChangeArrowheads="1"/>
          </p:cNvSpPr>
          <p:nvPr/>
        </p:nvSpPr>
        <p:spPr bwMode="auto">
          <a:xfrm>
            <a:off x="3186113" y="2859088"/>
            <a:ext cx="381000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9" name="Oval 9"/>
          <p:cNvSpPr>
            <a:spLocks noChangeAspect="1" noChangeArrowheads="1"/>
          </p:cNvSpPr>
          <p:nvPr/>
        </p:nvSpPr>
        <p:spPr bwMode="auto">
          <a:xfrm>
            <a:off x="1382713" y="4773613"/>
            <a:ext cx="379412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0" name="Oval 10"/>
          <p:cNvSpPr>
            <a:spLocks noChangeAspect="1" noChangeArrowheads="1"/>
          </p:cNvSpPr>
          <p:nvPr/>
        </p:nvSpPr>
        <p:spPr bwMode="auto">
          <a:xfrm>
            <a:off x="1382713" y="2076450"/>
            <a:ext cx="379412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1" name="Oval 11"/>
          <p:cNvSpPr>
            <a:spLocks noChangeAspect="1" noChangeArrowheads="1"/>
          </p:cNvSpPr>
          <p:nvPr/>
        </p:nvSpPr>
        <p:spPr bwMode="auto">
          <a:xfrm>
            <a:off x="596900" y="3975100"/>
            <a:ext cx="379413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2" name="Oval 12"/>
          <p:cNvSpPr>
            <a:spLocks noChangeAspect="1" noChangeArrowheads="1"/>
          </p:cNvSpPr>
          <p:nvPr/>
        </p:nvSpPr>
        <p:spPr bwMode="auto">
          <a:xfrm>
            <a:off x="2452688" y="4767263"/>
            <a:ext cx="379412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3" name="Oval 13"/>
          <p:cNvSpPr>
            <a:spLocks noChangeAspect="1" noChangeArrowheads="1"/>
          </p:cNvSpPr>
          <p:nvPr/>
        </p:nvSpPr>
        <p:spPr bwMode="auto">
          <a:xfrm>
            <a:off x="3195638" y="4008438"/>
            <a:ext cx="379412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256015" name="AutoShape 15"/>
          <p:cNvCxnSpPr>
            <a:cxnSpLocks noChangeAspect="1" noChangeShapeType="1"/>
            <a:stCxn id="256006" idx="3"/>
            <a:endCxn id="256011" idx="7"/>
          </p:cNvCxnSpPr>
          <p:nvPr/>
        </p:nvCxnSpPr>
        <p:spPr bwMode="auto">
          <a:xfrm flipH="1">
            <a:off x="920749" y="2388842"/>
            <a:ext cx="1576390" cy="163740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56020" name="AutoShape 20"/>
          <p:cNvCxnSpPr>
            <a:cxnSpLocks noChangeAspect="1" noChangeShapeType="1"/>
            <a:stCxn id="256006" idx="4"/>
            <a:endCxn id="256013" idx="1"/>
          </p:cNvCxnSpPr>
          <p:nvPr/>
        </p:nvCxnSpPr>
        <p:spPr bwMode="auto">
          <a:xfrm>
            <a:off x="2631282" y="2439988"/>
            <a:ext cx="619920" cy="1619596"/>
          </a:xfrm>
          <a:prstGeom prst="straightConnector1">
            <a:avLst/>
          </a:prstGeom>
          <a:noFill/>
          <a:ln w="9525">
            <a:solidFill>
              <a:srgbClr val="800000"/>
            </a:solidFill>
            <a:round/>
            <a:headEnd/>
            <a:tailEnd type="triangle" w="med" len="med"/>
          </a:ln>
          <a:effectLst/>
        </p:spPr>
      </p:cxnSp>
      <p:pic>
        <p:nvPicPr>
          <p:cNvPr id="256028" name="Picture 28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19798" y="3117850"/>
            <a:ext cx="242887" cy="190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56029" name="Picture 29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35468" y="2862898"/>
            <a:ext cx="242887" cy="1889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5" name="Oval 8"/>
          <p:cNvSpPr>
            <a:spLocks noChangeAspect="1" noChangeArrowheads="1"/>
          </p:cNvSpPr>
          <p:nvPr/>
        </p:nvSpPr>
        <p:spPr bwMode="auto">
          <a:xfrm>
            <a:off x="1982637" y="3421404"/>
            <a:ext cx="381000" cy="349250"/>
          </a:xfrm>
          <a:prstGeom prst="ellipse">
            <a:avLst/>
          </a:prstGeom>
          <a:solidFill>
            <a:schemeClr val="bg2">
              <a:alpha val="5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38" name="Rectangle 61"/>
          <p:cNvSpPr>
            <a:spLocks noChangeArrowheads="1"/>
          </p:cNvSpPr>
          <p:nvPr/>
        </p:nvSpPr>
        <p:spPr bwMode="auto">
          <a:xfrm>
            <a:off x="0" y="344488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4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Turn-based </a:t>
            </a:r>
            <a:r>
              <a:rPr lang="en-US" sz="4400" dirty="0" smtClean="0">
                <a:solidFill>
                  <a:srgbClr val="FF9900"/>
                </a:solidFill>
                <a:latin typeface="+mj-lt"/>
                <a:cs typeface="Times New Roman" panose="02020603050405020304" pitchFamily="18" charset="0"/>
              </a:rPr>
              <a:t>non-Stochastic</a:t>
            </a:r>
            <a:r>
              <a:rPr lang="en-US" sz="4400" dirty="0" smtClean="0">
                <a:latin typeface="+mj-lt"/>
                <a:cs typeface="Times New Roman" panose="02020603050405020304" pitchFamily="18" charset="0"/>
              </a:rPr>
              <a:t> Games</a:t>
            </a:r>
            <a:r>
              <a:rPr lang="en-US" sz="4800" dirty="0">
                <a:latin typeface="+mj-lt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+mj-lt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CC3300"/>
                </a:solidFill>
                <a:latin typeface="+mj-lt"/>
                <a:cs typeface="Times New Roman" panose="02020603050405020304" pitchFamily="18" charset="0"/>
              </a:rPr>
              <a:t>[</a:t>
            </a:r>
            <a:r>
              <a:rPr lang="en-US" sz="3200" dirty="0" err="1" smtClean="0">
                <a:solidFill>
                  <a:srgbClr val="CC3300"/>
                </a:solidFill>
                <a:latin typeface="+mj-lt"/>
                <a:cs typeface="Times New Roman" panose="02020603050405020304" pitchFamily="18" charset="0"/>
              </a:rPr>
              <a:t>Ehrenfeucht-Mycielski</a:t>
            </a:r>
            <a:r>
              <a:rPr lang="en-US" sz="3200" dirty="0" smtClean="0">
                <a:solidFill>
                  <a:srgbClr val="CC33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CC3300"/>
                </a:solidFill>
                <a:latin typeface="+mj-lt"/>
                <a:cs typeface="Times New Roman" panose="02020603050405020304" pitchFamily="18" charset="0"/>
              </a:rPr>
              <a:t>(1979</a:t>
            </a:r>
            <a:r>
              <a:rPr lang="en-US" sz="3200" dirty="0" smtClean="0">
                <a:solidFill>
                  <a:srgbClr val="CC3300"/>
                </a:solidFill>
                <a:latin typeface="+mj-lt"/>
                <a:cs typeface="Times New Roman" panose="02020603050405020304" pitchFamily="18" charset="0"/>
              </a:rPr>
              <a:t>)] …</a:t>
            </a:r>
            <a:endParaRPr lang="en-US" sz="3200" dirty="0">
              <a:solidFill>
                <a:srgbClr val="CC33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5" name="Text Box 49"/>
          <p:cNvSpPr txBox="1">
            <a:spLocks noChangeArrowheads="1"/>
          </p:cNvSpPr>
          <p:nvPr/>
        </p:nvSpPr>
        <p:spPr bwMode="auto">
          <a:xfrm>
            <a:off x="1" y="6423253"/>
            <a:ext cx="10080624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(The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stochasticity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not the only problem.)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 Box 50"/>
          <p:cNvSpPr txBox="1">
            <a:spLocks noChangeArrowheads="1"/>
          </p:cNvSpPr>
          <p:nvPr/>
        </p:nvSpPr>
        <p:spPr bwMode="auto">
          <a:xfrm>
            <a:off x="0" y="5805488"/>
            <a:ext cx="1008062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Still no </a:t>
            </a:r>
            <a:r>
              <a:rPr lang="en-US" sz="32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polynomial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 algorithms known!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Curved Connector 7"/>
          <p:cNvCxnSpPr>
            <a:stCxn id="35" idx="4"/>
            <a:endCxn id="35" idx="2"/>
          </p:cNvCxnSpPr>
          <p:nvPr/>
        </p:nvCxnSpPr>
        <p:spPr bwMode="auto">
          <a:xfrm rot="5400000" flipH="1">
            <a:off x="1990574" y="3588092"/>
            <a:ext cx="174625" cy="190500"/>
          </a:xfrm>
          <a:prstGeom prst="curvedConnector4">
            <a:avLst>
              <a:gd name="adj1" fmla="val -130909"/>
              <a:gd name="adj2" fmla="val 220000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9" name="Picture 8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53993" y="4082415"/>
            <a:ext cx="122415" cy="19236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43" name="Group 47"/>
          <p:cNvGrpSpPr>
            <a:grpSpLocks noChangeAspect="1"/>
          </p:cNvGrpSpPr>
          <p:nvPr/>
        </p:nvGrpSpPr>
        <p:grpSpPr bwMode="auto">
          <a:xfrm>
            <a:off x="6892755" y="2294398"/>
            <a:ext cx="377825" cy="433388"/>
            <a:chOff x="-601" y="4819"/>
            <a:chExt cx="320" cy="367"/>
          </a:xfrm>
        </p:grpSpPr>
        <p:sp>
          <p:nvSpPr>
            <p:cNvPr id="44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47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48" name="Group 47"/>
          <p:cNvGrpSpPr>
            <a:grpSpLocks noChangeAspect="1"/>
          </p:cNvGrpSpPr>
          <p:nvPr/>
        </p:nvGrpSpPr>
        <p:grpSpPr bwMode="auto">
          <a:xfrm>
            <a:off x="6362949" y="5029868"/>
            <a:ext cx="377825" cy="433388"/>
            <a:chOff x="-601" y="4819"/>
            <a:chExt cx="320" cy="367"/>
          </a:xfrm>
        </p:grpSpPr>
        <p:sp>
          <p:nvSpPr>
            <p:cNvPr id="49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50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51" name="Group 47"/>
          <p:cNvGrpSpPr>
            <a:grpSpLocks noChangeAspect="1"/>
          </p:cNvGrpSpPr>
          <p:nvPr/>
        </p:nvGrpSpPr>
        <p:grpSpPr bwMode="auto">
          <a:xfrm>
            <a:off x="6728880" y="3581246"/>
            <a:ext cx="377825" cy="433388"/>
            <a:chOff x="-601" y="4819"/>
            <a:chExt cx="320" cy="367"/>
          </a:xfrm>
        </p:grpSpPr>
        <p:sp>
          <p:nvSpPr>
            <p:cNvPr id="52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53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cxnSp>
        <p:nvCxnSpPr>
          <p:cNvPr id="54" name="AutoShape 20"/>
          <p:cNvCxnSpPr>
            <a:cxnSpLocks noChangeAspect="1" noChangeShapeType="1"/>
            <a:stCxn id="256013" idx="2"/>
            <a:endCxn id="35" idx="5"/>
          </p:cNvCxnSpPr>
          <p:nvPr/>
        </p:nvCxnSpPr>
        <p:spPr bwMode="auto">
          <a:xfrm flipH="1" flipV="1">
            <a:off x="2307841" y="3719508"/>
            <a:ext cx="887797" cy="463555"/>
          </a:xfrm>
          <a:prstGeom prst="straightConnector1">
            <a:avLst/>
          </a:prstGeom>
          <a:noFill/>
          <a:ln w="9525">
            <a:solidFill>
              <a:srgbClr val="800000"/>
            </a:solidFill>
            <a:round/>
            <a:headEnd/>
            <a:tailEnd type="triangle" w="med" len="med"/>
          </a:ln>
          <a:effectLst/>
        </p:spPr>
      </p:cxnSp>
      <p:pic>
        <p:nvPicPr>
          <p:cNvPr id="15" name="Picture 14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94433" y="3856829"/>
            <a:ext cx="244830" cy="19236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40" name="Group 39"/>
          <p:cNvGrpSpPr/>
          <p:nvPr/>
        </p:nvGrpSpPr>
        <p:grpSpPr>
          <a:xfrm>
            <a:off x="5046744" y="3024368"/>
            <a:ext cx="3978114" cy="1061373"/>
            <a:chOff x="5587126" y="4485861"/>
            <a:chExt cx="3978114" cy="1061373"/>
          </a:xfrm>
        </p:grpSpPr>
        <p:sp>
          <p:nvSpPr>
            <p:cNvPr id="41" name="Text Box 42"/>
            <p:cNvSpPr txBox="1">
              <a:spLocks noChangeAspect="1" noChangeArrowheads="1"/>
            </p:cNvSpPr>
            <p:nvPr/>
          </p:nvSpPr>
          <p:spPr bwMode="auto">
            <a:xfrm>
              <a:off x="6068512" y="4485861"/>
              <a:ext cx="3015343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>
                  <a:solidFill>
                    <a:srgbClr val="00B050"/>
                  </a:solidFill>
                </a:rPr>
                <a:t>Discounted </a:t>
              </a:r>
              <a:r>
                <a:rPr lang="en-US" sz="2800" dirty="0" smtClean="0">
                  <a:solidFill>
                    <a:srgbClr val="0033CC"/>
                  </a:solidFill>
                </a:rPr>
                <a:t>cost</a:t>
              </a:r>
              <a:endParaRPr lang="en-US" sz="2800" dirty="0">
                <a:solidFill>
                  <a:srgbClr val="0033CC"/>
                </a:solidFill>
              </a:endParaRPr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5587126" y="5001315"/>
              <a:ext cx="3978114" cy="545919"/>
              <a:chOff x="5587126" y="5001315"/>
              <a:chExt cx="3978114" cy="545919"/>
            </a:xfrm>
          </p:grpSpPr>
          <p:sp>
            <p:nvSpPr>
              <p:cNvPr id="55" name="Text Box 49"/>
              <p:cNvSpPr txBox="1">
                <a:spLocks noChangeArrowheads="1"/>
              </p:cNvSpPr>
              <p:nvPr/>
            </p:nvSpPr>
            <p:spPr bwMode="auto">
              <a:xfrm>
                <a:off x="5587126" y="5007184"/>
                <a:ext cx="191044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6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886607" y="5001315"/>
                    <a:ext cx="2678633" cy="54591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800" dirty="0" smtClean="0">
                        <a:solidFill>
                          <a:schemeClr val="tx1"/>
                        </a:solidFill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nary>
                              <m:naryPr>
                                <m:chr m:val="∑"/>
                                <m:ctrlP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∞</m:t>
                                </m:r>
                              </m:sup>
                              <m:e>
                                <m:sSup>
                                  <m:sSupPr>
                                    <m:ctrlP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𝜆</m:t>
                                    </m:r>
                                  </m:e>
                                  <m:sup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</m:oMath>
                    </a14:m>
                    <a:endParaRPr lang="en-US" sz="2800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56" name="Text Box 4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6886607" y="5001315"/>
                    <a:ext cx="2678633" cy="545919"/>
                  </a:xfrm>
                  <a:prstGeom prst="rect">
                    <a:avLst/>
                  </a:prstGeom>
                  <a:blipFill>
                    <a:blip r:embed="rId18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57" name="Group 56"/>
          <p:cNvGrpSpPr/>
          <p:nvPr/>
        </p:nvGrpSpPr>
        <p:grpSpPr>
          <a:xfrm>
            <a:off x="4893642" y="4408032"/>
            <a:ext cx="4284319" cy="1228061"/>
            <a:chOff x="4893642" y="4510772"/>
            <a:chExt cx="4284319" cy="1228061"/>
          </a:xfrm>
        </p:grpSpPr>
        <p:grpSp>
          <p:nvGrpSpPr>
            <p:cNvPr id="58" name="Group 57"/>
            <p:cNvGrpSpPr/>
            <p:nvPr/>
          </p:nvGrpSpPr>
          <p:grpSpPr>
            <a:xfrm>
              <a:off x="4893642" y="4510772"/>
              <a:ext cx="4284319" cy="1228061"/>
              <a:chOff x="5534389" y="5653771"/>
              <a:chExt cx="4284319" cy="1228061"/>
            </a:xfrm>
          </p:grpSpPr>
          <p:sp>
            <p:nvSpPr>
              <p:cNvPr id="60" name="Text Box 41"/>
              <p:cNvSpPr txBox="1">
                <a:spLocks noChangeAspect="1" noChangeArrowheads="1"/>
              </p:cNvSpPr>
              <p:nvPr/>
            </p:nvSpPr>
            <p:spPr bwMode="auto">
              <a:xfrm>
                <a:off x="5779343" y="5653771"/>
                <a:ext cx="3794411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>
                    <a:solidFill>
                      <a:srgbClr val="990099"/>
                    </a:solidFill>
                  </a:rPr>
                  <a:t>Limiting average </a:t>
                </a:r>
                <a:r>
                  <a:rPr lang="en-US" sz="2800" dirty="0" smtClean="0">
                    <a:solidFill>
                      <a:schemeClr val="accent2"/>
                    </a:solidFill>
                  </a:rPr>
                  <a:t>cost</a:t>
                </a:r>
                <a:endParaRPr lang="en-US" sz="2800" dirty="0">
                  <a:solidFill>
                    <a:schemeClr val="accent2"/>
                  </a:solidFill>
                </a:endParaRPr>
              </a:p>
            </p:txBody>
          </p:sp>
          <p:grpSp>
            <p:nvGrpSpPr>
              <p:cNvPr id="61" name="Group 60"/>
              <p:cNvGrpSpPr/>
              <p:nvPr/>
            </p:nvGrpSpPr>
            <p:grpSpPr>
              <a:xfrm>
                <a:off x="5534389" y="6169008"/>
                <a:ext cx="4284319" cy="712824"/>
                <a:chOff x="5681614" y="6169008"/>
                <a:chExt cx="4284319" cy="712824"/>
              </a:xfrm>
            </p:grpSpPr>
            <p:sp>
              <p:nvSpPr>
                <p:cNvPr id="62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5681614" y="6237782"/>
                  <a:ext cx="1464654" cy="49308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2800" dirty="0" smtClean="0">
                      <a:solidFill>
                        <a:srgbClr val="00B05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min</a:t>
                  </a:r>
                  <a:r>
                    <a:rPr lang="en-US" sz="28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/</a:t>
                  </a:r>
                  <a:r>
                    <a:rPr lang="en-US" sz="2800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max</a:t>
                  </a:r>
                  <a:endParaRPr lang="en-US" sz="28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3" name="Text Box 4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990955" y="6169008"/>
                      <a:ext cx="2974978" cy="71282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square"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2800" dirty="0" smtClean="0">
                          <a:solidFill>
                            <a:schemeClr val="tx1"/>
                          </a:solidFill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14:m>
                        <m:oMath xmlns:m="http://schemas.openxmlformats.org/officeDocument/2006/math">
                          <m: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𝔼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func>
                                <m:funcPr>
                                  <m:ctrlPr>
                                    <a:rPr lang="en-US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limLow>
                                    <m:limLowPr>
                                      <m:ctrlPr>
                                        <a:rPr lang="en-US" sz="28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limLow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800" b="0" i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lim</m:t>
                                      </m:r>
                                    </m:e>
                                    <m:lim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𝑇</m:t>
                                      </m:r>
                                      <m:r>
                                        <m:rPr>
                                          <m:brk m:alnAt="23"/>
                                        </m:rPr>
                                        <a:rPr lang="en-US" sz="2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→</m:t>
                                      </m:r>
                                      <m:r>
                                        <m:rPr>
                                          <m:brk m:alnAt="23"/>
                                        </m:rPr>
                                        <a:rPr lang="en-US" sz="2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∞</m:t>
                                      </m:r>
                                    </m:lim>
                                  </m:limLow>
                                </m:fName>
                                <m:e>
                                  <m:f>
                                    <m:fPr>
                                      <m:ctrlPr>
                                        <a:rPr lang="en-US" sz="28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8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28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𝑇</m:t>
                                      </m:r>
                                    </m:den>
                                  </m:f>
                                  <m:nary>
                                    <m:naryPr>
                                      <m:chr m:val="∑"/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=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0</m:t>
                                      </m:r>
                                    </m:sub>
                                    <m:sup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𝑇</m:t>
                                      </m:r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en-US" sz="2800" i="1" smtClean="0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i="1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𝑐</m:t>
                                          </m:r>
                                        </m:e>
                                        <m:sub>
                                          <m:r>
                                            <a:rPr lang="en-US" sz="2800" i="1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nary>
                                </m:e>
                              </m:func>
                            </m:e>
                          </m:d>
                        </m:oMath>
                      </a14:m>
                      <a:endParaRPr lang="en-US" sz="2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53" name="Text Box 4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 bwMode="auto">
                    <a:xfrm>
                      <a:off x="6990955" y="6169008"/>
                      <a:ext cx="2974978" cy="712824"/>
                    </a:xfrm>
                    <a:prstGeom prst="rect">
                      <a:avLst/>
                    </a:prstGeom>
                    <a:blipFill>
                      <a:blip r:embed="rId19"/>
                      <a:stretch>
                        <a:fillRect/>
                      </a:stretch>
                    </a:blip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cxnSp>
          <p:nvCxnSpPr>
            <p:cNvPr id="59" name="Straight Connector 58"/>
            <p:cNvCxnSpPr/>
            <p:nvPr/>
          </p:nvCxnSpPr>
          <p:spPr bwMode="auto">
            <a:xfrm>
              <a:off x="6956245" y="5180127"/>
              <a:ext cx="502398" cy="0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rgbClr val="0033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4" name="Group 63"/>
          <p:cNvGrpSpPr/>
          <p:nvPr/>
        </p:nvGrpSpPr>
        <p:grpSpPr>
          <a:xfrm>
            <a:off x="4814767" y="1768644"/>
            <a:ext cx="4442069" cy="1008321"/>
            <a:chOff x="5700227" y="1495525"/>
            <a:chExt cx="4442069" cy="1008321"/>
          </a:xfrm>
        </p:grpSpPr>
        <p:sp>
          <p:nvSpPr>
            <p:cNvPr id="65" name="Text Box 41"/>
            <p:cNvSpPr txBox="1">
              <a:spLocks noChangeAspect="1" noChangeArrowheads="1"/>
            </p:cNvSpPr>
            <p:nvPr/>
          </p:nvSpPr>
          <p:spPr bwMode="auto">
            <a:xfrm>
              <a:off x="5700227" y="1495525"/>
              <a:ext cx="4442069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 smtClean="0">
                  <a:solidFill>
                    <a:srgbClr val="0033CC"/>
                  </a:solidFill>
                </a:rPr>
                <a:t>Total cost – infinite horizon</a:t>
              </a:r>
              <a:endParaRPr lang="en-US" sz="2800" dirty="0">
                <a:solidFill>
                  <a:srgbClr val="0033CC"/>
                </a:solidFill>
              </a:endParaRPr>
            </a:p>
          </p:txBody>
        </p:sp>
        <p:grpSp>
          <p:nvGrpSpPr>
            <p:cNvPr id="66" name="Group 65"/>
            <p:cNvGrpSpPr/>
            <p:nvPr/>
          </p:nvGrpSpPr>
          <p:grpSpPr>
            <a:xfrm>
              <a:off x="6073469" y="1996004"/>
              <a:ext cx="3467853" cy="507842"/>
              <a:chOff x="5711114" y="1996004"/>
              <a:chExt cx="3467853" cy="507842"/>
            </a:xfrm>
          </p:grpSpPr>
          <p:sp>
            <p:nvSpPr>
              <p:cNvPr id="67" name="Text Box 49"/>
              <p:cNvSpPr txBox="1">
                <a:spLocks noChangeArrowheads="1"/>
              </p:cNvSpPr>
              <p:nvPr/>
            </p:nvSpPr>
            <p:spPr bwMode="auto">
              <a:xfrm>
                <a:off x="5711114" y="1996004"/>
                <a:ext cx="191044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8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8522" y="2010185"/>
                    <a:ext cx="1910445" cy="49366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800" dirty="0" smtClean="0">
                        <a:solidFill>
                          <a:schemeClr val="tx1"/>
                        </a:solidFill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nary>
                              <m:naryPr>
                                <m:chr m:val="∑"/>
                                <m:ctrlP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∞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</m:oMath>
                    </a14:m>
                    <a:endParaRPr lang="en-US" sz="2800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60" name="Text Box 4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7268522" y="2010185"/>
                    <a:ext cx="1910445" cy="493661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3" name="Rounded Rectangular Callout 2"/>
          <p:cNvSpPr/>
          <p:nvPr/>
        </p:nvSpPr>
        <p:spPr bwMode="auto">
          <a:xfrm>
            <a:off x="4969704" y="2801725"/>
            <a:ext cx="4475479" cy="1242184"/>
          </a:xfrm>
          <a:prstGeom prst="wedgeRoundRectCallout">
            <a:avLst>
              <a:gd name="adj1" fmla="val -9284"/>
              <a:gd name="adj2" fmla="val 85071"/>
              <a:gd name="adj3" fmla="val 16667"/>
            </a:avLst>
          </a:prstGeom>
          <a:solidFill>
            <a:srgbClr val="61D2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Mean Payoff Games</a:t>
            </a:r>
            <a:br>
              <a: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MPG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s)</a:t>
            </a:r>
          </a:p>
        </p:txBody>
      </p:sp>
    </p:spTree>
    <p:extLst>
      <p:ext uri="{BB962C8B-B14F-4D97-AF65-F5344CB8AC3E}">
        <p14:creationId xmlns:p14="http://schemas.microsoft.com/office/powerpoint/2010/main" val="22760562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4628" y="314494"/>
            <a:ext cx="10080625" cy="629724"/>
          </a:xfr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Energy Games (EGs)</a:t>
            </a:r>
            <a:endParaRPr lang="en-US" sz="3600" dirty="0">
              <a:solidFill>
                <a:srgbClr val="993300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Oval 4"/>
          <p:cNvSpPr>
            <a:spLocks noChangeArrowheads="1"/>
          </p:cNvSpPr>
          <p:nvPr/>
        </p:nvSpPr>
        <p:spPr bwMode="auto">
          <a:xfrm>
            <a:off x="2846072" y="2825202"/>
            <a:ext cx="365760" cy="3657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5" name="Oval 8"/>
          <p:cNvSpPr>
            <a:spLocks noChangeArrowheads="1"/>
          </p:cNvSpPr>
          <p:nvPr/>
        </p:nvSpPr>
        <p:spPr bwMode="auto">
          <a:xfrm>
            <a:off x="4146629" y="1471402"/>
            <a:ext cx="365760" cy="3657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6" name="Oval 9"/>
          <p:cNvSpPr>
            <a:spLocks noChangeArrowheads="1"/>
          </p:cNvSpPr>
          <p:nvPr/>
        </p:nvSpPr>
        <p:spPr bwMode="auto">
          <a:xfrm>
            <a:off x="4146629" y="4193668"/>
            <a:ext cx="365760" cy="3657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7" name="Oval 10"/>
          <p:cNvSpPr>
            <a:spLocks noChangeArrowheads="1"/>
          </p:cNvSpPr>
          <p:nvPr/>
        </p:nvSpPr>
        <p:spPr bwMode="auto">
          <a:xfrm>
            <a:off x="6812999" y="2825202"/>
            <a:ext cx="365760" cy="36576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8" name="Oval 11"/>
          <p:cNvSpPr>
            <a:spLocks noChangeArrowheads="1"/>
          </p:cNvSpPr>
          <p:nvPr/>
        </p:nvSpPr>
        <p:spPr bwMode="auto">
          <a:xfrm>
            <a:off x="4146629" y="2825202"/>
            <a:ext cx="365760" cy="36576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0" name="Oval 13"/>
          <p:cNvSpPr>
            <a:spLocks noChangeArrowheads="1"/>
          </p:cNvSpPr>
          <p:nvPr/>
        </p:nvSpPr>
        <p:spPr bwMode="auto">
          <a:xfrm>
            <a:off x="5490690" y="2825202"/>
            <a:ext cx="365760" cy="3657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47" name="Curved Connector 46"/>
          <p:cNvCxnSpPr>
            <a:stCxn id="15" idx="2"/>
            <a:endCxn id="14" idx="0"/>
          </p:cNvCxnSpPr>
          <p:nvPr/>
        </p:nvCxnSpPr>
        <p:spPr bwMode="auto">
          <a:xfrm rot="10800000" flipV="1">
            <a:off x="3028953" y="1654282"/>
            <a:ext cx="1117677" cy="1170920"/>
          </a:xfrm>
          <a:prstGeom prst="curvedConnector2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0" name="Curved Connector 49"/>
          <p:cNvCxnSpPr>
            <a:stCxn id="18" idx="7"/>
            <a:endCxn id="20" idx="1"/>
          </p:cNvCxnSpPr>
          <p:nvPr/>
        </p:nvCxnSpPr>
        <p:spPr bwMode="auto">
          <a:xfrm rot="5400000" flipH="1" flipV="1">
            <a:off x="5001539" y="2336052"/>
            <a:ext cx="12700" cy="1085429"/>
          </a:xfrm>
          <a:prstGeom prst="curvedConnector3">
            <a:avLst>
              <a:gd name="adj1" fmla="val 2221764"/>
            </a:avLst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2892530" y="1372977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3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</m:oMath>
                  </m:oMathPara>
                </a14:m>
                <a:endParaRPr lang="en-US" sz="30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2530" y="1372977"/>
                <a:ext cx="715624" cy="5216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3780910" y="3416565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0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0910" y="3416565"/>
                <a:ext cx="715624" cy="52168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402297" y="2499592"/>
                <a:ext cx="705925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0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2297" y="2499592"/>
                <a:ext cx="705925" cy="52168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Oval 13"/>
          <p:cNvSpPr>
            <a:spLocks noChangeArrowheads="1"/>
          </p:cNvSpPr>
          <p:nvPr/>
        </p:nvSpPr>
        <p:spPr bwMode="auto">
          <a:xfrm>
            <a:off x="8135308" y="2825202"/>
            <a:ext cx="365760" cy="3657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51" name="Curved Connector 50"/>
          <p:cNvCxnSpPr>
            <a:stCxn id="14" idx="4"/>
            <a:endCxn id="16" idx="2"/>
          </p:cNvCxnSpPr>
          <p:nvPr/>
        </p:nvCxnSpPr>
        <p:spPr bwMode="auto">
          <a:xfrm rot="16200000" flipH="1">
            <a:off x="2994997" y="3224916"/>
            <a:ext cx="1185586" cy="1117677"/>
          </a:xfrm>
          <a:prstGeom prst="curvedConnector2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6" name="Curved Connector 55"/>
          <p:cNvCxnSpPr>
            <a:stCxn id="16" idx="6"/>
            <a:endCxn id="20" idx="4"/>
          </p:cNvCxnSpPr>
          <p:nvPr/>
        </p:nvCxnSpPr>
        <p:spPr bwMode="auto">
          <a:xfrm flipV="1">
            <a:off x="4512389" y="3190962"/>
            <a:ext cx="1161181" cy="1185586"/>
          </a:xfrm>
          <a:prstGeom prst="curvedConnector2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9" name="Curved Connector 58"/>
          <p:cNvCxnSpPr>
            <a:stCxn id="20" idx="0"/>
            <a:endCxn id="15" idx="6"/>
          </p:cNvCxnSpPr>
          <p:nvPr/>
        </p:nvCxnSpPr>
        <p:spPr bwMode="auto">
          <a:xfrm rot="16200000" flipV="1">
            <a:off x="4507520" y="1659151"/>
            <a:ext cx="1170920" cy="1161181"/>
          </a:xfrm>
          <a:prstGeom prst="curvedConnector2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8" name="Curved Connector 67"/>
          <p:cNvCxnSpPr>
            <a:stCxn id="20" idx="3"/>
            <a:endCxn id="18" idx="5"/>
          </p:cNvCxnSpPr>
          <p:nvPr/>
        </p:nvCxnSpPr>
        <p:spPr bwMode="auto">
          <a:xfrm rot="5400000">
            <a:off x="5001540" y="2594684"/>
            <a:ext cx="12700" cy="1085429"/>
          </a:xfrm>
          <a:prstGeom prst="curvedConnector3">
            <a:avLst>
              <a:gd name="adj1" fmla="val 2221764"/>
            </a:avLst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9" name="Curved Connector 68"/>
          <p:cNvCxnSpPr>
            <a:stCxn id="17" idx="7"/>
            <a:endCxn id="48" idx="1"/>
          </p:cNvCxnSpPr>
          <p:nvPr/>
        </p:nvCxnSpPr>
        <p:spPr bwMode="auto">
          <a:xfrm rot="5400000" flipH="1" flipV="1">
            <a:off x="7657033" y="2346928"/>
            <a:ext cx="12700" cy="1063677"/>
          </a:xfrm>
          <a:prstGeom prst="curvedConnector3">
            <a:avLst>
              <a:gd name="adj1" fmla="val 2221764"/>
            </a:avLst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70" name="Curved Connector 69"/>
          <p:cNvCxnSpPr>
            <a:stCxn id="48" idx="3"/>
            <a:endCxn id="17" idx="5"/>
          </p:cNvCxnSpPr>
          <p:nvPr/>
        </p:nvCxnSpPr>
        <p:spPr bwMode="auto">
          <a:xfrm rot="5400000">
            <a:off x="7657034" y="2605560"/>
            <a:ext cx="12700" cy="1063677"/>
          </a:xfrm>
          <a:prstGeom prst="curvedConnector3">
            <a:avLst>
              <a:gd name="adj1" fmla="val 2221764"/>
            </a:avLst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81" name="Straight Arrow Connector 80"/>
          <p:cNvCxnSpPr>
            <a:stCxn id="16" idx="0"/>
            <a:endCxn id="18" idx="4"/>
          </p:cNvCxnSpPr>
          <p:nvPr/>
        </p:nvCxnSpPr>
        <p:spPr bwMode="auto">
          <a:xfrm flipV="1">
            <a:off x="4329509" y="3190962"/>
            <a:ext cx="0" cy="1002706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84" name="Straight Arrow Connector 83"/>
          <p:cNvCxnSpPr>
            <a:stCxn id="18" idx="0"/>
            <a:endCxn id="15" idx="4"/>
          </p:cNvCxnSpPr>
          <p:nvPr/>
        </p:nvCxnSpPr>
        <p:spPr bwMode="auto">
          <a:xfrm flipV="1">
            <a:off x="4329509" y="1837162"/>
            <a:ext cx="0" cy="98804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87" name="Straight Arrow Connector 86"/>
          <p:cNvCxnSpPr>
            <a:stCxn id="18" idx="2"/>
            <a:endCxn id="14" idx="6"/>
          </p:cNvCxnSpPr>
          <p:nvPr/>
        </p:nvCxnSpPr>
        <p:spPr bwMode="auto">
          <a:xfrm flipH="1">
            <a:off x="3211832" y="3008082"/>
            <a:ext cx="934797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90" name="Straight Arrow Connector 89"/>
          <p:cNvCxnSpPr>
            <a:stCxn id="17" idx="2"/>
            <a:endCxn id="20" idx="6"/>
          </p:cNvCxnSpPr>
          <p:nvPr/>
        </p:nvCxnSpPr>
        <p:spPr bwMode="auto">
          <a:xfrm flipH="1">
            <a:off x="5856450" y="3008082"/>
            <a:ext cx="956549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pic>
        <p:nvPicPr>
          <p:cNvPr id="93" name="Picture 2" descr="File:Electric Car - The Noun Project.sv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174" y="2693491"/>
            <a:ext cx="1283431" cy="62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/>
              <p:cNvSpPr txBox="1"/>
              <p:nvPr/>
            </p:nvSpPr>
            <p:spPr>
              <a:xfrm>
                <a:off x="2881645" y="4148834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3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en-US" sz="30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4" name="TextBox 9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1645" y="4148834"/>
                <a:ext cx="715624" cy="52168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/>
              <p:cNvSpPr txBox="1"/>
              <p:nvPr/>
            </p:nvSpPr>
            <p:spPr>
              <a:xfrm>
                <a:off x="3770021" y="2088508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6</m:t>
                      </m:r>
                    </m:oMath>
                  </m:oMathPara>
                </a14:m>
                <a:endParaRPr lang="en-US" sz="30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5" name="TextBox 9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0021" y="2088508"/>
                <a:ext cx="715624" cy="52168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/>
              <p:cNvSpPr txBox="1"/>
              <p:nvPr/>
            </p:nvSpPr>
            <p:spPr>
              <a:xfrm>
                <a:off x="4572901" y="3395961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3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4</m:t>
                      </m:r>
                    </m:oMath>
                  </m:oMathPara>
                </a14:m>
                <a:endParaRPr lang="en-US" sz="30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6" name="TextBox 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901" y="3395961"/>
                <a:ext cx="715624" cy="52168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/>
              <p:cNvSpPr txBox="1"/>
              <p:nvPr/>
            </p:nvSpPr>
            <p:spPr>
              <a:xfrm>
                <a:off x="4671573" y="2097831"/>
                <a:ext cx="705925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</m:oMath>
                  </m:oMathPara>
                </a14:m>
                <a:endParaRPr lang="en-US" sz="30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7" name="TextBox 9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1573" y="2097831"/>
                <a:ext cx="705925" cy="52168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/>
              <p:cNvSpPr txBox="1"/>
              <p:nvPr/>
            </p:nvSpPr>
            <p:spPr>
              <a:xfrm>
                <a:off x="5192792" y="1600565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4</m:t>
                      </m:r>
                    </m:oMath>
                  </m:oMathPara>
                </a14:m>
                <a:endParaRPr lang="en-US" sz="30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8" name="TextBox 9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2792" y="1600565"/>
                <a:ext cx="715624" cy="52168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/>
              <p:cNvSpPr txBox="1"/>
              <p:nvPr/>
            </p:nvSpPr>
            <p:spPr>
              <a:xfrm>
                <a:off x="6019779" y="2478927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8</m:t>
                      </m:r>
                    </m:oMath>
                  </m:oMathPara>
                </a14:m>
                <a:endParaRPr lang="en-US" sz="30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9" name="TextBox 9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779" y="2478927"/>
                <a:ext cx="715624" cy="52168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/>
              <p:cNvSpPr txBox="1"/>
              <p:nvPr/>
            </p:nvSpPr>
            <p:spPr>
              <a:xfrm>
                <a:off x="7305571" y="2037841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</m:oMath>
                  </m:oMathPara>
                </a14:m>
                <a:endParaRPr lang="en-US" sz="30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0" name="TextBox 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5571" y="2037841"/>
                <a:ext cx="715624" cy="52168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/>
              <p:cNvSpPr txBox="1"/>
              <p:nvPr/>
            </p:nvSpPr>
            <p:spPr>
              <a:xfrm>
                <a:off x="7305571" y="3443120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3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0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1" name="TextBox 10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5571" y="3443120"/>
                <a:ext cx="715624" cy="52168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/>
              <p:cNvSpPr txBox="1"/>
              <p:nvPr/>
            </p:nvSpPr>
            <p:spPr>
              <a:xfrm>
                <a:off x="5140825" y="3966580"/>
                <a:ext cx="715624" cy="5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7</m:t>
                      </m:r>
                    </m:oMath>
                  </m:oMathPara>
                </a14:m>
                <a:endParaRPr lang="en-US" sz="30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2" name="TextBox 10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0825" y="3966580"/>
                <a:ext cx="715624" cy="52168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3" name="Text Box 49"/>
          <p:cNvSpPr txBox="1">
            <a:spLocks noChangeArrowheads="1"/>
          </p:cNvSpPr>
          <p:nvPr/>
        </p:nvSpPr>
        <p:spPr bwMode="auto">
          <a:xfrm>
            <a:off x="14628" y="4911284"/>
            <a:ext cx="10080625" cy="515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token is an </a:t>
            </a:r>
            <a:r>
              <a:rPr lang="en-US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 car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a </a:t>
            </a:r>
            <a:r>
              <a:rPr lang="en-US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battery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" name="Text Box 49"/>
          <p:cNvSpPr txBox="1">
            <a:spLocks noChangeArrowheads="1"/>
          </p:cNvSpPr>
          <p:nvPr/>
        </p:nvSpPr>
        <p:spPr bwMode="auto">
          <a:xfrm>
            <a:off x="14628" y="5531770"/>
            <a:ext cx="10080625" cy="515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cost of an edge is the </a:t>
            </a:r>
            <a:r>
              <a:rPr lang="en-US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charge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needed to traverse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edge.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5" name="Text Box 49"/>
              <p:cNvSpPr txBox="1">
                <a:spLocks noChangeArrowheads="1"/>
              </p:cNvSpPr>
              <p:nvPr/>
            </p:nvSpPr>
            <p:spPr bwMode="auto">
              <a:xfrm>
                <a:off x="14628" y="6130486"/>
                <a:ext cx="10080625" cy="9971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What is the minimal initial charge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any,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which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car can keep going forever, without running out of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power?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628" y="6130486"/>
                <a:ext cx="10080625" cy="997196"/>
              </a:xfrm>
              <a:prstGeom prst="rect">
                <a:avLst/>
              </a:prstGeom>
              <a:blipFill>
                <a:blip r:embed="rId16"/>
                <a:stretch>
                  <a:fillRect t="-7362" b="-1411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TextBox 105"/>
              <p:cNvSpPr txBox="1"/>
              <p:nvPr/>
            </p:nvSpPr>
            <p:spPr>
              <a:xfrm>
                <a:off x="8501068" y="2792514"/>
                <a:ext cx="432488" cy="521681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rgbClr val="CC33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∞</m:t>
                      </m:r>
                    </m:oMath>
                  </m:oMathPara>
                </a14:m>
                <a:endParaRPr lang="en-US" sz="3000" dirty="0">
                  <a:solidFill>
                    <a:srgbClr val="CC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6" name="TextBox 10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1068" y="2792514"/>
                <a:ext cx="432488" cy="52168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/>
              <p:cNvSpPr txBox="1"/>
              <p:nvPr/>
            </p:nvSpPr>
            <p:spPr>
              <a:xfrm>
                <a:off x="6672272" y="3151742"/>
                <a:ext cx="432488" cy="52168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rgbClr val="CC33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∞</m:t>
                      </m:r>
                    </m:oMath>
                  </m:oMathPara>
                </a14:m>
                <a:endParaRPr lang="en-US" sz="3000" dirty="0">
                  <a:solidFill>
                    <a:srgbClr val="CC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7" name="TextBox 10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272" y="3151742"/>
                <a:ext cx="432488" cy="521681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8" name="Curved Connector 107"/>
          <p:cNvCxnSpPr>
            <a:stCxn id="17" idx="7"/>
            <a:endCxn id="48" idx="1"/>
          </p:cNvCxnSpPr>
          <p:nvPr/>
        </p:nvCxnSpPr>
        <p:spPr bwMode="auto">
          <a:xfrm rot="5400000" flipH="1" flipV="1">
            <a:off x="7657033" y="2346928"/>
            <a:ext cx="12700" cy="1063677"/>
          </a:xfrm>
          <a:prstGeom prst="curvedConnector3">
            <a:avLst>
              <a:gd name="adj1" fmla="val 2221764"/>
            </a:avLst>
          </a:prstGeom>
          <a:solidFill>
            <a:srgbClr val="00B8FF"/>
          </a:solidFill>
          <a:ln w="57150" cap="flat" cmpd="sng" algn="ctr">
            <a:solidFill>
              <a:srgbClr val="990099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11" name="Curved Connector 110"/>
          <p:cNvCxnSpPr>
            <a:stCxn id="18" idx="0"/>
            <a:endCxn id="15" idx="4"/>
          </p:cNvCxnSpPr>
          <p:nvPr/>
        </p:nvCxnSpPr>
        <p:spPr bwMode="auto">
          <a:xfrm rot="5400000" flipH="1" flipV="1">
            <a:off x="3835489" y="2331182"/>
            <a:ext cx="988040" cy="12700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57150" cap="flat" cmpd="sng" algn="ctr">
            <a:solidFill>
              <a:srgbClr val="990099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Box 113"/>
              <p:cNvSpPr txBox="1"/>
              <p:nvPr/>
            </p:nvSpPr>
            <p:spPr>
              <a:xfrm>
                <a:off x="4106914" y="929308"/>
                <a:ext cx="432488" cy="521681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rgbClr val="CC33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000" dirty="0">
                  <a:solidFill>
                    <a:srgbClr val="CC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4" name="TextBox 1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6914" y="929308"/>
                <a:ext cx="432488" cy="521681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TextBox 115"/>
              <p:cNvSpPr txBox="1"/>
              <p:nvPr/>
            </p:nvSpPr>
            <p:spPr>
              <a:xfrm>
                <a:off x="2430915" y="2763361"/>
                <a:ext cx="432488" cy="52168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rgbClr val="CC33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000" dirty="0">
                  <a:solidFill>
                    <a:srgbClr val="CC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6" name="TextBox 1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0915" y="2763361"/>
                <a:ext cx="432488" cy="521681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extBox 116"/>
              <p:cNvSpPr txBox="1"/>
              <p:nvPr/>
            </p:nvSpPr>
            <p:spPr>
              <a:xfrm>
                <a:off x="4075085" y="4515963"/>
                <a:ext cx="432058" cy="52168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rgbClr val="CC33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6</m:t>
                      </m:r>
                    </m:oMath>
                  </m:oMathPara>
                </a14:m>
                <a:endParaRPr lang="en-US" sz="3000" dirty="0">
                  <a:solidFill>
                    <a:srgbClr val="CC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7" name="TextBox 1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5085" y="4515963"/>
                <a:ext cx="432058" cy="521681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/>
              <p:cNvSpPr txBox="1"/>
              <p:nvPr/>
            </p:nvSpPr>
            <p:spPr>
              <a:xfrm>
                <a:off x="3727556" y="3024201"/>
                <a:ext cx="432058" cy="52168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rgbClr val="CC33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6</m:t>
                      </m:r>
                    </m:oMath>
                  </m:oMathPara>
                </a14:m>
                <a:endParaRPr lang="en-US" sz="3000" dirty="0">
                  <a:solidFill>
                    <a:srgbClr val="CC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8" name="TextBox 1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7556" y="3024201"/>
                <a:ext cx="432058" cy="521681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/>
              <p:cNvSpPr txBox="1"/>
              <p:nvPr/>
            </p:nvSpPr>
            <p:spPr>
              <a:xfrm>
                <a:off x="5705767" y="3132717"/>
                <a:ext cx="432058" cy="52168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rgbClr val="CC33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</m:oMath>
                  </m:oMathPara>
                </a14:m>
                <a:endParaRPr lang="en-US" sz="3000" dirty="0">
                  <a:solidFill>
                    <a:srgbClr val="CC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9" name="TextBox 1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5767" y="3132717"/>
                <a:ext cx="432058" cy="521681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28611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  <p:bldP spid="104" grpId="0"/>
      <p:bldP spid="105" grpId="0"/>
      <p:bldP spid="106" grpId="0" animBg="1"/>
      <p:bldP spid="107" grpId="0"/>
      <p:bldP spid="114" grpId="0" animBg="1"/>
      <p:bldP spid="116" grpId="0"/>
      <p:bldP spid="117" grpId="0"/>
      <p:bldP spid="118" grpId="0"/>
      <p:bldP spid="11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62933"/>
            <a:ext cx="10080625" cy="629724"/>
          </a:xfr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Energy Games (EGs)</a:t>
            </a:r>
            <a:endParaRPr lang="en-US" sz="3600" dirty="0">
              <a:solidFill>
                <a:srgbClr val="9933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49"/>
              <p:cNvSpPr txBox="1">
                <a:spLocks noChangeArrowheads="1"/>
              </p:cNvSpPr>
              <p:nvPr/>
            </p:nvSpPr>
            <p:spPr bwMode="auto">
              <a:xfrm>
                <a:off x="14939" y="1161921"/>
                <a:ext cx="10080625" cy="10747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Played on a weighted directed graph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ℝ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a cost function.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39" y="1161921"/>
                <a:ext cx="10080625" cy="1074781"/>
              </a:xfrm>
              <a:prstGeom prst="rect">
                <a:avLst/>
              </a:prstGeom>
              <a:blipFill>
                <a:blip r:embed="rId3"/>
                <a:stretch>
                  <a:fillRect t="-3977" b="-1193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24727" y="3764311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play generates a sequence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 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edge costs.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727" y="3764311"/>
                <a:ext cx="10080625" cy="544893"/>
              </a:xfrm>
              <a:prstGeom prst="rect">
                <a:avLst/>
              </a:prstGeom>
              <a:blipFill>
                <a:blip r:embed="rId4"/>
                <a:stretch>
                  <a:fillRect t="-7865" b="-314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-16665" y="4304420"/>
                <a:ext cx="10080625" cy="11141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value/outcome of the play is the smallest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such that: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6665" y="4304420"/>
                <a:ext cx="10080625" cy="1114151"/>
              </a:xfrm>
              <a:prstGeom prst="rect">
                <a:avLst/>
              </a:prstGeom>
              <a:blipFill>
                <a:blip r:embed="rId5"/>
                <a:stretch>
                  <a:fillRect t="-3279" b="-983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-1" y="5413787"/>
                <a:ext cx="10080625" cy="8560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𝐸𝑁𝐺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∞</m:t>
                            </m:r>
                          </m:sup>
                        </m:sSubSup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sup</m:t>
                            </m:r>
                          </m:e>
                          <m:lim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≥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lim>
                        </m:limLow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fName>
                      <m:e>
                        <m:nary>
                          <m:naryPr>
                            <m:chr m:val="∑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e>
                    </m:func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( 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)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" y="5413787"/>
                <a:ext cx="10080625" cy="8560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18373" y="3224330"/>
                <a:ext cx="10080625" cy="5447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token is an </a:t>
                </a:r>
                <a:r>
                  <a:rPr lang="en-US" sz="28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electric car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a </a:t>
                </a:r>
                <a:r>
                  <a:rPr lang="en-US" sz="2800" i="1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battery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initial charge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73" y="3224330"/>
                <a:ext cx="10080625" cy="544765"/>
              </a:xfrm>
              <a:prstGeom prst="rect">
                <a:avLst/>
              </a:prstGeom>
              <a:blipFill>
                <a:blip r:embed="rId7"/>
                <a:stretch>
                  <a:fillRect t="-13483" b="-2584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25227" y="6265007"/>
                <a:ext cx="10080625" cy="5157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𝑉𝑎𝑙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𝐸𝑁𝐺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minimal initial charge required 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survive forever. 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227" y="6265007"/>
                <a:ext cx="10080625" cy="515782"/>
              </a:xfrm>
              <a:prstGeom prst="rect">
                <a:avLst/>
              </a:prstGeom>
              <a:blipFill>
                <a:blip r:embed="rId8"/>
                <a:stretch>
                  <a:fillRect t="-14286" r="-907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49"/>
          <p:cNvSpPr txBox="1">
            <a:spLocks noChangeArrowheads="1"/>
          </p:cNvSpPr>
          <p:nvPr/>
        </p:nvSpPr>
        <p:spPr bwMode="auto">
          <a:xfrm>
            <a:off x="23517" y="6776002"/>
            <a:ext cx="10080625" cy="515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Values exist, positional optimal strategies, … 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49"/>
              <p:cNvSpPr txBox="1">
                <a:spLocks noChangeArrowheads="1"/>
              </p:cNvSpPr>
              <p:nvPr/>
            </p:nvSpPr>
            <p:spPr bwMode="auto">
              <a:xfrm>
                <a:off x="16662" y="2231918"/>
                <a:ext cx="10080625" cy="9971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interpreted as the number of energy units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needed to traverse the edge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(May be negative.)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662" y="2231918"/>
                <a:ext cx="10080625" cy="997196"/>
              </a:xfrm>
              <a:prstGeom prst="rect">
                <a:avLst/>
              </a:prstGeom>
              <a:blipFill>
                <a:blip r:embed="rId9"/>
                <a:stretch>
                  <a:fillRect t="-6707" b="-1341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5339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10" grpId="0"/>
      <p:bldP spid="13" grpId="0"/>
      <p:bldP spid="1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>
          <a:xfrm>
            <a:off x="492125" y="806450"/>
            <a:ext cx="9069388" cy="736600"/>
          </a:xfrm>
        </p:spPr>
        <p:txBody>
          <a:bodyPr/>
          <a:lstStyle/>
          <a:p>
            <a:r>
              <a:rPr lang="en-US" sz="4000" dirty="0">
                <a:solidFill>
                  <a:schemeClr val="accent2"/>
                </a:solidFill>
                <a:cs typeface="Times New Roman" panose="02020603050405020304" pitchFamily="18" charset="0"/>
              </a:rPr>
              <a:t>Parity Games (</a:t>
            </a:r>
            <a:r>
              <a:rPr lang="en-US" sz="4000" dirty="0">
                <a:solidFill>
                  <a:srgbClr val="FF0000"/>
                </a:solidFill>
                <a:cs typeface="Times New Roman" panose="02020603050405020304" pitchFamily="18" charset="0"/>
              </a:rPr>
              <a:t>PG</a:t>
            </a:r>
            <a:r>
              <a:rPr lang="en-US" sz="4000" dirty="0">
                <a:solidFill>
                  <a:schemeClr val="accent2"/>
                </a:solidFill>
                <a:cs typeface="Times New Roman" panose="02020603050405020304" pitchFamily="18" charset="0"/>
              </a:rPr>
              <a:t>s) </a:t>
            </a:r>
            <a:br>
              <a:rPr lang="en-US" sz="4000" dirty="0">
                <a:solidFill>
                  <a:schemeClr val="accent2"/>
                </a:solidFill>
                <a:cs typeface="Times New Roman" panose="02020603050405020304" pitchFamily="18" charset="0"/>
              </a:rPr>
            </a:br>
            <a:r>
              <a:rPr lang="en-US" sz="4000" dirty="0">
                <a:solidFill>
                  <a:schemeClr val="accent2"/>
                </a:solidFill>
                <a:cs typeface="Times New Roman" panose="02020603050405020304" pitchFamily="18" charset="0"/>
              </a:rPr>
              <a:t>A simple example</a:t>
            </a:r>
            <a:endParaRPr lang="en-US" sz="4000" dirty="0">
              <a:solidFill>
                <a:srgbClr val="336600"/>
              </a:solidFill>
              <a:cs typeface="Times New Roman" panose="02020603050405020304" pitchFamily="18" charset="0"/>
            </a:endParaRPr>
          </a:p>
        </p:txBody>
      </p:sp>
      <p:sp>
        <p:nvSpPr>
          <p:cNvPr id="233475" name="Rectangle 3"/>
          <p:cNvSpPr>
            <a:spLocks noChangeArrowheads="1"/>
          </p:cNvSpPr>
          <p:nvPr/>
        </p:nvSpPr>
        <p:spPr bwMode="auto">
          <a:xfrm>
            <a:off x="2568575" y="2438400"/>
            <a:ext cx="595313" cy="565150"/>
          </a:xfrm>
          <a:prstGeom prst="rect">
            <a:avLst/>
          </a:prstGeom>
          <a:solidFill>
            <a:srgbClr val="FF0000">
              <a:alpha val="50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/>
              <a:t>2</a:t>
            </a:r>
          </a:p>
        </p:txBody>
      </p:sp>
      <p:sp>
        <p:nvSpPr>
          <p:cNvPr id="233476" name="AutoShape 4"/>
          <p:cNvSpPr>
            <a:spLocks noChangeArrowheads="1"/>
          </p:cNvSpPr>
          <p:nvPr/>
        </p:nvSpPr>
        <p:spPr bwMode="auto">
          <a:xfrm>
            <a:off x="2481263" y="4054475"/>
            <a:ext cx="768350" cy="841375"/>
          </a:xfrm>
          <a:prstGeom prst="triangle">
            <a:avLst>
              <a:gd name="adj" fmla="val 50000"/>
            </a:avLst>
          </a:prstGeom>
          <a:solidFill>
            <a:srgbClr val="00FF00">
              <a:alpha val="50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/>
              <a:t>1</a:t>
            </a:r>
          </a:p>
        </p:txBody>
      </p:sp>
      <p:sp>
        <p:nvSpPr>
          <p:cNvPr id="233477" name="AutoShape 5"/>
          <p:cNvSpPr>
            <a:spLocks noChangeArrowheads="1"/>
          </p:cNvSpPr>
          <p:nvPr/>
        </p:nvSpPr>
        <p:spPr bwMode="auto">
          <a:xfrm>
            <a:off x="4621213" y="4054475"/>
            <a:ext cx="768350" cy="841375"/>
          </a:xfrm>
          <a:prstGeom prst="triangle">
            <a:avLst>
              <a:gd name="adj" fmla="val 50000"/>
            </a:avLst>
          </a:prstGeom>
          <a:solidFill>
            <a:srgbClr val="00FF00">
              <a:alpha val="50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/>
              <a:t>4</a:t>
            </a:r>
          </a:p>
        </p:txBody>
      </p:sp>
      <p:sp>
        <p:nvSpPr>
          <p:cNvPr id="233478" name="AutoShape 6"/>
          <p:cNvSpPr>
            <a:spLocks noChangeArrowheads="1"/>
          </p:cNvSpPr>
          <p:nvPr/>
        </p:nvSpPr>
        <p:spPr bwMode="auto">
          <a:xfrm>
            <a:off x="6761163" y="4054475"/>
            <a:ext cx="768350" cy="841375"/>
          </a:xfrm>
          <a:prstGeom prst="triangle">
            <a:avLst>
              <a:gd name="adj" fmla="val 50000"/>
            </a:avLst>
          </a:prstGeom>
          <a:solidFill>
            <a:srgbClr val="00FF00">
              <a:alpha val="50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/>
              <a:t>1</a:t>
            </a:r>
          </a:p>
        </p:txBody>
      </p:sp>
      <p:sp>
        <p:nvSpPr>
          <p:cNvPr id="233479" name="Rectangle 7"/>
          <p:cNvSpPr>
            <a:spLocks noChangeArrowheads="1"/>
          </p:cNvSpPr>
          <p:nvPr/>
        </p:nvSpPr>
        <p:spPr bwMode="auto">
          <a:xfrm>
            <a:off x="4706938" y="2439988"/>
            <a:ext cx="595312" cy="565150"/>
          </a:xfrm>
          <a:prstGeom prst="rect">
            <a:avLst/>
          </a:prstGeom>
          <a:solidFill>
            <a:srgbClr val="FF0000">
              <a:alpha val="50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/>
              <a:t>3</a:t>
            </a:r>
          </a:p>
        </p:txBody>
      </p:sp>
      <p:sp>
        <p:nvSpPr>
          <p:cNvPr id="233480" name="Rectangle 8"/>
          <p:cNvSpPr>
            <a:spLocks noChangeArrowheads="1"/>
          </p:cNvSpPr>
          <p:nvPr/>
        </p:nvSpPr>
        <p:spPr bwMode="auto">
          <a:xfrm>
            <a:off x="6846888" y="2439988"/>
            <a:ext cx="595312" cy="565150"/>
          </a:xfrm>
          <a:prstGeom prst="rect">
            <a:avLst/>
          </a:prstGeom>
          <a:solidFill>
            <a:srgbClr val="FF0000">
              <a:alpha val="50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/>
              <a:t>2</a:t>
            </a:r>
          </a:p>
        </p:txBody>
      </p:sp>
      <p:cxnSp>
        <p:nvCxnSpPr>
          <p:cNvPr id="233481" name="AutoShape 9"/>
          <p:cNvCxnSpPr>
            <a:cxnSpLocks noChangeShapeType="1"/>
            <a:stCxn id="233476" idx="1"/>
            <a:endCxn id="233475" idx="1"/>
          </p:cNvCxnSpPr>
          <p:nvPr/>
        </p:nvCxnSpPr>
        <p:spPr bwMode="auto">
          <a:xfrm rot="10800000">
            <a:off x="2568575" y="2720975"/>
            <a:ext cx="104775" cy="1754188"/>
          </a:xfrm>
          <a:prstGeom prst="curvedConnector3">
            <a:avLst>
              <a:gd name="adj1" fmla="val 401514"/>
            </a:avLst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233482" name="AutoShape 10"/>
          <p:cNvCxnSpPr>
            <a:cxnSpLocks noChangeShapeType="1"/>
            <a:stCxn id="233475" idx="2"/>
            <a:endCxn id="233476" idx="0"/>
          </p:cNvCxnSpPr>
          <p:nvPr/>
        </p:nvCxnSpPr>
        <p:spPr bwMode="auto">
          <a:xfrm rot="5400000">
            <a:off x="2340769" y="3528219"/>
            <a:ext cx="1050925" cy="1587"/>
          </a:xfrm>
          <a:prstGeom prst="curvedConnector3">
            <a:avLst>
              <a:gd name="adj1" fmla="val 50000"/>
            </a:avLst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233483" name="AutoShape 11"/>
          <p:cNvCxnSpPr>
            <a:cxnSpLocks noChangeShapeType="1"/>
            <a:stCxn id="233480" idx="3"/>
            <a:endCxn id="233478" idx="5"/>
          </p:cNvCxnSpPr>
          <p:nvPr/>
        </p:nvCxnSpPr>
        <p:spPr bwMode="auto">
          <a:xfrm flipH="1">
            <a:off x="7337425" y="2722563"/>
            <a:ext cx="104775" cy="1752600"/>
          </a:xfrm>
          <a:prstGeom prst="curvedConnector3">
            <a:avLst>
              <a:gd name="adj1" fmla="val -301514"/>
            </a:avLst>
          </a:prstGeom>
          <a:noFill/>
          <a:ln w="31750">
            <a:solidFill>
              <a:schemeClr val="tx1"/>
            </a:solidFill>
            <a:round/>
            <a:headEnd type="triangle" w="lg" len="lg"/>
            <a:tailEnd type="none" w="lg" len="lg"/>
          </a:ln>
          <a:effectLst/>
        </p:spPr>
      </p:cxnSp>
      <p:cxnSp>
        <p:nvCxnSpPr>
          <p:cNvPr id="233484" name="AutoShape 12"/>
          <p:cNvCxnSpPr>
            <a:cxnSpLocks noChangeShapeType="1"/>
            <a:stCxn id="233478" idx="0"/>
            <a:endCxn id="233480" idx="2"/>
          </p:cNvCxnSpPr>
          <p:nvPr/>
        </p:nvCxnSpPr>
        <p:spPr bwMode="auto">
          <a:xfrm rot="16200000">
            <a:off x="6620669" y="3529807"/>
            <a:ext cx="1049337" cy="0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 type="triangle" w="lg" len="lg"/>
            <a:tailEnd type="none" w="lg" len="lg"/>
          </a:ln>
          <a:effectLst/>
        </p:spPr>
      </p:cxnSp>
      <p:cxnSp>
        <p:nvCxnSpPr>
          <p:cNvPr id="233485" name="AutoShape 13"/>
          <p:cNvCxnSpPr>
            <a:cxnSpLocks noChangeShapeType="1"/>
            <a:stCxn id="233479" idx="2"/>
            <a:endCxn id="233477" idx="0"/>
          </p:cNvCxnSpPr>
          <p:nvPr/>
        </p:nvCxnSpPr>
        <p:spPr bwMode="auto">
          <a:xfrm>
            <a:off x="5005388" y="3005138"/>
            <a:ext cx="0" cy="1049337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233486" name="AutoShape 14"/>
          <p:cNvCxnSpPr>
            <a:cxnSpLocks noChangeShapeType="1"/>
            <a:stCxn id="233477" idx="1"/>
            <a:endCxn id="233476" idx="5"/>
          </p:cNvCxnSpPr>
          <p:nvPr/>
        </p:nvCxnSpPr>
        <p:spPr bwMode="auto">
          <a:xfrm flipH="1">
            <a:off x="3057525" y="4475163"/>
            <a:ext cx="1755775" cy="0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233487" name="AutoShape 15"/>
          <p:cNvCxnSpPr>
            <a:cxnSpLocks noChangeShapeType="1"/>
            <a:stCxn id="233477" idx="5"/>
            <a:endCxn id="233478" idx="1"/>
          </p:cNvCxnSpPr>
          <p:nvPr/>
        </p:nvCxnSpPr>
        <p:spPr bwMode="auto">
          <a:xfrm>
            <a:off x="5197475" y="4475163"/>
            <a:ext cx="1755775" cy="0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233488" name="AutoShape 16"/>
          <p:cNvCxnSpPr>
            <a:cxnSpLocks noChangeShapeType="1"/>
            <a:stCxn id="233478" idx="3"/>
            <a:endCxn id="233477" idx="3"/>
          </p:cNvCxnSpPr>
          <p:nvPr/>
        </p:nvCxnSpPr>
        <p:spPr bwMode="auto">
          <a:xfrm rot="5400000">
            <a:off x="6074569" y="3826669"/>
            <a:ext cx="1588" cy="2139950"/>
          </a:xfrm>
          <a:prstGeom prst="curvedConnector3">
            <a:avLst>
              <a:gd name="adj1" fmla="val 14400000"/>
            </a:avLst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sp>
        <p:nvSpPr>
          <p:cNvPr id="233489" name="Line 17"/>
          <p:cNvSpPr>
            <a:spLocks noChangeShapeType="1"/>
          </p:cNvSpPr>
          <p:nvPr/>
        </p:nvSpPr>
        <p:spPr bwMode="auto">
          <a:xfrm flipV="1">
            <a:off x="2973388" y="2982913"/>
            <a:ext cx="1741487" cy="132080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he-IL"/>
          </a:p>
        </p:txBody>
      </p:sp>
      <p:cxnSp>
        <p:nvCxnSpPr>
          <p:cNvPr id="233490" name="AutoShape 18"/>
          <p:cNvCxnSpPr>
            <a:cxnSpLocks noChangeShapeType="1"/>
            <a:stCxn id="233479" idx="1"/>
            <a:endCxn id="233475" idx="3"/>
          </p:cNvCxnSpPr>
          <p:nvPr/>
        </p:nvCxnSpPr>
        <p:spPr bwMode="auto">
          <a:xfrm flipH="1" flipV="1">
            <a:off x="3163888" y="2720975"/>
            <a:ext cx="1543050" cy="1588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sp>
        <p:nvSpPr>
          <p:cNvPr id="233491" name="Text Box 19"/>
          <p:cNvSpPr txBox="1">
            <a:spLocks noChangeArrowheads="1"/>
          </p:cNvSpPr>
          <p:nvPr/>
        </p:nvSpPr>
        <p:spPr bwMode="auto">
          <a:xfrm>
            <a:off x="1670050" y="5719763"/>
            <a:ext cx="6719888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wins if largest priority</a:t>
            </a:r>
            <a:b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seen </a:t>
            </a:r>
            <a:r>
              <a:rPr lang="en-US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infinitely often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</a:p>
        </p:txBody>
      </p:sp>
      <p:sp>
        <p:nvSpPr>
          <p:cNvPr id="233492" name="AutoShape 20"/>
          <p:cNvSpPr>
            <a:spLocks noChangeArrowheads="1"/>
          </p:cNvSpPr>
          <p:nvPr/>
        </p:nvSpPr>
        <p:spPr bwMode="auto">
          <a:xfrm>
            <a:off x="7445375" y="1498600"/>
            <a:ext cx="2224088" cy="660400"/>
          </a:xfrm>
          <a:prstGeom prst="wedgeRoundRectCallout">
            <a:avLst>
              <a:gd name="adj1" fmla="val -61991"/>
              <a:gd name="adj2" fmla="val 99519"/>
              <a:gd name="adj3" fmla="val 16667"/>
            </a:avLst>
          </a:prstGeom>
          <a:solidFill>
            <a:srgbClr val="00B8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Priorities</a:t>
            </a:r>
          </a:p>
        </p:txBody>
      </p:sp>
      <p:cxnSp>
        <p:nvCxnSpPr>
          <p:cNvPr id="23" name="AutoShape 18"/>
          <p:cNvCxnSpPr>
            <a:cxnSpLocks noChangeShapeType="1"/>
            <a:stCxn id="233480" idx="1"/>
            <a:endCxn id="233479" idx="3"/>
          </p:cNvCxnSpPr>
          <p:nvPr/>
        </p:nvCxnSpPr>
        <p:spPr bwMode="auto">
          <a:xfrm flipH="1">
            <a:off x="5302250" y="2722563"/>
            <a:ext cx="1544638" cy="0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4568811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2334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2334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000" fill="hold"/>
                                        <p:tgtEl>
                                          <p:spTgt spid="23348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23348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23348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23348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91" grpId="0"/>
      <p:bldP spid="233492" grpId="0" animBg="1"/>
      <p:bldP spid="233492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92125" y="353744"/>
            <a:ext cx="9069388" cy="736600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  <a:cs typeface="Times New Roman" panose="02020603050405020304" pitchFamily="18" charset="0"/>
              </a:rPr>
              <a:t>Parity Games (</a:t>
            </a:r>
            <a:r>
              <a:rPr lang="en-US" dirty="0">
                <a:solidFill>
                  <a:srgbClr val="FF0000"/>
                </a:solidFill>
                <a:cs typeface="Times New Roman" panose="02020603050405020304" pitchFamily="18" charset="0"/>
              </a:rPr>
              <a:t>PG</a:t>
            </a:r>
            <a:r>
              <a:rPr lang="en-US" dirty="0">
                <a:solidFill>
                  <a:schemeClr val="accent2"/>
                </a:solidFill>
                <a:cs typeface="Times New Roman" panose="02020603050405020304" pitchFamily="18" charset="0"/>
              </a:rPr>
              <a:t>s)</a:t>
            </a:r>
            <a:endParaRPr lang="en-US" dirty="0">
              <a:solidFill>
                <a:srgbClr val="336600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2274888" y="1636355"/>
            <a:ext cx="2343150" cy="1598612"/>
            <a:chOff x="768" y="1235"/>
            <a:chExt cx="1476" cy="1007"/>
          </a:xfrm>
        </p:grpSpPr>
        <p:cxnSp>
          <p:nvCxnSpPr>
            <p:cNvPr id="142371" name="AutoShape 35"/>
            <p:cNvCxnSpPr>
              <a:cxnSpLocks noChangeShapeType="1"/>
              <a:stCxn id="142386" idx="0"/>
            </p:cNvCxnSpPr>
            <p:nvPr/>
          </p:nvCxnSpPr>
          <p:spPr bwMode="auto">
            <a:xfrm rot="16200000">
              <a:off x="1732" y="1035"/>
              <a:ext cx="219" cy="619"/>
            </a:xfrm>
            <a:prstGeom prst="curvedConnector2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42372" name="AutoShape 36"/>
            <p:cNvCxnSpPr>
              <a:cxnSpLocks noChangeShapeType="1"/>
              <a:stCxn id="142386" idx="1"/>
            </p:cNvCxnSpPr>
            <p:nvPr/>
          </p:nvCxnSpPr>
          <p:spPr bwMode="auto">
            <a:xfrm rot="10800000" flipV="1">
              <a:off x="768" y="1632"/>
              <a:ext cx="576" cy="1"/>
            </a:xfrm>
            <a:prstGeom prst="curvedConnector3">
              <a:avLst>
                <a:gd name="adj1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142373" name="Text Box 37"/>
            <p:cNvSpPr txBox="1">
              <a:spLocks noChangeArrowheads="1"/>
            </p:cNvSpPr>
            <p:nvPr/>
          </p:nvSpPr>
          <p:spPr bwMode="auto">
            <a:xfrm>
              <a:off x="1014" y="1898"/>
              <a:ext cx="1008" cy="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EVEN</a:t>
              </a:r>
            </a:p>
          </p:txBody>
        </p:sp>
        <p:cxnSp>
          <p:nvCxnSpPr>
            <p:cNvPr id="142375" name="AutoShape 39"/>
            <p:cNvCxnSpPr>
              <a:cxnSpLocks noChangeShapeType="1"/>
              <a:stCxn id="142386" idx="3"/>
            </p:cNvCxnSpPr>
            <p:nvPr/>
          </p:nvCxnSpPr>
          <p:spPr bwMode="auto">
            <a:xfrm>
              <a:off x="1719" y="1632"/>
              <a:ext cx="525" cy="1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142386" name="Rectangle 50"/>
            <p:cNvSpPr>
              <a:spLocks noChangeArrowheads="1"/>
            </p:cNvSpPr>
            <p:nvPr/>
          </p:nvSpPr>
          <p:spPr bwMode="auto">
            <a:xfrm>
              <a:off x="1344" y="1454"/>
              <a:ext cx="375" cy="356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3" name="Group 53"/>
          <p:cNvGrpSpPr>
            <a:grpSpLocks/>
          </p:cNvGrpSpPr>
          <p:nvPr/>
        </p:nvGrpSpPr>
        <p:grpSpPr bwMode="auto">
          <a:xfrm>
            <a:off x="5581650" y="1275992"/>
            <a:ext cx="1657350" cy="2076450"/>
            <a:chOff x="2754" y="911"/>
            <a:chExt cx="1044" cy="1308"/>
          </a:xfrm>
        </p:grpSpPr>
        <p:sp>
          <p:nvSpPr>
            <p:cNvPr id="142379" name="Text Box 43"/>
            <p:cNvSpPr txBox="1">
              <a:spLocks noChangeArrowheads="1"/>
            </p:cNvSpPr>
            <p:nvPr/>
          </p:nvSpPr>
          <p:spPr bwMode="auto">
            <a:xfrm>
              <a:off x="2754" y="1875"/>
              <a:ext cx="1008" cy="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>
                  <a:solidFill>
                    <a:srgbClr val="00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ODD</a:t>
              </a:r>
            </a:p>
          </p:txBody>
        </p:sp>
        <p:cxnSp>
          <p:nvCxnSpPr>
            <p:cNvPr id="142382" name="AutoShape 46"/>
            <p:cNvCxnSpPr>
              <a:cxnSpLocks noChangeShapeType="1"/>
              <a:stCxn id="142387" idx="0"/>
            </p:cNvCxnSpPr>
            <p:nvPr/>
          </p:nvCxnSpPr>
          <p:spPr bwMode="auto">
            <a:xfrm rot="16200000">
              <a:off x="3083" y="1095"/>
              <a:ext cx="369" cy="2"/>
            </a:xfrm>
            <a:prstGeom prst="curvedConnector3">
              <a:avLst>
                <a:gd name="adj1" fmla="val 49866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42383" name="AutoShape 47"/>
            <p:cNvCxnSpPr>
              <a:cxnSpLocks noChangeShapeType="1"/>
              <a:stCxn id="142387" idx="5"/>
            </p:cNvCxnSpPr>
            <p:nvPr/>
          </p:nvCxnSpPr>
          <p:spPr bwMode="auto">
            <a:xfrm flipV="1">
              <a:off x="3388" y="1544"/>
              <a:ext cx="410" cy="1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142387" name="AutoShape 51"/>
            <p:cNvSpPr>
              <a:spLocks noChangeArrowheads="1"/>
            </p:cNvSpPr>
            <p:nvPr/>
          </p:nvSpPr>
          <p:spPr bwMode="auto">
            <a:xfrm>
              <a:off x="3025" y="1280"/>
              <a:ext cx="484" cy="530"/>
            </a:xfrm>
            <a:prstGeom prst="triangle">
              <a:avLst>
                <a:gd name="adj" fmla="val 50000"/>
              </a:avLst>
            </a:prstGeom>
            <a:solidFill>
              <a:srgbClr val="00FF00">
                <a:alpha val="50000"/>
              </a:srgb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</a:p>
          </p:txBody>
        </p:sp>
      </p:grpSp>
      <p:sp>
        <p:nvSpPr>
          <p:cNvPr id="142390" name="Text Box 54"/>
          <p:cNvSpPr txBox="1">
            <a:spLocks noChangeArrowheads="1"/>
          </p:cNvSpPr>
          <p:nvPr/>
        </p:nvSpPr>
        <p:spPr bwMode="auto">
          <a:xfrm>
            <a:off x="1657350" y="3491874"/>
            <a:ext cx="6719888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wins if largest priority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seen 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infinitely often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</a:p>
        </p:txBody>
      </p:sp>
      <p:sp>
        <p:nvSpPr>
          <p:cNvPr id="142391" name="Text Box 55"/>
          <p:cNvSpPr txBox="1">
            <a:spLocks noChangeArrowheads="1"/>
          </p:cNvSpPr>
          <p:nvPr/>
        </p:nvSpPr>
        <p:spPr bwMode="auto">
          <a:xfrm>
            <a:off x="358775" y="4826391"/>
            <a:ext cx="9317038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Equivalent to many interesting problems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automata and verification:</a:t>
            </a:r>
          </a:p>
        </p:txBody>
      </p:sp>
      <p:sp>
        <p:nvSpPr>
          <p:cNvPr id="142392" name="Text Box 56"/>
          <p:cNvSpPr txBox="1">
            <a:spLocks noChangeArrowheads="1"/>
          </p:cNvSpPr>
          <p:nvPr/>
        </p:nvSpPr>
        <p:spPr bwMode="auto">
          <a:xfrm>
            <a:off x="939800" y="5968732"/>
            <a:ext cx="8154988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en-US" sz="3200" b="1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Non-emptyness of </a:t>
            </a:r>
            <a:r>
              <a:rPr lang="en-US" sz="3200" b="1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-tree automata</a:t>
            </a:r>
          </a:p>
        </p:txBody>
      </p:sp>
      <p:sp>
        <p:nvSpPr>
          <p:cNvPr id="142393" name="Text Box 57"/>
          <p:cNvSpPr txBox="1">
            <a:spLocks noChangeArrowheads="1"/>
          </p:cNvSpPr>
          <p:nvPr/>
        </p:nvSpPr>
        <p:spPr bwMode="auto">
          <a:xfrm>
            <a:off x="939800" y="6497638"/>
            <a:ext cx="8154988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en-US" sz="3200" b="1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modal -calculus model checking</a:t>
            </a:r>
          </a:p>
        </p:txBody>
      </p:sp>
    </p:spTree>
    <p:extLst>
      <p:ext uri="{BB962C8B-B14F-4D97-AF65-F5344CB8AC3E}">
        <p14:creationId xmlns:p14="http://schemas.microsoft.com/office/powerpoint/2010/main" val="16945788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90" grpId="0"/>
      <p:bldP spid="142391" grpId="0"/>
      <p:bldP spid="142392" grpId="0"/>
      <p:bldP spid="14239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92125" y="352425"/>
            <a:ext cx="5449888" cy="873125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  <a:cs typeface="Times New Roman" panose="02020603050405020304" pitchFamily="18" charset="0"/>
              </a:rPr>
              <a:t>Parity Games (</a:t>
            </a:r>
            <a:r>
              <a:rPr lang="en-US" dirty="0">
                <a:solidFill>
                  <a:srgbClr val="FF0000"/>
                </a:solidFill>
                <a:cs typeface="Times New Roman" panose="02020603050405020304" pitchFamily="18" charset="0"/>
              </a:rPr>
              <a:t>PG</a:t>
            </a:r>
            <a:r>
              <a:rPr lang="en-US" dirty="0">
                <a:solidFill>
                  <a:schemeClr val="accent2"/>
                </a:solidFill>
                <a:cs typeface="Times New Roman" panose="02020603050405020304" pitchFamily="18" charset="0"/>
              </a:rPr>
              <a:t>s)</a:t>
            </a:r>
            <a:endParaRPr lang="en-US" dirty="0">
              <a:solidFill>
                <a:srgbClr val="336600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514600" y="3367479"/>
            <a:ext cx="2343150" cy="1598612"/>
            <a:chOff x="768" y="1235"/>
            <a:chExt cx="1476" cy="1007"/>
          </a:xfrm>
        </p:grpSpPr>
        <p:cxnSp>
          <p:nvCxnSpPr>
            <p:cNvPr id="145412" name="AutoShape 4"/>
            <p:cNvCxnSpPr>
              <a:cxnSpLocks noChangeShapeType="1"/>
              <a:stCxn id="145416" idx="0"/>
            </p:cNvCxnSpPr>
            <p:nvPr/>
          </p:nvCxnSpPr>
          <p:spPr bwMode="auto">
            <a:xfrm rot="16200000">
              <a:off x="1732" y="1035"/>
              <a:ext cx="219" cy="619"/>
            </a:xfrm>
            <a:prstGeom prst="curvedConnector2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45413" name="AutoShape 5"/>
            <p:cNvCxnSpPr>
              <a:cxnSpLocks noChangeShapeType="1"/>
              <a:stCxn id="145416" idx="1"/>
            </p:cNvCxnSpPr>
            <p:nvPr/>
          </p:nvCxnSpPr>
          <p:spPr bwMode="auto">
            <a:xfrm rot="10800000" flipV="1">
              <a:off x="768" y="1632"/>
              <a:ext cx="576" cy="1"/>
            </a:xfrm>
            <a:prstGeom prst="curvedConnector3">
              <a:avLst>
                <a:gd name="adj1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145414" name="Text Box 6"/>
            <p:cNvSpPr txBox="1">
              <a:spLocks noChangeArrowheads="1"/>
            </p:cNvSpPr>
            <p:nvPr/>
          </p:nvSpPr>
          <p:spPr bwMode="auto">
            <a:xfrm>
              <a:off x="1014" y="1898"/>
              <a:ext cx="1008" cy="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EVEN</a:t>
              </a:r>
            </a:p>
          </p:txBody>
        </p:sp>
        <p:cxnSp>
          <p:nvCxnSpPr>
            <p:cNvPr id="145415" name="AutoShape 7"/>
            <p:cNvCxnSpPr>
              <a:cxnSpLocks noChangeShapeType="1"/>
              <a:stCxn id="145416" idx="3"/>
            </p:cNvCxnSpPr>
            <p:nvPr/>
          </p:nvCxnSpPr>
          <p:spPr bwMode="auto">
            <a:xfrm>
              <a:off x="1719" y="1632"/>
              <a:ext cx="525" cy="1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145416" name="Rectangle 8"/>
            <p:cNvSpPr>
              <a:spLocks noChangeArrowheads="1"/>
            </p:cNvSpPr>
            <p:nvPr/>
          </p:nvSpPr>
          <p:spPr bwMode="auto">
            <a:xfrm>
              <a:off x="1344" y="1454"/>
              <a:ext cx="375" cy="356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5667375" y="2853129"/>
            <a:ext cx="1657350" cy="2076450"/>
            <a:chOff x="2754" y="911"/>
            <a:chExt cx="1044" cy="1308"/>
          </a:xfrm>
        </p:grpSpPr>
        <p:sp>
          <p:nvSpPr>
            <p:cNvPr id="145418" name="Text Box 10"/>
            <p:cNvSpPr txBox="1">
              <a:spLocks noChangeArrowheads="1"/>
            </p:cNvSpPr>
            <p:nvPr/>
          </p:nvSpPr>
          <p:spPr bwMode="auto">
            <a:xfrm>
              <a:off x="2754" y="1875"/>
              <a:ext cx="1008" cy="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>
                  <a:solidFill>
                    <a:srgbClr val="00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ODD</a:t>
              </a:r>
            </a:p>
          </p:txBody>
        </p:sp>
        <p:cxnSp>
          <p:nvCxnSpPr>
            <p:cNvPr id="145419" name="AutoShape 11"/>
            <p:cNvCxnSpPr>
              <a:cxnSpLocks noChangeShapeType="1"/>
              <a:stCxn id="145421" idx="0"/>
            </p:cNvCxnSpPr>
            <p:nvPr/>
          </p:nvCxnSpPr>
          <p:spPr bwMode="auto">
            <a:xfrm rot="16200000">
              <a:off x="3083" y="1095"/>
              <a:ext cx="369" cy="2"/>
            </a:xfrm>
            <a:prstGeom prst="curvedConnector3">
              <a:avLst>
                <a:gd name="adj1" fmla="val 49866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45420" name="AutoShape 12"/>
            <p:cNvCxnSpPr>
              <a:cxnSpLocks noChangeShapeType="1"/>
              <a:stCxn id="145421" idx="5"/>
            </p:cNvCxnSpPr>
            <p:nvPr/>
          </p:nvCxnSpPr>
          <p:spPr bwMode="auto">
            <a:xfrm flipV="1">
              <a:off x="3388" y="1544"/>
              <a:ext cx="410" cy="1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145421" name="AutoShape 13"/>
            <p:cNvSpPr>
              <a:spLocks noChangeArrowheads="1"/>
            </p:cNvSpPr>
            <p:nvPr/>
          </p:nvSpPr>
          <p:spPr bwMode="auto">
            <a:xfrm>
              <a:off x="3025" y="1280"/>
              <a:ext cx="484" cy="530"/>
            </a:xfrm>
            <a:prstGeom prst="triangle">
              <a:avLst>
                <a:gd name="adj" fmla="val 50000"/>
              </a:avLst>
            </a:prstGeom>
            <a:solidFill>
              <a:srgbClr val="00FF00">
                <a:alpha val="50000"/>
              </a:srgb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5425" name="Text Box 17"/>
              <p:cNvSpPr txBox="1">
                <a:spLocks noChangeArrowheads="1"/>
              </p:cNvSpPr>
              <p:nvPr/>
            </p:nvSpPr>
            <p:spPr bwMode="auto">
              <a:xfrm>
                <a:off x="1131888" y="5175999"/>
                <a:ext cx="7696200" cy="5585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Replace priority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by 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payoff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d>
                      </m:e>
                      <m:sup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200" i="1" baseline="30000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mc:Choice>
        <mc:Fallback xmlns="">
          <p:sp>
            <p:nvSpPr>
              <p:cNvPr id="145425" name="Text 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31888" y="5175999"/>
                <a:ext cx="7696200" cy="558551"/>
              </a:xfrm>
              <a:prstGeom prst="rect">
                <a:avLst/>
              </a:prstGeom>
              <a:blipFill>
                <a:blip r:embed="rId8"/>
                <a:stretch>
                  <a:fillRect t="-19565" b="-3369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5426" name="AutoShape 18"/>
          <p:cNvSpPr>
            <a:spLocks noChangeArrowheads="1"/>
          </p:cNvSpPr>
          <p:nvPr/>
        </p:nvSpPr>
        <p:spPr bwMode="auto">
          <a:xfrm>
            <a:off x="1398588" y="1209675"/>
            <a:ext cx="755650" cy="361950"/>
          </a:xfrm>
          <a:prstGeom prst="rightArrow">
            <a:avLst>
              <a:gd name="adj1" fmla="val 50000"/>
              <a:gd name="adj2" fmla="val 52193"/>
            </a:avLst>
          </a:prstGeom>
          <a:solidFill>
            <a:srgbClr val="00B8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145427" name="Rectangle 19"/>
          <p:cNvSpPr>
            <a:spLocks noChangeArrowheads="1"/>
          </p:cNvSpPr>
          <p:nvPr/>
        </p:nvSpPr>
        <p:spPr bwMode="auto">
          <a:xfrm>
            <a:off x="2024063" y="954088"/>
            <a:ext cx="8056562" cy="873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400" dirty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Mean Payoff Games (</a:t>
            </a:r>
            <a:r>
              <a:rPr lang="en-US" sz="44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MPG</a:t>
            </a:r>
            <a:r>
              <a:rPr lang="en-US" sz="4400" dirty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s)</a:t>
            </a:r>
            <a:endParaRPr lang="en-US" sz="4400" dirty="0">
              <a:solidFill>
                <a:srgbClr val="33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5428" name="Text Box 20"/>
          <p:cNvSpPr txBox="1">
            <a:spLocks noChangeArrowheads="1"/>
          </p:cNvSpPr>
          <p:nvPr/>
        </p:nvSpPr>
        <p:spPr bwMode="auto">
          <a:xfrm>
            <a:off x="1131888" y="5836399"/>
            <a:ext cx="76962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Move payoffs to outgoing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edges.</a:t>
            </a:r>
            <a:endParaRPr lang="en-US" sz="3200" i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</p:txBody>
      </p:sp>
      <p:sp>
        <p:nvSpPr>
          <p:cNvPr id="145429" name="Text Box 21"/>
          <p:cNvSpPr txBox="1">
            <a:spLocks noChangeArrowheads="1"/>
          </p:cNvSpPr>
          <p:nvPr/>
        </p:nvSpPr>
        <p:spPr bwMode="auto">
          <a:xfrm>
            <a:off x="2755900" y="1729447"/>
            <a:ext cx="6253163" cy="55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3200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Stirling</a:t>
            </a:r>
            <a:r>
              <a:rPr lang="en-US" sz="3200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(1993)]   [</a:t>
            </a:r>
            <a:r>
              <a:rPr lang="en-US" sz="3200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Puri</a:t>
            </a:r>
            <a:r>
              <a:rPr lang="en-US" sz="3200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(1995)]</a:t>
            </a:r>
          </a:p>
        </p:txBody>
      </p:sp>
      <p:pic>
        <p:nvPicPr>
          <p:cNvPr id="145431" name="Picture 23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08400" y="2911866"/>
            <a:ext cx="669925" cy="393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45432" name="Picture 24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35250" y="3513529"/>
            <a:ext cx="669925" cy="393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45433" name="Picture 25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198938" y="3513529"/>
            <a:ext cx="669925" cy="393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45435" name="Picture 27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604000" y="2911866"/>
            <a:ext cx="393700" cy="393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45436" name="Picture 28" descr="TP_tmp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85013" y="3994541"/>
            <a:ext cx="393700" cy="393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4" name="Text Box 20"/>
          <p:cNvSpPr txBox="1">
            <a:spLocks noChangeArrowheads="1"/>
          </p:cNvSpPr>
          <p:nvPr/>
        </p:nvSpPr>
        <p:spPr bwMode="auto">
          <a:xfrm>
            <a:off x="-1" y="6615521"/>
            <a:ext cx="10080625" cy="55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cycle is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positive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iff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its highest priority is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i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4274711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25" grpId="0"/>
      <p:bldP spid="145428" grpId="0"/>
      <p:bldP spid="2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roup 125"/>
          <p:cNvGrpSpPr/>
          <p:nvPr/>
        </p:nvGrpSpPr>
        <p:grpSpPr>
          <a:xfrm>
            <a:off x="2167168" y="1744886"/>
            <a:ext cx="5060950" cy="5260975"/>
            <a:chOff x="2167168" y="1395566"/>
            <a:chExt cx="5060950" cy="5260975"/>
          </a:xfrm>
        </p:grpSpPr>
        <p:grpSp>
          <p:nvGrpSpPr>
            <p:cNvPr id="2" name="Group 352"/>
            <p:cNvGrpSpPr>
              <a:grpSpLocks/>
            </p:cNvGrpSpPr>
            <p:nvPr/>
          </p:nvGrpSpPr>
          <p:grpSpPr bwMode="auto">
            <a:xfrm>
              <a:off x="3657831" y="2924328"/>
              <a:ext cx="2897187" cy="2894013"/>
              <a:chOff x="1646" y="1736"/>
              <a:chExt cx="1825" cy="1823"/>
            </a:xfrm>
          </p:grpSpPr>
          <p:sp>
            <p:nvSpPr>
              <p:cNvPr id="3" name="Line 342"/>
              <p:cNvSpPr>
                <a:spLocks noChangeShapeType="1"/>
              </p:cNvSpPr>
              <p:nvPr/>
            </p:nvSpPr>
            <p:spPr bwMode="auto">
              <a:xfrm rot="5400000">
                <a:off x="2568" y="2639"/>
                <a:ext cx="0" cy="1807"/>
              </a:xfrm>
              <a:prstGeom prst="line">
                <a:avLst/>
              </a:prstGeom>
              <a:noFill/>
              <a:ln w="38100">
                <a:solidFill>
                  <a:srgbClr val="800080"/>
                </a:solidFill>
                <a:round/>
                <a:headEnd type="stealth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" name="Line 343"/>
              <p:cNvSpPr>
                <a:spLocks noChangeShapeType="1"/>
              </p:cNvSpPr>
              <p:nvPr/>
            </p:nvSpPr>
            <p:spPr bwMode="auto">
              <a:xfrm>
                <a:off x="3467" y="1752"/>
                <a:ext cx="0" cy="1807"/>
              </a:xfrm>
              <a:prstGeom prst="line">
                <a:avLst/>
              </a:prstGeom>
              <a:noFill/>
              <a:ln w="38100">
                <a:solidFill>
                  <a:srgbClr val="800080"/>
                </a:solidFill>
                <a:round/>
                <a:headEnd type="none" w="lg" len="lg"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5" name="Line 344"/>
              <p:cNvSpPr>
                <a:spLocks noChangeShapeType="1"/>
              </p:cNvSpPr>
              <p:nvPr/>
            </p:nvSpPr>
            <p:spPr bwMode="auto">
              <a:xfrm>
                <a:off x="1646" y="1736"/>
                <a:ext cx="0" cy="1807"/>
              </a:xfrm>
              <a:prstGeom prst="line">
                <a:avLst/>
              </a:prstGeom>
              <a:noFill/>
              <a:ln w="38100">
                <a:solidFill>
                  <a:srgbClr val="800080"/>
                </a:solidFill>
                <a:round/>
                <a:headEnd type="none" w="lg" len="lg"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6" name="Line 345"/>
              <p:cNvSpPr>
                <a:spLocks noChangeShapeType="1"/>
              </p:cNvSpPr>
              <p:nvPr/>
            </p:nvSpPr>
            <p:spPr bwMode="auto">
              <a:xfrm rot="-5400000">
                <a:off x="2564" y="835"/>
                <a:ext cx="0" cy="1807"/>
              </a:xfrm>
              <a:prstGeom prst="line">
                <a:avLst/>
              </a:prstGeom>
              <a:noFill/>
              <a:ln w="38100">
                <a:solidFill>
                  <a:srgbClr val="800080"/>
                </a:solidFill>
                <a:round/>
                <a:headEnd type="none" w="lg" len="lg"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</p:grpSp>
        <p:grpSp>
          <p:nvGrpSpPr>
            <p:cNvPr id="7" name="Group 349"/>
            <p:cNvGrpSpPr>
              <a:grpSpLocks/>
            </p:cNvGrpSpPr>
            <p:nvPr/>
          </p:nvGrpSpPr>
          <p:grpSpPr bwMode="auto">
            <a:xfrm>
              <a:off x="3045056" y="1471766"/>
              <a:ext cx="2897187" cy="2894012"/>
              <a:chOff x="1260" y="821"/>
              <a:chExt cx="1825" cy="1823"/>
            </a:xfrm>
          </p:grpSpPr>
          <p:sp>
            <p:nvSpPr>
              <p:cNvPr id="8" name="Line 334"/>
              <p:cNvSpPr>
                <a:spLocks noChangeShapeType="1"/>
              </p:cNvSpPr>
              <p:nvPr/>
            </p:nvSpPr>
            <p:spPr bwMode="auto">
              <a:xfrm rot="5400000">
                <a:off x="2182" y="1724"/>
                <a:ext cx="0" cy="1807"/>
              </a:xfrm>
              <a:prstGeom prst="line">
                <a:avLst/>
              </a:prstGeom>
              <a:noFill/>
              <a:ln w="38100">
                <a:solidFill>
                  <a:srgbClr val="FF00FF"/>
                </a:solidFill>
                <a:round/>
                <a:headEnd type="stealth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9" name="Line 335"/>
              <p:cNvSpPr>
                <a:spLocks noChangeShapeType="1"/>
              </p:cNvSpPr>
              <p:nvPr/>
            </p:nvSpPr>
            <p:spPr bwMode="auto">
              <a:xfrm>
                <a:off x="3081" y="837"/>
                <a:ext cx="0" cy="1807"/>
              </a:xfrm>
              <a:prstGeom prst="line">
                <a:avLst/>
              </a:prstGeom>
              <a:noFill/>
              <a:ln w="38100">
                <a:solidFill>
                  <a:srgbClr val="FF00FF"/>
                </a:solidFill>
                <a:round/>
                <a:headEnd type="none" w="lg" len="lg"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0" name="Line 336"/>
              <p:cNvSpPr>
                <a:spLocks noChangeShapeType="1"/>
              </p:cNvSpPr>
              <p:nvPr/>
            </p:nvSpPr>
            <p:spPr bwMode="auto">
              <a:xfrm>
                <a:off x="1260" y="821"/>
                <a:ext cx="0" cy="1807"/>
              </a:xfrm>
              <a:prstGeom prst="line">
                <a:avLst/>
              </a:prstGeom>
              <a:noFill/>
              <a:ln w="38100">
                <a:solidFill>
                  <a:srgbClr val="FF00FF"/>
                </a:solidFill>
                <a:round/>
                <a:headEnd type="none" w="lg" len="lg"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1" name="Line 337"/>
              <p:cNvSpPr>
                <a:spLocks noChangeShapeType="1"/>
              </p:cNvSpPr>
              <p:nvPr/>
            </p:nvSpPr>
            <p:spPr bwMode="auto">
              <a:xfrm rot="-5400000">
                <a:off x="2178" y="-80"/>
                <a:ext cx="0" cy="1807"/>
              </a:xfrm>
              <a:prstGeom prst="line">
                <a:avLst/>
              </a:prstGeom>
              <a:noFill/>
              <a:ln w="38100">
                <a:solidFill>
                  <a:srgbClr val="FF00FF"/>
                </a:solidFill>
                <a:round/>
                <a:headEnd type="stealth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</p:grpSp>
        <p:grpSp>
          <p:nvGrpSpPr>
            <p:cNvPr id="12" name="Group 351"/>
            <p:cNvGrpSpPr>
              <a:grpSpLocks/>
            </p:cNvGrpSpPr>
            <p:nvPr/>
          </p:nvGrpSpPr>
          <p:grpSpPr bwMode="auto">
            <a:xfrm>
              <a:off x="4127731" y="2743353"/>
              <a:ext cx="2897187" cy="2894013"/>
              <a:chOff x="1942" y="1622"/>
              <a:chExt cx="1825" cy="1823"/>
            </a:xfrm>
          </p:grpSpPr>
          <p:sp>
            <p:nvSpPr>
              <p:cNvPr id="13" name="Line 338"/>
              <p:cNvSpPr>
                <a:spLocks noChangeShapeType="1"/>
              </p:cNvSpPr>
              <p:nvPr/>
            </p:nvSpPr>
            <p:spPr bwMode="auto">
              <a:xfrm rot="5400000">
                <a:off x="2864" y="2525"/>
                <a:ext cx="0" cy="1807"/>
              </a:xfrm>
              <a:prstGeom prst="line">
                <a:avLst/>
              </a:prstGeom>
              <a:noFill/>
              <a:ln w="38100">
                <a:solidFill>
                  <a:srgbClr val="00FF00"/>
                </a:solidFill>
                <a:round/>
                <a:headEnd type="stealth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4" name="Line 339"/>
              <p:cNvSpPr>
                <a:spLocks noChangeShapeType="1"/>
              </p:cNvSpPr>
              <p:nvPr/>
            </p:nvSpPr>
            <p:spPr bwMode="auto">
              <a:xfrm>
                <a:off x="3763" y="1638"/>
                <a:ext cx="0" cy="1807"/>
              </a:xfrm>
              <a:prstGeom prst="line">
                <a:avLst/>
              </a:prstGeom>
              <a:noFill/>
              <a:ln w="38100">
                <a:solidFill>
                  <a:srgbClr val="00FF00"/>
                </a:solidFill>
                <a:round/>
                <a:headEnd type="none" w="lg" len="lg"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5" name="Line 340"/>
              <p:cNvSpPr>
                <a:spLocks noChangeShapeType="1"/>
              </p:cNvSpPr>
              <p:nvPr/>
            </p:nvSpPr>
            <p:spPr bwMode="auto">
              <a:xfrm>
                <a:off x="1942" y="1622"/>
                <a:ext cx="0" cy="1807"/>
              </a:xfrm>
              <a:prstGeom prst="line">
                <a:avLst/>
              </a:prstGeom>
              <a:noFill/>
              <a:ln w="38100">
                <a:solidFill>
                  <a:srgbClr val="00FF00"/>
                </a:solidFill>
                <a:round/>
                <a:headEnd type="none" w="lg" len="lg"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6" name="Line 341"/>
              <p:cNvSpPr>
                <a:spLocks noChangeShapeType="1"/>
              </p:cNvSpPr>
              <p:nvPr/>
            </p:nvSpPr>
            <p:spPr bwMode="auto">
              <a:xfrm rot="-5400000">
                <a:off x="2860" y="721"/>
                <a:ext cx="0" cy="1807"/>
              </a:xfrm>
              <a:prstGeom prst="line">
                <a:avLst/>
              </a:prstGeom>
              <a:noFill/>
              <a:ln w="38100">
                <a:solidFill>
                  <a:srgbClr val="00FF00"/>
                </a:solidFill>
                <a:round/>
                <a:headEnd type="stealth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</p:grpSp>
        <p:grpSp>
          <p:nvGrpSpPr>
            <p:cNvPr id="17" name="Group 353"/>
            <p:cNvGrpSpPr>
              <a:grpSpLocks/>
            </p:cNvGrpSpPr>
            <p:nvPr/>
          </p:nvGrpSpPr>
          <p:grpSpPr bwMode="auto">
            <a:xfrm>
              <a:off x="3491143" y="3679978"/>
              <a:ext cx="2897188" cy="2894013"/>
              <a:chOff x="1541" y="2212"/>
              <a:chExt cx="1825" cy="1823"/>
            </a:xfrm>
          </p:grpSpPr>
          <p:sp>
            <p:nvSpPr>
              <p:cNvPr id="18" name="Line 330"/>
              <p:cNvSpPr>
                <a:spLocks noChangeShapeType="1"/>
              </p:cNvSpPr>
              <p:nvPr/>
            </p:nvSpPr>
            <p:spPr bwMode="auto">
              <a:xfrm rot="5400000">
                <a:off x="2463" y="3115"/>
                <a:ext cx="0" cy="1807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 type="stealth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9" name="Line 331"/>
              <p:cNvSpPr>
                <a:spLocks noChangeShapeType="1"/>
              </p:cNvSpPr>
              <p:nvPr/>
            </p:nvSpPr>
            <p:spPr bwMode="auto">
              <a:xfrm>
                <a:off x="3362" y="2228"/>
                <a:ext cx="0" cy="1807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 type="stealth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20" name="Line 332"/>
              <p:cNvSpPr>
                <a:spLocks noChangeShapeType="1"/>
              </p:cNvSpPr>
              <p:nvPr/>
            </p:nvSpPr>
            <p:spPr bwMode="auto">
              <a:xfrm>
                <a:off x="1541" y="2212"/>
                <a:ext cx="0" cy="1807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 type="stealth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21" name="Line 333"/>
              <p:cNvSpPr>
                <a:spLocks noChangeShapeType="1"/>
              </p:cNvSpPr>
              <p:nvPr/>
            </p:nvSpPr>
            <p:spPr bwMode="auto">
              <a:xfrm rot="-5400000">
                <a:off x="2459" y="1311"/>
                <a:ext cx="0" cy="1807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 type="stealth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</p:grpSp>
        <p:grpSp>
          <p:nvGrpSpPr>
            <p:cNvPr id="22" name="Group 347"/>
            <p:cNvGrpSpPr>
              <a:grpSpLocks/>
            </p:cNvGrpSpPr>
            <p:nvPr/>
          </p:nvGrpSpPr>
          <p:grpSpPr bwMode="auto">
            <a:xfrm>
              <a:off x="2408468" y="2381403"/>
              <a:ext cx="2897188" cy="2894013"/>
              <a:chOff x="859" y="1394"/>
              <a:chExt cx="1825" cy="1823"/>
            </a:xfrm>
          </p:grpSpPr>
          <p:sp>
            <p:nvSpPr>
              <p:cNvPr id="23" name="Line 326"/>
              <p:cNvSpPr>
                <a:spLocks noChangeShapeType="1"/>
              </p:cNvSpPr>
              <p:nvPr/>
            </p:nvSpPr>
            <p:spPr bwMode="auto">
              <a:xfrm rot="5400000">
                <a:off x="1781" y="2297"/>
                <a:ext cx="0" cy="1807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 type="stealth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24" name="Line 327"/>
              <p:cNvSpPr>
                <a:spLocks noChangeShapeType="1"/>
              </p:cNvSpPr>
              <p:nvPr/>
            </p:nvSpPr>
            <p:spPr bwMode="auto">
              <a:xfrm>
                <a:off x="2680" y="1410"/>
                <a:ext cx="0" cy="1807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 type="stealth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25" name="Line 328"/>
              <p:cNvSpPr>
                <a:spLocks noChangeShapeType="1"/>
              </p:cNvSpPr>
              <p:nvPr/>
            </p:nvSpPr>
            <p:spPr bwMode="auto">
              <a:xfrm>
                <a:off x="859" y="1394"/>
                <a:ext cx="0" cy="1807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 type="stealth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26" name="Line 329"/>
              <p:cNvSpPr>
                <a:spLocks noChangeShapeType="1"/>
              </p:cNvSpPr>
              <p:nvPr/>
            </p:nvSpPr>
            <p:spPr bwMode="auto">
              <a:xfrm rot="-5400000">
                <a:off x="1777" y="493"/>
                <a:ext cx="0" cy="1807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 type="stealth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</p:grpSp>
        <p:grpSp>
          <p:nvGrpSpPr>
            <p:cNvPr id="27" name="Group 350"/>
            <p:cNvGrpSpPr>
              <a:grpSpLocks/>
            </p:cNvGrpSpPr>
            <p:nvPr/>
          </p:nvGrpSpPr>
          <p:grpSpPr bwMode="auto">
            <a:xfrm>
              <a:off x="4264256" y="1990878"/>
              <a:ext cx="2897187" cy="2894013"/>
              <a:chOff x="2028" y="1148"/>
              <a:chExt cx="1825" cy="1823"/>
            </a:xfrm>
          </p:grpSpPr>
          <p:sp>
            <p:nvSpPr>
              <p:cNvPr id="28" name="Line 322"/>
              <p:cNvSpPr>
                <a:spLocks noChangeShapeType="1"/>
              </p:cNvSpPr>
              <p:nvPr/>
            </p:nvSpPr>
            <p:spPr bwMode="auto">
              <a:xfrm rot="5400000">
                <a:off x="2950" y="2051"/>
                <a:ext cx="0" cy="1807"/>
              </a:xfrm>
              <a:prstGeom prst="line">
                <a:avLst/>
              </a:prstGeom>
              <a:noFill/>
              <a:ln w="38100">
                <a:solidFill>
                  <a:srgbClr val="FF99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29" name="Line 323"/>
              <p:cNvSpPr>
                <a:spLocks noChangeShapeType="1"/>
              </p:cNvSpPr>
              <p:nvPr/>
            </p:nvSpPr>
            <p:spPr bwMode="auto">
              <a:xfrm>
                <a:off x="3849" y="1164"/>
                <a:ext cx="0" cy="1807"/>
              </a:xfrm>
              <a:prstGeom prst="line">
                <a:avLst/>
              </a:prstGeom>
              <a:noFill/>
              <a:ln w="38100">
                <a:solidFill>
                  <a:srgbClr val="FF99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30" name="Line 324"/>
              <p:cNvSpPr>
                <a:spLocks noChangeShapeType="1"/>
              </p:cNvSpPr>
              <p:nvPr/>
            </p:nvSpPr>
            <p:spPr bwMode="auto">
              <a:xfrm>
                <a:off x="2028" y="1148"/>
                <a:ext cx="0" cy="1807"/>
              </a:xfrm>
              <a:prstGeom prst="line">
                <a:avLst/>
              </a:prstGeom>
              <a:noFill/>
              <a:ln w="38100">
                <a:solidFill>
                  <a:srgbClr val="FF99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31" name="Line 325"/>
              <p:cNvSpPr>
                <a:spLocks noChangeShapeType="1"/>
              </p:cNvSpPr>
              <p:nvPr/>
            </p:nvSpPr>
            <p:spPr bwMode="auto">
              <a:xfrm rot="-5400000">
                <a:off x="2946" y="247"/>
                <a:ext cx="0" cy="1807"/>
              </a:xfrm>
              <a:prstGeom prst="line">
                <a:avLst/>
              </a:prstGeom>
              <a:noFill/>
              <a:ln w="38100">
                <a:solidFill>
                  <a:srgbClr val="FF99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</p:grpSp>
        <p:grpSp>
          <p:nvGrpSpPr>
            <p:cNvPr id="32" name="Group 348"/>
            <p:cNvGrpSpPr>
              <a:grpSpLocks/>
            </p:cNvGrpSpPr>
            <p:nvPr/>
          </p:nvGrpSpPr>
          <p:grpSpPr bwMode="auto">
            <a:xfrm>
              <a:off x="2872018" y="2206778"/>
              <a:ext cx="2897188" cy="2894013"/>
              <a:chOff x="1151" y="1284"/>
              <a:chExt cx="1825" cy="1823"/>
            </a:xfrm>
          </p:grpSpPr>
          <p:sp>
            <p:nvSpPr>
              <p:cNvPr id="33" name="Line 318"/>
              <p:cNvSpPr>
                <a:spLocks noChangeShapeType="1"/>
              </p:cNvSpPr>
              <p:nvPr/>
            </p:nvSpPr>
            <p:spPr bwMode="auto">
              <a:xfrm rot="5400000">
                <a:off x="2073" y="2187"/>
                <a:ext cx="0" cy="1807"/>
              </a:xfrm>
              <a:prstGeom prst="line">
                <a:avLst/>
              </a:prstGeom>
              <a:noFill/>
              <a:ln w="38100">
                <a:solidFill>
                  <a:srgbClr val="FF99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34" name="Line 319"/>
              <p:cNvSpPr>
                <a:spLocks noChangeShapeType="1"/>
              </p:cNvSpPr>
              <p:nvPr/>
            </p:nvSpPr>
            <p:spPr bwMode="auto">
              <a:xfrm>
                <a:off x="2972" y="1300"/>
                <a:ext cx="0" cy="1807"/>
              </a:xfrm>
              <a:prstGeom prst="line">
                <a:avLst/>
              </a:prstGeom>
              <a:noFill/>
              <a:ln w="38100">
                <a:solidFill>
                  <a:srgbClr val="FF99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35" name="Line 320"/>
              <p:cNvSpPr>
                <a:spLocks noChangeShapeType="1"/>
              </p:cNvSpPr>
              <p:nvPr/>
            </p:nvSpPr>
            <p:spPr bwMode="auto">
              <a:xfrm>
                <a:off x="1151" y="1284"/>
                <a:ext cx="0" cy="1807"/>
              </a:xfrm>
              <a:prstGeom prst="line">
                <a:avLst/>
              </a:prstGeom>
              <a:noFill/>
              <a:ln w="38100">
                <a:solidFill>
                  <a:srgbClr val="FF99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36" name="Line 321"/>
              <p:cNvSpPr>
                <a:spLocks noChangeShapeType="1"/>
              </p:cNvSpPr>
              <p:nvPr/>
            </p:nvSpPr>
            <p:spPr bwMode="auto">
              <a:xfrm rot="-5400000">
                <a:off x="2069" y="383"/>
                <a:ext cx="0" cy="1807"/>
              </a:xfrm>
              <a:prstGeom prst="line">
                <a:avLst/>
              </a:prstGeom>
              <a:noFill/>
              <a:ln w="38100">
                <a:solidFill>
                  <a:srgbClr val="FF99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</p:grpSp>
        <p:grpSp>
          <p:nvGrpSpPr>
            <p:cNvPr id="37" name="Group 346"/>
            <p:cNvGrpSpPr>
              <a:grpSpLocks/>
            </p:cNvGrpSpPr>
            <p:nvPr/>
          </p:nvGrpSpPr>
          <p:grpSpPr bwMode="auto">
            <a:xfrm>
              <a:off x="2238606" y="3143403"/>
              <a:ext cx="2897187" cy="2894013"/>
              <a:chOff x="752" y="1874"/>
              <a:chExt cx="1825" cy="1823"/>
            </a:xfrm>
          </p:grpSpPr>
          <p:sp>
            <p:nvSpPr>
              <p:cNvPr id="38" name="Line 312"/>
              <p:cNvSpPr>
                <a:spLocks noChangeShapeType="1"/>
              </p:cNvSpPr>
              <p:nvPr/>
            </p:nvSpPr>
            <p:spPr bwMode="auto">
              <a:xfrm rot="5400000">
                <a:off x="1674" y="2777"/>
                <a:ext cx="0" cy="1807"/>
              </a:xfrm>
              <a:prstGeom prst="line">
                <a:avLst/>
              </a:prstGeom>
              <a:noFill/>
              <a:ln w="38100">
                <a:solidFill>
                  <a:srgbClr val="FF99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39" name="Line 313"/>
              <p:cNvSpPr>
                <a:spLocks noChangeShapeType="1"/>
              </p:cNvSpPr>
              <p:nvPr/>
            </p:nvSpPr>
            <p:spPr bwMode="auto">
              <a:xfrm>
                <a:off x="2573" y="1890"/>
                <a:ext cx="0" cy="1807"/>
              </a:xfrm>
              <a:prstGeom prst="line">
                <a:avLst/>
              </a:prstGeom>
              <a:noFill/>
              <a:ln w="38100">
                <a:solidFill>
                  <a:srgbClr val="FF99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0" name="Line 308"/>
              <p:cNvSpPr>
                <a:spLocks noChangeShapeType="1"/>
              </p:cNvSpPr>
              <p:nvPr/>
            </p:nvSpPr>
            <p:spPr bwMode="auto">
              <a:xfrm>
                <a:off x="752" y="1874"/>
                <a:ext cx="0" cy="1807"/>
              </a:xfrm>
              <a:prstGeom prst="line">
                <a:avLst/>
              </a:prstGeom>
              <a:noFill/>
              <a:ln w="38100">
                <a:solidFill>
                  <a:srgbClr val="FF99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1" name="Line 311"/>
              <p:cNvSpPr>
                <a:spLocks noChangeShapeType="1"/>
              </p:cNvSpPr>
              <p:nvPr/>
            </p:nvSpPr>
            <p:spPr bwMode="auto">
              <a:xfrm rot="-5400000">
                <a:off x="1670" y="973"/>
                <a:ext cx="0" cy="1807"/>
              </a:xfrm>
              <a:prstGeom prst="line">
                <a:avLst/>
              </a:prstGeom>
              <a:noFill/>
              <a:ln w="38100">
                <a:solidFill>
                  <a:srgbClr val="FF99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</p:grpSp>
        <p:grpSp>
          <p:nvGrpSpPr>
            <p:cNvPr id="42" name="Group 244"/>
            <p:cNvGrpSpPr>
              <a:grpSpLocks/>
            </p:cNvGrpSpPr>
            <p:nvPr/>
          </p:nvGrpSpPr>
          <p:grpSpPr bwMode="auto">
            <a:xfrm>
              <a:off x="2167168" y="1403503"/>
              <a:ext cx="2139950" cy="2344738"/>
              <a:chOff x="707" y="778"/>
              <a:chExt cx="1348" cy="1477"/>
            </a:xfrm>
          </p:grpSpPr>
          <p:sp>
            <p:nvSpPr>
              <p:cNvPr id="43" name="Line 125"/>
              <p:cNvSpPr>
                <a:spLocks noChangeShapeType="1"/>
              </p:cNvSpPr>
              <p:nvPr/>
            </p:nvSpPr>
            <p:spPr bwMode="auto">
              <a:xfrm flipV="1">
                <a:off x="737" y="1395"/>
                <a:ext cx="96" cy="479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4" name="Line 129"/>
              <p:cNvSpPr>
                <a:spLocks noChangeShapeType="1"/>
              </p:cNvSpPr>
              <p:nvPr/>
            </p:nvSpPr>
            <p:spPr bwMode="auto">
              <a:xfrm flipV="1">
                <a:off x="1135" y="820"/>
                <a:ext cx="96" cy="479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 type="stealth" w="med" len="lg"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5" name="Line 143"/>
              <p:cNvSpPr>
                <a:spLocks noChangeShapeType="1"/>
              </p:cNvSpPr>
              <p:nvPr/>
            </p:nvSpPr>
            <p:spPr bwMode="auto">
              <a:xfrm flipV="1">
                <a:off x="840" y="820"/>
                <a:ext cx="383" cy="57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6" name="Line 144"/>
              <p:cNvSpPr>
                <a:spLocks noChangeShapeType="1"/>
              </p:cNvSpPr>
              <p:nvPr/>
            </p:nvSpPr>
            <p:spPr bwMode="auto">
              <a:xfrm flipV="1">
                <a:off x="752" y="1289"/>
                <a:ext cx="383" cy="57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7" name="Line 145"/>
              <p:cNvSpPr>
                <a:spLocks noChangeShapeType="1"/>
              </p:cNvSpPr>
              <p:nvPr/>
            </p:nvSpPr>
            <p:spPr bwMode="auto">
              <a:xfrm flipV="1">
                <a:off x="1531" y="1727"/>
                <a:ext cx="96" cy="479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 type="stealth" w="med" len="lg"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8" name="Line 146"/>
              <p:cNvSpPr>
                <a:spLocks noChangeShapeType="1"/>
              </p:cNvSpPr>
              <p:nvPr/>
            </p:nvSpPr>
            <p:spPr bwMode="auto">
              <a:xfrm flipV="1">
                <a:off x="1928" y="1151"/>
                <a:ext cx="96" cy="479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49" name="Line 147"/>
              <p:cNvSpPr>
                <a:spLocks noChangeShapeType="1"/>
              </p:cNvSpPr>
              <p:nvPr/>
            </p:nvSpPr>
            <p:spPr bwMode="auto">
              <a:xfrm flipV="1">
                <a:off x="1629" y="1151"/>
                <a:ext cx="383" cy="57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50" name="Line 148"/>
              <p:cNvSpPr>
                <a:spLocks noChangeShapeType="1"/>
              </p:cNvSpPr>
              <p:nvPr/>
            </p:nvSpPr>
            <p:spPr bwMode="auto">
              <a:xfrm flipV="1">
                <a:off x="1543" y="1629"/>
                <a:ext cx="383" cy="57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51" name="Line 152"/>
              <p:cNvSpPr>
                <a:spLocks noChangeShapeType="1"/>
              </p:cNvSpPr>
              <p:nvPr/>
            </p:nvSpPr>
            <p:spPr bwMode="auto">
              <a:xfrm>
                <a:off x="1207" y="821"/>
                <a:ext cx="813" cy="33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 type="stealth" w="med" len="lg"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52" name="Line 153"/>
              <p:cNvSpPr>
                <a:spLocks noChangeShapeType="1"/>
              </p:cNvSpPr>
              <p:nvPr/>
            </p:nvSpPr>
            <p:spPr bwMode="auto">
              <a:xfrm>
                <a:off x="1128" y="1295"/>
                <a:ext cx="813" cy="33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 type="stealth" w="med" len="lg"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53" name="Line 154"/>
              <p:cNvSpPr>
                <a:spLocks noChangeShapeType="1"/>
              </p:cNvSpPr>
              <p:nvPr/>
            </p:nvSpPr>
            <p:spPr bwMode="auto">
              <a:xfrm>
                <a:off x="829" y="1404"/>
                <a:ext cx="813" cy="33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54" name="Line 155"/>
              <p:cNvSpPr>
                <a:spLocks noChangeShapeType="1"/>
              </p:cNvSpPr>
              <p:nvPr/>
            </p:nvSpPr>
            <p:spPr bwMode="auto">
              <a:xfrm>
                <a:off x="742" y="1877"/>
                <a:ext cx="813" cy="33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55" name="Oval 236"/>
              <p:cNvSpPr>
                <a:spLocks noChangeAspect="1" noChangeArrowheads="1"/>
              </p:cNvSpPr>
              <p:nvPr/>
            </p:nvSpPr>
            <p:spPr bwMode="auto">
              <a:xfrm>
                <a:off x="1188" y="778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6" name="Oval 237"/>
              <p:cNvSpPr>
                <a:spLocks noChangeAspect="1" noChangeArrowheads="1"/>
              </p:cNvSpPr>
              <p:nvPr/>
            </p:nvSpPr>
            <p:spPr bwMode="auto">
              <a:xfrm>
                <a:off x="1969" y="1113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7" name="Oval 238"/>
              <p:cNvSpPr>
                <a:spLocks noChangeAspect="1" noChangeArrowheads="1"/>
              </p:cNvSpPr>
              <p:nvPr/>
            </p:nvSpPr>
            <p:spPr bwMode="auto">
              <a:xfrm>
                <a:off x="1102" y="1251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8" name="Oval 239"/>
              <p:cNvSpPr>
                <a:spLocks noChangeAspect="1" noChangeArrowheads="1"/>
              </p:cNvSpPr>
              <p:nvPr/>
            </p:nvSpPr>
            <p:spPr bwMode="auto">
              <a:xfrm>
                <a:off x="1883" y="1586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59" name="Oval 240"/>
              <p:cNvSpPr>
                <a:spLocks noChangeAspect="1" noChangeArrowheads="1"/>
              </p:cNvSpPr>
              <p:nvPr/>
            </p:nvSpPr>
            <p:spPr bwMode="auto">
              <a:xfrm>
                <a:off x="707" y="1834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60" name="Oval 241"/>
              <p:cNvSpPr>
                <a:spLocks noChangeAspect="1" noChangeArrowheads="1"/>
              </p:cNvSpPr>
              <p:nvPr/>
            </p:nvSpPr>
            <p:spPr bwMode="auto">
              <a:xfrm>
                <a:off x="1488" y="2169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61" name="Oval 242"/>
              <p:cNvSpPr>
                <a:spLocks noChangeAspect="1" noChangeArrowheads="1"/>
              </p:cNvSpPr>
              <p:nvPr/>
            </p:nvSpPr>
            <p:spPr bwMode="auto">
              <a:xfrm>
                <a:off x="803" y="1361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62" name="Oval 243"/>
              <p:cNvSpPr>
                <a:spLocks noChangeAspect="1" noChangeArrowheads="1"/>
              </p:cNvSpPr>
              <p:nvPr/>
            </p:nvSpPr>
            <p:spPr bwMode="auto">
              <a:xfrm>
                <a:off x="1584" y="1696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</p:grpSp>
        <p:grpSp>
          <p:nvGrpSpPr>
            <p:cNvPr id="63" name="Group 245"/>
            <p:cNvGrpSpPr>
              <a:grpSpLocks/>
            </p:cNvGrpSpPr>
            <p:nvPr/>
          </p:nvGrpSpPr>
          <p:grpSpPr bwMode="auto">
            <a:xfrm>
              <a:off x="2214793" y="4245128"/>
              <a:ext cx="2139950" cy="2344738"/>
              <a:chOff x="707" y="778"/>
              <a:chExt cx="1348" cy="1477"/>
            </a:xfrm>
          </p:grpSpPr>
          <p:sp>
            <p:nvSpPr>
              <p:cNvPr id="64" name="Line 246"/>
              <p:cNvSpPr>
                <a:spLocks noChangeShapeType="1"/>
              </p:cNvSpPr>
              <p:nvPr/>
            </p:nvSpPr>
            <p:spPr bwMode="auto">
              <a:xfrm flipV="1">
                <a:off x="737" y="1395"/>
                <a:ext cx="96" cy="479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65" name="Line 247"/>
              <p:cNvSpPr>
                <a:spLocks noChangeShapeType="1"/>
              </p:cNvSpPr>
              <p:nvPr/>
            </p:nvSpPr>
            <p:spPr bwMode="auto">
              <a:xfrm flipV="1">
                <a:off x="1135" y="820"/>
                <a:ext cx="96" cy="479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 type="stealth" w="med" len="lg"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66" name="Line 248"/>
              <p:cNvSpPr>
                <a:spLocks noChangeShapeType="1"/>
              </p:cNvSpPr>
              <p:nvPr/>
            </p:nvSpPr>
            <p:spPr bwMode="auto">
              <a:xfrm flipV="1">
                <a:off x="840" y="820"/>
                <a:ext cx="383" cy="57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67" name="Line 249"/>
              <p:cNvSpPr>
                <a:spLocks noChangeShapeType="1"/>
              </p:cNvSpPr>
              <p:nvPr/>
            </p:nvSpPr>
            <p:spPr bwMode="auto">
              <a:xfrm flipV="1">
                <a:off x="752" y="1289"/>
                <a:ext cx="383" cy="57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68" name="Line 250"/>
              <p:cNvSpPr>
                <a:spLocks noChangeShapeType="1"/>
              </p:cNvSpPr>
              <p:nvPr/>
            </p:nvSpPr>
            <p:spPr bwMode="auto">
              <a:xfrm flipV="1">
                <a:off x="1531" y="1727"/>
                <a:ext cx="96" cy="479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 type="stealth" w="med" len="lg"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69" name="Line 251"/>
              <p:cNvSpPr>
                <a:spLocks noChangeShapeType="1"/>
              </p:cNvSpPr>
              <p:nvPr/>
            </p:nvSpPr>
            <p:spPr bwMode="auto">
              <a:xfrm flipV="1">
                <a:off x="1928" y="1151"/>
                <a:ext cx="96" cy="479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70" name="Line 252"/>
              <p:cNvSpPr>
                <a:spLocks noChangeShapeType="1"/>
              </p:cNvSpPr>
              <p:nvPr/>
            </p:nvSpPr>
            <p:spPr bwMode="auto">
              <a:xfrm flipV="1">
                <a:off x="1629" y="1151"/>
                <a:ext cx="383" cy="57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71" name="Line 253"/>
              <p:cNvSpPr>
                <a:spLocks noChangeShapeType="1"/>
              </p:cNvSpPr>
              <p:nvPr/>
            </p:nvSpPr>
            <p:spPr bwMode="auto">
              <a:xfrm flipV="1">
                <a:off x="1543" y="1629"/>
                <a:ext cx="383" cy="57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72" name="Line 254"/>
              <p:cNvSpPr>
                <a:spLocks noChangeShapeType="1"/>
              </p:cNvSpPr>
              <p:nvPr/>
            </p:nvSpPr>
            <p:spPr bwMode="auto">
              <a:xfrm>
                <a:off x="1207" y="821"/>
                <a:ext cx="813" cy="33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 type="stealth" w="med" len="lg"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73" name="Line 255"/>
              <p:cNvSpPr>
                <a:spLocks noChangeShapeType="1"/>
              </p:cNvSpPr>
              <p:nvPr/>
            </p:nvSpPr>
            <p:spPr bwMode="auto">
              <a:xfrm>
                <a:off x="1128" y="1295"/>
                <a:ext cx="813" cy="33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 type="stealth" w="med" len="lg"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74" name="Line 256"/>
              <p:cNvSpPr>
                <a:spLocks noChangeShapeType="1"/>
              </p:cNvSpPr>
              <p:nvPr/>
            </p:nvSpPr>
            <p:spPr bwMode="auto">
              <a:xfrm>
                <a:off x="829" y="1404"/>
                <a:ext cx="813" cy="33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75" name="Line 257"/>
              <p:cNvSpPr>
                <a:spLocks noChangeShapeType="1"/>
              </p:cNvSpPr>
              <p:nvPr/>
            </p:nvSpPr>
            <p:spPr bwMode="auto">
              <a:xfrm>
                <a:off x="742" y="1877"/>
                <a:ext cx="813" cy="33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76" name="Oval 258"/>
              <p:cNvSpPr>
                <a:spLocks noChangeAspect="1" noChangeArrowheads="1"/>
              </p:cNvSpPr>
              <p:nvPr/>
            </p:nvSpPr>
            <p:spPr bwMode="auto">
              <a:xfrm>
                <a:off x="1188" y="778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77" name="Oval 259"/>
              <p:cNvSpPr>
                <a:spLocks noChangeAspect="1" noChangeArrowheads="1"/>
              </p:cNvSpPr>
              <p:nvPr/>
            </p:nvSpPr>
            <p:spPr bwMode="auto">
              <a:xfrm>
                <a:off x="1969" y="1113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78" name="Oval 260"/>
              <p:cNvSpPr>
                <a:spLocks noChangeAspect="1" noChangeArrowheads="1"/>
              </p:cNvSpPr>
              <p:nvPr/>
            </p:nvSpPr>
            <p:spPr bwMode="auto">
              <a:xfrm>
                <a:off x="1102" y="1251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79" name="Oval 261"/>
              <p:cNvSpPr>
                <a:spLocks noChangeAspect="1" noChangeArrowheads="1"/>
              </p:cNvSpPr>
              <p:nvPr/>
            </p:nvSpPr>
            <p:spPr bwMode="auto">
              <a:xfrm>
                <a:off x="1883" y="1586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80" name="Oval 262"/>
              <p:cNvSpPr>
                <a:spLocks noChangeAspect="1" noChangeArrowheads="1"/>
              </p:cNvSpPr>
              <p:nvPr/>
            </p:nvSpPr>
            <p:spPr bwMode="auto">
              <a:xfrm>
                <a:off x="707" y="1834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81" name="Oval 263"/>
              <p:cNvSpPr>
                <a:spLocks noChangeAspect="1" noChangeArrowheads="1"/>
              </p:cNvSpPr>
              <p:nvPr/>
            </p:nvSpPr>
            <p:spPr bwMode="auto">
              <a:xfrm>
                <a:off x="1488" y="2169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82" name="Oval 264"/>
              <p:cNvSpPr>
                <a:spLocks noChangeAspect="1" noChangeArrowheads="1"/>
              </p:cNvSpPr>
              <p:nvPr/>
            </p:nvSpPr>
            <p:spPr bwMode="auto">
              <a:xfrm>
                <a:off x="803" y="1361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83" name="Oval 265"/>
              <p:cNvSpPr>
                <a:spLocks noChangeAspect="1" noChangeArrowheads="1"/>
              </p:cNvSpPr>
              <p:nvPr/>
            </p:nvSpPr>
            <p:spPr bwMode="auto">
              <a:xfrm>
                <a:off x="1584" y="1696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</p:grpSp>
        <p:grpSp>
          <p:nvGrpSpPr>
            <p:cNvPr id="84" name="Group 266"/>
            <p:cNvGrpSpPr>
              <a:grpSpLocks/>
            </p:cNvGrpSpPr>
            <p:nvPr/>
          </p:nvGrpSpPr>
          <p:grpSpPr bwMode="auto">
            <a:xfrm>
              <a:off x="5088168" y="4311803"/>
              <a:ext cx="2139950" cy="2344738"/>
              <a:chOff x="707" y="778"/>
              <a:chExt cx="1348" cy="1477"/>
            </a:xfrm>
          </p:grpSpPr>
          <p:sp>
            <p:nvSpPr>
              <p:cNvPr id="85" name="Line 267"/>
              <p:cNvSpPr>
                <a:spLocks noChangeShapeType="1"/>
              </p:cNvSpPr>
              <p:nvPr/>
            </p:nvSpPr>
            <p:spPr bwMode="auto">
              <a:xfrm flipV="1">
                <a:off x="737" y="1395"/>
                <a:ext cx="96" cy="479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86" name="Line 268"/>
              <p:cNvSpPr>
                <a:spLocks noChangeShapeType="1"/>
              </p:cNvSpPr>
              <p:nvPr/>
            </p:nvSpPr>
            <p:spPr bwMode="auto">
              <a:xfrm flipV="1">
                <a:off x="1135" y="820"/>
                <a:ext cx="96" cy="479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 type="stealth" w="med" len="lg"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87" name="Line 269"/>
              <p:cNvSpPr>
                <a:spLocks noChangeShapeType="1"/>
              </p:cNvSpPr>
              <p:nvPr/>
            </p:nvSpPr>
            <p:spPr bwMode="auto">
              <a:xfrm flipV="1">
                <a:off x="840" y="820"/>
                <a:ext cx="383" cy="57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88" name="Line 270"/>
              <p:cNvSpPr>
                <a:spLocks noChangeShapeType="1"/>
              </p:cNvSpPr>
              <p:nvPr/>
            </p:nvSpPr>
            <p:spPr bwMode="auto">
              <a:xfrm flipV="1">
                <a:off x="752" y="1289"/>
                <a:ext cx="383" cy="57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89" name="Line 271"/>
              <p:cNvSpPr>
                <a:spLocks noChangeShapeType="1"/>
              </p:cNvSpPr>
              <p:nvPr/>
            </p:nvSpPr>
            <p:spPr bwMode="auto">
              <a:xfrm flipV="1">
                <a:off x="1531" y="1727"/>
                <a:ext cx="96" cy="479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 type="stealth" w="med" len="lg"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90" name="Line 272"/>
              <p:cNvSpPr>
                <a:spLocks noChangeShapeType="1"/>
              </p:cNvSpPr>
              <p:nvPr/>
            </p:nvSpPr>
            <p:spPr bwMode="auto">
              <a:xfrm flipV="1">
                <a:off x="1928" y="1151"/>
                <a:ext cx="96" cy="479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91" name="Line 273"/>
              <p:cNvSpPr>
                <a:spLocks noChangeShapeType="1"/>
              </p:cNvSpPr>
              <p:nvPr/>
            </p:nvSpPr>
            <p:spPr bwMode="auto">
              <a:xfrm flipV="1">
                <a:off x="1629" y="1151"/>
                <a:ext cx="383" cy="57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92" name="Line 274"/>
              <p:cNvSpPr>
                <a:spLocks noChangeShapeType="1"/>
              </p:cNvSpPr>
              <p:nvPr/>
            </p:nvSpPr>
            <p:spPr bwMode="auto">
              <a:xfrm flipV="1">
                <a:off x="1543" y="1629"/>
                <a:ext cx="383" cy="57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93" name="Line 275"/>
              <p:cNvSpPr>
                <a:spLocks noChangeShapeType="1"/>
              </p:cNvSpPr>
              <p:nvPr/>
            </p:nvSpPr>
            <p:spPr bwMode="auto">
              <a:xfrm>
                <a:off x="1207" y="821"/>
                <a:ext cx="813" cy="33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 type="stealth" w="med" len="lg"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94" name="Line 276"/>
              <p:cNvSpPr>
                <a:spLocks noChangeShapeType="1"/>
              </p:cNvSpPr>
              <p:nvPr/>
            </p:nvSpPr>
            <p:spPr bwMode="auto">
              <a:xfrm>
                <a:off x="1128" y="1295"/>
                <a:ext cx="813" cy="33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 type="stealth" w="med" len="lg"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95" name="Line 277"/>
              <p:cNvSpPr>
                <a:spLocks noChangeShapeType="1"/>
              </p:cNvSpPr>
              <p:nvPr/>
            </p:nvSpPr>
            <p:spPr bwMode="auto">
              <a:xfrm>
                <a:off x="829" y="1404"/>
                <a:ext cx="813" cy="33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96" name="Line 278"/>
              <p:cNvSpPr>
                <a:spLocks noChangeShapeType="1"/>
              </p:cNvSpPr>
              <p:nvPr/>
            </p:nvSpPr>
            <p:spPr bwMode="auto">
              <a:xfrm>
                <a:off x="742" y="1877"/>
                <a:ext cx="813" cy="33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97" name="Oval 279"/>
              <p:cNvSpPr>
                <a:spLocks noChangeAspect="1" noChangeArrowheads="1"/>
              </p:cNvSpPr>
              <p:nvPr/>
            </p:nvSpPr>
            <p:spPr bwMode="auto">
              <a:xfrm>
                <a:off x="1188" y="778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98" name="Oval 280"/>
              <p:cNvSpPr>
                <a:spLocks noChangeAspect="1" noChangeArrowheads="1"/>
              </p:cNvSpPr>
              <p:nvPr/>
            </p:nvSpPr>
            <p:spPr bwMode="auto">
              <a:xfrm>
                <a:off x="1969" y="1113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99" name="Oval 281"/>
              <p:cNvSpPr>
                <a:spLocks noChangeAspect="1" noChangeArrowheads="1"/>
              </p:cNvSpPr>
              <p:nvPr/>
            </p:nvSpPr>
            <p:spPr bwMode="auto">
              <a:xfrm>
                <a:off x="1102" y="1251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00" name="Oval 282"/>
              <p:cNvSpPr>
                <a:spLocks noChangeAspect="1" noChangeArrowheads="1"/>
              </p:cNvSpPr>
              <p:nvPr/>
            </p:nvSpPr>
            <p:spPr bwMode="auto">
              <a:xfrm>
                <a:off x="1883" y="1586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01" name="Oval 283"/>
              <p:cNvSpPr>
                <a:spLocks noChangeAspect="1" noChangeArrowheads="1"/>
              </p:cNvSpPr>
              <p:nvPr/>
            </p:nvSpPr>
            <p:spPr bwMode="auto">
              <a:xfrm>
                <a:off x="707" y="1834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02" name="Oval 284"/>
              <p:cNvSpPr>
                <a:spLocks noChangeAspect="1" noChangeArrowheads="1"/>
              </p:cNvSpPr>
              <p:nvPr/>
            </p:nvSpPr>
            <p:spPr bwMode="auto">
              <a:xfrm>
                <a:off x="1488" y="2169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03" name="Oval 285"/>
              <p:cNvSpPr>
                <a:spLocks noChangeAspect="1" noChangeArrowheads="1"/>
              </p:cNvSpPr>
              <p:nvPr/>
            </p:nvSpPr>
            <p:spPr bwMode="auto">
              <a:xfrm>
                <a:off x="803" y="1361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04" name="Oval 286"/>
              <p:cNvSpPr>
                <a:spLocks noChangeAspect="1" noChangeArrowheads="1"/>
              </p:cNvSpPr>
              <p:nvPr/>
            </p:nvSpPr>
            <p:spPr bwMode="auto">
              <a:xfrm>
                <a:off x="1584" y="1696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</p:grpSp>
        <p:grpSp>
          <p:nvGrpSpPr>
            <p:cNvPr id="105" name="Group 287"/>
            <p:cNvGrpSpPr>
              <a:grpSpLocks/>
            </p:cNvGrpSpPr>
            <p:nvPr/>
          </p:nvGrpSpPr>
          <p:grpSpPr bwMode="auto">
            <a:xfrm>
              <a:off x="5088168" y="1395566"/>
              <a:ext cx="2139950" cy="2344737"/>
              <a:chOff x="707" y="778"/>
              <a:chExt cx="1348" cy="1477"/>
            </a:xfrm>
          </p:grpSpPr>
          <p:sp>
            <p:nvSpPr>
              <p:cNvPr id="106" name="Line 288"/>
              <p:cNvSpPr>
                <a:spLocks noChangeShapeType="1"/>
              </p:cNvSpPr>
              <p:nvPr/>
            </p:nvSpPr>
            <p:spPr bwMode="auto">
              <a:xfrm flipV="1">
                <a:off x="737" y="1395"/>
                <a:ext cx="96" cy="479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07" name="Line 289"/>
              <p:cNvSpPr>
                <a:spLocks noChangeShapeType="1"/>
              </p:cNvSpPr>
              <p:nvPr/>
            </p:nvSpPr>
            <p:spPr bwMode="auto">
              <a:xfrm flipV="1">
                <a:off x="1135" y="820"/>
                <a:ext cx="96" cy="479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 type="stealth" w="med" len="lg"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08" name="Line 290"/>
              <p:cNvSpPr>
                <a:spLocks noChangeShapeType="1"/>
              </p:cNvSpPr>
              <p:nvPr/>
            </p:nvSpPr>
            <p:spPr bwMode="auto">
              <a:xfrm flipV="1">
                <a:off x="840" y="820"/>
                <a:ext cx="383" cy="57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09" name="Line 291"/>
              <p:cNvSpPr>
                <a:spLocks noChangeShapeType="1"/>
              </p:cNvSpPr>
              <p:nvPr/>
            </p:nvSpPr>
            <p:spPr bwMode="auto">
              <a:xfrm flipV="1">
                <a:off x="752" y="1289"/>
                <a:ext cx="383" cy="57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10" name="Line 292"/>
              <p:cNvSpPr>
                <a:spLocks noChangeShapeType="1"/>
              </p:cNvSpPr>
              <p:nvPr/>
            </p:nvSpPr>
            <p:spPr bwMode="auto">
              <a:xfrm flipV="1">
                <a:off x="1531" y="1727"/>
                <a:ext cx="96" cy="479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 type="stealth" w="med" len="lg"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11" name="Line 293"/>
              <p:cNvSpPr>
                <a:spLocks noChangeShapeType="1"/>
              </p:cNvSpPr>
              <p:nvPr/>
            </p:nvSpPr>
            <p:spPr bwMode="auto">
              <a:xfrm flipV="1">
                <a:off x="1928" y="1151"/>
                <a:ext cx="96" cy="479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12" name="Line 294"/>
              <p:cNvSpPr>
                <a:spLocks noChangeShapeType="1"/>
              </p:cNvSpPr>
              <p:nvPr/>
            </p:nvSpPr>
            <p:spPr bwMode="auto">
              <a:xfrm flipV="1">
                <a:off x="1629" y="1151"/>
                <a:ext cx="383" cy="57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13" name="Line 295"/>
              <p:cNvSpPr>
                <a:spLocks noChangeShapeType="1"/>
              </p:cNvSpPr>
              <p:nvPr/>
            </p:nvSpPr>
            <p:spPr bwMode="auto">
              <a:xfrm flipV="1">
                <a:off x="1543" y="1629"/>
                <a:ext cx="383" cy="57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14" name="Line 296"/>
              <p:cNvSpPr>
                <a:spLocks noChangeShapeType="1"/>
              </p:cNvSpPr>
              <p:nvPr/>
            </p:nvSpPr>
            <p:spPr bwMode="auto">
              <a:xfrm>
                <a:off x="1207" y="821"/>
                <a:ext cx="813" cy="33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 type="stealth" w="med" len="lg"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15" name="Line 297"/>
              <p:cNvSpPr>
                <a:spLocks noChangeShapeType="1"/>
              </p:cNvSpPr>
              <p:nvPr/>
            </p:nvSpPr>
            <p:spPr bwMode="auto">
              <a:xfrm>
                <a:off x="1128" y="1295"/>
                <a:ext cx="813" cy="33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 type="stealth" w="med" len="lg"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16" name="Line 298"/>
              <p:cNvSpPr>
                <a:spLocks noChangeShapeType="1"/>
              </p:cNvSpPr>
              <p:nvPr/>
            </p:nvSpPr>
            <p:spPr bwMode="auto">
              <a:xfrm>
                <a:off x="829" y="1404"/>
                <a:ext cx="813" cy="33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17" name="Line 299"/>
              <p:cNvSpPr>
                <a:spLocks noChangeShapeType="1"/>
              </p:cNvSpPr>
              <p:nvPr/>
            </p:nvSpPr>
            <p:spPr bwMode="auto">
              <a:xfrm>
                <a:off x="742" y="1877"/>
                <a:ext cx="813" cy="335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he-IL"/>
              </a:p>
            </p:txBody>
          </p:sp>
          <p:sp>
            <p:nvSpPr>
              <p:cNvPr id="118" name="Oval 300"/>
              <p:cNvSpPr>
                <a:spLocks noChangeAspect="1" noChangeArrowheads="1"/>
              </p:cNvSpPr>
              <p:nvPr/>
            </p:nvSpPr>
            <p:spPr bwMode="auto">
              <a:xfrm>
                <a:off x="1188" y="778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19" name="Oval 301"/>
              <p:cNvSpPr>
                <a:spLocks noChangeAspect="1" noChangeArrowheads="1"/>
              </p:cNvSpPr>
              <p:nvPr/>
            </p:nvSpPr>
            <p:spPr bwMode="auto">
              <a:xfrm>
                <a:off x="1969" y="1113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20" name="Oval 302"/>
              <p:cNvSpPr>
                <a:spLocks noChangeAspect="1" noChangeArrowheads="1"/>
              </p:cNvSpPr>
              <p:nvPr/>
            </p:nvSpPr>
            <p:spPr bwMode="auto">
              <a:xfrm>
                <a:off x="1102" y="1251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21" name="Oval 303"/>
              <p:cNvSpPr>
                <a:spLocks noChangeAspect="1" noChangeArrowheads="1"/>
              </p:cNvSpPr>
              <p:nvPr/>
            </p:nvSpPr>
            <p:spPr bwMode="auto">
              <a:xfrm>
                <a:off x="1883" y="1586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22" name="Oval 304"/>
              <p:cNvSpPr>
                <a:spLocks noChangeAspect="1" noChangeArrowheads="1"/>
              </p:cNvSpPr>
              <p:nvPr/>
            </p:nvSpPr>
            <p:spPr bwMode="auto">
              <a:xfrm>
                <a:off x="707" y="1834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23" name="Oval 305"/>
              <p:cNvSpPr>
                <a:spLocks noChangeAspect="1" noChangeArrowheads="1"/>
              </p:cNvSpPr>
              <p:nvPr/>
            </p:nvSpPr>
            <p:spPr bwMode="auto">
              <a:xfrm>
                <a:off x="1488" y="2169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24" name="Oval 306"/>
              <p:cNvSpPr>
                <a:spLocks noChangeAspect="1" noChangeArrowheads="1"/>
              </p:cNvSpPr>
              <p:nvPr/>
            </p:nvSpPr>
            <p:spPr bwMode="auto">
              <a:xfrm>
                <a:off x="803" y="1361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  <p:sp>
            <p:nvSpPr>
              <p:cNvPr id="125" name="Oval 307"/>
              <p:cNvSpPr>
                <a:spLocks noChangeAspect="1" noChangeArrowheads="1"/>
              </p:cNvSpPr>
              <p:nvPr/>
            </p:nvSpPr>
            <p:spPr bwMode="auto">
              <a:xfrm>
                <a:off x="1584" y="1696"/>
                <a:ext cx="86" cy="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0" algn="ctr">
                    <a:solidFill>
                      <a:srgbClr val="CC0000"/>
                    </a:solidFill>
                    <a:round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1pPr>
                <a:lvl2pPr marL="742950" indent="-28575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2pPr>
                <a:lvl3pPr marL="11430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3pPr>
                <a:lvl4pPr marL="16002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4pPr>
                <a:lvl5pPr marL="2057400" indent="-228600" algn="ctr">
                  <a:lnSpc>
                    <a:spcPct val="90000"/>
                  </a:lnSpc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5pPr>
                <a:lvl6pPr marL="25146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6pPr>
                <a:lvl7pPr marL="29718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7pPr>
                <a:lvl8pPr marL="34290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8pPr>
                <a:lvl9pPr marL="3886200" indent="-228600" algn="ctr" rtl="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Arial Unicode MS" panose="020B0604020202020204" pitchFamily="34" charset="-128"/>
                  </a:defRPr>
                </a:lvl9pPr>
              </a:lstStyle>
              <a:p>
                <a:pPr eaLnBrk="1" hangingPunct="1"/>
                <a:endParaRPr lang="he-IL" altLang="he-IL"/>
              </a:p>
            </p:txBody>
          </p:sp>
        </p:grpSp>
      </p:grpSp>
      <p:sp>
        <p:nvSpPr>
          <p:cNvPr id="127" name="TextBox 126"/>
          <p:cNvSpPr txBox="1"/>
          <p:nvPr/>
        </p:nvSpPr>
        <p:spPr>
          <a:xfrm>
            <a:off x="1" y="7062632"/>
            <a:ext cx="1008062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Slide taken from a presentation by 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Tibor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Szabó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Text Box 3"/>
          <p:cNvSpPr txBox="1">
            <a:spLocks noChangeArrowheads="1"/>
          </p:cNvSpPr>
          <p:nvPr/>
        </p:nvSpPr>
        <p:spPr bwMode="auto">
          <a:xfrm>
            <a:off x="1" y="268841"/>
            <a:ext cx="10080624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4400" dirty="0" smtClean="0">
                <a:solidFill>
                  <a:srgbClr val="FF0000"/>
                </a:solidFill>
                <a:cs typeface="Arial" panose="020B0604020202020204" pitchFamily="34" charset="0"/>
              </a:rPr>
              <a:t>(A)USOs </a:t>
            </a:r>
            <a:r>
              <a:rPr lang="en-GB" sz="4400" dirty="0" smtClean="0">
                <a:solidFill>
                  <a:schemeClr val="accent2"/>
                </a:solidFill>
                <a:cs typeface="Arial" panose="020B0604020202020204" pitchFamily="34" charset="0"/>
              </a:rPr>
              <a:t>of 5-cubes</a:t>
            </a:r>
          </a:p>
        </p:txBody>
      </p:sp>
      <p:sp>
        <p:nvSpPr>
          <p:cNvPr id="129" name="Text Box 3"/>
          <p:cNvSpPr txBox="1">
            <a:spLocks noChangeArrowheads="1"/>
          </p:cNvSpPr>
          <p:nvPr/>
        </p:nvSpPr>
        <p:spPr bwMode="auto">
          <a:xfrm>
            <a:off x="-1709" y="904123"/>
            <a:ext cx="10080624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4400" dirty="0" smtClean="0">
                <a:solidFill>
                  <a:srgbClr val="0033CC"/>
                </a:solidFill>
                <a:cs typeface="Arial" panose="020B0604020202020204" pitchFamily="34" charset="0"/>
              </a:rPr>
              <a:t>(Acyclic Unique Sink Orientations)</a:t>
            </a:r>
            <a:endParaRPr lang="en-GB" sz="4400" dirty="0" smtClean="0">
              <a:solidFill>
                <a:srgbClr val="0033CC"/>
              </a:solidFill>
              <a:cs typeface="Arial" panose="020B0604020202020204" pitchFamily="34" charset="0"/>
            </a:endParaRPr>
          </a:p>
        </p:txBody>
      </p:sp>
      <p:sp>
        <p:nvSpPr>
          <p:cNvPr id="130" name="Oval 129"/>
          <p:cNvSpPr/>
          <p:nvPr/>
        </p:nvSpPr>
        <p:spPr bwMode="auto">
          <a:xfrm>
            <a:off x="4069452" y="4975305"/>
            <a:ext cx="421241" cy="430471"/>
          </a:xfrm>
          <a:prstGeom prst="ellipse">
            <a:avLst/>
          </a:prstGeom>
          <a:noFill/>
          <a:ln w="476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79512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361704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Main goals</a:t>
            </a:r>
            <a:endParaRPr lang="en-US" sz="40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-4359" y="2297874"/>
            <a:ext cx="10080625" cy="9233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algorithms, as efficient as possible,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finding values and optimal strategies.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-4358" y="1602436"/>
            <a:ext cx="10080625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Prove the existence of optimal positional strategies.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17410" y="3393922"/>
            <a:ext cx="10080625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of the algorithms used in the existence proofs.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25974" y="4255907"/>
            <a:ext cx="10080625" cy="138499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Major open problem: 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there a polynomial time algorithm for solving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TBSGs, MPGs, EGs, PGs ?</a:t>
            </a:r>
          </a:p>
        </p:txBody>
      </p:sp>
    </p:spTree>
    <p:extLst>
      <p:ext uri="{BB962C8B-B14F-4D97-AF65-F5344CB8AC3E}">
        <p14:creationId xmlns:p14="http://schemas.microsoft.com/office/powerpoint/2010/main" val="39444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61"/>
          <p:cNvSpPr>
            <a:spLocks noChangeArrowheads="1"/>
          </p:cNvSpPr>
          <p:nvPr/>
        </p:nvSpPr>
        <p:spPr bwMode="auto">
          <a:xfrm>
            <a:off x="0" y="270608"/>
            <a:ext cx="10080625" cy="103041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Turn-based </a:t>
            </a:r>
            <a:r>
              <a:rPr lang="en-US" sz="4000" dirty="0" smtClean="0">
                <a:latin typeface="+mj-lt"/>
                <a:cs typeface="Times New Roman" panose="02020603050405020304" pitchFamily="18" charset="0"/>
              </a:rPr>
              <a:t>Stochastic Games (TBSGs)</a:t>
            </a:r>
            <a:r>
              <a:rPr lang="en-US" sz="4000" dirty="0">
                <a:latin typeface="+mj-lt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+mj-lt"/>
                <a:cs typeface="Times New Roman" panose="02020603050405020304" pitchFamily="18" charset="0"/>
              </a:rPr>
            </a:br>
            <a:r>
              <a:rPr lang="en-US" sz="3000" dirty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[Shapley </a:t>
            </a:r>
            <a:r>
              <a:rPr lang="en-US" sz="3000" dirty="0" smtClean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(1953)] </a:t>
            </a:r>
            <a:r>
              <a:rPr lang="en-US" sz="3000" dirty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[Gillette </a:t>
            </a:r>
            <a:r>
              <a:rPr lang="en-US" sz="3000" dirty="0" smtClean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(1957)] </a:t>
            </a:r>
            <a:r>
              <a:rPr lang="en-US" sz="3000" dirty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… [Condon </a:t>
            </a:r>
            <a:r>
              <a:rPr lang="en-US" sz="3000" dirty="0" smtClean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(1992)]</a:t>
            </a:r>
            <a:endParaRPr lang="en-US" sz="30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2" name="Text Box 49"/>
          <p:cNvSpPr txBox="1">
            <a:spLocks noChangeArrowheads="1"/>
          </p:cNvSpPr>
          <p:nvPr/>
        </p:nvSpPr>
        <p:spPr bwMode="auto">
          <a:xfrm>
            <a:off x="0" y="1522581"/>
            <a:ext cx="10080625" cy="107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(Possibly) Infinite duration games played by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players,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on a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finite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weighted directed graph.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 Box 49"/>
          <p:cNvSpPr txBox="1">
            <a:spLocks noChangeArrowheads="1"/>
          </p:cNvSpPr>
          <p:nvPr/>
        </p:nvSpPr>
        <p:spPr bwMode="auto">
          <a:xfrm>
            <a:off x="14172" y="2640777"/>
            <a:ext cx="10080625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Vertices of the graph divided among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800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rand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Box 49"/>
          <p:cNvSpPr txBox="1">
            <a:spLocks noChangeArrowheads="1"/>
          </p:cNvSpPr>
          <p:nvPr/>
        </p:nvSpPr>
        <p:spPr bwMode="auto">
          <a:xfrm>
            <a:off x="3679371" y="3381003"/>
            <a:ext cx="6404538" cy="1566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Edges emanating from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vertices, also called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actions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have </a:t>
            </a:r>
            <a:r>
              <a:rPr lang="en-US" sz="28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(or 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payoff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Box 49"/>
          <p:cNvSpPr txBox="1">
            <a:spLocks noChangeArrowheads="1"/>
          </p:cNvSpPr>
          <p:nvPr/>
        </p:nvSpPr>
        <p:spPr bwMode="auto">
          <a:xfrm>
            <a:off x="3701142" y="5111838"/>
            <a:ext cx="6404538" cy="107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Edges emanating from </a:t>
            </a:r>
            <a:r>
              <a:rPr lang="en-US" sz="28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rand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vertices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have </a:t>
            </a:r>
            <a:r>
              <a:rPr lang="en-US" sz="2800" i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probabilities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that sum up to 1.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 Box 49"/>
          <p:cNvSpPr txBox="1">
            <a:spLocks noChangeArrowheads="1"/>
          </p:cNvSpPr>
          <p:nvPr/>
        </p:nvSpPr>
        <p:spPr bwMode="auto">
          <a:xfrm>
            <a:off x="3712030" y="6374584"/>
            <a:ext cx="6404538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might be a </a:t>
            </a:r>
            <a:r>
              <a:rPr lang="en-US" altLang="zh-CN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sink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62428" y="3652861"/>
            <a:ext cx="2990850" cy="3046413"/>
            <a:chOff x="562428" y="3652861"/>
            <a:chExt cx="2990850" cy="3046413"/>
          </a:xfrm>
        </p:grpSpPr>
        <p:grpSp>
          <p:nvGrpSpPr>
            <p:cNvPr id="7" name="Group 6"/>
            <p:cNvGrpSpPr/>
            <p:nvPr/>
          </p:nvGrpSpPr>
          <p:grpSpPr>
            <a:xfrm>
              <a:off x="562428" y="3652861"/>
              <a:ext cx="2990850" cy="3046413"/>
              <a:chOff x="584200" y="2076450"/>
              <a:chExt cx="2990850" cy="3046413"/>
            </a:xfrm>
          </p:grpSpPr>
          <p:sp>
            <p:nvSpPr>
              <p:cNvPr id="256004" name="Oval 4"/>
              <p:cNvSpPr>
                <a:spLocks noChangeAspect="1" noChangeArrowheads="1"/>
              </p:cNvSpPr>
              <p:nvPr/>
            </p:nvSpPr>
            <p:spPr bwMode="auto">
              <a:xfrm>
                <a:off x="584200" y="2863850"/>
                <a:ext cx="379413" cy="349250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56006" name="Oval 6"/>
              <p:cNvSpPr>
                <a:spLocks noChangeAspect="1" noChangeArrowheads="1"/>
              </p:cNvSpPr>
              <p:nvPr/>
            </p:nvSpPr>
            <p:spPr bwMode="auto">
              <a:xfrm>
                <a:off x="2441575" y="2090738"/>
                <a:ext cx="379413" cy="34925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56007" name="Oval 7"/>
              <p:cNvSpPr>
                <a:spLocks noChangeAspect="1" noChangeArrowheads="1"/>
              </p:cNvSpPr>
              <p:nvPr/>
            </p:nvSpPr>
            <p:spPr bwMode="auto">
              <a:xfrm>
                <a:off x="2584450" y="2222500"/>
                <a:ext cx="93663" cy="85725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56008" name="Oval 8"/>
              <p:cNvSpPr>
                <a:spLocks noChangeAspect="1" noChangeArrowheads="1"/>
              </p:cNvSpPr>
              <p:nvPr/>
            </p:nvSpPr>
            <p:spPr bwMode="auto">
              <a:xfrm>
                <a:off x="3186113" y="2859088"/>
                <a:ext cx="381000" cy="349250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56009" name="Oval 9"/>
              <p:cNvSpPr>
                <a:spLocks noChangeAspect="1" noChangeArrowheads="1"/>
              </p:cNvSpPr>
              <p:nvPr/>
            </p:nvSpPr>
            <p:spPr bwMode="auto">
              <a:xfrm>
                <a:off x="1382713" y="4773613"/>
                <a:ext cx="379412" cy="349250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56010" name="Oval 10"/>
              <p:cNvSpPr>
                <a:spLocks noChangeAspect="1" noChangeArrowheads="1"/>
              </p:cNvSpPr>
              <p:nvPr/>
            </p:nvSpPr>
            <p:spPr bwMode="auto">
              <a:xfrm>
                <a:off x="1382713" y="2076450"/>
                <a:ext cx="379412" cy="34925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56011" name="Oval 11"/>
              <p:cNvSpPr>
                <a:spLocks noChangeAspect="1" noChangeArrowheads="1"/>
              </p:cNvSpPr>
              <p:nvPr/>
            </p:nvSpPr>
            <p:spPr bwMode="auto">
              <a:xfrm>
                <a:off x="596900" y="3975100"/>
                <a:ext cx="379413" cy="34925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56012" name="Oval 12"/>
              <p:cNvSpPr>
                <a:spLocks noChangeAspect="1" noChangeArrowheads="1"/>
              </p:cNvSpPr>
              <p:nvPr/>
            </p:nvSpPr>
            <p:spPr bwMode="auto">
              <a:xfrm>
                <a:off x="2452688" y="4767263"/>
                <a:ext cx="379412" cy="34925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56013" name="Oval 13"/>
              <p:cNvSpPr>
                <a:spLocks noChangeAspect="1" noChangeArrowheads="1"/>
              </p:cNvSpPr>
              <p:nvPr/>
            </p:nvSpPr>
            <p:spPr bwMode="auto">
              <a:xfrm>
                <a:off x="3195638" y="4008438"/>
                <a:ext cx="379412" cy="349250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56014" name="Rectangle 14"/>
              <p:cNvSpPr>
                <a:spLocks noChangeAspect="1" noChangeArrowheads="1"/>
              </p:cNvSpPr>
              <p:nvPr/>
            </p:nvSpPr>
            <p:spPr bwMode="auto">
              <a:xfrm>
                <a:off x="1874838" y="3082925"/>
                <a:ext cx="68262" cy="93663"/>
              </a:xfrm>
              <a:prstGeom prst="rect">
                <a:avLst/>
              </a:prstGeom>
              <a:solidFill>
                <a:srgbClr val="00B0F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he-IL"/>
              </a:p>
            </p:txBody>
          </p:sp>
          <p:cxnSp>
            <p:nvCxnSpPr>
              <p:cNvPr id="256015" name="AutoShape 15"/>
              <p:cNvCxnSpPr>
                <a:cxnSpLocks noChangeAspect="1" noChangeShapeType="1"/>
                <a:stCxn id="256006" idx="3"/>
                <a:endCxn id="256014" idx="3"/>
              </p:cNvCxnSpPr>
              <p:nvPr/>
            </p:nvCxnSpPr>
            <p:spPr bwMode="auto">
              <a:xfrm flipH="1">
                <a:off x="1943100" y="2389188"/>
                <a:ext cx="554038" cy="741362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256016" name="AutoShape 16"/>
              <p:cNvCxnSpPr>
                <a:cxnSpLocks noChangeAspect="1" noChangeShapeType="1"/>
                <a:stCxn id="256014" idx="1"/>
                <a:endCxn id="256010" idx="5"/>
              </p:cNvCxnSpPr>
              <p:nvPr/>
            </p:nvCxnSpPr>
            <p:spPr bwMode="auto">
              <a:xfrm flipH="1" flipV="1">
                <a:off x="1706563" y="2374900"/>
                <a:ext cx="168275" cy="75565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256017" name="AutoShape 17"/>
              <p:cNvCxnSpPr>
                <a:cxnSpLocks noChangeAspect="1" noChangeShapeType="1"/>
                <a:stCxn id="256014" idx="1"/>
                <a:endCxn id="256004" idx="6"/>
              </p:cNvCxnSpPr>
              <p:nvPr/>
            </p:nvCxnSpPr>
            <p:spPr bwMode="auto">
              <a:xfrm flipH="1" flipV="1">
                <a:off x="963613" y="3038475"/>
                <a:ext cx="911225" cy="92075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256018" name="AutoShape 18"/>
              <p:cNvCxnSpPr>
                <a:cxnSpLocks noChangeAspect="1" noChangeShapeType="1"/>
                <a:stCxn id="256014" idx="1"/>
                <a:endCxn id="256011" idx="7"/>
              </p:cNvCxnSpPr>
              <p:nvPr/>
            </p:nvCxnSpPr>
            <p:spPr bwMode="auto">
              <a:xfrm flipH="1">
                <a:off x="920750" y="3130550"/>
                <a:ext cx="954088" cy="89535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sp>
            <p:nvSpPr>
              <p:cNvPr id="256019" name="Rectangle 19"/>
              <p:cNvSpPr>
                <a:spLocks noChangeAspect="1" noChangeArrowheads="1"/>
              </p:cNvSpPr>
              <p:nvPr/>
            </p:nvSpPr>
            <p:spPr bwMode="auto">
              <a:xfrm>
                <a:off x="2670455" y="3316288"/>
                <a:ext cx="68262" cy="93662"/>
              </a:xfrm>
              <a:prstGeom prst="rect">
                <a:avLst/>
              </a:prstGeom>
              <a:solidFill>
                <a:srgbClr val="00B0F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he-IL"/>
              </a:p>
            </p:txBody>
          </p:sp>
          <p:cxnSp>
            <p:nvCxnSpPr>
              <p:cNvPr id="256020" name="AutoShape 20"/>
              <p:cNvCxnSpPr>
                <a:cxnSpLocks noChangeAspect="1" noChangeShapeType="1"/>
                <a:stCxn id="256006" idx="4"/>
                <a:endCxn id="256019" idx="0"/>
              </p:cNvCxnSpPr>
              <p:nvPr/>
            </p:nvCxnSpPr>
            <p:spPr bwMode="auto">
              <a:xfrm rot="16200000" flipH="1">
                <a:off x="2229784" y="2841486"/>
                <a:ext cx="876300" cy="73304"/>
              </a:xfrm>
              <a:prstGeom prst="straightConnector1">
                <a:avLst/>
              </a:prstGeom>
              <a:noFill/>
              <a:ln w="9525">
                <a:solidFill>
                  <a:srgbClr val="800000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256021" name="AutoShape 21"/>
              <p:cNvCxnSpPr>
                <a:cxnSpLocks noChangeAspect="1" noChangeShapeType="1"/>
                <a:stCxn id="256019" idx="2"/>
                <a:endCxn id="256013" idx="1"/>
              </p:cNvCxnSpPr>
              <p:nvPr/>
            </p:nvCxnSpPr>
            <p:spPr bwMode="auto">
              <a:xfrm rot="16200000" flipH="1">
                <a:off x="2653077" y="3461459"/>
                <a:ext cx="649634" cy="546616"/>
              </a:xfrm>
              <a:prstGeom prst="straightConnector1">
                <a:avLst/>
              </a:prstGeom>
              <a:noFill/>
              <a:ln w="9525">
                <a:solidFill>
                  <a:srgbClr val="800000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256022" name="AutoShape 22"/>
              <p:cNvCxnSpPr>
                <a:cxnSpLocks noChangeAspect="1" noChangeShapeType="1"/>
                <a:stCxn id="256019" idx="2"/>
                <a:endCxn id="35" idx="6"/>
              </p:cNvCxnSpPr>
              <p:nvPr/>
            </p:nvCxnSpPr>
            <p:spPr bwMode="auto">
              <a:xfrm rot="5400000">
                <a:off x="2441073" y="3332515"/>
                <a:ext cx="186079" cy="340949"/>
              </a:xfrm>
              <a:prstGeom prst="straightConnector1">
                <a:avLst/>
              </a:prstGeom>
              <a:noFill/>
              <a:ln w="9525">
                <a:solidFill>
                  <a:srgbClr val="800000"/>
                </a:solidFill>
                <a:round/>
                <a:headEnd/>
                <a:tailEnd type="triangle" w="med" len="med"/>
              </a:ln>
              <a:effectLst/>
            </p:spPr>
          </p:cxnSp>
          <p:pic>
            <p:nvPicPr>
              <p:cNvPr id="256023" name="Picture 23" descr="TP_tmp"/>
              <p:cNvPicPr>
                <a:picLocks noChangeAspect="1" noChangeArrowheads="1"/>
              </p:cNvPicPr>
              <p:nvPr>
                <p:custDataLst>
                  <p:tags r:id="rId1"/>
                </p:custDataLst>
              </p:nvPr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716088" y="2578100"/>
                <a:ext cx="144462" cy="31273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56024" name="Picture 24" descr="TP_tmp"/>
              <p:cNvPicPr>
                <a:picLocks noChangeAspect="1" noChangeArrowheads="1"/>
              </p:cNvPicPr>
              <p:nvPr>
                <p:custDataLst>
                  <p:tags r:id="rId2"/>
                </p:custDataLst>
              </p:nvPr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244600" y="2922588"/>
                <a:ext cx="144463" cy="31115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56025" name="Picture 25" descr="TP_tmp"/>
              <p:cNvPicPr>
                <a:picLocks noChangeAspect="1" noChangeArrowheads="1"/>
              </p:cNvPicPr>
              <p:nvPr>
                <p:custDataLst>
                  <p:tags r:id="rId3"/>
                </p:custDataLst>
              </p:nvPr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290638" y="3443288"/>
                <a:ext cx="144462" cy="31273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56026" name="Picture 26" descr="TP_tmp"/>
              <p:cNvPicPr>
                <a:picLocks noChangeAspect="1" noChangeArrowheads="1"/>
              </p:cNvPicPr>
              <p:nvPr>
                <p:custDataLst>
                  <p:tags r:id="rId4"/>
                </p:custDataLst>
              </p:nvPr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2472406" y="3373533"/>
                <a:ext cx="144462" cy="31273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56027" name="Picture 27" descr="TP_tmp"/>
              <p:cNvPicPr>
                <a:picLocks noChangeAspect="1" noChangeArrowheads="1"/>
              </p:cNvPicPr>
              <p:nvPr>
                <p:custDataLst>
                  <p:tags r:id="rId5"/>
                </p:custDataLst>
              </p:nvPr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2913996" y="3573681"/>
                <a:ext cx="142875" cy="31273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35" name="Oval 8"/>
              <p:cNvSpPr>
                <a:spLocks noChangeAspect="1" noChangeArrowheads="1"/>
              </p:cNvSpPr>
              <p:nvPr/>
            </p:nvSpPr>
            <p:spPr bwMode="auto">
              <a:xfrm>
                <a:off x="1982637" y="3421404"/>
                <a:ext cx="381000" cy="349250"/>
              </a:xfrm>
              <a:prstGeom prst="ellipse">
                <a:avLst/>
              </a:prstGeom>
              <a:solidFill>
                <a:schemeClr val="bg2">
                  <a:alpha val="55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cxnSp>
            <p:nvCxnSpPr>
              <p:cNvPr id="8" name="Curved Connector 7"/>
              <p:cNvCxnSpPr>
                <a:stCxn id="35" idx="4"/>
                <a:endCxn id="35" idx="2"/>
              </p:cNvCxnSpPr>
              <p:nvPr/>
            </p:nvCxnSpPr>
            <p:spPr bwMode="auto">
              <a:xfrm rot="5400000" flipH="1">
                <a:off x="1990574" y="3588092"/>
                <a:ext cx="174625" cy="190500"/>
              </a:xfrm>
              <a:prstGeom prst="curvedConnector4">
                <a:avLst>
                  <a:gd name="adj1" fmla="val -130909"/>
                  <a:gd name="adj2" fmla="val 220000"/>
                </a:avLst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pic>
            <p:nvPicPr>
              <p:cNvPr id="9" name="Picture 8" descr="TP_tmp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1853993" y="4082415"/>
                <a:ext cx="122415" cy="192366"/>
              </a:xfrm>
              <a:prstGeom prst="rect">
                <a:avLst/>
              </a:prstGeom>
              <a:noFill/>
              <a:ln/>
              <a:effectLst/>
              <a:extLst>
                <a:ext uri="{909E8E84-426E-40DD-AFC4-6F175D3DCCD1}">
                  <a14:hiddenFill xmlns:a14="http://schemas.microsoft.com/office/drawing/2010/main">
                    <a:pattFill prst="pct5">
                      <a:fgClr>
                        <a:srgbClr val="FFFFFF">
                          <a:alpha val="0"/>
                        </a:srgbClr>
                      </a:fgClr>
                      <a:bgClr>
                        <a:srgbClr val="FFFFFF">
                          <a:alpha val="0"/>
                        </a:srgbClr>
                      </a:bgClr>
                    </a:patt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7357" dir="2700000" rotWithShape="0">
                        <a:scrgbClr r="0" g="0" b="0"/>
                      </a:outerShdw>
                    </a:effectLst>
                  </a14:hiddenEffects>
                </a:ext>
                <a:ext uri="{31F19639-BCED-4A60-ADC4-E9642A236FB7}">
                  <a14:hiddenScene3d xmlns:a14="http://schemas.microsoft.com/office/drawing/2010/main">
                    <a:camera prst="orthographicFront">
                      <a:rot lat="0" lon="0" rev="0"/>
                    </a:camera>
                    <a:lightRig rig="threePt" dir="t">
                      <a:rot lat="0" lon="0" rev="0"/>
                    </a:lightRig>
                  </a14:hiddenScene3d>
                </a:ext>
                <a:ext uri="{E45631CC-5BF2-4C18-A39C-3461C7D3F71A}">
                  <a14:hiddenSp3d xmlns:a14="http://schemas.microsoft.com/office/drawing/2010/main" extrusionH="457200">
                    <a:contourClr>
                      <a:srgbClr val="000000"/>
                    </a:contourClr>
                  </a14:hiddenSp3d>
                </a:ex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2320303" y="4238394"/>
                  <a:ext cx="636589" cy="349968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1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10</m:t>
                        </m:r>
                      </m:oMath>
                    </m:oMathPara>
                  </a14:m>
                  <a:endParaRPr lang="he-IL" sz="18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20303" y="4238394"/>
                  <a:ext cx="636589" cy="349968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2061313" y="4117281"/>
                  <a:ext cx="348709" cy="349968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20</m:t>
                        </m:r>
                      </m:oMath>
                    </m:oMathPara>
                  </a14:m>
                  <a:endParaRPr lang="he-IL" sz="18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61313" y="4117281"/>
                  <a:ext cx="348709" cy="349968"/>
                </a:xfrm>
                <a:prstGeom prst="rect">
                  <a:avLst/>
                </a:prstGeom>
                <a:blipFill>
                  <a:blip r:embed="rId15"/>
                  <a:stretch>
                    <a:fillRect l="-17544" r="-35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9130523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4" grpId="0"/>
      <p:bldP spid="34" grpId="0"/>
      <p:bldP spid="36" grpId="0"/>
      <p:bldP spid="3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24869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Known results</a:t>
            </a:r>
            <a:endParaRPr lang="en-US" sz="40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/>
              <p:cNvSpPr txBox="1">
                <a:spLocks/>
              </p:cNvSpPr>
              <p:nvPr/>
            </p:nvSpPr>
            <p:spPr bwMode="auto">
              <a:xfrm>
                <a:off x="-4359" y="2445581"/>
                <a:ext cx="10080625" cy="16142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Discounted two-player games (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TBSG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s) with a </a:t>
                </a:r>
                <a:r>
                  <a:rPr lang="en-US" sz="30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fixed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discount factor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𝜆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be solved in polynomial time.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(The running time is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</m:e>
                    </m:acc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𝑝𝑜𝑙𝑦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.) </a:t>
                </a:r>
              </a:p>
            </p:txBody>
          </p:sp>
        </mc:Choice>
        <mc:Fallback xmlns="">
          <p:sp>
            <p:nvSpPr>
              <p:cNvPr id="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59" y="2445581"/>
                <a:ext cx="10080625" cy="1614224"/>
              </a:xfrm>
              <a:prstGeom prst="rect">
                <a:avLst/>
              </a:prstGeom>
              <a:blipFill>
                <a:blip r:embed="rId8"/>
                <a:stretch>
                  <a:fillRect t="-7170" b="-717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itle 1"/>
          <p:cNvSpPr txBox="1">
            <a:spLocks/>
          </p:cNvSpPr>
          <p:nvPr/>
        </p:nvSpPr>
        <p:spPr bwMode="auto">
          <a:xfrm>
            <a:off x="-4358" y="1289412"/>
            <a:ext cx="10080625" cy="9233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One-player stochastic games (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MDP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s) can be solved 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polynomial time using </a:t>
            </a:r>
            <a:r>
              <a:rPr lang="en-US" sz="3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linear programming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-4359" y="6203845"/>
            <a:ext cx="10080625" cy="9233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Decision problem for two-player games (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TBSG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s) 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in  </a:t>
            </a:r>
            <a:r>
              <a:rPr lang="en-US" sz="3000" dirty="0">
                <a:solidFill>
                  <a:srgbClr val="00B050"/>
                </a:solidFill>
              </a:rPr>
              <a:t>NP </a:t>
            </a:r>
            <a:r>
              <a:rPr lang="en-US" sz="3000" dirty="0">
                <a:solidFill>
                  <a:srgbClr val="00B050"/>
                </a:solidFill>
                <a:sym typeface="Symbol" pitchFamily="18" charset="2"/>
              </a:rPr>
              <a:t> </a:t>
            </a:r>
            <a:r>
              <a:rPr lang="en-US" sz="3000" dirty="0" smtClean="0">
                <a:solidFill>
                  <a:srgbClr val="00B050"/>
                </a:solidFill>
                <a:sym typeface="Symbol" pitchFamily="18" charset="2"/>
              </a:rPr>
              <a:t>co-NP</a:t>
            </a:r>
            <a:r>
              <a:rPr lang="en-US" sz="3000" dirty="0" smtClean="0">
                <a:solidFill>
                  <a:schemeClr val="accent2"/>
                </a:solidFill>
                <a:sym typeface="Symbol" pitchFamily="18" charset="2"/>
              </a:rPr>
              <a:t> 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and in </a:t>
            </a:r>
            <a:r>
              <a:rPr lang="en-US" sz="3000" dirty="0">
                <a:solidFill>
                  <a:schemeClr val="accent2"/>
                </a:solidFill>
                <a:sym typeface="Symbol" pitchFamily="18" charset="2"/>
              </a:rPr>
              <a:t>CLS  PLS  </a:t>
            </a:r>
            <a:r>
              <a:rPr lang="en-US" sz="3000" dirty="0" smtClean="0">
                <a:solidFill>
                  <a:schemeClr val="accent2"/>
                </a:solidFill>
                <a:sym typeface="Symbol" pitchFamily="18" charset="2"/>
              </a:rPr>
              <a:t>PPAD.</a:t>
            </a:r>
            <a:endParaRPr lang="en-US" sz="3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itle 1"/>
              <p:cNvSpPr txBox="1">
                <a:spLocks/>
              </p:cNvSpPr>
              <p:nvPr/>
            </p:nvSpPr>
            <p:spPr bwMode="auto">
              <a:xfrm>
                <a:off x="17410" y="4294086"/>
                <a:ext cx="10080625" cy="102438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Two-player games (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TBSG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s) can be solved in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randomized </a:t>
                </a:r>
                <a:r>
                  <a:rPr lang="en-US" sz="30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sub-exponential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time, i.e.,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e>
                            </m:rad>
                          </m:e>
                        </m:d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410" y="4294086"/>
                <a:ext cx="10080625" cy="1024383"/>
              </a:xfrm>
              <a:prstGeom prst="rect">
                <a:avLst/>
              </a:prstGeom>
              <a:blipFill>
                <a:blip r:embed="rId9"/>
                <a:stretch>
                  <a:fillRect t="-11310" b="-2321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le 1"/>
              <p:cNvSpPr txBox="1">
                <a:spLocks/>
              </p:cNvSpPr>
              <p:nvPr/>
            </p:nvSpPr>
            <p:spPr bwMode="auto">
              <a:xfrm>
                <a:off x="28292" y="5515401"/>
                <a:ext cx="10080625" cy="49295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 can be solves in </a:t>
                </a:r>
                <a:r>
                  <a:rPr lang="en-US" sz="30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quasi-polynomial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time, i.e.,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3000" b="0" i="0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</m:func>
                          </m:e>
                        </m:d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292" y="5515401"/>
                <a:ext cx="10080625" cy="492955"/>
              </a:xfrm>
              <a:prstGeom prst="rect">
                <a:avLst/>
              </a:prstGeom>
              <a:blipFill>
                <a:blip r:embed="rId10"/>
                <a:stretch>
                  <a:fillRect t="-17284" b="-48148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127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03260"/>
            <a:ext cx="10080625" cy="21531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7200" dirty="0" smtClean="0"/>
              <a:t>END of</a:t>
            </a:r>
            <a:br>
              <a:rPr lang="en-US" sz="7200" dirty="0" smtClean="0"/>
            </a:br>
            <a:r>
              <a:rPr lang="en-US" sz="7200" dirty="0" smtClean="0"/>
              <a:t>LECTURE 1</a:t>
            </a:r>
            <a:endParaRPr lang="he-IL" sz="7200" dirty="0"/>
          </a:p>
        </p:txBody>
      </p:sp>
    </p:spTree>
    <p:extLst>
      <p:ext uri="{BB962C8B-B14F-4D97-AF65-F5344CB8AC3E}">
        <p14:creationId xmlns:p14="http://schemas.microsoft.com/office/powerpoint/2010/main" val="416827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49"/>
          <p:cNvSpPr txBox="1">
            <a:spLocks noChangeArrowheads="1"/>
          </p:cNvSpPr>
          <p:nvPr/>
        </p:nvSpPr>
        <p:spPr bwMode="auto">
          <a:xfrm>
            <a:off x="3679371" y="1671937"/>
            <a:ext cx="6404538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altLang="zh-CN" sz="2800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token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placed on an initial vertex.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Box 49"/>
          <p:cNvSpPr txBox="1">
            <a:spLocks noChangeArrowheads="1"/>
          </p:cNvSpPr>
          <p:nvPr/>
        </p:nvSpPr>
        <p:spPr bwMode="auto">
          <a:xfrm>
            <a:off x="3701142" y="2325084"/>
            <a:ext cx="6404538" cy="107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the token is in a </a:t>
            </a:r>
            <a:r>
              <a:rPr lang="en-US" altLang="zh-CN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vertex, </a:t>
            </a:r>
            <a:b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then </a:t>
            </a:r>
            <a:r>
              <a:rPr lang="en-US" altLang="zh-CN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zh-CN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chooses an action.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 Box 49"/>
          <p:cNvSpPr txBox="1">
            <a:spLocks noChangeArrowheads="1"/>
          </p:cNvSpPr>
          <p:nvPr/>
        </p:nvSpPr>
        <p:spPr bwMode="auto">
          <a:xfrm>
            <a:off x="3701141" y="3424541"/>
            <a:ext cx="6404538" cy="107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the </a:t>
            </a:r>
            <a:r>
              <a:rPr lang="en-US" altLang="zh-CN" sz="2800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token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in a </a:t>
            </a:r>
            <a:r>
              <a:rPr lang="en-US" altLang="zh-CN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rand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vertex, </a:t>
            </a:r>
            <a:b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random choice is made.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 Box 49"/>
              <p:cNvSpPr txBox="1">
                <a:spLocks noChangeArrowheads="1"/>
              </p:cNvSpPr>
              <p:nvPr/>
            </p:nvSpPr>
            <p:spPr bwMode="auto">
              <a:xfrm>
                <a:off x="3679370" y="5764973"/>
                <a:ext cx="6404538" cy="10747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altLang="zh-CN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result is an (infinite) sequence </a:t>
                </a:r>
                <a:br>
                  <a:rPr lang="en-US" altLang="zh-CN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altLang="zh-CN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costs: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CN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CN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CN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CN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CN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</m:t>
                    </m:r>
                  </m:oMath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79370" y="5764973"/>
                <a:ext cx="6404538" cy="1074781"/>
              </a:xfrm>
              <a:prstGeom prst="rect">
                <a:avLst/>
              </a:prstGeom>
              <a:blipFill>
                <a:blip r:embed="rId19"/>
                <a:stretch>
                  <a:fillRect t="-3977" b="-1193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 Box 49"/>
          <p:cNvSpPr txBox="1">
            <a:spLocks noChangeArrowheads="1"/>
          </p:cNvSpPr>
          <p:nvPr/>
        </p:nvSpPr>
        <p:spPr bwMode="auto">
          <a:xfrm>
            <a:off x="3701142" y="4567540"/>
            <a:ext cx="6404538" cy="107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the </a:t>
            </a:r>
            <a:r>
              <a:rPr lang="en-US" altLang="zh-CN" sz="2800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token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reaches a sink,</a:t>
            </a:r>
            <a:b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game ends.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Rectangle 61"/>
          <p:cNvSpPr>
            <a:spLocks noChangeArrowheads="1"/>
          </p:cNvSpPr>
          <p:nvPr/>
        </p:nvSpPr>
        <p:spPr bwMode="auto">
          <a:xfrm>
            <a:off x="0" y="270608"/>
            <a:ext cx="10080625" cy="103041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Turn-based </a:t>
            </a:r>
            <a:r>
              <a:rPr lang="en-US" sz="4000" dirty="0" smtClean="0">
                <a:latin typeface="+mj-lt"/>
                <a:cs typeface="Times New Roman" panose="02020603050405020304" pitchFamily="18" charset="0"/>
              </a:rPr>
              <a:t>Stochastic Games (TBSGs)</a:t>
            </a:r>
            <a:r>
              <a:rPr lang="en-US" sz="4000" dirty="0">
                <a:latin typeface="+mj-lt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+mj-lt"/>
                <a:cs typeface="Times New Roman" panose="02020603050405020304" pitchFamily="18" charset="0"/>
              </a:rPr>
            </a:br>
            <a:r>
              <a:rPr lang="en-US" sz="3000" dirty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[Shapley </a:t>
            </a:r>
            <a:r>
              <a:rPr lang="en-US" sz="3000" dirty="0" smtClean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(1953)] </a:t>
            </a:r>
            <a:r>
              <a:rPr lang="en-US" sz="3000" dirty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[Gillette </a:t>
            </a:r>
            <a:r>
              <a:rPr lang="en-US" sz="3000" dirty="0" smtClean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(1957)] </a:t>
            </a:r>
            <a:r>
              <a:rPr lang="en-US" sz="3000" dirty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… [Condon </a:t>
            </a:r>
            <a:r>
              <a:rPr lang="en-US" sz="3000" dirty="0" smtClean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(1992)]</a:t>
            </a:r>
            <a:endParaRPr lang="en-US" sz="30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5" name="Text Box 49"/>
          <p:cNvSpPr txBox="1">
            <a:spLocks noChangeArrowheads="1"/>
          </p:cNvSpPr>
          <p:nvPr/>
        </p:nvSpPr>
        <p:spPr bwMode="auto">
          <a:xfrm>
            <a:off x="0" y="1802214"/>
            <a:ext cx="4463143" cy="117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is the </a:t>
            </a:r>
            <a:b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game played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562428" y="3652861"/>
            <a:ext cx="2990850" cy="3046413"/>
            <a:chOff x="562428" y="3652861"/>
            <a:chExt cx="2990850" cy="3046413"/>
          </a:xfrm>
        </p:grpSpPr>
        <p:grpSp>
          <p:nvGrpSpPr>
            <p:cNvPr id="42" name="Group 41"/>
            <p:cNvGrpSpPr/>
            <p:nvPr/>
          </p:nvGrpSpPr>
          <p:grpSpPr>
            <a:xfrm>
              <a:off x="562428" y="3652861"/>
              <a:ext cx="2990850" cy="3046413"/>
              <a:chOff x="584200" y="2076450"/>
              <a:chExt cx="2990850" cy="3046413"/>
            </a:xfrm>
          </p:grpSpPr>
          <p:sp>
            <p:nvSpPr>
              <p:cNvPr id="76" name="Oval 4"/>
              <p:cNvSpPr>
                <a:spLocks noChangeAspect="1" noChangeArrowheads="1"/>
              </p:cNvSpPr>
              <p:nvPr/>
            </p:nvSpPr>
            <p:spPr bwMode="auto">
              <a:xfrm>
                <a:off x="584200" y="2863850"/>
                <a:ext cx="379413" cy="349250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77" name="Oval 6"/>
              <p:cNvSpPr>
                <a:spLocks noChangeAspect="1" noChangeArrowheads="1"/>
              </p:cNvSpPr>
              <p:nvPr/>
            </p:nvSpPr>
            <p:spPr bwMode="auto">
              <a:xfrm>
                <a:off x="2441575" y="2090738"/>
                <a:ext cx="379413" cy="34925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78" name="Oval 7"/>
              <p:cNvSpPr>
                <a:spLocks noChangeAspect="1" noChangeArrowheads="1"/>
              </p:cNvSpPr>
              <p:nvPr/>
            </p:nvSpPr>
            <p:spPr bwMode="auto">
              <a:xfrm>
                <a:off x="2584450" y="2222500"/>
                <a:ext cx="93663" cy="85725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79" name="Oval 8"/>
              <p:cNvSpPr>
                <a:spLocks noChangeAspect="1" noChangeArrowheads="1"/>
              </p:cNvSpPr>
              <p:nvPr/>
            </p:nvSpPr>
            <p:spPr bwMode="auto">
              <a:xfrm>
                <a:off x="3186113" y="2859088"/>
                <a:ext cx="381000" cy="349250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80" name="Oval 9"/>
              <p:cNvSpPr>
                <a:spLocks noChangeAspect="1" noChangeArrowheads="1"/>
              </p:cNvSpPr>
              <p:nvPr/>
            </p:nvSpPr>
            <p:spPr bwMode="auto">
              <a:xfrm>
                <a:off x="1382713" y="4773613"/>
                <a:ext cx="379412" cy="349250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81" name="Oval 10"/>
              <p:cNvSpPr>
                <a:spLocks noChangeAspect="1" noChangeArrowheads="1"/>
              </p:cNvSpPr>
              <p:nvPr/>
            </p:nvSpPr>
            <p:spPr bwMode="auto">
              <a:xfrm>
                <a:off x="1382713" y="2076450"/>
                <a:ext cx="379412" cy="34925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82" name="Oval 11"/>
              <p:cNvSpPr>
                <a:spLocks noChangeAspect="1" noChangeArrowheads="1"/>
              </p:cNvSpPr>
              <p:nvPr/>
            </p:nvSpPr>
            <p:spPr bwMode="auto">
              <a:xfrm>
                <a:off x="596900" y="3975100"/>
                <a:ext cx="379413" cy="34925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83" name="Oval 12"/>
              <p:cNvSpPr>
                <a:spLocks noChangeAspect="1" noChangeArrowheads="1"/>
              </p:cNvSpPr>
              <p:nvPr/>
            </p:nvSpPr>
            <p:spPr bwMode="auto">
              <a:xfrm>
                <a:off x="2452688" y="4767263"/>
                <a:ext cx="379412" cy="34925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84" name="Oval 13"/>
              <p:cNvSpPr>
                <a:spLocks noChangeAspect="1" noChangeArrowheads="1"/>
              </p:cNvSpPr>
              <p:nvPr/>
            </p:nvSpPr>
            <p:spPr bwMode="auto">
              <a:xfrm>
                <a:off x="3195638" y="4008438"/>
                <a:ext cx="379412" cy="349250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85" name="Rectangle 14"/>
              <p:cNvSpPr>
                <a:spLocks noChangeAspect="1" noChangeArrowheads="1"/>
              </p:cNvSpPr>
              <p:nvPr/>
            </p:nvSpPr>
            <p:spPr bwMode="auto">
              <a:xfrm>
                <a:off x="1874838" y="3082925"/>
                <a:ext cx="68262" cy="93663"/>
              </a:xfrm>
              <a:prstGeom prst="rect">
                <a:avLst/>
              </a:prstGeom>
              <a:solidFill>
                <a:srgbClr val="00B0F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he-IL"/>
              </a:p>
            </p:txBody>
          </p:sp>
          <p:cxnSp>
            <p:nvCxnSpPr>
              <p:cNvPr id="86" name="AutoShape 15"/>
              <p:cNvCxnSpPr>
                <a:cxnSpLocks noChangeAspect="1" noChangeShapeType="1"/>
                <a:stCxn id="77" idx="3"/>
                <a:endCxn id="85" idx="3"/>
              </p:cNvCxnSpPr>
              <p:nvPr/>
            </p:nvCxnSpPr>
            <p:spPr bwMode="auto">
              <a:xfrm flipH="1">
                <a:off x="1943100" y="2389188"/>
                <a:ext cx="554038" cy="741362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87" name="AutoShape 16"/>
              <p:cNvCxnSpPr>
                <a:cxnSpLocks noChangeAspect="1" noChangeShapeType="1"/>
                <a:stCxn id="85" idx="1"/>
                <a:endCxn id="81" idx="5"/>
              </p:cNvCxnSpPr>
              <p:nvPr/>
            </p:nvCxnSpPr>
            <p:spPr bwMode="auto">
              <a:xfrm flipH="1" flipV="1">
                <a:off x="1706563" y="2374900"/>
                <a:ext cx="168275" cy="75565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88" name="AutoShape 17"/>
              <p:cNvCxnSpPr>
                <a:cxnSpLocks noChangeAspect="1" noChangeShapeType="1"/>
                <a:stCxn id="85" idx="1"/>
                <a:endCxn id="76" idx="6"/>
              </p:cNvCxnSpPr>
              <p:nvPr/>
            </p:nvCxnSpPr>
            <p:spPr bwMode="auto">
              <a:xfrm flipH="1" flipV="1">
                <a:off x="963613" y="3038475"/>
                <a:ext cx="911225" cy="92075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89" name="AutoShape 18"/>
              <p:cNvCxnSpPr>
                <a:cxnSpLocks noChangeAspect="1" noChangeShapeType="1"/>
                <a:stCxn id="85" idx="1"/>
                <a:endCxn id="82" idx="7"/>
              </p:cNvCxnSpPr>
              <p:nvPr/>
            </p:nvCxnSpPr>
            <p:spPr bwMode="auto">
              <a:xfrm flipH="1">
                <a:off x="920750" y="3130550"/>
                <a:ext cx="954088" cy="89535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sp>
            <p:nvSpPr>
              <p:cNvPr id="90" name="Rectangle 19"/>
              <p:cNvSpPr>
                <a:spLocks noChangeAspect="1" noChangeArrowheads="1"/>
              </p:cNvSpPr>
              <p:nvPr/>
            </p:nvSpPr>
            <p:spPr bwMode="auto">
              <a:xfrm>
                <a:off x="2670455" y="3316288"/>
                <a:ext cx="68262" cy="93662"/>
              </a:xfrm>
              <a:prstGeom prst="rect">
                <a:avLst/>
              </a:prstGeom>
              <a:solidFill>
                <a:srgbClr val="00B0F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he-IL"/>
              </a:p>
            </p:txBody>
          </p:sp>
          <p:cxnSp>
            <p:nvCxnSpPr>
              <p:cNvPr id="91" name="AutoShape 20"/>
              <p:cNvCxnSpPr>
                <a:cxnSpLocks noChangeAspect="1" noChangeShapeType="1"/>
                <a:stCxn id="77" idx="4"/>
                <a:endCxn id="90" idx="0"/>
              </p:cNvCxnSpPr>
              <p:nvPr/>
            </p:nvCxnSpPr>
            <p:spPr bwMode="auto">
              <a:xfrm rot="16200000" flipH="1">
                <a:off x="2229784" y="2841486"/>
                <a:ext cx="876300" cy="73304"/>
              </a:xfrm>
              <a:prstGeom prst="straightConnector1">
                <a:avLst/>
              </a:prstGeom>
              <a:noFill/>
              <a:ln w="9525">
                <a:solidFill>
                  <a:srgbClr val="800000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92" name="AutoShape 21"/>
              <p:cNvCxnSpPr>
                <a:cxnSpLocks noChangeAspect="1" noChangeShapeType="1"/>
                <a:stCxn id="90" idx="2"/>
                <a:endCxn id="84" idx="1"/>
              </p:cNvCxnSpPr>
              <p:nvPr/>
            </p:nvCxnSpPr>
            <p:spPr bwMode="auto">
              <a:xfrm rot="16200000" flipH="1">
                <a:off x="2653077" y="3461459"/>
                <a:ext cx="649634" cy="546616"/>
              </a:xfrm>
              <a:prstGeom prst="straightConnector1">
                <a:avLst/>
              </a:prstGeom>
              <a:noFill/>
              <a:ln w="9525">
                <a:solidFill>
                  <a:srgbClr val="800000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93" name="AutoShape 22"/>
              <p:cNvCxnSpPr>
                <a:cxnSpLocks noChangeAspect="1" noChangeShapeType="1"/>
                <a:stCxn id="90" idx="2"/>
                <a:endCxn id="99" idx="6"/>
              </p:cNvCxnSpPr>
              <p:nvPr/>
            </p:nvCxnSpPr>
            <p:spPr bwMode="auto">
              <a:xfrm rot="5400000">
                <a:off x="2441073" y="3332515"/>
                <a:ext cx="186079" cy="340949"/>
              </a:xfrm>
              <a:prstGeom prst="straightConnector1">
                <a:avLst/>
              </a:prstGeom>
              <a:noFill/>
              <a:ln w="9525">
                <a:solidFill>
                  <a:srgbClr val="800000"/>
                </a:solidFill>
                <a:round/>
                <a:headEnd/>
                <a:tailEnd type="triangle" w="med" len="med"/>
              </a:ln>
              <a:effectLst/>
            </p:spPr>
          </p:cxnSp>
          <p:pic>
            <p:nvPicPr>
              <p:cNvPr id="94" name="Picture 23" descr="TP_tmp"/>
              <p:cNvPicPr>
                <a:picLocks noChangeAspect="1" noChangeArrowheads="1"/>
              </p:cNvPicPr>
              <p:nvPr>
                <p:custDataLst>
                  <p:tags r:id="rId1"/>
                </p:custDataLst>
              </p:nvPr>
            </p:nvPicPr>
            <p:blipFill>
              <a:blip r:embed="rId20" cstate="print"/>
              <a:srcRect/>
              <a:stretch>
                <a:fillRect/>
              </a:stretch>
            </p:blipFill>
            <p:spPr bwMode="auto">
              <a:xfrm>
                <a:off x="1716088" y="2578100"/>
                <a:ext cx="144462" cy="31273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5" name="Picture 24" descr="TP_tmp"/>
              <p:cNvPicPr>
                <a:picLocks noChangeAspect="1" noChangeArrowheads="1"/>
              </p:cNvPicPr>
              <p:nvPr>
                <p:custDataLst>
                  <p:tags r:id="rId2"/>
                </p:custDataLst>
              </p:nvPr>
            </p:nvPicPr>
            <p:blipFill>
              <a:blip r:embed="rId20" cstate="print"/>
              <a:srcRect/>
              <a:stretch>
                <a:fillRect/>
              </a:stretch>
            </p:blipFill>
            <p:spPr bwMode="auto">
              <a:xfrm>
                <a:off x="1244600" y="2922588"/>
                <a:ext cx="144463" cy="31115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6" name="Picture 25" descr="TP_tmp"/>
              <p:cNvPicPr>
                <a:picLocks noChangeAspect="1" noChangeArrowheads="1"/>
              </p:cNvPicPr>
              <p:nvPr>
                <p:custDataLst>
                  <p:tags r:id="rId3"/>
                </p:custDataLst>
              </p:nvPr>
            </p:nvPicPr>
            <p:blipFill>
              <a:blip r:embed="rId21" cstate="print"/>
              <a:srcRect/>
              <a:stretch>
                <a:fillRect/>
              </a:stretch>
            </p:blipFill>
            <p:spPr bwMode="auto">
              <a:xfrm>
                <a:off x="1290638" y="3443288"/>
                <a:ext cx="144462" cy="31273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7" name="Picture 26" descr="TP_tmp"/>
              <p:cNvPicPr>
                <a:picLocks noChangeAspect="1" noChangeArrowheads="1"/>
              </p:cNvPicPr>
              <p:nvPr>
                <p:custDataLst>
                  <p:tags r:id="rId4"/>
                </p:custDataLst>
              </p:nvPr>
            </p:nvPicPr>
            <p:blipFill>
              <a:blip r:embed="rId22" cstate="print"/>
              <a:srcRect/>
              <a:stretch>
                <a:fillRect/>
              </a:stretch>
            </p:blipFill>
            <p:spPr bwMode="auto">
              <a:xfrm>
                <a:off x="2472406" y="3373533"/>
                <a:ext cx="144462" cy="31273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8" name="Picture 27" descr="TP_tmp"/>
              <p:cNvPicPr>
                <a:picLocks noChangeAspect="1" noChangeArrowheads="1"/>
              </p:cNvPicPr>
              <p:nvPr>
                <p:custDataLst>
                  <p:tags r:id="rId5"/>
                </p:custDataLst>
              </p:nvPr>
            </p:nvPicPr>
            <p:blipFill>
              <a:blip r:embed="rId23" cstate="print"/>
              <a:srcRect/>
              <a:stretch>
                <a:fillRect/>
              </a:stretch>
            </p:blipFill>
            <p:spPr bwMode="auto">
              <a:xfrm>
                <a:off x="2913996" y="3573681"/>
                <a:ext cx="142875" cy="31273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99" name="Oval 8"/>
              <p:cNvSpPr>
                <a:spLocks noChangeAspect="1" noChangeArrowheads="1"/>
              </p:cNvSpPr>
              <p:nvPr/>
            </p:nvSpPr>
            <p:spPr bwMode="auto">
              <a:xfrm>
                <a:off x="1982637" y="3421404"/>
                <a:ext cx="381000" cy="349250"/>
              </a:xfrm>
              <a:prstGeom prst="ellipse">
                <a:avLst/>
              </a:prstGeom>
              <a:solidFill>
                <a:schemeClr val="bg2">
                  <a:alpha val="55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cxnSp>
            <p:nvCxnSpPr>
              <p:cNvPr id="100" name="Curved Connector 99"/>
              <p:cNvCxnSpPr>
                <a:stCxn id="99" idx="4"/>
                <a:endCxn id="99" idx="2"/>
              </p:cNvCxnSpPr>
              <p:nvPr/>
            </p:nvCxnSpPr>
            <p:spPr bwMode="auto">
              <a:xfrm rot="5400000" flipH="1">
                <a:off x="1990574" y="3588092"/>
                <a:ext cx="174625" cy="190500"/>
              </a:xfrm>
              <a:prstGeom prst="curvedConnector4">
                <a:avLst>
                  <a:gd name="adj1" fmla="val -130909"/>
                  <a:gd name="adj2" fmla="val 220000"/>
                </a:avLst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pic>
            <p:nvPicPr>
              <p:cNvPr id="101" name="Picture 100" descr="TP_tmp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2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1853993" y="4082415"/>
                <a:ext cx="122415" cy="192366"/>
              </a:xfrm>
              <a:prstGeom prst="rect">
                <a:avLst/>
              </a:prstGeom>
              <a:noFill/>
              <a:ln/>
              <a:effectLst/>
              <a:extLst>
                <a:ext uri="{909E8E84-426E-40DD-AFC4-6F175D3DCCD1}">
                  <a14:hiddenFill xmlns:a14="http://schemas.microsoft.com/office/drawing/2010/main">
                    <a:pattFill prst="pct5">
                      <a:fgClr>
                        <a:srgbClr val="FFFFFF">
                          <a:alpha val="0"/>
                        </a:srgbClr>
                      </a:fgClr>
                      <a:bgClr>
                        <a:srgbClr val="FFFFFF">
                          <a:alpha val="0"/>
                        </a:srgbClr>
                      </a:bgClr>
                    </a:patt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7357" dir="2700000" rotWithShape="0">
                        <a:scrgbClr r="0" g="0" b="0"/>
                      </a:outerShdw>
                    </a:effectLst>
                  </a14:hiddenEffects>
                </a:ext>
                <a:ext uri="{31F19639-BCED-4A60-ADC4-E9642A236FB7}">
                  <a14:hiddenScene3d xmlns:a14="http://schemas.microsoft.com/office/drawing/2010/main">
                    <a:camera prst="orthographicFront">
                      <a:rot lat="0" lon="0" rev="0"/>
                    </a:camera>
                    <a:lightRig rig="threePt" dir="t">
                      <a:rot lat="0" lon="0" rev="0"/>
                    </a:lightRig>
                  </a14:hiddenScene3d>
                </a:ext>
                <a:ext uri="{E45631CC-5BF2-4C18-A39C-3461C7D3F71A}">
                  <a14:hiddenSp3d xmlns:a14="http://schemas.microsoft.com/office/drawing/2010/main" extrusionH="457200">
                    <a:contourClr>
                      <a:srgbClr val="000000"/>
                    </a:contourClr>
                  </a14:hiddenSp3d>
                </a:ex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2320303" y="4238394"/>
                  <a:ext cx="636589" cy="349968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1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10</m:t>
                        </m:r>
                      </m:oMath>
                    </m:oMathPara>
                  </a14:m>
                  <a:endParaRPr lang="he-IL" sz="18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20303" y="4238394"/>
                  <a:ext cx="636589" cy="349968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2061313" y="4117281"/>
                  <a:ext cx="348709" cy="349968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20</m:t>
                        </m:r>
                      </m:oMath>
                    </m:oMathPara>
                  </a14:m>
                  <a:endParaRPr lang="he-IL" sz="18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61313" y="4117281"/>
                  <a:ext cx="348709" cy="349968"/>
                </a:xfrm>
                <a:prstGeom prst="rect">
                  <a:avLst/>
                </a:prstGeom>
                <a:blipFill>
                  <a:blip r:embed="rId26"/>
                  <a:stretch>
                    <a:fillRect l="-17544" r="-35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9718489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6" grpId="0"/>
      <p:bldP spid="39" grpId="0"/>
      <p:bldP spid="40" grpId="0"/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374950" y="1649635"/>
            <a:ext cx="4214334" cy="1060579"/>
            <a:chOff x="5700228" y="1495525"/>
            <a:chExt cx="4214334" cy="1060579"/>
          </a:xfrm>
        </p:grpSpPr>
        <p:sp>
          <p:nvSpPr>
            <p:cNvPr id="37" name="Text Box 41"/>
            <p:cNvSpPr txBox="1">
              <a:spLocks noChangeAspect="1" noChangeArrowheads="1"/>
            </p:cNvSpPr>
            <p:nvPr/>
          </p:nvSpPr>
          <p:spPr bwMode="auto">
            <a:xfrm>
              <a:off x="5700228" y="1495525"/>
              <a:ext cx="4214334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 smtClean="0">
                  <a:solidFill>
                    <a:srgbClr val="0033CC"/>
                  </a:solidFill>
                </a:rPr>
                <a:t>Total cost – finite horizon</a:t>
              </a:r>
              <a:endParaRPr lang="en-US" sz="2800" dirty="0">
                <a:solidFill>
                  <a:srgbClr val="0033CC"/>
                </a:solidFill>
              </a:endParaRP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6073469" y="1996004"/>
              <a:ext cx="3467853" cy="560100"/>
              <a:chOff x="5711114" y="1996004"/>
              <a:chExt cx="3467853" cy="560100"/>
            </a:xfrm>
          </p:grpSpPr>
          <p:sp>
            <p:nvSpPr>
              <p:cNvPr id="42" name="Text Box 49"/>
              <p:cNvSpPr txBox="1">
                <a:spLocks noChangeArrowheads="1"/>
              </p:cNvSpPr>
              <p:nvPr/>
            </p:nvSpPr>
            <p:spPr bwMode="auto">
              <a:xfrm>
                <a:off x="5711114" y="1996004"/>
                <a:ext cx="191044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3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8522" y="2010185"/>
                    <a:ext cx="1910445" cy="54591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800" dirty="0" smtClean="0">
                        <a:solidFill>
                          <a:schemeClr val="tx1"/>
                        </a:solidFill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nary>
                              <m:naryPr>
                                <m:chr m:val="∑"/>
                                <m:ctrlP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</m:oMath>
                    </a14:m>
                    <a:endParaRPr lang="en-US" sz="2800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3" name="Text Box 4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7268522" y="2010185"/>
                    <a:ext cx="1910445" cy="545919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5" name="Group 4"/>
          <p:cNvGrpSpPr/>
          <p:nvPr/>
        </p:nvGrpSpPr>
        <p:grpSpPr>
          <a:xfrm>
            <a:off x="5493060" y="4270107"/>
            <a:ext cx="3978114" cy="1061373"/>
            <a:chOff x="5587126" y="4485861"/>
            <a:chExt cx="3978114" cy="1061373"/>
          </a:xfrm>
        </p:grpSpPr>
        <p:sp>
          <p:nvSpPr>
            <p:cNvPr id="256042" name="Text Box 42"/>
            <p:cNvSpPr txBox="1">
              <a:spLocks noChangeAspect="1" noChangeArrowheads="1"/>
            </p:cNvSpPr>
            <p:nvPr/>
          </p:nvSpPr>
          <p:spPr bwMode="auto">
            <a:xfrm>
              <a:off x="6068512" y="4485861"/>
              <a:ext cx="3015343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>
                  <a:solidFill>
                    <a:srgbClr val="00B050"/>
                  </a:solidFill>
                </a:rPr>
                <a:t>Discounted </a:t>
              </a:r>
              <a:r>
                <a:rPr lang="en-US" sz="2800" dirty="0" smtClean="0">
                  <a:solidFill>
                    <a:srgbClr val="0033CC"/>
                  </a:solidFill>
                </a:rPr>
                <a:t>cost</a:t>
              </a:r>
              <a:endParaRPr lang="en-US" sz="2800" dirty="0">
                <a:solidFill>
                  <a:srgbClr val="0033CC"/>
                </a:solidFill>
              </a:endParaRP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5587126" y="5001315"/>
              <a:ext cx="3978114" cy="545919"/>
              <a:chOff x="5587126" y="5001315"/>
              <a:chExt cx="3978114" cy="545919"/>
            </a:xfrm>
          </p:grpSpPr>
          <p:sp>
            <p:nvSpPr>
              <p:cNvPr id="48" name="Text Box 49"/>
              <p:cNvSpPr txBox="1">
                <a:spLocks noChangeArrowheads="1"/>
              </p:cNvSpPr>
              <p:nvPr/>
            </p:nvSpPr>
            <p:spPr bwMode="auto">
              <a:xfrm>
                <a:off x="5587126" y="5007184"/>
                <a:ext cx="191044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9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886607" y="5001315"/>
                    <a:ext cx="2678633" cy="54591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800" dirty="0" smtClean="0">
                        <a:solidFill>
                          <a:schemeClr val="tx1"/>
                        </a:solidFill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nary>
                              <m:naryPr>
                                <m:chr m:val="∑"/>
                                <m:ctrlP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∞</m:t>
                                </m:r>
                              </m:sup>
                              <m:e>
                                <m:sSup>
                                  <m:sSupPr>
                                    <m:ctrlP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𝜆</m:t>
                                    </m:r>
                                  </m:e>
                                  <m:sup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</m:oMath>
                    </a14:m>
                    <a:endParaRPr lang="en-US" sz="2800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9" name="Text Box 4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6886607" y="5001315"/>
                    <a:ext cx="2678633" cy="545919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8" name="Group 7"/>
          <p:cNvGrpSpPr/>
          <p:nvPr/>
        </p:nvGrpSpPr>
        <p:grpSpPr>
          <a:xfrm>
            <a:off x="5339958" y="5653771"/>
            <a:ext cx="4284319" cy="1228061"/>
            <a:chOff x="5534389" y="5653771"/>
            <a:chExt cx="4284319" cy="1228061"/>
          </a:xfrm>
        </p:grpSpPr>
        <p:sp>
          <p:nvSpPr>
            <p:cNvPr id="256041" name="Text Box 41"/>
            <p:cNvSpPr txBox="1">
              <a:spLocks noChangeAspect="1" noChangeArrowheads="1"/>
            </p:cNvSpPr>
            <p:nvPr/>
          </p:nvSpPr>
          <p:spPr bwMode="auto">
            <a:xfrm>
              <a:off x="5779343" y="5653771"/>
              <a:ext cx="3794411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>
                  <a:solidFill>
                    <a:srgbClr val="990099"/>
                  </a:solidFill>
                </a:rPr>
                <a:t>Limiting average </a:t>
              </a:r>
              <a:r>
                <a:rPr lang="en-US" sz="2800" dirty="0" smtClean="0">
                  <a:solidFill>
                    <a:schemeClr val="accent2"/>
                  </a:solidFill>
                </a:rPr>
                <a:t>cost</a:t>
              </a:r>
              <a:endParaRPr lang="en-US" sz="2800" dirty="0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5534389" y="6169008"/>
              <a:ext cx="4284319" cy="712824"/>
              <a:chOff x="5681614" y="6169008"/>
              <a:chExt cx="4284319" cy="712824"/>
            </a:xfrm>
          </p:grpSpPr>
          <p:sp>
            <p:nvSpPr>
              <p:cNvPr id="52" name="Text Box 49"/>
              <p:cNvSpPr txBox="1">
                <a:spLocks noChangeArrowheads="1"/>
              </p:cNvSpPr>
              <p:nvPr/>
            </p:nvSpPr>
            <p:spPr bwMode="auto">
              <a:xfrm>
                <a:off x="5681614" y="6237782"/>
                <a:ext cx="1464654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3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990955" y="6169008"/>
                    <a:ext cx="2974978" cy="71282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800" dirty="0" smtClean="0">
                        <a:solidFill>
                          <a:schemeClr val="tx1"/>
                        </a:solidFill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func>
                              <m:funcPr>
                                <m:ctrlP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limLow>
                                  <m:limLowPr>
                                    <m:ctrlP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limLow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lim</m:t>
                                    </m:r>
                                  </m:e>
                                  <m:lim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𝑇</m:t>
                                    </m:r>
                                    <m:r>
                                      <m:rPr>
                                        <m:brk m:alnAt="23"/>
                                      </m:rPr>
                                      <a:rPr lang="en-US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→</m:t>
                                    </m:r>
                                    <m:r>
                                      <m:rPr>
                                        <m:brk m:alnAt="23"/>
                                      </m:rPr>
                                      <a:rPr lang="en-US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∞</m:t>
                                    </m:r>
                                  </m:lim>
                                </m:limLow>
                              </m:fName>
                              <m:e>
                                <m:f>
                                  <m:fPr>
                                    <m:ctrlP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𝑇</m:t>
                                    </m:r>
                                  </m:den>
                                </m:f>
                                <m:nary>
                                  <m:naryPr>
                                    <m:chr m:val="∑"/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=</m:t>
                                    </m:r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  <m:sup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𝑇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p>
                                  <m:e>
                                    <m:sSub>
                                      <m:sSubPr>
                                        <m:ctrlPr>
                                          <a:rPr lang="en-US" sz="280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𝑐</m:t>
                                        </m:r>
                                      </m:e>
                                      <m:sub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nary>
                              </m:e>
                            </m:func>
                          </m:e>
                        </m:d>
                      </m:oMath>
                    </a14:m>
                    <a:endParaRPr lang="en-US" sz="2800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53" name="Text Box 4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6990955" y="6169008"/>
                    <a:ext cx="2974978" cy="712824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55" name="Text Box 49"/>
          <p:cNvSpPr txBox="1">
            <a:spLocks noChangeArrowheads="1"/>
          </p:cNvSpPr>
          <p:nvPr/>
        </p:nvSpPr>
        <p:spPr bwMode="auto">
          <a:xfrm>
            <a:off x="0" y="1693357"/>
            <a:ext cx="5072743" cy="609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 functions: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 Box 49"/>
          <p:cNvSpPr txBox="1">
            <a:spLocks noChangeArrowheads="1"/>
          </p:cNvSpPr>
          <p:nvPr/>
        </p:nvSpPr>
        <p:spPr bwMode="auto">
          <a:xfrm>
            <a:off x="10886" y="2346501"/>
            <a:ext cx="5072743" cy="609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(Are they well defined?)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/>
          <p:cNvCxnSpPr/>
          <p:nvPr/>
        </p:nvCxnSpPr>
        <p:spPr bwMode="auto">
          <a:xfrm>
            <a:off x="7402561" y="6323126"/>
            <a:ext cx="502398" cy="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2" name="Rectangle 61"/>
          <p:cNvSpPr>
            <a:spLocks noChangeArrowheads="1"/>
          </p:cNvSpPr>
          <p:nvPr/>
        </p:nvSpPr>
        <p:spPr bwMode="auto">
          <a:xfrm>
            <a:off x="0" y="270608"/>
            <a:ext cx="10080625" cy="103041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Turn-based </a:t>
            </a:r>
            <a:r>
              <a:rPr lang="en-US" sz="4000" dirty="0" smtClean="0">
                <a:latin typeface="+mj-lt"/>
                <a:cs typeface="Times New Roman" panose="02020603050405020304" pitchFamily="18" charset="0"/>
              </a:rPr>
              <a:t>Stochastic Games (TBSGs)</a:t>
            </a:r>
            <a:r>
              <a:rPr lang="en-US" sz="4000" dirty="0">
                <a:latin typeface="+mj-lt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+mj-lt"/>
                <a:cs typeface="Times New Roman" panose="02020603050405020304" pitchFamily="18" charset="0"/>
              </a:rPr>
            </a:br>
            <a:r>
              <a:rPr lang="en-US" sz="3000" dirty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[Shapley </a:t>
            </a:r>
            <a:r>
              <a:rPr lang="en-US" sz="3000" dirty="0" smtClean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(1953)] </a:t>
            </a:r>
            <a:r>
              <a:rPr lang="en-US" sz="3000" dirty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[Gillette </a:t>
            </a:r>
            <a:r>
              <a:rPr lang="en-US" sz="3000" dirty="0" smtClean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(1957)] </a:t>
            </a:r>
            <a:r>
              <a:rPr lang="en-US" sz="3000" dirty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… [Condon </a:t>
            </a:r>
            <a:r>
              <a:rPr lang="en-US" sz="3000" dirty="0" smtClean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(1992)]</a:t>
            </a:r>
            <a:endParaRPr lang="en-US" sz="30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5261083" y="3014383"/>
            <a:ext cx="4442069" cy="1008321"/>
            <a:chOff x="5700227" y="1495525"/>
            <a:chExt cx="4442069" cy="1008321"/>
          </a:xfrm>
        </p:grpSpPr>
        <p:sp>
          <p:nvSpPr>
            <p:cNvPr id="57" name="Text Box 41"/>
            <p:cNvSpPr txBox="1">
              <a:spLocks noChangeAspect="1" noChangeArrowheads="1"/>
            </p:cNvSpPr>
            <p:nvPr/>
          </p:nvSpPr>
          <p:spPr bwMode="auto">
            <a:xfrm>
              <a:off x="5700227" y="1495525"/>
              <a:ext cx="4442069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 smtClean="0">
                  <a:solidFill>
                    <a:srgbClr val="0033CC"/>
                  </a:solidFill>
                </a:rPr>
                <a:t>Total cost – infinite horizon</a:t>
              </a:r>
              <a:endParaRPr lang="en-US" sz="2800" dirty="0">
                <a:solidFill>
                  <a:srgbClr val="0033CC"/>
                </a:solidFill>
              </a:endParaRPr>
            </a:p>
          </p:txBody>
        </p:sp>
        <p:grpSp>
          <p:nvGrpSpPr>
            <p:cNvPr id="58" name="Group 57"/>
            <p:cNvGrpSpPr/>
            <p:nvPr/>
          </p:nvGrpSpPr>
          <p:grpSpPr>
            <a:xfrm>
              <a:off x="6073469" y="1996004"/>
              <a:ext cx="3467853" cy="507842"/>
              <a:chOff x="5711114" y="1996004"/>
              <a:chExt cx="3467853" cy="507842"/>
            </a:xfrm>
          </p:grpSpPr>
          <p:sp>
            <p:nvSpPr>
              <p:cNvPr id="59" name="Text Box 49"/>
              <p:cNvSpPr txBox="1">
                <a:spLocks noChangeArrowheads="1"/>
              </p:cNvSpPr>
              <p:nvPr/>
            </p:nvSpPr>
            <p:spPr bwMode="auto">
              <a:xfrm>
                <a:off x="5711114" y="1996004"/>
                <a:ext cx="191044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8522" y="2010185"/>
                    <a:ext cx="1910445" cy="49366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800" dirty="0" smtClean="0">
                        <a:solidFill>
                          <a:schemeClr val="tx1"/>
                        </a:solidFill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nary>
                              <m:naryPr>
                                <m:chr m:val="∑"/>
                                <m:ctrlP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∞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</m:oMath>
                    </a14:m>
                    <a:endParaRPr lang="en-US" sz="2800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60" name="Text Box 4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7268522" y="2010185"/>
                    <a:ext cx="1910445" cy="493661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61" name="Group 60"/>
          <p:cNvGrpSpPr/>
          <p:nvPr/>
        </p:nvGrpSpPr>
        <p:grpSpPr>
          <a:xfrm>
            <a:off x="562428" y="3652861"/>
            <a:ext cx="2990850" cy="3046413"/>
            <a:chOff x="562428" y="3652861"/>
            <a:chExt cx="2990850" cy="3046413"/>
          </a:xfrm>
        </p:grpSpPr>
        <p:grpSp>
          <p:nvGrpSpPr>
            <p:cNvPr id="62" name="Group 61"/>
            <p:cNvGrpSpPr/>
            <p:nvPr/>
          </p:nvGrpSpPr>
          <p:grpSpPr>
            <a:xfrm>
              <a:off x="562428" y="3652861"/>
              <a:ext cx="2990850" cy="3046413"/>
              <a:chOff x="584200" y="2076450"/>
              <a:chExt cx="2990850" cy="3046413"/>
            </a:xfrm>
          </p:grpSpPr>
          <p:sp>
            <p:nvSpPr>
              <p:cNvPr id="95" name="Oval 4"/>
              <p:cNvSpPr>
                <a:spLocks noChangeAspect="1" noChangeArrowheads="1"/>
              </p:cNvSpPr>
              <p:nvPr/>
            </p:nvSpPr>
            <p:spPr bwMode="auto">
              <a:xfrm>
                <a:off x="584200" y="2863850"/>
                <a:ext cx="379413" cy="349250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96" name="Oval 6"/>
              <p:cNvSpPr>
                <a:spLocks noChangeAspect="1" noChangeArrowheads="1"/>
              </p:cNvSpPr>
              <p:nvPr/>
            </p:nvSpPr>
            <p:spPr bwMode="auto">
              <a:xfrm>
                <a:off x="2441575" y="2090738"/>
                <a:ext cx="379413" cy="34925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97" name="Oval 7"/>
              <p:cNvSpPr>
                <a:spLocks noChangeAspect="1" noChangeArrowheads="1"/>
              </p:cNvSpPr>
              <p:nvPr/>
            </p:nvSpPr>
            <p:spPr bwMode="auto">
              <a:xfrm>
                <a:off x="2584450" y="2222500"/>
                <a:ext cx="93663" cy="85725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98" name="Oval 8"/>
              <p:cNvSpPr>
                <a:spLocks noChangeAspect="1" noChangeArrowheads="1"/>
              </p:cNvSpPr>
              <p:nvPr/>
            </p:nvSpPr>
            <p:spPr bwMode="auto">
              <a:xfrm>
                <a:off x="3186113" y="2859088"/>
                <a:ext cx="381000" cy="349250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99" name="Oval 9"/>
              <p:cNvSpPr>
                <a:spLocks noChangeAspect="1" noChangeArrowheads="1"/>
              </p:cNvSpPr>
              <p:nvPr/>
            </p:nvSpPr>
            <p:spPr bwMode="auto">
              <a:xfrm>
                <a:off x="1382713" y="4773613"/>
                <a:ext cx="379412" cy="349250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00" name="Oval 10"/>
              <p:cNvSpPr>
                <a:spLocks noChangeAspect="1" noChangeArrowheads="1"/>
              </p:cNvSpPr>
              <p:nvPr/>
            </p:nvSpPr>
            <p:spPr bwMode="auto">
              <a:xfrm>
                <a:off x="1382713" y="2076450"/>
                <a:ext cx="379412" cy="34925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01" name="Oval 11"/>
              <p:cNvSpPr>
                <a:spLocks noChangeAspect="1" noChangeArrowheads="1"/>
              </p:cNvSpPr>
              <p:nvPr/>
            </p:nvSpPr>
            <p:spPr bwMode="auto">
              <a:xfrm>
                <a:off x="596900" y="3975100"/>
                <a:ext cx="379413" cy="34925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02" name="Oval 12"/>
              <p:cNvSpPr>
                <a:spLocks noChangeAspect="1" noChangeArrowheads="1"/>
              </p:cNvSpPr>
              <p:nvPr/>
            </p:nvSpPr>
            <p:spPr bwMode="auto">
              <a:xfrm>
                <a:off x="2452688" y="4767263"/>
                <a:ext cx="379412" cy="34925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03" name="Oval 13"/>
              <p:cNvSpPr>
                <a:spLocks noChangeAspect="1" noChangeArrowheads="1"/>
              </p:cNvSpPr>
              <p:nvPr/>
            </p:nvSpPr>
            <p:spPr bwMode="auto">
              <a:xfrm>
                <a:off x="3195638" y="4008438"/>
                <a:ext cx="379412" cy="349250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04" name="Rectangle 14"/>
              <p:cNvSpPr>
                <a:spLocks noChangeAspect="1" noChangeArrowheads="1"/>
              </p:cNvSpPr>
              <p:nvPr/>
            </p:nvSpPr>
            <p:spPr bwMode="auto">
              <a:xfrm>
                <a:off x="1874838" y="3082925"/>
                <a:ext cx="68262" cy="93663"/>
              </a:xfrm>
              <a:prstGeom prst="rect">
                <a:avLst/>
              </a:prstGeom>
              <a:solidFill>
                <a:srgbClr val="00B0F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he-IL"/>
              </a:p>
            </p:txBody>
          </p:sp>
          <p:cxnSp>
            <p:nvCxnSpPr>
              <p:cNvPr id="105" name="AutoShape 15"/>
              <p:cNvCxnSpPr>
                <a:cxnSpLocks noChangeAspect="1" noChangeShapeType="1"/>
                <a:stCxn id="96" idx="3"/>
                <a:endCxn id="104" idx="3"/>
              </p:cNvCxnSpPr>
              <p:nvPr/>
            </p:nvCxnSpPr>
            <p:spPr bwMode="auto">
              <a:xfrm flipH="1">
                <a:off x="1943100" y="2389188"/>
                <a:ext cx="554038" cy="741362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106" name="AutoShape 16"/>
              <p:cNvCxnSpPr>
                <a:cxnSpLocks noChangeAspect="1" noChangeShapeType="1"/>
                <a:stCxn id="104" idx="1"/>
                <a:endCxn id="100" idx="5"/>
              </p:cNvCxnSpPr>
              <p:nvPr/>
            </p:nvCxnSpPr>
            <p:spPr bwMode="auto">
              <a:xfrm flipH="1" flipV="1">
                <a:off x="1706563" y="2374900"/>
                <a:ext cx="168275" cy="75565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107" name="AutoShape 17"/>
              <p:cNvCxnSpPr>
                <a:cxnSpLocks noChangeAspect="1" noChangeShapeType="1"/>
                <a:stCxn id="104" idx="1"/>
                <a:endCxn id="95" idx="6"/>
              </p:cNvCxnSpPr>
              <p:nvPr/>
            </p:nvCxnSpPr>
            <p:spPr bwMode="auto">
              <a:xfrm flipH="1" flipV="1">
                <a:off x="963613" y="3038475"/>
                <a:ext cx="911225" cy="92075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108" name="AutoShape 18"/>
              <p:cNvCxnSpPr>
                <a:cxnSpLocks noChangeAspect="1" noChangeShapeType="1"/>
                <a:stCxn id="104" idx="1"/>
                <a:endCxn id="101" idx="7"/>
              </p:cNvCxnSpPr>
              <p:nvPr/>
            </p:nvCxnSpPr>
            <p:spPr bwMode="auto">
              <a:xfrm flipH="1">
                <a:off x="920750" y="3130550"/>
                <a:ext cx="954088" cy="89535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sp>
            <p:nvSpPr>
              <p:cNvPr id="109" name="Rectangle 19"/>
              <p:cNvSpPr>
                <a:spLocks noChangeAspect="1" noChangeArrowheads="1"/>
              </p:cNvSpPr>
              <p:nvPr/>
            </p:nvSpPr>
            <p:spPr bwMode="auto">
              <a:xfrm>
                <a:off x="2670455" y="3316288"/>
                <a:ext cx="68262" cy="93662"/>
              </a:xfrm>
              <a:prstGeom prst="rect">
                <a:avLst/>
              </a:prstGeom>
              <a:solidFill>
                <a:srgbClr val="00B0F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he-IL"/>
              </a:p>
            </p:txBody>
          </p:sp>
          <p:cxnSp>
            <p:nvCxnSpPr>
              <p:cNvPr id="110" name="AutoShape 20"/>
              <p:cNvCxnSpPr>
                <a:cxnSpLocks noChangeAspect="1" noChangeShapeType="1"/>
                <a:stCxn id="96" idx="4"/>
                <a:endCxn id="109" idx="0"/>
              </p:cNvCxnSpPr>
              <p:nvPr/>
            </p:nvCxnSpPr>
            <p:spPr bwMode="auto">
              <a:xfrm rot="16200000" flipH="1">
                <a:off x="2229784" y="2841486"/>
                <a:ext cx="876300" cy="73304"/>
              </a:xfrm>
              <a:prstGeom prst="straightConnector1">
                <a:avLst/>
              </a:prstGeom>
              <a:noFill/>
              <a:ln w="9525">
                <a:solidFill>
                  <a:srgbClr val="800000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111" name="AutoShape 21"/>
              <p:cNvCxnSpPr>
                <a:cxnSpLocks noChangeAspect="1" noChangeShapeType="1"/>
                <a:stCxn id="109" idx="2"/>
                <a:endCxn id="103" idx="1"/>
              </p:cNvCxnSpPr>
              <p:nvPr/>
            </p:nvCxnSpPr>
            <p:spPr bwMode="auto">
              <a:xfrm rot="16200000" flipH="1">
                <a:off x="2653077" y="3461459"/>
                <a:ext cx="649634" cy="546616"/>
              </a:xfrm>
              <a:prstGeom prst="straightConnector1">
                <a:avLst/>
              </a:prstGeom>
              <a:noFill/>
              <a:ln w="9525">
                <a:solidFill>
                  <a:srgbClr val="800000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112" name="AutoShape 22"/>
              <p:cNvCxnSpPr>
                <a:cxnSpLocks noChangeAspect="1" noChangeShapeType="1"/>
                <a:stCxn id="109" idx="2"/>
                <a:endCxn id="118" idx="6"/>
              </p:cNvCxnSpPr>
              <p:nvPr/>
            </p:nvCxnSpPr>
            <p:spPr bwMode="auto">
              <a:xfrm rot="5400000">
                <a:off x="2441073" y="3332515"/>
                <a:ext cx="186079" cy="340949"/>
              </a:xfrm>
              <a:prstGeom prst="straightConnector1">
                <a:avLst/>
              </a:prstGeom>
              <a:noFill/>
              <a:ln w="9525">
                <a:solidFill>
                  <a:srgbClr val="800000"/>
                </a:solidFill>
                <a:round/>
                <a:headEnd/>
                <a:tailEnd type="triangle" w="med" len="med"/>
              </a:ln>
              <a:effectLst/>
            </p:spPr>
          </p:cxnSp>
          <p:pic>
            <p:nvPicPr>
              <p:cNvPr id="113" name="Picture 23" descr="TP_tmp"/>
              <p:cNvPicPr>
                <a:picLocks noChangeAspect="1" noChangeArrowheads="1"/>
              </p:cNvPicPr>
              <p:nvPr>
                <p:custDataLst>
                  <p:tags r:id="rId1"/>
                </p:custDataLst>
              </p:nvPr>
            </p:nvPicPr>
            <p:blipFill>
              <a:blip r:embed="rId22" cstate="print"/>
              <a:srcRect/>
              <a:stretch>
                <a:fillRect/>
              </a:stretch>
            </p:blipFill>
            <p:spPr bwMode="auto">
              <a:xfrm>
                <a:off x="1716088" y="2578100"/>
                <a:ext cx="144462" cy="31273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4" name="Picture 24" descr="TP_tmp"/>
              <p:cNvPicPr>
                <a:picLocks noChangeAspect="1" noChangeArrowheads="1"/>
              </p:cNvPicPr>
              <p:nvPr>
                <p:custDataLst>
                  <p:tags r:id="rId2"/>
                </p:custDataLst>
              </p:nvPr>
            </p:nvPicPr>
            <p:blipFill>
              <a:blip r:embed="rId22" cstate="print"/>
              <a:srcRect/>
              <a:stretch>
                <a:fillRect/>
              </a:stretch>
            </p:blipFill>
            <p:spPr bwMode="auto">
              <a:xfrm>
                <a:off x="1244600" y="2922588"/>
                <a:ext cx="144463" cy="31115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5" name="Picture 25" descr="TP_tmp"/>
              <p:cNvPicPr>
                <a:picLocks noChangeAspect="1" noChangeArrowheads="1"/>
              </p:cNvPicPr>
              <p:nvPr>
                <p:custDataLst>
                  <p:tags r:id="rId3"/>
                </p:custDataLst>
              </p:nvPr>
            </p:nvPicPr>
            <p:blipFill>
              <a:blip r:embed="rId23" cstate="print"/>
              <a:srcRect/>
              <a:stretch>
                <a:fillRect/>
              </a:stretch>
            </p:blipFill>
            <p:spPr bwMode="auto">
              <a:xfrm>
                <a:off x="1290638" y="3443288"/>
                <a:ext cx="144462" cy="31273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6" name="Picture 26" descr="TP_tmp"/>
              <p:cNvPicPr>
                <a:picLocks noChangeAspect="1" noChangeArrowheads="1"/>
              </p:cNvPicPr>
              <p:nvPr>
                <p:custDataLst>
                  <p:tags r:id="rId4"/>
                </p:custDataLst>
              </p:nvPr>
            </p:nvPicPr>
            <p:blipFill>
              <a:blip r:embed="rId24" cstate="print"/>
              <a:srcRect/>
              <a:stretch>
                <a:fillRect/>
              </a:stretch>
            </p:blipFill>
            <p:spPr bwMode="auto">
              <a:xfrm>
                <a:off x="2472406" y="3373533"/>
                <a:ext cx="144462" cy="31273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7" name="Picture 27" descr="TP_tmp"/>
              <p:cNvPicPr>
                <a:picLocks noChangeAspect="1" noChangeArrowheads="1"/>
              </p:cNvPicPr>
              <p:nvPr>
                <p:custDataLst>
                  <p:tags r:id="rId5"/>
                </p:custDataLst>
              </p:nvPr>
            </p:nvPicPr>
            <p:blipFill>
              <a:blip r:embed="rId25" cstate="print"/>
              <a:srcRect/>
              <a:stretch>
                <a:fillRect/>
              </a:stretch>
            </p:blipFill>
            <p:spPr bwMode="auto">
              <a:xfrm>
                <a:off x="2913996" y="3573681"/>
                <a:ext cx="142875" cy="31273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18" name="Oval 8"/>
              <p:cNvSpPr>
                <a:spLocks noChangeAspect="1" noChangeArrowheads="1"/>
              </p:cNvSpPr>
              <p:nvPr/>
            </p:nvSpPr>
            <p:spPr bwMode="auto">
              <a:xfrm>
                <a:off x="1982637" y="3421404"/>
                <a:ext cx="381000" cy="349250"/>
              </a:xfrm>
              <a:prstGeom prst="ellipse">
                <a:avLst/>
              </a:prstGeom>
              <a:solidFill>
                <a:schemeClr val="bg2">
                  <a:alpha val="55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cxnSp>
            <p:nvCxnSpPr>
              <p:cNvPr id="119" name="Curved Connector 118"/>
              <p:cNvCxnSpPr>
                <a:stCxn id="118" idx="4"/>
                <a:endCxn id="118" idx="2"/>
              </p:cNvCxnSpPr>
              <p:nvPr/>
            </p:nvCxnSpPr>
            <p:spPr bwMode="auto">
              <a:xfrm rot="5400000" flipH="1">
                <a:off x="1990574" y="3588092"/>
                <a:ext cx="174625" cy="190500"/>
              </a:xfrm>
              <a:prstGeom prst="curvedConnector4">
                <a:avLst>
                  <a:gd name="adj1" fmla="val -130909"/>
                  <a:gd name="adj2" fmla="val 220000"/>
                </a:avLst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pic>
            <p:nvPicPr>
              <p:cNvPr id="120" name="Picture 119" descr="TP_tmp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2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1853993" y="4082415"/>
                <a:ext cx="122415" cy="192366"/>
              </a:xfrm>
              <a:prstGeom prst="rect">
                <a:avLst/>
              </a:prstGeom>
              <a:noFill/>
              <a:ln/>
              <a:effectLst/>
              <a:extLst>
                <a:ext uri="{909E8E84-426E-40DD-AFC4-6F175D3DCCD1}">
                  <a14:hiddenFill xmlns:a14="http://schemas.microsoft.com/office/drawing/2010/main">
                    <a:pattFill prst="pct5">
                      <a:fgClr>
                        <a:srgbClr val="FFFFFF">
                          <a:alpha val="0"/>
                        </a:srgbClr>
                      </a:fgClr>
                      <a:bgClr>
                        <a:srgbClr val="FFFFFF">
                          <a:alpha val="0"/>
                        </a:srgbClr>
                      </a:bgClr>
                    </a:patt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7357" dir="2700000" rotWithShape="0">
                        <a:scrgbClr r="0" g="0" b="0"/>
                      </a:outerShdw>
                    </a:effectLst>
                  </a14:hiddenEffects>
                </a:ext>
                <a:ext uri="{31F19639-BCED-4A60-ADC4-E9642A236FB7}">
                  <a14:hiddenScene3d xmlns:a14="http://schemas.microsoft.com/office/drawing/2010/main">
                    <a:camera prst="orthographicFront">
                      <a:rot lat="0" lon="0" rev="0"/>
                    </a:camera>
                    <a:lightRig rig="threePt" dir="t">
                      <a:rot lat="0" lon="0" rev="0"/>
                    </a:lightRig>
                  </a14:hiddenScene3d>
                </a:ext>
                <a:ext uri="{E45631CC-5BF2-4C18-A39C-3461C7D3F71A}">
                  <a14:hiddenSp3d xmlns:a14="http://schemas.microsoft.com/office/drawing/2010/main" extrusionH="457200">
                    <a:contourClr>
                      <a:srgbClr val="000000"/>
                    </a:contourClr>
                  </a14:hiddenSp3d>
                </a:ex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TextBox 92"/>
                <p:cNvSpPr txBox="1"/>
                <p:nvPr/>
              </p:nvSpPr>
              <p:spPr>
                <a:xfrm>
                  <a:off x="2320303" y="4238394"/>
                  <a:ext cx="636589" cy="349968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1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10</m:t>
                        </m:r>
                      </m:oMath>
                    </m:oMathPara>
                  </a14:m>
                  <a:endParaRPr lang="he-IL" sz="18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93" name="TextBox 9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20303" y="4238394"/>
                  <a:ext cx="636589" cy="349968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TextBox 93"/>
                <p:cNvSpPr txBox="1"/>
                <p:nvPr/>
              </p:nvSpPr>
              <p:spPr>
                <a:xfrm>
                  <a:off x="2061313" y="4117281"/>
                  <a:ext cx="348709" cy="349968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20</m:t>
                        </m:r>
                      </m:oMath>
                    </m:oMathPara>
                  </a14:m>
                  <a:endParaRPr lang="he-IL" sz="18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94" name="TextBox 9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61313" y="4117281"/>
                  <a:ext cx="348709" cy="349968"/>
                </a:xfrm>
                <a:prstGeom prst="rect">
                  <a:avLst/>
                </a:prstGeom>
                <a:blipFill>
                  <a:blip r:embed="rId28"/>
                  <a:stretch>
                    <a:fillRect l="-17544" r="-35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5821501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le:Backgammon l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358" y="1313635"/>
            <a:ext cx="4621908" cy="307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1"/>
          <p:cNvSpPr>
            <a:spLocks noChangeArrowheads="1"/>
          </p:cNvSpPr>
          <p:nvPr/>
        </p:nvSpPr>
        <p:spPr bwMode="auto">
          <a:xfrm>
            <a:off x="0" y="293525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6000" dirty="0">
                <a:solidFill>
                  <a:srgbClr val="0033CC"/>
                </a:solidFill>
              </a:rPr>
              <a:t>Backgammon</a:t>
            </a:r>
          </a:p>
        </p:txBody>
      </p:sp>
      <p:sp>
        <p:nvSpPr>
          <p:cNvPr id="4" name="Text Box 49"/>
          <p:cNvSpPr txBox="1">
            <a:spLocks noChangeArrowheads="1"/>
          </p:cNvSpPr>
          <p:nvPr/>
        </p:nvSpPr>
        <p:spPr bwMode="auto">
          <a:xfrm>
            <a:off x="0" y="4471280"/>
            <a:ext cx="10080625" cy="57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Backgammon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a TBSG.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-1710" y="5037215"/>
                <a:ext cx="10080625" cy="577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single cost/reward of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0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or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0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the last move.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710" y="5037215"/>
                <a:ext cx="10080625" cy="577209"/>
              </a:xfrm>
              <a:prstGeom prst="rect">
                <a:avLst/>
              </a:prstGeom>
              <a:blipFill>
                <a:blip r:embed="rId3"/>
                <a:stretch>
                  <a:fillRect t="-9474" b="-3157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Box 49"/>
          <p:cNvSpPr txBox="1">
            <a:spLocks noChangeArrowheads="1"/>
          </p:cNvSpPr>
          <p:nvPr/>
        </p:nvSpPr>
        <p:spPr bwMode="auto">
          <a:xfrm>
            <a:off x="6854" y="5603150"/>
            <a:ext cx="10080625" cy="57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huge number of vertices/states.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49"/>
          <p:cNvSpPr txBox="1">
            <a:spLocks noChangeArrowheads="1"/>
          </p:cNvSpPr>
          <p:nvPr/>
        </p:nvSpPr>
        <p:spPr bwMode="auto">
          <a:xfrm>
            <a:off x="5144" y="6169085"/>
            <a:ext cx="10080625" cy="57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it be solved in </a:t>
            </a:r>
            <a:r>
              <a:rPr lang="en-US" sz="3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polynomial time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the number of states?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49"/>
          <p:cNvSpPr txBox="1">
            <a:spLocks noChangeArrowheads="1"/>
          </p:cNvSpPr>
          <p:nvPr/>
        </p:nvSpPr>
        <p:spPr bwMode="auto">
          <a:xfrm>
            <a:off x="3434" y="6735019"/>
            <a:ext cx="10080625" cy="57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(We are not going to solve backgammon in this course.)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7255" y="1654849"/>
            <a:ext cx="2954445" cy="779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Author: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Ptkfgs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Wikimedia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Commons,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free media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repository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278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1"/>
          <p:cNvSpPr>
            <a:spLocks noChangeArrowheads="1"/>
          </p:cNvSpPr>
          <p:nvPr/>
        </p:nvSpPr>
        <p:spPr bwMode="auto">
          <a:xfrm>
            <a:off x="0" y="314073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6000" dirty="0" smtClean="0">
                <a:solidFill>
                  <a:srgbClr val="0033CC"/>
                </a:solidFill>
              </a:rPr>
              <a:t>Chess</a:t>
            </a:r>
            <a:endParaRPr lang="en-US" sz="6000" dirty="0">
              <a:solidFill>
                <a:srgbClr val="0033CC"/>
              </a:solidFill>
            </a:endParaRPr>
          </a:p>
        </p:txBody>
      </p:sp>
      <p:sp>
        <p:nvSpPr>
          <p:cNvPr id="4" name="Text Box 49"/>
          <p:cNvSpPr txBox="1">
            <a:spLocks noChangeArrowheads="1"/>
          </p:cNvSpPr>
          <p:nvPr/>
        </p:nvSpPr>
        <p:spPr bwMode="auto">
          <a:xfrm>
            <a:off x="0" y="4224707"/>
            <a:ext cx="10080625" cy="57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Chess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deterministic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TBSG.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-1710" y="4793208"/>
                <a:ext cx="10080625" cy="577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single cost/reward of </a:t>
                </a:r>
                <a14:m>
                  <m:oMath xmlns:m="http://schemas.openxmlformats.org/officeDocument/2006/math">
                    <m:r>
                      <a:rPr lang="en-US" sz="3000" b="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000" b="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or </a:t>
                </a:r>
                <a14:m>
                  <m:oMath xmlns:m="http://schemas.openxmlformats.org/officeDocument/2006/math">
                    <m:r>
                      <a:rPr lang="en-US" sz="3000" b="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0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the last move.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710" y="4793208"/>
                <a:ext cx="10080625" cy="577209"/>
              </a:xfrm>
              <a:prstGeom prst="rect">
                <a:avLst/>
              </a:prstGeom>
              <a:blipFill>
                <a:blip r:embed="rId2"/>
                <a:stretch>
                  <a:fillRect t="-9474" b="-3157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Box 49"/>
          <p:cNvSpPr txBox="1">
            <a:spLocks noChangeArrowheads="1"/>
          </p:cNvSpPr>
          <p:nvPr/>
        </p:nvSpPr>
        <p:spPr bwMode="auto">
          <a:xfrm>
            <a:off x="6854" y="5361709"/>
            <a:ext cx="10080625" cy="57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“Threefold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repetition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rule”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File:ChessStartingPosi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421" y="1532493"/>
            <a:ext cx="3717782" cy="247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410962" y="2148069"/>
            <a:ext cx="2671282" cy="664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Attribution: Bubba73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English Wikipedia</a:t>
            </a: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5144" y="5930210"/>
            <a:ext cx="10080625" cy="57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“Fifty-move rule”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49"/>
          <p:cNvSpPr txBox="1">
            <a:spLocks noChangeArrowheads="1"/>
          </p:cNvSpPr>
          <p:nvPr/>
        </p:nvSpPr>
        <p:spPr bwMode="auto">
          <a:xfrm>
            <a:off x="13708" y="6498711"/>
            <a:ext cx="10080625" cy="57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Zermelo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’s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Theorem (1913)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567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057" name="Rectangle 73"/>
          <p:cNvSpPr>
            <a:spLocks noChangeArrowheads="1"/>
          </p:cNvSpPr>
          <p:nvPr/>
        </p:nvSpPr>
        <p:spPr bwMode="auto">
          <a:xfrm>
            <a:off x="0" y="100012"/>
            <a:ext cx="10080625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400" dirty="0" smtClean="0">
                <a:solidFill>
                  <a:schemeClr val="accent2"/>
                </a:solidFill>
              </a:rPr>
              <a:t>A simple TBSG</a:t>
            </a:r>
            <a:endParaRPr lang="en-US" sz="4400" dirty="0"/>
          </a:p>
        </p:txBody>
      </p:sp>
      <p:sp>
        <p:nvSpPr>
          <p:cNvPr id="57" name="Oval 30"/>
          <p:cNvSpPr>
            <a:spLocks noChangeAspect="1" noChangeArrowheads="1"/>
          </p:cNvSpPr>
          <p:nvPr/>
        </p:nvSpPr>
        <p:spPr bwMode="auto">
          <a:xfrm>
            <a:off x="7420927" y="2852102"/>
            <a:ext cx="575310" cy="528320"/>
          </a:xfrm>
          <a:prstGeom prst="ellipse">
            <a:avLst/>
          </a:prstGeom>
          <a:solidFill>
            <a:srgbClr val="FF0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36" name="Oval 30"/>
          <p:cNvSpPr>
            <a:spLocks noChangeAspect="1" noChangeArrowheads="1"/>
          </p:cNvSpPr>
          <p:nvPr/>
        </p:nvSpPr>
        <p:spPr bwMode="auto">
          <a:xfrm>
            <a:off x="4873307" y="2852102"/>
            <a:ext cx="575310" cy="528320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0" name="Rectangle 39"/>
          <p:cNvSpPr>
            <a:spLocks noChangeAspect="1"/>
          </p:cNvSpPr>
          <p:nvPr/>
        </p:nvSpPr>
        <p:spPr bwMode="auto">
          <a:xfrm>
            <a:off x="5040312" y="4624387"/>
            <a:ext cx="241300" cy="2413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cxnSp>
        <p:nvCxnSpPr>
          <p:cNvPr id="50" name="Straight Arrow Connector 49"/>
          <p:cNvCxnSpPr>
            <a:stCxn id="36" idx="4"/>
            <a:endCxn id="40" idx="0"/>
          </p:cNvCxnSpPr>
          <p:nvPr/>
        </p:nvCxnSpPr>
        <p:spPr bwMode="auto">
          <a:xfrm rot="5400000">
            <a:off x="4538980" y="4002404"/>
            <a:ext cx="1243965" cy="1588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5" name="Shape 86"/>
          <p:cNvCxnSpPr>
            <a:stCxn id="40" idx="1"/>
            <a:endCxn id="74" idx="5"/>
          </p:cNvCxnSpPr>
          <p:nvPr/>
        </p:nvCxnSpPr>
        <p:spPr bwMode="auto">
          <a:xfrm rot="10800000">
            <a:off x="2816746" y="3303051"/>
            <a:ext cx="2223567" cy="1441986"/>
          </a:xfrm>
          <a:prstGeom prst="curvedConnector2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0" name="Shape 86"/>
          <p:cNvCxnSpPr>
            <a:stCxn id="40" idx="3"/>
            <a:endCxn id="57" idx="4"/>
          </p:cNvCxnSpPr>
          <p:nvPr/>
        </p:nvCxnSpPr>
        <p:spPr bwMode="auto">
          <a:xfrm flipV="1">
            <a:off x="5281612" y="3380422"/>
            <a:ext cx="2426970" cy="1364615"/>
          </a:xfrm>
          <a:prstGeom prst="curvedConnector2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74" name="Oval 30"/>
          <p:cNvSpPr>
            <a:spLocks noChangeAspect="1" noChangeArrowheads="1"/>
          </p:cNvSpPr>
          <p:nvPr/>
        </p:nvSpPr>
        <p:spPr bwMode="auto">
          <a:xfrm>
            <a:off x="2325687" y="2852102"/>
            <a:ext cx="575310" cy="528320"/>
          </a:xfrm>
          <a:prstGeom prst="ellipse">
            <a:avLst/>
          </a:prstGeom>
          <a:solidFill>
            <a:srgbClr val="FF0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6" name="Rectangle 75"/>
          <p:cNvSpPr>
            <a:spLocks noChangeAspect="1"/>
          </p:cNvSpPr>
          <p:nvPr/>
        </p:nvSpPr>
        <p:spPr bwMode="auto">
          <a:xfrm>
            <a:off x="2506662" y="4624387"/>
            <a:ext cx="241300" cy="2413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cxnSp>
        <p:nvCxnSpPr>
          <p:cNvPr id="77" name="Straight Arrow Connector 76"/>
          <p:cNvCxnSpPr>
            <a:stCxn id="74" idx="4"/>
            <a:endCxn id="76" idx="0"/>
          </p:cNvCxnSpPr>
          <p:nvPr/>
        </p:nvCxnSpPr>
        <p:spPr bwMode="auto">
          <a:xfrm rot="16200000" flipH="1">
            <a:off x="1998345" y="3995419"/>
            <a:ext cx="1243965" cy="13970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0" name="Straight Arrow Connector 79"/>
          <p:cNvCxnSpPr>
            <a:stCxn id="74" idx="6"/>
            <a:endCxn id="36" idx="2"/>
          </p:cNvCxnSpPr>
          <p:nvPr/>
        </p:nvCxnSpPr>
        <p:spPr bwMode="auto">
          <a:xfrm>
            <a:off x="2900997" y="3116262"/>
            <a:ext cx="1972310" cy="1588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4" name="Shape 86"/>
          <p:cNvCxnSpPr>
            <a:stCxn id="76" idx="3"/>
            <a:endCxn id="36" idx="3"/>
          </p:cNvCxnSpPr>
          <p:nvPr/>
        </p:nvCxnSpPr>
        <p:spPr bwMode="auto">
          <a:xfrm flipV="1">
            <a:off x="2747962" y="3303051"/>
            <a:ext cx="2209597" cy="1441986"/>
          </a:xfrm>
          <a:prstGeom prst="curvedConnector2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7" name="Shape 86"/>
          <p:cNvCxnSpPr>
            <a:stCxn id="76" idx="1"/>
            <a:endCxn id="74" idx="2"/>
          </p:cNvCxnSpPr>
          <p:nvPr/>
        </p:nvCxnSpPr>
        <p:spPr bwMode="auto">
          <a:xfrm rot="10800000">
            <a:off x="2325688" y="3116263"/>
            <a:ext cx="180975" cy="1628775"/>
          </a:xfrm>
          <a:prstGeom prst="curvedConnector3">
            <a:avLst>
              <a:gd name="adj1" fmla="val 411792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2" name="Curved Connector 121"/>
          <p:cNvCxnSpPr>
            <a:stCxn id="57" idx="0"/>
            <a:endCxn id="74" idx="0"/>
          </p:cNvCxnSpPr>
          <p:nvPr/>
        </p:nvCxnSpPr>
        <p:spPr bwMode="auto">
          <a:xfrm rot="16200000" flipV="1">
            <a:off x="5160962" y="304482"/>
            <a:ext cx="1588" cy="5095240"/>
          </a:xfrm>
          <a:prstGeom prst="curvedConnector3">
            <a:avLst>
              <a:gd name="adj1" fmla="val 64688496"/>
            </a:avLst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6" name="Curved Connector 125"/>
          <p:cNvCxnSpPr>
            <a:stCxn id="57" idx="1"/>
            <a:endCxn id="36" idx="7"/>
          </p:cNvCxnSpPr>
          <p:nvPr/>
        </p:nvCxnSpPr>
        <p:spPr bwMode="auto">
          <a:xfrm rot="16200000" flipV="1">
            <a:off x="6434772" y="1859066"/>
            <a:ext cx="1588" cy="2140814"/>
          </a:xfrm>
          <a:prstGeom prst="curvedConnector3">
            <a:avLst>
              <a:gd name="adj1" fmla="val 19267695"/>
            </a:avLst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9" name="Curved Connector 128"/>
          <p:cNvCxnSpPr>
            <a:stCxn id="36" idx="5"/>
            <a:endCxn id="57" idx="3"/>
          </p:cNvCxnSpPr>
          <p:nvPr/>
        </p:nvCxnSpPr>
        <p:spPr bwMode="auto">
          <a:xfrm rot="16200000" flipH="1">
            <a:off x="6434772" y="2232644"/>
            <a:ext cx="1588" cy="2140814"/>
          </a:xfrm>
          <a:prstGeom prst="curvedConnector3">
            <a:avLst>
              <a:gd name="adj1" fmla="val 19267695"/>
            </a:avLst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55" name="Picture 67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22912" y="4506913"/>
            <a:ext cx="183172" cy="4762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56" name="Picture 67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8665" y="4506913"/>
            <a:ext cx="183172" cy="4762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57" name="TextBox 156"/>
          <p:cNvSpPr txBox="1"/>
          <p:nvPr/>
        </p:nvSpPr>
        <p:spPr>
          <a:xfrm>
            <a:off x="3532187" y="2573337"/>
            <a:ext cx="723900" cy="6075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he-IL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1" name="TextBox 160"/>
          <p:cNvSpPr txBox="1"/>
          <p:nvPr/>
        </p:nvSpPr>
        <p:spPr>
          <a:xfrm>
            <a:off x="4799012" y="1246187"/>
            <a:ext cx="723900" cy="6075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he-IL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2" name="TextBox 161"/>
          <p:cNvSpPr txBox="1"/>
          <p:nvPr/>
        </p:nvSpPr>
        <p:spPr>
          <a:xfrm>
            <a:off x="5884862" y="2090737"/>
            <a:ext cx="1025525" cy="6075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endParaRPr lang="he-IL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" name="TextBox 162"/>
          <p:cNvSpPr txBox="1"/>
          <p:nvPr/>
        </p:nvSpPr>
        <p:spPr>
          <a:xfrm>
            <a:off x="5945187" y="3051648"/>
            <a:ext cx="1025525" cy="6075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he-IL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5100637" y="3715223"/>
            <a:ext cx="723900" cy="6075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he-IL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7" name="TextBox 166"/>
          <p:cNvSpPr txBox="1"/>
          <p:nvPr/>
        </p:nvSpPr>
        <p:spPr>
          <a:xfrm>
            <a:off x="1940587" y="3622012"/>
            <a:ext cx="723900" cy="6075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he-IL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8" name="Picture 70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24062" y="4410868"/>
            <a:ext cx="187447" cy="4873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69" name="Picture 71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49587" y="4413249"/>
            <a:ext cx="185616" cy="482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70" name="Text Box 49"/>
          <p:cNvSpPr txBox="1">
            <a:spLocks noChangeArrowheads="1"/>
          </p:cNvSpPr>
          <p:nvPr/>
        </p:nvSpPr>
        <p:spPr bwMode="auto">
          <a:xfrm>
            <a:off x="418306" y="6254213"/>
            <a:ext cx="9244013" cy="95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Objective: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0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expected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limiting average reward </a:t>
            </a:r>
            <a:r>
              <a:rPr lang="en-US" sz="3000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 turn </a:t>
            </a:r>
            <a:endParaRPr lang="en-US" sz="3000" dirty="0">
              <a:solidFill>
                <a:srgbClr val="99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3" name="Straight Arrow Connector 172"/>
          <p:cNvCxnSpPr>
            <a:stCxn id="36" idx="4"/>
            <a:endCxn id="40" idx="0"/>
          </p:cNvCxnSpPr>
          <p:nvPr/>
        </p:nvCxnSpPr>
        <p:spPr bwMode="auto">
          <a:xfrm rot="5400000">
            <a:off x="4538980" y="4002404"/>
            <a:ext cx="1243965" cy="1588"/>
          </a:xfrm>
          <a:prstGeom prst="straightConnector1">
            <a:avLst/>
          </a:prstGeom>
          <a:solidFill>
            <a:srgbClr val="00B8FF"/>
          </a:solidFill>
          <a:ln w="508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6" name="Curved Connector 175"/>
          <p:cNvCxnSpPr>
            <a:stCxn id="57" idx="1"/>
            <a:endCxn id="36" idx="7"/>
          </p:cNvCxnSpPr>
          <p:nvPr/>
        </p:nvCxnSpPr>
        <p:spPr bwMode="auto">
          <a:xfrm rot="16200000" flipV="1">
            <a:off x="6434772" y="1859066"/>
            <a:ext cx="1588" cy="2140814"/>
          </a:xfrm>
          <a:prstGeom prst="curvedConnector3">
            <a:avLst>
              <a:gd name="adj1" fmla="val 19267695"/>
            </a:avLst>
          </a:prstGeom>
          <a:solidFill>
            <a:srgbClr val="00B8FF"/>
          </a:solidFill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79" name="Straight Arrow Connector 178"/>
          <p:cNvCxnSpPr>
            <a:stCxn id="74" idx="4"/>
            <a:endCxn id="76" idx="0"/>
          </p:cNvCxnSpPr>
          <p:nvPr/>
        </p:nvCxnSpPr>
        <p:spPr bwMode="auto">
          <a:xfrm rot="16200000" flipH="1">
            <a:off x="1998345" y="3995419"/>
            <a:ext cx="1243965" cy="13970"/>
          </a:xfrm>
          <a:prstGeom prst="straightConnector1">
            <a:avLst/>
          </a:prstGeom>
          <a:solidFill>
            <a:srgbClr val="00B8FF"/>
          </a:solidFill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72" name="Oval 74"/>
          <p:cNvSpPr>
            <a:spLocks noChangeAspect="1" noChangeArrowheads="1"/>
          </p:cNvSpPr>
          <p:nvPr/>
        </p:nvSpPr>
        <p:spPr bwMode="auto">
          <a:xfrm>
            <a:off x="5071268" y="3034506"/>
            <a:ext cx="179388" cy="16351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pic>
        <p:nvPicPr>
          <p:cNvPr id="193" name="Picture 192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2040393" y="5327737"/>
            <a:ext cx="5999839" cy="488175"/>
          </a:xfrm>
          <a:prstGeom prst="rect">
            <a:avLst/>
          </a:prstGeom>
          <a:noFill/>
          <a:ln/>
          <a:effectLst/>
        </p:spPr>
      </p:pic>
      <p:sp>
        <p:nvSpPr>
          <p:cNvPr id="38" name="Text Box 59"/>
          <p:cNvSpPr txBox="1">
            <a:spLocks noChangeArrowheads="1"/>
          </p:cNvSpPr>
          <p:nvPr/>
        </p:nvSpPr>
        <p:spPr bwMode="auto">
          <a:xfrm>
            <a:off x="0" y="5171032"/>
            <a:ext cx="10080625" cy="95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players keep using the same actions,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get a </a:t>
            </a: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Markov chain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/>
              <p:cNvSpPr txBox="1"/>
              <p:nvPr/>
            </p:nvSpPr>
            <p:spPr>
              <a:xfrm>
                <a:off x="4094821" y="1902867"/>
                <a:ext cx="2130694" cy="7341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11</m:t>
                          </m:r>
                        </m:den>
                      </m:f>
                    </m:oMath>
                  </m:oMathPara>
                </a14:m>
                <a:endParaRPr lang="he-IL" sz="24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4821" y="1902867"/>
                <a:ext cx="2130694" cy="7341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/>
              <p:cNvSpPr txBox="1"/>
              <p:nvPr/>
            </p:nvSpPr>
            <p:spPr>
              <a:xfrm>
                <a:off x="964772" y="1931548"/>
                <a:ext cx="2130694" cy="74238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11</m:t>
                          </m:r>
                        </m:den>
                      </m:f>
                    </m:oMath>
                  </m:oMathPara>
                </a14:m>
                <a:endParaRPr lang="he-IL" sz="24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772" y="1931548"/>
                <a:ext cx="2130694" cy="74238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/>
              <p:cNvSpPr txBox="1"/>
              <p:nvPr/>
            </p:nvSpPr>
            <p:spPr>
              <a:xfrm>
                <a:off x="7630184" y="2684560"/>
                <a:ext cx="2130694" cy="7341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11</m:t>
                          </m:r>
                        </m:den>
                      </m:f>
                    </m:oMath>
                  </m:oMathPara>
                </a14:m>
                <a:endParaRPr lang="he-IL" sz="24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0184" y="2684560"/>
                <a:ext cx="2130694" cy="7341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066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6152E-7 1.70132E-6 L 0.00016 0.2152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6 0.21529 C 0.02078 0.21634 0.04141 0.2176 0.06141 0.21382 C 0.0814 0.21025 0.10077 0.20269 0.12061 0.19387 C 0.14029 0.18525 0.16234 0.17475 0.17981 0.16194 C 0.19713 0.14934 0.2132 0.13316 0.22485 0.11783 C 0.23681 0.10229 0.24532 0.08864 0.25067 0.06889 C 0.25587 0.04936 0.25602 0.02478 0.2565 0.00063 " pathEditMode="relative" rAng="0" ptsTypes="aaaaaaA">
                                      <p:cBhvr>
                                        <p:cTn id="22" dur="2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" y="-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539 1.70132E-6 C 0.25193 -0.0084 0.24847 -0.01659 0.23697 -0.02605 C 0.22548 -0.0355 0.20422 -0.05062 0.18643 -0.05671 C 0.16864 -0.0628 0.15179 -0.06364 0.13022 -0.0628 C 0.10864 -0.06196 0.07385 -0.05797 0.05668 -0.05209 C 0.03952 -0.04621 0.0359 -0.03613 0.02693 -0.02752 C 0.01795 -0.01891 0.01039 -0.00945 0.00283 1.70132E-6 " pathEditMode="relative" rAng="0" ptsTypes="aaaaaaA">
                                      <p:cBhvr>
                                        <p:cTn id="30" dur="2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" y="-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3 1.70132E-6 L 0.00079 0.2152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6 0.21529 C -0.01574 0.21487 -0.03149 0.21445 -0.04865 0.21067 C -0.06597 0.20689 -0.0866 0.19954 -0.10313 0.19239 C -0.11951 0.18504 -0.13194 0.17874 -0.14722 0.16656 C -0.16249 0.15459 -0.18154 0.13841 -0.19477 0.11972 C -0.208 0.10103 -0.22059 0.06994 -0.22642 0.05482 C -0.2324 0.0397 -0.22595 0.03823 -0.22988 0.02919 C -0.23398 0.01995 -0.24216 0.01008 -0.25019 0.00042 " pathEditMode="relative" rAng="0" ptsTypes="aaaaaaaA">
                                      <p:cBhvr>
                                        <p:cTn id="38" dur="2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-1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366 -0.00231 L -0.25035 0.2152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1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" grpId="0"/>
      <p:bldP spid="172" grpId="0" animBg="1"/>
      <p:bldP spid="172" grpId="1" animBg="1"/>
      <p:bldP spid="172" grpId="2" animBg="1"/>
      <p:bldP spid="172" grpId="3" animBg="1"/>
      <p:bldP spid="172" grpId="4" animBg="1"/>
      <p:bldP spid="172" grpId="5" animBg="1"/>
      <p:bldP spid="172" grpId="6" animBg="1"/>
      <p:bldP spid="38" grpId="0"/>
      <p:bldP spid="38" grpId="1"/>
      <p:bldP spid="39" grpId="0"/>
      <p:bldP spid="41" grpId="0"/>
      <p:bldP spid="4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ORDWRAP" val="0"/>
  <p:tag name="DEFAULTWIDTH" val="348"/>
  <p:tag name="DEFAULTHEIGHT" val="20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0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3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0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3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0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5"/>
  <p:tag name="PICTUREFILESIZE" val="98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0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3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0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3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0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5"/>
  <p:tag name="PICTUREFILESIZE" val="98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2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0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2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0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35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50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5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48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{5}{11}\cdot 40 + \frac{4}{11}\cdot 20 + \frac{2}{11}\cdot 100 \simeq 43.63\ldots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60"/>
  <p:tag name="PICTUREFILESIZE" val="920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0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3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0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3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10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10.125"/>
  <p:tag name="PICTUREFILESIZE" val="100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20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10.125"/>
  <p:tag name="PICTUREFILESIZE" val="105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0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5"/>
  <p:tag name="PICTUREFILESIZE" val="98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30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10"/>
  <p:tag name="PICTUREFILESIZE" val="106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10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10"/>
  <p:tag name="PICTUREFILESIZE" val="101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1,0,0}&#10;$\frac12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6"/>
  <p:tag name="PICTUREFILESIZE" val="101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1,0,0}&#10;$\frac12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6"/>
  <p:tag name="PICTUREFILESIZE" val="101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1,0,0}&#10;$\frac23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6"/>
  <p:tag name="PICTUREFILESIZE" val="104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1,0,0}&#10;$\frac13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6"/>
  <p:tag name="PICTUREFILESIZE" val="1006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1,0,0}&#10;$\frac34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6"/>
  <p:tag name="PICTUREFILESIZE" val="103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0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1,0,0}&#10;$\frac14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6"/>
  <p:tag name="PICTUREFILESIZE" val="99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20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10"/>
  <p:tag name="PICTUREFILESIZE" val="106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15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10"/>
  <p:tag name="PICTUREFILESIZE" val="102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10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10.125"/>
  <p:tag name="PICTUREFILESIZE" val="100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20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10.125"/>
  <p:tag name="PICTUREFILESIZE" val="105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0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5"/>
  <p:tag name="PICTUREFILESIZE" val="98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15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10"/>
  <p:tag name="PICTUREFILESIZE" val="102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$-n^3$$ 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17"/>
  <p:tag name="PICTUREFILESIZE" val="189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$-n^3$$ 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17"/>
  <p:tag name="PICTUREFILESIZE" val="189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$-n^3$$ 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17"/>
  <p:tag name="PICTUREFILESIZE" val="189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3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07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$n^8$$ 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10"/>
  <p:tag name="PICTUREFILESIZE" val="179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$n^8$$ 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10"/>
  <p:tag name="PICTUREFILESIZE" val="179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3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0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5"/>
  <p:tag name="PICTUREFILESIZE" val="98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0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lang="en-GB" sz="3600" b="0" i="0" u="none" strike="noStrike" cap="none" normalizeH="0" baseline="0" smtClean="0">
            <a:ln>
              <a:noFill/>
            </a:ln>
            <a:effectLst/>
            <a:latin typeface="Arial" pitchFamily="34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lang="en-GB" sz="3600" b="0" i="0" u="none" strike="noStrike" cap="none" normalizeH="0" baseline="0" smtClean="0">
            <a:ln>
              <a:noFill/>
            </a:ln>
            <a:effectLst/>
            <a:latin typeface="Arial" pitchFamily="34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  <a:txDef>
      <a:spPr>
        <a:noFill/>
      </a:spPr>
      <a:bodyPr wrap="square" rtlCol="1">
        <a:spAutoFit/>
      </a:bodyPr>
      <a:lstStyle>
        <a:defPPr algn="ctr">
          <a:defRPr dirty="0">
            <a:cs typeface="Times New Roman" panose="02020603050405020304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85272</TotalTime>
  <Words>3896</Words>
  <Application>Microsoft Office PowerPoint</Application>
  <PresentationFormat>Custom</PresentationFormat>
  <Paragraphs>422</Paragraphs>
  <Slides>41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41</vt:i4>
      </vt:variant>
    </vt:vector>
  </HeadingPairs>
  <TitlesOfParts>
    <vt:vector size="53" baseType="lpstr">
      <vt:lpstr>MS PGothic</vt:lpstr>
      <vt:lpstr>MS PGothic</vt:lpstr>
      <vt:lpstr>Arial</vt:lpstr>
      <vt:lpstr>Arial Unicode MS</vt:lpstr>
      <vt:lpstr>Cambria Math</vt:lpstr>
      <vt:lpstr>Comic Sans MS</vt:lpstr>
      <vt:lpstr>StarSymbol</vt:lpstr>
      <vt:lpstr>Symbol</vt:lpstr>
      <vt:lpstr>Times New Roman</vt:lpstr>
      <vt:lpstr>Wingdings</vt:lpstr>
      <vt:lpstr>Default Design</vt:lpstr>
      <vt:lpstr>Standarddesign</vt:lpstr>
      <vt:lpstr>Games on Graphs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Evaluating Strategies</vt:lpstr>
      <vt:lpstr>Lower and Upper Values</vt:lpstr>
      <vt:lpstr>Values and optimal strategies</vt:lpstr>
      <vt:lpstr>Finite games have values (Finite number of states and finite horizon)</vt:lpstr>
      <vt:lpstr>Backward induction / Dynamic programming</vt:lpstr>
      <vt:lpstr>Toy example</vt:lpstr>
      <vt:lpstr>PowerPoint Presentation</vt:lpstr>
      <vt:lpstr>PowerPoint Presentation</vt:lpstr>
      <vt:lpstr>PowerPoint Presentation</vt:lpstr>
      <vt:lpstr>0-sum matrix games vs. TBSGs</vt:lpstr>
      <vt:lpstr>0-sum games as matrix games</vt:lpstr>
      <vt:lpstr>Infinite 0-sum game without a value</vt:lpstr>
      <vt:lpstr>The “big-match” [Gillette (1957)] [Blackwell-Ferguson (1968)]</vt:lpstr>
      <vt:lpstr>The “big-match” [Gillette (1957)] [Blackwell-Ferguson (1968)]</vt:lpstr>
      <vt:lpstr>The “big-match” [Gillette (1957)] [Blackwell-Ferguson (1968)]</vt:lpstr>
      <vt:lpstr>The “big-match” [Gillette (1957)] [Blackwell-Ferguson (1968)]</vt:lpstr>
      <vt:lpstr>PowerPoint Presentation</vt:lpstr>
      <vt:lpstr>PowerPoint Presentation</vt:lpstr>
      <vt:lpstr>PowerPoint Presentation</vt:lpstr>
      <vt:lpstr>TBSG  NP  co-NP</vt:lpstr>
      <vt:lpstr>PowerPoint Presentation</vt:lpstr>
      <vt:lpstr>Energy Games (EGs)</vt:lpstr>
      <vt:lpstr>Energy Games (EGs)</vt:lpstr>
      <vt:lpstr>Parity Games (PGs)  A simple example</vt:lpstr>
      <vt:lpstr>Parity Games (PGs)</vt:lpstr>
      <vt:lpstr>Parity Games (PGs)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1 - Games on Graphs</dc:title>
  <dc:creator>zwick</dc:creator>
  <cp:lastModifiedBy>Uri Zwick</cp:lastModifiedBy>
  <cp:revision>1131</cp:revision>
  <dcterms:modified xsi:type="dcterms:W3CDTF">2020-10-25T13:31:51Z</dcterms:modified>
</cp:coreProperties>
</file>