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6"/>
  </p:notesMasterIdLst>
  <p:sldIdLst>
    <p:sldId id="695" r:id="rId2"/>
    <p:sldId id="635" r:id="rId3"/>
    <p:sldId id="671" r:id="rId4"/>
    <p:sldId id="672" r:id="rId5"/>
    <p:sldId id="673" r:id="rId6"/>
    <p:sldId id="674" r:id="rId7"/>
    <p:sldId id="688" r:id="rId8"/>
    <p:sldId id="697" r:id="rId9"/>
    <p:sldId id="696" r:id="rId10"/>
    <p:sldId id="698" r:id="rId11"/>
    <p:sldId id="676" r:id="rId12"/>
    <p:sldId id="677" r:id="rId13"/>
    <p:sldId id="689" r:id="rId14"/>
    <p:sldId id="699" r:id="rId15"/>
    <p:sldId id="700" r:id="rId16"/>
    <p:sldId id="701" r:id="rId17"/>
    <p:sldId id="702" r:id="rId18"/>
    <p:sldId id="703" r:id="rId19"/>
    <p:sldId id="705" r:id="rId20"/>
    <p:sldId id="704" r:id="rId21"/>
    <p:sldId id="706" r:id="rId22"/>
    <p:sldId id="681" r:id="rId23"/>
    <p:sldId id="686" r:id="rId24"/>
    <p:sldId id="683" r:id="rId25"/>
    <p:sldId id="684" r:id="rId26"/>
    <p:sldId id="687" r:id="rId27"/>
    <p:sldId id="690" r:id="rId28"/>
    <p:sldId id="691" r:id="rId29"/>
    <p:sldId id="692" r:id="rId30"/>
    <p:sldId id="693" r:id="rId31"/>
    <p:sldId id="732" r:id="rId32"/>
    <p:sldId id="733" r:id="rId33"/>
    <p:sldId id="710" r:id="rId34"/>
    <p:sldId id="714" r:id="rId35"/>
    <p:sldId id="715" r:id="rId36"/>
    <p:sldId id="719" r:id="rId37"/>
    <p:sldId id="735" r:id="rId38"/>
    <p:sldId id="716" r:id="rId39"/>
    <p:sldId id="717" r:id="rId40"/>
    <p:sldId id="720" r:id="rId41"/>
    <p:sldId id="709" r:id="rId42"/>
    <p:sldId id="708" r:id="rId43"/>
    <p:sldId id="721" r:id="rId44"/>
    <p:sldId id="711" r:id="rId45"/>
    <p:sldId id="712" r:id="rId46"/>
    <p:sldId id="713" r:id="rId47"/>
    <p:sldId id="718" r:id="rId48"/>
    <p:sldId id="736" r:id="rId49"/>
    <p:sldId id="722" r:id="rId50"/>
    <p:sldId id="723" r:id="rId51"/>
    <p:sldId id="724" r:id="rId52"/>
    <p:sldId id="752" r:id="rId53"/>
    <p:sldId id="725" r:id="rId54"/>
    <p:sldId id="726" r:id="rId55"/>
    <p:sldId id="727" r:id="rId56"/>
    <p:sldId id="728" r:id="rId57"/>
    <p:sldId id="729" r:id="rId58"/>
    <p:sldId id="737" r:id="rId59"/>
    <p:sldId id="738" r:id="rId60"/>
    <p:sldId id="740" r:id="rId61"/>
    <p:sldId id="742" r:id="rId62"/>
    <p:sldId id="744" r:id="rId63"/>
    <p:sldId id="745" r:id="rId64"/>
    <p:sldId id="746" r:id="rId65"/>
    <p:sldId id="747" r:id="rId66"/>
    <p:sldId id="748" r:id="rId67"/>
    <p:sldId id="751" r:id="rId68"/>
    <p:sldId id="741" r:id="rId69"/>
    <p:sldId id="739" r:id="rId70"/>
    <p:sldId id="731" r:id="rId71"/>
    <p:sldId id="743" r:id="rId72"/>
    <p:sldId id="749" r:id="rId73"/>
    <p:sldId id="750" r:id="rId74"/>
    <p:sldId id="670" r:id="rId75"/>
  </p:sldIdLst>
  <p:sldSz cx="10080625" cy="7559675"/>
  <p:notesSz cx="7556500" cy="10693400"/>
  <p:custDataLst>
    <p:tags r:id="rId77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  <a:srgbClr val="990099"/>
    <a:srgbClr val="CC3300"/>
    <a:srgbClr val="0099FF"/>
    <a:srgbClr val="0033CC"/>
    <a:srgbClr val="006600"/>
    <a:srgbClr val="CC00CC"/>
    <a:srgbClr val="61D2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568" autoAdjust="0"/>
  </p:normalViewPr>
  <p:slideViewPr>
    <p:cSldViewPr snapToGrid="0">
      <p:cViewPr varScale="1">
        <p:scale>
          <a:sx n="100" d="100"/>
          <a:sy n="100" d="100"/>
        </p:scale>
        <p:origin x="1602" y="84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10872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15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78ECF1-E82F-4357-8CBC-D10861C9589F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21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EECF62-A09B-4978-9034-63EB653B1370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4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BBD365-379B-4C0C-9D45-EB3203036BA3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7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au.ac.il/~zwick/GAMES-2019/Lecture-6-PGs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60.png"/><Relationship Id="rId3" Type="http://schemas.openxmlformats.org/officeDocument/2006/relationships/image" Target="../media/image81.png"/><Relationship Id="rId7" Type="http://schemas.openxmlformats.org/officeDocument/2006/relationships/image" Target="../media/image300.png"/><Relationship Id="rId12" Type="http://schemas.openxmlformats.org/officeDocument/2006/relationships/image" Target="../media/image350.png"/><Relationship Id="rId17" Type="http://schemas.openxmlformats.org/officeDocument/2006/relationships/image" Target="../media/image400.png"/><Relationship Id="rId2" Type="http://schemas.openxmlformats.org/officeDocument/2006/relationships/image" Target="../media/image80.png"/><Relationship Id="rId16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1.png"/><Relationship Id="rId11" Type="http://schemas.openxmlformats.org/officeDocument/2006/relationships/image" Target="../media/image340.png"/><Relationship Id="rId5" Type="http://schemas.openxmlformats.org/officeDocument/2006/relationships/image" Target="../media/image280.png"/><Relationship Id="rId15" Type="http://schemas.openxmlformats.org/officeDocument/2006/relationships/image" Target="../media/image380.png"/><Relationship Id="rId10" Type="http://schemas.openxmlformats.org/officeDocument/2006/relationships/image" Target="../media/image330.png"/><Relationship Id="rId4" Type="http://schemas.openxmlformats.org/officeDocument/2006/relationships/image" Target="../media/image270.png"/><Relationship Id="rId9" Type="http://schemas.openxmlformats.org/officeDocument/2006/relationships/image" Target="../media/image790.png"/><Relationship Id="rId14" Type="http://schemas.openxmlformats.org/officeDocument/2006/relationships/image" Target="../media/image3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520.png"/><Relationship Id="rId3" Type="http://schemas.openxmlformats.org/officeDocument/2006/relationships/image" Target="../media/image83.png"/><Relationship Id="rId7" Type="http://schemas.openxmlformats.org/officeDocument/2006/relationships/image" Target="../media/image460.png"/><Relationship Id="rId12" Type="http://schemas.openxmlformats.org/officeDocument/2006/relationships/image" Target="../media/image510.png"/><Relationship Id="rId17" Type="http://schemas.openxmlformats.org/officeDocument/2006/relationships/image" Target="../media/image850.png"/><Relationship Id="rId2" Type="http://schemas.openxmlformats.org/officeDocument/2006/relationships/image" Target="../media/image82.png"/><Relationship Id="rId16" Type="http://schemas.openxmlformats.org/officeDocument/2006/relationships/image" Target="../media/image8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500.png"/><Relationship Id="rId5" Type="http://schemas.openxmlformats.org/officeDocument/2006/relationships/image" Target="../media/image85.png"/><Relationship Id="rId15" Type="http://schemas.openxmlformats.org/officeDocument/2006/relationships/image" Target="../media/image830.png"/><Relationship Id="rId10" Type="http://schemas.openxmlformats.org/officeDocument/2006/relationships/image" Target="../media/image490.png"/><Relationship Id="rId4" Type="http://schemas.openxmlformats.org/officeDocument/2006/relationships/image" Target="../media/image84.png"/><Relationship Id="rId9" Type="http://schemas.openxmlformats.org/officeDocument/2006/relationships/image" Target="../media/image480.png"/><Relationship Id="rId14" Type="http://schemas.openxmlformats.org/officeDocument/2006/relationships/image" Target="../media/image5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13" Type="http://schemas.openxmlformats.org/officeDocument/2006/relationships/image" Target="../media/image680.png"/><Relationship Id="rId3" Type="http://schemas.openxmlformats.org/officeDocument/2006/relationships/image" Target="../media/image87.png"/><Relationship Id="rId7" Type="http://schemas.openxmlformats.org/officeDocument/2006/relationships/image" Target="../media/image620.png"/><Relationship Id="rId12" Type="http://schemas.openxmlformats.org/officeDocument/2006/relationships/image" Target="../media/image670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0.png"/><Relationship Id="rId11" Type="http://schemas.openxmlformats.org/officeDocument/2006/relationships/image" Target="../media/image660.png"/><Relationship Id="rId5" Type="http://schemas.openxmlformats.org/officeDocument/2006/relationships/image" Target="../media/image870.png"/><Relationship Id="rId15" Type="http://schemas.openxmlformats.org/officeDocument/2006/relationships/image" Target="../media/image89.png"/><Relationship Id="rId10" Type="http://schemas.openxmlformats.org/officeDocument/2006/relationships/image" Target="../media/image650.png"/><Relationship Id="rId4" Type="http://schemas.openxmlformats.org/officeDocument/2006/relationships/image" Target="../media/image590.png"/><Relationship Id="rId9" Type="http://schemas.openxmlformats.org/officeDocument/2006/relationships/image" Target="../media/image640.png"/><Relationship Id="rId1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35.png"/><Relationship Id="rId9" Type="http://schemas.openxmlformats.org/officeDocument/2006/relationships/image" Target="../media/image2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7.png"/><Relationship Id="rId18" Type="http://schemas.openxmlformats.org/officeDocument/2006/relationships/image" Target="../media/image242.png"/><Relationship Id="rId3" Type="http://schemas.openxmlformats.org/officeDocument/2006/relationships/image" Target="../media/image108.png"/><Relationship Id="rId17" Type="http://schemas.openxmlformats.org/officeDocument/2006/relationships/image" Target="../media/image241.png"/><Relationship Id="rId2" Type="http://schemas.openxmlformats.org/officeDocument/2006/relationships/image" Target="../media/image1030.png"/><Relationship Id="rId16" Type="http://schemas.openxmlformats.org/officeDocument/2006/relationships/image" Target="../media/image240.png"/><Relationship Id="rId20" Type="http://schemas.openxmlformats.org/officeDocument/2006/relationships/image" Target="../media/image24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39.png"/><Relationship Id="rId19" Type="http://schemas.openxmlformats.org/officeDocument/2006/relationships/image" Target="../media/image243.png"/><Relationship Id="rId14" Type="http://schemas.openxmlformats.org/officeDocument/2006/relationships/image" Target="../media/image238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8.png"/><Relationship Id="rId12" Type="http://schemas.openxmlformats.org/officeDocument/2006/relationships/image" Target="../media/image109.png"/><Relationship Id="rId17" Type="http://schemas.openxmlformats.org/officeDocument/2006/relationships/image" Target="../media/image252.png"/><Relationship Id="rId16" Type="http://schemas.openxmlformats.org/officeDocument/2006/relationships/image" Target="../media/image2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46.png"/><Relationship Id="rId15" Type="http://schemas.openxmlformats.org/officeDocument/2006/relationships/image" Target="../media/image250.png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14" Type="http://schemas.openxmlformats.org/officeDocument/2006/relationships/image" Target="../media/image249.png"/></Relationships>
</file>

<file path=ppt/slides/_rels/slide3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67.png"/><Relationship Id="rId7" Type="http://schemas.openxmlformats.org/officeDocument/2006/relationships/image" Target="../media/image110.png"/><Relationship Id="rId17" Type="http://schemas.openxmlformats.org/officeDocument/2006/relationships/image" Target="../media/image111.png"/><Relationship Id="rId16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5.png"/><Relationship Id="rId15" Type="http://schemas.openxmlformats.org/officeDocument/2006/relationships/image" Target="../media/image264.png"/><Relationship Id="rId10" Type="http://schemas.openxmlformats.org/officeDocument/2006/relationships/image" Target="../media/image259.png"/></Relationships>
</file>

<file path=ppt/slides/_rels/slide3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97.png"/><Relationship Id="rId3" Type="http://schemas.openxmlformats.org/officeDocument/2006/relationships/image" Target="../media/image113.png"/><Relationship Id="rId34" Type="http://schemas.openxmlformats.org/officeDocument/2006/relationships/image" Target="../media/image292.png"/><Relationship Id="rId42" Type="http://schemas.openxmlformats.org/officeDocument/2006/relationships/image" Target="../media/image301.png"/><Relationship Id="rId33" Type="http://schemas.openxmlformats.org/officeDocument/2006/relationships/image" Target="../media/image291.png"/><Relationship Id="rId38" Type="http://schemas.openxmlformats.org/officeDocument/2006/relationships/image" Target="../media/image296.png"/><Relationship Id="rId2" Type="http://schemas.openxmlformats.org/officeDocument/2006/relationships/image" Target="../media/image112.png"/><Relationship Id="rId41" Type="http://schemas.openxmlformats.org/officeDocument/2006/relationships/image" Target="../media/image299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290.png"/><Relationship Id="rId37" Type="http://schemas.openxmlformats.org/officeDocument/2006/relationships/image" Target="../media/image295.png"/><Relationship Id="rId40" Type="http://schemas.openxmlformats.org/officeDocument/2006/relationships/image" Target="../media/image298.png"/><Relationship Id="rId45" Type="http://schemas.openxmlformats.org/officeDocument/2006/relationships/image" Target="../media/image117.png"/><Relationship Id="rId36" Type="http://schemas.openxmlformats.org/officeDocument/2006/relationships/image" Target="../media/image294.png"/><Relationship Id="rId44" Type="http://schemas.openxmlformats.org/officeDocument/2006/relationships/image" Target="../media/image116.png"/><Relationship Id="rId4" Type="http://schemas.openxmlformats.org/officeDocument/2006/relationships/image" Target="../media/image114.png"/><Relationship Id="rId35" Type="http://schemas.openxmlformats.org/officeDocument/2006/relationships/image" Target="../media/image293.png"/><Relationship Id="rId43" Type="http://schemas.openxmlformats.org/officeDocument/2006/relationships/image" Target="../media/image115.png"/></Relationships>
</file>

<file path=ppt/slides/_rels/slide3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97.png"/><Relationship Id="rId3" Type="http://schemas.openxmlformats.org/officeDocument/2006/relationships/image" Target="../media/image1060.png"/><Relationship Id="rId34" Type="http://schemas.openxmlformats.org/officeDocument/2006/relationships/image" Target="../media/image292.png"/><Relationship Id="rId42" Type="http://schemas.openxmlformats.org/officeDocument/2006/relationships/image" Target="../media/image301.png"/><Relationship Id="rId33" Type="http://schemas.openxmlformats.org/officeDocument/2006/relationships/image" Target="../media/image291.png"/><Relationship Id="rId38" Type="http://schemas.openxmlformats.org/officeDocument/2006/relationships/image" Target="../media/image296.png"/><Relationship Id="rId2" Type="http://schemas.openxmlformats.org/officeDocument/2006/relationships/image" Target="../media/image990.png"/><Relationship Id="rId41" Type="http://schemas.openxmlformats.org/officeDocument/2006/relationships/image" Target="../media/image299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290.png"/><Relationship Id="rId37" Type="http://schemas.openxmlformats.org/officeDocument/2006/relationships/image" Target="../media/image295.png"/><Relationship Id="rId40" Type="http://schemas.openxmlformats.org/officeDocument/2006/relationships/image" Target="../media/image298.png"/><Relationship Id="rId36" Type="http://schemas.openxmlformats.org/officeDocument/2006/relationships/image" Target="../media/image294.png"/><Relationship Id="rId4" Type="http://schemas.openxmlformats.org/officeDocument/2006/relationships/image" Target="../media/image1070.png"/><Relationship Id="rId35" Type="http://schemas.openxmlformats.org/officeDocument/2006/relationships/image" Target="../media/image293.png"/><Relationship Id="rId43" Type="http://schemas.openxmlformats.org/officeDocument/2006/relationships/image" Target="../media/image108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68.png"/><Relationship Id="rId4" Type="http://schemas.openxmlformats.org/officeDocument/2006/relationships/image" Target="../media/image1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0.png"/><Relationship Id="rId5" Type="http://schemas.openxmlformats.org/officeDocument/2006/relationships/image" Target="../media/image1130.png"/><Relationship Id="rId4" Type="http://schemas.openxmlformats.org/officeDocument/2006/relationships/image" Target="../media/image11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0.png"/><Relationship Id="rId3" Type="http://schemas.openxmlformats.org/officeDocument/2006/relationships/image" Target="../media/image1160.png"/><Relationship Id="rId7" Type="http://schemas.openxmlformats.org/officeDocument/2006/relationships/image" Target="../media/image1200.png"/><Relationship Id="rId2" Type="http://schemas.openxmlformats.org/officeDocument/2006/relationships/image" Target="../media/image1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180.png"/><Relationship Id="rId4" Type="http://schemas.openxmlformats.org/officeDocument/2006/relationships/image" Target="../media/image1170.png"/><Relationship Id="rId9" Type="http://schemas.openxmlformats.org/officeDocument/2006/relationships/image" Target="../media/image12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1.png"/><Relationship Id="rId7" Type="http://schemas.openxmlformats.org/officeDocument/2006/relationships/image" Target="../media/image1190.png"/><Relationship Id="rId2" Type="http://schemas.openxmlformats.org/officeDocument/2006/relationships/image" Target="../media/image1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1.png"/><Relationship Id="rId5" Type="http://schemas.openxmlformats.org/officeDocument/2006/relationships/image" Target="../media/image1171.png"/><Relationship Id="rId4" Type="http://schemas.openxmlformats.org/officeDocument/2006/relationships/image" Target="../media/image11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1.png"/><Relationship Id="rId7" Type="http://schemas.openxmlformats.org/officeDocument/2006/relationships/image" Target="../media/image1250.png"/><Relationship Id="rId2" Type="http://schemas.openxmlformats.org/officeDocument/2006/relationships/image" Target="../media/image12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0.png"/><Relationship Id="rId5" Type="http://schemas.openxmlformats.org/officeDocument/2006/relationships/image" Target="../media/image1230.png"/><Relationship Id="rId4" Type="http://schemas.openxmlformats.org/officeDocument/2006/relationships/image" Target="../media/image122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10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2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0.png"/><Relationship Id="rId5" Type="http://schemas.openxmlformats.org/officeDocument/2006/relationships/image" Target="../media/image1300.png"/><Relationship Id="rId4" Type="http://schemas.openxmlformats.org/officeDocument/2006/relationships/image" Target="../media/image129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370.png"/><Relationship Id="rId18" Type="http://schemas.openxmlformats.org/officeDocument/2006/relationships/image" Target="../media/image1480.png"/><Relationship Id="rId3" Type="http://schemas.openxmlformats.org/officeDocument/2006/relationships/image" Target="../media/image148.png"/><Relationship Id="rId12" Type="http://schemas.openxmlformats.org/officeDocument/2006/relationships/image" Target="../media/image1330.png"/><Relationship Id="rId17" Type="http://schemas.openxmlformats.org/officeDocument/2006/relationships/image" Target="../media/image156.png"/><Relationship Id="rId2" Type="http://schemas.openxmlformats.org/officeDocument/2006/relationships/image" Target="../media/image181.png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1.png"/><Relationship Id="rId15" Type="http://schemas.openxmlformats.org/officeDocument/2006/relationships/image" Target="../media/image1440.png"/><Relationship Id="rId10" Type="http://schemas.openxmlformats.org/officeDocument/2006/relationships/image" Target="../media/image189.png"/><Relationship Id="rId9" Type="http://schemas.openxmlformats.org/officeDocument/2006/relationships/image" Target="../media/image1320.png"/><Relationship Id="rId14" Type="http://schemas.openxmlformats.org/officeDocument/2006/relationships/image" Target="../media/image143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9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67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11" Type="http://schemas.openxmlformats.org/officeDocument/2006/relationships/image" Target="../media/image166.png"/><Relationship Id="rId5" Type="http://schemas.openxmlformats.org/officeDocument/2006/relationships/image" Target="../media/image153.png"/><Relationship Id="rId10" Type="http://schemas.openxmlformats.org/officeDocument/2006/relationships/image" Target="../media/image165.png"/><Relationship Id="rId4" Type="http://schemas.openxmlformats.org/officeDocument/2006/relationships/image" Target="../media/image152.png"/><Relationship Id="rId9" Type="http://schemas.openxmlformats.org/officeDocument/2006/relationships/image" Target="../media/image15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1491.png"/><Relationship Id="rId7" Type="http://schemas.openxmlformats.org/officeDocument/2006/relationships/image" Target="../media/image199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pn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151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1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7.png"/><Relationship Id="rId7" Type="http://schemas.openxmlformats.org/officeDocument/2006/relationships/image" Target="../media/image18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8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200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7" Type="http://schemas.openxmlformats.org/officeDocument/2006/relationships/image" Target="../media/image221.png"/><Relationship Id="rId2" Type="http://schemas.openxmlformats.org/officeDocument/2006/relationships/image" Target="../media/image19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080.png"/><Relationship Id="rId4" Type="http://schemas.openxmlformats.org/officeDocument/2006/relationships/image" Target="../media/image20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2.png"/><Relationship Id="rId5" Type="http://schemas.openxmlformats.org/officeDocument/2006/relationships/image" Target="../media/image229.png"/><Relationship Id="rId4" Type="http://schemas.openxmlformats.org/officeDocument/2006/relationships/image" Target="../media/image2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3" Type="http://schemas.openxmlformats.org/officeDocument/2006/relationships/image" Target="../media/image253.png"/><Relationship Id="rId7" Type="http://schemas.openxmlformats.org/officeDocument/2006/relationships/image" Target="../media/image261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Relationship Id="rId9" Type="http://schemas.openxmlformats.org/officeDocument/2006/relationships/image" Target="../media/image26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3" Type="http://schemas.openxmlformats.org/officeDocument/2006/relationships/image" Target="../media/image253.png"/><Relationship Id="rId7" Type="http://schemas.openxmlformats.org/officeDocument/2006/relationships/image" Target="../media/image268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53.png"/><Relationship Id="rId7" Type="http://schemas.openxmlformats.org/officeDocument/2006/relationships/image" Target="../media/image271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Relationship Id="rId9" Type="http://schemas.openxmlformats.org/officeDocument/2006/relationships/image" Target="../media/image273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image" Target="../media/image253.png"/><Relationship Id="rId7" Type="http://schemas.openxmlformats.org/officeDocument/2006/relationships/image" Target="../media/image274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5" Type="http://schemas.openxmlformats.org/officeDocument/2006/relationships/image" Target="../media/image217.png"/><Relationship Id="rId4" Type="http://schemas.openxmlformats.org/officeDocument/2006/relationships/image" Target="../media/image21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5" Type="http://schemas.openxmlformats.org/officeDocument/2006/relationships/image" Target="../media/image230.png"/><Relationship Id="rId4" Type="http://schemas.openxmlformats.org/officeDocument/2006/relationships/image" Target="../media/image22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6.png"/><Relationship Id="rId4" Type="http://schemas.openxmlformats.org/officeDocument/2006/relationships/image" Target="../media/image25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7" Type="http://schemas.openxmlformats.org/officeDocument/2006/relationships/image" Target="../media/image286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5.png"/><Relationship Id="rId5" Type="http://schemas.openxmlformats.org/officeDocument/2006/relationships/image" Target="../media/image284.png"/><Relationship Id="rId4" Type="http://schemas.openxmlformats.org/officeDocument/2006/relationships/image" Target="../media/image22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287.png"/><Relationship Id="rId7" Type="http://schemas.openxmlformats.org/officeDocument/2006/relationships/image" Target="../media/image289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6.png"/><Relationship Id="rId11" Type="http://schemas.openxmlformats.org/officeDocument/2006/relationships/image" Target="../media/image312.png"/><Relationship Id="rId5" Type="http://schemas.openxmlformats.org/officeDocument/2006/relationships/image" Target="../media/image305.png"/><Relationship Id="rId10" Type="http://schemas.openxmlformats.org/officeDocument/2006/relationships/image" Target="../media/image278.png"/><Relationship Id="rId4" Type="http://schemas.openxmlformats.org/officeDocument/2006/relationships/image" Target="../media/image288.png"/><Relationship Id="rId9" Type="http://schemas.openxmlformats.org/officeDocument/2006/relationships/image" Target="../media/image30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7" Type="http://schemas.openxmlformats.org/officeDocument/2006/relationships/image" Target="../media/image303.png"/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8.png"/><Relationship Id="rId5" Type="http://schemas.openxmlformats.org/officeDocument/2006/relationships/image" Target="../media/image283.png"/><Relationship Id="rId4" Type="http://schemas.openxmlformats.org/officeDocument/2006/relationships/image" Target="../media/image316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3" y="398888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403" y="1495610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403" y="289792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6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Parity Games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403" y="6683300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</a:t>
            </a:r>
            <a:r>
              <a:rPr lang="en-GB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05/01/2020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03" y="4357237"/>
            <a:ext cx="10080624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 is still under construction.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the latest version, see: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/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</a:br>
            <a:r>
              <a:rPr lang="en-US" sz="3000" dirty="0" smtClean="0">
                <a:hlinkClick r:id="rId3"/>
              </a:rPr>
              <a:t>http</a:t>
            </a:r>
            <a:r>
              <a:rPr lang="en-US" sz="3000" dirty="0">
                <a:hlinkClick r:id="rId3"/>
              </a:rPr>
              <a:t>://www.cs.tau.ac.il/~zwick/GAMES-2019/Lecture-6-PGs.pptx</a:t>
            </a:r>
            <a:endParaRPr lang="en-US" sz="30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2403" y="6216575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 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8862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Tree Automata</a:t>
            </a:r>
            <a:endParaRPr lang="en-US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3420" y="97981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-labelled infinite binary tree is a mapping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979816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6"/>
              <p:cNvSpPr>
                <a:spLocks noChangeArrowheads="1"/>
              </p:cNvSpPr>
              <p:nvPr/>
            </p:nvSpPr>
            <p:spPr bwMode="auto">
              <a:xfrm>
                <a:off x="1823164" y="1865650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3164" y="1865650"/>
                <a:ext cx="479425" cy="4635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2707855" y="2857559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07855" y="2857559"/>
                <a:ext cx="479425" cy="46355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AutoShape 14"/>
          <p:cNvCxnSpPr>
            <a:cxnSpLocks noChangeShapeType="1"/>
            <a:stCxn id="22" idx="0"/>
            <a:endCxn id="17" idx="5"/>
          </p:cNvCxnSpPr>
          <p:nvPr/>
        </p:nvCxnSpPr>
        <p:spPr bwMode="auto">
          <a:xfrm rot="16200000" flipV="1">
            <a:off x="2291852" y="2201842"/>
            <a:ext cx="596244" cy="715189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15"/>
              <p:cNvSpPr>
                <a:spLocks noChangeArrowheads="1"/>
              </p:cNvSpPr>
              <p:nvPr/>
            </p:nvSpPr>
            <p:spPr bwMode="auto">
              <a:xfrm>
                <a:off x="938473" y="2857559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Oval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8473" y="2857559"/>
                <a:ext cx="479425" cy="46355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AutoShape 16"/>
          <p:cNvCxnSpPr>
            <a:cxnSpLocks noChangeShapeType="1"/>
            <a:stCxn id="26" idx="7"/>
            <a:endCxn id="17" idx="3"/>
          </p:cNvCxnSpPr>
          <p:nvPr/>
        </p:nvCxnSpPr>
        <p:spPr bwMode="auto">
          <a:xfrm rot="5400000" flipH="1" flipV="1">
            <a:off x="1288467" y="2320537"/>
            <a:ext cx="664129" cy="545686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26"/>
              <p:cNvSpPr>
                <a:spLocks noChangeArrowheads="1"/>
              </p:cNvSpPr>
              <p:nvPr/>
            </p:nvSpPr>
            <p:spPr bwMode="auto">
              <a:xfrm>
                <a:off x="496128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Oval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6128" y="3954002"/>
                <a:ext cx="479425" cy="46355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27"/>
              <p:cNvSpPr>
                <a:spLocks noChangeArrowheads="1"/>
              </p:cNvSpPr>
              <p:nvPr/>
            </p:nvSpPr>
            <p:spPr bwMode="auto">
              <a:xfrm>
                <a:off x="3150201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50201" y="3954002"/>
                <a:ext cx="479425" cy="46355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28"/>
              <p:cNvSpPr>
                <a:spLocks noChangeArrowheads="1"/>
              </p:cNvSpPr>
              <p:nvPr/>
            </p:nvSpPr>
            <p:spPr bwMode="auto">
              <a:xfrm>
                <a:off x="2265510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Oval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5510" y="3954002"/>
                <a:ext cx="479425" cy="463550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29"/>
              <p:cNvSpPr>
                <a:spLocks noChangeArrowheads="1"/>
              </p:cNvSpPr>
              <p:nvPr/>
            </p:nvSpPr>
            <p:spPr bwMode="auto">
              <a:xfrm>
                <a:off x="1380819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Oval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0819" y="3954002"/>
                <a:ext cx="479425" cy="463550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AutoShape 32"/>
          <p:cNvCxnSpPr>
            <a:cxnSpLocks noChangeShapeType="1"/>
            <a:stCxn id="22" idx="5"/>
            <a:endCxn id="37" idx="0"/>
          </p:cNvCxnSpPr>
          <p:nvPr/>
        </p:nvCxnSpPr>
        <p:spPr bwMode="auto">
          <a:xfrm rot="16200000" flipH="1">
            <a:off x="2903103" y="3467191"/>
            <a:ext cx="700778" cy="27284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3" name="AutoShape 33"/>
          <p:cNvCxnSpPr>
            <a:cxnSpLocks noChangeShapeType="1"/>
            <a:stCxn id="22" idx="3"/>
            <a:endCxn id="38" idx="0"/>
          </p:cNvCxnSpPr>
          <p:nvPr/>
        </p:nvCxnSpPr>
        <p:spPr bwMode="auto">
          <a:xfrm rot="5400000">
            <a:off x="2291255" y="3467192"/>
            <a:ext cx="700778" cy="272842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4" name="AutoShape 34"/>
          <p:cNvCxnSpPr>
            <a:cxnSpLocks noChangeShapeType="1"/>
            <a:stCxn id="26" idx="5"/>
            <a:endCxn id="39" idx="0"/>
          </p:cNvCxnSpPr>
          <p:nvPr/>
        </p:nvCxnSpPr>
        <p:spPr bwMode="auto">
          <a:xfrm rot="16200000" flipH="1">
            <a:off x="1133721" y="3467191"/>
            <a:ext cx="700778" cy="27284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5" name="AutoShape 35"/>
          <p:cNvCxnSpPr>
            <a:cxnSpLocks noChangeShapeType="1"/>
            <a:stCxn id="26" idx="3"/>
            <a:endCxn id="36" idx="0"/>
          </p:cNvCxnSpPr>
          <p:nvPr/>
        </p:nvCxnSpPr>
        <p:spPr bwMode="auto">
          <a:xfrm rot="5400000">
            <a:off x="521873" y="3467192"/>
            <a:ext cx="700778" cy="272842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 bwMode="auto">
              <a:xfrm>
                <a:off x="986321" y="4551460"/>
                <a:ext cx="490376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⋮</m:t>
                      </m:r>
                    </m:oMath>
                  </m:oMathPara>
                </a14:m>
                <a:endParaRPr lang="en-US" sz="3000" dirty="0" smtClean="0"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321" y="4551460"/>
                <a:ext cx="490376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 bwMode="auto">
              <a:xfrm>
                <a:off x="2741483" y="4560024"/>
                <a:ext cx="490376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⋮</m:t>
                      </m:r>
                    </m:oMath>
                  </m:oMathPara>
                </a14:m>
                <a:endParaRPr lang="en-US" sz="3000" dirty="0" smtClean="0"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1483" y="4560024"/>
                <a:ext cx="490376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3629626" y="1543185"/>
            <a:ext cx="64561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tree automata explores all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 paths in the input binary tree.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3627916" y="2630529"/>
            <a:ext cx="645614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accepts a tree if every infinite path satisfies an acceptance condition,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e.g., a parity condition.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3615932" y="4128843"/>
            <a:ext cx="64561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transition rules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going left and right.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49"/>
              <p:cNvSpPr txBox="1">
                <a:spLocks noChangeArrowheads="1"/>
              </p:cNvSpPr>
              <p:nvPr/>
            </p:nvSpPr>
            <p:spPr bwMode="auto">
              <a:xfrm>
                <a:off x="0" y="5205912"/>
                <a:ext cx="1006009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Transition relation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205912"/>
                <a:ext cx="10060091" cy="523220"/>
              </a:xfrm>
              <a:prstGeom prst="rect">
                <a:avLst/>
              </a:prstGeom>
              <a:blipFill>
                <a:blip r:embed="rId12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5800102"/>
                <a:ext cx="10060091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𝛥</m:t>
                    </m:r>
                  </m:oMath>
                </a14:m>
                <a:r>
                  <a:rPr lang="en-US" sz="28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automaton is in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reads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can move to left child with state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to right child with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5800102"/>
                <a:ext cx="10060091" cy="954107"/>
              </a:xfrm>
              <a:prstGeom prst="rect">
                <a:avLst/>
              </a:prstGeom>
              <a:blipFill>
                <a:blip r:embed="rId13"/>
                <a:stretch>
                  <a:fillRect t="-6369" r="-121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6854" y="6794979"/>
            <a:ext cx="100600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 logic: </a:t>
            </a:r>
            <a:r>
              <a:rPr lang="en-US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Decidability of monadic second-order logic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4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/>
      <p:bldP spid="49" grpId="0"/>
      <p:bldP spid="50" grpId="0"/>
      <p:bldP spid="5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2802"/>
            <a:ext cx="10080625" cy="1144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Alternating Turing Machines</a:t>
            </a:r>
            <a:r>
              <a:rPr lang="en-US" sz="4400" dirty="0" smtClean="0">
                <a:solidFill>
                  <a:srgbClr val="0033CC"/>
                </a:solidFill>
              </a:rPr>
              <a:t/>
            </a:r>
            <a:br>
              <a:rPr lang="en-US" sz="4400" dirty="0" smtClean="0">
                <a:solidFill>
                  <a:srgbClr val="0033CC"/>
                </a:solidFill>
              </a:rPr>
            </a:br>
            <a:r>
              <a:rPr lang="en-US" sz="3200" dirty="0" smtClean="0">
                <a:solidFill>
                  <a:srgbClr val="C00000"/>
                </a:solidFill>
              </a:rPr>
              <a:t>[ Chandra-</a:t>
            </a:r>
            <a:r>
              <a:rPr lang="en-US" sz="3200" dirty="0" err="1" smtClean="0">
                <a:solidFill>
                  <a:srgbClr val="C00000"/>
                </a:solidFill>
              </a:rPr>
              <a:t>Kozen</a:t>
            </a:r>
            <a:r>
              <a:rPr lang="en-US" sz="3200" dirty="0" smtClean="0">
                <a:solidFill>
                  <a:srgbClr val="C00000"/>
                </a:solidFill>
              </a:rPr>
              <a:t>-</a:t>
            </a:r>
            <a:r>
              <a:rPr lang="en-US" sz="3200" dirty="0" err="1" smtClean="0">
                <a:solidFill>
                  <a:srgbClr val="C00000"/>
                </a:solidFill>
              </a:rPr>
              <a:t>Stockmeyer</a:t>
            </a:r>
            <a:r>
              <a:rPr lang="en-US" sz="3200" dirty="0" smtClean="0">
                <a:solidFill>
                  <a:srgbClr val="C00000"/>
                </a:solidFill>
              </a:rPr>
              <a:t> (1981) ]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-1710" y="1998650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Turing Machine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is a non-deterministic Turing machine with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existential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states.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144" y="5714457"/>
                <a:ext cx="10080625" cy="11805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ATM that uses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space is equivalent to a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a Reachability/Safety game on about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states.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5714457"/>
                <a:ext cx="10080625" cy="1180580"/>
              </a:xfrm>
              <a:prstGeom prst="rect">
                <a:avLst/>
              </a:prstGeom>
              <a:blipFill>
                <a:blip r:embed="rId2"/>
                <a:stretch>
                  <a:fillRect t="-4639" b="-108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692" y="3237252"/>
            <a:ext cx="10080625" cy="162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configuration with an existential (universal) state is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accepting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there exists (for all) a transition to an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accepting configuration.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82" y="500215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actually a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two players.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5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6328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Reachability/Safety Games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5144" y="150205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directed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No weights.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accepting vertices.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1502058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0562" y="2643754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0 wins, from a given starting vertex,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she can force reaching a vertex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(Reachability objective.)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2643754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1696" y="380301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1 wins, from a given starting vertex,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she can avoid reaching a vertex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(Safety objective.)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696" y="3803015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-3406" y="513694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Reachability/Safety games can be solved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an alternating backward reachability algorithm.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06" y="5136941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-5116" y="62551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players have optimal positional strategies.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3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574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Solving Reachability/Safety Games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val 2"/>
              <p:cNvSpPr/>
              <p:nvPr/>
            </p:nvSpPr>
            <p:spPr bwMode="auto">
              <a:xfrm>
                <a:off x="4756932" y="2291137"/>
                <a:ext cx="2434975" cy="2845942"/>
              </a:xfrm>
              <a:prstGeom prst="ellipse">
                <a:avLst/>
              </a:prstGeom>
              <a:solidFill>
                <a:srgbClr val="61D2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</a:t>
                </a:r>
              </a:p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Oval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56932" y="2291137"/>
                <a:ext cx="2434975" cy="2845942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3544578" y="2085654"/>
            <a:ext cx="2065109" cy="1469205"/>
            <a:chOff x="3544578" y="2085654"/>
            <a:chExt cx="2065109" cy="14692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/>
                <p:cNvSpPr>
                  <a:spLocks noChangeAspect="1"/>
                </p:cNvSpPr>
                <p:nvPr/>
              </p:nvSpPr>
              <p:spPr bwMode="auto">
                <a:xfrm>
                  <a:off x="3544578" y="2085654"/>
                  <a:ext cx="777240" cy="77724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9144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cap="none" normalizeH="0" baseline="0" smtClean="0">
                            <a:ln>
                              <a:noFill/>
                            </a:ln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∃</m:t>
                        </m:r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" name="Oval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544578" y="2085654"/>
                  <a:ext cx="777240" cy="77724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>
              <a:stCxn id="4" idx="5"/>
            </p:cNvCxnSpPr>
            <p:nvPr/>
          </p:nvCxnSpPr>
          <p:spPr bwMode="auto">
            <a:xfrm>
              <a:off x="4207994" y="2749070"/>
              <a:ext cx="1401693" cy="805789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2980480" y="2862894"/>
            <a:ext cx="2629207" cy="2411127"/>
            <a:chOff x="3093494" y="2862894"/>
            <a:chExt cx="2629207" cy="2411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Oval 14"/>
                <p:cNvSpPr>
                  <a:spLocks noChangeAspect="1"/>
                </p:cNvSpPr>
                <p:nvPr/>
              </p:nvSpPr>
              <p:spPr bwMode="auto">
                <a:xfrm>
                  <a:off x="3093494" y="4496781"/>
                  <a:ext cx="777240" cy="77724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9144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cap="none" normalizeH="0" baseline="0" smtClean="0">
                            <a:ln>
                              <a:noFill/>
                            </a:ln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∀</m:t>
                        </m:r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Oval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93494" y="4496781"/>
                  <a:ext cx="777240" cy="777240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5" idx="0"/>
              <a:endCxn id="4" idx="4"/>
            </p:cNvCxnSpPr>
            <p:nvPr/>
          </p:nvCxnSpPr>
          <p:spPr bwMode="auto">
            <a:xfrm flipV="1">
              <a:off x="3482114" y="2862894"/>
              <a:ext cx="564098" cy="1633887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8" name="Straight Arrow Connector 17"/>
            <p:cNvCxnSpPr>
              <a:stCxn id="15" idx="7"/>
            </p:cNvCxnSpPr>
            <p:nvPr/>
          </p:nvCxnSpPr>
          <p:spPr bwMode="auto">
            <a:xfrm flipV="1">
              <a:off x="3756910" y="4012792"/>
              <a:ext cx="1483275" cy="597813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1" name="Straight Arrow Connector 20"/>
            <p:cNvCxnSpPr>
              <a:stCxn id="15" idx="6"/>
            </p:cNvCxnSpPr>
            <p:nvPr/>
          </p:nvCxnSpPr>
          <p:spPr bwMode="auto">
            <a:xfrm flipV="1">
              <a:off x="3870734" y="4536589"/>
              <a:ext cx="1851967" cy="348812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49"/>
              <p:cNvSpPr txBox="1">
                <a:spLocks noChangeArrowheads="1"/>
              </p:cNvSpPr>
              <p:nvPr/>
            </p:nvSpPr>
            <p:spPr bwMode="auto">
              <a:xfrm>
                <a:off x="1" y="6006307"/>
                <a:ext cx="10080624" cy="11449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easily solved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sz="3000" i="1" dirty="0" smtClean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backward alternating reachability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6006307"/>
                <a:ext cx="10080624" cy="1144929"/>
              </a:xfrm>
              <a:prstGeom prst="rect">
                <a:avLst/>
              </a:prstGeom>
              <a:blipFill>
                <a:blip r:embed="rId5"/>
                <a:stretch>
                  <a:fillRect t="-4787" b="-12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 bwMode="auto">
          <a:xfrm rot="1708453">
            <a:off x="2678108" y="1945858"/>
            <a:ext cx="5573849" cy="311468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3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3560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</a:rPr>
              <a:t>Quasipolynomial time algorithms for PGs</a:t>
            </a:r>
            <a:endParaRPr lang="en-US" sz="40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54" y="1092829"/>
                <a:ext cx="10080625" cy="10469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Parity games can be solved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number of vertices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number of priorities.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1092829"/>
                <a:ext cx="10080625" cy="1046953"/>
              </a:xfrm>
              <a:prstGeom prst="rect">
                <a:avLst/>
              </a:prstGeom>
              <a:blipFill>
                <a:blip r:embed="rId2"/>
                <a:stretch>
                  <a:fillRect t="-4070" b="-1686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2272" y="2221883"/>
                <a:ext cx="10080625" cy="1080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Running time is also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FPT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unc>
                      <m:func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running time is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221883"/>
                <a:ext cx="10080625" cy="1080296"/>
              </a:xfrm>
              <a:prstGeom prst="rect">
                <a:avLst/>
              </a:prstGeom>
              <a:blipFill>
                <a:blip r:embed="rId3"/>
                <a:stretch>
                  <a:fillRect t="-4494" b="-16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4" y="6092351"/>
            <a:ext cx="1008062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Bojańczyk</a:t>
            </a:r>
            <a:r>
              <a:rPr lang="en-US" sz="2600" dirty="0">
                <a:solidFill>
                  <a:srgbClr val="C00000"/>
                </a:solidFill>
              </a:rPr>
              <a:t> and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sz="2600" dirty="0">
                <a:solidFill>
                  <a:srgbClr val="C00000"/>
                </a:solidFill>
              </a:rPr>
              <a:t> (2018) ]</a:t>
            </a:r>
            <a:br>
              <a:rPr lang="en-US" sz="2600" dirty="0">
                <a:solidFill>
                  <a:srgbClr val="C0000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Daviaud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Fijalkow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Jurdziński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altLang="zh-CN" sz="2600" dirty="0" err="1">
                <a:solidFill>
                  <a:srgbClr val="C00000"/>
                </a:solidFill>
              </a:rPr>
              <a:t>L</a:t>
            </a:r>
            <a:r>
              <a:rPr lang="en-US" sz="2600" dirty="0" err="1">
                <a:solidFill>
                  <a:srgbClr val="C00000"/>
                </a:solidFill>
              </a:rPr>
              <a:t>azić</a:t>
            </a:r>
            <a:r>
              <a:rPr lang="en-US" sz="2600" dirty="0">
                <a:solidFill>
                  <a:srgbClr val="C00000"/>
                </a:solidFill>
              </a:rPr>
              <a:t>-Parys (2019) ]</a:t>
            </a:r>
            <a:br>
              <a:rPr lang="en-US" sz="2600" dirty="0">
                <a:solidFill>
                  <a:srgbClr val="C0000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Colcombet-Fijalkow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smtClean="0">
                <a:solidFill>
                  <a:srgbClr val="C00000"/>
                </a:solidFill>
              </a:rPr>
              <a:t>(2018) (2019</a:t>
            </a:r>
            <a:r>
              <a:rPr lang="en-US" sz="2600" dirty="0">
                <a:solidFill>
                  <a:srgbClr val="C00000"/>
                </a:solidFill>
              </a:rPr>
              <a:t>) </a:t>
            </a:r>
            <a:r>
              <a:rPr lang="en-US" sz="2600" dirty="0" smtClean="0">
                <a:solidFill>
                  <a:srgbClr val="C00000"/>
                </a:solidFill>
              </a:rPr>
              <a:t>]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710" y="3909639"/>
            <a:ext cx="10080625" cy="51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Calude</a:t>
            </a:r>
            <a:r>
              <a:rPr lang="en-US" sz="2600" dirty="0" smtClean="0">
                <a:solidFill>
                  <a:srgbClr val="C00000"/>
                </a:solidFill>
              </a:rPr>
              <a:t>-Jain-</a:t>
            </a:r>
            <a:r>
              <a:rPr lang="en-US" sz="2600" dirty="0" err="1" smtClean="0">
                <a:solidFill>
                  <a:srgbClr val="C00000"/>
                </a:solidFill>
              </a:rPr>
              <a:t>Khoussainov</a:t>
            </a:r>
            <a:r>
              <a:rPr lang="en-US" sz="2600" dirty="0" smtClean="0">
                <a:solidFill>
                  <a:srgbClr val="C00000"/>
                </a:solidFill>
              </a:rPr>
              <a:t>-Li-Stephan </a:t>
            </a:r>
            <a:r>
              <a:rPr lang="en-US" sz="2600" dirty="0">
                <a:solidFill>
                  <a:srgbClr val="C00000"/>
                </a:solidFill>
              </a:rPr>
              <a:t>(</a:t>
            </a:r>
            <a:r>
              <a:rPr lang="en-US" sz="2600" dirty="0" smtClean="0">
                <a:solidFill>
                  <a:srgbClr val="C00000"/>
                </a:solidFill>
              </a:rPr>
              <a:t>2017)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0288" y="3350326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version stated in terms of ATMs.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8578" y="4530138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 equivalent versions in terms of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0562" y="553465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 time and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quasilinear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space.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8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3999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Watching a Parity Game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54" y="126748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we are watching an intense parity game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played on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-vertex 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1267483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6854" y="593879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we use much less memory?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5144" y="2261478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we decide who is winning?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3708" y="282458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Suppose the winner is using 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winning strategy.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724" y="338769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particular, all cycles are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 all cycles are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10288" y="537568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requires about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fun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bits of memory.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8" y="5375685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-1696" y="650190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if we only see the priorities and not the vertices visited?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10288" y="3950802"/>
            <a:ext cx="100806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vertex we can record the highest priority seen after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visiting the vertex. When a cycle is formed we know its parity.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(Alternatively, we just remember what happened so far.)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3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1191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Separating automata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62" y="227994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finite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if: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227994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62" y="2832422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infinite sequence of priorities that occurs in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won by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a positional strategy, then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should enter an accepting state after a finite number of steps.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2832422"/>
                <a:ext cx="10080625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862" y="566091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is a very special case of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-automaton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known as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reachability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automaton.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5660918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62" y="129658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is a parity game played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-vertex graph with priorities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1296589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862" y="664427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 of course reverse the roles of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62" y="424667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infinite sequence of priorities that occurs in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won by </a:t>
                </a:r>
                <a:r>
                  <a:rPr lang="en-US" sz="28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a positional strategy,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should never enter an accepting state.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4246670"/>
                <a:ext cx="10080625" cy="1384995"/>
              </a:xfrm>
              <a:prstGeom prst="rect">
                <a:avLst/>
              </a:prstGeom>
              <a:blipFill>
                <a:blip r:embed="rId6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82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0917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Separating automata</a:t>
            </a:r>
            <a:endParaRPr lang="en-US" sz="3200" dirty="0">
              <a:solidFill>
                <a:srgbClr val="0033CC"/>
              </a:solidFill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-5130" y="664427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a figure from </a:t>
            </a:r>
            <a:r>
              <a:rPr lang="en-US" sz="2800" dirty="0">
                <a:solidFill>
                  <a:srgbClr val="C00000"/>
                </a:solidFill>
              </a:rPr>
              <a:t>[CDFJLP (2018)]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4531" y="2321960"/>
            <a:ext cx="8897420" cy="3585681"/>
            <a:chOff x="544531" y="1982918"/>
            <a:chExt cx="8897420" cy="3585681"/>
          </a:xfrm>
        </p:grpSpPr>
        <p:sp>
          <p:nvSpPr>
            <p:cNvPr id="10" name="Chord 9"/>
            <p:cNvSpPr/>
            <p:nvPr/>
          </p:nvSpPr>
          <p:spPr bwMode="auto">
            <a:xfrm>
              <a:off x="544531" y="1982918"/>
              <a:ext cx="8897420" cy="3585681"/>
            </a:xfrm>
            <a:prstGeom prst="chord">
              <a:avLst>
                <a:gd name="adj1" fmla="val 5293156"/>
                <a:gd name="adj2" fmla="val 16308965"/>
              </a:avLst>
            </a:prstGeom>
            <a:solidFill>
              <a:srgbClr val="FF0000">
                <a:alpha val="3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/>
            <p:cNvSpPr/>
            <p:nvPr/>
          </p:nvSpPr>
          <p:spPr bwMode="auto">
            <a:xfrm>
              <a:off x="1202076" y="2876764"/>
              <a:ext cx="3318553" cy="1818528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457218" y="3195268"/>
              <a:ext cx="2066818" cy="1160979"/>
            </a:xfrm>
            <a:prstGeom prst="ellipse">
              <a:avLst/>
            </a:prstGeom>
            <a:solidFill>
              <a:srgbClr val="FF0000">
                <a:alpha val="6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55835" y="2320250"/>
            <a:ext cx="8897420" cy="3585681"/>
            <a:chOff x="544531" y="1982918"/>
            <a:chExt cx="8897420" cy="3585681"/>
          </a:xfrm>
        </p:grpSpPr>
        <p:sp>
          <p:nvSpPr>
            <p:cNvPr id="11" name="Chord 10"/>
            <p:cNvSpPr/>
            <p:nvPr/>
          </p:nvSpPr>
          <p:spPr bwMode="auto">
            <a:xfrm>
              <a:off x="544531" y="1982918"/>
              <a:ext cx="8897420" cy="3585681"/>
            </a:xfrm>
            <a:prstGeom prst="chord">
              <a:avLst>
                <a:gd name="adj1" fmla="val 5293156"/>
                <a:gd name="adj2" fmla="val 16308965"/>
              </a:avLst>
            </a:prstGeom>
            <a:solidFill>
              <a:srgbClr val="00B050">
                <a:alpha val="3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1202076" y="2876764"/>
              <a:ext cx="3318553" cy="1818528"/>
            </a:xfrm>
            <a:prstGeom prst="ellipse">
              <a:avLst/>
            </a:prstGeom>
            <a:solidFill>
              <a:srgbClr val="00B050">
                <a:alpha val="21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1457218" y="3195268"/>
              <a:ext cx="2066818" cy="1160979"/>
            </a:xfrm>
            <a:prstGeom prst="ellipse">
              <a:avLst/>
            </a:prstGeom>
            <a:solidFill>
              <a:srgbClr val="00B050">
                <a:alpha val="6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2222651" y="2615151"/>
                <a:ext cx="3099364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LimsupEven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2651" y="2615151"/>
                <a:ext cx="3099364" cy="542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-119006" y="2137029"/>
            <a:ext cx="3099364" cy="3847621"/>
            <a:chOff x="-119006" y="1797987"/>
            <a:chExt cx="3099364" cy="38476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119006" y="1797987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AllCycEven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19006" y="1797987"/>
                  <a:ext cx="3099364" cy="54213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119006" y="5103472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PosCycEven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19006" y="5103472"/>
                  <a:ext cx="3099364" cy="54213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5" idx="2"/>
            </p:cNvCxnSpPr>
            <p:nvPr/>
          </p:nvCxnSpPr>
          <p:spPr bwMode="auto">
            <a:xfrm>
              <a:off x="1430676" y="2340123"/>
              <a:ext cx="1549682" cy="75239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8" name="Straight Arrow Connector 17"/>
            <p:cNvCxnSpPr>
              <a:stCxn id="16" idx="0"/>
            </p:cNvCxnSpPr>
            <p:nvPr/>
          </p:nvCxnSpPr>
          <p:spPr bwMode="auto">
            <a:xfrm flipV="1">
              <a:off x="1430676" y="3816916"/>
              <a:ext cx="971762" cy="128655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3649046" y="1571154"/>
                <a:ext cx="30993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9046" y="1571154"/>
                <a:ext cx="30993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9"/>
              <p:cNvSpPr txBox="1">
                <a:spLocks noChangeArrowheads="1"/>
              </p:cNvSpPr>
              <p:nvPr/>
            </p:nvSpPr>
            <p:spPr bwMode="auto">
              <a:xfrm>
                <a:off x="4892217" y="2603167"/>
                <a:ext cx="3099364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LimsupOdd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92217" y="2603167"/>
                <a:ext cx="3099364" cy="5421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 flipH="1">
            <a:off x="7441065" y="2145592"/>
            <a:ext cx="3166144" cy="3847622"/>
            <a:chOff x="-370719" y="1797986"/>
            <a:chExt cx="3166144" cy="38476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370719" y="1797986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AllCycOdd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370719" y="1797986"/>
                  <a:ext cx="3099364" cy="5421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370719" y="5103472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PosCycOdd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370719" y="5103472"/>
                  <a:ext cx="3099364" cy="54213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>
              <a:stCxn id="25" idx="2"/>
            </p:cNvCxnSpPr>
            <p:nvPr/>
          </p:nvCxnSpPr>
          <p:spPr bwMode="auto">
            <a:xfrm>
              <a:off x="1178963" y="2340122"/>
              <a:ext cx="1616462" cy="75239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8" name="Straight Arrow Connector 27"/>
            <p:cNvCxnSpPr>
              <a:stCxn id="26" idx="0"/>
            </p:cNvCxnSpPr>
            <p:nvPr/>
          </p:nvCxnSpPr>
          <p:spPr bwMode="auto">
            <a:xfrm flipV="1">
              <a:off x="1178963" y="3816916"/>
              <a:ext cx="904980" cy="128655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sp>
        <p:nvSpPr>
          <p:cNvPr id="32" name="Freeform 31"/>
          <p:cNvSpPr/>
          <p:nvPr/>
        </p:nvSpPr>
        <p:spPr bwMode="auto">
          <a:xfrm>
            <a:off x="3332908" y="1294544"/>
            <a:ext cx="3879345" cy="4907947"/>
          </a:xfrm>
          <a:custGeom>
            <a:avLst/>
            <a:gdLst>
              <a:gd name="connsiteX0" fmla="*/ 0 w 3524036"/>
              <a:gd name="connsiteY0" fmla="*/ 0 h 4869950"/>
              <a:gd name="connsiteX1" fmla="*/ 1356189 w 3524036"/>
              <a:gd name="connsiteY1" fmla="*/ 2116476 h 4869950"/>
              <a:gd name="connsiteX2" fmla="*/ 1387011 w 3524036"/>
              <a:gd name="connsiteY2" fmla="*/ 3616503 h 4869950"/>
              <a:gd name="connsiteX3" fmla="*/ 3524036 w 3524036"/>
              <a:gd name="connsiteY3" fmla="*/ 4869950 h 4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036" h="4869950">
                <a:moveTo>
                  <a:pt x="0" y="0"/>
                </a:moveTo>
                <a:cubicBezTo>
                  <a:pt x="562510" y="756863"/>
                  <a:pt x="1125021" y="1513726"/>
                  <a:pt x="1356189" y="2116476"/>
                </a:cubicBezTo>
                <a:cubicBezTo>
                  <a:pt x="1587357" y="2719226"/>
                  <a:pt x="1025703" y="3157591"/>
                  <a:pt x="1387011" y="3616503"/>
                </a:cubicBezTo>
                <a:cubicBezTo>
                  <a:pt x="1748319" y="4075415"/>
                  <a:pt x="2636177" y="4472682"/>
                  <a:pt x="3524036" y="4869950"/>
                </a:cubicBezTo>
              </a:path>
            </a:pathLst>
          </a:custGeom>
          <a:noFill/>
          <a:ln w="539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193794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A simple separating automaton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999" y="205155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2051557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999" y="101682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every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priority, count the number of times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priority is seen before seeing a higher priority.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999" y="3128014"/>
            <a:ext cx="10080625" cy="1475810"/>
            <a:chOff x="8999" y="3366680"/>
            <a:chExt cx="10080625" cy="14758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3366680"/>
                  <a:ext cx="10080625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 a new 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even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priority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arrives: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3366680"/>
                  <a:ext cx="10080625" cy="523220"/>
                </a:xfrm>
                <a:prstGeom prst="rect">
                  <a:avLst/>
                </a:prstGeom>
                <a:blipFill>
                  <a:blip r:embed="rId3"/>
                  <a:stretch>
                    <a:fillRect t="-12941" b="-32941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3804885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3804885"/>
                  <a:ext cx="10080625" cy="55643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4286056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4286056"/>
                  <a:ext cx="10080625" cy="5564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>
            <a:off x="8999" y="4646880"/>
            <a:ext cx="10080625" cy="1003203"/>
            <a:chOff x="8999" y="4978012"/>
            <a:chExt cx="10080625" cy="10032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4978012"/>
                  <a:ext cx="10080625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 a new </a:t>
                  </a: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odd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priority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arrives: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4978012"/>
                  <a:ext cx="10080625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12791" b="-3139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5424781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5424781"/>
                  <a:ext cx="10080625" cy="55643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258701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State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2587010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7563" y="572892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 if one of the counters reaches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63" y="5728929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5853" y="6240924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states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Huge!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53" y="6240924"/>
                <a:ext cx="10080625" cy="539315"/>
              </a:xfrm>
              <a:prstGeom prst="rect">
                <a:avLst/>
              </a:prstGeom>
              <a:blipFill>
                <a:blip r:embed="rId10"/>
                <a:stretch>
                  <a:fillRect t="-9091" b="-3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14143" y="6794013"/>
            <a:ext cx="10080625" cy="53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shall see that we can do much better.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3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75859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The </a:t>
            </a:r>
            <a:r>
              <a:rPr lang="en-US" sz="4800" dirty="0" smtClean="0">
                <a:solidFill>
                  <a:srgbClr val="00B050"/>
                </a:solidFill>
              </a:rPr>
              <a:t>Product</a:t>
            </a:r>
            <a:r>
              <a:rPr lang="en-US" sz="4800" dirty="0" smtClean="0">
                <a:solidFill>
                  <a:srgbClr val="0033CC"/>
                </a:solidFill>
              </a:rPr>
              <a:t> of a Parity Game </a:t>
            </a:r>
            <a:br>
              <a:rPr lang="en-US" sz="4800" dirty="0" smtClean="0">
                <a:solidFill>
                  <a:srgbClr val="0033CC"/>
                </a:solidFill>
              </a:rPr>
            </a:br>
            <a:r>
              <a:rPr lang="en-US" sz="4800" dirty="0" smtClean="0">
                <a:solidFill>
                  <a:srgbClr val="0033CC"/>
                </a:solidFill>
              </a:rPr>
              <a:t>and a Separating Automaton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92855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928552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7563" y="260846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deterministic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set of accepting states.</a:t>
                </a: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63" y="2608463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6401" y="371926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a product reachability game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follows.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01" y="371926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4417" y="43991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belong to player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417" y="4399172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50790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accepting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5079083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0" y="5758992"/>
                <a:ext cx="10080625" cy="111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edge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758992"/>
                <a:ext cx="10080625" cy="1113766"/>
              </a:xfrm>
              <a:prstGeom prst="rect">
                <a:avLst/>
              </a:prstGeom>
              <a:blipFill>
                <a:blip r:embed="rId7"/>
                <a:stretch>
                  <a:fillRect t="-3846" b="-120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45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1719457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Parity Games (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51083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6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4756" y="2574683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from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to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3046" y="3429909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2160" y="5140361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3043" y="4285135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2156" y="5995585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63637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Reducing Parity Games to Reachability Games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-separation automaton, then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and only if player 0 can win from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blipFill>
                <a:blip r:embed="rId2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 bwMode="auto">
          <a:xfrm>
            <a:off x="0" y="3441848"/>
            <a:ext cx="10089624" cy="2054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9861" y="3657937"/>
                <a:ext cx="10080625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parity game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positional winning strategy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1" y="3657937"/>
                <a:ext cx="10080625" cy="892552"/>
              </a:xfrm>
              <a:prstGeom prst="rect">
                <a:avLst/>
              </a:prstGeom>
              <a:blipFill>
                <a:blip r:embed="rId3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9861" y="4606870"/>
            <a:ext cx="1008062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positional winning strategy ensures that all cycles formed are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Thus, if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keeps playing according to this strategy,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eventually wins the reachability game.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9"/>
              <p:cNvSpPr txBox="1">
                <a:spLocks noChangeArrowheads="1"/>
              </p:cNvSpPr>
              <p:nvPr/>
            </p:nvSpPr>
            <p:spPr bwMode="auto">
              <a:xfrm>
                <a:off x="9861" y="5955912"/>
                <a:ext cx="10080625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cannot win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win, again using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positional strategy that ensures that are cycles are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uses this strategy she wins the reachability game.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1" y="5955912"/>
                <a:ext cx="10080625" cy="1292662"/>
              </a:xfrm>
              <a:prstGeom prst="rect">
                <a:avLst/>
              </a:prstGeom>
              <a:blipFill>
                <a:blip r:embed="rId4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63637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Reducing Parity Games to Reachability Games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-separation automaton, then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and only if player 0 can win from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blipFill>
                <a:blip r:embed="rId2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7289" y="3411358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a reachability game can be solved in linear time,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parity game can be solved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number of states in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-separation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3411358"/>
                <a:ext cx="10080625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579" y="5022684"/>
                <a:ext cx="10080625" cy="983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a breakthrough result,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CJKLS (2017</a:t>
                </a:r>
                <a:r>
                  <a:rPr lang="en-US" sz="2800" dirty="0">
                    <a:solidFill>
                      <a:srgbClr val="C00000"/>
                    </a:solidFill>
                  </a:rPr>
                  <a:t>)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]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constructed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 of size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9" y="5022684"/>
                <a:ext cx="10080625" cy="983154"/>
              </a:xfrm>
              <a:prstGeom prst="rect">
                <a:avLst/>
              </a:prstGeom>
              <a:blipFill>
                <a:blip r:embed="rId4"/>
                <a:stretch>
                  <a:fillRect t="-7453" b="-167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4143" y="615112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next describe the construction of this separation automaton.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2707" y="676586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[ CJKLS (2017) ]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described their result in terms of ATMs. 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69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968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𝑖</a:t>
            </a:r>
            <a:r>
              <a:rPr lang="en-US" sz="4800" dirty="0">
                <a:solidFill>
                  <a:srgbClr val="0033CC"/>
                </a:solidFill>
              </a:rPr>
              <a:t>-</a:t>
            </a:r>
            <a:r>
              <a:rPr lang="en-US" sz="4800" dirty="0" smtClean="0">
                <a:solidFill>
                  <a:srgbClr val="00B050"/>
                </a:solidFill>
              </a:rPr>
              <a:t>sequences </a:t>
            </a:r>
            <a:r>
              <a:rPr lang="en-US" sz="3200" dirty="0">
                <a:solidFill>
                  <a:srgbClr val="C00000"/>
                </a:solidFill>
              </a:rPr>
              <a:t>[ CJKLS (2017) 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5144" y="1835525"/>
                <a:ext cx="10080625" cy="2172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a sequence of indices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maximum priority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1835525"/>
                <a:ext cx="10080625" cy="2172646"/>
              </a:xfrm>
              <a:prstGeom prst="rect">
                <a:avLst/>
              </a:prstGeom>
              <a:blipFill>
                <a:blip r:embed="rId2"/>
                <a:stretch>
                  <a:fillRect t="-3922" b="-33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076780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priorities seen so far.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076780"/>
                <a:ext cx="10080625" cy="618631"/>
              </a:xfrm>
              <a:prstGeom prst="rect">
                <a:avLst/>
              </a:prstGeom>
              <a:blipFill>
                <a:blip r:embed="rId3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4148285"/>
                <a:ext cx="10080625" cy="1046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play contains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the play contains an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4148285"/>
                <a:ext cx="10080625" cy="1046505"/>
              </a:xfrm>
              <a:prstGeom prst="rect">
                <a:avLst/>
              </a:prstGeom>
              <a:blipFill>
                <a:blip r:embed="rId4"/>
                <a:stretch>
                  <a:fillRect t="-6977" b="-1686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5156" y="5334904"/>
            <a:ext cx="1008062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vertex must appear twice, hence the cycle, and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priority on the cycle must be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3446" y="6536845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Keeping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explicitly takes too much space.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46" y="6536845"/>
                <a:ext cx="10080625" cy="577209"/>
              </a:xfrm>
              <a:prstGeom prst="rect">
                <a:avLst/>
              </a:prstGeom>
              <a:blipFill>
                <a:blip r:embed="rId5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25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4703" y="40022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Summaries / Sketches </a:t>
            </a:r>
            <a:r>
              <a:rPr lang="en-US" sz="3200" dirty="0">
                <a:solidFill>
                  <a:srgbClr val="C00000"/>
                </a:solidFill>
              </a:rPr>
              <a:t>[ CJKLS (2017) 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36164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automaton keeps a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number of priorities.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361646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6369" r="-302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372895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such that the highest priority appearing at the end or after the sequence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3728956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4912611"/>
                <a:ext cx="10080625" cy="1023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appears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an appearance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4912611"/>
                <a:ext cx="10080625" cy="1023485"/>
              </a:xfrm>
              <a:prstGeom prst="rect">
                <a:avLst/>
              </a:prstGeom>
              <a:blipFill>
                <a:blip r:embed="rId4"/>
                <a:stretch>
                  <a:fillRect t="-6548" b="-119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49"/>
              <p:cNvSpPr txBox="1">
                <a:spLocks noChangeArrowheads="1"/>
              </p:cNvSpPr>
              <p:nvPr/>
            </p:nvSpPr>
            <p:spPr bwMode="auto">
              <a:xfrm>
                <a:off x="6866" y="254530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number of bits needed is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(Can be slightly improved, as not all summaries are possible.)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2545301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6165643"/>
                <a:ext cx="10080625" cy="923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kept. </a:t>
                </a:r>
              </a:p>
              <a:p>
                <a:pPr algn="ctr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sequences themselves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kept.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65643"/>
                <a:ext cx="10080625" cy="923971"/>
              </a:xfrm>
              <a:prstGeom prst="rect">
                <a:avLst/>
              </a:prstGeom>
              <a:blipFill>
                <a:blip r:embed="rId6"/>
                <a:stretch>
                  <a:fillRect t="-657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43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8" grpId="0"/>
      <p:bldP spid="36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4703" y="44923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Summaries – in more detail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371839"/>
                <a:ext cx="10080625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between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maximum priority appearing at or after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first such appearance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371839"/>
                <a:ext cx="10080625" cy="1815882"/>
              </a:xfrm>
              <a:prstGeom prst="rect">
                <a:avLst/>
              </a:prstGeom>
              <a:blipFill>
                <a:blip r:embed="rId2"/>
                <a:stretch>
                  <a:fillRect t="-3356" b="-83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3399397"/>
                <a:ext cx="10080625" cy="1489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3399397"/>
                <a:ext cx="10080625" cy="1489062"/>
              </a:xfrm>
              <a:prstGeom prst="rect">
                <a:avLst/>
              </a:prstGeom>
              <a:blipFill>
                <a:blip r:embed="rId3"/>
                <a:stretch>
                  <a:fillRect t="-4508" b="-81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08578" y="5100136"/>
            <a:ext cx="9092874" cy="1989581"/>
            <a:chOff x="513708" y="5459726"/>
            <a:chExt cx="9092874" cy="1989581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729469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6738122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1449515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2840808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>
              <a:spLocks noChangeAspect="1"/>
            </p:cNvSpPr>
            <p:nvPr/>
          </p:nvSpPr>
          <p:spPr bwMode="auto">
            <a:xfrm>
              <a:off x="3568562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>
              <a:spLocks noChangeAspect="1"/>
            </p:cNvSpPr>
            <p:nvPr/>
          </p:nvSpPr>
          <p:spPr bwMode="auto">
            <a:xfrm>
              <a:off x="7866571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 bwMode="auto">
                <a:xfrm>
                  <a:off x="2107921" y="6224369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07921" y="6224369"/>
                  <a:ext cx="732887" cy="55399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 bwMode="auto">
                <a:xfrm>
                  <a:off x="7187620" y="6224369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87620" y="6224369"/>
                  <a:ext cx="732887" cy="55399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Oval 20"/>
                <p:cNvSpPr>
                  <a:spLocks noChangeAspect="1"/>
                </p:cNvSpPr>
                <p:nvPr/>
              </p:nvSpPr>
              <p:spPr bwMode="auto">
                <a:xfrm>
                  <a:off x="5034333" y="6133556"/>
                  <a:ext cx="658060" cy="65806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82880" tIns="0" rIns="0" bIns="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Oval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034333" y="6133556"/>
                  <a:ext cx="658060" cy="658060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/>
            <p:cNvSpPr/>
            <p:nvPr/>
          </p:nvSpPr>
          <p:spPr bwMode="auto">
            <a:xfrm>
              <a:off x="513708" y="6092567"/>
              <a:ext cx="3721474" cy="780835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6575461" y="6092566"/>
              <a:ext cx="1921267" cy="780835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371619" y="6863534"/>
                  <a:ext cx="1998305" cy="5772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a14:m>
                  <a:r>
                    <a:rPr lang="en-US" sz="3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3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71619" y="6863534"/>
                  <a:ext cx="1998305" cy="577209"/>
                </a:xfrm>
                <a:prstGeom prst="rect">
                  <a:avLst/>
                </a:prstGeom>
                <a:blipFill>
                  <a:blip r:embed="rId7"/>
                  <a:stretch>
                    <a:fillRect t="-9474" b="-315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548075" y="6872098"/>
                  <a:ext cx="1998305" cy="5772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3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3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548075" y="6872098"/>
                  <a:ext cx="1998305" cy="577209"/>
                </a:xfrm>
                <a:prstGeom prst="rect">
                  <a:avLst/>
                </a:prstGeom>
                <a:blipFill>
                  <a:blip r:embed="rId8"/>
                  <a:stretch>
                    <a:fillRect t="-9474" b="-315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Oval 25"/>
                <p:cNvSpPr>
                  <a:spLocks noChangeAspect="1"/>
                </p:cNvSpPr>
                <p:nvPr/>
              </p:nvSpPr>
              <p:spPr bwMode="auto">
                <a:xfrm>
                  <a:off x="8916255" y="6133556"/>
                  <a:ext cx="658060" cy="65806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82880" tIns="0" rIns="0" bIns="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Oval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16255" y="6133556"/>
                  <a:ext cx="658060" cy="658060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0162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0162" y="5459726"/>
                  <a:ext cx="619853" cy="66095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566888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566888" y="5459726"/>
                  <a:ext cx="619853" cy="66095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094533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094533" y="5459726"/>
                  <a:ext cx="619853" cy="66095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679913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79913" y="5480886"/>
                  <a:ext cx="619853" cy="61863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7767264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767264" y="5480886"/>
                  <a:ext cx="619853" cy="61863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86729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86729" y="5480886"/>
                  <a:ext cx="619853" cy="61863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 bwMode="auto">
                <a:xfrm>
                  <a:off x="4294599" y="6232933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94599" y="6232933"/>
                  <a:ext cx="732887" cy="55399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 bwMode="auto">
                <a:xfrm>
                  <a:off x="5803184" y="6231223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803184" y="6231223"/>
                  <a:ext cx="732887" cy="55399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274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26875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Updating summaries 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075899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new item of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arrives.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075899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662070"/>
                <a:ext cx="10080625" cy="980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3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new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created.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662070"/>
                <a:ext cx="10080625" cy="980012"/>
              </a:xfrm>
              <a:prstGeom prst="rect">
                <a:avLst/>
              </a:prstGeom>
              <a:blipFill>
                <a:blip r:embed="rId3"/>
                <a:stretch>
                  <a:fillRect t="-8125" b="-143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49"/>
              <p:cNvSpPr txBox="1">
                <a:spLocks noChangeArrowheads="1"/>
              </p:cNvSpPr>
              <p:nvPr/>
            </p:nvSpPr>
            <p:spPr bwMode="auto">
              <a:xfrm>
                <a:off x="13720" y="5106818"/>
                <a:ext cx="10080625" cy="1033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choose the largest such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(And hope that there is no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See below.)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20" y="5106818"/>
                <a:ext cx="10080625" cy="1033616"/>
              </a:xfrm>
              <a:prstGeom prst="rect">
                <a:avLst/>
              </a:prstGeom>
              <a:blipFill>
                <a:blip r:embed="rId4"/>
                <a:stretch>
                  <a:fillRect t="-7101" b="-124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614571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6145711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30848" y="6695880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always such an update.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848" y="6695880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404103" y="2792259"/>
            <a:ext cx="9149321" cy="2225573"/>
            <a:chOff x="404103" y="2837979"/>
            <a:chExt cx="9149321" cy="2225573"/>
          </a:xfrm>
        </p:grpSpPr>
        <p:sp>
          <p:nvSpPr>
            <p:cNvPr id="41" name="Rectangle 40"/>
            <p:cNvSpPr/>
            <p:nvPr/>
          </p:nvSpPr>
          <p:spPr bwMode="auto">
            <a:xfrm>
              <a:off x="404103" y="2837979"/>
              <a:ext cx="9149321" cy="1759113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041160" y="4550911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041160" y="4550911"/>
                  <a:ext cx="1998305" cy="512641"/>
                </a:xfrm>
                <a:prstGeom prst="rect">
                  <a:avLst/>
                </a:prstGeom>
                <a:blipFill>
                  <a:blip r:embed="rId7"/>
                  <a:stretch>
                    <a:fillRect t="-7143" b="-2976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513708" y="2714003"/>
            <a:ext cx="8984934" cy="1771285"/>
            <a:chOff x="513708" y="2759723"/>
            <a:chExt cx="8984934" cy="17712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38988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38988" y="4018367"/>
                  <a:ext cx="1998305" cy="512641"/>
                </a:xfrm>
                <a:prstGeom prst="rect">
                  <a:avLst/>
                </a:prstGeom>
                <a:blipFill>
                  <a:blip r:embed="rId8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278359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8359" y="4018367"/>
                  <a:ext cx="1998305" cy="512641"/>
                </a:xfrm>
                <a:prstGeom prst="rect">
                  <a:avLst/>
                </a:prstGeom>
                <a:blipFill>
                  <a:blip r:embed="rId9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3897938" y="351193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13708" y="3356944"/>
              <a:ext cx="3208963" cy="673301"/>
              <a:chOff x="513708" y="2915039"/>
              <a:chExt cx="3208963" cy="673301"/>
            </a:xfrm>
          </p:grpSpPr>
          <p:sp>
            <p:nvSpPr>
              <p:cNvPr id="5" name="Rectangle 4"/>
              <p:cNvSpPr>
                <a:spLocks noChangeAspect="1"/>
              </p:cNvSpPr>
              <p:nvPr/>
            </p:nvSpPr>
            <p:spPr bwMode="auto">
              <a:xfrm>
                <a:off x="69975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1320638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52032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314785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Rectangle 15"/>
              <p:cNvSpPr/>
              <p:nvPr/>
            </p:nvSpPr>
            <p:spPr bwMode="auto">
              <a:xfrm>
                <a:off x="513708" y="2915039"/>
                <a:ext cx="3208963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475275" y="3356944"/>
              <a:ext cx="1656676" cy="673301"/>
              <a:chOff x="4475275" y="2915038"/>
              <a:chExt cx="1656676" cy="673301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461553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5588577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Rectangle 16"/>
              <p:cNvSpPr/>
              <p:nvPr/>
            </p:nvSpPr>
            <p:spPr bwMode="auto">
              <a:xfrm>
                <a:off x="4475275" y="2915038"/>
                <a:ext cx="1656676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Oval 22"/>
            <p:cNvSpPr>
              <a:spLocks noChangeAspect="1"/>
            </p:cNvSpPr>
            <p:nvPr/>
          </p:nvSpPr>
          <p:spPr bwMode="auto">
            <a:xfrm>
              <a:off x="6355590" y="351193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558447" y="3356944"/>
              <a:ext cx="558132" cy="673301"/>
              <a:chOff x="7096115" y="2833092"/>
              <a:chExt cx="558132" cy="673301"/>
            </a:xfrm>
          </p:grpSpPr>
          <p:sp>
            <p:nvSpPr>
              <p:cNvPr id="25" name="Rectangle 24"/>
              <p:cNvSpPr>
                <a:spLocks noChangeAspect="1"/>
              </p:cNvSpPr>
              <p:nvPr/>
            </p:nvSpPr>
            <p:spPr bwMode="auto">
              <a:xfrm>
                <a:off x="7189984" y="3003981"/>
                <a:ext cx="380707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7096115" y="2833092"/>
                <a:ext cx="558132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 bwMode="auto">
                <a:xfrm>
                  <a:off x="6753235" y="3362111"/>
                  <a:ext cx="631956" cy="477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53235" y="3362111"/>
                  <a:ext cx="631956" cy="47770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>
              <a:spLocks noChangeAspect="1"/>
            </p:cNvSpPr>
            <p:nvPr/>
          </p:nvSpPr>
          <p:spPr bwMode="auto">
            <a:xfrm>
              <a:off x="9006786" y="3526123"/>
              <a:ext cx="380707" cy="363229"/>
            </a:xfrm>
            <a:prstGeom prst="rect">
              <a:avLst/>
            </a:prstGeom>
            <a:solidFill>
              <a:srgbClr val="0033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8326514" y="351022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838360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38360" y="4018367"/>
                  <a:ext cx="1998305" cy="512641"/>
                </a:xfrm>
                <a:prstGeom prst="rect">
                  <a:avLst/>
                </a:prstGeom>
                <a:blipFill>
                  <a:blip r:embed="rId13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9006786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006786" y="2771707"/>
                  <a:ext cx="491856" cy="58355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19357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19357" y="2771707"/>
                  <a:ext cx="491856" cy="583558"/>
                </a:xfrm>
                <a:prstGeom prst="rect">
                  <a:avLst/>
                </a:prstGeom>
                <a:blipFill>
                  <a:blip r:embed="rId15"/>
                  <a:stretch>
                    <a:fillRect l="-20988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42345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42345" y="2771707"/>
                  <a:ext cx="491856" cy="583558"/>
                </a:xfrm>
                <a:prstGeom prst="rect">
                  <a:avLst/>
                </a:prstGeom>
                <a:blipFill>
                  <a:blip r:embed="rId16"/>
                  <a:stretch>
                    <a:fillRect l="-1975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347527" y="275972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347527" y="2759723"/>
                  <a:ext cx="491856" cy="58355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9502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0437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Updating summaries II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43672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new item of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arrives.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436723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2061730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largest 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2061730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49"/>
              <p:cNvSpPr txBox="1">
                <a:spLocks noChangeArrowheads="1"/>
              </p:cNvSpPr>
              <p:nvPr/>
            </p:nvSpPr>
            <p:spPr bwMode="auto">
              <a:xfrm>
                <a:off x="13720" y="500870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now the highest priority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20" y="5008701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6219329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6219329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42832" y="5592616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sequences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are destroyed…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32" y="5592616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13708" y="2824783"/>
            <a:ext cx="8984934" cy="1901427"/>
            <a:chOff x="513708" y="2824783"/>
            <a:chExt cx="8984934" cy="1901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38988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38988" y="4213569"/>
                  <a:ext cx="1998305" cy="512641"/>
                </a:xfrm>
                <a:prstGeom prst="rect">
                  <a:avLst/>
                </a:prstGeom>
                <a:blipFill>
                  <a:blip r:embed="rId7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278359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8359" y="4213569"/>
                  <a:ext cx="1998305" cy="512641"/>
                </a:xfrm>
                <a:prstGeom prst="rect">
                  <a:avLst/>
                </a:prstGeom>
                <a:blipFill>
                  <a:blip r:embed="rId8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3897938" y="359411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13708" y="3439132"/>
              <a:ext cx="3208963" cy="673301"/>
              <a:chOff x="513708" y="2915039"/>
              <a:chExt cx="3208963" cy="673301"/>
            </a:xfrm>
          </p:grpSpPr>
          <p:sp>
            <p:nvSpPr>
              <p:cNvPr id="5" name="Rectangle 4"/>
              <p:cNvSpPr>
                <a:spLocks noChangeAspect="1"/>
              </p:cNvSpPr>
              <p:nvPr/>
            </p:nvSpPr>
            <p:spPr bwMode="auto">
              <a:xfrm>
                <a:off x="69975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1320638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52032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314785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Rectangle 15"/>
              <p:cNvSpPr/>
              <p:nvPr/>
            </p:nvSpPr>
            <p:spPr bwMode="auto">
              <a:xfrm>
                <a:off x="513708" y="2915039"/>
                <a:ext cx="3208963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475275" y="3439132"/>
              <a:ext cx="1656676" cy="673301"/>
              <a:chOff x="4475275" y="2915038"/>
              <a:chExt cx="1656676" cy="673301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461553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5588577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Rectangle 16"/>
              <p:cNvSpPr/>
              <p:nvPr/>
            </p:nvSpPr>
            <p:spPr bwMode="auto">
              <a:xfrm>
                <a:off x="4475275" y="2915038"/>
                <a:ext cx="1656676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Oval 22"/>
            <p:cNvSpPr>
              <a:spLocks noChangeAspect="1"/>
            </p:cNvSpPr>
            <p:nvPr/>
          </p:nvSpPr>
          <p:spPr bwMode="auto">
            <a:xfrm>
              <a:off x="6355590" y="359411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558447" y="3439132"/>
              <a:ext cx="558132" cy="673301"/>
              <a:chOff x="7096115" y="2833092"/>
              <a:chExt cx="558132" cy="673301"/>
            </a:xfrm>
          </p:grpSpPr>
          <p:sp>
            <p:nvSpPr>
              <p:cNvPr id="25" name="Rectangle 24"/>
              <p:cNvSpPr>
                <a:spLocks noChangeAspect="1"/>
              </p:cNvSpPr>
              <p:nvPr/>
            </p:nvSpPr>
            <p:spPr bwMode="auto">
              <a:xfrm>
                <a:off x="7189984" y="3003981"/>
                <a:ext cx="380707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7096115" y="2833092"/>
                <a:ext cx="558132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 bwMode="auto">
                <a:xfrm>
                  <a:off x="6753235" y="3444299"/>
                  <a:ext cx="631956" cy="477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53235" y="3444299"/>
                  <a:ext cx="631956" cy="47770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>
              <a:spLocks noChangeAspect="1"/>
            </p:cNvSpPr>
            <p:nvPr/>
          </p:nvSpPr>
          <p:spPr bwMode="auto">
            <a:xfrm>
              <a:off x="9006786" y="3608311"/>
              <a:ext cx="380707" cy="363229"/>
            </a:xfrm>
            <a:prstGeom prst="rect">
              <a:avLst/>
            </a:prstGeom>
            <a:solidFill>
              <a:srgbClr val="0033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8326514" y="359240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838360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38360" y="4213569"/>
                  <a:ext cx="1998305" cy="512641"/>
                </a:xfrm>
                <a:prstGeom prst="rect">
                  <a:avLst/>
                </a:prstGeom>
                <a:blipFill>
                  <a:blip r:embed="rId12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9006786" y="282478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006786" y="2824783"/>
                  <a:ext cx="491856" cy="58355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898811" y="282478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98811" y="2824783"/>
                  <a:ext cx="491856" cy="58355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73167" y="282478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73167" y="2824783"/>
                  <a:ext cx="491856" cy="583558"/>
                </a:xfrm>
                <a:prstGeom prst="rect">
                  <a:avLst/>
                </a:prstGeom>
                <a:blipFill>
                  <a:blip r:embed="rId15"/>
                  <a:stretch>
                    <a:fillRect l="-1975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7"/>
          <p:cNvGrpSpPr>
            <a:grpSpLocks noChangeAspect="1"/>
          </p:cNvGrpSpPr>
          <p:nvPr/>
        </p:nvGrpSpPr>
        <p:grpSpPr bwMode="auto">
          <a:xfrm>
            <a:off x="4921215" y="3308785"/>
            <a:ext cx="771776" cy="885273"/>
            <a:chOff x="-601" y="4819"/>
            <a:chExt cx="320" cy="367"/>
          </a:xfrm>
        </p:grpSpPr>
        <p:sp>
          <p:nvSpPr>
            <p:cNvPr id="47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8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9" name="Group 47"/>
          <p:cNvGrpSpPr>
            <a:grpSpLocks noChangeAspect="1"/>
          </p:cNvGrpSpPr>
          <p:nvPr/>
        </p:nvGrpSpPr>
        <p:grpSpPr bwMode="auto">
          <a:xfrm>
            <a:off x="7456781" y="3308785"/>
            <a:ext cx="771776" cy="885273"/>
            <a:chOff x="-601" y="4819"/>
            <a:chExt cx="320" cy="367"/>
          </a:xfrm>
        </p:grpSpPr>
        <p:sp>
          <p:nvSpPr>
            <p:cNvPr id="5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94277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/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9136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241517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at some stage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the play contains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241517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956472"/>
                <a:ext cx="10080625" cy="976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of length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therefore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contains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repeated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vertex, i.e., a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956472"/>
                <a:ext cx="10080625" cy="976293"/>
              </a:xfrm>
              <a:prstGeom prst="rect">
                <a:avLst/>
              </a:prstGeom>
              <a:blipFill>
                <a:blip r:embed="rId3"/>
                <a:stretch>
                  <a:fillRect t="-6875" b="-16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720" y="3102827"/>
                <a:ext cx="10080625" cy="968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cycle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as the maximum priority between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two consecutive vertices in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20" y="3102827"/>
                <a:ext cx="10080625" cy="968214"/>
              </a:xfrm>
              <a:prstGeom prst="rect">
                <a:avLst/>
              </a:prstGeom>
              <a:blipFill>
                <a:blip r:embed="rId4"/>
                <a:stretch>
                  <a:fillRect t="-7547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1736" y="4956058"/>
            <a:ext cx="10080625" cy="96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strategy, there are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cycles in the play, and the automaton never accepts.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424110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automaton accepts.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4241103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10300" y="6094334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need to show that if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strategy, then the automaton eventually accepts.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0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3999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II</a:t>
            </a:r>
            <a:endParaRPr lang="en-US" sz="4800" dirty="0">
              <a:solidFill>
                <a:srgbClr val="0033CC"/>
              </a:solidFill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5430" y="1220969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Suppose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strategy.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15430" y="1827081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resulting play.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plays arbitrarily.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3077970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time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3077970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243319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largest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seen infinitely often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2433193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3684082"/>
                <a:ext cx="10080625" cy="1063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:r>
                  <a:rPr lang="en-US" sz="28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𝐶𝑜𝑢𝑛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even</m:t>
                              </m:r>
                            </m:e>
                          </m:mr>
                        </m:m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3684082"/>
                <a:ext cx="10080625" cy="10631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4808413"/>
                <a:ext cx="10080625" cy="164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consecutive times in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appears, without a higher priority in between,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4808413"/>
                <a:ext cx="10080625" cy="1641668"/>
              </a:xfrm>
              <a:prstGeom prst="rect">
                <a:avLst/>
              </a:prstGeom>
              <a:blipFill>
                <a:blip r:embed="rId5"/>
                <a:stretch>
                  <a:fillRect t="-2602" b="-40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6511302"/>
                <a:ext cx="10080625" cy="63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eventually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6511302"/>
                <a:ext cx="10080625" cy="636969"/>
              </a:xfrm>
              <a:prstGeom prst="rect">
                <a:avLst/>
              </a:prstGeom>
              <a:blipFill>
                <a:blip r:embed="rId6"/>
                <a:stretch>
                  <a:fillRect b="-180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58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75609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III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9719" y="924736"/>
                <a:ext cx="10080625" cy="1063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𝐶𝑜𝑢𝑛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even</m:t>
                              </m:r>
                            </m:e>
                          </m:mr>
                        </m:m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19" y="924736"/>
                <a:ext cx="10080625" cy="10631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3475452"/>
                <a:ext cx="10080625" cy="968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an update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largest index updated in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say at time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3475452"/>
                <a:ext cx="10080625" cy="968214"/>
              </a:xfrm>
              <a:prstGeom prst="rect">
                <a:avLst/>
              </a:prstGeom>
              <a:blipFill>
                <a:blip r:embed="rId3"/>
                <a:stretch>
                  <a:fillRect t="-6918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5170" y="4366634"/>
                <a:ext cx="10080625" cy="1026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contribute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70" y="4366634"/>
                <a:ext cx="10080625" cy="1026307"/>
              </a:xfrm>
              <a:prstGeom prst="rect">
                <a:avLst/>
              </a:prstGeom>
              <a:blipFill>
                <a:blip r:embed="rId4"/>
                <a:stretch>
                  <a:fillRect t="-6509" b="-118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3460" y="5315909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the update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60" y="5315909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2024" y="5783770"/>
                <a:ext cx="10080625" cy="1026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update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ensures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contribute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24" y="5783770"/>
                <a:ext cx="10080625" cy="1026307"/>
              </a:xfrm>
              <a:prstGeom prst="rect">
                <a:avLst/>
              </a:prstGeom>
              <a:blipFill>
                <a:blip r:embed="rId6"/>
                <a:stretch>
                  <a:fillRect t="-7143" b="-125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32572" y="6733047"/>
                <a:ext cx="10080625" cy="656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𝐶𝑜𝑢𝑛𝑡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𝐶𝑜𝑢𝑛𝑡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72" y="6733047"/>
                <a:ext cx="10080625" cy="6565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910816"/>
                <a:ext cx="10080625" cy="164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consecutive times in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appears, without a higher priority in between,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𝐶𝑜𝑢𝑛𝑡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910816"/>
                <a:ext cx="10080625" cy="1641668"/>
              </a:xfrm>
              <a:prstGeom prst="rect">
                <a:avLst/>
              </a:prstGeom>
              <a:blipFill>
                <a:blip r:embed="rId8"/>
                <a:stretch>
                  <a:fillRect t="-2222" b="-37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95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7080"/>
            <a:ext cx="10080625" cy="1144929"/>
          </a:xfr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s) </a:t>
            </a:r>
            <a:b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A simple example</a:t>
            </a:r>
            <a:endParaRPr lang="en-US" sz="4000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2568575" y="2345934"/>
            <a:ext cx="595313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233476" name="AutoShape 4"/>
          <p:cNvSpPr>
            <a:spLocks noChangeArrowheads="1"/>
          </p:cNvSpPr>
          <p:nvPr/>
        </p:nvSpPr>
        <p:spPr bwMode="auto">
          <a:xfrm>
            <a:off x="248126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7" name="AutoShape 5"/>
          <p:cNvSpPr>
            <a:spLocks noChangeArrowheads="1"/>
          </p:cNvSpPr>
          <p:nvPr/>
        </p:nvSpPr>
        <p:spPr bwMode="auto">
          <a:xfrm>
            <a:off x="462121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33478" name="AutoShape 6"/>
          <p:cNvSpPr>
            <a:spLocks noChangeArrowheads="1"/>
          </p:cNvSpPr>
          <p:nvPr/>
        </p:nvSpPr>
        <p:spPr bwMode="auto">
          <a:xfrm>
            <a:off x="676116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9" name="Rectangle 7"/>
          <p:cNvSpPr>
            <a:spLocks noChangeArrowheads="1"/>
          </p:cNvSpPr>
          <p:nvPr/>
        </p:nvSpPr>
        <p:spPr bwMode="auto">
          <a:xfrm>
            <a:off x="4706938" y="2347522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233480" name="Rectangle 8"/>
          <p:cNvSpPr>
            <a:spLocks noChangeArrowheads="1"/>
          </p:cNvSpPr>
          <p:nvPr/>
        </p:nvSpPr>
        <p:spPr bwMode="auto">
          <a:xfrm>
            <a:off x="6846888" y="2347522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cxnSp>
        <p:nvCxnSpPr>
          <p:cNvPr id="233481" name="AutoShape 9"/>
          <p:cNvCxnSpPr>
            <a:cxnSpLocks noChangeShapeType="1"/>
            <a:stCxn id="233476" idx="1"/>
            <a:endCxn id="233475" idx="1"/>
          </p:cNvCxnSpPr>
          <p:nvPr/>
        </p:nvCxnSpPr>
        <p:spPr bwMode="auto">
          <a:xfrm rot="10800000">
            <a:off x="2568575" y="2628509"/>
            <a:ext cx="104775" cy="1754188"/>
          </a:xfrm>
          <a:prstGeom prst="curvedConnector3">
            <a:avLst>
              <a:gd name="adj1" fmla="val 401514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2" name="AutoShape 10"/>
          <p:cNvCxnSpPr>
            <a:cxnSpLocks noChangeShapeType="1"/>
            <a:stCxn id="233475" idx="2"/>
            <a:endCxn id="233476" idx="0"/>
          </p:cNvCxnSpPr>
          <p:nvPr/>
        </p:nvCxnSpPr>
        <p:spPr bwMode="auto">
          <a:xfrm rot="5400000">
            <a:off x="2340769" y="3435753"/>
            <a:ext cx="1050925" cy="1587"/>
          </a:xfrm>
          <a:prstGeom prst="curvedConnector3">
            <a:avLst>
              <a:gd name="adj1" fmla="val 5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3" name="AutoShape 11"/>
          <p:cNvCxnSpPr>
            <a:cxnSpLocks noChangeShapeType="1"/>
            <a:stCxn id="233480" idx="3"/>
            <a:endCxn id="233478" idx="5"/>
          </p:cNvCxnSpPr>
          <p:nvPr/>
        </p:nvCxnSpPr>
        <p:spPr bwMode="auto">
          <a:xfrm flipH="1">
            <a:off x="7337425" y="2630097"/>
            <a:ext cx="104775" cy="1752600"/>
          </a:xfrm>
          <a:prstGeom prst="curvedConnector3">
            <a:avLst>
              <a:gd name="adj1" fmla="val -301514"/>
            </a:avLst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4" name="AutoShape 12"/>
          <p:cNvCxnSpPr>
            <a:cxnSpLocks noChangeShapeType="1"/>
            <a:stCxn id="233478" idx="0"/>
            <a:endCxn id="233480" idx="2"/>
          </p:cNvCxnSpPr>
          <p:nvPr/>
        </p:nvCxnSpPr>
        <p:spPr bwMode="auto">
          <a:xfrm rot="16200000">
            <a:off x="6620669" y="3437341"/>
            <a:ext cx="1049337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5" name="AutoShape 13"/>
          <p:cNvCxnSpPr>
            <a:cxnSpLocks noChangeShapeType="1"/>
            <a:stCxn id="233479" idx="2"/>
            <a:endCxn id="233477" idx="0"/>
          </p:cNvCxnSpPr>
          <p:nvPr/>
        </p:nvCxnSpPr>
        <p:spPr bwMode="auto">
          <a:xfrm>
            <a:off x="5005388" y="2912672"/>
            <a:ext cx="0" cy="1049337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6" name="AutoShape 14"/>
          <p:cNvCxnSpPr>
            <a:cxnSpLocks noChangeShapeType="1"/>
            <a:stCxn id="233477" idx="1"/>
            <a:endCxn id="233476" idx="5"/>
          </p:cNvCxnSpPr>
          <p:nvPr/>
        </p:nvCxnSpPr>
        <p:spPr bwMode="auto">
          <a:xfrm flipH="1">
            <a:off x="3057525" y="4382697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7" name="AutoShape 15"/>
          <p:cNvCxnSpPr>
            <a:cxnSpLocks noChangeShapeType="1"/>
            <a:stCxn id="233477" idx="5"/>
            <a:endCxn id="233478" idx="1"/>
          </p:cNvCxnSpPr>
          <p:nvPr/>
        </p:nvCxnSpPr>
        <p:spPr bwMode="auto">
          <a:xfrm>
            <a:off x="5197475" y="4382697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8" name="AutoShape 16"/>
          <p:cNvCxnSpPr>
            <a:cxnSpLocks noChangeShapeType="1"/>
            <a:stCxn id="233478" idx="3"/>
            <a:endCxn id="233477" idx="3"/>
          </p:cNvCxnSpPr>
          <p:nvPr/>
        </p:nvCxnSpPr>
        <p:spPr bwMode="auto">
          <a:xfrm rot="5400000">
            <a:off x="6074569" y="3734203"/>
            <a:ext cx="1588" cy="2139950"/>
          </a:xfrm>
          <a:prstGeom prst="curvedConnector3">
            <a:avLst>
              <a:gd name="adj1" fmla="val 1440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89" name="Line 17"/>
          <p:cNvSpPr>
            <a:spLocks noChangeShapeType="1"/>
          </p:cNvSpPr>
          <p:nvPr/>
        </p:nvSpPr>
        <p:spPr bwMode="auto">
          <a:xfrm flipV="1">
            <a:off x="2973388" y="2890447"/>
            <a:ext cx="1741487" cy="1320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he-IL"/>
          </a:p>
        </p:txBody>
      </p:sp>
      <p:cxnSp>
        <p:nvCxnSpPr>
          <p:cNvPr id="233490" name="AutoShape 18"/>
          <p:cNvCxnSpPr>
            <a:cxnSpLocks noChangeShapeType="1"/>
            <a:stCxn id="233479" idx="1"/>
            <a:endCxn id="233475" idx="3"/>
          </p:cNvCxnSpPr>
          <p:nvPr/>
        </p:nvCxnSpPr>
        <p:spPr bwMode="auto">
          <a:xfrm flipH="1" flipV="1">
            <a:off x="3163888" y="2628509"/>
            <a:ext cx="1543050" cy="1588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-1" y="5339625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233492" name="AutoShape 20"/>
          <p:cNvSpPr>
            <a:spLocks noChangeArrowheads="1"/>
          </p:cNvSpPr>
          <p:nvPr/>
        </p:nvSpPr>
        <p:spPr bwMode="auto">
          <a:xfrm>
            <a:off x="7445375" y="1406134"/>
            <a:ext cx="2224088" cy="660400"/>
          </a:xfrm>
          <a:prstGeom prst="wedgeRoundRectCallout">
            <a:avLst>
              <a:gd name="adj1" fmla="val -61991"/>
              <a:gd name="adj2" fmla="val 99519"/>
              <a:gd name="adj3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</a:p>
        </p:txBody>
      </p:sp>
      <p:cxnSp>
        <p:nvCxnSpPr>
          <p:cNvPr id="23" name="AutoShape 18"/>
          <p:cNvCxnSpPr>
            <a:cxnSpLocks noChangeShapeType="1"/>
            <a:stCxn id="233480" idx="1"/>
            <a:endCxn id="233479" idx="3"/>
          </p:cNvCxnSpPr>
          <p:nvPr/>
        </p:nvCxnSpPr>
        <p:spPr bwMode="auto">
          <a:xfrm flipH="1">
            <a:off x="5302250" y="2630097"/>
            <a:ext cx="1544638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-1" y="660163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Priorities can also be placed on edges instead on vertices.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08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1" grpId="0"/>
      <p:bldP spid="233492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1821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B050"/>
                </a:solidFill>
              </a:rPr>
              <a:t>Size</a:t>
            </a:r>
            <a:r>
              <a:rPr lang="en-US" sz="4800" dirty="0" smtClean="0">
                <a:solidFill>
                  <a:srgbClr val="0033CC"/>
                </a:solidFill>
              </a:rPr>
              <a:t> of separating automata</a:t>
            </a:r>
            <a:endParaRPr lang="en-US" sz="4800" dirty="0">
              <a:solidFill>
                <a:srgbClr val="0033CC"/>
              </a:solidFill>
            </a:endParaRP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12010" y="2519117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states is the separating automata is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possible summaries, plus 1 (an accepting state).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576" y="3670813"/>
                <a:ext cx="10080625" cy="988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summary is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3670813"/>
                <a:ext cx="10080625" cy="988797"/>
              </a:xfrm>
              <a:prstGeom prst="rect">
                <a:avLst/>
              </a:prstGeom>
              <a:blipFill>
                <a:blip r:embed="rId2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5418" y="123361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number of vertices/states in the parity game.</a:t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number of priorities in the parity game.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18" y="123361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23994" y="4814110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summaries is a at most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156" y="5491830"/>
                <a:ext cx="10080625" cy="5522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 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</m:func>
                      </m:sup>
                    </m:sSup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6" y="5491830"/>
                <a:ext cx="10080625" cy="5522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94" y="6198598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82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3766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2"/>
                </a:solidFill>
              </a:rPr>
              <a:t>Exact number of summaries</a:t>
            </a:r>
            <a:endParaRPr lang="en-US" sz="48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928367"/>
                <a:ext cx="10080625" cy="988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summary is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928367"/>
                <a:ext cx="10080625" cy="988797"/>
              </a:xfrm>
              <a:prstGeom prst="rect">
                <a:avLst/>
              </a:prstGeom>
              <a:blipFill>
                <a:blip r:embed="rId2"/>
                <a:stretch>
                  <a:fillRect t="-6135" b="-122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3994" y="315651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a summary is a </a:t>
                </a:r>
                <a:r>
                  <a:rPr lang="en-US" sz="2800" i="1" dirty="0" smtClean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 from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4" y="3156519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156" y="4349981"/>
                <a:ext cx="10080625" cy="6217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functions –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6" y="4349981"/>
                <a:ext cx="10080625" cy="621709"/>
              </a:xfrm>
              <a:prstGeom prst="rect">
                <a:avLst/>
              </a:prstGeom>
              <a:blipFill>
                <a:blip r:embed="rId9"/>
                <a:stretch>
                  <a:fillRect t="-2941" b="-1862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3994" y="5211046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:r>
                  <a:rPr lang="en-US" sz="2800" i="1" dirty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functions –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den>
                            </m:f>
                          </m:e>
                        </m:d>
                      </m:e>
                    </m:nary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4" y="5211046"/>
                <a:ext cx="10080625" cy="737189"/>
              </a:xfrm>
              <a:prstGeom prst="rect">
                <a:avLst/>
              </a:prstGeom>
              <a:blipFill>
                <a:blip r:embed="rId10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20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4564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2"/>
                </a:solidFill>
              </a:rPr>
              <a:t>What next?</a:t>
            </a:r>
            <a:endParaRPr lang="en-US" sz="4800" dirty="0">
              <a:solidFill>
                <a:schemeClr val="accent2"/>
              </a:solidFill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576" y="116941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simpler way to obtain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of quasipolynomial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5156" y="3158531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Unfortunately, the size of the separating automaton constructed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essentially optimal, at least if we want a 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separation.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5528" y="2163973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even smaller separating automata,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perhaps of 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2108" y="4153089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prove the lower bound on the size of strong separating automata, we introduce the notions of </a:t>
            </a:r>
            <a:r>
              <a:rPr lang="en-US" sz="28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i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940" y="514764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8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get a different, perhaps simpler, construction of strong separating automata of quasipolynomial size.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-3988" y="614220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first digress and describe an older exponential time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 for parity games based on </a:t>
            </a:r>
            <a:r>
              <a:rPr lang="en-US" sz="2800" i="1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measures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4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7" grpId="0"/>
      <p:bldP spid="9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4600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Progress measures </a:t>
            </a:r>
            <a:r>
              <a:rPr lang="en-US" sz="3200" dirty="0" smtClean="0">
                <a:solidFill>
                  <a:srgbClr val="C00000"/>
                </a:solidFill>
              </a:rPr>
              <a:t>[</a:t>
            </a:r>
            <a:r>
              <a:rPr lang="en-US" sz="3200" dirty="0" err="1">
                <a:solidFill>
                  <a:srgbClr val="C00000"/>
                </a:solidFill>
              </a:rPr>
              <a:t>Jurdziński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2000) </a:t>
            </a:r>
            <a:r>
              <a:rPr lang="en-US" sz="3200" dirty="0">
                <a:solidFill>
                  <a:srgbClr val="C00000"/>
                </a:solidFill>
              </a:rPr>
              <a:t>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97123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97123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2097315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progress measure is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s.t.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2097315"/>
                <a:ext cx="10080625" cy="539315"/>
              </a:xfrm>
              <a:prstGeom prst="rect">
                <a:avLst/>
              </a:prstGeom>
              <a:blipFill>
                <a:blip r:embed="rId3"/>
                <a:stretch>
                  <a:fillRect t="-7865" b="-303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5579" y="268272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9" y="2682724"/>
                <a:ext cx="10080625" cy="556434"/>
              </a:xfrm>
              <a:prstGeom prst="rect">
                <a:avLst/>
              </a:prstGeom>
              <a:blipFill>
                <a:blip r:embed="rId13"/>
                <a:stretch>
                  <a:fillRect t="-10989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4143" y="3285252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43" y="3285252"/>
                <a:ext cx="10080625" cy="556434"/>
              </a:xfrm>
              <a:prstGeom prst="rect">
                <a:avLst/>
              </a:prstGeom>
              <a:blipFill>
                <a:blip r:embed="rId14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3887779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both cases,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condition is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3887779"/>
                <a:ext cx="10080625" cy="987322"/>
              </a:xfrm>
              <a:prstGeom prst="rect">
                <a:avLst/>
              </a:prstGeom>
              <a:blipFill>
                <a:blip r:embed="rId15"/>
                <a:stretch>
                  <a:fillRect t="-6790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0997" y="4985602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97" y="4985602"/>
                <a:ext cx="10080625" cy="539315"/>
              </a:xfrm>
              <a:prstGeom prst="rect">
                <a:avLst/>
              </a:prstGeom>
              <a:blipFill>
                <a:blip r:embed="rId16"/>
                <a:stretch>
                  <a:fillRect t="-9091" b="-3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9561" y="5550837"/>
                <a:ext cx="10080625" cy="587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61" y="5550837"/>
                <a:ext cx="10080625" cy="587277"/>
              </a:xfrm>
              <a:prstGeom prst="rect">
                <a:avLst/>
              </a:prstGeom>
              <a:blipFill>
                <a:blip r:embed="rId17"/>
                <a:stretch>
                  <a:fillRect t="-7292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616403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lex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(lexicographic order.)  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6164034"/>
                <a:ext cx="10080625" cy="556434"/>
              </a:xfrm>
              <a:prstGeom prst="rect">
                <a:avLst/>
              </a:prstGeom>
              <a:blipFill>
                <a:blip r:embed="rId18"/>
                <a:stretch>
                  <a:fillRect t="-10989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13259" y="147285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assume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that priorities are now on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259" y="1472856"/>
                <a:ext cx="10080625" cy="523220"/>
              </a:xfrm>
              <a:prstGeom prst="rect">
                <a:avLst/>
              </a:prstGeom>
              <a:blipFill>
                <a:blip r:embed="rId19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6689" y="6746387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9" y="6746387"/>
                <a:ext cx="10080625" cy="556434"/>
              </a:xfrm>
              <a:prstGeom prst="rect">
                <a:avLst/>
              </a:prstGeom>
              <a:blipFill>
                <a:blip r:embed="rId20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17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1266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Progress measures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Winning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12660"/>
                <a:ext cx="10080625" cy="629724"/>
              </a:xfrm>
              <a:prstGeom prst="rect">
                <a:avLst/>
              </a:prstGeom>
              <a:blipFill>
                <a:blip r:embed="rId10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9698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969821"/>
                <a:ext cx="10080625" cy="523220"/>
              </a:xfrm>
              <a:prstGeom prst="rect">
                <a:avLst/>
              </a:prstGeom>
              <a:blipFill>
                <a:blip r:embed="rId11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557561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557561"/>
                <a:ext cx="10080625" cy="970202"/>
              </a:xfrm>
              <a:prstGeom prst="rect">
                <a:avLst/>
              </a:prstGeom>
              <a:blipFill>
                <a:blip r:embed="rId12"/>
                <a:stretch>
                  <a:fillRect t="-5031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25922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direction: 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2592283"/>
                <a:ext cx="10080625" cy="523220"/>
              </a:xfrm>
              <a:prstGeom prst="rect">
                <a:avLst/>
              </a:prstGeom>
              <a:blipFill>
                <a:blip r:embed="rId1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449" y="3180023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chooses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" y="3180023"/>
                <a:ext cx="10080625" cy="987322"/>
              </a:xfrm>
              <a:prstGeom prst="rect">
                <a:avLst/>
              </a:prstGeom>
              <a:blipFill>
                <a:blip r:embed="rId14"/>
                <a:stretch>
                  <a:fillRect t="-6790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-1261" y="423186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condition is also satisfied by any edge chosen by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481960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4819605"/>
                <a:ext cx="10080625" cy="523220"/>
              </a:xfrm>
              <a:prstGeom prst="rect">
                <a:avLst/>
              </a:prstGeom>
              <a:blipFill>
                <a:blip r:embed="rId1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593" y="540734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largest priority on the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3" y="5407345"/>
                <a:ext cx="10080625" cy="523220"/>
              </a:xfrm>
              <a:prstGeom prst="rect">
                <a:avLst/>
              </a:prstGeom>
              <a:blipFill>
                <a:blip r:embed="rId1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4157" y="5995085"/>
                <a:ext cx="10080625" cy="5647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&gt;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57" y="5995085"/>
                <a:ext cx="10080625" cy="5647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1109" y="6624313"/>
                <a:ext cx="8236779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&gt;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09" y="6624313"/>
                <a:ext cx="8236779" cy="55643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7580376" y="6641746"/>
            <a:ext cx="24989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Contradiction!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8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66186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Progress measures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⇐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Winning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6186"/>
                <a:ext cx="10080625" cy="629724"/>
              </a:xfrm>
              <a:prstGeom prst="rect">
                <a:avLst/>
              </a:prstGeom>
              <a:blipFill>
                <a:blip r:embed="rId6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662759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662759"/>
                <a:ext cx="10080625" cy="970202"/>
              </a:xfrm>
              <a:prstGeom prst="rect">
                <a:avLst/>
              </a:prstGeom>
              <a:blipFill>
                <a:blip r:embed="rId7"/>
                <a:stretch>
                  <a:fillRect t="-5031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2730903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direction: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set of vertices from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win. There is a positional strategy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which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wins from all the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2730903"/>
                <a:ext cx="10080625" cy="1384995"/>
              </a:xfrm>
              <a:prstGeom prst="rect">
                <a:avLst/>
              </a:prstGeom>
              <a:blipFill>
                <a:blip r:embed="rId15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415412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induced graph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which all edges emanating from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are not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removed.</a:t>
                </a: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4154127"/>
                <a:ext cx="10080625" cy="954107"/>
              </a:xfrm>
              <a:prstGeom prst="rect">
                <a:avLst/>
              </a:prstGeom>
              <a:blipFill>
                <a:blip r:embed="rId1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930" y="5707912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Enough to prove that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graph, there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exists a progress measure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all values finite.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0" y="5707912"/>
                <a:ext cx="10080625" cy="970202"/>
              </a:xfrm>
              <a:prstGeom prst="rect">
                <a:avLst/>
              </a:prstGeom>
              <a:blipFill>
                <a:blip r:embed="rId17"/>
                <a:stretch>
                  <a:fillRect l="-423" t="-6289" r="-363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4241" y="671634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that this is indeed enough.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05211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052117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368" y="514646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all cycles in it are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8" y="5146463"/>
                <a:ext cx="10080625" cy="523220"/>
              </a:xfrm>
              <a:prstGeom prst="rect">
                <a:avLst/>
              </a:prstGeom>
              <a:blipFill>
                <a:blip r:embed="rId1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43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  <p:bldP spid="10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3476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Even graph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Progress measure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3476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98516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graph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all cycles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(Assume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even.)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985160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1920547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set of vertices from which there is a path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containing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no edge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there is no such path 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1920547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405" b="-74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/>
          <p:cNvGrpSpPr/>
          <p:nvPr/>
        </p:nvGrpSpPr>
        <p:grpSpPr>
          <a:xfrm>
            <a:off x="1135616" y="4851911"/>
            <a:ext cx="7809392" cy="2640556"/>
            <a:chOff x="1211261" y="4658765"/>
            <a:chExt cx="7809392" cy="2640556"/>
          </a:xfrm>
        </p:grpSpPr>
        <p:sp>
          <p:nvSpPr>
            <p:cNvPr id="3" name="Oval 2"/>
            <p:cNvSpPr/>
            <p:nvPr/>
          </p:nvSpPr>
          <p:spPr bwMode="auto">
            <a:xfrm>
              <a:off x="8133685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687943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500952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2857597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blipFill>
                  <a:blip r:embed="rId32"/>
                  <a:stretch>
                    <a:fillRect l="-19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blipFill>
                  <a:blip r:embed="rId33"/>
                  <a:stretch>
                    <a:fillRect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blipFill>
                  <a:blip r:embed="rId34"/>
                  <a:stretch>
                    <a:fillRect l="-9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blipFill>
                  <a:blip r:embed="rId35"/>
                  <a:stretch>
                    <a:fillRect b="-135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 flipH="1">
              <a:off x="8506105" y="525432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 flipH="1">
              <a:off x="7322917" y="525432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8" name="Oval 57"/>
            <p:cNvSpPr>
              <a:spLocks noChangeAspect="1" noChangeArrowheads="1"/>
            </p:cNvSpPr>
            <p:nvPr/>
          </p:nvSpPr>
          <p:spPr bwMode="auto">
            <a:xfrm flipH="1">
              <a:off x="702428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9" name="Oval 58"/>
            <p:cNvSpPr>
              <a:spLocks noChangeAspect="1" noChangeArrowheads="1"/>
            </p:cNvSpPr>
            <p:nvPr/>
          </p:nvSpPr>
          <p:spPr bwMode="auto">
            <a:xfrm flipH="1">
              <a:off x="7313849" y="6409520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0" name="Curved Connector 59"/>
            <p:cNvCxnSpPr>
              <a:stCxn id="57" idx="2"/>
              <a:endCxn id="56" idx="6"/>
            </p:cNvCxnSpPr>
            <p:nvPr/>
          </p:nvCxnSpPr>
          <p:spPr bwMode="auto">
            <a:xfrm>
              <a:off x="7465044" y="5325392"/>
              <a:ext cx="1041061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1" name="Oval 60"/>
            <p:cNvSpPr>
              <a:spLocks noChangeAspect="1" noChangeArrowheads="1"/>
            </p:cNvSpPr>
            <p:nvPr/>
          </p:nvSpPr>
          <p:spPr bwMode="auto">
            <a:xfrm flipH="1">
              <a:off x="521831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62" name="Oval 61"/>
            <p:cNvSpPr>
              <a:spLocks noChangeAspect="1" noChangeArrowheads="1"/>
            </p:cNvSpPr>
            <p:nvPr/>
          </p:nvSpPr>
          <p:spPr bwMode="auto">
            <a:xfrm flipH="1">
              <a:off x="330108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3" name="Curved Connector 62"/>
            <p:cNvCxnSpPr>
              <a:stCxn id="61" idx="0"/>
              <a:endCxn id="62" idx="0"/>
            </p:cNvCxnSpPr>
            <p:nvPr/>
          </p:nvCxnSpPr>
          <p:spPr bwMode="auto">
            <a:xfrm rot="16200000" flipV="1">
              <a:off x="4330759" y="4488866"/>
              <a:ext cx="12700" cy="1917230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7" name="Oval 66"/>
            <p:cNvSpPr>
              <a:spLocks noChangeAspect="1" noChangeArrowheads="1"/>
            </p:cNvSpPr>
            <p:nvPr/>
          </p:nvSpPr>
          <p:spPr bwMode="auto">
            <a:xfrm flipH="1">
              <a:off x="5463713" y="612300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8" name="Curved Connector 67"/>
            <p:cNvCxnSpPr>
              <a:stCxn id="59" idx="4"/>
              <a:endCxn id="67" idx="4"/>
            </p:cNvCxnSpPr>
            <p:nvPr/>
          </p:nvCxnSpPr>
          <p:spPr bwMode="auto">
            <a:xfrm rot="5400000" flipH="1">
              <a:off x="6316588" y="5483323"/>
              <a:ext cx="286512" cy="1850136"/>
            </a:xfrm>
            <a:prstGeom prst="curvedConnector3">
              <a:avLst>
                <a:gd name="adj1" fmla="val -79787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72" name="Oval 71"/>
            <p:cNvSpPr>
              <a:spLocks noChangeAspect="1" noChangeArrowheads="1"/>
            </p:cNvSpPr>
            <p:nvPr/>
          </p:nvSpPr>
          <p:spPr bwMode="auto">
            <a:xfrm flipH="1">
              <a:off x="7455976" y="6096816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73" name="Curved Connector 72"/>
            <p:cNvCxnSpPr>
              <a:stCxn id="72" idx="7"/>
              <a:endCxn id="58" idx="4"/>
            </p:cNvCxnSpPr>
            <p:nvPr/>
          </p:nvCxnSpPr>
          <p:spPr bwMode="auto">
            <a:xfrm rot="16200000" flipV="1">
              <a:off x="7054544" y="5695384"/>
              <a:ext cx="463054" cy="38143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0" name="Multiply 79"/>
            <p:cNvSpPr/>
            <p:nvPr/>
          </p:nvSpPr>
          <p:spPr bwMode="auto">
            <a:xfrm>
              <a:off x="7215036" y="5728576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1" name="Oval 80"/>
            <p:cNvSpPr>
              <a:spLocks noChangeAspect="1" noChangeArrowheads="1"/>
            </p:cNvSpPr>
            <p:nvPr/>
          </p:nvSpPr>
          <p:spPr bwMode="auto">
            <a:xfrm flipH="1">
              <a:off x="561759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2" name="Curved Connector 81"/>
            <p:cNvCxnSpPr>
              <a:stCxn id="58" idx="0"/>
              <a:endCxn id="81" idx="0"/>
            </p:cNvCxnSpPr>
            <p:nvPr/>
          </p:nvCxnSpPr>
          <p:spPr bwMode="auto">
            <a:xfrm rot="16200000" flipV="1">
              <a:off x="6392007" y="4809104"/>
              <a:ext cx="12700" cy="1406690"/>
            </a:xfrm>
            <a:prstGeom prst="curvedConnector3">
              <a:avLst>
                <a:gd name="adj1" fmla="val 2736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86" name="Multiply 85"/>
            <p:cNvSpPr/>
            <p:nvPr/>
          </p:nvSpPr>
          <p:spPr bwMode="auto">
            <a:xfrm>
              <a:off x="6297588" y="4994008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blipFill>
                  <a:blip r:embed="rId40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Oval 56"/>
            <p:cNvSpPr>
              <a:spLocks noChangeAspect="1" noChangeArrowheads="1"/>
            </p:cNvSpPr>
            <p:nvPr/>
          </p:nvSpPr>
          <p:spPr bwMode="auto">
            <a:xfrm flipH="1">
              <a:off x="5256937" y="5873073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89" name="Oval 88"/>
            <p:cNvSpPr>
              <a:spLocks noChangeAspect="1" noChangeArrowheads="1"/>
            </p:cNvSpPr>
            <p:nvPr/>
          </p:nvSpPr>
          <p:spPr bwMode="auto">
            <a:xfrm flipH="1">
              <a:off x="3314797" y="5873072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0" name="Curved Connector 89"/>
            <p:cNvCxnSpPr>
              <a:stCxn id="89" idx="2"/>
              <a:endCxn id="88" idx="6"/>
            </p:cNvCxnSpPr>
            <p:nvPr/>
          </p:nvCxnSpPr>
          <p:spPr bwMode="auto">
            <a:xfrm>
              <a:off x="3456924" y="5944136"/>
              <a:ext cx="1800013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Oval 91"/>
            <p:cNvSpPr/>
            <p:nvPr/>
          </p:nvSpPr>
          <p:spPr bwMode="auto">
            <a:xfrm>
              <a:off x="1211261" y="4920572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blipFill>
                  <a:blip r:embed="rId42"/>
                  <a:stretch>
                    <a:fillRect l="-29412" r="-5882"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 Box 49"/>
              <p:cNvSpPr txBox="1">
                <a:spLocks noChangeArrowheads="1"/>
              </p:cNvSpPr>
              <p:nvPr/>
            </p:nvSpPr>
            <p:spPr bwMode="auto">
              <a:xfrm>
                <a:off x="2734419" y="3343162"/>
                <a:ext cx="3939696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7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</a:t>
                </a:r>
                <a:r>
                  <a:rPr lang="en-US" sz="27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∪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34419" y="3343162"/>
                <a:ext cx="3939696" cy="548292"/>
              </a:xfrm>
              <a:prstGeom prst="rect">
                <a:avLst/>
              </a:prstGeom>
              <a:blipFill>
                <a:blip r:embed="rId43"/>
                <a:stretch>
                  <a:fillRect l="-929" t="-6667" b="-2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 Box 49"/>
              <p:cNvSpPr txBox="1">
                <a:spLocks noChangeArrowheads="1"/>
              </p:cNvSpPr>
              <p:nvPr/>
            </p:nvSpPr>
            <p:spPr bwMode="auto">
              <a:xfrm>
                <a:off x="-2184" y="3786878"/>
                <a:ext cx="10080625" cy="557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84" y="3786878"/>
                <a:ext cx="10080625" cy="557910"/>
              </a:xfrm>
              <a:prstGeom prst="rect">
                <a:avLst/>
              </a:prstGeom>
              <a:blipFill>
                <a:blip r:embed="rId44"/>
                <a:stretch>
                  <a:fillRect t="-10870" b="-184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 Box 49"/>
              <p:cNvSpPr txBox="1">
                <a:spLocks noChangeArrowheads="1"/>
              </p:cNvSpPr>
              <p:nvPr/>
            </p:nvSpPr>
            <p:spPr bwMode="auto">
              <a:xfrm>
                <a:off x="10255" y="4240213"/>
                <a:ext cx="10080625" cy="557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55" y="4240213"/>
                <a:ext cx="10080625" cy="557910"/>
              </a:xfrm>
              <a:prstGeom prst="rect">
                <a:avLst/>
              </a:prstGeom>
              <a:blipFill>
                <a:blip r:embed="rId45"/>
                <a:stretch>
                  <a:fillRect t="-10989" b="-186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0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4" grpId="0"/>
      <p:bldP spid="95" grpId="0"/>
      <p:bldP spid="9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14637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Even graph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Progress measure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637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951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867156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with only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priorities,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replaced with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867156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1854915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induction, we have finite progress measures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each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only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coordinates.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1854915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/>
          <p:cNvGrpSpPr/>
          <p:nvPr/>
        </p:nvGrpSpPr>
        <p:grpSpPr>
          <a:xfrm>
            <a:off x="1135616" y="4851911"/>
            <a:ext cx="7809392" cy="2640556"/>
            <a:chOff x="1211261" y="4658765"/>
            <a:chExt cx="7809392" cy="2640556"/>
          </a:xfrm>
        </p:grpSpPr>
        <p:sp>
          <p:nvSpPr>
            <p:cNvPr id="3" name="Oval 2"/>
            <p:cNvSpPr/>
            <p:nvPr/>
          </p:nvSpPr>
          <p:spPr bwMode="auto">
            <a:xfrm>
              <a:off x="8133685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687943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500952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2857597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blipFill>
                  <a:blip r:embed="rId32"/>
                  <a:stretch>
                    <a:fillRect l="-19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blipFill>
                  <a:blip r:embed="rId33"/>
                  <a:stretch>
                    <a:fillRect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blipFill>
                  <a:blip r:embed="rId34"/>
                  <a:stretch>
                    <a:fillRect l="-9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blipFill>
                  <a:blip r:embed="rId35"/>
                  <a:stretch>
                    <a:fillRect b="-135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 flipH="1">
              <a:off x="8506105" y="525432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 flipH="1">
              <a:off x="7322917" y="525432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8" name="Oval 57"/>
            <p:cNvSpPr>
              <a:spLocks noChangeAspect="1" noChangeArrowheads="1"/>
            </p:cNvSpPr>
            <p:nvPr/>
          </p:nvSpPr>
          <p:spPr bwMode="auto">
            <a:xfrm flipH="1">
              <a:off x="702428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9" name="Oval 58"/>
            <p:cNvSpPr>
              <a:spLocks noChangeAspect="1" noChangeArrowheads="1"/>
            </p:cNvSpPr>
            <p:nvPr/>
          </p:nvSpPr>
          <p:spPr bwMode="auto">
            <a:xfrm flipH="1">
              <a:off x="7313849" y="6409520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0" name="Curved Connector 59"/>
            <p:cNvCxnSpPr>
              <a:stCxn id="57" idx="2"/>
              <a:endCxn id="56" idx="6"/>
            </p:cNvCxnSpPr>
            <p:nvPr/>
          </p:nvCxnSpPr>
          <p:spPr bwMode="auto">
            <a:xfrm>
              <a:off x="7465044" y="5325392"/>
              <a:ext cx="1041061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1" name="Oval 60"/>
            <p:cNvSpPr>
              <a:spLocks noChangeAspect="1" noChangeArrowheads="1"/>
            </p:cNvSpPr>
            <p:nvPr/>
          </p:nvSpPr>
          <p:spPr bwMode="auto">
            <a:xfrm flipH="1">
              <a:off x="521831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62" name="Oval 61"/>
            <p:cNvSpPr>
              <a:spLocks noChangeAspect="1" noChangeArrowheads="1"/>
            </p:cNvSpPr>
            <p:nvPr/>
          </p:nvSpPr>
          <p:spPr bwMode="auto">
            <a:xfrm flipH="1">
              <a:off x="330108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3" name="Curved Connector 62"/>
            <p:cNvCxnSpPr>
              <a:stCxn id="61" idx="0"/>
              <a:endCxn id="62" idx="0"/>
            </p:cNvCxnSpPr>
            <p:nvPr/>
          </p:nvCxnSpPr>
          <p:spPr bwMode="auto">
            <a:xfrm rot="16200000" flipV="1">
              <a:off x="4330759" y="4488866"/>
              <a:ext cx="12700" cy="1917230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7" name="Oval 66"/>
            <p:cNvSpPr>
              <a:spLocks noChangeAspect="1" noChangeArrowheads="1"/>
            </p:cNvSpPr>
            <p:nvPr/>
          </p:nvSpPr>
          <p:spPr bwMode="auto">
            <a:xfrm flipH="1">
              <a:off x="5463713" y="612300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8" name="Curved Connector 67"/>
            <p:cNvCxnSpPr>
              <a:stCxn id="59" idx="4"/>
              <a:endCxn id="67" idx="4"/>
            </p:cNvCxnSpPr>
            <p:nvPr/>
          </p:nvCxnSpPr>
          <p:spPr bwMode="auto">
            <a:xfrm rot="5400000" flipH="1">
              <a:off x="6316588" y="5483323"/>
              <a:ext cx="286512" cy="1850136"/>
            </a:xfrm>
            <a:prstGeom prst="curvedConnector3">
              <a:avLst>
                <a:gd name="adj1" fmla="val -79787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72" name="Oval 71"/>
            <p:cNvSpPr>
              <a:spLocks noChangeAspect="1" noChangeArrowheads="1"/>
            </p:cNvSpPr>
            <p:nvPr/>
          </p:nvSpPr>
          <p:spPr bwMode="auto">
            <a:xfrm flipH="1">
              <a:off x="7455976" y="6096816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73" name="Curved Connector 72"/>
            <p:cNvCxnSpPr>
              <a:stCxn id="72" idx="7"/>
              <a:endCxn id="58" idx="4"/>
            </p:cNvCxnSpPr>
            <p:nvPr/>
          </p:nvCxnSpPr>
          <p:spPr bwMode="auto">
            <a:xfrm rot="16200000" flipV="1">
              <a:off x="7054544" y="5695384"/>
              <a:ext cx="463054" cy="38143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0" name="Multiply 79"/>
            <p:cNvSpPr/>
            <p:nvPr/>
          </p:nvSpPr>
          <p:spPr bwMode="auto">
            <a:xfrm>
              <a:off x="7215036" y="5728576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1" name="Oval 80"/>
            <p:cNvSpPr>
              <a:spLocks noChangeAspect="1" noChangeArrowheads="1"/>
            </p:cNvSpPr>
            <p:nvPr/>
          </p:nvSpPr>
          <p:spPr bwMode="auto">
            <a:xfrm flipH="1">
              <a:off x="561759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2" name="Curved Connector 81"/>
            <p:cNvCxnSpPr>
              <a:stCxn id="58" idx="0"/>
              <a:endCxn id="81" idx="0"/>
            </p:cNvCxnSpPr>
            <p:nvPr/>
          </p:nvCxnSpPr>
          <p:spPr bwMode="auto">
            <a:xfrm rot="16200000" flipV="1">
              <a:off x="6392007" y="4809104"/>
              <a:ext cx="12700" cy="1406690"/>
            </a:xfrm>
            <a:prstGeom prst="curvedConnector3">
              <a:avLst>
                <a:gd name="adj1" fmla="val 2736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86" name="Multiply 85"/>
            <p:cNvSpPr/>
            <p:nvPr/>
          </p:nvSpPr>
          <p:spPr bwMode="auto">
            <a:xfrm>
              <a:off x="6297588" y="4994008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blipFill>
                  <a:blip r:embed="rId40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Oval 56"/>
            <p:cNvSpPr>
              <a:spLocks noChangeAspect="1" noChangeArrowheads="1"/>
            </p:cNvSpPr>
            <p:nvPr/>
          </p:nvSpPr>
          <p:spPr bwMode="auto">
            <a:xfrm flipH="1">
              <a:off x="5256937" y="5873073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89" name="Oval 88"/>
            <p:cNvSpPr>
              <a:spLocks noChangeAspect="1" noChangeArrowheads="1"/>
            </p:cNvSpPr>
            <p:nvPr/>
          </p:nvSpPr>
          <p:spPr bwMode="auto">
            <a:xfrm flipH="1">
              <a:off x="3314797" y="5873072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0" name="Curved Connector 89"/>
            <p:cNvCxnSpPr>
              <a:stCxn id="89" idx="2"/>
              <a:endCxn id="88" idx="6"/>
            </p:cNvCxnSpPr>
            <p:nvPr/>
          </p:nvCxnSpPr>
          <p:spPr bwMode="auto">
            <a:xfrm>
              <a:off x="3456924" y="5944136"/>
              <a:ext cx="1800013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Oval 91"/>
            <p:cNvSpPr/>
            <p:nvPr/>
          </p:nvSpPr>
          <p:spPr bwMode="auto">
            <a:xfrm>
              <a:off x="1211261" y="4920572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blipFill>
                  <a:blip r:embed="rId42"/>
                  <a:stretch>
                    <a:fillRect l="-29412" r="-5882"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1368" y="2842674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add a leading coordinate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8" y="2842674"/>
                <a:ext cx="10080625" cy="507831"/>
              </a:xfrm>
              <a:prstGeom prst="rect">
                <a:avLst/>
              </a:prstGeom>
              <a:blipFill>
                <a:blip r:embed="rId43"/>
                <a:stretch>
                  <a:fillRect t="-10714" b="-29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7464" y="3414935"/>
            <a:ext cx="10080625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Complete the details of the proof. 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 particular, prove the lemma on the previous slide.)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complexity of finding a progress measure for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graphs?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4" grpId="0"/>
      <p:bldP spid="4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2268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Progress measures Lifting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0739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073983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626932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solve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computing the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progress measure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626932"/>
                <a:ext cx="10080625" cy="970202"/>
              </a:xfrm>
              <a:prstGeom prst="rect">
                <a:avLst/>
              </a:prstGeom>
              <a:blipFill>
                <a:blip r:embed="rId3"/>
                <a:stretch>
                  <a:fillRect t="-6918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262686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start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2626863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3869" y="317981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Lift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69" y="3179812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373276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3732761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0723" y="4285710"/>
                <a:ext cx="10080625" cy="1467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23" y="4285710"/>
                <a:ext cx="10080625" cy="1467518"/>
              </a:xfrm>
              <a:prstGeom prst="rect">
                <a:avLst/>
              </a:prstGeom>
              <a:blipFill>
                <a:blip r:embed="rId7"/>
                <a:stretch>
                  <a:fillRect t="-2905" b="-829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-1261" y="5782955"/>
                <a:ext cx="10080625" cy="1467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1" y="5782955"/>
                <a:ext cx="10080625" cy="1467518"/>
              </a:xfrm>
              <a:prstGeom prst="rect">
                <a:avLst/>
              </a:prstGeom>
              <a:blipFill>
                <a:blip r:embed="rId8"/>
                <a:stretch>
                  <a:fillRect t="-3333" b="-87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6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0384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</a:rPr>
              <a:t>P</a:t>
            </a:r>
            <a:r>
              <a:rPr lang="en-US" sz="4400" dirty="0" smtClean="0">
                <a:solidFill>
                  <a:schemeClr val="accent2"/>
                </a:solidFill>
              </a:rPr>
              <a:t>rogress measures and trees </a:t>
            </a:r>
            <a:r>
              <a:rPr lang="en-US" sz="3200" dirty="0">
                <a:solidFill>
                  <a:srgbClr val="C00000"/>
                </a:solidFill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JL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2017) </a:t>
            </a:r>
            <a:r>
              <a:rPr lang="en-US" sz="3200" dirty="0">
                <a:solidFill>
                  <a:srgbClr val="C00000"/>
                </a:solidFill>
              </a:rPr>
              <a:t>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170172"/>
                <a:ext cx="10080625" cy="14010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seen as a mapping from each vertex to a leaf in a complete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tree of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or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(not part of the tree).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170172"/>
                <a:ext cx="10080625" cy="1401089"/>
              </a:xfrm>
              <a:prstGeom prst="rect">
                <a:avLst/>
              </a:prstGeom>
              <a:blipFill>
                <a:blip r:embed="rId2"/>
                <a:stretch>
                  <a:fillRect t="-3478" b="-113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8175" y="263448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to reach the leaf, go to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child of the root, then to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child, and so on.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75" y="2634488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4099389" y="4738963"/>
                <a:ext cx="5987427" cy="1849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ancestor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equal or to the right of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ancestor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99389" y="4738963"/>
                <a:ext cx="5987427" cy="1849096"/>
              </a:xfrm>
              <a:prstGeom prst="rect">
                <a:avLst/>
              </a:prstGeom>
              <a:blipFill>
                <a:blip r:embed="rId4"/>
                <a:stretch>
                  <a:fillRect t="-3289" b="-82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989951" y="5816886"/>
            <a:ext cx="1041668" cy="1012518"/>
            <a:chOff x="597882" y="5541079"/>
            <a:chExt cx="1041668" cy="1012518"/>
          </a:xfrm>
        </p:grpSpPr>
        <p:sp>
          <p:nvSpPr>
            <p:cNvPr id="62" name="Oval 61"/>
            <p:cNvSpPr>
              <a:spLocks noChangeAspect="1"/>
            </p:cNvSpPr>
            <p:nvPr/>
          </p:nvSpPr>
          <p:spPr bwMode="auto">
            <a:xfrm>
              <a:off x="1051934" y="554107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 bwMode="auto">
            <a:xfrm>
              <a:off x="597882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 bwMode="auto">
            <a:xfrm>
              <a:off x="824908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 bwMode="auto">
            <a:xfrm>
              <a:off x="1051934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Straight Connector 65"/>
            <p:cNvCxnSpPr>
              <a:stCxn id="62" idx="2"/>
              <a:endCxn id="63" idx="0"/>
            </p:cNvCxnSpPr>
            <p:nvPr/>
          </p:nvCxnSpPr>
          <p:spPr bwMode="auto">
            <a:xfrm flipH="1">
              <a:off x="664664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67" name="Straight Connector 66"/>
            <p:cNvCxnSpPr>
              <a:stCxn id="62" idx="3"/>
              <a:endCxn id="64" idx="0"/>
            </p:cNvCxnSpPr>
            <p:nvPr/>
          </p:nvCxnSpPr>
          <p:spPr bwMode="auto">
            <a:xfrm flipH="1">
              <a:off x="891690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68" name="Straight Connector 67"/>
            <p:cNvCxnSpPr>
              <a:stCxn id="62" idx="4"/>
              <a:endCxn id="65" idx="0"/>
            </p:cNvCxnSpPr>
            <p:nvPr/>
          </p:nvCxnSpPr>
          <p:spPr bwMode="auto">
            <a:xfrm>
              <a:off x="1118716" y="5678239"/>
              <a:ext cx="0" cy="7381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9" name="Oval 68"/>
            <p:cNvSpPr>
              <a:spLocks noChangeAspect="1"/>
            </p:cNvSpPr>
            <p:nvPr/>
          </p:nvSpPr>
          <p:spPr bwMode="auto">
            <a:xfrm>
              <a:off x="1278960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" name="Straight Connector 69"/>
            <p:cNvCxnSpPr>
              <a:stCxn id="62" idx="5"/>
              <a:endCxn id="69" idx="0"/>
            </p:cNvCxnSpPr>
            <p:nvPr/>
          </p:nvCxnSpPr>
          <p:spPr bwMode="auto">
            <a:xfrm>
              <a:off x="1165938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71" name="Oval 70"/>
            <p:cNvSpPr>
              <a:spLocks noChangeAspect="1"/>
            </p:cNvSpPr>
            <p:nvPr/>
          </p:nvSpPr>
          <p:spPr bwMode="auto">
            <a:xfrm>
              <a:off x="1505986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2" name="Straight Connector 71"/>
            <p:cNvCxnSpPr>
              <a:stCxn id="62" idx="6"/>
              <a:endCxn id="71" idx="0"/>
            </p:cNvCxnSpPr>
            <p:nvPr/>
          </p:nvCxnSpPr>
          <p:spPr bwMode="auto">
            <a:xfrm>
              <a:off x="1185498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2134276" y="5816886"/>
            <a:ext cx="1041668" cy="1012518"/>
            <a:chOff x="597882" y="5541079"/>
            <a:chExt cx="1041668" cy="1012518"/>
          </a:xfrm>
        </p:grpSpPr>
        <p:sp>
          <p:nvSpPr>
            <p:cNvPr id="51" name="Oval 50"/>
            <p:cNvSpPr>
              <a:spLocks noChangeAspect="1"/>
            </p:cNvSpPr>
            <p:nvPr/>
          </p:nvSpPr>
          <p:spPr bwMode="auto">
            <a:xfrm>
              <a:off x="1051934" y="554107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597882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824908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1051934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Straight Connector 54"/>
            <p:cNvCxnSpPr>
              <a:stCxn id="51" idx="2"/>
              <a:endCxn id="52" idx="0"/>
            </p:cNvCxnSpPr>
            <p:nvPr/>
          </p:nvCxnSpPr>
          <p:spPr bwMode="auto">
            <a:xfrm flipH="1">
              <a:off x="664664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6" name="Straight Connector 55"/>
            <p:cNvCxnSpPr>
              <a:stCxn id="51" idx="3"/>
              <a:endCxn id="53" idx="0"/>
            </p:cNvCxnSpPr>
            <p:nvPr/>
          </p:nvCxnSpPr>
          <p:spPr bwMode="auto">
            <a:xfrm flipH="1">
              <a:off x="891690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7" name="Straight Connector 56"/>
            <p:cNvCxnSpPr>
              <a:stCxn id="51" idx="4"/>
              <a:endCxn id="54" idx="0"/>
            </p:cNvCxnSpPr>
            <p:nvPr/>
          </p:nvCxnSpPr>
          <p:spPr bwMode="auto">
            <a:xfrm>
              <a:off x="1118716" y="5678239"/>
              <a:ext cx="0" cy="7381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58" name="Oval 57"/>
            <p:cNvSpPr>
              <a:spLocks noChangeAspect="1"/>
            </p:cNvSpPr>
            <p:nvPr/>
          </p:nvSpPr>
          <p:spPr bwMode="auto">
            <a:xfrm>
              <a:off x="1278960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" name="Straight Connector 58"/>
            <p:cNvCxnSpPr>
              <a:stCxn id="51" idx="5"/>
              <a:endCxn id="58" idx="0"/>
            </p:cNvCxnSpPr>
            <p:nvPr/>
          </p:nvCxnSpPr>
          <p:spPr bwMode="auto">
            <a:xfrm>
              <a:off x="1165938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0" name="Oval 59"/>
            <p:cNvSpPr>
              <a:spLocks noChangeAspect="1"/>
            </p:cNvSpPr>
            <p:nvPr/>
          </p:nvSpPr>
          <p:spPr bwMode="auto">
            <a:xfrm>
              <a:off x="1505986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Straight Connector 60"/>
            <p:cNvCxnSpPr>
              <a:stCxn id="51" idx="6"/>
              <a:endCxn id="60" idx="0"/>
            </p:cNvCxnSpPr>
            <p:nvPr/>
          </p:nvCxnSpPr>
          <p:spPr bwMode="auto">
            <a:xfrm>
              <a:off x="1185498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2016165" y="4963459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>
            <a:stCxn id="12" idx="3"/>
            <a:endCxn id="62" idx="0"/>
          </p:cNvCxnSpPr>
          <p:nvPr/>
        </p:nvCxnSpPr>
        <p:spPr bwMode="auto">
          <a:xfrm flipH="1">
            <a:off x="1510785" y="5080532"/>
            <a:ext cx="524940" cy="73635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4" name="Straight Connector 13"/>
          <p:cNvCxnSpPr>
            <a:stCxn id="12" idx="5"/>
            <a:endCxn id="51" idx="0"/>
          </p:cNvCxnSpPr>
          <p:nvPr/>
        </p:nvCxnSpPr>
        <p:spPr bwMode="auto">
          <a:xfrm>
            <a:off x="2130169" y="5080532"/>
            <a:ext cx="524941" cy="73635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82" name="Oval 81"/>
          <p:cNvSpPr>
            <a:spLocks noChangeAspect="1"/>
          </p:cNvSpPr>
          <p:nvPr/>
        </p:nvSpPr>
        <p:spPr bwMode="auto">
          <a:xfrm>
            <a:off x="2733643" y="4150092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3" name="Straight Connector 82"/>
          <p:cNvCxnSpPr>
            <a:endCxn id="12" idx="7"/>
          </p:cNvCxnSpPr>
          <p:nvPr/>
        </p:nvCxnSpPr>
        <p:spPr bwMode="auto">
          <a:xfrm flipH="1">
            <a:off x="2130169" y="4283958"/>
            <a:ext cx="603474" cy="699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35293" y="6542911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93" y="6542911"/>
                <a:ext cx="621267" cy="435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98654" y="5647349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54" y="5647349"/>
                <a:ext cx="621267" cy="4358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472864" y="4820366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864" y="4820366"/>
                <a:ext cx="621267" cy="435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 rot="18844586">
                <a:off x="2193288" y="4232350"/>
                <a:ext cx="428604" cy="5502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…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844586">
                <a:off x="2193288" y="4232350"/>
                <a:ext cx="428604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1737811" y="3996724"/>
                <a:ext cx="1001879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811" y="3996724"/>
                <a:ext cx="1001879" cy="435825"/>
              </a:xfrm>
              <a:prstGeom prst="rect">
                <a:avLst/>
              </a:prstGeom>
              <a:blipFill>
                <a:blip r:embed="rId9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Text Box 49"/>
          <p:cNvSpPr txBox="1">
            <a:spLocks noChangeArrowheads="1"/>
          </p:cNvSpPr>
          <p:nvPr/>
        </p:nvSpPr>
        <p:spPr bwMode="auto">
          <a:xfrm>
            <a:off x="4097679" y="3699564"/>
            <a:ext cx="59874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the levels from bottom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top by the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 Box 49"/>
              <p:cNvSpPr txBox="1">
                <a:spLocks noChangeArrowheads="1"/>
              </p:cNvSpPr>
              <p:nvPr/>
            </p:nvSpPr>
            <p:spPr bwMode="auto">
              <a:xfrm>
                <a:off x="4107953" y="6596871"/>
                <a:ext cx="598742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 definition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07953" y="6596871"/>
                <a:ext cx="5987427" cy="523220"/>
              </a:xfrm>
              <a:prstGeom prst="rect">
                <a:avLst/>
              </a:prstGeom>
              <a:blipFill>
                <a:blip r:embed="rId10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386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8" grpId="0"/>
      <p:bldP spid="89" grpId="0"/>
      <p:bldP spid="90" grpId="0"/>
      <p:bldP spid="91" grpId="0"/>
      <p:bldP spid="93" grpId="0"/>
      <p:bldP spid="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3744"/>
            <a:ext cx="9069388" cy="7366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2274888" y="1636355"/>
            <a:ext cx="2343150" cy="1598612"/>
            <a:chOff x="768" y="1235"/>
            <a:chExt cx="1476" cy="1007"/>
          </a:xfrm>
        </p:grpSpPr>
        <p:cxnSp>
          <p:nvCxnSpPr>
            <p:cNvPr id="142371" name="AutoShape 35"/>
            <p:cNvCxnSpPr>
              <a:cxnSpLocks noChangeShapeType="1"/>
              <a:stCxn id="14238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72" name="AutoShape 36"/>
            <p:cNvCxnSpPr>
              <a:cxnSpLocks noChangeShapeType="1"/>
              <a:stCxn id="14238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73" name="Text Box 37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2375" name="AutoShape 39"/>
            <p:cNvCxnSpPr>
              <a:cxnSpLocks noChangeShapeType="1"/>
              <a:stCxn id="14238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6" name="Rectangle 50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581650" y="1275992"/>
            <a:ext cx="1657350" cy="2076450"/>
            <a:chOff x="2754" y="911"/>
            <a:chExt cx="1044" cy="1308"/>
          </a:xfrm>
        </p:grpSpPr>
        <p:sp>
          <p:nvSpPr>
            <p:cNvPr id="142379" name="Text Box 43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2382" name="AutoShape 46"/>
            <p:cNvCxnSpPr>
              <a:cxnSpLocks noChangeShapeType="1"/>
              <a:stCxn id="142387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83" name="AutoShape 47"/>
            <p:cNvCxnSpPr>
              <a:cxnSpLocks noChangeShapeType="1"/>
              <a:stCxn id="142387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7" name="AutoShape 51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sp>
        <p:nvSpPr>
          <p:cNvPr id="142390" name="Text Box 54"/>
          <p:cNvSpPr txBox="1">
            <a:spLocks noChangeArrowheads="1"/>
          </p:cNvSpPr>
          <p:nvPr/>
        </p:nvSpPr>
        <p:spPr bwMode="auto">
          <a:xfrm>
            <a:off x="1657350" y="3491874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142391" name="Text Box 55"/>
          <p:cNvSpPr txBox="1">
            <a:spLocks noChangeArrowheads="1"/>
          </p:cNvSpPr>
          <p:nvPr/>
        </p:nvSpPr>
        <p:spPr bwMode="auto">
          <a:xfrm>
            <a:off x="358775" y="4826391"/>
            <a:ext cx="93170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many interesting problems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automata and verification:</a:t>
            </a:r>
          </a:p>
        </p:txBody>
      </p:sp>
      <p:sp>
        <p:nvSpPr>
          <p:cNvPr id="142392" name="Text Box 56"/>
          <p:cNvSpPr txBox="1">
            <a:spLocks noChangeArrowheads="1"/>
          </p:cNvSpPr>
          <p:nvPr/>
        </p:nvSpPr>
        <p:spPr bwMode="auto">
          <a:xfrm>
            <a:off x="939800" y="5968732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Non-emptyness of </a:t>
            </a: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-tree automata</a:t>
            </a:r>
          </a:p>
        </p:txBody>
      </p:sp>
      <p:sp>
        <p:nvSpPr>
          <p:cNvPr id="142393" name="Text Box 57"/>
          <p:cNvSpPr txBox="1">
            <a:spLocks noChangeArrowheads="1"/>
          </p:cNvSpPr>
          <p:nvPr/>
        </p:nvSpPr>
        <p:spPr bwMode="auto">
          <a:xfrm>
            <a:off x="939800" y="6497638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modal -calculus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3475567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90" grpId="0"/>
      <p:bldP spid="142391" grpId="0"/>
      <p:bldP spid="142392" grpId="0"/>
      <p:bldP spid="14239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50096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 progress measures </a:t>
            </a:r>
            <a:r>
              <a:rPr lang="en-US" sz="3200" dirty="0">
                <a:solidFill>
                  <a:srgbClr val="C00000"/>
                </a:solidFill>
              </a:rPr>
              <a:t>[JL (2017) ] </a:t>
            </a:r>
            <a:endParaRPr lang="en-US" sz="32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793778"/>
                <a:ext cx="10080625" cy="1418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-progress measure is a function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)∪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satisfies the same conditions as a standard progress measure,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the relations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defined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793778"/>
                <a:ext cx="10080625" cy="1418209"/>
              </a:xfrm>
              <a:prstGeom prst="rect">
                <a:avLst/>
              </a:prstGeom>
              <a:blipFill>
                <a:blip r:embed="rId2"/>
                <a:stretch>
                  <a:fillRect t="-3863" b="-47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8175" y="87725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tree of depth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leaves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75" y="877255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317440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)∪</m:t>
                    </m:r>
                    <m:d>
                      <m:dPr>
                        <m:begChr m:val="{"/>
                        <m:endChr m:val="}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progress measure, then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win from each vertex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3174403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4143" y="409092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arbitrary, the converse does not necessarily hold.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43" y="4090926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49"/>
              <p:cNvSpPr txBox="1">
                <a:spLocks noChangeArrowheads="1"/>
              </p:cNvSpPr>
              <p:nvPr/>
            </p:nvSpPr>
            <p:spPr bwMode="auto">
              <a:xfrm>
                <a:off x="10723" y="457656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standard PM yields a PM on a tree with at most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leaves. Unfortunately, we do not know this tree in advance.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23" y="4576562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-11535" y="549308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-PM, we can find it using a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lifting algorithm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535" y="5493085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6369" b="-12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640960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 then there is also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tree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contains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a subtree.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6409608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5732" b="-12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560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2" grpId="0"/>
      <p:bldP spid="43" grpId="0"/>
      <p:bldP spid="45" grpId="0"/>
      <p:bldP spid="46" grpId="0"/>
      <p:bldP spid="4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12459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Ordered trees and subtrees</a:t>
            </a:r>
            <a:endParaRPr lang="en-US" sz="44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3708" y="156304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is an ordered tree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 at depth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1563046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2249698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ordered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subtree of an ordered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 it is possible to embed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way that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preserves the order of the children of each node.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2249698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1566817" y="4335698"/>
            <a:ext cx="1760294" cy="1959963"/>
            <a:chOff x="1566817" y="4592548"/>
            <a:chExt cx="1760294" cy="1959963"/>
          </a:xfrm>
        </p:grpSpPr>
        <p:sp>
          <p:nvSpPr>
            <p:cNvPr id="3" name="Oval 2"/>
            <p:cNvSpPr>
              <a:spLocks noChangeAspect="1"/>
            </p:cNvSpPr>
            <p:nvPr/>
          </p:nvSpPr>
          <p:spPr bwMode="auto">
            <a:xfrm>
              <a:off x="2362503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2559979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319354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Straight Connector 14"/>
            <p:cNvCxnSpPr>
              <a:stCxn id="3" idx="3"/>
              <a:endCxn id="7" idx="7"/>
            </p:cNvCxnSpPr>
            <p:nvPr/>
          </p:nvCxnSpPr>
          <p:spPr bwMode="auto">
            <a:xfrm flipH="1">
              <a:off x="1972777" y="4709621"/>
              <a:ext cx="40928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6" name="Straight Connector 15"/>
            <p:cNvCxnSpPr>
              <a:stCxn id="3" idx="5"/>
              <a:endCxn id="8" idx="1"/>
            </p:cNvCxnSpPr>
            <p:nvPr/>
          </p:nvCxnSpPr>
          <p:spPr bwMode="auto">
            <a:xfrm>
              <a:off x="2476507" y="4709621"/>
              <a:ext cx="41981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9" name="Straight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1633599" y="5640287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4" name="Straight Connector 23"/>
            <p:cNvCxnSpPr>
              <a:stCxn id="7" idx="5"/>
              <a:endCxn id="10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7" name="Straight Connector 26"/>
            <p:cNvCxnSpPr>
              <a:stCxn id="8" idx="3"/>
              <a:endCxn id="11" idx="0"/>
            </p:cNvCxnSpPr>
            <p:nvPr/>
          </p:nvCxnSpPr>
          <p:spPr bwMode="auto">
            <a:xfrm flipH="1">
              <a:off x="2626761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0" name="Straight Connector 29"/>
            <p:cNvCxnSpPr>
              <a:stCxn id="8" idx="4"/>
              <a:endCxn id="12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3" name="Straight Connector 32"/>
            <p:cNvCxnSpPr>
              <a:stCxn id="8" idx="5"/>
              <a:endCxn id="14" idx="0"/>
            </p:cNvCxnSpPr>
            <p:nvPr/>
          </p:nvCxnSpPr>
          <p:spPr bwMode="auto">
            <a:xfrm>
              <a:off x="2990767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49"/>
              <p:cNvSpPr txBox="1">
                <a:spLocks noChangeArrowheads="1"/>
              </p:cNvSpPr>
              <p:nvPr/>
            </p:nvSpPr>
            <p:spPr bwMode="auto">
              <a:xfrm>
                <a:off x="238027" y="6451946"/>
                <a:ext cx="4395617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8027" y="6451946"/>
                <a:ext cx="4395617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/>
          <p:cNvGrpSpPr/>
          <p:nvPr/>
        </p:nvGrpSpPr>
        <p:grpSpPr>
          <a:xfrm>
            <a:off x="6712461" y="4323714"/>
            <a:ext cx="2323657" cy="1972801"/>
            <a:chOff x="6712461" y="4580564"/>
            <a:chExt cx="2323657" cy="1972801"/>
          </a:xfrm>
        </p:grpSpPr>
        <p:sp>
          <p:nvSpPr>
            <p:cNvPr id="37" name="Oval 36"/>
            <p:cNvSpPr>
              <a:spLocks noChangeAspect="1"/>
            </p:cNvSpPr>
            <p:nvPr/>
          </p:nvSpPr>
          <p:spPr bwMode="auto">
            <a:xfrm>
              <a:off x="7680795" y="458056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7004417" y="5511230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8468474" y="5511230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 bwMode="auto">
            <a:xfrm>
              <a:off x="6712461" y="640336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7296372" y="640336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 bwMode="auto">
            <a:xfrm>
              <a:off x="8034394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8323781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 bwMode="auto">
            <a:xfrm>
              <a:off x="8613168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Straight Connector 44"/>
            <p:cNvCxnSpPr>
              <a:stCxn id="37" idx="3"/>
              <a:endCxn id="38" idx="7"/>
            </p:cNvCxnSpPr>
            <p:nvPr/>
          </p:nvCxnSpPr>
          <p:spPr bwMode="auto">
            <a:xfrm flipH="1">
              <a:off x="7118421" y="4697637"/>
              <a:ext cx="581934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37" idx="5"/>
              <a:endCxn id="39" idx="1"/>
            </p:cNvCxnSpPr>
            <p:nvPr/>
          </p:nvCxnSpPr>
          <p:spPr bwMode="auto">
            <a:xfrm>
              <a:off x="7794799" y="4697637"/>
              <a:ext cx="693235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38" idx="3"/>
              <a:endCxn id="40" idx="0"/>
            </p:cNvCxnSpPr>
            <p:nvPr/>
          </p:nvCxnSpPr>
          <p:spPr bwMode="auto">
            <a:xfrm flipH="1">
              <a:off x="6779243" y="5628303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38" idx="5"/>
              <a:endCxn id="41" idx="0"/>
            </p:cNvCxnSpPr>
            <p:nvPr/>
          </p:nvCxnSpPr>
          <p:spPr bwMode="auto">
            <a:xfrm>
              <a:off x="7118421" y="5628303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9" name="Straight Connector 48"/>
            <p:cNvCxnSpPr>
              <a:stCxn id="39" idx="3"/>
              <a:endCxn id="42" idx="0"/>
            </p:cNvCxnSpPr>
            <p:nvPr/>
          </p:nvCxnSpPr>
          <p:spPr bwMode="auto">
            <a:xfrm flipH="1">
              <a:off x="8101176" y="5628303"/>
              <a:ext cx="386858" cy="7793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39" idx="4"/>
              <a:endCxn id="43" idx="0"/>
            </p:cNvCxnSpPr>
            <p:nvPr/>
          </p:nvCxnSpPr>
          <p:spPr bwMode="auto">
            <a:xfrm flipH="1">
              <a:off x="8390563" y="5648390"/>
              <a:ext cx="144693" cy="7592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1" name="Straight Connector 50"/>
            <p:cNvCxnSpPr>
              <a:stCxn id="39" idx="4"/>
              <a:endCxn id="44" idx="0"/>
            </p:cNvCxnSpPr>
            <p:nvPr/>
          </p:nvCxnSpPr>
          <p:spPr bwMode="auto">
            <a:xfrm>
              <a:off x="8535256" y="5648390"/>
              <a:ext cx="144694" cy="7592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7680795" y="5503522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7680795" y="6416205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Straight Connector 53"/>
            <p:cNvCxnSpPr>
              <a:stCxn id="37" idx="4"/>
              <a:endCxn id="52" idx="0"/>
            </p:cNvCxnSpPr>
            <p:nvPr/>
          </p:nvCxnSpPr>
          <p:spPr bwMode="auto">
            <a:xfrm>
              <a:off x="7747577" y="4717724"/>
              <a:ext cx="0" cy="7857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7" name="Straight Connector 56"/>
            <p:cNvCxnSpPr>
              <a:stCxn id="52" idx="4"/>
              <a:endCxn id="53" idx="0"/>
            </p:cNvCxnSpPr>
            <p:nvPr/>
          </p:nvCxnSpPr>
          <p:spPr bwMode="auto">
            <a:xfrm>
              <a:off x="7747577" y="5640682"/>
              <a:ext cx="0" cy="775523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0" name="Oval 59"/>
            <p:cNvSpPr>
              <a:spLocks noChangeAspect="1"/>
            </p:cNvSpPr>
            <p:nvPr/>
          </p:nvSpPr>
          <p:spPr bwMode="auto">
            <a:xfrm>
              <a:off x="8902554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Straight Connector 60"/>
            <p:cNvCxnSpPr>
              <a:stCxn id="39" idx="5"/>
              <a:endCxn id="60" idx="0"/>
            </p:cNvCxnSpPr>
            <p:nvPr/>
          </p:nvCxnSpPr>
          <p:spPr bwMode="auto">
            <a:xfrm>
              <a:off x="8582478" y="5628303"/>
              <a:ext cx="386858" cy="7793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 flipH="1">
            <a:off x="4071989" y="4333988"/>
            <a:ext cx="1760294" cy="1959963"/>
            <a:chOff x="1566817" y="4592548"/>
            <a:chExt cx="1760294" cy="1959963"/>
          </a:xfrm>
        </p:grpSpPr>
        <p:sp>
          <p:nvSpPr>
            <p:cNvPr id="70" name="Oval 69"/>
            <p:cNvSpPr>
              <a:spLocks noChangeAspect="1"/>
            </p:cNvSpPr>
            <p:nvPr/>
          </p:nvSpPr>
          <p:spPr bwMode="auto">
            <a:xfrm>
              <a:off x="2338011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 bwMode="auto">
            <a:xfrm>
              <a:off x="2559979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 bwMode="auto">
            <a:xfrm>
              <a:off x="319354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8" name="Straight Connector 77"/>
            <p:cNvCxnSpPr>
              <a:stCxn id="70" idx="3"/>
              <a:endCxn id="71" idx="7"/>
            </p:cNvCxnSpPr>
            <p:nvPr/>
          </p:nvCxnSpPr>
          <p:spPr bwMode="auto">
            <a:xfrm flipH="1">
              <a:off x="1972777" y="4709621"/>
              <a:ext cx="384794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79" name="Straight Connector 78"/>
            <p:cNvCxnSpPr>
              <a:stCxn id="70" idx="5"/>
              <a:endCxn id="72" idx="1"/>
            </p:cNvCxnSpPr>
            <p:nvPr/>
          </p:nvCxnSpPr>
          <p:spPr bwMode="auto">
            <a:xfrm>
              <a:off x="2452015" y="4709621"/>
              <a:ext cx="444308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0" name="Straight Connector 79"/>
            <p:cNvCxnSpPr>
              <a:stCxn id="71" idx="3"/>
              <a:endCxn id="73" idx="7"/>
            </p:cNvCxnSpPr>
            <p:nvPr/>
          </p:nvCxnSpPr>
          <p:spPr bwMode="auto">
            <a:xfrm flipH="1">
              <a:off x="1680821" y="5640287"/>
              <a:ext cx="197512" cy="795151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1" name="Straight Connector 80"/>
            <p:cNvCxnSpPr>
              <a:stCxn id="71" idx="5"/>
              <a:endCxn id="74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2" name="Straight Connector 81"/>
            <p:cNvCxnSpPr>
              <a:stCxn id="72" idx="3"/>
              <a:endCxn id="75" idx="0"/>
            </p:cNvCxnSpPr>
            <p:nvPr/>
          </p:nvCxnSpPr>
          <p:spPr bwMode="auto">
            <a:xfrm flipH="1">
              <a:off x="2626761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3" name="Straight Connector 82"/>
            <p:cNvCxnSpPr>
              <a:stCxn id="72" idx="4"/>
              <a:endCxn id="76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4" name="Straight Connector 83"/>
            <p:cNvCxnSpPr>
              <a:stCxn id="72" idx="5"/>
              <a:endCxn id="77" idx="0"/>
            </p:cNvCxnSpPr>
            <p:nvPr/>
          </p:nvCxnSpPr>
          <p:spPr bwMode="auto">
            <a:xfrm>
              <a:off x="2990767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1561679" y="5001580"/>
                <a:ext cx="4395617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1679" y="5001580"/>
                <a:ext cx="439561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/>
          <p:cNvGrpSpPr/>
          <p:nvPr/>
        </p:nvGrpSpPr>
        <p:grpSpPr>
          <a:xfrm>
            <a:off x="6779243" y="4430513"/>
            <a:ext cx="2190093" cy="1710012"/>
            <a:chOff x="6931752" y="4843072"/>
            <a:chExt cx="2190093" cy="1710012"/>
          </a:xfrm>
        </p:grpSpPr>
        <p:cxnSp>
          <p:nvCxnSpPr>
            <p:cNvPr id="86" name="Straight Connector 85"/>
            <p:cNvCxnSpPr>
              <a:stCxn id="37" idx="3"/>
              <a:endCxn id="38" idx="7"/>
            </p:cNvCxnSpPr>
            <p:nvPr/>
          </p:nvCxnSpPr>
          <p:spPr bwMode="auto">
            <a:xfrm flipH="1">
              <a:off x="7270930" y="4843072"/>
              <a:ext cx="581934" cy="83368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7" name="Straight Connector 86"/>
            <p:cNvCxnSpPr>
              <a:stCxn id="37" idx="5"/>
              <a:endCxn id="39" idx="1"/>
            </p:cNvCxnSpPr>
            <p:nvPr/>
          </p:nvCxnSpPr>
          <p:spPr bwMode="auto">
            <a:xfrm>
              <a:off x="7947308" y="4843072"/>
              <a:ext cx="693235" cy="83368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38" idx="3"/>
              <a:endCxn id="40" idx="0"/>
            </p:cNvCxnSpPr>
            <p:nvPr/>
          </p:nvCxnSpPr>
          <p:spPr bwMode="auto">
            <a:xfrm flipH="1">
              <a:off x="6931752" y="5773738"/>
              <a:ext cx="244734" cy="775064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9" name="Straight Connector 88"/>
            <p:cNvCxnSpPr>
              <a:stCxn id="38" idx="5"/>
              <a:endCxn id="41" idx="0"/>
            </p:cNvCxnSpPr>
            <p:nvPr/>
          </p:nvCxnSpPr>
          <p:spPr bwMode="auto">
            <a:xfrm>
              <a:off x="7270930" y="5773738"/>
              <a:ext cx="244733" cy="775064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0" name="Straight Connector 89"/>
            <p:cNvCxnSpPr>
              <a:stCxn id="39" idx="3"/>
              <a:endCxn id="42" idx="0"/>
            </p:cNvCxnSpPr>
            <p:nvPr/>
          </p:nvCxnSpPr>
          <p:spPr bwMode="auto">
            <a:xfrm flipH="1">
              <a:off x="8253685" y="5773738"/>
              <a:ext cx="386858" cy="779346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1" name="Straight Connector 90"/>
            <p:cNvCxnSpPr>
              <a:stCxn id="39" idx="4"/>
              <a:endCxn id="43" idx="0"/>
            </p:cNvCxnSpPr>
            <p:nvPr/>
          </p:nvCxnSpPr>
          <p:spPr bwMode="auto">
            <a:xfrm flipH="1">
              <a:off x="8543072" y="5793825"/>
              <a:ext cx="144693" cy="759259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39" idx="5"/>
              <a:endCxn id="60" idx="0"/>
            </p:cNvCxnSpPr>
            <p:nvPr/>
          </p:nvCxnSpPr>
          <p:spPr bwMode="auto">
            <a:xfrm>
              <a:off x="8734987" y="5773738"/>
              <a:ext cx="386858" cy="779346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63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36" grpId="0"/>
      <p:bldP spid="8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91193"/>
            <a:ext cx="10080625" cy="103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Universal trees</a:t>
            </a:r>
            <a:r>
              <a:rPr lang="en-US" sz="4400" dirty="0" smtClean="0">
                <a:solidFill>
                  <a:srgbClr val="00B050"/>
                </a:solidFill>
              </a:rPr>
              <a:t/>
            </a:r>
            <a:br>
              <a:rPr lang="en-US" sz="4400" dirty="0" smtClean="0">
                <a:solidFill>
                  <a:srgbClr val="00B05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Daviaud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Fijalkow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Jurdziński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altLang="zh-CN" sz="2600" dirty="0" err="1">
                <a:solidFill>
                  <a:srgbClr val="C00000"/>
                </a:solidFill>
              </a:rPr>
              <a:t>L</a:t>
            </a:r>
            <a:r>
              <a:rPr lang="en-US" sz="2600" dirty="0" err="1">
                <a:solidFill>
                  <a:srgbClr val="C00000"/>
                </a:solidFill>
              </a:rPr>
              <a:t>azić</a:t>
            </a:r>
            <a:r>
              <a:rPr lang="en-US" sz="2600" dirty="0">
                <a:solidFill>
                  <a:srgbClr val="C00000"/>
                </a:solidFill>
              </a:rPr>
              <a:t>-Parys (2019) </a:t>
            </a:r>
            <a:r>
              <a:rPr lang="en-US" sz="2600" dirty="0" smtClean="0">
                <a:solidFill>
                  <a:srgbClr val="C00000"/>
                </a:solidFill>
              </a:rPr>
              <a:t>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803691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 is a tree that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contains each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as an ordered subtree.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803691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7" name="Group 236"/>
          <p:cNvGrpSpPr/>
          <p:nvPr/>
        </p:nvGrpSpPr>
        <p:grpSpPr>
          <a:xfrm>
            <a:off x="352955" y="3268692"/>
            <a:ext cx="5618967" cy="1929637"/>
            <a:chOff x="352955" y="3268692"/>
            <a:chExt cx="5618967" cy="1929637"/>
          </a:xfrm>
        </p:grpSpPr>
        <p:grpSp>
          <p:nvGrpSpPr>
            <p:cNvPr id="101" name="Group 100"/>
            <p:cNvGrpSpPr/>
            <p:nvPr/>
          </p:nvGrpSpPr>
          <p:grpSpPr>
            <a:xfrm>
              <a:off x="352955" y="4185811"/>
              <a:ext cx="1041668" cy="1012518"/>
              <a:chOff x="597882" y="5541079"/>
              <a:chExt cx="1041668" cy="1012518"/>
            </a:xfrm>
          </p:grpSpPr>
          <p:sp>
            <p:nvSpPr>
              <p:cNvPr id="38" name="Oval 3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Straight Connector 41"/>
              <p:cNvCxnSpPr>
                <a:stCxn id="38" idx="2"/>
                <a:endCxn id="39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3" name="Straight Connector 42"/>
              <p:cNvCxnSpPr>
                <a:stCxn id="38" idx="3"/>
                <a:endCxn id="40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4" name="Straight Connector 43"/>
              <p:cNvCxnSpPr>
                <a:stCxn id="38" idx="4"/>
                <a:endCxn id="41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45" name="Oval 44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6" name="Straight Connector 45"/>
              <p:cNvCxnSpPr>
                <a:stCxn id="38" idx="5"/>
                <a:endCxn id="45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47" name="Oval 46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Straight Connector 47"/>
              <p:cNvCxnSpPr>
                <a:stCxn id="38" idx="6"/>
                <a:endCxn id="47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02" name="Group 101"/>
            <p:cNvGrpSpPr/>
            <p:nvPr/>
          </p:nvGrpSpPr>
          <p:grpSpPr>
            <a:xfrm>
              <a:off x="1497280" y="4185811"/>
              <a:ext cx="1041668" cy="1012518"/>
              <a:chOff x="597882" y="5541079"/>
              <a:chExt cx="1041668" cy="1012518"/>
            </a:xfrm>
          </p:grpSpPr>
          <p:sp>
            <p:nvSpPr>
              <p:cNvPr id="103" name="Oval 102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Oval 103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Oval 104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Oval 105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Straight Connector 106"/>
              <p:cNvCxnSpPr>
                <a:stCxn id="103" idx="2"/>
                <a:endCxn id="104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8" name="Straight Connector 107"/>
              <p:cNvCxnSpPr>
                <a:stCxn id="103" idx="3"/>
                <a:endCxn id="105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9" name="Straight Connector 108"/>
              <p:cNvCxnSpPr>
                <a:stCxn id="103" idx="4"/>
                <a:endCxn id="106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10" name="Oval 109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1" name="Straight Connector 110"/>
              <p:cNvCxnSpPr>
                <a:stCxn id="103" idx="5"/>
                <a:endCxn id="110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12" name="Oval 111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3" name="Straight Connector 112"/>
              <p:cNvCxnSpPr>
                <a:stCxn id="103" idx="6"/>
                <a:endCxn id="112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14" name="Group 113"/>
            <p:cNvGrpSpPr/>
            <p:nvPr/>
          </p:nvGrpSpPr>
          <p:grpSpPr>
            <a:xfrm>
              <a:off x="2641605" y="4185811"/>
              <a:ext cx="1041668" cy="1012518"/>
              <a:chOff x="597882" y="5541079"/>
              <a:chExt cx="1041668" cy="1012518"/>
            </a:xfrm>
          </p:grpSpPr>
          <p:sp>
            <p:nvSpPr>
              <p:cNvPr id="115" name="Oval 114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115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116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117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9" name="Straight Connector 118"/>
              <p:cNvCxnSpPr>
                <a:stCxn id="115" idx="2"/>
                <a:endCxn id="116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20" name="Straight Connector 119"/>
              <p:cNvCxnSpPr>
                <a:stCxn id="115" idx="3"/>
                <a:endCxn id="117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21" name="Straight Connector 120"/>
              <p:cNvCxnSpPr>
                <a:stCxn id="115" idx="4"/>
                <a:endCxn id="118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22" name="Oval 121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15" idx="5"/>
                <a:endCxn id="122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24" name="Oval 123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5" name="Straight Connector 124"/>
              <p:cNvCxnSpPr>
                <a:stCxn id="115" idx="6"/>
                <a:endCxn id="124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>
              <a:off x="3785930" y="4185811"/>
              <a:ext cx="1041668" cy="1012518"/>
              <a:chOff x="597882" y="5541079"/>
              <a:chExt cx="1041668" cy="1012518"/>
            </a:xfrm>
          </p:grpSpPr>
          <p:sp>
            <p:nvSpPr>
              <p:cNvPr id="127" name="Oval 126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Oval 127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1" name="Straight Connector 130"/>
              <p:cNvCxnSpPr>
                <a:stCxn id="127" idx="2"/>
                <a:endCxn id="128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32" name="Straight Connector 131"/>
              <p:cNvCxnSpPr>
                <a:stCxn id="127" idx="3"/>
                <a:endCxn id="129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33" name="Straight Connector 132"/>
              <p:cNvCxnSpPr>
                <a:stCxn id="127" idx="4"/>
                <a:endCxn id="130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34" name="Oval 133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5" name="Straight Connector 134"/>
              <p:cNvCxnSpPr>
                <a:stCxn id="127" idx="5"/>
                <a:endCxn id="134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36" name="Oval 135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7" name="Straight Connector 136"/>
              <p:cNvCxnSpPr>
                <a:stCxn id="127" idx="6"/>
                <a:endCxn id="136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38" name="Group 137"/>
            <p:cNvGrpSpPr/>
            <p:nvPr/>
          </p:nvGrpSpPr>
          <p:grpSpPr>
            <a:xfrm>
              <a:off x="4930254" y="4185811"/>
              <a:ext cx="1041668" cy="1012518"/>
              <a:chOff x="597882" y="5541079"/>
              <a:chExt cx="1041668" cy="1012518"/>
            </a:xfrm>
          </p:grpSpPr>
          <p:sp>
            <p:nvSpPr>
              <p:cNvPr id="139" name="Oval 138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139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140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141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3" name="Straight Connector 142"/>
              <p:cNvCxnSpPr>
                <a:stCxn id="139" idx="2"/>
                <a:endCxn id="140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44" name="Straight Connector 143"/>
              <p:cNvCxnSpPr>
                <a:stCxn id="139" idx="3"/>
                <a:endCxn id="141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45" name="Straight Connector 144"/>
              <p:cNvCxnSpPr>
                <a:stCxn id="139" idx="4"/>
                <a:endCxn id="142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46" name="Oval 145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7" name="Straight Connector 146"/>
              <p:cNvCxnSpPr>
                <a:stCxn id="139" idx="5"/>
                <a:endCxn id="146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48" name="Oval 147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9" name="Straight Connector 148"/>
              <p:cNvCxnSpPr>
                <a:stCxn id="139" idx="6"/>
                <a:endCxn id="148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sp>
          <p:nvSpPr>
            <p:cNvPr id="150" name="Oval 149"/>
            <p:cNvSpPr>
              <a:spLocks noChangeAspect="1"/>
            </p:cNvSpPr>
            <p:nvPr/>
          </p:nvSpPr>
          <p:spPr bwMode="auto">
            <a:xfrm>
              <a:off x="3095656" y="3268692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1" name="Straight Connector 150"/>
            <p:cNvCxnSpPr>
              <a:stCxn id="150" idx="2"/>
              <a:endCxn id="38" idx="0"/>
            </p:cNvCxnSpPr>
            <p:nvPr/>
          </p:nvCxnSpPr>
          <p:spPr bwMode="auto">
            <a:xfrm flipH="1">
              <a:off x="873789" y="3337272"/>
              <a:ext cx="2221867" cy="84853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4" name="Straight Connector 153"/>
            <p:cNvCxnSpPr>
              <a:stCxn id="150" idx="3"/>
              <a:endCxn id="103" idx="7"/>
            </p:cNvCxnSpPr>
            <p:nvPr/>
          </p:nvCxnSpPr>
          <p:spPr bwMode="auto">
            <a:xfrm flipH="1">
              <a:off x="2065336" y="3385765"/>
              <a:ext cx="1049880" cy="820133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7" name="Straight Connector 156"/>
            <p:cNvCxnSpPr>
              <a:stCxn id="150" idx="4"/>
              <a:endCxn id="115" idx="0"/>
            </p:cNvCxnSpPr>
            <p:nvPr/>
          </p:nvCxnSpPr>
          <p:spPr bwMode="auto">
            <a:xfrm>
              <a:off x="3162438" y="3405852"/>
              <a:ext cx="1" cy="7799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8" name="Straight Connector 157"/>
            <p:cNvCxnSpPr>
              <a:stCxn id="150" idx="5"/>
              <a:endCxn id="127" idx="0"/>
            </p:cNvCxnSpPr>
            <p:nvPr/>
          </p:nvCxnSpPr>
          <p:spPr bwMode="auto">
            <a:xfrm>
              <a:off x="3209660" y="3385765"/>
              <a:ext cx="1097104" cy="8000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9" name="Straight Connector 158"/>
            <p:cNvCxnSpPr>
              <a:stCxn id="150" idx="6"/>
              <a:endCxn id="139" idx="0"/>
            </p:cNvCxnSpPr>
            <p:nvPr/>
          </p:nvCxnSpPr>
          <p:spPr bwMode="auto">
            <a:xfrm>
              <a:off x="3229220" y="3337272"/>
              <a:ext cx="2221868" cy="84853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 Box 49"/>
              <p:cNvSpPr txBox="1">
                <a:spLocks noChangeArrowheads="1"/>
              </p:cNvSpPr>
              <p:nvPr/>
            </p:nvSpPr>
            <p:spPr bwMode="auto">
              <a:xfrm>
                <a:off x="713653" y="5533143"/>
                <a:ext cx="4924198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trivial </a:t>
                </a:r>
                <a:b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25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3653" y="5533143"/>
                <a:ext cx="4924198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8" name="Group 237"/>
          <p:cNvGrpSpPr/>
          <p:nvPr/>
        </p:nvGrpSpPr>
        <p:grpSpPr>
          <a:xfrm>
            <a:off x="6393381" y="3274133"/>
            <a:ext cx="3249603" cy="1920116"/>
            <a:chOff x="6393381" y="3274133"/>
            <a:chExt cx="3249603" cy="1920116"/>
          </a:xfrm>
        </p:grpSpPr>
        <p:grpSp>
          <p:nvGrpSpPr>
            <p:cNvPr id="167" name="Group 166"/>
            <p:cNvGrpSpPr/>
            <p:nvPr/>
          </p:nvGrpSpPr>
          <p:grpSpPr>
            <a:xfrm>
              <a:off x="7497349" y="4181731"/>
              <a:ext cx="1041668" cy="1012518"/>
              <a:chOff x="597882" y="5541079"/>
              <a:chExt cx="1041668" cy="1012518"/>
            </a:xfrm>
          </p:grpSpPr>
          <p:sp>
            <p:nvSpPr>
              <p:cNvPr id="168" name="Oval 16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2" name="Straight Connector 171"/>
              <p:cNvCxnSpPr>
                <a:stCxn id="168" idx="2"/>
                <a:endCxn id="169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73" name="Straight Connector 172"/>
              <p:cNvCxnSpPr>
                <a:stCxn id="168" idx="3"/>
                <a:endCxn id="170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74" name="Straight Connector 173"/>
              <p:cNvCxnSpPr>
                <a:stCxn id="168" idx="4"/>
                <a:endCxn id="171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75" name="Oval 174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6" name="Straight Connector 175"/>
              <p:cNvCxnSpPr>
                <a:stCxn id="168" idx="5"/>
                <a:endCxn id="175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77" name="Oval 176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8" name="Straight Connector 177"/>
              <p:cNvCxnSpPr>
                <a:stCxn id="168" idx="6"/>
                <a:endCxn id="177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95" name="Group 194"/>
            <p:cNvGrpSpPr/>
            <p:nvPr/>
          </p:nvGrpSpPr>
          <p:grpSpPr>
            <a:xfrm>
              <a:off x="6759159" y="4181731"/>
              <a:ext cx="505976" cy="1012518"/>
              <a:chOff x="865728" y="5541079"/>
              <a:chExt cx="505976" cy="1012518"/>
            </a:xfrm>
          </p:grpSpPr>
          <p:sp>
            <p:nvSpPr>
              <p:cNvPr id="196" name="Oval 195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Oval 197"/>
              <p:cNvSpPr>
                <a:spLocks noChangeAspect="1"/>
              </p:cNvSpPr>
              <p:nvPr/>
            </p:nvSpPr>
            <p:spPr bwMode="auto">
              <a:xfrm>
                <a:off x="86572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1" name="Straight Connector 200"/>
              <p:cNvCxnSpPr>
                <a:stCxn id="196" idx="3"/>
                <a:endCxn id="198" idx="0"/>
              </p:cNvCxnSpPr>
              <p:nvPr/>
            </p:nvCxnSpPr>
            <p:spPr bwMode="auto">
              <a:xfrm flipH="1">
                <a:off x="932510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203" name="Oval 202"/>
              <p:cNvSpPr>
                <a:spLocks noChangeAspect="1"/>
              </p:cNvSpPr>
              <p:nvPr/>
            </p:nvSpPr>
            <p:spPr bwMode="auto">
              <a:xfrm>
                <a:off x="123814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4" name="Straight Connector 203"/>
              <p:cNvCxnSpPr>
                <a:stCxn id="196" idx="5"/>
                <a:endCxn id="203" idx="0"/>
              </p:cNvCxnSpPr>
              <p:nvPr/>
            </p:nvCxnSpPr>
            <p:spPr bwMode="auto">
              <a:xfrm>
                <a:off x="1165938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07" name="Group 206"/>
            <p:cNvGrpSpPr/>
            <p:nvPr/>
          </p:nvGrpSpPr>
          <p:grpSpPr>
            <a:xfrm>
              <a:off x="8771231" y="4181731"/>
              <a:ext cx="505976" cy="1012518"/>
              <a:chOff x="865728" y="5541079"/>
              <a:chExt cx="505976" cy="1012518"/>
            </a:xfrm>
          </p:grpSpPr>
          <p:sp>
            <p:nvSpPr>
              <p:cNvPr id="208" name="Oval 20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Oval 208"/>
              <p:cNvSpPr>
                <a:spLocks noChangeAspect="1"/>
              </p:cNvSpPr>
              <p:nvPr/>
            </p:nvSpPr>
            <p:spPr bwMode="auto">
              <a:xfrm>
                <a:off x="86572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0" name="Straight Connector 209"/>
              <p:cNvCxnSpPr>
                <a:stCxn id="208" idx="3"/>
                <a:endCxn id="209" idx="0"/>
              </p:cNvCxnSpPr>
              <p:nvPr/>
            </p:nvCxnSpPr>
            <p:spPr bwMode="auto">
              <a:xfrm flipH="1">
                <a:off x="932510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211" name="Oval 210"/>
              <p:cNvSpPr>
                <a:spLocks noChangeAspect="1"/>
              </p:cNvSpPr>
              <p:nvPr/>
            </p:nvSpPr>
            <p:spPr bwMode="auto">
              <a:xfrm>
                <a:off x="123814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2" name="Straight Connector 211"/>
              <p:cNvCxnSpPr>
                <a:stCxn id="208" idx="5"/>
                <a:endCxn id="211" idx="0"/>
              </p:cNvCxnSpPr>
              <p:nvPr/>
            </p:nvCxnSpPr>
            <p:spPr bwMode="auto">
              <a:xfrm>
                <a:off x="1165938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13" name="Group 212"/>
            <p:cNvGrpSpPr/>
            <p:nvPr/>
          </p:nvGrpSpPr>
          <p:grpSpPr>
            <a:xfrm>
              <a:off x="6393381" y="4181731"/>
              <a:ext cx="133564" cy="1012518"/>
              <a:chOff x="958831" y="5541079"/>
              <a:chExt cx="133564" cy="1012518"/>
            </a:xfrm>
          </p:grpSpPr>
          <p:sp>
            <p:nvSpPr>
              <p:cNvPr id="214" name="Oval 213"/>
              <p:cNvSpPr>
                <a:spLocks noChangeAspect="1"/>
              </p:cNvSpPr>
              <p:nvPr/>
            </p:nvSpPr>
            <p:spPr bwMode="auto">
              <a:xfrm>
                <a:off x="958831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Oval 214"/>
              <p:cNvSpPr>
                <a:spLocks noChangeAspect="1"/>
              </p:cNvSpPr>
              <p:nvPr/>
            </p:nvSpPr>
            <p:spPr bwMode="auto">
              <a:xfrm>
                <a:off x="958831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6" name="Straight Connector 215"/>
              <p:cNvCxnSpPr>
                <a:stCxn id="214" idx="4"/>
                <a:endCxn id="215" idx="0"/>
              </p:cNvCxnSpPr>
              <p:nvPr/>
            </p:nvCxnSpPr>
            <p:spPr bwMode="auto">
              <a:xfrm>
                <a:off x="1025613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20" name="Group 219"/>
            <p:cNvGrpSpPr/>
            <p:nvPr/>
          </p:nvGrpSpPr>
          <p:grpSpPr>
            <a:xfrm>
              <a:off x="9509420" y="4181731"/>
              <a:ext cx="133564" cy="1012518"/>
              <a:chOff x="958831" y="5541079"/>
              <a:chExt cx="133564" cy="1012518"/>
            </a:xfrm>
          </p:grpSpPr>
          <p:sp>
            <p:nvSpPr>
              <p:cNvPr id="221" name="Oval 220"/>
              <p:cNvSpPr>
                <a:spLocks noChangeAspect="1"/>
              </p:cNvSpPr>
              <p:nvPr/>
            </p:nvSpPr>
            <p:spPr bwMode="auto">
              <a:xfrm>
                <a:off x="958831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Oval 221"/>
              <p:cNvSpPr>
                <a:spLocks noChangeAspect="1"/>
              </p:cNvSpPr>
              <p:nvPr/>
            </p:nvSpPr>
            <p:spPr bwMode="auto">
              <a:xfrm>
                <a:off x="958831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3" name="Straight Connector 222"/>
              <p:cNvCxnSpPr>
                <a:stCxn id="221" idx="4"/>
                <a:endCxn id="222" idx="0"/>
              </p:cNvCxnSpPr>
              <p:nvPr/>
            </p:nvCxnSpPr>
            <p:spPr bwMode="auto">
              <a:xfrm>
                <a:off x="1025613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sp>
          <p:nvSpPr>
            <p:cNvPr id="224" name="Oval 223"/>
            <p:cNvSpPr>
              <a:spLocks noChangeAspect="1"/>
            </p:cNvSpPr>
            <p:nvPr/>
          </p:nvSpPr>
          <p:spPr bwMode="auto">
            <a:xfrm>
              <a:off x="7950687" y="327413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5" name="Straight Connector 224"/>
            <p:cNvCxnSpPr>
              <a:stCxn id="224" idx="2"/>
              <a:endCxn id="214" idx="0"/>
            </p:cNvCxnSpPr>
            <p:nvPr/>
          </p:nvCxnSpPr>
          <p:spPr bwMode="auto">
            <a:xfrm flipH="1">
              <a:off x="6460163" y="3342713"/>
              <a:ext cx="1490524" cy="83901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6" name="Straight Connector 225"/>
            <p:cNvCxnSpPr>
              <a:stCxn id="224" idx="3"/>
              <a:endCxn id="196" idx="0"/>
            </p:cNvCxnSpPr>
            <p:nvPr/>
          </p:nvCxnSpPr>
          <p:spPr bwMode="auto">
            <a:xfrm flipH="1">
              <a:off x="7012147" y="3391206"/>
              <a:ext cx="958100" cy="79052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7" name="Straight Connector 226"/>
            <p:cNvCxnSpPr>
              <a:stCxn id="224" idx="4"/>
              <a:endCxn id="168" idx="0"/>
            </p:cNvCxnSpPr>
            <p:nvPr/>
          </p:nvCxnSpPr>
          <p:spPr bwMode="auto">
            <a:xfrm>
              <a:off x="8017469" y="3411293"/>
              <a:ext cx="714" cy="77043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8" name="Straight Connector 227"/>
            <p:cNvCxnSpPr>
              <a:stCxn id="224" idx="5"/>
              <a:endCxn id="208" idx="1"/>
            </p:cNvCxnSpPr>
            <p:nvPr/>
          </p:nvCxnSpPr>
          <p:spPr bwMode="auto">
            <a:xfrm>
              <a:off x="8064691" y="3391206"/>
              <a:ext cx="912306" cy="8106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9" name="Straight Connector 228"/>
            <p:cNvCxnSpPr>
              <a:stCxn id="224" idx="6"/>
              <a:endCxn id="221" idx="0"/>
            </p:cNvCxnSpPr>
            <p:nvPr/>
          </p:nvCxnSpPr>
          <p:spPr bwMode="auto">
            <a:xfrm>
              <a:off x="8084251" y="3342713"/>
              <a:ext cx="1491951" cy="83901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Text Box 49"/>
              <p:cNvSpPr txBox="1">
                <a:spLocks noChangeArrowheads="1"/>
              </p:cNvSpPr>
              <p:nvPr/>
            </p:nvSpPr>
            <p:spPr bwMode="auto">
              <a:xfrm>
                <a:off x="5576853" y="5530420"/>
                <a:ext cx="4924198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optimal</a:t>
                </a:r>
                <a:b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6853" y="5530420"/>
                <a:ext cx="4924198" cy="1384995"/>
              </a:xfrm>
              <a:prstGeom prst="rect">
                <a:avLst/>
              </a:prstGeom>
              <a:blipFill>
                <a:blip r:embed="rId4"/>
                <a:stretch>
                  <a:fillRect t="-44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92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6" grpId="0"/>
      <p:bldP spid="23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97749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PMs on a Universal tree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259886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259886"/>
                <a:ext cx="10080625" cy="737189"/>
              </a:xfrm>
              <a:prstGeom prst="rect">
                <a:avLst/>
              </a:prstGeom>
              <a:blipFill>
                <a:blip r:embed="rId2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213707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2137076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l="-484" t="-7051" r="-484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4143" y="360243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know that there is a “standard” PM that satisfies the condition.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-11535" y="4682508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contained in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535" y="4682508"/>
                <a:ext cx="10080625" cy="737189"/>
              </a:xfrm>
              <a:prstGeom prst="rect">
                <a:avLst/>
              </a:prstGeom>
              <a:blipFill>
                <a:blip r:embed="rId4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5970694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if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universal, we get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games!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5970694"/>
                <a:ext cx="10080625" cy="1168077"/>
              </a:xfrm>
              <a:prstGeom prst="rect">
                <a:avLst/>
              </a:prstGeom>
              <a:blipFill>
                <a:blip r:embed="rId5"/>
                <a:stretch>
                  <a:fillRect b="-135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2981" y="4040712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PM corresponds to progress measure on some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981" y="4040712"/>
                <a:ext cx="10080625" cy="737189"/>
              </a:xfrm>
              <a:prstGeom prst="rect">
                <a:avLst/>
              </a:prstGeom>
              <a:blipFill>
                <a:blip r:embed="rId6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 bwMode="auto">
          <a:xfrm>
            <a:off x="-11535" y="3367259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-13245" y="566695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07614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6" grpId="0"/>
      <p:bldP spid="47" grpId="0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Straight Connector 160"/>
          <p:cNvCxnSpPr>
            <a:stCxn id="155" idx="4"/>
            <a:endCxn id="163" idx="0"/>
          </p:cNvCxnSpPr>
          <p:nvPr/>
        </p:nvCxnSpPr>
        <p:spPr bwMode="auto">
          <a:xfrm flipH="1">
            <a:off x="2466830" y="3933090"/>
            <a:ext cx="1237" cy="6432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36207"/>
            <a:ext cx="10080625" cy="944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Recursive construction of Universal trees</a:t>
            </a:r>
            <a:r>
              <a:rPr lang="en-US" sz="4400" dirty="0" smtClean="0">
                <a:solidFill>
                  <a:srgbClr val="00B050"/>
                </a:solidFill>
              </a:rPr>
              <a:t/>
            </a:r>
            <a:br>
              <a:rPr lang="en-US" sz="4400" dirty="0" smtClean="0">
                <a:solidFill>
                  <a:srgbClr val="00B05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Fijalkow</a:t>
            </a:r>
            <a:r>
              <a:rPr lang="en-US" sz="2600" dirty="0" smtClean="0">
                <a:solidFill>
                  <a:srgbClr val="C00000"/>
                </a:solidFill>
              </a:rPr>
              <a:t> (2018) 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34796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are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leaves, where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347963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 Box 49"/>
              <p:cNvSpPr txBox="1">
                <a:spLocks noChangeArrowheads="1"/>
              </p:cNvSpPr>
              <p:nvPr/>
            </p:nvSpPr>
            <p:spPr bwMode="auto">
              <a:xfrm>
                <a:off x="14" y="1921602"/>
                <a:ext cx="10080625" cy="9140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⌊"/>
                              <m:endChr m:val="⌋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3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921602"/>
                <a:ext cx="10080625" cy="9140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 Box 49"/>
              <p:cNvSpPr txBox="1">
                <a:spLocks noChangeArrowheads="1"/>
              </p:cNvSpPr>
              <p:nvPr/>
            </p:nvSpPr>
            <p:spPr bwMode="auto">
              <a:xfrm>
                <a:off x="8578" y="2957577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2957577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/>
          <p:nvPr/>
        </p:nvSpPr>
        <p:spPr bwMode="auto">
          <a:xfrm>
            <a:off x="293515" y="3872006"/>
            <a:ext cx="2167848" cy="2424702"/>
          </a:xfrm>
          <a:custGeom>
            <a:avLst/>
            <a:gdLst>
              <a:gd name="connsiteX0" fmla="*/ 2167848 w 2167848"/>
              <a:gd name="connsiteY0" fmla="*/ 0 h 2424702"/>
              <a:gd name="connsiteX1" fmla="*/ 0 w 2167848"/>
              <a:gd name="connsiteY1" fmla="*/ 2424702 h 2424702"/>
              <a:gd name="connsiteX2" fmla="*/ 1099335 w 2167848"/>
              <a:gd name="connsiteY2" fmla="*/ 2424702 h 2424702"/>
              <a:gd name="connsiteX3" fmla="*/ 2167848 w 2167848"/>
              <a:gd name="connsiteY3" fmla="*/ 0 h 2424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848" h="2424702">
                <a:moveTo>
                  <a:pt x="2167848" y="0"/>
                </a:moveTo>
                <a:lnTo>
                  <a:pt x="0" y="2424702"/>
                </a:lnTo>
                <a:lnTo>
                  <a:pt x="1099335" y="2424702"/>
                </a:lnTo>
                <a:lnTo>
                  <a:pt x="2167848" y="0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Freeform 159"/>
          <p:cNvSpPr/>
          <p:nvPr/>
        </p:nvSpPr>
        <p:spPr bwMode="auto">
          <a:xfrm flipH="1">
            <a:off x="2472681" y="3873575"/>
            <a:ext cx="2167848" cy="2424702"/>
          </a:xfrm>
          <a:custGeom>
            <a:avLst/>
            <a:gdLst>
              <a:gd name="connsiteX0" fmla="*/ 2167848 w 2167848"/>
              <a:gd name="connsiteY0" fmla="*/ 0 h 2424702"/>
              <a:gd name="connsiteX1" fmla="*/ 0 w 2167848"/>
              <a:gd name="connsiteY1" fmla="*/ 2424702 h 2424702"/>
              <a:gd name="connsiteX2" fmla="*/ 1099335 w 2167848"/>
              <a:gd name="connsiteY2" fmla="*/ 2424702 h 2424702"/>
              <a:gd name="connsiteX3" fmla="*/ 2167848 w 2167848"/>
              <a:gd name="connsiteY3" fmla="*/ 0 h 2424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848" h="2424702">
                <a:moveTo>
                  <a:pt x="2167848" y="0"/>
                </a:moveTo>
                <a:lnTo>
                  <a:pt x="0" y="2424702"/>
                </a:lnTo>
                <a:lnTo>
                  <a:pt x="1099335" y="2424702"/>
                </a:lnTo>
                <a:lnTo>
                  <a:pt x="2167848" y="0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 bwMode="auto">
          <a:xfrm>
            <a:off x="2401285" y="3795930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47655" y="4576364"/>
            <a:ext cx="1037690" cy="1699799"/>
            <a:chOff x="2198670" y="4783198"/>
            <a:chExt cx="1037690" cy="1699799"/>
          </a:xfrm>
        </p:grpSpPr>
        <p:sp>
          <p:nvSpPr>
            <p:cNvPr id="3" name="Isosceles Triangle 2"/>
            <p:cNvSpPr/>
            <p:nvPr/>
          </p:nvSpPr>
          <p:spPr bwMode="auto">
            <a:xfrm>
              <a:off x="2198670" y="4828856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Oval 162"/>
            <p:cNvSpPr>
              <a:spLocks noChangeAspect="1"/>
            </p:cNvSpPr>
            <p:nvPr/>
          </p:nvSpPr>
          <p:spPr bwMode="auto">
            <a:xfrm>
              <a:off x="2651063" y="478319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952454" y="4586637"/>
            <a:ext cx="585957" cy="1699799"/>
            <a:chOff x="7091763" y="4784676"/>
            <a:chExt cx="585957" cy="1699799"/>
          </a:xfrm>
        </p:grpSpPr>
        <p:sp>
          <p:nvSpPr>
            <p:cNvPr id="165" name="Isosceles Triangle 164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215735" y="4586637"/>
            <a:ext cx="585957" cy="1699799"/>
            <a:chOff x="7091763" y="4784676"/>
            <a:chExt cx="585957" cy="1699799"/>
          </a:xfrm>
        </p:grpSpPr>
        <p:sp>
          <p:nvSpPr>
            <p:cNvPr id="181" name="Isosceles Triangle 180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Oval 181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7689173" y="4586637"/>
            <a:ext cx="585957" cy="1699799"/>
            <a:chOff x="7091763" y="4784676"/>
            <a:chExt cx="585957" cy="1699799"/>
          </a:xfrm>
        </p:grpSpPr>
        <p:sp>
          <p:nvSpPr>
            <p:cNvPr id="184" name="Isosceles Triangle 183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Oval 184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8425892" y="4586637"/>
            <a:ext cx="585957" cy="1699799"/>
            <a:chOff x="7091763" y="4784676"/>
            <a:chExt cx="585957" cy="1699799"/>
          </a:xfrm>
        </p:grpSpPr>
        <p:sp>
          <p:nvSpPr>
            <p:cNvPr id="187" name="Isosceles Triangle 186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Oval 187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5479016" y="4586637"/>
            <a:ext cx="585957" cy="1699799"/>
            <a:chOff x="7091763" y="4784676"/>
            <a:chExt cx="585957" cy="1699799"/>
          </a:xfrm>
        </p:grpSpPr>
        <p:sp>
          <p:nvSpPr>
            <p:cNvPr id="190" name="Isosceles Triangle 189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Oval 190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9162610" y="4586637"/>
            <a:ext cx="585957" cy="1699799"/>
            <a:chOff x="7091763" y="4784676"/>
            <a:chExt cx="585957" cy="1699799"/>
          </a:xfrm>
        </p:grpSpPr>
        <p:sp>
          <p:nvSpPr>
            <p:cNvPr id="193" name="Isosceles Triangle 192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7" name="Oval 196"/>
          <p:cNvSpPr>
            <a:spLocks noChangeAspect="1"/>
          </p:cNvSpPr>
          <p:nvPr/>
        </p:nvSpPr>
        <p:spPr bwMode="auto">
          <a:xfrm>
            <a:off x="7547009" y="3770844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9" name="Straight Connector 198"/>
          <p:cNvCxnSpPr>
            <a:stCxn id="197" idx="2"/>
            <a:endCxn id="191" idx="0"/>
          </p:cNvCxnSpPr>
          <p:nvPr/>
        </p:nvCxnSpPr>
        <p:spPr bwMode="auto">
          <a:xfrm flipH="1">
            <a:off x="5775184" y="3839424"/>
            <a:ext cx="1771825" cy="74721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0" name="Straight Connector 199"/>
          <p:cNvCxnSpPr>
            <a:stCxn id="197" idx="3"/>
            <a:endCxn id="182" idx="0"/>
          </p:cNvCxnSpPr>
          <p:nvPr/>
        </p:nvCxnSpPr>
        <p:spPr bwMode="auto">
          <a:xfrm flipH="1">
            <a:off x="6511903" y="3887917"/>
            <a:ext cx="1054666" cy="6987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2" name="Straight Connector 201"/>
          <p:cNvCxnSpPr>
            <a:stCxn id="179" idx="0"/>
            <a:endCxn id="197" idx="4"/>
          </p:cNvCxnSpPr>
          <p:nvPr/>
        </p:nvCxnSpPr>
        <p:spPr bwMode="auto">
          <a:xfrm flipV="1">
            <a:off x="7248622" y="3908004"/>
            <a:ext cx="365169" cy="67863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5" name="Straight Connector 204"/>
          <p:cNvCxnSpPr>
            <a:stCxn id="185" idx="0"/>
            <a:endCxn id="197" idx="4"/>
          </p:cNvCxnSpPr>
          <p:nvPr/>
        </p:nvCxnSpPr>
        <p:spPr bwMode="auto">
          <a:xfrm flipH="1" flipV="1">
            <a:off x="7613791" y="3908004"/>
            <a:ext cx="371550" cy="67863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6" name="Straight Connector 205"/>
          <p:cNvCxnSpPr>
            <a:stCxn id="188" idx="0"/>
            <a:endCxn id="197" idx="5"/>
          </p:cNvCxnSpPr>
          <p:nvPr/>
        </p:nvCxnSpPr>
        <p:spPr bwMode="auto">
          <a:xfrm flipH="1" flipV="1">
            <a:off x="7661013" y="3887917"/>
            <a:ext cx="1061047" cy="6987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17" name="Straight Connector 216"/>
          <p:cNvCxnSpPr>
            <a:stCxn id="194" idx="0"/>
            <a:endCxn id="197" idx="6"/>
          </p:cNvCxnSpPr>
          <p:nvPr/>
        </p:nvCxnSpPr>
        <p:spPr bwMode="auto">
          <a:xfrm flipH="1" flipV="1">
            <a:off x="7680573" y="3839424"/>
            <a:ext cx="1778205" cy="74721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30" name="Left Brace 29"/>
          <p:cNvSpPr/>
          <p:nvPr/>
        </p:nvSpPr>
        <p:spPr bwMode="auto">
          <a:xfrm rot="16200000">
            <a:off x="6369145" y="5441967"/>
            <a:ext cx="279141" cy="2059394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 Box 49"/>
              <p:cNvSpPr txBox="1">
                <a:spLocks noChangeArrowheads="1"/>
              </p:cNvSpPr>
              <p:nvPr/>
            </p:nvSpPr>
            <p:spPr bwMode="auto">
              <a:xfrm>
                <a:off x="5675386" y="6566410"/>
                <a:ext cx="1614034" cy="779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begChr m:val="⌊"/>
                        <m:endChr m:val="⌋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5386" y="6566410"/>
                <a:ext cx="1614034" cy="7798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Left Brace 218"/>
          <p:cNvSpPr/>
          <p:nvPr/>
        </p:nvSpPr>
        <p:spPr bwMode="auto">
          <a:xfrm rot="16200000">
            <a:off x="8972588" y="5785398"/>
            <a:ext cx="234316" cy="1327708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Text Box 49"/>
              <p:cNvSpPr txBox="1">
                <a:spLocks noChangeArrowheads="1"/>
              </p:cNvSpPr>
              <p:nvPr/>
            </p:nvSpPr>
            <p:spPr bwMode="auto">
              <a:xfrm>
                <a:off x="8104823" y="6566410"/>
                <a:ext cx="1953577" cy="779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begChr m:val="⌈"/>
                        <m:endChr m:val="⌉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4823" y="6566410"/>
                <a:ext cx="1953577" cy="7798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55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2" grpId="0"/>
      <p:bldP spid="153" grpId="0"/>
      <p:bldP spid="218" grpId="0"/>
      <p:bldP spid="2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6984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Upper bound recurrence </a:t>
            </a: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 Box 49"/>
              <p:cNvSpPr txBox="1">
                <a:spLocks noChangeArrowheads="1"/>
              </p:cNvSpPr>
              <p:nvPr/>
            </p:nvSpPr>
            <p:spPr bwMode="auto">
              <a:xfrm>
                <a:off x="14" y="1094277"/>
                <a:ext cx="10080625" cy="859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⌊"/>
                              <m:endChr m:val="⌋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094277"/>
                <a:ext cx="10080625" cy="8592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0899" y="2150191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9" y="2150191"/>
                <a:ext cx="10080625" cy="5786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4539343" y="4142280"/>
                <a:ext cx="5541282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39343" y="4142280"/>
                <a:ext cx="5541282" cy="1060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0" y="2933969"/>
                <a:ext cx="10080625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933969"/>
                <a:ext cx="10080625" cy="1060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0899" y="4411976"/>
            <a:ext cx="560613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induction: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ular Callout 5"/>
              <p:cNvSpPr/>
              <p:nvPr/>
            </p:nvSpPr>
            <p:spPr bwMode="auto">
              <a:xfrm>
                <a:off x="304797" y="4365315"/>
                <a:ext cx="4452257" cy="1098315"/>
              </a:xfrm>
              <a:prstGeom prst="wedgeRoundRectCallout">
                <a:avLst>
                  <a:gd name="adj1" fmla="val 20732"/>
                  <a:gd name="adj2" fmla="val -89142"/>
                  <a:gd name="adj3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0" lang="en-US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ounded 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797" y="4365315"/>
                <a:ext cx="4452257" cy="1098315"/>
              </a:xfrm>
              <a:prstGeom prst="wedgeRoundRectCallout">
                <a:avLst>
                  <a:gd name="adj1" fmla="val 20732"/>
                  <a:gd name="adj2" fmla="val -89142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1" y="5154654"/>
                <a:ext cx="10091524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5154654"/>
                <a:ext cx="10091524" cy="10604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9"/>
              <p:cNvSpPr txBox="1">
                <a:spLocks noChangeArrowheads="1"/>
              </p:cNvSpPr>
              <p:nvPr/>
            </p:nvSpPr>
            <p:spPr bwMode="auto">
              <a:xfrm>
                <a:off x="10886" y="6199688"/>
                <a:ext cx="10091524" cy="742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Rough bound 1: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</m:d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func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6" y="6199688"/>
                <a:ext cx="10091524" cy="742511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49"/>
              <p:cNvSpPr txBox="1">
                <a:spLocks noChangeArrowheads="1"/>
              </p:cNvSpPr>
              <p:nvPr/>
            </p:nvSpPr>
            <p:spPr bwMode="auto">
              <a:xfrm>
                <a:off x="10885" y="6841945"/>
                <a:ext cx="10091524" cy="742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Rough bound 2: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5" y="6841945"/>
                <a:ext cx="10091524" cy="742511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0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42" grpId="0"/>
      <p:bldP spid="43" grpId="0"/>
      <p:bldP spid="44" grpId="0"/>
      <p:bldP spid="45" grpId="0"/>
      <p:bldP spid="6" grpId="0" animBg="1"/>
      <p:bldP spid="6" grpId="1" animBg="1"/>
      <p:bldP spid="48" grpId="0"/>
      <p:bldP spid="49" grpId="0"/>
      <p:bldP spid="5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16813"/>
            <a:ext cx="10080625" cy="944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Lower bound on the size of universal trees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Fijalkow</a:t>
            </a:r>
            <a:r>
              <a:rPr lang="en-US" sz="2600" dirty="0" smtClean="0">
                <a:solidFill>
                  <a:srgbClr val="C00000"/>
                </a:solidFill>
              </a:rPr>
              <a:t> (2018) 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37878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has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leaves, where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378787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4" y="1942156"/>
                <a:ext cx="10080625" cy="1268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942156"/>
                <a:ext cx="10080625" cy="1268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578" y="319389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28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319389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14" y="3832608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contains at least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den>
                            </m:f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nodes of degree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3832608"/>
                <a:ext cx="10080625" cy="1168077"/>
              </a:xfrm>
              <a:prstGeom prst="rect">
                <a:avLst/>
              </a:prstGeom>
              <a:blipFill>
                <a:blip r:embed="rId5"/>
                <a:stretch>
                  <a:fillRect b="-141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8578" y="5002142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-universal, then the subtree of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containing all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nodes at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degree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den>
                            </m:f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5002142"/>
                <a:ext cx="10080625" cy="1168077"/>
              </a:xfrm>
              <a:prstGeom prst="rect">
                <a:avLst/>
              </a:prstGeom>
              <a:blipFill>
                <a:blip r:embed="rId6"/>
                <a:stretch>
                  <a:fillRect t="-5759" r="-302" b="-47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6868" y="6171677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induction, the number of leaves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at least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⌊"/>
                                <m:endChr m:val="⌋"/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𝑑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8" y="6171677"/>
                <a:ext cx="10080625" cy="1168077"/>
              </a:xfrm>
              <a:prstGeom prst="rect">
                <a:avLst/>
              </a:prstGeom>
              <a:blipFill>
                <a:blip r:embed="rId7"/>
                <a:stretch>
                  <a:fillRect t="-5208" b="-41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3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82862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Lower bound recurrence </a:t>
            </a: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4" y="1109956"/>
                <a:ext cx="10080611" cy="1268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109956"/>
                <a:ext cx="10080611" cy="1268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8578" y="2176759"/>
                <a:ext cx="10080625" cy="1312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2176759"/>
                <a:ext cx="10080625" cy="1312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868" y="3520957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≥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8" y="3520957"/>
                <a:ext cx="10080625" cy="578685"/>
              </a:xfrm>
              <a:prstGeom prst="rect">
                <a:avLst/>
              </a:prstGeom>
              <a:blipFill>
                <a:blip r:embed="rId4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8852" y="4118577"/>
                <a:ext cx="10080611" cy="1312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52" y="4118577"/>
                <a:ext cx="10080611" cy="13129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7143" y="5555241"/>
                <a:ext cx="5048018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43" y="5555241"/>
                <a:ext cx="5048018" cy="10604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029222" y="5553531"/>
                <a:ext cx="5048018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29222" y="5553531"/>
                <a:ext cx="5048018" cy="10604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5432" y="6765872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 and check initial conditions…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49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2355"/>
            <a:ext cx="10080625" cy="97321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Bounds on the size of Universal Trees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0" y="1967855"/>
                <a:ext cx="10077240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967855"/>
                <a:ext cx="10077240" cy="10604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5432" y="341649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and lower bounds are almost tight.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5432" y="413397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differ by only a polynomial factor.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3722" y="485144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bound is perhaps tighter.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68899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Separating Automata </a:t>
            </a:r>
            <a:br>
              <a:rPr lang="en-US" sz="4400" dirty="0" smtClean="0">
                <a:solidFill>
                  <a:schemeClr val="accent2"/>
                </a:solidFill>
              </a:rPr>
            </a:br>
            <a:r>
              <a:rPr lang="en-US" sz="4400" dirty="0" smtClean="0">
                <a:solidFill>
                  <a:schemeClr val="accent2"/>
                </a:solidFill>
              </a:rPr>
              <a:t>vs. Universal Trees (and Graphs)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4143" y="1710199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saw two quasipolynomial-time algorithms for parity games,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using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one using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32981" y="393657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smaller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e.g., of 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32981" y="273958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relation between the two algorithms?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3869" y="3338080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constructed essentially optimal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20997" y="4535074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next show that </a:t>
            </a:r>
            <a:r>
              <a:rPr lang="en-US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essentially equivalent notions.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9013" y="5564458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smallest </a:t>
            </a:r>
            <a:r>
              <a:rPr 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equal to the size of the smallest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-2971" y="659384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also introduce a third equivalent notion: 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2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280507"/>
            <a:ext cx="5449888" cy="873125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3295561"/>
            <a:ext cx="2343150" cy="1598612"/>
            <a:chOff x="768" y="1235"/>
            <a:chExt cx="1476" cy="1007"/>
          </a:xfrm>
        </p:grpSpPr>
        <p:cxnSp>
          <p:nvCxnSpPr>
            <p:cNvPr id="145412" name="AutoShape 4"/>
            <p:cNvCxnSpPr>
              <a:cxnSpLocks noChangeShapeType="1"/>
              <a:stCxn id="14541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13" name="AutoShape 5"/>
            <p:cNvCxnSpPr>
              <a:cxnSpLocks noChangeShapeType="1"/>
              <a:stCxn id="14541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4" name="Text Box 6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5415" name="AutoShape 7"/>
            <p:cNvCxnSpPr>
              <a:cxnSpLocks noChangeShapeType="1"/>
              <a:stCxn id="14541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6" name="Rectangle 8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667375" y="2781211"/>
            <a:ext cx="1657350" cy="2076450"/>
            <a:chOff x="2754" y="911"/>
            <a:chExt cx="1044" cy="1308"/>
          </a:xfrm>
        </p:grpSpPr>
        <p:sp>
          <p:nvSpPr>
            <p:cNvPr id="145418" name="Text Box 10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5419" name="AutoShape 11"/>
            <p:cNvCxnSpPr>
              <a:cxnSpLocks noChangeShapeType="1"/>
              <a:stCxn id="145421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20" name="AutoShape 12"/>
            <p:cNvCxnSpPr>
              <a:cxnSpLocks noChangeShapeType="1"/>
              <a:stCxn id="145421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21" name="AutoShape 13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425" name="Text Box 17"/>
              <p:cNvSpPr txBox="1">
                <a:spLocks noChangeArrowheads="1"/>
              </p:cNvSpPr>
              <p:nvPr/>
            </p:nvSpPr>
            <p:spPr bwMode="auto">
              <a:xfrm>
                <a:off x="1131888" y="5104081"/>
                <a:ext cx="7696200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Replace priority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payoff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i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45425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1888" y="5104081"/>
                <a:ext cx="7696200" cy="558551"/>
              </a:xfrm>
              <a:prstGeom prst="rect">
                <a:avLst/>
              </a:prstGeom>
              <a:blipFill>
                <a:blip r:embed="rId8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426" name="AutoShape 18"/>
          <p:cNvSpPr>
            <a:spLocks noChangeArrowheads="1"/>
          </p:cNvSpPr>
          <p:nvPr/>
        </p:nvSpPr>
        <p:spPr bwMode="auto">
          <a:xfrm>
            <a:off x="1398588" y="1137757"/>
            <a:ext cx="755650" cy="361950"/>
          </a:xfrm>
          <a:prstGeom prst="rightArrow">
            <a:avLst>
              <a:gd name="adj1" fmla="val 50000"/>
              <a:gd name="adj2" fmla="val 5219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2024063" y="882170"/>
            <a:ext cx="8056562" cy="87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Mean Payoff Games (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MPG</a:t>
            </a:r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s)</a:t>
            </a:r>
            <a:endParaRPr lang="en-US" sz="4400" dirty="0">
              <a:solidFill>
                <a:srgbClr val="33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5428" name="Text Box 20"/>
          <p:cNvSpPr txBox="1">
            <a:spLocks noChangeArrowheads="1"/>
          </p:cNvSpPr>
          <p:nvPr/>
        </p:nvSpPr>
        <p:spPr bwMode="auto">
          <a:xfrm>
            <a:off x="1131888" y="5764481"/>
            <a:ext cx="76962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payoffs to outgoing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45429" name="Text Box 21"/>
          <p:cNvSpPr txBox="1">
            <a:spLocks noChangeArrowheads="1"/>
          </p:cNvSpPr>
          <p:nvPr/>
        </p:nvSpPr>
        <p:spPr bwMode="auto">
          <a:xfrm>
            <a:off x="2755900" y="1657529"/>
            <a:ext cx="6253163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Stirling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(1993)]   [</a:t>
            </a:r>
            <a:r>
              <a:rPr lang="en-US" sz="3200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Puri</a:t>
            </a:r>
            <a:r>
              <a:rPr lang="en-US" sz="3200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(1995)]</a:t>
            </a:r>
          </a:p>
        </p:txBody>
      </p:sp>
      <p:pic>
        <p:nvPicPr>
          <p:cNvPr id="145431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8400" y="2839948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2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5250" y="3441611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3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8938" y="3441611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5" name="Picture 2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4000" y="2839948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6" name="Picture 2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5013" y="3922623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-1" y="6543603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cycle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its highest priority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04761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5" grpId="0"/>
      <p:bldP spid="145428" grpId="0"/>
      <p:bldP spid="2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75540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Strong Safety Separating Automata 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9287" y="101156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description of the algorithm of </a:t>
            </a:r>
            <a:r>
              <a:rPr lang="en-US" sz="2700" dirty="0">
                <a:solidFill>
                  <a:srgbClr val="C00000"/>
                </a:solidFill>
              </a:rPr>
              <a:t>[ </a:t>
            </a:r>
            <a:r>
              <a:rPr lang="en-US" sz="2700" dirty="0" smtClean="0">
                <a:solidFill>
                  <a:srgbClr val="C00000"/>
                </a:solidFill>
              </a:rPr>
              <a:t>CJKLS </a:t>
            </a:r>
            <a:r>
              <a:rPr lang="en-US" sz="2700" dirty="0">
                <a:solidFill>
                  <a:srgbClr val="C00000"/>
                </a:solidFill>
              </a:rPr>
              <a:t>(2017) ]</a:t>
            </a:r>
          </a:p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used </a:t>
            </a:r>
            <a:r>
              <a:rPr lang="en-US" sz="27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reachability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separating automata.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9287" y="2040095"/>
            <a:ext cx="100806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conform to the definition of progress measures given,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switch to the equivalent notion of </a:t>
            </a:r>
            <a:r>
              <a:rPr lang="en-US" sz="27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automata.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(This corresponds to switching the roles of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349951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safety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reads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3499511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4097152"/>
                <a:ext cx="10080625" cy="941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sequence of priorities on an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 path in an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never reaches a rejecting state.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4097152"/>
                <a:ext cx="10080625" cy="941540"/>
              </a:xfrm>
              <a:prstGeom prst="rect">
                <a:avLst/>
              </a:prstGeom>
              <a:blipFill>
                <a:blip r:embed="rId3"/>
                <a:stretch>
                  <a:fillRect t="-6452" r="-665" b="-161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5113113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the largest priority seen infinitely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often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reaches a rejecting state.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5113113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6623" b="-16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6110864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it separates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6110864"/>
                <a:ext cx="10080625" cy="542136"/>
              </a:xfrm>
              <a:prstGeom prst="rect">
                <a:avLst/>
              </a:prstGeom>
              <a:blipFill>
                <a:blip r:embed="rId5"/>
                <a:stretch>
                  <a:fillRect t="-10112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6727422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 algorithm, enough to separate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</m:t>
                        </m:r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Odd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6727422"/>
                <a:ext cx="10080625" cy="526041"/>
              </a:xfrm>
              <a:prstGeom prst="rect">
                <a:avLst/>
              </a:prstGeom>
              <a:blipFill>
                <a:blip r:embed="rId6"/>
                <a:stretch>
                  <a:fillRect l="-786" t="-11628" r="-665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7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1" grpId="0"/>
      <p:bldP spid="13" grpId="0"/>
      <p:bldP spid="17" grpId="0"/>
      <p:bldP spid="19" grpId="0"/>
      <p:bldP spid="20" grpId="0"/>
      <p:bldP spid="2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49"/>
              <p:cNvSpPr txBox="1">
                <a:spLocks noChangeArrowheads="1"/>
              </p:cNvSpPr>
              <p:nvPr/>
            </p:nvSpPr>
            <p:spPr bwMode="auto">
              <a:xfrm>
                <a:off x="11957" y="160955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 an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whose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𝑅𝑒𝑗𝑒𝑐𝑡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57" y="1609557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2338875"/>
                <a:ext cx="5055621" cy="148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sz="28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2338875"/>
                <a:ext cx="5055621" cy="1484637"/>
              </a:xfrm>
              <a:prstGeom prst="rect">
                <a:avLst/>
              </a:prstGeom>
              <a:blipFill>
                <a:blip r:embed="rId9"/>
                <a:stretch>
                  <a:fillRect t="-4527" b="-823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3964593"/>
                <a:ext cx="5043430" cy="5862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| 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→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3964593"/>
                <a:ext cx="5043430" cy="5862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4691925"/>
                <a:ext cx="5053589" cy="1418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4691925"/>
                <a:ext cx="5053589" cy="1418209"/>
              </a:xfrm>
              <a:prstGeom prst="rect">
                <a:avLst/>
              </a:prstGeom>
              <a:blipFill>
                <a:blip r:embed="rId11"/>
                <a:stretch>
                  <a:fillRect t="-4741" b="-116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2939" y="2402166"/>
            <a:ext cx="5522866" cy="5162471"/>
            <a:chOff x="122939" y="2402166"/>
            <a:chExt cx="5522866" cy="5162471"/>
          </a:xfrm>
        </p:grpSpPr>
        <p:cxnSp>
          <p:nvCxnSpPr>
            <p:cNvPr id="10" name="Straight Connector 9"/>
            <p:cNvCxnSpPr>
              <a:stCxn id="15" idx="3"/>
              <a:endCxn id="22" idx="7"/>
            </p:cNvCxnSpPr>
            <p:nvPr/>
          </p:nvCxnSpPr>
          <p:spPr bwMode="auto">
            <a:xfrm flipH="1">
              <a:off x="1764044" y="4077934"/>
              <a:ext cx="420498" cy="70057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2164982" y="396086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Isosceles Triangle 17"/>
            <p:cNvSpPr/>
            <p:nvPr/>
          </p:nvSpPr>
          <p:spPr bwMode="auto">
            <a:xfrm>
              <a:off x="1197647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 bwMode="auto">
            <a:xfrm>
              <a:off x="1650040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>
              <a:off x="3024729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 bwMode="auto">
            <a:xfrm>
              <a:off x="3477122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Isosceles Triangle 26"/>
            <p:cNvSpPr/>
            <p:nvPr/>
          </p:nvSpPr>
          <p:spPr bwMode="auto">
            <a:xfrm>
              <a:off x="4255916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4708309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4074265" y="3969425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Straight Connector 29"/>
            <p:cNvCxnSpPr>
              <a:stCxn id="29" idx="3"/>
              <a:endCxn id="25" idx="7"/>
            </p:cNvCxnSpPr>
            <p:nvPr/>
          </p:nvCxnSpPr>
          <p:spPr bwMode="auto">
            <a:xfrm flipH="1">
              <a:off x="3591126" y="4086498"/>
              <a:ext cx="502699" cy="6920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1" name="Straight Connector 30"/>
            <p:cNvCxnSpPr>
              <a:stCxn id="29" idx="5"/>
              <a:endCxn id="28" idx="1"/>
            </p:cNvCxnSpPr>
            <p:nvPr/>
          </p:nvCxnSpPr>
          <p:spPr bwMode="auto">
            <a:xfrm>
              <a:off x="4188269" y="4086498"/>
              <a:ext cx="539600" cy="6920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32" name="Oval 31"/>
            <p:cNvSpPr>
              <a:spLocks noChangeAspect="1"/>
            </p:cNvSpPr>
            <p:nvPr/>
          </p:nvSpPr>
          <p:spPr bwMode="auto">
            <a:xfrm>
              <a:off x="3313975" y="261323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Straight Connector 32"/>
            <p:cNvCxnSpPr>
              <a:stCxn id="32" idx="3"/>
              <a:endCxn id="15" idx="7"/>
            </p:cNvCxnSpPr>
            <p:nvPr/>
          </p:nvCxnSpPr>
          <p:spPr bwMode="auto">
            <a:xfrm flipH="1">
              <a:off x="2278986" y="2730312"/>
              <a:ext cx="1054549" cy="125063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35" name="Freeform 34"/>
            <p:cNvSpPr/>
            <p:nvPr/>
          </p:nvSpPr>
          <p:spPr bwMode="auto">
            <a:xfrm>
              <a:off x="3429000" y="2745584"/>
              <a:ext cx="707571" cy="1230086"/>
            </a:xfrm>
            <a:custGeom>
              <a:avLst/>
              <a:gdLst>
                <a:gd name="connsiteX0" fmla="*/ 0 w 707571"/>
                <a:gd name="connsiteY0" fmla="*/ 0 h 1230086"/>
                <a:gd name="connsiteX1" fmla="*/ 43543 w 707571"/>
                <a:gd name="connsiteY1" fmla="*/ 54429 h 1230086"/>
                <a:gd name="connsiteX2" fmla="*/ 76200 w 707571"/>
                <a:gd name="connsiteY2" fmla="*/ 76200 h 1230086"/>
                <a:gd name="connsiteX3" fmla="*/ 97971 w 707571"/>
                <a:gd name="connsiteY3" fmla="*/ 108857 h 1230086"/>
                <a:gd name="connsiteX4" fmla="*/ 119743 w 707571"/>
                <a:gd name="connsiteY4" fmla="*/ 130629 h 1230086"/>
                <a:gd name="connsiteX5" fmla="*/ 130629 w 707571"/>
                <a:gd name="connsiteY5" fmla="*/ 163286 h 1230086"/>
                <a:gd name="connsiteX6" fmla="*/ 108857 w 707571"/>
                <a:gd name="connsiteY6" fmla="*/ 293914 h 1230086"/>
                <a:gd name="connsiteX7" fmla="*/ 87086 w 707571"/>
                <a:gd name="connsiteY7" fmla="*/ 326572 h 1230086"/>
                <a:gd name="connsiteX8" fmla="*/ 76200 w 707571"/>
                <a:gd name="connsiteY8" fmla="*/ 359229 h 1230086"/>
                <a:gd name="connsiteX9" fmla="*/ 54429 w 707571"/>
                <a:gd name="connsiteY9" fmla="*/ 413657 h 1230086"/>
                <a:gd name="connsiteX10" fmla="*/ 32657 w 707571"/>
                <a:gd name="connsiteY10" fmla="*/ 446314 h 1230086"/>
                <a:gd name="connsiteX11" fmla="*/ 43543 w 707571"/>
                <a:gd name="connsiteY11" fmla="*/ 533400 h 1230086"/>
                <a:gd name="connsiteX12" fmla="*/ 65314 w 707571"/>
                <a:gd name="connsiteY12" fmla="*/ 555172 h 1230086"/>
                <a:gd name="connsiteX13" fmla="*/ 141514 w 707571"/>
                <a:gd name="connsiteY13" fmla="*/ 587829 h 1230086"/>
                <a:gd name="connsiteX14" fmla="*/ 206829 w 707571"/>
                <a:gd name="connsiteY14" fmla="*/ 609600 h 1230086"/>
                <a:gd name="connsiteX15" fmla="*/ 315686 w 707571"/>
                <a:gd name="connsiteY15" fmla="*/ 642257 h 1230086"/>
                <a:gd name="connsiteX16" fmla="*/ 326571 w 707571"/>
                <a:gd name="connsiteY16" fmla="*/ 674914 h 1230086"/>
                <a:gd name="connsiteX17" fmla="*/ 348343 w 707571"/>
                <a:gd name="connsiteY17" fmla="*/ 696686 h 1230086"/>
                <a:gd name="connsiteX18" fmla="*/ 326571 w 707571"/>
                <a:gd name="connsiteY18" fmla="*/ 925286 h 1230086"/>
                <a:gd name="connsiteX19" fmla="*/ 370114 w 707571"/>
                <a:gd name="connsiteY19" fmla="*/ 968829 h 1230086"/>
                <a:gd name="connsiteX20" fmla="*/ 446314 w 707571"/>
                <a:gd name="connsiteY20" fmla="*/ 990600 h 1230086"/>
                <a:gd name="connsiteX21" fmla="*/ 489857 w 707571"/>
                <a:gd name="connsiteY21" fmla="*/ 1001486 h 1230086"/>
                <a:gd name="connsiteX22" fmla="*/ 522514 w 707571"/>
                <a:gd name="connsiteY22" fmla="*/ 1012372 h 1230086"/>
                <a:gd name="connsiteX23" fmla="*/ 598714 w 707571"/>
                <a:gd name="connsiteY23" fmla="*/ 1034143 h 1230086"/>
                <a:gd name="connsiteX24" fmla="*/ 620486 w 707571"/>
                <a:gd name="connsiteY24" fmla="*/ 1055914 h 1230086"/>
                <a:gd name="connsiteX25" fmla="*/ 664029 w 707571"/>
                <a:gd name="connsiteY25" fmla="*/ 1110343 h 1230086"/>
                <a:gd name="connsiteX26" fmla="*/ 685800 w 707571"/>
                <a:gd name="connsiteY26" fmla="*/ 1197429 h 1230086"/>
                <a:gd name="connsiteX27" fmla="*/ 707571 w 707571"/>
                <a:gd name="connsiteY27" fmla="*/ 1230086 h 123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71" h="1230086">
                  <a:moveTo>
                    <a:pt x="0" y="0"/>
                  </a:moveTo>
                  <a:cubicBezTo>
                    <a:pt x="14514" y="18143"/>
                    <a:pt x="27114" y="38000"/>
                    <a:pt x="43543" y="54429"/>
                  </a:cubicBezTo>
                  <a:cubicBezTo>
                    <a:pt x="52794" y="63680"/>
                    <a:pt x="66949" y="66949"/>
                    <a:pt x="76200" y="76200"/>
                  </a:cubicBezTo>
                  <a:cubicBezTo>
                    <a:pt x="85451" y="85451"/>
                    <a:pt x="89798" y="98641"/>
                    <a:pt x="97971" y="108857"/>
                  </a:cubicBezTo>
                  <a:cubicBezTo>
                    <a:pt x="104382" y="116871"/>
                    <a:pt x="112486" y="123372"/>
                    <a:pt x="119743" y="130629"/>
                  </a:cubicBezTo>
                  <a:cubicBezTo>
                    <a:pt x="123372" y="141515"/>
                    <a:pt x="130629" y="151811"/>
                    <a:pt x="130629" y="163286"/>
                  </a:cubicBezTo>
                  <a:cubicBezTo>
                    <a:pt x="130629" y="187434"/>
                    <a:pt x="125890" y="259848"/>
                    <a:pt x="108857" y="293914"/>
                  </a:cubicBezTo>
                  <a:cubicBezTo>
                    <a:pt x="103006" y="305616"/>
                    <a:pt x="92937" y="314870"/>
                    <a:pt x="87086" y="326572"/>
                  </a:cubicBezTo>
                  <a:cubicBezTo>
                    <a:pt x="81954" y="336835"/>
                    <a:pt x="80229" y="348485"/>
                    <a:pt x="76200" y="359229"/>
                  </a:cubicBezTo>
                  <a:cubicBezTo>
                    <a:pt x="69339" y="377525"/>
                    <a:pt x="63168" y="396180"/>
                    <a:pt x="54429" y="413657"/>
                  </a:cubicBezTo>
                  <a:cubicBezTo>
                    <a:pt x="48578" y="425359"/>
                    <a:pt x="39914" y="435428"/>
                    <a:pt x="32657" y="446314"/>
                  </a:cubicBezTo>
                  <a:cubicBezTo>
                    <a:pt x="36286" y="475343"/>
                    <a:pt x="35137" y="505379"/>
                    <a:pt x="43543" y="533400"/>
                  </a:cubicBezTo>
                  <a:cubicBezTo>
                    <a:pt x="46492" y="543230"/>
                    <a:pt x="57300" y="548761"/>
                    <a:pt x="65314" y="555172"/>
                  </a:cubicBezTo>
                  <a:cubicBezTo>
                    <a:pt x="103306" y="585566"/>
                    <a:pt x="93413" y="573399"/>
                    <a:pt x="141514" y="587829"/>
                  </a:cubicBezTo>
                  <a:cubicBezTo>
                    <a:pt x="163495" y="594423"/>
                    <a:pt x="184325" y="605099"/>
                    <a:pt x="206829" y="609600"/>
                  </a:cubicBezTo>
                  <a:cubicBezTo>
                    <a:pt x="280418" y="624318"/>
                    <a:pt x="244078" y="613615"/>
                    <a:pt x="315686" y="642257"/>
                  </a:cubicBezTo>
                  <a:cubicBezTo>
                    <a:pt x="319314" y="653143"/>
                    <a:pt x="320668" y="665075"/>
                    <a:pt x="326571" y="674914"/>
                  </a:cubicBezTo>
                  <a:cubicBezTo>
                    <a:pt x="331851" y="683715"/>
                    <a:pt x="347830" y="686435"/>
                    <a:pt x="348343" y="696686"/>
                  </a:cubicBezTo>
                  <a:cubicBezTo>
                    <a:pt x="355858" y="846976"/>
                    <a:pt x="354804" y="840589"/>
                    <a:pt x="326571" y="925286"/>
                  </a:cubicBezTo>
                  <a:cubicBezTo>
                    <a:pt x="341085" y="939800"/>
                    <a:pt x="350200" y="963851"/>
                    <a:pt x="370114" y="968829"/>
                  </a:cubicBezTo>
                  <a:cubicBezTo>
                    <a:pt x="506184" y="1002844"/>
                    <a:pt x="337037" y="959377"/>
                    <a:pt x="446314" y="990600"/>
                  </a:cubicBezTo>
                  <a:cubicBezTo>
                    <a:pt x="460699" y="994710"/>
                    <a:pt x="475472" y="997376"/>
                    <a:pt x="489857" y="1001486"/>
                  </a:cubicBezTo>
                  <a:cubicBezTo>
                    <a:pt x="500890" y="1004638"/>
                    <a:pt x="511481" y="1009220"/>
                    <a:pt x="522514" y="1012372"/>
                  </a:cubicBezTo>
                  <a:cubicBezTo>
                    <a:pt x="618195" y="1039709"/>
                    <a:pt x="520414" y="1008042"/>
                    <a:pt x="598714" y="1034143"/>
                  </a:cubicBezTo>
                  <a:cubicBezTo>
                    <a:pt x="605971" y="1041400"/>
                    <a:pt x="614075" y="1047900"/>
                    <a:pt x="620486" y="1055914"/>
                  </a:cubicBezTo>
                  <a:cubicBezTo>
                    <a:pt x="675415" y="1124575"/>
                    <a:pt x="611460" y="1057777"/>
                    <a:pt x="664029" y="1110343"/>
                  </a:cubicBezTo>
                  <a:cubicBezTo>
                    <a:pt x="668170" y="1131050"/>
                    <a:pt x="674641" y="1175110"/>
                    <a:pt x="685800" y="1197429"/>
                  </a:cubicBezTo>
                  <a:cubicBezTo>
                    <a:pt x="691651" y="1209131"/>
                    <a:pt x="707571" y="1230086"/>
                    <a:pt x="707571" y="1230086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1221402" y="4828747"/>
              <a:ext cx="4088021" cy="317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84202" y="4534169"/>
                  <a:ext cx="453271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4202" y="4534169"/>
                  <a:ext cx="453271" cy="5539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/>
            <p:cNvCxnSpPr/>
            <p:nvPr/>
          </p:nvCxnSpPr>
          <p:spPr bwMode="auto">
            <a:xfrm>
              <a:off x="1617362" y="4022297"/>
              <a:ext cx="3090947" cy="1892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22939" y="3739512"/>
                  <a:ext cx="11431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2939" y="3739512"/>
                  <a:ext cx="1143172" cy="5539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Straight Connector 43"/>
            <p:cNvCxnSpPr/>
            <p:nvPr/>
          </p:nvCxnSpPr>
          <p:spPr bwMode="auto">
            <a:xfrm>
              <a:off x="2928135" y="2699490"/>
              <a:ext cx="883577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734263" y="2402166"/>
                  <a:ext cx="11431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34263" y="2402166"/>
                  <a:ext cx="1143172" cy="55399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84202" y="6278222"/>
                  <a:ext cx="360000" cy="360000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18288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48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4202" y="6278222"/>
                  <a:ext cx="360000" cy="360000"/>
                </a:xfrm>
                <a:prstGeom prst="ellipse">
                  <a:avLst/>
                </a:prstGeom>
                <a:blipFill>
                  <a:blip r:embed="rId15"/>
                  <a:stretch>
                    <a:fillRect l="-1538" r="-1538" b="-1538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1617362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 bwMode="auto">
            <a:xfrm>
              <a:off x="5223939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594305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3964671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Curved Connector 54"/>
            <p:cNvCxnSpPr>
              <a:stCxn id="52" idx="4"/>
              <a:endCxn id="53" idx="4"/>
            </p:cNvCxnSpPr>
            <p:nvPr/>
          </p:nvCxnSpPr>
          <p:spPr bwMode="auto">
            <a:xfrm rot="5400000">
              <a:off x="4346270" y="6207680"/>
              <a:ext cx="12700" cy="629634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7" name="Curved Connector 56"/>
            <p:cNvCxnSpPr>
              <a:stCxn id="52" idx="0"/>
              <a:endCxn id="51" idx="0"/>
            </p:cNvCxnSpPr>
            <p:nvPr/>
          </p:nvCxnSpPr>
          <p:spPr bwMode="auto">
            <a:xfrm rot="5400000" flipH="1" flipV="1">
              <a:off x="4975904" y="6070520"/>
              <a:ext cx="12700" cy="629634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0" name="Curved Connector 59"/>
            <p:cNvCxnSpPr>
              <a:stCxn id="50" idx="4"/>
              <a:endCxn id="48" idx="5"/>
            </p:cNvCxnSpPr>
            <p:nvPr/>
          </p:nvCxnSpPr>
          <p:spPr bwMode="auto">
            <a:xfrm rot="5400000">
              <a:off x="1156311" y="6057668"/>
              <a:ext cx="63004" cy="992663"/>
            </a:xfrm>
            <a:prstGeom prst="curvedConnector3">
              <a:avLst>
                <a:gd name="adj1" fmla="val 546513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679653" y="6641307"/>
                  <a:ext cx="1089975" cy="923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r>
                    <a:rPr lang="en-US" sz="3000" b="0" i="1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/>
                  </a:r>
                  <a:br>
                    <a:rPr lang="en-US" sz="3000" b="0" i="1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r>
                    <a:rPr lang="en-US" sz="3000" b="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odd</a:t>
                  </a:r>
                  <a:endParaRPr lang="en-US" sz="30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79653" y="6641307"/>
                  <a:ext cx="1089975" cy="923330"/>
                </a:xfrm>
                <a:prstGeom prst="rect">
                  <a:avLst/>
                </a:prstGeom>
                <a:blipFill>
                  <a:blip r:embed="rId16"/>
                  <a:stretch>
                    <a:fillRect r="-10112" b="-190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58733" y="5631184"/>
                  <a:ext cx="11870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58733" y="5631184"/>
                  <a:ext cx="1187072" cy="55399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 Box 49"/>
              <p:cNvSpPr txBox="1">
                <a:spLocks noChangeArrowheads="1"/>
              </p:cNvSpPr>
              <p:nvPr/>
            </p:nvSpPr>
            <p:spPr bwMode="auto">
              <a:xfrm>
                <a:off x="5016627" y="6251216"/>
                <a:ext cx="505358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maximum, i.e., rightmost, leaf.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6627" y="6251216"/>
                <a:ext cx="5053589" cy="954107"/>
              </a:xfrm>
              <a:prstGeom prst="rect">
                <a:avLst/>
              </a:prstGeom>
              <a:blipFill>
                <a:blip r:embed="rId18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00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63" grpId="0"/>
      <p:bldP spid="64" grpId="0"/>
      <p:bldP spid="65" grpId="0"/>
      <p:bldP spid="66" grpId="0"/>
      <p:bldP spid="7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3579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Automaton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3579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615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163973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204146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204146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163973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163973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163973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163973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204146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163973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2937142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2937142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2955980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2955980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1729149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1729149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163973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163973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2855311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98623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986232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3929826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137820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solidFill>
              <a:schemeClr val="bg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2702995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495002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4777" y="4055114"/>
            <a:ext cx="8346606" cy="1883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2431" y="5271544"/>
            <a:ext cx="8350036" cy="10401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62503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3791610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3791610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647147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647147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378747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378747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4005395" y="5355343"/>
            <a:ext cx="1250599" cy="772379"/>
            <a:chOff x="4005395" y="5694385"/>
            <a:chExt cx="1250599" cy="772379"/>
          </a:xfrm>
        </p:grpSpPr>
        <p:cxnSp>
          <p:nvCxnSpPr>
            <p:cNvPr id="58" name="Curved Connector 57"/>
            <p:cNvCxnSpPr>
              <a:stCxn id="46" idx="5"/>
              <a:endCxn id="52" idx="3"/>
            </p:cNvCxnSpPr>
            <p:nvPr/>
          </p:nvCxnSpPr>
          <p:spPr bwMode="auto">
            <a:xfrm rot="16200000" flipH="1">
              <a:off x="4624345" y="5075435"/>
              <a:ext cx="12700" cy="1250599"/>
            </a:xfrm>
            <a:prstGeom prst="curvedConnector3">
              <a:avLst>
                <a:gd name="adj1" fmla="val 2116323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324351" y="5974321"/>
                  <a:ext cx="675087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24351" y="5974321"/>
                  <a:ext cx="67508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/>
          <p:cNvGrpSpPr/>
          <p:nvPr/>
        </p:nvGrpSpPr>
        <p:grpSpPr>
          <a:xfrm>
            <a:off x="3285653" y="5160564"/>
            <a:ext cx="549320" cy="464442"/>
            <a:chOff x="3285653" y="5437961"/>
            <a:chExt cx="549320" cy="492443"/>
          </a:xfrm>
        </p:grpSpPr>
        <p:cxnSp>
          <p:nvCxnSpPr>
            <p:cNvPr id="59" name="Curved Connector 58"/>
            <p:cNvCxnSpPr>
              <a:stCxn id="46" idx="3"/>
              <a:endCxn id="45" idx="5"/>
            </p:cNvCxnSpPr>
            <p:nvPr/>
          </p:nvCxnSpPr>
          <p:spPr bwMode="auto">
            <a:xfrm rot="5400000">
              <a:off x="3544348" y="5396682"/>
              <a:ext cx="13466" cy="530855"/>
            </a:xfrm>
            <a:prstGeom prst="curvedConnector3">
              <a:avLst>
                <a:gd name="adj1" fmla="val 2116323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381702" y="5437961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81702" y="5437961"/>
                  <a:ext cx="45327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2471466" y="5395516"/>
            <a:ext cx="1439486" cy="877328"/>
            <a:chOff x="2471466" y="5734558"/>
            <a:chExt cx="1439486" cy="877328"/>
          </a:xfrm>
        </p:grpSpPr>
        <p:cxnSp>
          <p:nvCxnSpPr>
            <p:cNvPr id="57" name="Curved Connector 56"/>
            <p:cNvCxnSpPr>
              <a:stCxn id="46" idx="4"/>
              <a:endCxn id="41" idx="4"/>
            </p:cNvCxnSpPr>
            <p:nvPr/>
          </p:nvCxnSpPr>
          <p:spPr bwMode="auto">
            <a:xfrm rot="5400000">
              <a:off x="3184859" y="5021165"/>
              <a:ext cx="12700" cy="1439486"/>
            </a:xfrm>
            <a:prstGeom prst="curvedConnector3">
              <a:avLst>
                <a:gd name="adj1" fmla="val 3741575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006497" y="6119443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06497" y="6119443"/>
                  <a:ext cx="45327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Oval 56"/>
              <p:cNvSpPr>
                <a:spLocks noChangeAspect="1" noChangeArrowheads="1"/>
              </p:cNvSpPr>
              <p:nvPr/>
            </p:nvSpPr>
            <p:spPr bwMode="auto">
              <a:xfrm>
                <a:off x="384202" y="5939180"/>
                <a:ext cx="360000" cy="36000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18288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97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4202" y="5939180"/>
                <a:ext cx="360000" cy="360000"/>
              </a:xfrm>
              <a:prstGeom prst="ellipse">
                <a:avLst/>
              </a:prstGeom>
              <a:blipFill>
                <a:blip r:embed="rId10"/>
                <a:stretch>
                  <a:fillRect l="-1538" r="-1538" b="-1538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/>
          <p:cNvGrpSpPr/>
          <p:nvPr/>
        </p:nvGrpSpPr>
        <p:grpSpPr>
          <a:xfrm>
            <a:off x="564202" y="5401866"/>
            <a:ext cx="3340400" cy="1307630"/>
            <a:chOff x="564202" y="5740908"/>
            <a:chExt cx="3340400" cy="1307630"/>
          </a:xfrm>
        </p:grpSpPr>
        <p:cxnSp>
          <p:nvCxnSpPr>
            <p:cNvPr id="98" name="Curved Connector 97"/>
            <p:cNvCxnSpPr>
              <a:stCxn id="46" idx="4"/>
              <a:endCxn id="97" idx="4"/>
            </p:cNvCxnSpPr>
            <p:nvPr/>
          </p:nvCxnSpPr>
          <p:spPr bwMode="auto">
            <a:xfrm rot="5400000">
              <a:off x="1790882" y="4514228"/>
              <a:ext cx="887040" cy="3340400"/>
            </a:xfrm>
            <a:prstGeom prst="curvedConnector3">
              <a:avLst>
                <a:gd name="adj1" fmla="val 146619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2073047" y="6556095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73047" y="6556095"/>
                  <a:ext cx="453271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6" name="Group 65"/>
          <p:cNvGrpSpPr/>
          <p:nvPr/>
        </p:nvGrpSpPr>
        <p:grpSpPr>
          <a:xfrm>
            <a:off x="3910952" y="5395511"/>
            <a:ext cx="5038206" cy="1238614"/>
            <a:chOff x="3910952" y="5734558"/>
            <a:chExt cx="5038206" cy="1021347"/>
          </a:xfrm>
        </p:grpSpPr>
        <p:cxnSp>
          <p:nvCxnSpPr>
            <p:cNvPr id="103" name="Curved Connector 102"/>
            <p:cNvCxnSpPr>
              <a:stCxn id="46" idx="4"/>
              <a:endCxn id="30" idx="4"/>
            </p:cNvCxnSpPr>
            <p:nvPr/>
          </p:nvCxnSpPr>
          <p:spPr bwMode="auto">
            <a:xfrm rot="16200000" flipH="1">
              <a:off x="6423705" y="3221805"/>
              <a:ext cx="12700" cy="5038206"/>
            </a:xfrm>
            <a:prstGeom prst="curvedConnector3">
              <a:avLst>
                <a:gd name="adj1" fmla="val 7301126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268662" y="6263462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68662" y="6263462"/>
                  <a:ext cx="453271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 Box 49"/>
              <p:cNvSpPr txBox="1">
                <a:spLocks noChangeArrowheads="1"/>
              </p:cNvSpPr>
              <p:nvPr/>
            </p:nvSpPr>
            <p:spPr bwMode="auto">
              <a:xfrm>
                <a:off x="4608603" y="5625005"/>
                <a:ext cx="675087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26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08603" y="5625005"/>
                <a:ext cx="675087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964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strong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 bwMode="auto">
          <a:xfrm>
            <a:off x="-11535" y="236801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3311428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 in which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occurs on the infinite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3311428"/>
                <a:ext cx="10080625" cy="973023"/>
              </a:xfrm>
              <a:prstGeom prst="rect">
                <a:avLst/>
              </a:prstGeom>
              <a:blipFill>
                <a:blip r:embed="rId4"/>
                <a:stretch>
                  <a:fillRect t="-6250" b="-16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9"/>
              <p:cNvSpPr txBox="1">
                <a:spLocks noChangeArrowheads="1"/>
              </p:cNvSpPr>
              <p:nvPr/>
            </p:nvSpPr>
            <p:spPr bwMode="auto">
              <a:xfrm>
                <a:off x="7147" y="442536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-progress measure. (Without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’s.)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4425365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49"/>
              <p:cNvSpPr txBox="1">
                <a:spLocks noChangeArrowheads="1"/>
              </p:cNvSpPr>
              <p:nvPr/>
            </p:nvSpPr>
            <p:spPr bwMode="auto">
              <a:xfrm>
                <a:off x="8716" y="5020825"/>
                <a:ext cx="10080625" cy="5626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en-US" sz="28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6" y="5020825"/>
                <a:ext cx="10080625" cy="5626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49"/>
              <p:cNvSpPr txBox="1">
                <a:spLocks noChangeArrowheads="1"/>
              </p:cNvSpPr>
              <p:nvPr/>
            </p:nvSpPr>
            <p:spPr bwMode="auto">
              <a:xfrm>
                <a:off x="8715" y="56335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states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visited when reading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5633572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direction: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accepts all words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blipFill>
                <a:blip r:embed="rId8"/>
                <a:stretch>
                  <a:fillRect t="-11236" b="-26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10283" y="613476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prove by induction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3" y="6134764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49"/>
              <p:cNvSpPr txBox="1">
                <a:spLocks noChangeArrowheads="1"/>
              </p:cNvSpPr>
              <p:nvPr/>
            </p:nvSpPr>
            <p:spPr bwMode="auto">
              <a:xfrm>
                <a:off x="-6999" y="6734246"/>
                <a:ext cx="27879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999" y="6734246"/>
                <a:ext cx="2787906" cy="523220"/>
              </a:xfrm>
              <a:prstGeom prst="rect">
                <a:avLst/>
              </a:prstGeom>
              <a:blipFill>
                <a:blip r:embed="rId10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49"/>
              <p:cNvSpPr txBox="1">
                <a:spLocks noChangeArrowheads="1"/>
              </p:cNvSpPr>
              <p:nvPr/>
            </p:nvSpPr>
            <p:spPr bwMode="auto">
              <a:xfrm>
                <a:off x="2432115" y="6702731"/>
                <a:ext cx="7636975" cy="5950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2115" y="6702731"/>
                <a:ext cx="7636975" cy="595099"/>
              </a:xfrm>
              <a:prstGeom prst="rect">
                <a:avLst/>
              </a:prstGeom>
              <a:blipFill>
                <a:blip r:embed="rId11"/>
                <a:stretch>
                  <a:fillRect t="-7216" r="-798" b="-2061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16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7" grpId="0"/>
      <p:bldP spid="49" grpId="0"/>
      <p:bldP spid="54" grpId="0"/>
      <p:bldP spid="56" grpId="0"/>
      <p:bldP spid="58" grpId="0"/>
      <p:bldP spid="59" grpId="0"/>
      <p:bldP spid="61" grpId="0"/>
      <p:bldP spid="6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 bwMode="auto">
          <a:xfrm>
            <a:off x="-11535" y="236801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326733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There is a suffix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which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 an infinite number of times,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no priority larger than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3267330"/>
                <a:ext cx="10080625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direction: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rejects all words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blipFill>
                <a:blip r:embed="rId4"/>
                <a:stretch>
                  <a:fillRect t="-11236" b="-26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6573" y="472439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suffix, upon reading each one of these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automaton jumps left to a new subtree of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there are no priorities greater than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 can never jump back.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573" y="4724390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715" y="618145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More formally,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states after reading these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6181450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9710" y="677673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Thus, after a finite number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reached.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10" y="6776734"/>
                <a:ext cx="10080625" cy="556434"/>
              </a:xfrm>
              <a:prstGeom prst="rect">
                <a:avLst/>
              </a:prstGeom>
              <a:blipFill>
                <a:blip r:embed="rId7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strong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4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8" grpId="0"/>
      <p:bldP spid="13" grpId="0"/>
      <p:bldP spid="14" grpId="0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26151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Automaton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4400" dirty="0" smtClean="0">
                    <a:solidFill>
                      <a:srgbClr val="FF0000"/>
                    </a:solidFill>
                  </a:rPr>
                  <a:t>Even</a:t>
                </a:r>
                <a:r>
                  <a:rPr lang="en-US" sz="4400" dirty="0" smtClean="0">
                    <a:solidFill>
                      <a:schemeClr val="accent2"/>
                    </a:solidFill>
                  </a:rPr>
                  <a:t> Graph  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26151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951" r="-2539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8917" y="278969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an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2789690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8917" y="448959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separating automaton in which all states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(i.e., all cycles are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4489599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8917" y="555499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accepts a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5554997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917" y="385508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3855088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8917" y="108978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1089781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8917" y="21551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 that there is an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2155179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8917" y="6189507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This is where we use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separation.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do not know whether the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above is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Odd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6189507"/>
                <a:ext cx="10080625" cy="973023"/>
              </a:xfrm>
              <a:prstGeom prst="rect">
                <a:avLst/>
              </a:prstGeom>
              <a:blipFill>
                <a:blip r:embed="rId9"/>
                <a:stretch>
                  <a:fillRect t="-6250" b="-143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65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13" grpId="0"/>
      <p:bldP spid="10" grpId="0"/>
      <p:bldP spid="12" grpId="0"/>
      <p:bldP spid="16" grpId="0"/>
      <p:bldP spid="1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7894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Maximal </a:t>
            </a:r>
            <a:r>
              <a:rPr lang="en-US" sz="4400" dirty="0" smtClean="0">
                <a:solidFill>
                  <a:srgbClr val="FF0000"/>
                </a:solidFill>
              </a:rPr>
              <a:t>Even</a:t>
            </a:r>
            <a:r>
              <a:rPr lang="en-US" sz="4400" dirty="0" smtClean="0">
                <a:solidFill>
                  <a:schemeClr val="accent2"/>
                </a:solidFill>
              </a:rPr>
              <a:t> Graphs  </a:t>
            </a:r>
            <a:r>
              <a:rPr lang="en-US" dirty="0" smtClean="0">
                <a:solidFill>
                  <a:srgbClr val="C00000"/>
                </a:solidFill>
              </a:rPr>
              <a:t>[ CF </a:t>
            </a:r>
            <a:r>
              <a:rPr lang="en-US" dirty="0">
                <a:solidFill>
                  <a:srgbClr val="C00000"/>
                </a:solidFill>
              </a:rPr>
              <a:t>(2018) </a:t>
            </a:r>
            <a:r>
              <a:rPr lang="en-US" dirty="0" smtClean="0">
                <a:solidFill>
                  <a:srgbClr val="C00000"/>
                </a:solidFill>
              </a:rPr>
              <a:t>]</a:t>
            </a:r>
            <a:r>
              <a:rPr lang="en-US" dirty="0" smtClean="0">
                <a:solidFill>
                  <a:schemeClr val="accent2"/>
                </a:solidFill>
              </a:rPr>
              <a:t>   </a:t>
            </a:r>
            <a:endParaRPr lang="en-US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27883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multigraph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adding any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creates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278835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8715" y="3630839"/>
                <a:ext cx="10080625" cy="992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contained in a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3630839"/>
                <a:ext cx="10080625" cy="992195"/>
              </a:xfrm>
              <a:prstGeom prst="rect">
                <a:avLst/>
              </a:prstGeom>
              <a:blipFill>
                <a:blip r:embed="rId3"/>
                <a:stretch>
                  <a:fillRect t="-6790" b="-1358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8715" y="484492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 edges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any order, until it is not possible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add an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additional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without creating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4844929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8715" y="6020932"/>
                <a:ext cx="10080625" cy="9550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multigraph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obtained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usually depends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the order in which edges are added.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6020932"/>
                <a:ext cx="10080625" cy="955005"/>
              </a:xfrm>
              <a:prstGeom prst="rect">
                <a:avLst/>
              </a:prstGeom>
              <a:blipFill>
                <a:blip r:embed="rId5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3021" y="245483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We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 add, if possible,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edges of (dummy) priority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now on such edges are allowed in any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1" y="2454837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1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3" grpId="0"/>
      <p:bldP spid="9" grpId="0"/>
      <p:bldP spid="12" grpId="0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8531" y="24059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Tree-like (hierarchical) graphs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1029571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multigraph,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1029571"/>
                <a:ext cx="10080625" cy="987322"/>
              </a:xfrm>
              <a:prstGeom prst="rect">
                <a:avLst/>
              </a:prstGeom>
              <a:blipFill>
                <a:blip r:embed="rId2"/>
                <a:stretch>
                  <a:fillRect t="-6173" b="-80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200294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i="1" dirty="0" smtClean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2002948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490426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is </a:t>
                </a:r>
                <a:r>
                  <a:rPr lang="en-US" sz="2700" dirty="0" smtClean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4904260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251222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7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2512223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3021498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(or both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3021498"/>
                <a:ext cx="10080625" cy="987322"/>
              </a:xfrm>
              <a:prstGeom prst="rect">
                <a:avLst/>
              </a:prstGeom>
              <a:blipFill>
                <a:blip r:embed="rId6"/>
                <a:stretch>
                  <a:fillRect t="-6173" b="-117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3994875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3994875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8531" y="541353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-3727" y="5922807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2: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Prove that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then: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For every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727" y="5922807"/>
                <a:ext cx="10080625" cy="1384995"/>
              </a:xfrm>
              <a:prstGeom prst="rect">
                <a:avLst/>
              </a:prstGeom>
              <a:blipFill>
                <a:blip r:embed="rId8"/>
                <a:stretch>
                  <a:fillRect t="-4405" b="-70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ular Callout 12"/>
          <p:cNvSpPr/>
          <p:nvPr/>
        </p:nvSpPr>
        <p:spPr bwMode="auto">
          <a:xfrm>
            <a:off x="7126840" y="1425769"/>
            <a:ext cx="2664434" cy="577179"/>
          </a:xfrm>
          <a:prstGeom prst="wedgeRoundRectCallout">
            <a:avLst>
              <a:gd name="adj1" fmla="val -36870"/>
              <a:gd name="adj2" fmla="val 1473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ransitivity</a:t>
            </a:r>
          </a:p>
        </p:txBody>
      </p:sp>
    </p:spTree>
    <p:extLst>
      <p:ext uri="{BB962C8B-B14F-4D97-AF65-F5344CB8AC3E}">
        <p14:creationId xmlns:p14="http://schemas.microsoft.com/office/powerpoint/2010/main" val="106606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4" grpId="0"/>
      <p:bldP spid="15" grpId="0"/>
      <p:bldP spid="16" grpId="0"/>
      <p:bldP spid="12" grpId="0"/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8745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8745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391" b="-2608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4610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7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46107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948432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defines a total relation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partitions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</a:t>
                </a:r>
                <a:r>
                  <a:rPr lang="en-US" sz="27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classes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948432"/>
                <a:ext cx="10080625" cy="987322"/>
              </a:xfrm>
              <a:prstGeom prst="rect">
                <a:avLst/>
              </a:prstGeom>
              <a:blipFill>
                <a:blip r:embed="rId4"/>
                <a:stretch>
                  <a:fillRect t="-6173" b="-117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899887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maximal subset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899887"/>
                <a:ext cx="10080625" cy="1020536"/>
              </a:xfrm>
              <a:prstGeom prst="rect">
                <a:avLst/>
              </a:prstGeom>
              <a:blipFill>
                <a:blip r:embed="rId5"/>
                <a:stretch>
                  <a:fillRect t="-5988" b="-77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6298" y="4900067"/>
                <a:ext cx="10080625" cy="1882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two distinct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this is the case, we say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4900067"/>
                <a:ext cx="10080625" cy="1882567"/>
              </a:xfrm>
              <a:prstGeom prst="rect">
                <a:avLst/>
              </a:prstGeom>
              <a:blipFill>
                <a:blip r:embed="rId6"/>
                <a:stretch>
                  <a:fillRect t="-3236" b="-55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6298" y="3884556"/>
                <a:ext cx="10080625" cy="1051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strongly connected component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Each such component is a directed clique.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3884556"/>
                <a:ext cx="10080625" cy="1051378"/>
              </a:xfrm>
              <a:prstGeom prst="rect">
                <a:avLst/>
              </a:prstGeom>
              <a:blipFill>
                <a:blip r:embed="rId7"/>
                <a:stretch>
                  <a:fillRect t="-5780" b="-751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4588" y="6779726"/>
                <a:ext cx="10080625" cy="5398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order on the components.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6779726"/>
                <a:ext cx="10080625" cy="539891"/>
              </a:xfrm>
              <a:prstGeom prst="rect">
                <a:avLst/>
              </a:prstGeom>
              <a:blipFill>
                <a:blip r:embed="rId8"/>
                <a:stretch>
                  <a:fillRect t="-11236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5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7" grpId="0"/>
      <p:bldP spid="18" grpId="0"/>
      <p:bldP spid="19" grpId="0"/>
      <p:bldP spid="2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08609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08609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391" b="-2608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047133"/>
                <a:ext cx="10080625" cy="987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Each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composed of a disjoint union of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047133"/>
                <a:ext cx="10080625" cy="987450"/>
              </a:xfrm>
              <a:prstGeom prst="rect">
                <a:avLst/>
              </a:prstGeom>
              <a:blipFill>
                <a:blip r:embed="rId3"/>
                <a:stretch>
                  <a:fillRect t="-6173" b="-1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 Box 49"/>
          <p:cNvSpPr txBox="1">
            <a:spLocks noChangeArrowheads="1"/>
          </p:cNvSpPr>
          <p:nvPr/>
        </p:nvSpPr>
        <p:spPr bwMode="auto">
          <a:xfrm>
            <a:off x="18531" y="32354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7368" y="4207070"/>
            <a:ext cx="6649611" cy="2448272"/>
            <a:chOff x="1559440" y="3518707"/>
            <a:chExt cx="6649611" cy="2448272"/>
          </a:xfrm>
        </p:grpSpPr>
        <p:sp>
          <p:nvSpPr>
            <p:cNvPr id="21" name="Oval 20"/>
            <p:cNvSpPr/>
            <p:nvPr/>
          </p:nvSpPr>
          <p:spPr>
            <a:xfrm flipH="1">
              <a:off x="1559440" y="3518707"/>
              <a:ext cx="6649611" cy="244827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6" name="Oval 25"/>
            <p:cNvSpPr/>
            <p:nvPr/>
          </p:nvSpPr>
          <p:spPr>
            <a:xfrm flipH="1">
              <a:off x="2061367" y="4189664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2" name="Oval 41"/>
            <p:cNvSpPr/>
            <p:nvPr/>
          </p:nvSpPr>
          <p:spPr>
            <a:xfrm flipH="1">
              <a:off x="3573535" y="4189664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7" name="Oval 56"/>
            <p:cNvSpPr/>
            <p:nvPr/>
          </p:nvSpPr>
          <p:spPr>
            <a:xfrm flipH="1">
              <a:off x="5927605" y="4222013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/>
            <p:nvPr/>
          </p:nvSpPr>
          <p:spPr>
            <a:xfrm flipH="1">
              <a:off x="1845343" y="3786191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2" name="Oval 71"/>
            <p:cNvSpPr/>
            <p:nvPr/>
          </p:nvSpPr>
          <p:spPr>
            <a:xfrm flipH="1">
              <a:off x="5764946" y="4078842"/>
              <a:ext cx="2197526" cy="1366463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7659043" y="4448705"/>
            <a:ext cx="1443510" cy="1959963"/>
            <a:chOff x="1566817" y="4592548"/>
            <a:chExt cx="1443510" cy="1959963"/>
          </a:xfrm>
        </p:grpSpPr>
        <p:sp>
          <p:nvSpPr>
            <p:cNvPr id="74" name="Oval 73"/>
            <p:cNvSpPr>
              <a:spLocks noChangeAspect="1"/>
            </p:cNvSpPr>
            <p:nvPr/>
          </p:nvSpPr>
          <p:spPr bwMode="auto">
            <a:xfrm>
              <a:off x="2362503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2" name="Straight Connector 81"/>
            <p:cNvCxnSpPr>
              <a:stCxn id="74" idx="3"/>
              <a:endCxn id="75" idx="7"/>
            </p:cNvCxnSpPr>
            <p:nvPr/>
          </p:nvCxnSpPr>
          <p:spPr bwMode="auto">
            <a:xfrm flipH="1">
              <a:off x="1972777" y="4709621"/>
              <a:ext cx="40928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3" name="Straight Connector 82"/>
            <p:cNvCxnSpPr>
              <a:stCxn id="74" idx="5"/>
              <a:endCxn id="76" idx="1"/>
            </p:cNvCxnSpPr>
            <p:nvPr/>
          </p:nvCxnSpPr>
          <p:spPr bwMode="auto">
            <a:xfrm>
              <a:off x="2476507" y="4709621"/>
              <a:ext cx="41981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4" name="Straight Connector 83"/>
            <p:cNvCxnSpPr>
              <a:stCxn id="75" idx="3"/>
              <a:endCxn id="77" idx="0"/>
            </p:cNvCxnSpPr>
            <p:nvPr/>
          </p:nvCxnSpPr>
          <p:spPr bwMode="auto">
            <a:xfrm flipH="1">
              <a:off x="1633599" y="5640287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5" name="Straight Connector 84"/>
            <p:cNvCxnSpPr>
              <a:stCxn id="75" idx="5"/>
              <a:endCxn id="78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7" name="Straight Connector 86"/>
            <p:cNvCxnSpPr>
              <a:stCxn id="76" idx="4"/>
              <a:endCxn id="80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112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7571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Algorithms for Parity Games (PGs)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-1710" y="1484936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Recursive algorithms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McNaughton (1993) ] [ </a:t>
            </a:r>
            <a:r>
              <a:rPr lang="en-US" sz="2800" dirty="0" err="1">
                <a:solidFill>
                  <a:srgbClr val="C00000"/>
                </a:solidFill>
              </a:rPr>
              <a:t>Zielonka</a:t>
            </a:r>
            <a:r>
              <a:rPr lang="en-US" sz="2800" dirty="0">
                <a:solidFill>
                  <a:srgbClr val="C00000"/>
                </a:solidFill>
              </a:rPr>
              <a:t> (1998) ]</a:t>
            </a: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17128" y="2767489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Strategy improvement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Vöge-Jurdziński</a:t>
            </a:r>
            <a:r>
              <a:rPr lang="en-US" sz="2800" dirty="0">
                <a:solidFill>
                  <a:srgbClr val="C00000"/>
                </a:solidFill>
              </a:rPr>
              <a:t>  (2000) ]</a:t>
            </a: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-77049" y="3982630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measure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Jurdziński</a:t>
            </a:r>
            <a:r>
              <a:rPr lang="en-US" sz="2800" dirty="0">
                <a:solidFill>
                  <a:srgbClr val="C00000"/>
                </a:solidFill>
              </a:rPr>
              <a:t>  (2000) ]</a:t>
            </a: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32546" y="5279508"/>
            <a:ext cx="10080625" cy="170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Subexponential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algorithms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>
                <a:solidFill>
                  <a:srgbClr val="C00000"/>
                </a:solidFill>
              </a:rPr>
              <a:t>Björklund</a:t>
            </a:r>
            <a:r>
              <a:rPr lang="en-GB" sz="2800" dirty="0">
                <a:solidFill>
                  <a:srgbClr val="C00000"/>
                </a:solidFill>
              </a:rPr>
              <a:t>-Sandberg-</a:t>
            </a:r>
            <a:r>
              <a:rPr lang="en-GB" sz="2800" dirty="0" err="1">
                <a:solidFill>
                  <a:srgbClr val="C00000"/>
                </a:solidFill>
              </a:rPr>
              <a:t>Vorobyov</a:t>
            </a:r>
            <a:r>
              <a:rPr lang="en-GB" sz="2800" dirty="0">
                <a:solidFill>
                  <a:srgbClr val="C00000"/>
                </a:solidFill>
              </a:rPr>
              <a:t> (2003) ]</a:t>
            </a:r>
          </a:p>
          <a:p>
            <a:pPr algn="ctr">
              <a:lnSpc>
                <a:spcPct val="114000"/>
              </a:lnSpc>
            </a:pP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Jurdziński</a:t>
            </a:r>
            <a:r>
              <a:rPr lang="en-US" sz="2800" dirty="0">
                <a:solidFill>
                  <a:srgbClr val="C00000"/>
                </a:solidFill>
              </a:rPr>
              <a:t>-Paterson-Z  (2006) </a:t>
            </a:r>
            <a:r>
              <a:rPr lang="en-US" sz="2800" dirty="0" smtClean="0">
                <a:solidFill>
                  <a:srgbClr val="C00000"/>
                </a:solidFill>
              </a:rPr>
              <a:t>]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Curved Right Arrow 9"/>
          <p:cNvSpPr/>
          <p:nvPr/>
        </p:nvSpPr>
        <p:spPr bwMode="auto">
          <a:xfrm>
            <a:off x="842483" y="3195263"/>
            <a:ext cx="667821" cy="3164440"/>
          </a:xfrm>
          <a:prstGeom prst="curvedRightArrow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rved Right Arrow 10"/>
          <p:cNvSpPr/>
          <p:nvPr/>
        </p:nvSpPr>
        <p:spPr bwMode="auto">
          <a:xfrm flipH="1">
            <a:off x="8659402" y="2299699"/>
            <a:ext cx="667821" cy="4573712"/>
          </a:xfrm>
          <a:prstGeom prst="curvedRightArrow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4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0" grpId="0" animBg="1"/>
      <p:bldP spid="1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51459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Tree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51459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04092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040924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49"/>
              <p:cNvSpPr txBox="1">
                <a:spLocks noChangeArrowheads="1"/>
              </p:cNvSpPr>
              <p:nvPr/>
            </p:nvSpPr>
            <p:spPr bwMode="auto">
              <a:xfrm>
                <a:off x="25136" y="273339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hierarchy of equivalence classes defines 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36" y="2733390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49"/>
              <p:cNvSpPr txBox="1">
                <a:spLocks noChangeArrowheads="1"/>
              </p:cNvSpPr>
              <p:nvPr/>
            </p:nvSpPr>
            <p:spPr bwMode="auto">
              <a:xfrm>
                <a:off x="23426" y="342585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leaves are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26" y="3425856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9"/>
              <p:cNvSpPr txBox="1">
                <a:spLocks noChangeArrowheads="1"/>
              </p:cNvSpPr>
              <p:nvPr/>
            </p:nvSpPr>
            <p:spPr bwMode="auto">
              <a:xfrm>
                <a:off x="1168" y="411832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the level above we have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etc.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68" y="4118322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49"/>
              <p:cNvSpPr txBox="1">
                <a:spLocks noChangeArrowheads="1"/>
              </p:cNvSpPr>
              <p:nvPr/>
            </p:nvSpPr>
            <p:spPr bwMode="auto">
              <a:xfrm>
                <a:off x="9732" y="4810788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nodes at the level corresponding to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32" y="4810788"/>
                <a:ext cx="10080625" cy="987322"/>
              </a:xfrm>
              <a:prstGeom prst="rect">
                <a:avLst/>
              </a:prstGeom>
              <a:blipFill>
                <a:blip r:embed="rId7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49"/>
          <p:cNvSpPr txBox="1">
            <a:spLocks noChangeArrowheads="1"/>
          </p:cNvSpPr>
          <p:nvPr/>
        </p:nvSpPr>
        <p:spPr bwMode="auto">
          <a:xfrm>
            <a:off x="8022" y="6049548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(Note: We could have said that tree levels correspond to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priorities, and that </a:t>
            </a:r>
            <a:r>
              <a:rPr lang="en-US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priorities correspond to “half-levels”.)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3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8" grpId="0"/>
      <p:bldP spid="29" grpId="0"/>
      <p:bldP spid="3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7359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7359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615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34751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347516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4588" y="2059625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can define a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the leaves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converting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an automaton, and then taking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maximal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containing it.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2059625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3152" y="454961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directly: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1442" y="5280458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42" y="5280458"/>
                <a:ext cx="10080625" cy="578685"/>
              </a:xfrm>
              <a:prstGeom prst="rect">
                <a:avLst/>
              </a:prstGeom>
              <a:blipFill>
                <a:blip r:embed="rId5"/>
                <a:stretch>
                  <a:fillRect t="-7368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06" y="6066765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06" y="6066765"/>
                <a:ext cx="10080625" cy="578685"/>
              </a:xfrm>
              <a:prstGeom prst="rect">
                <a:avLst/>
              </a:prstGeom>
              <a:blipFill>
                <a:blip r:embed="rId6"/>
                <a:stretch>
                  <a:fillRect t="-7368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1442" y="36335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completion into a maximal even graph is this time unique.)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0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  <p:bldP spid="10" grpId="0"/>
      <p:bldP spid="11" grpId="0"/>
      <p:bldP spid="12" grpId="0"/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4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39" idx="7"/>
            <a:endCxn id="39" idx="1"/>
          </p:cNvCxnSpPr>
          <p:nvPr/>
        </p:nvCxnSpPr>
        <p:spPr bwMode="auto">
          <a:xfrm rot="16200000" flipV="1">
            <a:off x="1745373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Curved Connector 89"/>
          <p:cNvCxnSpPr>
            <a:stCxn id="41" idx="7"/>
            <a:endCxn id="41" idx="1"/>
          </p:cNvCxnSpPr>
          <p:nvPr/>
        </p:nvCxnSpPr>
        <p:spPr bwMode="auto">
          <a:xfrm rot="16200000" flipV="1">
            <a:off x="2465116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1" name="Curved Connector 90"/>
          <p:cNvCxnSpPr>
            <a:stCxn id="52" idx="7"/>
            <a:endCxn id="52" idx="1"/>
          </p:cNvCxnSpPr>
          <p:nvPr/>
        </p:nvCxnSpPr>
        <p:spPr bwMode="auto">
          <a:xfrm rot="16200000" flipV="1">
            <a:off x="534408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2" name="Curved Connector 91"/>
          <p:cNvCxnSpPr>
            <a:stCxn id="46" idx="7"/>
            <a:endCxn id="46" idx="1"/>
          </p:cNvCxnSpPr>
          <p:nvPr/>
        </p:nvCxnSpPr>
        <p:spPr bwMode="auto">
          <a:xfrm rot="16200000" flipV="1">
            <a:off x="3904602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3" name="Curved Connector 92"/>
          <p:cNvCxnSpPr>
            <a:stCxn id="45" idx="7"/>
            <a:endCxn id="45" idx="1"/>
          </p:cNvCxnSpPr>
          <p:nvPr/>
        </p:nvCxnSpPr>
        <p:spPr bwMode="auto">
          <a:xfrm rot="16200000" flipV="1">
            <a:off x="318485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 Box 49"/>
              <p:cNvSpPr txBox="1">
                <a:spLocks noChangeArrowheads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58140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07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39" idx="7"/>
            <a:endCxn id="39" idx="1"/>
          </p:cNvCxnSpPr>
          <p:nvPr/>
        </p:nvCxnSpPr>
        <p:spPr bwMode="auto">
          <a:xfrm rot="16200000" flipV="1">
            <a:off x="1745373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Curved Connector 89"/>
          <p:cNvCxnSpPr>
            <a:stCxn id="41" idx="7"/>
            <a:endCxn id="41" idx="1"/>
          </p:cNvCxnSpPr>
          <p:nvPr/>
        </p:nvCxnSpPr>
        <p:spPr bwMode="auto">
          <a:xfrm rot="16200000" flipV="1">
            <a:off x="2465116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1" name="Curved Connector 90"/>
          <p:cNvCxnSpPr>
            <a:stCxn id="52" idx="7"/>
            <a:endCxn id="52" idx="1"/>
          </p:cNvCxnSpPr>
          <p:nvPr/>
        </p:nvCxnSpPr>
        <p:spPr bwMode="auto">
          <a:xfrm rot="16200000" flipV="1">
            <a:off x="534408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2" name="Curved Connector 91"/>
          <p:cNvCxnSpPr>
            <a:stCxn id="46" idx="7"/>
            <a:endCxn id="46" idx="1"/>
          </p:cNvCxnSpPr>
          <p:nvPr/>
        </p:nvCxnSpPr>
        <p:spPr bwMode="auto">
          <a:xfrm rot="16200000" flipV="1">
            <a:off x="3904602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3" name="Curved Connector 92"/>
          <p:cNvCxnSpPr>
            <a:stCxn id="45" idx="7"/>
            <a:endCxn id="45" idx="1"/>
          </p:cNvCxnSpPr>
          <p:nvPr/>
        </p:nvCxnSpPr>
        <p:spPr bwMode="auto">
          <a:xfrm rot="16200000" flipV="1">
            <a:off x="318485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 Box 49"/>
              <p:cNvSpPr txBox="1">
                <a:spLocks noChangeArrowheads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8" name="Curved Connector 67"/>
          <p:cNvCxnSpPr>
            <a:stCxn id="34" idx="0"/>
            <a:endCxn id="28" idx="0"/>
          </p:cNvCxnSpPr>
          <p:nvPr/>
        </p:nvCxnSpPr>
        <p:spPr bwMode="auto">
          <a:xfrm rot="5400000" flipH="1" flipV="1">
            <a:off x="6783577" y="4757118"/>
            <a:ext cx="12700" cy="1439488"/>
          </a:xfrm>
          <a:prstGeom prst="curvedConnector3">
            <a:avLst>
              <a:gd name="adj1" fmla="val 3116134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1" name="Curved Connector 70"/>
          <p:cNvCxnSpPr>
            <a:stCxn id="45" idx="0"/>
            <a:endCxn id="50" idx="0"/>
          </p:cNvCxnSpPr>
          <p:nvPr/>
        </p:nvCxnSpPr>
        <p:spPr bwMode="auto">
          <a:xfrm rot="5400000" flipH="1" flipV="1">
            <a:off x="3904602" y="4757119"/>
            <a:ext cx="12700" cy="1439486"/>
          </a:xfrm>
          <a:prstGeom prst="curvedConnector3">
            <a:avLst>
              <a:gd name="adj1" fmla="val 3503228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4" name="Curved Connector 93"/>
          <p:cNvCxnSpPr>
            <a:stCxn id="34" idx="0"/>
            <a:endCxn id="36" idx="0"/>
          </p:cNvCxnSpPr>
          <p:nvPr/>
        </p:nvCxnSpPr>
        <p:spPr bwMode="auto">
          <a:xfrm rot="5400000" flipH="1" flipV="1">
            <a:off x="6423705" y="511699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5" name="Curved Connector 94"/>
          <p:cNvCxnSpPr>
            <a:stCxn id="36" idx="0"/>
            <a:endCxn id="28" idx="0"/>
          </p:cNvCxnSpPr>
          <p:nvPr/>
        </p:nvCxnSpPr>
        <p:spPr bwMode="auto">
          <a:xfrm rot="5400000" flipH="1" flipV="1">
            <a:off x="7143449" y="511699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4386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1" idx="4"/>
          </p:cNvCxnSpPr>
          <p:nvPr/>
        </p:nvCxnSpPr>
        <p:spPr bwMode="auto">
          <a:xfrm rot="5400000">
            <a:off x="3184859" y="5031439"/>
            <a:ext cx="12700" cy="1439486"/>
          </a:xfrm>
          <a:prstGeom prst="curvedConnector3">
            <a:avLst>
              <a:gd name="adj1" fmla="val 3270969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28" idx="4"/>
          </p:cNvCxnSpPr>
          <p:nvPr/>
        </p:nvCxnSpPr>
        <p:spPr bwMode="auto">
          <a:xfrm rot="5400000">
            <a:off x="8223065" y="5031439"/>
            <a:ext cx="12700" cy="1439487"/>
          </a:xfrm>
          <a:prstGeom prst="curvedConnector3">
            <a:avLst>
              <a:gd name="adj1" fmla="val 4509677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5567622" y="638290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7622" y="6382904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3031257" y="6143808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31257" y="6143808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4974189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3742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42423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Tree 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42423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49499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49499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4588" y="20891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corresponding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208912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5294" y="2911333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 1: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2911333"/>
                <a:ext cx="10080625" cy="578685"/>
              </a:xfrm>
              <a:prstGeom prst="rect">
                <a:avLst/>
              </a:prstGeom>
              <a:blipFill>
                <a:blip r:embed="rId5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18531" y="504697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lemmas.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4231" y="3701908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 2: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231" y="3701908"/>
                <a:ext cx="10080625" cy="578685"/>
              </a:xfrm>
              <a:prstGeom prst="rect">
                <a:avLst/>
              </a:prstGeom>
              <a:blipFill>
                <a:blip r:embed="rId6"/>
                <a:stretch>
                  <a:fillRect t="-6316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725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  <p:bldP spid="14" grpId="0"/>
      <p:bldP spid="15" grpId="0"/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2575" y="439543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Where are we?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140486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strong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140486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22020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defined a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showed that it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2202021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2999173"/>
                <a:ext cx="10080625" cy="535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2999173"/>
                <a:ext cx="10080625" cy="535339"/>
              </a:xfrm>
              <a:prstGeom prst="rect">
                <a:avLst/>
              </a:prstGeom>
              <a:blipFill>
                <a:blip r:embed="rId4"/>
                <a:stretch>
                  <a:fillRect t="-10227" b="-306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3808444"/>
                <a:ext cx="10080625" cy="585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there is 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3808444"/>
                <a:ext cx="10080625" cy="585417"/>
              </a:xfrm>
              <a:prstGeom prst="rect">
                <a:avLst/>
              </a:prstGeom>
              <a:blipFill>
                <a:blip r:embed="rId5"/>
                <a:stretch>
                  <a:fillRect t="-5208" b="-239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4667793"/>
                <a:ext cx="10080625" cy="10163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that remains is to show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4667793"/>
                <a:ext cx="10080625" cy="1016304"/>
              </a:xfrm>
              <a:prstGeom prst="rect">
                <a:avLst/>
              </a:prstGeom>
              <a:blipFill>
                <a:blip r:embed="rId6"/>
                <a:stretch>
                  <a:fillRect t="-6627" b="-1385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12575" y="595802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that we introduce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homomorphisms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33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/>
      <p:bldP spid="11" grpId="0"/>
      <p:bldP spid="12" grpId="0"/>
      <p:bldP spid="13" grpId="0"/>
      <p:bldP spid="1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91064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Graph homomorphisms and</a:t>
            </a:r>
            <a:br>
              <a:rPr lang="en-US" sz="4400" dirty="0" smtClean="0">
                <a:solidFill>
                  <a:schemeClr val="accent2"/>
                </a:solidFill>
              </a:rPr>
            </a:br>
            <a:r>
              <a:rPr lang="en-US" sz="4400" dirty="0" smtClean="0">
                <a:solidFill>
                  <a:schemeClr val="accent2"/>
                </a:solidFill>
              </a:rPr>
              <a:t>Universal multigraphs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701" y="189033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multigraph,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1890335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9701" y="2566437"/>
                <a:ext cx="10080625" cy="1009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homomorphism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2566437"/>
                <a:ext cx="10080625" cy="1009572"/>
              </a:xfrm>
              <a:prstGeom prst="rect">
                <a:avLst/>
              </a:prstGeom>
              <a:blipFill>
                <a:blip r:embed="rId3"/>
                <a:stretch>
                  <a:fillRect t="-6024" b="-126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9701" y="372889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necessarily injective.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possible that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even though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3728891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5794" y="504976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universal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for every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94" y="5049769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63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-1710" y="1454116"/>
            <a:ext cx="10080625" cy="60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[ </a:t>
            </a:r>
            <a:r>
              <a:rPr lang="en-US" sz="3200" dirty="0" err="1" smtClean="0">
                <a:solidFill>
                  <a:srgbClr val="C00000"/>
                </a:solidFill>
              </a:rPr>
              <a:t>Calude</a:t>
            </a:r>
            <a:r>
              <a:rPr lang="en-US" sz="3200" dirty="0" smtClean="0">
                <a:solidFill>
                  <a:srgbClr val="C00000"/>
                </a:solidFill>
              </a:rPr>
              <a:t>-Jain-</a:t>
            </a:r>
            <a:r>
              <a:rPr lang="en-US" sz="3200" dirty="0" err="1" smtClean="0">
                <a:solidFill>
                  <a:srgbClr val="C00000"/>
                </a:solidFill>
              </a:rPr>
              <a:t>Khoussainov</a:t>
            </a:r>
            <a:r>
              <a:rPr lang="en-US" sz="3200" dirty="0" smtClean="0">
                <a:solidFill>
                  <a:srgbClr val="C00000"/>
                </a:solidFill>
              </a:rPr>
              <a:t>-Li-Stephan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2017) ]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0" y="31407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Quasipolynomial time algorithms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1710" y="2399343"/>
            <a:ext cx="10080625" cy="673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follow-up papers: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0" y="3240121"/>
            <a:ext cx="10080625" cy="402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Gimbert</a:t>
            </a:r>
            <a:r>
              <a:rPr lang="en-US" sz="2800" dirty="0">
                <a:solidFill>
                  <a:srgbClr val="C00000"/>
                </a:solidFill>
              </a:rPr>
              <a:t>-Ibsen-Jensen 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Jurdziński-Lazić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Fearnley</a:t>
            </a:r>
            <a:r>
              <a:rPr lang="en-US" sz="2800" dirty="0">
                <a:solidFill>
                  <a:srgbClr val="C00000"/>
                </a:solidFill>
              </a:rPr>
              <a:t>-Jain-</a:t>
            </a:r>
            <a:r>
              <a:rPr lang="en-US" sz="2800" dirty="0" err="1">
                <a:solidFill>
                  <a:srgbClr val="C00000"/>
                </a:solidFill>
              </a:rPr>
              <a:t>Schewe</a:t>
            </a:r>
            <a:r>
              <a:rPr lang="en-US" sz="2800" dirty="0">
                <a:solidFill>
                  <a:srgbClr val="C00000"/>
                </a:solidFill>
              </a:rPr>
              <a:t>-Stephan-</a:t>
            </a:r>
            <a:r>
              <a:rPr lang="en-US" sz="2800" dirty="0" err="1">
                <a:solidFill>
                  <a:srgbClr val="C00000"/>
                </a:solidFill>
              </a:rPr>
              <a:t>Wojtczak</a:t>
            </a:r>
            <a:r>
              <a:rPr lang="en-US" sz="2800" dirty="0">
                <a:solidFill>
                  <a:srgbClr val="C00000"/>
                </a:solidFill>
              </a:rPr>
              <a:t> 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Lehtinen</a:t>
            </a:r>
            <a:r>
              <a:rPr lang="en-US" sz="2800" dirty="0">
                <a:solidFill>
                  <a:srgbClr val="C00000"/>
                </a:solidFill>
              </a:rPr>
              <a:t> (2018)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Boja</a:t>
            </a:r>
            <a:r>
              <a:rPr lang="en-US" sz="2800" dirty="0" err="1">
                <a:solidFill>
                  <a:srgbClr val="C00000"/>
                </a:solidFill>
              </a:rPr>
              <a:t>ń</a:t>
            </a:r>
            <a:r>
              <a:rPr lang="en-US" sz="2800" dirty="0" err="1" smtClean="0">
                <a:solidFill>
                  <a:srgbClr val="C00000"/>
                </a:solidFill>
              </a:rPr>
              <a:t>czyk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and </a:t>
            </a:r>
            <a:r>
              <a:rPr lang="en-US" sz="2800" dirty="0" err="1" smtClean="0">
                <a:solidFill>
                  <a:srgbClr val="C00000"/>
                </a:solidFill>
              </a:rPr>
              <a:t>Czerwi</a:t>
            </a:r>
            <a:r>
              <a:rPr lang="en-US" sz="2800" dirty="0" err="1">
                <a:solidFill>
                  <a:srgbClr val="C00000"/>
                </a:solidFill>
              </a:rPr>
              <a:t>ń</a:t>
            </a:r>
            <a:r>
              <a:rPr lang="en-US" sz="2800" dirty="0" err="1" smtClean="0">
                <a:solidFill>
                  <a:srgbClr val="C00000"/>
                </a:solidFill>
              </a:rPr>
              <a:t>ski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r>
              <a:rPr lang="en-US" sz="2800" dirty="0">
                <a:solidFill>
                  <a:srgbClr val="C00000"/>
                </a:solidFill>
              </a:rPr>
              <a:t/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Czerwiński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Daviaud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Jurdziński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altLang="zh-CN" sz="2800" dirty="0" err="1" smtClean="0">
                <a:solidFill>
                  <a:srgbClr val="C00000"/>
                </a:solidFill>
              </a:rPr>
              <a:t>L</a:t>
            </a:r>
            <a:r>
              <a:rPr lang="en-US" sz="2800" dirty="0" err="1" smtClean="0">
                <a:solidFill>
                  <a:srgbClr val="C00000"/>
                </a:solidFill>
              </a:rPr>
              <a:t>azi</a:t>
            </a:r>
            <a:r>
              <a:rPr lang="en-US" sz="2800" dirty="0" err="1">
                <a:solidFill>
                  <a:srgbClr val="C00000"/>
                </a:solidFill>
              </a:rPr>
              <a:t>ć</a:t>
            </a:r>
            <a:r>
              <a:rPr lang="en-US" sz="2800" dirty="0" smtClean="0">
                <a:solidFill>
                  <a:srgbClr val="C00000"/>
                </a:solidFill>
              </a:rPr>
              <a:t>-Parys (2019) ]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Colcombet-Fijalkow</a:t>
            </a:r>
            <a:r>
              <a:rPr lang="en-US" sz="2800" dirty="0" smtClean="0">
                <a:solidFill>
                  <a:srgbClr val="C00000"/>
                </a:solidFill>
              </a:rPr>
              <a:t> (2018) (2019) ]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Parys (2019) ]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00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147526"/>
                <a:ext cx="10080625" cy="12021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2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2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200" dirty="0" smtClean="0">
                    <a:solidFill>
                      <a:schemeClr val="accent2"/>
                    </a:solidFill>
                  </a:rPr>
                </a:br>
                <a:r>
                  <a:rPr lang="en-US" sz="4200" dirty="0" smtClean="0">
                    <a:solidFill>
                      <a:schemeClr val="accent2"/>
                    </a:solidFill>
                  </a:rPr>
                  <a:t>Universal multigraphs</a:t>
                </a:r>
                <a:endParaRPr lang="en-US" sz="4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7526"/>
                <a:ext cx="10080625" cy="1202124"/>
              </a:xfrm>
              <a:prstGeom prst="rect">
                <a:avLst/>
              </a:prstGeom>
              <a:blipFill>
                <a:blip r:embed="rId2"/>
                <a:stretch>
                  <a:fillRect t="-17259" b="-269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714" y="1465605"/>
                <a:ext cx="10080625" cy="1397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28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containing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4" y="1465605"/>
                <a:ext cx="10080625" cy="1397114"/>
              </a:xfrm>
              <a:prstGeom prst="rect">
                <a:avLst/>
              </a:prstGeom>
              <a:blipFill>
                <a:blip r:embed="rId3"/>
                <a:stretch>
                  <a:fillRect t="-4348" b="-11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1535" y="3089371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5294" y="3316023"/>
                <a:ext cx="10080625" cy="535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already know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3316023"/>
                <a:ext cx="10080625" cy="535339"/>
              </a:xfrm>
              <a:prstGeom prst="rect">
                <a:avLst/>
              </a:prstGeom>
              <a:blipFill>
                <a:blip r:embed="rId4"/>
                <a:stretch>
                  <a:fillRect t="-10227" b="-306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5294" y="3853267"/>
                <a:ext cx="10080625" cy="966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need to show that for every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3853267"/>
                <a:ext cx="10080625" cy="966227"/>
              </a:xfrm>
              <a:prstGeom prst="rect">
                <a:avLst/>
              </a:prstGeom>
              <a:blipFill>
                <a:blip r:embed="rId5"/>
                <a:stretch>
                  <a:fillRect t="-6289" b="-1635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5294" y="482139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state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according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reached by reading the priorities on a path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ends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path can start anywhere 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4821399"/>
                <a:ext cx="10080625" cy="1384995"/>
              </a:xfrm>
              <a:prstGeom prst="rect">
                <a:avLst/>
              </a:prstGeom>
              <a:blipFill>
                <a:blip r:embed="rId6"/>
                <a:stretch>
                  <a:fillRect l="-786" t="-4846" r="-6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294" y="6208299"/>
                <a:ext cx="10080625" cy="1053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𝜌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𝜌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sequence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of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priorities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on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finite</m:t>
                                        </m:r>
                                        <m: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path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that</m:t>
                                        </m:r>
                                        <m: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ends</m:t>
                                        </m:r>
                                        <m: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at</m:t>
                                        </m:r>
                                        <m: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6208299"/>
                <a:ext cx="10080625" cy="10534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56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7" grpId="0"/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714" y="1508614"/>
                <a:ext cx="10080625" cy="1397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containing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4" y="1508614"/>
                <a:ext cx="10080625" cy="1397114"/>
              </a:xfrm>
              <a:prstGeom prst="rect">
                <a:avLst/>
              </a:prstGeom>
              <a:blipFill>
                <a:blip r:embed="rId2"/>
                <a:stretch>
                  <a:fillRect t="-3913" b="-78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1535" y="3007667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2148" y="3017609"/>
                <a:ext cx="10080625" cy="1053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7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7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𝜌</m:t>
                                  </m:r>
                                </m:e>
                              </m:d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27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𝜌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sequence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of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priorities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on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finite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path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that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ends</m:t>
                                        </m:r>
                                        <m: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at</m:t>
                                        </m:r>
                                        <m: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148" y="3017609"/>
                <a:ext cx="10080625" cy="1053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294" y="4039949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We show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4039949"/>
                <a:ext cx="10080625" cy="578685"/>
              </a:xfrm>
              <a:prstGeom prst="rect">
                <a:avLst/>
              </a:prstGeom>
              <a:blipFill>
                <a:blip r:embed="rId4"/>
                <a:stretch>
                  <a:fillRect t="-6316" r="-484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3858" y="458748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sequence that defines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58" y="4587480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2422" y="507954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candidate sequence for defining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22" y="5079546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0465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0438" y="5571612"/>
                <a:ext cx="10080625" cy="5779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Then,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8" y="5571612"/>
                <a:ext cx="10080625" cy="577979"/>
              </a:xfrm>
              <a:prstGeom prst="rect">
                <a:avLst/>
              </a:prstGeom>
              <a:blipFill>
                <a:blip r:embed="rId7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1546" y="6119143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minimality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46" y="6119143"/>
                <a:ext cx="10080625" cy="578685"/>
              </a:xfrm>
              <a:prstGeom prst="rect">
                <a:avLst/>
              </a:prstGeom>
              <a:blipFill>
                <a:blip r:embed="rId8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7566" y="6666675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transitivity,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566" y="6666675"/>
                <a:ext cx="10080625" cy="578685"/>
              </a:xfrm>
              <a:prstGeom prst="rect">
                <a:avLst/>
              </a:prstGeom>
              <a:blipFill>
                <a:blip r:embed="rId9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623" y="6508205"/>
            <a:ext cx="806857" cy="70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61"/>
              <p:cNvSpPr>
                <a:spLocks noChangeArrowheads="1"/>
              </p:cNvSpPr>
              <p:nvPr/>
            </p:nvSpPr>
            <p:spPr bwMode="auto">
              <a:xfrm>
                <a:off x="0" y="167776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Universal multigraphs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67776"/>
                <a:ext cx="10080625" cy="1259447"/>
              </a:xfrm>
              <a:prstGeom prst="rect">
                <a:avLst/>
              </a:prstGeom>
              <a:blipFill>
                <a:blip r:embed="rId11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78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714" y="156760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piece of the puzzle: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294" y="242955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ordered subtree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iff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2429552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61"/>
          <p:cNvSpPr>
            <a:spLocks noChangeArrowheads="1"/>
          </p:cNvSpPr>
          <p:nvPr/>
        </p:nvSpPr>
        <p:spPr bwMode="auto">
          <a:xfrm>
            <a:off x="0" y="551461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 embedding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8531" y="372238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37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342" y="1990385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1990385"/>
                <a:ext cx="10080625" cy="507831"/>
              </a:xfrm>
              <a:prstGeom prst="rect">
                <a:avLst/>
              </a:prstGeom>
              <a:blipFill>
                <a:blip r:embed="rId2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61"/>
              <p:cNvSpPr>
                <a:spLocks noChangeArrowheads="1"/>
              </p:cNvSpPr>
              <p:nvPr/>
            </p:nvSpPr>
            <p:spPr bwMode="auto">
              <a:xfrm>
                <a:off x="0" y="364416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Universal trees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64416"/>
                <a:ext cx="10080625" cy="1259447"/>
              </a:xfrm>
              <a:prstGeom prst="rect">
                <a:avLst/>
              </a:prstGeom>
              <a:blipFill>
                <a:blip r:embed="rId3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342" y="2654937"/>
                <a:ext cx="10080625" cy="519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saw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2654937"/>
                <a:ext cx="10080625" cy="519629"/>
              </a:xfrm>
              <a:prstGeom prst="rect">
                <a:avLst/>
              </a:prstGeom>
              <a:blipFill>
                <a:blip r:embed="rId4"/>
                <a:stretch>
                  <a:fillRect t="-9412" b="-294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1342" y="3331287"/>
                <a:ext cx="10080625" cy="935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for every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from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3331287"/>
                <a:ext cx="10080625" cy="935128"/>
              </a:xfrm>
              <a:prstGeom prst="rect">
                <a:avLst/>
              </a:prstGeom>
              <a:blipFill>
                <a:blip r:embed="rId5"/>
                <a:stretch>
                  <a:fillRect t="-5844" b="-16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1342" y="4423136"/>
                <a:ext cx="10080625" cy="714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e>
                            </m:acc>
                          </m:e>
                        </m:d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4423136"/>
                <a:ext cx="10080625" cy="714170"/>
              </a:xfrm>
              <a:prstGeom prst="rect">
                <a:avLst/>
              </a:prstGeom>
              <a:blipFill>
                <a:blip r:embed="rId6"/>
                <a:stretch>
                  <a:fillRect b="-68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1342" y="5294028"/>
                <a:ext cx="10080625" cy="567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tree!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5294028"/>
                <a:ext cx="10080625" cy="567912"/>
              </a:xfrm>
              <a:prstGeom prst="rect">
                <a:avLst/>
              </a:prstGeom>
              <a:blipFill>
                <a:blip r:embed="rId7"/>
                <a:stretch>
                  <a:fillRect t="-4255" b="-2127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6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1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6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6836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Finite Automata</a:t>
            </a:r>
            <a:endParaRPr lang="en-US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1197275"/>
                <a:ext cx="10080625" cy="15289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finite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finite set of states,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finite alphabet,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transition relation,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initial state,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set of accepting states.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1197275"/>
                <a:ext cx="10080625" cy="1528945"/>
              </a:xfrm>
              <a:prstGeom prst="rect">
                <a:avLst/>
              </a:prstGeom>
              <a:blipFill>
                <a:blip r:embed="rId2"/>
                <a:stretch>
                  <a:fillRect l="-181" t="-2390" r="-1149" b="-103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5144" y="4865926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word is accepted if there is a computation path in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automata corresponding to it that ends in an accepting state.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692" y="2722934"/>
                <a:ext cx="10080625" cy="15660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a finite word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fed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a family of possible computations paths is defined.</a:t>
                </a:r>
              </a:p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deterministic there is exactly one such path.)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92" y="2722934"/>
                <a:ext cx="10080625" cy="1566006"/>
              </a:xfrm>
              <a:prstGeom prst="rect">
                <a:avLst/>
              </a:prstGeom>
              <a:blipFill>
                <a:blip r:embed="rId3"/>
                <a:stretch>
                  <a:fillRect t="-2724" b="-73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82" y="4285654"/>
            <a:ext cx="10080625" cy="58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finite path has final state.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3708" y="5898757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set of words accepted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5898757"/>
                <a:ext cx="10080625" cy="583558"/>
              </a:xfrm>
              <a:prstGeom prst="rect">
                <a:avLst/>
              </a:prstGeom>
              <a:blipFill>
                <a:blip r:embed="rId4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11998" y="647902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Regular languages are languages recognized by finite automata.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8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-3420" y="113965"/>
                <a:ext cx="10080625" cy="6869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4800" dirty="0" smtClean="0">
                    <a:solidFill>
                      <a:srgbClr val="0033CC"/>
                    </a:solidFill>
                  </a:rPr>
                  <a:t>-Automata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113965"/>
                <a:ext cx="10080625" cy="686983"/>
              </a:xfrm>
              <a:prstGeom prst="rect">
                <a:avLst/>
              </a:prstGeom>
              <a:blipFill>
                <a:blip r:embed="rId2"/>
                <a:stretch>
                  <a:fillRect t="-34821" b="-5357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89933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eed a finite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899330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01384" y="3772660"/>
                <a:ext cx="928438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Rabin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∧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1384" y="3772660"/>
                <a:ext cx="9284385" cy="954107"/>
              </a:xfrm>
              <a:prstGeom prst="rect">
                <a:avLst/>
              </a:prstGeom>
              <a:blipFill>
                <a:blip r:embed="rId4"/>
                <a:stretch>
                  <a:fillRect t="-70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21932" y="2548895"/>
                <a:ext cx="928438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Büchi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1932" y="2548895"/>
                <a:ext cx="928438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3420" y="149352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 infinite run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 of states that appear an infinite number of times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1493523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799674" y="4849737"/>
                <a:ext cx="928438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err="1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Streett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∧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9674" y="4849737"/>
                <a:ext cx="9284385" cy="954107"/>
              </a:xfrm>
              <a:prstGeom prst="rect">
                <a:avLst/>
              </a:prstGeom>
              <a:blipFill>
                <a:blip r:embed="rId7"/>
                <a:stretch>
                  <a:fillRect t="-70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799674" y="5845186"/>
                <a:ext cx="928438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Muller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(Where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9674" y="5845186"/>
                <a:ext cx="9284385" cy="544893"/>
              </a:xfrm>
              <a:prstGeom prst="rect">
                <a:avLst/>
              </a:prstGeom>
              <a:blipFill>
                <a:blip r:embed="rId8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1998" y="641995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these models</a:t>
                </a:r>
                <a:r>
                  <a:rPr lang="en-US" sz="2800" b="0" dirty="0" smtClean="0"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except deterministic </a:t>
                </a:r>
                <a:r>
                  <a:rPr lang="en-US" sz="2800" dirty="0" err="1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Büchi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the class of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-Regular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languages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8" y="6419956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7006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809948" y="3122534"/>
                <a:ext cx="928438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Parity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9948" y="3122534"/>
                <a:ext cx="9284385" cy="583558"/>
              </a:xfrm>
              <a:prstGeom prst="rect">
                <a:avLst/>
              </a:prstGeom>
              <a:blipFill>
                <a:blip r:embed="rId10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 bwMode="auto">
          <a:xfrm rot="10800000">
            <a:off x="222174" y="2425607"/>
            <a:ext cx="1107996" cy="374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+mn-lt"/>
                <a:cs typeface="Times New Roman" pitchFamily="18" charset="0"/>
              </a:rPr>
              <a:t>Acceptance conditions:</a:t>
            </a:r>
          </a:p>
        </p:txBody>
      </p:sp>
    </p:spTree>
    <p:extLst>
      <p:ext uri="{BB962C8B-B14F-4D97-AF65-F5344CB8AC3E}">
        <p14:creationId xmlns:p14="http://schemas.microsoft.com/office/powerpoint/2010/main" val="411247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7" grpId="0"/>
      <p:bldP spid="13" grpId="0"/>
      <p:bldP spid="14" grpId="0"/>
      <p:bldP spid="15" grpId="0"/>
      <p:bldP spid="16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algn="ctr">
          <a:lnSpc>
            <a:spcPct val="100000"/>
          </a:lnSpc>
          <a:spcBef>
            <a:spcPct val="50000"/>
          </a:spcBef>
          <a:defRPr sz="3000" dirty="0" smtClean="0">
            <a:latin typeface="Times New Roman" panose="02020603050405020304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84521</TotalTime>
  <Words>3206</Words>
  <Application>Microsoft Office PowerPoint</Application>
  <PresentationFormat>Custom</PresentationFormat>
  <Paragraphs>605</Paragraphs>
  <Slides>74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2" baseType="lpstr">
      <vt:lpstr>Arial Unicode MS</vt:lpstr>
      <vt:lpstr>StarSymbol</vt:lpstr>
      <vt:lpstr>Arial</vt:lpstr>
      <vt:lpstr>Cambria Math</vt:lpstr>
      <vt:lpstr>Symbol</vt:lpstr>
      <vt:lpstr>Times New Roman</vt:lpstr>
      <vt:lpstr>Wingdings</vt:lpstr>
      <vt:lpstr>Default Design</vt:lpstr>
      <vt:lpstr>Games on Graphs</vt:lpstr>
      <vt:lpstr>PowerPoint Presentation</vt:lpstr>
      <vt:lpstr>Parity Games (PGs)  A simple example</vt:lpstr>
      <vt:lpstr>Parity Games (PGs)</vt:lpstr>
      <vt:lpstr>Parity Games (PGs)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6 - Parity Games</dc:title>
  <dc:creator>zwick@tau.ac.il</dc:creator>
  <cp:lastModifiedBy>Uri Zwick</cp:lastModifiedBy>
  <cp:revision>1457</cp:revision>
  <dcterms:modified xsi:type="dcterms:W3CDTF">2020-01-05T12:49:31Z</dcterms:modified>
</cp:coreProperties>
</file>