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sldIdLst>
    <p:sldId id="722" r:id="rId2"/>
    <p:sldId id="716" r:id="rId3"/>
    <p:sldId id="723" r:id="rId4"/>
    <p:sldId id="718" r:id="rId5"/>
    <p:sldId id="719" r:id="rId6"/>
    <p:sldId id="679" r:id="rId7"/>
    <p:sldId id="677" r:id="rId8"/>
    <p:sldId id="680" r:id="rId9"/>
    <p:sldId id="681" r:id="rId10"/>
    <p:sldId id="682" r:id="rId11"/>
    <p:sldId id="683" r:id="rId12"/>
    <p:sldId id="686" r:id="rId13"/>
    <p:sldId id="684" r:id="rId14"/>
    <p:sldId id="687" r:id="rId15"/>
    <p:sldId id="720" r:id="rId16"/>
    <p:sldId id="712" r:id="rId17"/>
    <p:sldId id="713" r:id="rId18"/>
    <p:sldId id="714" r:id="rId19"/>
    <p:sldId id="721" r:id="rId20"/>
    <p:sldId id="715" r:id="rId21"/>
    <p:sldId id="670" r:id="rId22"/>
  </p:sldIdLst>
  <p:sldSz cx="10080625" cy="7559675"/>
  <p:notesSz cx="7556500" cy="10693400"/>
  <p:custDataLst>
    <p:tags r:id="rId24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00"/>
    <a:srgbClr val="CC00CC"/>
    <a:srgbClr val="61D2FF"/>
    <a:srgbClr val="993300"/>
    <a:srgbClr val="FF33CC"/>
    <a:srgbClr val="990099"/>
    <a:srgbClr val="0066FF"/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105" d="100"/>
          <a:sy n="105" d="100"/>
        </p:scale>
        <p:origin x="1524" y="10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644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266DF8-B543-4993-9F88-8A744D677E7E}" type="slidenum">
              <a:rPr lang="he-IL"/>
              <a:pPr/>
              <a:t>19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443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tags" Target="../tags/tag4.xml"/><Relationship Id="rId21" Type="http://schemas.openxmlformats.org/officeDocument/2006/relationships/image" Target="../media/image28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tags" Target="../tags/tag3.xml"/><Relationship Id="rId16" Type="http://schemas.openxmlformats.org/officeDocument/2006/relationships/notesSlide" Target="../notesSlides/notesSlide2.xml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image" Target="../media/image31.png"/><Relationship Id="rId5" Type="http://schemas.openxmlformats.org/officeDocument/2006/relationships/tags" Target="../tags/tag6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tags" Target="../tags/tag11.xml"/><Relationship Id="rId19" Type="http://schemas.openxmlformats.org/officeDocument/2006/relationships/image" Target="../media/image26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image" Target="../media/image29.png"/><Relationship Id="rId27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38099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081398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4059062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5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 </a:t>
            </a:r>
            <a:r>
              <a:rPr lang="en-GB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Subexponential</a:t>
            </a: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Algorithms</a:t>
            </a:r>
            <a:endParaRPr lang="en-GB" sz="4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399231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26/12/2019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59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92829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Analysis of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dual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algorithm II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4"/>
              <p:cNvSpPr txBox="1">
                <a:spLocks noChangeArrowheads="1"/>
              </p:cNvSpPr>
              <p:nvPr/>
            </p:nvSpPr>
            <p:spPr bwMode="auto">
              <a:xfrm>
                <a:off x="16631" y="1177371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≤…≤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31" y="1177371"/>
                <a:ext cx="10080625" cy="4930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8341" y="1775002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must be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(In particular, they belong to different states.)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41" y="1775002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6631" y="2715359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Furthermore, as the strategies have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decreasing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values,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must be in all subsequent strategies,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 in particular in the optimal strategy!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31" y="2715359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414687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the states to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belong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are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effectively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removed from the game.</a:t>
                </a: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4146877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44033" y="5147507"/>
            <a:ext cx="10080625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algorithm does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know which states are removed.)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21775" y="5687114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first recursive call essentially chooses a random number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between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 removes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states from the game!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5" y="5687114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668774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the first recursive call returns an optimal strategy.</a:t>
                </a:r>
              </a:p>
            </p:txBody>
          </p:sp>
        </mc:Choice>
        <mc:Fallback xmlns="">
          <p:sp>
            <p:nvSpPr>
              <p:cNvPr id="2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6687745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75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/>
      <p:bldP spid="12" grpId="0"/>
      <p:bldP spid="13" grpId="0"/>
      <p:bldP spid="16" grpId="0"/>
      <p:bldP spid="17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85295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Recurrence relation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6631" y="128012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 the expected number of improving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switches performed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-action,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-state games.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31" y="1280123"/>
                <a:ext cx="10080625" cy="1015663"/>
              </a:xfrm>
              <a:prstGeom prst="rect">
                <a:avLst/>
              </a:prstGeom>
              <a:blipFill>
                <a:blip r:embed="rId2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3150423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may assume that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(States with only one action can be ‘eliminated’.)</a:t>
                </a: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3150423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44033" y="4332564"/>
                <a:ext cx="10080625" cy="12644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33" y="4332564"/>
                <a:ext cx="10080625" cy="1264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21775" y="648396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5" y="6483965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246226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Expected running time is </a:t>
                </a:r>
                <a:r>
                  <a:rPr lang="en-US" sz="3000" dirty="0" err="1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polynomially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related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2462264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576349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2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5763491"/>
                <a:ext cx="10080625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89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57567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FF0000"/>
                </a:solidFill>
                <a:cs typeface="Arial" panose="020B0604020202020204" pitchFamily="34" charset="0"/>
              </a:rPr>
              <a:t>“Unusual” </a:t>
            </a:r>
            <a:r>
              <a:rPr lang="en-US" sz="4400" dirty="0" smtClean="0">
                <a:solidFill>
                  <a:schemeClr val="accent2"/>
                </a:solidFill>
                <a:cs typeface="Arial" panose="020B0604020202020204" pitchFamily="34" charset="0"/>
              </a:rPr>
              <a:t>recurrence relations</a:t>
            </a:r>
            <a:endParaRPr lang="en-GB" sz="400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5961877" y="3681732"/>
            <a:ext cx="630084" cy="363395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5961877" y="2257746"/>
            <a:ext cx="630084" cy="363395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049182"/>
            <a:ext cx="10080625" cy="56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recurrence relation is related to the second.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70" y="1944244"/>
                <a:ext cx="5909353" cy="990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" y="1944244"/>
                <a:ext cx="5909353" cy="9903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70" y="3124060"/>
                <a:ext cx="5909353" cy="1478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" y="3124060"/>
                <a:ext cx="5909353" cy="14787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826322" y="2122145"/>
                <a:ext cx="3248311" cy="6345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0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sup>
                      </m:sSup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322" y="2122145"/>
                <a:ext cx="3248311" cy="6345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26322" y="3519521"/>
                <a:ext cx="3248311" cy="687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322" y="3519521"/>
                <a:ext cx="3248311" cy="6878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564" y="5787206"/>
            <a:ext cx="10080625" cy="56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Harder to analyze, but similar behavior.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85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405843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Solving the Recurrence relation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44033" y="1410263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33" y="1410263"/>
                <a:ext cx="10080625" cy="11862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21776" y="2826727"/>
                <a:ext cx="564956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be the “excess”.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6" y="2826727"/>
                <a:ext cx="5649560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4952147" y="2830650"/>
                <a:ext cx="496361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52147" y="2830650"/>
                <a:ext cx="496361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3580189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3580189"/>
                <a:ext cx="10080625" cy="11862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4996653"/>
                <a:ext cx="10080625" cy="1147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[MSW]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f>
                                      <m:f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itchFamily="18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func>
                              </m:e>
                            </m:ra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𝑂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𝑛</m:t>
                                    </m:r>
                                  </m:e>
                                </m:rad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+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4996653"/>
                <a:ext cx="10080625" cy="11474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14921" y="6374390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Complicated analysis using </a:t>
            </a:r>
            <a:r>
              <a:rPr lang="en-US" sz="30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generating functions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19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8" grpId="0"/>
      <p:bldP spid="10" grpId="0"/>
      <p:bldP spid="11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2365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Proof by induction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1151707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1151707"/>
                <a:ext cx="10080625" cy="11862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3012272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≥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3012272"/>
                <a:ext cx="10080625" cy="11862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2391593"/>
                <a:ext cx="10080625" cy="5670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800" b="0" dirty="0" smtClean="0">
                    <a:latin typeface="Tempus Sans ITC" panose="04020404030D07020202" pitchFamily="82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≤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rad>
                          </m:e>
                        </m:d>
                      </m:e>
                    </m:func>
                  </m:oMath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2391593"/>
                <a:ext cx="10080625" cy="567015"/>
              </a:xfrm>
              <a:prstGeom prst="rect">
                <a:avLst/>
              </a:prstGeom>
              <a:blipFill>
                <a:blip r:embed="rId4"/>
                <a:stretch>
                  <a:fillRect t="-7527" b="-247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937" y="4252158"/>
                <a:ext cx="10080625" cy="923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h</m:t>
                        </m:r>
                      </m:num>
                      <m:den>
                        <m:r>
                          <m:rPr>
                            <m:lit/>
                          </m:r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e>
                            </m:func>
                          </m:den>
                        </m:f>
                      </m:e>
                    </m:ra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37" y="4252158"/>
                <a:ext cx="10080625" cy="9231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5187864"/>
                <a:ext cx="10080625" cy="11380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𝑑𝑛</m:t>
                          </m:r>
                        </m:e>
                      </m:nary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den>
                          </m:f>
                        </m:e>
                      </m:ra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5187864"/>
                <a:ext cx="10080625" cy="11380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6420630"/>
                <a:ext cx="10080625" cy="9062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∫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𝑑𝑛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e>
                          </m:rad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</m:e>
                          </m:func>
                        </m:den>
                      </m:f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)&lt;</m:t>
                      </m:r>
                      <m:rad>
                        <m:radPr>
                          <m:degHide m:val="on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den>
                          </m:f>
                        </m:e>
                      </m:ra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6420630"/>
                <a:ext cx="10080625" cy="9062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52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9" grpId="0"/>
      <p:bldP spid="12" grpId="0"/>
      <p:bldP spid="13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2365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Proof by induction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1151707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1151707"/>
                <a:ext cx="10080625" cy="11862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3012272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≥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3012272"/>
                <a:ext cx="10080625" cy="11862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2391593"/>
                <a:ext cx="10080625" cy="5670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800" b="0" dirty="0" smtClean="0">
                    <a:latin typeface="Tempus Sans ITC" panose="04020404030D07020202" pitchFamily="82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≤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</m:e>
                            </m:rad>
                          </m:e>
                        </m:d>
                      </m:e>
                    </m:func>
                  </m:oMath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2391593"/>
                <a:ext cx="10080625" cy="567015"/>
              </a:xfrm>
              <a:prstGeom prst="rect">
                <a:avLst/>
              </a:prstGeom>
              <a:blipFill>
                <a:blip r:embed="rId4"/>
                <a:stretch>
                  <a:fillRect t="-7527" b="-247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937" y="4252158"/>
                <a:ext cx="10080625" cy="923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≥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h</m:t>
                        </m:r>
                      </m:num>
                      <m:den>
                        <m:r>
                          <m:rPr>
                            <m:lit/>
                          </m:r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𝑘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e>
                            </m:func>
                          </m:den>
                        </m:f>
                      </m:e>
                    </m:ra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37" y="4252158"/>
                <a:ext cx="10080625" cy="9231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4797450"/>
                <a:ext cx="10080625" cy="2072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nary>
                        <m:naryPr>
                          <m:ctrlP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2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𝑑𝑛</m:t>
                          </m:r>
                        </m:e>
                      </m:nary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4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e>
                              </m:func>
                            </m:den>
                          </m:f>
                        </m:e>
                      </m:rad>
                      <m:r>
                        <a:rPr lang="en-US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  <m:r>
                        <a:rPr lang="en-US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4797450"/>
                <a:ext cx="10080625" cy="20723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0065" y="6420630"/>
                <a:ext cx="10080625" cy="9062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∫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𝑑𝑛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e>
                          </m:rad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</m:e>
                          </m:func>
                        </m:den>
                      </m:f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)&lt;</m:t>
                      </m:r>
                      <m:rad>
                        <m:radPr>
                          <m:degHide m:val="on"/>
                          <m:ctrlP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6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e>
                              </m:func>
                            </m:den>
                          </m:f>
                        </m:e>
                      </m:rad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h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(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𝑘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𝑛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6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65" y="6420630"/>
                <a:ext cx="10080625" cy="9062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642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9" grpId="0"/>
      <p:bldP spid="12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2365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Analysis for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binary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games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6631" y="1911462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 the expected number of improving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switches, plus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performed 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-state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binary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games.</a:t>
                </a: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31" y="1911462"/>
                <a:ext cx="10080625" cy="1015663"/>
              </a:xfrm>
              <a:prstGeom prst="rect">
                <a:avLst/>
              </a:prstGeom>
              <a:blipFill>
                <a:blip r:embed="rId2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44033" y="3078102"/>
                <a:ext cx="10080625" cy="12644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33" y="3078102"/>
                <a:ext cx="10080625" cy="12644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440106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1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4401062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14921" y="120648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 game is </a:t>
            </a:r>
            <a:r>
              <a:rPr lang="en-US" sz="30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if every state has exactly two actions.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5136859"/>
                <a:ext cx="10080625" cy="14441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𝑘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!</m:t>
                              </m:r>
                            </m:den>
                          </m:f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nary>
                        <m:naryPr>
                          <m:chr m:val="∑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𝑘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!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𝑘</m:t>
                                  </m:r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=</m:t>
                                  </m:r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en-US" sz="3000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0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000" i="1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p>
                                          <m:r>
                                            <a:rPr lang="en-US" sz="300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30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/</m:t>
                                          </m:r>
                                          <m:r>
                                            <a:rPr lang="en-US" sz="30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!</m:t>
                                      </m:r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5136859"/>
                <a:ext cx="10080625" cy="14441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9772" y="682444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Ludwig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1995) ]   [ </a:t>
            </a:r>
            <a:r>
              <a:rPr lang="en-GB" sz="2800" dirty="0" err="1">
                <a:solidFill>
                  <a:srgbClr val="C00000"/>
                </a:solidFill>
              </a:rPr>
              <a:t>Gärtner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smtClean="0">
                <a:solidFill>
                  <a:srgbClr val="C00000"/>
                </a:solidFill>
              </a:rPr>
              <a:t>(2002) ]</a:t>
            </a:r>
            <a:endParaRPr lang="en-GB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1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13377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From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 binary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to 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general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?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1227035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state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actions can be replaced by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tree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binary states.</a:t>
                </a: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1227035"/>
                <a:ext cx="10080625" cy="1015663"/>
              </a:xfrm>
              <a:prstGeom prst="rect">
                <a:avLst/>
              </a:prstGeom>
              <a:blipFill>
                <a:blip r:embed="rId2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2314388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Total number of states becomes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2314388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4846814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General algorithm is better roughly 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4846814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2229455" y="3202625"/>
            <a:ext cx="2314416" cy="1548830"/>
            <a:chOff x="2229455" y="3202625"/>
            <a:chExt cx="2314416" cy="15488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2229455" y="3202625"/>
                  <a:ext cx="2314416" cy="9293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4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en-US" sz="4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rad>
                          </m:sup>
                        </m:sSup>
                      </m:oMath>
                    </m:oMathPara>
                  </a14:m>
                  <a:endParaRPr lang="en-US" sz="4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9455" y="3202625"/>
                  <a:ext cx="2314416" cy="92935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 17"/>
            <p:cNvSpPr/>
            <p:nvPr/>
          </p:nvSpPr>
          <p:spPr>
            <a:xfrm>
              <a:off x="2491227" y="4166680"/>
              <a:ext cx="188385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32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32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inarized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561877" y="5631608"/>
                <a:ext cx="3163366" cy="1422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  <m:rad>
                            <m:radPr>
                              <m:degHide m:val="on"/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8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ra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877" y="5631608"/>
                <a:ext cx="3163366" cy="14225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2679630" y="6157241"/>
            <a:ext cx="1882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mproved </a:t>
            </a:r>
            <a:endParaRPr lang="en-US" sz="3200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196979" y="3190641"/>
            <a:ext cx="3550780" cy="1518008"/>
            <a:chOff x="5196979" y="3190641"/>
            <a:chExt cx="3550780" cy="15180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5196979" y="3190641"/>
                  <a:ext cx="3550780" cy="101021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sz="4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4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48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4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4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4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rad>
                          </m:sup>
                        </m:sSup>
                      </m:oMath>
                    </m:oMathPara>
                  </a14:m>
                  <a:endParaRPr lang="en-US" sz="4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6979" y="3190641"/>
                  <a:ext cx="3550780" cy="101021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angle 21"/>
            <p:cNvSpPr/>
            <p:nvPr/>
          </p:nvSpPr>
          <p:spPr>
            <a:xfrm>
              <a:off x="6197537" y="4123874"/>
              <a:ext cx="158729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eneral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280600" y="2853311"/>
                <a:ext cx="3280578" cy="142250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8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8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4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4800" b="0" i="1" smtClean="0">
                                              <a:solidFill>
                                                <a:srgbClr val="0033CC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func>
                            </m:e>
                          </m:ra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600" y="2853311"/>
                <a:ext cx="3280578" cy="1422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011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/>
      <p:bldP spid="12" grpId="0"/>
      <p:bldP spid="24" grpId="0"/>
      <p:bldP spid="25" grpId="0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55258"/>
            <a:ext cx="10080624" cy="12865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Slightly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improved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algorithm</a:t>
            </a:r>
            <a:br>
              <a:rPr lang="en-US" sz="4400" dirty="0" smtClean="0">
                <a:solidFill>
                  <a:srgbClr val="0033CC"/>
                </a:solidFill>
                <a:latin typeface="+mj-lt"/>
              </a:rPr>
            </a:br>
            <a:r>
              <a:rPr lang="en-GB" sz="3200" dirty="0">
                <a:solidFill>
                  <a:srgbClr val="C00000"/>
                </a:solidFill>
              </a:rPr>
              <a:t>[ </a:t>
            </a:r>
            <a:r>
              <a:rPr lang="en-GB" sz="3200" dirty="0" err="1" smtClean="0">
                <a:solidFill>
                  <a:srgbClr val="C00000"/>
                </a:solidFill>
              </a:rPr>
              <a:t>Kalai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r>
              <a:rPr lang="en-GB" sz="3200" dirty="0">
                <a:solidFill>
                  <a:srgbClr val="C00000"/>
                </a:solidFill>
              </a:rPr>
              <a:t>(</a:t>
            </a:r>
            <a:r>
              <a:rPr lang="en-GB" sz="3200" dirty="0" smtClean="0">
                <a:solidFill>
                  <a:srgbClr val="C00000"/>
                </a:solidFill>
              </a:rPr>
              <a:t>1997) ]  </a:t>
            </a:r>
            <a:r>
              <a:rPr lang="en-GB" sz="3200" dirty="0">
                <a:solidFill>
                  <a:srgbClr val="C00000"/>
                </a:solidFill>
              </a:rPr>
              <a:t>[ </a:t>
            </a:r>
            <a:r>
              <a:rPr lang="en-GB" sz="3200" dirty="0" err="1">
                <a:solidFill>
                  <a:srgbClr val="C00000"/>
                </a:solidFill>
              </a:rPr>
              <a:t>Gärtner</a:t>
            </a:r>
            <a:r>
              <a:rPr lang="en-GB" sz="3200" dirty="0">
                <a:solidFill>
                  <a:srgbClr val="C00000"/>
                </a:solidFill>
              </a:rPr>
              <a:t> (2002) </a:t>
            </a:r>
            <a:r>
              <a:rPr lang="en-GB" sz="3200" dirty="0" smtClean="0">
                <a:solidFill>
                  <a:srgbClr val="C00000"/>
                </a:solidFill>
              </a:rPr>
              <a:t>]  [ Hansen-Z (2015) ]</a:t>
            </a:r>
            <a:endParaRPr lang="en-GB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099499" y="1881535"/>
                <a:ext cx="2913555" cy="13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4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  <m:rad>
                            <m:radPr>
                              <m:degHide m:val="on"/>
                              <m:ctrlPr>
                                <a:rPr lang="en-US" sz="4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func>
                                <m:funcPr>
                                  <m:ctrlPr>
                                    <a:rPr lang="en-US" sz="44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4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44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rad>
                        </m:sup>
                      </m:sSup>
                    </m:oMath>
                  </m:oMathPara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499" y="1881535"/>
                <a:ext cx="2913555" cy="13117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196080" y="1850713"/>
            <a:ext cx="3590214" cy="2006232"/>
            <a:chOff x="5196080" y="1994549"/>
            <a:chExt cx="3590214" cy="20062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5440923" y="1994549"/>
                  <a:ext cx="3100529" cy="9337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44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ad>
                              <m:radPr>
                                <m:degHide m:val="on"/>
                                <m:ctrlPr>
                                  <a:rPr lang="en-US" sz="44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44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4400" b="0" i="0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44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4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44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44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rad>
                          </m:sup>
                        </m:sSup>
                      </m:oMath>
                    </m:oMathPara>
                  </a14:m>
                  <a:endPara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40923" y="1994549"/>
                  <a:ext cx="3100529" cy="93378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196080" y="2942350"/>
                  <a:ext cx="3590214" cy="10584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When</a:t>
                  </a:r>
                  <a:r>
                    <a:rPr lang="en-US" sz="28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𝑑𝑛</m:t>
                      </m:r>
                    </m:oMath>
                  </a14:m>
                  <a:r>
                    <a:rPr lang="en-US" sz="2800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a14:m>
                  <a:r>
                    <a:rPr lang="en-US" sz="2800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br>
                    <a:rPr lang="en-US" sz="2800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</a:b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(Instead of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rad>
                        </m:sup>
                      </m:sSup>
                    </m:oMath>
                  </a14:m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.) </a:t>
                  </a:r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6080" y="2942350"/>
                  <a:ext cx="3590214" cy="1058431"/>
                </a:xfrm>
                <a:prstGeom prst="rect">
                  <a:avLst/>
                </a:prstGeom>
                <a:blipFill>
                  <a:blip r:embed="rId4"/>
                  <a:stretch>
                    <a:fillRect l="-2886" t="-5747" r="-3056" b="-149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44033" y="3917161"/>
                <a:ext cx="10080625" cy="118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 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𝑚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𝑛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033" y="3917161"/>
                <a:ext cx="10080625" cy="11862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34"/>
          <p:cNvSpPr txBox="1">
            <a:spLocks noChangeArrowheads="1"/>
          </p:cNvSpPr>
          <p:nvPr/>
        </p:nvSpPr>
        <p:spPr bwMode="auto">
          <a:xfrm>
            <a:off x="23485" y="5103677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For LPs, the algorithm needs to be changed, 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and becomes much more complicated.</a:t>
            </a:r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11501" y="6201297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For games, the improved analysis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applies to the existing algorithm!</a:t>
            </a:r>
          </a:p>
        </p:txBody>
      </p:sp>
    </p:spTree>
    <p:extLst>
      <p:ext uri="{BB962C8B-B14F-4D97-AF65-F5344CB8AC3E}">
        <p14:creationId xmlns:p14="http://schemas.microsoft.com/office/powerpoint/2010/main" val="352634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74"/>
          <p:cNvCxnSpPr>
            <a:stCxn id="8" idx="7"/>
            <a:endCxn id="9" idx="1"/>
          </p:cNvCxnSpPr>
          <p:nvPr/>
        </p:nvCxnSpPr>
        <p:spPr bwMode="auto">
          <a:xfrm flipV="1">
            <a:off x="3471488" y="2449395"/>
            <a:ext cx="1093325" cy="6174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9"/>
          <p:cNvSpPr>
            <a:spLocks noChangeAspect="1" noChangeArrowheads="1"/>
          </p:cNvSpPr>
          <p:nvPr/>
        </p:nvSpPr>
        <p:spPr bwMode="auto">
          <a:xfrm>
            <a:off x="3147640" y="3015663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4564813" y="2269011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Oval 9"/>
          <p:cNvSpPr>
            <a:spLocks noChangeAspect="1" noChangeArrowheads="1"/>
          </p:cNvSpPr>
          <p:nvPr/>
        </p:nvSpPr>
        <p:spPr bwMode="auto">
          <a:xfrm>
            <a:off x="6097325" y="1904324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3" name="Oval 9"/>
          <p:cNvSpPr>
            <a:spLocks noChangeAspect="1" noChangeArrowheads="1"/>
          </p:cNvSpPr>
          <p:nvPr/>
        </p:nvSpPr>
        <p:spPr bwMode="auto">
          <a:xfrm>
            <a:off x="6097325" y="3386110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4" name="Oval 9"/>
          <p:cNvSpPr>
            <a:spLocks noChangeAspect="1" noChangeArrowheads="1"/>
          </p:cNvSpPr>
          <p:nvPr/>
        </p:nvSpPr>
        <p:spPr bwMode="auto">
          <a:xfrm>
            <a:off x="6097325" y="4127002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4569450" y="3750797"/>
            <a:ext cx="360768" cy="360768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16" name="Straight Arrow Connector 15"/>
          <p:cNvCxnSpPr>
            <a:stCxn id="8" idx="7"/>
            <a:endCxn id="9" idx="1"/>
          </p:cNvCxnSpPr>
          <p:nvPr/>
        </p:nvCxnSpPr>
        <p:spPr bwMode="auto">
          <a:xfrm flipV="1">
            <a:off x="3471488" y="2449395"/>
            <a:ext cx="1093325" cy="617414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>
            <a:stCxn id="9" idx="3"/>
            <a:endCxn id="12" idx="2"/>
          </p:cNvCxnSpPr>
          <p:nvPr/>
        </p:nvCxnSpPr>
        <p:spPr bwMode="auto">
          <a:xfrm flipV="1">
            <a:off x="4925581" y="2078949"/>
            <a:ext cx="1171744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33" idx="2"/>
          </p:cNvCxnSpPr>
          <p:nvPr/>
        </p:nvCxnSpPr>
        <p:spPr bwMode="auto">
          <a:xfrm>
            <a:off x="4925581" y="2449395"/>
            <a:ext cx="1171744" cy="37044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3" name="Picture 6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9296" y="2647114"/>
            <a:ext cx="1147310" cy="368514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4" name="Picture 6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9634" y="3381275"/>
            <a:ext cx="1146635" cy="36829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080" y="1919564"/>
            <a:ext cx="203670" cy="532487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208" y="1912254"/>
            <a:ext cx="1149487" cy="3692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8989" y="2543491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7" name="Straight Arrow Connector 36"/>
          <p:cNvCxnSpPr>
            <a:stCxn id="15" idx="3"/>
            <a:endCxn id="13" idx="2"/>
          </p:cNvCxnSpPr>
          <p:nvPr/>
        </p:nvCxnSpPr>
        <p:spPr bwMode="auto">
          <a:xfrm flipV="1">
            <a:off x="4930218" y="3560735"/>
            <a:ext cx="1167107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3"/>
            <a:endCxn id="14" idx="2"/>
          </p:cNvCxnSpPr>
          <p:nvPr/>
        </p:nvCxnSpPr>
        <p:spPr bwMode="auto">
          <a:xfrm>
            <a:off x="4930218" y="3931181"/>
            <a:ext cx="1167107" cy="370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1" name="Picture 20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8266" y="2792668"/>
            <a:ext cx="1147874" cy="368695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6" name="Straight Arrow Connector 55"/>
          <p:cNvCxnSpPr>
            <a:stCxn id="8" idx="5"/>
            <a:endCxn id="15" idx="1"/>
          </p:cNvCxnSpPr>
          <p:nvPr/>
        </p:nvCxnSpPr>
        <p:spPr bwMode="auto">
          <a:xfrm>
            <a:off x="3471488" y="3313767"/>
            <a:ext cx="1097962" cy="6174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7" name="Picture 6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4289" y="3369332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8" name="Picture 6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7636" y="3983140"/>
            <a:ext cx="202855" cy="53035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4865" y="3393730"/>
            <a:ext cx="1147877" cy="44980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1" name="Straight Arrow Connector 70"/>
          <p:cNvCxnSpPr>
            <a:stCxn id="8" idx="5"/>
            <a:endCxn id="15" idx="1"/>
          </p:cNvCxnSpPr>
          <p:nvPr/>
        </p:nvCxnSpPr>
        <p:spPr bwMode="auto">
          <a:xfrm>
            <a:off x="3471488" y="3313767"/>
            <a:ext cx="1097962" cy="617414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pic>
        <p:nvPicPr>
          <p:cNvPr id="58" name="Picture 57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7851" y="3879645"/>
            <a:ext cx="203870" cy="28738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Picture 48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7747" y="2289195"/>
            <a:ext cx="163751" cy="28595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9225" y="5556618"/>
            <a:ext cx="5282173" cy="66141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8054" y="4847485"/>
            <a:ext cx="2844514" cy="557926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Oval 9"/>
          <p:cNvSpPr>
            <a:spLocks noChangeAspect="1" noChangeArrowheads="1"/>
          </p:cNvSpPr>
          <p:nvPr/>
        </p:nvSpPr>
        <p:spPr bwMode="auto">
          <a:xfrm>
            <a:off x="6097325" y="2645217"/>
            <a:ext cx="379412" cy="349250"/>
          </a:xfrm>
          <a:prstGeom prst="ellipse">
            <a:avLst/>
          </a:prstGeom>
          <a:solidFill>
            <a:srgbClr val="008000">
              <a:alpha val="75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pic>
        <p:nvPicPr>
          <p:cNvPr id="22" name="Picture 21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473" y="4115220"/>
            <a:ext cx="1148956" cy="369043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0" y="210333"/>
            <a:ext cx="10080625" cy="131670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Improving switches for </a:t>
            </a:r>
            <a:b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44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total</a:t>
            </a:r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/</a:t>
            </a:r>
            <a:r>
              <a:rPr lang="en-US" sz="4400" dirty="0" smtClean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discounted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+mj-lt"/>
                <a:cs typeface="Times New Roman" panose="02020603050405020304" pitchFamily="18" charset="0"/>
              </a:rPr>
              <a:t>payoffs</a:t>
            </a:r>
            <a:endParaRPr lang="en-US" sz="3200" dirty="0">
              <a:latin typeface="+mj-lt"/>
            </a:endParaRP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21761" y="6385385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If the strategy is not optimal, then there is a single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switch that yields strict and immediate improvement.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722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181971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Strategy iteration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dirty="0" smtClean="0">
                <a:latin typeface="+mj-lt"/>
              </a:rPr>
              <a:t>for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two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-player </a:t>
            </a: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games</a:t>
            </a:r>
            <a:endParaRPr lang="en-GB" sz="4400" dirty="0">
              <a:solidFill>
                <a:schemeClr val="accent2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15260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player 0.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152606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9777" y="2292444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keeping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fixed,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perform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them.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2292444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8067" y="3324028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Repeat until there are no improving switches.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6357" y="3893948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Final strategies are optimal for the two players.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65079" y="1152606"/>
            <a:ext cx="9000161" cy="3401106"/>
          </a:xfrm>
          <a:prstGeom prst="rect">
            <a:avLst/>
          </a:prstGeom>
          <a:noFill/>
          <a:ln w="3175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0051" y="172252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Compute an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optimal counter-strategy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51" y="1722525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rved Left Arrow 2"/>
          <p:cNvSpPr/>
          <p:nvPr/>
        </p:nvSpPr>
        <p:spPr bwMode="auto">
          <a:xfrm rot="10962453">
            <a:off x="855050" y="1872787"/>
            <a:ext cx="549544" cy="1802412"/>
          </a:xfrm>
          <a:prstGeom prst="curvedLef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524264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Consider the move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5242642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-3947" y="5767779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From the point of view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controlling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all switches performed are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947" y="5767779"/>
                <a:ext cx="10080625" cy="1015663"/>
              </a:xfrm>
              <a:prstGeom prst="rect">
                <a:avLst/>
              </a:prstGeom>
              <a:blipFill>
                <a:blip r:embed="rId6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6754582"/>
                <a:ext cx="10080625" cy="6170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≺(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  <m:r>
                      <a:rPr lang="en-US" sz="3000" b="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i="1" dirty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 dirty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i="1" dirty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000" i="1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3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6754582"/>
                <a:ext cx="10080625" cy="617092"/>
              </a:xfrm>
              <a:prstGeom prst="rect">
                <a:avLst/>
              </a:prstGeom>
              <a:blipFill>
                <a:blip r:embed="rId7"/>
                <a:stretch>
                  <a:fillRect t="-1980" b="-3069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2149" y="4717505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⇒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We assume this time that player 0 is the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maximizer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⇐</m:t>
                    </m:r>
                  </m:oMath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9" y="4717505"/>
                <a:ext cx="10080625" cy="553998"/>
              </a:xfrm>
              <a:prstGeom prst="rect">
                <a:avLst/>
              </a:prstGeom>
              <a:blipFill>
                <a:blip r:embed="rId8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785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3" grpId="0" animBg="1"/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03594"/>
            <a:ext cx="10080624" cy="135421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Strategy iteration for stochastic or </a:t>
            </a:r>
            <a:br>
              <a:rPr lang="en-US" sz="4400" dirty="0" smtClean="0">
                <a:solidFill>
                  <a:srgbClr val="0033CC"/>
                </a:solidFill>
                <a:latin typeface="+mj-lt"/>
              </a:rPr>
            </a:b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non-stochastic 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Mean Payoff Games</a:t>
            </a:r>
            <a:endParaRPr lang="en-GB" sz="44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983668" y="2115739"/>
            <a:ext cx="2045087" cy="2828654"/>
            <a:chOff x="2165193" y="2589201"/>
            <a:chExt cx="2045087" cy="2828654"/>
          </a:xfrm>
        </p:grpSpPr>
        <p:sp>
          <p:nvSpPr>
            <p:cNvPr id="3" name="Oval 4"/>
            <p:cNvSpPr>
              <a:spLocks noChangeAspect="1" noChangeArrowheads="1"/>
            </p:cNvSpPr>
            <p:nvPr/>
          </p:nvSpPr>
          <p:spPr bwMode="auto">
            <a:xfrm>
              <a:off x="2165194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" name="Oval 4"/>
            <p:cNvSpPr>
              <a:spLocks noChangeAspect="1" noChangeArrowheads="1"/>
            </p:cNvSpPr>
            <p:nvPr/>
          </p:nvSpPr>
          <p:spPr bwMode="auto">
            <a:xfrm>
              <a:off x="3838170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" name="Oval 4"/>
            <p:cNvSpPr>
              <a:spLocks noChangeAspect="1" noChangeArrowheads="1"/>
            </p:cNvSpPr>
            <p:nvPr/>
          </p:nvSpPr>
          <p:spPr bwMode="auto">
            <a:xfrm>
              <a:off x="2995685" y="4551569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7" name="Curved Connector 6"/>
            <p:cNvCxnSpPr>
              <a:stCxn id="5" idx="2"/>
              <a:endCxn id="5" idx="6"/>
            </p:cNvCxnSpPr>
            <p:nvPr/>
          </p:nvCxnSpPr>
          <p:spPr bwMode="auto">
            <a:xfrm rot="10800000" flipH="1">
              <a:off x="2995685" y="4734449"/>
              <a:ext cx="365760" cy="12700"/>
            </a:xfrm>
            <a:prstGeom prst="curvedConnector5">
              <a:avLst>
                <a:gd name="adj1" fmla="val -62500"/>
                <a:gd name="adj2" fmla="val -3798205"/>
                <a:gd name="adj3" fmla="val 1625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13" name="Curved Connector 12"/>
            <p:cNvCxnSpPr>
              <a:stCxn id="3" idx="2"/>
              <a:endCxn id="5" idx="1"/>
            </p:cNvCxnSpPr>
            <p:nvPr/>
          </p:nvCxnSpPr>
          <p:spPr bwMode="auto">
            <a:xfrm rot="10800000" flipH="1" flipV="1">
              <a:off x="2165193" y="3246411"/>
              <a:ext cx="884055" cy="1358722"/>
            </a:xfrm>
            <a:prstGeom prst="curvedConnector4">
              <a:avLst>
                <a:gd name="adj1" fmla="val -25858"/>
                <a:gd name="adj2" fmla="val 54759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16" name="Curved Connector 15"/>
            <p:cNvCxnSpPr>
              <a:stCxn id="4" idx="6"/>
              <a:endCxn id="5" idx="7"/>
            </p:cNvCxnSpPr>
            <p:nvPr/>
          </p:nvCxnSpPr>
          <p:spPr bwMode="auto">
            <a:xfrm flipH="1">
              <a:off x="3307881" y="3246411"/>
              <a:ext cx="896049" cy="1358722"/>
            </a:xfrm>
            <a:prstGeom prst="curvedConnector4">
              <a:avLst>
                <a:gd name="adj1" fmla="val -25512"/>
                <a:gd name="adj2" fmla="val 54759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2" name="Curved Connector 21"/>
            <p:cNvCxnSpPr>
              <a:stCxn id="3" idx="0"/>
              <a:endCxn id="4" idx="0"/>
            </p:cNvCxnSpPr>
            <p:nvPr/>
          </p:nvCxnSpPr>
          <p:spPr bwMode="auto">
            <a:xfrm rot="5400000" flipH="1" flipV="1">
              <a:off x="3184562" y="222704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5" name="Curved Connector 24"/>
            <p:cNvCxnSpPr>
              <a:stCxn id="4" idx="4"/>
              <a:endCxn id="3" idx="4"/>
            </p:cNvCxnSpPr>
            <p:nvPr/>
          </p:nvCxnSpPr>
          <p:spPr bwMode="auto">
            <a:xfrm rot="5400000">
              <a:off x="3184562" y="259280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37" name="TextBox 36"/>
            <p:cNvSpPr txBox="1"/>
            <p:nvPr/>
          </p:nvSpPr>
          <p:spPr bwMode="auto">
            <a:xfrm>
              <a:off x="3010240" y="2589201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3010240" y="3378597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40" name="TextBox 39"/>
            <p:cNvSpPr txBox="1"/>
            <p:nvPr/>
          </p:nvSpPr>
          <p:spPr bwMode="auto">
            <a:xfrm>
              <a:off x="2997878" y="4956190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42" name="TextBox 41"/>
            <p:cNvSpPr txBox="1"/>
            <p:nvPr/>
          </p:nvSpPr>
          <p:spPr bwMode="auto">
            <a:xfrm>
              <a:off x="3844519" y="3748515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43" name="TextBox 42"/>
            <p:cNvSpPr txBox="1"/>
            <p:nvPr/>
          </p:nvSpPr>
          <p:spPr bwMode="auto">
            <a:xfrm>
              <a:off x="2203453" y="3748515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146441" y="2115739"/>
            <a:ext cx="2045087" cy="2828654"/>
            <a:chOff x="2165193" y="2589201"/>
            <a:chExt cx="2045087" cy="2828654"/>
          </a:xfrm>
        </p:grpSpPr>
        <p:sp>
          <p:nvSpPr>
            <p:cNvPr id="46" name="Oval 4"/>
            <p:cNvSpPr>
              <a:spLocks noChangeAspect="1" noChangeArrowheads="1"/>
            </p:cNvSpPr>
            <p:nvPr/>
          </p:nvSpPr>
          <p:spPr bwMode="auto">
            <a:xfrm>
              <a:off x="2165194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7" name="Oval 4"/>
            <p:cNvSpPr>
              <a:spLocks noChangeAspect="1" noChangeArrowheads="1"/>
            </p:cNvSpPr>
            <p:nvPr/>
          </p:nvSpPr>
          <p:spPr bwMode="auto">
            <a:xfrm>
              <a:off x="3838170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8" name="Oval 47"/>
            <p:cNvSpPr>
              <a:spLocks noChangeAspect="1" noChangeArrowheads="1"/>
            </p:cNvSpPr>
            <p:nvPr/>
          </p:nvSpPr>
          <p:spPr bwMode="auto">
            <a:xfrm>
              <a:off x="2995685" y="4551569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9" name="Curved Connector 48"/>
            <p:cNvCxnSpPr>
              <a:stCxn id="48" idx="2"/>
              <a:endCxn id="48" idx="6"/>
            </p:cNvCxnSpPr>
            <p:nvPr/>
          </p:nvCxnSpPr>
          <p:spPr bwMode="auto">
            <a:xfrm rot="10800000" flipH="1">
              <a:off x="2995685" y="4734449"/>
              <a:ext cx="365760" cy="12700"/>
            </a:xfrm>
            <a:prstGeom prst="curvedConnector5">
              <a:avLst>
                <a:gd name="adj1" fmla="val -62500"/>
                <a:gd name="adj2" fmla="val -3798205"/>
                <a:gd name="adj3" fmla="val 1625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0" name="Curved Connector 49"/>
            <p:cNvCxnSpPr>
              <a:stCxn id="46" idx="2"/>
              <a:endCxn id="48" idx="1"/>
            </p:cNvCxnSpPr>
            <p:nvPr/>
          </p:nvCxnSpPr>
          <p:spPr bwMode="auto">
            <a:xfrm rot="10800000" flipH="1" flipV="1">
              <a:off x="2165193" y="3246411"/>
              <a:ext cx="884055" cy="1358722"/>
            </a:xfrm>
            <a:prstGeom prst="curvedConnector4">
              <a:avLst>
                <a:gd name="adj1" fmla="val -25858"/>
                <a:gd name="adj2" fmla="val 54759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1" name="Curved Connector 50"/>
            <p:cNvCxnSpPr>
              <a:stCxn id="47" idx="6"/>
              <a:endCxn id="48" idx="7"/>
            </p:cNvCxnSpPr>
            <p:nvPr/>
          </p:nvCxnSpPr>
          <p:spPr bwMode="auto">
            <a:xfrm flipH="1">
              <a:off x="3307881" y="3246411"/>
              <a:ext cx="896049" cy="1358722"/>
            </a:xfrm>
            <a:prstGeom prst="curvedConnector4">
              <a:avLst>
                <a:gd name="adj1" fmla="val -25512"/>
                <a:gd name="adj2" fmla="val 54759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2" name="Curved Connector 51"/>
            <p:cNvCxnSpPr>
              <a:stCxn id="46" idx="0"/>
              <a:endCxn id="47" idx="0"/>
            </p:cNvCxnSpPr>
            <p:nvPr/>
          </p:nvCxnSpPr>
          <p:spPr bwMode="auto">
            <a:xfrm rot="5400000" flipH="1" flipV="1">
              <a:off x="3184562" y="222704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3" name="Curved Connector 52"/>
            <p:cNvCxnSpPr>
              <a:stCxn id="47" idx="4"/>
              <a:endCxn id="46" idx="4"/>
            </p:cNvCxnSpPr>
            <p:nvPr/>
          </p:nvCxnSpPr>
          <p:spPr bwMode="auto">
            <a:xfrm rot="5400000">
              <a:off x="3184562" y="259280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54" name="TextBox 53"/>
            <p:cNvSpPr txBox="1"/>
            <p:nvPr/>
          </p:nvSpPr>
          <p:spPr bwMode="auto">
            <a:xfrm>
              <a:off x="3010240" y="2589201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55" name="TextBox 54"/>
            <p:cNvSpPr txBox="1"/>
            <p:nvPr/>
          </p:nvSpPr>
          <p:spPr bwMode="auto">
            <a:xfrm>
              <a:off x="3010240" y="3378597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56" name="TextBox 55"/>
            <p:cNvSpPr txBox="1"/>
            <p:nvPr/>
          </p:nvSpPr>
          <p:spPr bwMode="auto">
            <a:xfrm>
              <a:off x="2997878" y="4956190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3844519" y="3748515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58" name="TextBox 57"/>
            <p:cNvSpPr txBox="1"/>
            <p:nvPr/>
          </p:nvSpPr>
          <p:spPr bwMode="auto">
            <a:xfrm>
              <a:off x="2203453" y="3748515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065055" y="2115739"/>
            <a:ext cx="2045087" cy="2828654"/>
            <a:chOff x="2165193" y="2589201"/>
            <a:chExt cx="2045087" cy="2828654"/>
          </a:xfrm>
        </p:grpSpPr>
        <p:sp>
          <p:nvSpPr>
            <p:cNvPr id="60" name="Oval 4"/>
            <p:cNvSpPr>
              <a:spLocks noChangeAspect="1" noChangeArrowheads="1"/>
            </p:cNvSpPr>
            <p:nvPr/>
          </p:nvSpPr>
          <p:spPr bwMode="auto">
            <a:xfrm>
              <a:off x="2165194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1" name="Oval 4"/>
            <p:cNvSpPr>
              <a:spLocks noChangeAspect="1" noChangeArrowheads="1"/>
            </p:cNvSpPr>
            <p:nvPr/>
          </p:nvSpPr>
          <p:spPr bwMode="auto">
            <a:xfrm>
              <a:off x="3838170" y="3063531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2" name="Oval 61"/>
            <p:cNvSpPr>
              <a:spLocks noChangeAspect="1" noChangeArrowheads="1"/>
            </p:cNvSpPr>
            <p:nvPr/>
          </p:nvSpPr>
          <p:spPr bwMode="auto">
            <a:xfrm>
              <a:off x="2995685" y="4551569"/>
              <a:ext cx="365760" cy="36576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63" name="Curved Connector 62"/>
            <p:cNvCxnSpPr>
              <a:stCxn id="62" idx="2"/>
              <a:endCxn id="62" idx="6"/>
            </p:cNvCxnSpPr>
            <p:nvPr/>
          </p:nvCxnSpPr>
          <p:spPr bwMode="auto">
            <a:xfrm rot="10800000" flipH="1">
              <a:off x="2995685" y="4734449"/>
              <a:ext cx="365760" cy="12700"/>
            </a:xfrm>
            <a:prstGeom prst="curvedConnector5">
              <a:avLst>
                <a:gd name="adj1" fmla="val -62500"/>
                <a:gd name="adj2" fmla="val -3798205"/>
                <a:gd name="adj3" fmla="val 1625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64" name="Curved Connector 63"/>
            <p:cNvCxnSpPr>
              <a:stCxn id="60" idx="2"/>
              <a:endCxn id="62" idx="1"/>
            </p:cNvCxnSpPr>
            <p:nvPr/>
          </p:nvCxnSpPr>
          <p:spPr bwMode="auto">
            <a:xfrm rot="10800000" flipH="1" flipV="1">
              <a:off x="2165193" y="3246411"/>
              <a:ext cx="884055" cy="1358722"/>
            </a:xfrm>
            <a:prstGeom prst="curvedConnector4">
              <a:avLst>
                <a:gd name="adj1" fmla="val -25858"/>
                <a:gd name="adj2" fmla="val 54759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65" name="Curved Connector 64"/>
            <p:cNvCxnSpPr>
              <a:stCxn id="61" idx="6"/>
              <a:endCxn id="62" idx="7"/>
            </p:cNvCxnSpPr>
            <p:nvPr/>
          </p:nvCxnSpPr>
          <p:spPr bwMode="auto">
            <a:xfrm flipH="1">
              <a:off x="3307881" y="3246411"/>
              <a:ext cx="896049" cy="1358722"/>
            </a:xfrm>
            <a:prstGeom prst="curvedConnector4">
              <a:avLst>
                <a:gd name="adj1" fmla="val -25512"/>
                <a:gd name="adj2" fmla="val 54759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66" name="Curved Connector 65"/>
            <p:cNvCxnSpPr>
              <a:stCxn id="60" idx="0"/>
              <a:endCxn id="61" idx="0"/>
            </p:cNvCxnSpPr>
            <p:nvPr/>
          </p:nvCxnSpPr>
          <p:spPr bwMode="auto">
            <a:xfrm rot="5400000" flipH="1" flipV="1">
              <a:off x="3184562" y="222704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476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67" name="Curved Connector 66"/>
            <p:cNvCxnSpPr>
              <a:stCxn id="61" idx="4"/>
              <a:endCxn id="60" idx="4"/>
            </p:cNvCxnSpPr>
            <p:nvPr/>
          </p:nvCxnSpPr>
          <p:spPr bwMode="auto">
            <a:xfrm rot="5400000">
              <a:off x="3184562" y="2592803"/>
              <a:ext cx="12700" cy="1672976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68" name="TextBox 67"/>
            <p:cNvSpPr txBox="1"/>
            <p:nvPr/>
          </p:nvSpPr>
          <p:spPr bwMode="auto">
            <a:xfrm>
              <a:off x="3010240" y="2589201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69" name="TextBox 68"/>
            <p:cNvSpPr txBox="1"/>
            <p:nvPr/>
          </p:nvSpPr>
          <p:spPr bwMode="auto">
            <a:xfrm>
              <a:off x="3010240" y="3378597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70" name="TextBox 69"/>
            <p:cNvSpPr txBox="1"/>
            <p:nvPr/>
          </p:nvSpPr>
          <p:spPr bwMode="auto">
            <a:xfrm>
              <a:off x="2997878" y="4956190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71" name="TextBox 70"/>
            <p:cNvSpPr txBox="1"/>
            <p:nvPr/>
          </p:nvSpPr>
          <p:spPr bwMode="auto">
            <a:xfrm>
              <a:off x="3844519" y="3748515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72" name="TextBox 71"/>
            <p:cNvSpPr txBox="1"/>
            <p:nvPr/>
          </p:nvSpPr>
          <p:spPr bwMode="auto">
            <a:xfrm>
              <a:off x="2203453" y="3748515"/>
              <a:ext cx="365761" cy="4616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0</a:t>
              </a:r>
            </a:p>
          </p:txBody>
        </p:sp>
      </p:grpSp>
      <p:sp>
        <p:nvSpPr>
          <p:cNvPr id="87" name="TextBox 86"/>
          <p:cNvSpPr txBox="1"/>
          <p:nvPr/>
        </p:nvSpPr>
        <p:spPr bwMode="auto">
          <a:xfrm>
            <a:off x="6879312" y="5027636"/>
            <a:ext cx="25729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Optimal policy.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Both values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8" name="TextBox 87"/>
          <p:cNvSpPr txBox="1"/>
          <p:nvPr/>
        </p:nvSpPr>
        <p:spPr bwMode="auto">
          <a:xfrm>
            <a:off x="3537193" y="5027636"/>
            <a:ext cx="307499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After switch.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Both values still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9" name="TextBox 88"/>
          <p:cNvSpPr txBox="1"/>
          <p:nvPr/>
        </p:nvSpPr>
        <p:spPr bwMode="auto">
          <a:xfrm>
            <a:off x="332944" y="5027636"/>
            <a:ext cx="331438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Non-optimal policy.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Both values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0" name="Text Box 34"/>
          <p:cNvSpPr txBox="1">
            <a:spLocks noChangeArrowheads="1"/>
          </p:cNvSpPr>
          <p:nvPr/>
        </p:nvSpPr>
        <p:spPr bwMode="auto">
          <a:xfrm>
            <a:off x="23485" y="6182462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But, there is some improvement, </a:t>
            </a:r>
            <a:b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as we get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 before entering a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3000" dirty="0" smtClean="0">
                <a:latin typeface="Times New Roman" panose="02020603050405020304" pitchFamily="18" charset="0"/>
                <a:cs typeface="Times New Roman" pitchFamily="18" charset="0"/>
              </a:rPr>
              <a:t> cycle.</a:t>
            </a:r>
          </a:p>
        </p:txBody>
      </p:sp>
    </p:spTree>
    <p:extLst>
      <p:ext uri="{BB962C8B-B14F-4D97-AF65-F5344CB8AC3E}">
        <p14:creationId xmlns:p14="http://schemas.microsoft.com/office/powerpoint/2010/main" val="410815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5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82555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Values</a:t>
            </a:r>
            <a:endParaRPr lang="en-GB" sz="4400" dirty="0">
              <a:solidFill>
                <a:schemeClr val="accent2"/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1158454"/>
                <a:ext cx="10080625" cy="10751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≺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b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≺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3000" i="1" dirty="0">
                    <a:latin typeface="Times New Roman" pitchFamily="18" charset="0"/>
                    <a:cs typeface="Times New Roman" pitchFamily="18" charset="0"/>
                  </a:rPr>
                  <a:t>best response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1158454"/>
                <a:ext cx="10080625" cy="1075103"/>
              </a:xfrm>
              <a:prstGeom prst="rect">
                <a:avLst/>
              </a:prstGeom>
              <a:blipFill>
                <a:blip r:embed="rId2"/>
                <a:stretch>
                  <a:fillRect t="-4545" b="-1704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13211" y="2373364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Games with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total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discounted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cost objectives: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1019" y="3662905"/>
                <a:ext cx="10080625" cy="10469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that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maximizes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also 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maximizes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</m:d>
                      </m:sup>
                    </m:sSup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9" y="3662905"/>
                <a:ext cx="10080625" cy="1046953"/>
              </a:xfrm>
              <a:prstGeom prst="rect">
                <a:avLst/>
              </a:prstGeom>
              <a:blipFill>
                <a:blip r:embed="rId3"/>
                <a:stretch>
                  <a:fillRect t="-7558" b="-174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-2029" y="4772140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by performing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029" y="4772140"/>
                <a:ext cx="10080625" cy="1015663"/>
              </a:xfrm>
              <a:prstGeom prst="rect">
                <a:avLst/>
              </a:prstGeom>
              <a:blipFill>
                <a:blip r:embed="rId4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4067" y="599438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games with a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limiting average cost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objective, the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definition of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≺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are more subtle.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67" y="5994388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019" y="3010396"/>
                <a:ext cx="10080625" cy="5902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𝑉𝑎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𝜎</m:t>
                                </m:r>
                              </m:e>
                            </m:d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9" y="3010396"/>
                <a:ext cx="10080625" cy="5902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6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7782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Strategy </a:t>
            </a:r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improvement algorithms</a:t>
            </a:r>
            <a:endParaRPr lang="en-US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21755" y="2587130"/>
                <a:ext cx="10080625" cy="2399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Algerian" panose="04020705040A02060702" pitchFamily="82" charset="0"/>
                    <a:cs typeface="Times New Roman" pitchFamily="18" charset="0"/>
                  </a:rPr>
                  <a:t>Switch-All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polynomial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discounted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Number of iterations is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00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30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𝜆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[ Ye (2011) ] [ </a:t>
                </a:r>
                <a:r>
                  <a:rPr lang="en-US" sz="3000" dirty="0" err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Miltersen</a:t>
                </a: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-Hansen-Z (</a:t>
                </a:r>
                <a:r>
                  <a:rPr lang="en-US" sz="3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2012) </a:t>
                </a: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] [</a:t>
                </a:r>
                <a:r>
                  <a:rPr lang="en-US" sz="3000" dirty="0" err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Sherrer</a:t>
                </a:r>
                <a:r>
                  <a:rPr lang="en-US" sz="3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(2016) ]</a:t>
                </a:r>
              </a:p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endParaRPr lang="en-US" sz="3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5" y="2587130"/>
                <a:ext cx="10080625" cy="2399055"/>
              </a:xfrm>
              <a:prstGeom prst="rect">
                <a:avLst/>
              </a:prstGeom>
              <a:blipFill>
                <a:blip r:embed="rId2"/>
                <a:stretch>
                  <a:fillRect t="-329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21755" y="4537363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>
                <a:latin typeface="Algerian" panose="04020705040A02060702" pitchFamily="82" charset="0"/>
                <a:cs typeface="Times New Roman" pitchFamily="18" charset="0"/>
              </a:rPr>
              <a:t>Switch-All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exponential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for non-discounted </a:t>
            </a:r>
            <a:r>
              <a:rPr lang="en-US" sz="3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s.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Friedmann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(2009) ] [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Fearnley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(2010) ]</a:t>
            </a:r>
            <a:endParaRPr lang="en-US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32638" y="6531789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randomized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variant has a </a:t>
            </a:r>
            <a:r>
              <a:rPr lang="en-US" sz="30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sub-exponential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running time.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10385" y="1424909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Algerian" panose="04020705040A02060702" pitchFamily="82" charset="0"/>
                <a:cs typeface="Times New Roman" pitchFamily="18" charset="0"/>
              </a:rPr>
              <a:t>Switch-All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 choose the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best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switch from each state.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[ Howard (1960) ] </a:t>
            </a:r>
            <a:endParaRPr lang="en-US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10380" y="5769789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All known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deterministic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variants take </a:t>
            </a:r>
            <a:r>
              <a:rPr lang="en-US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exponential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time.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69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4"/>
          <p:cNvSpPr txBox="1">
            <a:spLocks noChangeArrowheads="1"/>
          </p:cNvSpPr>
          <p:nvPr/>
        </p:nvSpPr>
        <p:spPr bwMode="auto">
          <a:xfrm>
            <a:off x="21757" y="309454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Kalai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1992,1997) ]</a:t>
            </a:r>
            <a:endParaRPr lang="en-GB" sz="28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4212083" y="1179074"/>
                <a:ext cx="564030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– number of states/vertices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12083" y="1179074"/>
                <a:ext cx="5640305" cy="521681"/>
              </a:xfrm>
              <a:prstGeom prst="rect">
                <a:avLst/>
              </a:prstGeom>
              <a:blipFill>
                <a:blip r:embed="rId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6357" y="2461631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Randomized algorithms for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LP-type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problems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19288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Randomized </a:t>
            </a:r>
            <a:r>
              <a:rPr lang="en-US" sz="4200" dirty="0" err="1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subexponential</a:t>
            </a:r>
            <a:r>
              <a:rPr lang="en-US" sz="42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200" dirty="0" smtClean="0">
                <a:latin typeface="+mj-lt"/>
                <a:cs typeface="Times New Roman" panose="02020603050405020304" pitchFamily="18" charset="0"/>
              </a:rPr>
              <a:t>algorithms</a:t>
            </a:r>
            <a:endParaRPr lang="en-US" sz="42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62998" y="1229985"/>
                <a:ext cx="3357650" cy="992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998" y="1229985"/>
                <a:ext cx="3357650" cy="9927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4212083" y="1691069"/>
                <a:ext cx="563859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– number of actions/edges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12083" y="1691069"/>
                <a:ext cx="5638595" cy="521681"/>
              </a:xfrm>
              <a:prstGeom prst="rect">
                <a:avLst/>
              </a:prstGeom>
              <a:blipFill>
                <a:blip r:embed="rId4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1482" y="360724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Matoušek-Sharir-Welzl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(1992</a:t>
            </a:r>
            <a:r>
              <a:rPr lang="en-GB" sz="2800" dirty="0" smtClean="0">
                <a:solidFill>
                  <a:srgbClr val="C00000"/>
                </a:solidFill>
              </a:rPr>
              <a:t>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14921" y="5254482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Applicability to games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9772" y="581758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Ludwig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1995)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8336" y="675081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Björklund</a:t>
            </a:r>
            <a:r>
              <a:rPr lang="en-GB" sz="2800" dirty="0" smtClean="0">
                <a:solidFill>
                  <a:srgbClr val="C00000"/>
                </a:solidFill>
              </a:rPr>
              <a:t>-Sandberg-</a:t>
            </a:r>
            <a:r>
              <a:rPr lang="en-GB" sz="2800" dirty="0" err="1" smtClean="0">
                <a:solidFill>
                  <a:srgbClr val="C00000"/>
                </a:solidFill>
              </a:rPr>
              <a:t>Vorobyov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2003)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7" name="Text Box 34"/>
          <p:cNvSpPr txBox="1">
            <a:spLocks noChangeArrowheads="1"/>
          </p:cNvSpPr>
          <p:nvPr/>
        </p:nvSpPr>
        <p:spPr bwMode="auto">
          <a:xfrm>
            <a:off x="8062" y="6284202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Halman</a:t>
            </a:r>
            <a:r>
              <a:rPr lang="en-GB" sz="2800" dirty="0" smtClean="0">
                <a:solidFill>
                  <a:srgbClr val="C00000"/>
                </a:solidFill>
              </a:rPr>
              <a:t> (2007)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8" name="Text Box 34"/>
          <p:cNvSpPr txBox="1">
            <a:spLocks noChangeArrowheads="1"/>
          </p:cNvSpPr>
          <p:nvPr/>
        </p:nvSpPr>
        <p:spPr bwMode="auto">
          <a:xfrm>
            <a:off x="16626" y="463263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smtClean="0">
                <a:solidFill>
                  <a:srgbClr val="C00000"/>
                </a:solidFill>
              </a:rPr>
              <a:t>Hansen-Z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2015) ]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14920" y="411993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 smtClean="0">
                <a:solidFill>
                  <a:srgbClr val="C00000"/>
                </a:solidFill>
              </a:rPr>
              <a:t>Gärtner</a:t>
            </a:r>
            <a:r>
              <a:rPr lang="en-GB" sz="2800" dirty="0" smtClean="0">
                <a:solidFill>
                  <a:srgbClr val="C00000"/>
                </a:solidFill>
              </a:rPr>
              <a:t> (1995) ]</a:t>
            </a:r>
            <a:endParaRPr lang="en-GB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405843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“Primal” 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randomized algorithm </a:t>
            </a:r>
            <a:r>
              <a:rPr lang="en-US" sz="4400" dirty="0" smtClean="0">
                <a:solidFill>
                  <a:srgbClr val="C00000"/>
                </a:solidFill>
                <a:latin typeface="+mj-lt"/>
              </a:rPr>
              <a:t>[</a:t>
            </a:r>
            <a:r>
              <a:rPr lang="en-US" sz="4400" dirty="0" err="1" smtClean="0">
                <a:solidFill>
                  <a:srgbClr val="C00000"/>
                </a:solidFill>
                <a:latin typeface="+mj-lt"/>
              </a:rPr>
              <a:t>Kalai</a:t>
            </a:r>
            <a:r>
              <a:rPr lang="en-US" sz="4400" dirty="0">
                <a:solidFill>
                  <a:srgbClr val="C00000"/>
                </a:solidFill>
                <a:latin typeface="+mj-lt"/>
              </a:rPr>
              <a:t>]</a:t>
            </a:r>
            <a:endParaRPr lang="en-GB" sz="4400" dirty="0">
              <a:solidFill>
                <a:srgbClr val="C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1346890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1346890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2098419"/>
                <a:ext cx="10080625" cy="535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Compute an optimal counter-strategy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of player 1.</a:t>
                </a:r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2098419"/>
                <a:ext cx="10080625" cy="535531"/>
              </a:xfrm>
              <a:prstGeom prst="rect">
                <a:avLst/>
              </a:prstGeom>
              <a:blipFill>
                <a:blip r:embed="rId3"/>
                <a:stretch>
                  <a:fillRect t="-18182" b="-3409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286379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Randomly choose an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remove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its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alternatives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2863798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3615327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Run the algorithm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on the resulting game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find an optimal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that uses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3615327"/>
                <a:ext cx="10080625" cy="1015663"/>
              </a:xfrm>
              <a:prstGeom prst="rect">
                <a:avLst/>
              </a:prstGeom>
              <a:blipFill>
                <a:blip r:embed="rId5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486083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is no improving switch, 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4860838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0632" y="5612367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Otherwise,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for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improving switch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run the algorithm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possibly removing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from the game.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32" y="5612367"/>
                <a:ext cx="10080625" cy="1477328"/>
              </a:xfrm>
              <a:prstGeom prst="rect">
                <a:avLst/>
              </a:prstGeom>
              <a:blipFill>
                <a:blip r:embed="rId7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32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457213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“Dual” 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randomized algorithm </a:t>
            </a:r>
            <a:r>
              <a:rPr lang="en-US" sz="4400" dirty="0" smtClean="0">
                <a:solidFill>
                  <a:srgbClr val="C00000"/>
                </a:solidFill>
                <a:latin typeface="+mj-lt"/>
              </a:rPr>
              <a:t>[MSW]</a:t>
            </a:r>
            <a:endParaRPr lang="en-GB" sz="4400" dirty="0">
              <a:solidFill>
                <a:srgbClr val="C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1470178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of player </a:t>
                </a:r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1470178"/>
                <a:ext cx="10080625" cy="550279"/>
              </a:xfrm>
              <a:prstGeom prst="rect">
                <a:avLst/>
              </a:prstGeom>
              <a:blipFill>
                <a:blip r:embed="rId2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3046874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Randomly choose an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remove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3046874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3799218"/>
                <a:ext cx="10080625" cy="1037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Run the algorithm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on the resulting game </a:t>
                </a:r>
                <a:b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to find an optimal 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that does </a:t>
                </a:r>
                <a:r>
                  <a:rPr lang="en-US" sz="32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use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3799218"/>
                <a:ext cx="10080625" cy="1037848"/>
              </a:xfrm>
              <a:prstGeom prst="rect">
                <a:avLst/>
              </a:prstGeom>
              <a:blipFill>
                <a:blip r:embed="rId4"/>
                <a:stretch>
                  <a:fillRect t="-10000" b="-1823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5067729"/>
                <a:ext cx="1008062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not an improving switch, then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is optimal.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5067729"/>
                <a:ext cx="10080625" cy="550279"/>
              </a:xfrm>
              <a:prstGeom prst="rect">
                <a:avLst/>
              </a:prstGeom>
              <a:blipFill>
                <a:blip r:embed="rId5"/>
                <a:stretch>
                  <a:fillRect t="-20879" b="-340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5848669"/>
                <a:ext cx="10080625" cy="1037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Otherwise,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←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[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 Run the algorithm </a:t>
                </a:r>
                <a:r>
                  <a:rPr lang="en-US" sz="3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recursively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′′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, possibly removing all alternatives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5848669"/>
                <a:ext cx="10080625" cy="1037848"/>
              </a:xfrm>
              <a:prstGeom prst="rect">
                <a:avLst/>
              </a:prstGeom>
              <a:blipFill>
                <a:blip r:embed="rId6"/>
                <a:stretch>
                  <a:fillRect t="-9942" b="-175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3782941" y="3892750"/>
            <a:ext cx="1960314" cy="44490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890892" y="5922692"/>
            <a:ext cx="1960314" cy="444901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13204" y="2251120"/>
                <a:ext cx="10080625" cy="5650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96000"/>
                  </a:lnSpc>
                  <a:spcBef>
                    <a:spcPct val="50000"/>
                  </a:spcBef>
                </a:pPr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Compute an optimal counter-strategy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of player 1.</a:t>
                </a:r>
                <a:endParaRPr lang="en-US" sz="32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04" y="2251120"/>
                <a:ext cx="10080625" cy="565091"/>
              </a:xfrm>
              <a:prstGeom prst="rect">
                <a:avLst/>
              </a:prstGeom>
              <a:blipFill>
                <a:blip r:embed="rId7"/>
                <a:stretch>
                  <a:fillRect t="-18280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148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 animBg="1"/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354473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Primal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vs.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Dual</a:t>
            </a:r>
            <a:endParaRPr lang="en-GB" sz="4400" dirty="0">
              <a:solidFill>
                <a:srgbClr val="00B05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239449" y="2792118"/>
                <a:ext cx="564030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– number of states/vertices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9449" y="2792118"/>
                <a:ext cx="5640305" cy="550279"/>
              </a:xfrm>
              <a:prstGeom prst="rect">
                <a:avLst/>
              </a:prstGeom>
              <a:blipFill>
                <a:blip r:embed="rId2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62998" y="1671767"/>
                <a:ext cx="3357649" cy="992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998" y="1671767"/>
                <a:ext cx="3357649" cy="9927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239449" y="3365757"/>
                <a:ext cx="5638595" cy="550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– number of actions/edges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9449" y="3365757"/>
                <a:ext cx="5638595" cy="550279"/>
              </a:xfrm>
              <a:prstGeom prst="rect">
                <a:avLst/>
              </a:prstGeom>
              <a:blipFill>
                <a:blip r:embed="rId4"/>
                <a:stretch>
                  <a:fillRect t="-21111" b="-35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176433" y="1670057"/>
                <a:ext cx="3357650" cy="9927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433" y="1670057"/>
                <a:ext cx="3357650" cy="9927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>
            <a:endCxn id="11" idx="0"/>
          </p:cNvCxnSpPr>
          <p:nvPr/>
        </p:nvCxnSpPr>
        <p:spPr bwMode="auto">
          <a:xfrm flipH="1">
            <a:off x="2541823" y="1031581"/>
            <a:ext cx="1362359" cy="64018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endCxn id="13" idx="0"/>
          </p:cNvCxnSpPr>
          <p:nvPr/>
        </p:nvCxnSpPr>
        <p:spPr bwMode="auto">
          <a:xfrm>
            <a:off x="6256994" y="1029871"/>
            <a:ext cx="598264" cy="640186"/>
          </a:xfrm>
          <a:prstGeom prst="straightConnector1">
            <a:avLst/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8067" y="4127754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For games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dual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is always better.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252934" y="5091810"/>
            <a:ext cx="7319117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games, i.e.,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games with two actions per state,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algorithms are </a:t>
            </a:r>
            <a:r>
              <a:rPr lang="en-US" sz="32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identical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120450" y="5484625"/>
                <a:ext cx="2028889" cy="944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lang="en-US" sz="4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e>
                          </m:d>
                        </m:sup>
                      </m:sSup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450" y="5484625"/>
                <a:ext cx="2028889" cy="9443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016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51733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Analysis of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dual</a:t>
            </a: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 algorithm I</a:t>
            </a:r>
            <a:endParaRPr lang="en-GB" sz="44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2378688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current strategy (of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2378688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1180799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every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be the value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of the optimal strategy that does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use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1180799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3082595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all the actions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s.t.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3082595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3786502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𝑉𝑎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</m:sup>
                      </m:sSup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</m:t>
                      </m:r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𝑉𝑎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</m:sup>
                      </m:sSup>
                      <m:d>
                        <m:d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≤…≤</m:t>
                      </m:r>
                      <m:r>
                        <a:rPr lang="en-US" sz="3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𝑉𝑎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−</m:t>
                          </m:r>
                        </m:sup>
                      </m:sSup>
                      <m:d>
                        <m:d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𝑚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3786502"/>
                <a:ext cx="10080625" cy="5216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4490409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Suppose that the algorithm chooses to exclude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4490409"/>
                <a:ext cx="10080625" cy="521681"/>
              </a:xfrm>
              <a:prstGeom prst="rect">
                <a:avLst/>
              </a:prstGeom>
              <a:blipFill>
                <a:blip r:embed="rId6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519431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be the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optimal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strategy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not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5194316"/>
                <a:ext cx="10080625" cy="521681"/>
              </a:xfrm>
              <a:prstGeom prst="rect">
                <a:avLst/>
              </a:prstGeom>
              <a:blipFill>
                <a:blip r:embed="rId7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5898223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assuming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5898223"/>
                <a:ext cx="10080625" cy="521681"/>
              </a:xfrm>
              <a:prstGeom prst="rect">
                <a:avLst/>
              </a:prstGeom>
              <a:blipFill>
                <a:blip r:embed="rId8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4"/>
              <p:cNvSpPr txBox="1">
                <a:spLocks noChangeArrowheads="1"/>
              </p:cNvSpPr>
              <p:nvPr/>
            </p:nvSpPr>
            <p:spPr bwMode="auto">
              <a:xfrm>
                <a:off x="15776" y="660212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≤…≤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𝑉𝑎𝑙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76" y="6602127"/>
                <a:ext cx="10080625" cy="5216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780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0" grpId="0"/>
      <p:bldP spid="24" grpId="0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'_1 = 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35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2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"/>
  <p:tag name="PICTUREFILESIZE" val="114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{\color[rgb]{1,0,0}\pi}}}&#10;\color[rgb]{0,0,1}&#10;$c_{a} + \sum_{j\in S} p_{a,j}y_j^\pb \;&lt;\; y_i^\pb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737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\newcommand{\pa}{{\color[rgb]{0,0,0}\pi}}&#10;\newcommand{\pb}{{\color[rgb]{1,0,0}\pi'}}&#10;%\color[rgb]{0,0,1}&#10;$a\in A_i\setminus\{ \pi_i \}$ 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6"/>
  <p:tag name="PICTUREFILESIZE" val="598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5 = 5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18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3 = 6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35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4 = 1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279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62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2 = 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24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8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y_1 = 6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8"/>
  <p:tag name="PICTUREFILESIZE" val="31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8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2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5"/>
  <p:tag name="PICTUREFILESIZE" val="158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61D2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ctr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sz="3600" b="0" i="0" u="none" strike="noStrike" cap="none" normalizeH="0" baseline="0" dirty="0" smtClean="0">
            <a:ln>
              <a:noFill/>
            </a:ln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solidFill>
          <a:srgbClr val="00B8FF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stealth" w="lg" len="lg"/>
        </a:ln>
        <a:effectLst/>
      </a:spPr>
      <a:bodyPr/>
      <a:lstStyle/>
    </a:ln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algn="ctr">
          <a:lnSpc>
            <a:spcPct val="100000"/>
          </a:lnSpc>
          <a:spcBef>
            <a:spcPct val="50000"/>
          </a:spcBef>
          <a:defRPr sz="3000" dirty="0" smtClean="0">
            <a:latin typeface="Times New Roman" panose="02020603050405020304" pitchFamily="18" charset="0"/>
            <a:cs typeface="Times New Roman" pitchFamily="18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71913</TotalTime>
  <Words>783</Words>
  <Application>Microsoft Office PowerPoint</Application>
  <PresentationFormat>Custom</PresentationFormat>
  <Paragraphs>164</Paragraphs>
  <Slides>21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 Unicode MS</vt:lpstr>
      <vt:lpstr>Algerian</vt:lpstr>
      <vt:lpstr>Arial</vt:lpstr>
      <vt:lpstr>Cambria Math</vt:lpstr>
      <vt:lpstr>StarSymbol</vt:lpstr>
      <vt:lpstr>Tempus Sans ITC</vt:lpstr>
      <vt:lpstr>Times New Roman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5 - Randomized subexponential strategy improvement algorithms</dc:title>
  <dc:creator>zwick@tau.ac.il</dc:creator>
  <cp:lastModifiedBy>zwick</cp:lastModifiedBy>
  <cp:revision>1128</cp:revision>
  <dcterms:modified xsi:type="dcterms:W3CDTF">2019-12-26T16:25:57Z</dcterms:modified>
</cp:coreProperties>
</file>