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9"/>
  </p:notesMasterIdLst>
  <p:sldIdLst>
    <p:sldId id="693" r:id="rId2"/>
    <p:sldId id="635" r:id="rId3"/>
    <p:sldId id="614" r:id="rId4"/>
    <p:sldId id="671" r:id="rId5"/>
    <p:sldId id="672" r:id="rId6"/>
    <p:sldId id="673" r:id="rId7"/>
    <p:sldId id="679" r:id="rId8"/>
    <p:sldId id="678" r:id="rId9"/>
    <p:sldId id="674" r:id="rId10"/>
    <p:sldId id="680" r:id="rId11"/>
    <p:sldId id="682" r:id="rId12"/>
    <p:sldId id="683" r:id="rId13"/>
    <p:sldId id="676" r:id="rId14"/>
    <p:sldId id="685" r:id="rId15"/>
    <p:sldId id="684" r:id="rId16"/>
    <p:sldId id="677" r:id="rId17"/>
    <p:sldId id="686" r:id="rId18"/>
    <p:sldId id="687" r:id="rId19"/>
    <p:sldId id="688" r:id="rId20"/>
    <p:sldId id="689" r:id="rId21"/>
    <p:sldId id="695" r:id="rId22"/>
    <p:sldId id="696" r:id="rId23"/>
    <p:sldId id="690" r:id="rId24"/>
    <p:sldId id="691" r:id="rId25"/>
    <p:sldId id="692" r:id="rId26"/>
    <p:sldId id="694" r:id="rId27"/>
    <p:sldId id="670" r:id="rId28"/>
  </p:sldIdLst>
  <p:sldSz cx="10080625" cy="7559675"/>
  <p:notesSz cx="7556500" cy="10693400"/>
  <p:custDataLst>
    <p:tags r:id="rId30"/>
  </p:custDataLst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1pPr>
    <a:lvl2pPr marL="4318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2pPr>
    <a:lvl3pPr marL="6477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3pPr>
    <a:lvl4pPr marL="8636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4pPr>
    <a:lvl5pPr marL="10795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5pPr>
    <a:lvl6pPr marL="22860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6pPr>
    <a:lvl7pPr marL="27432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7pPr>
    <a:lvl8pPr marL="32004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8pPr>
    <a:lvl9pPr marL="36576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993300"/>
    <a:srgbClr val="FF9900"/>
    <a:srgbClr val="FF33CC"/>
    <a:srgbClr val="FF0066"/>
    <a:srgbClr val="61D2FF"/>
    <a:srgbClr val="CC6600"/>
    <a:srgbClr val="990099"/>
    <a:srgbClr val="0066FF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568" autoAdjust="0"/>
  </p:normalViewPr>
  <p:slideViewPr>
    <p:cSldViewPr snapToGrid="0">
      <p:cViewPr varScale="1">
        <p:scale>
          <a:sx n="62" d="100"/>
          <a:sy n="62" d="100"/>
        </p:scale>
        <p:origin x="680" y="56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60128" cy="6012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812800"/>
            <a:ext cx="5345113" cy="400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80000"/>
            <a:ext cx="6043613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6725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8413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6725" y="10158413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fld id="{87DD90F1-781E-48D9-A268-1E9E4CF80749}" type="slidenum">
              <a:rPr lang="he-IL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8688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16892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11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512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12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557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13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7891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14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7321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15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4514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16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4081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17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9476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18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7529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19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8194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20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889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3621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21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8469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22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843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23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7579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24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4500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25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1932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652ADC4-258C-4CFA-AA89-6E309415E02A}" type="slidenum">
              <a:rPr lang="he-IL"/>
              <a:pPr/>
              <a:t>26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3192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652ADC4-258C-4CFA-AA89-6E309415E02A}" type="slidenum">
              <a:rPr lang="he-IL"/>
              <a:pPr/>
              <a:t>3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4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669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5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31598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6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4548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8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3199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9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506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60F501-6679-400E-9AA2-36BF1FA3707A}" type="slidenum">
              <a:rPr lang="he-IL"/>
              <a:pPr/>
              <a:t>10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271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3D212A0-33AB-49AF-AD12-E6603F6ADB4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5CB029B-FDDF-4478-82D0-E1F66FF1A89F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7263" y="301625"/>
            <a:ext cx="2266950" cy="64547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825" y="301625"/>
            <a:ext cx="6650038" cy="64547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8451804-56E7-4A54-888B-59DB5537F2A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9069388" cy="1260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504825" y="6886575"/>
            <a:ext cx="2344738" cy="5207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4050" cy="5207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7227888" y="6886575"/>
            <a:ext cx="2346325" cy="520700"/>
          </a:xfrm>
        </p:spPr>
        <p:txBody>
          <a:bodyPr/>
          <a:lstStyle>
            <a:lvl1pPr>
              <a:defRPr/>
            </a:lvl1pPr>
          </a:lstStyle>
          <a:p>
            <a:fld id="{B3B62FD1-9847-4183-A022-59E66F4BB3CF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BA8E946-F465-49CB-BC98-1AB064A4AF09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558CBC7-2C53-41C4-AB16-504CECE36C8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825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59288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A3A7C3B-BA08-4D23-B15A-C18327D71144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27E7C34-8286-44E8-A5FB-6929FE70047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F311F2A-877A-446D-972A-471E3F93289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E54481A-9D47-4DC3-BD00-60714AF4814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23F7C4C-3F47-4652-BB6B-9968ADB4270E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8B3E442-5338-4F4D-AA16-D938BE13CA37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4825" y="301625"/>
            <a:ext cx="9069388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4825" y="1768475"/>
            <a:ext cx="9069388" cy="498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4825" y="6886575"/>
            <a:ext cx="2344738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fld id="{0E491FC0-88B1-48E7-A965-EDCF8BA5F483}" type="slidenum">
              <a:rPr lang="he-IL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4318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2pPr>
      <a:lvl3pPr marL="6477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3pPr>
      <a:lvl4pPr marL="862013" indent="-214313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4pPr>
      <a:lvl5pPr marL="10795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5pPr>
      <a:lvl6pPr marL="15367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6pPr>
      <a:lvl7pPr marL="19939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7pPr>
      <a:lvl8pPr marL="24511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8pPr>
      <a:lvl9pPr marL="29083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9pPr>
    </p:titleStyle>
    <p:bodyStyle>
      <a:lvl1pPr marL="431800" indent="-323850" algn="l" defTabSz="457200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StarSymbol" charset="0"/>
        <a:buChar char="●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862013" indent="-285750" algn="l" defTabSz="457200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tarSymbol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295400" indent="-215900" algn="l" defTabSz="457200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charset="0"/>
        <a:buChar char="●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727200" indent="-215900" algn="l" defTabSz="457200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tarSymbol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1590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6162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30734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5306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9878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0.png"/><Relationship Id="rId4" Type="http://schemas.openxmlformats.org/officeDocument/2006/relationships/image" Target="../media/image35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00.png"/><Relationship Id="rId4" Type="http://schemas.openxmlformats.org/officeDocument/2006/relationships/image" Target="../media/image79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91.png"/><Relationship Id="rId7" Type="http://schemas.openxmlformats.org/officeDocument/2006/relationships/image" Target="../media/image86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0.png"/><Relationship Id="rId5" Type="http://schemas.openxmlformats.org/officeDocument/2006/relationships/image" Target="../media/image840.png"/><Relationship Id="rId4" Type="http://schemas.openxmlformats.org/officeDocument/2006/relationships/image" Target="../media/image9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0.png"/><Relationship Id="rId5" Type="http://schemas.openxmlformats.org/officeDocument/2006/relationships/image" Target="../media/image900.png"/><Relationship Id="rId4" Type="http://schemas.openxmlformats.org/officeDocument/2006/relationships/image" Target="../media/image89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4.png"/><Relationship Id="rId7" Type="http://schemas.openxmlformats.org/officeDocument/2006/relationships/image" Target="../media/image9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0.png"/><Relationship Id="rId4" Type="http://schemas.openxmlformats.org/officeDocument/2006/relationships/image" Target="../media/image930.png"/><Relationship Id="rId9" Type="http://schemas.openxmlformats.org/officeDocument/2006/relationships/image" Target="../media/image9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09.png"/><Relationship Id="rId18" Type="http://schemas.openxmlformats.org/officeDocument/2006/relationships/image" Target="../media/image114.png"/><Relationship Id="rId3" Type="http://schemas.openxmlformats.org/officeDocument/2006/relationships/image" Target="../media/image99.png"/><Relationship Id="rId21" Type="http://schemas.openxmlformats.org/officeDocument/2006/relationships/image" Target="../media/image117.png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17" Type="http://schemas.openxmlformats.org/officeDocument/2006/relationships/image" Target="../media/image113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112.png"/><Relationship Id="rId20" Type="http://schemas.openxmlformats.org/officeDocument/2006/relationships/image" Target="../media/image1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5" Type="http://schemas.openxmlformats.org/officeDocument/2006/relationships/image" Target="../media/image101.png"/><Relationship Id="rId15" Type="http://schemas.openxmlformats.org/officeDocument/2006/relationships/image" Target="../media/image111.png"/><Relationship Id="rId10" Type="http://schemas.openxmlformats.org/officeDocument/2006/relationships/image" Target="../media/image106.png"/><Relationship Id="rId19" Type="http://schemas.openxmlformats.org/officeDocument/2006/relationships/image" Target="../media/image115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Relationship Id="rId14" Type="http://schemas.openxmlformats.org/officeDocument/2006/relationships/image" Target="../media/image11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4.png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image" Target="../media/image3.png"/><Relationship Id="rId2" Type="http://schemas.openxmlformats.org/officeDocument/2006/relationships/tags" Target="../tags/tag3.xml"/><Relationship Id="rId16" Type="http://schemas.openxmlformats.org/officeDocument/2006/relationships/image" Target="../media/image7.pn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2.png"/><Relationship Id="rId5" Type="http://schemas.openxmlformats.org/officeDocument/2006/relationships/tags" Target="../tags/tag6.xml"/><Relationship Id="rId15" Type="http://schemas.openxmlformats.org/officeDocument/2006/relationships/image" Target="../media/image6.png"/><Relationship Id="rId10" Type="http://schemas.openxmlformats.org/officeDocument/2006/relationships/image" Target="../media/image1.png"/><Relationship Id="rId4" Type="http://schemas.openxmlformats.org/officeDocument/2006/relationships/tags" Target="../tags/tag5.xml"/><Relationship Id="rId9" Type="http://schemas.openxmlformats.org/officeDocument/2006/relationships/notesSlide" Target="../notesSlides/notesSlide3.xml"/><Relationship Id="rId1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38099"/>
            <a:ext cx="10080625" cy="772840"/>
          </a:xfrm>
        </p:spPr>
        <p:txBody>
          <a:bodyPr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Games on Graphs</a:t>
            </a:r>
            <a:endParaRPr lang="he-IL" sz="4000" b="1" dirty="0">
              <a:solidFill>
                <a:srgbClr val="0066FF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081398"/>
            <a:ext cx="10080625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4000" dirty="0" smtClean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 Zwick</a:t>
            </a:r>
            <a:r>
              <a:rPr lang="en-GB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 </a:t>
            </a:r>
            <a:r>
              <a:rPr lang="en-GB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Aviv </a:t>
            </a: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endParaRPr lang="en-GB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4806" y="3751286"/>
            <a:ext cx="10080625" cy="184665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Lecture 4 – </a:t>
            </a:r>
            <a:b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Mean Payoff Games </a:t>
            </a: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MPGs</a:t>
            </a: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GB" sz="4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Games </a:t>
            </a: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4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EGs</a:t>
            </a: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548" y="6399231"/>
            <a:ext cx="10080625" cy="36933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Last modified </a:t>
            </a: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24/11/2019</a:t>
            </a:r>
            <a:endParaRPr lang="en-GB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83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14375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Values of </a:t>
            </a:r>
            <a:r>
              <a:rPr lang="en-US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finite</a:t>
            </a:r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 MPGs</a:t>
            </a:r>
            <a:endParaRPr lang="en-US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25199" y="1812259"/>
                <a:ext cx="10080625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Every vertex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has a value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𝑉𝐴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such that: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199" y="1812259"/>
                <a:ext cx="10080625" cy="583558"/>
              </a:xfrm>
              <a:prstGeom prst="rect">
                <a:avLst/>
              </a:prstGeom>
              <a:blipFill>
                <a:blip r:embed="rId3"/>
                <a:stretch>
                  <a:fillRect t="-6250" b="-2187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23489" y="2418405"/>
                <a:ext cx="10080625" cy="1295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Player 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has a strategy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such that for every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𝑉𝐴𝐿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𝐹</m:t>
                          </m:r>
                        </m:sub>
                        <m:sup>
                          <m:sSubSup>
                            <m:sSubSup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∗</m:t>
                              </m:r>
                            </m:sup>
                          </m:sSubSup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sup>
                      </m:sSubSup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800" b="0" i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 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𝜇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489" y="2418405"/>
                <a:ext cx="10080625" cy="1295804"/>
              </a:xfrm>
              <a:prstGeom prst="rect">
                <a:avLst/>
              </a:prstGeom>
              <a:blipFill>
                <a:blip r:embed="rId4"/>
                <a:stretch>
                  <a:fillRect t="-188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21779" y="3624779"/>
                <a:ext cx="10080625" cy="12899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Player 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has a strategy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such that for every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𝑉𝐴𝐿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𝐹</m:t>
                          </m:r>
                        </m:sub>
                        <m:sup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∗</m:t>
                              </m:r>
                            </m:sup>
                          </m:sSubSup>
                        </m:sup>
                      </m:sSubSup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800" b="0" i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≥ 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𝜇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79" y="3624779"/>
                <a:ext cx="10080625" cy="1289969"/>
              </a:xfrm>
              <a:prstGeom prst="rect">
                <a:avLst/>
              </a:prstGeom>
              <a:blipFill>
                <a:blip r:embed="rId5"/>
                <a:stretch>
                  <a:fillRect t="-189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Box 49"/>
          <p:cNvSpPr txBox="1">
            <a:spLocks noChangeArrowheads="1"/>
          </p:cNvSpPr>
          <p:nvPr/>
        </p:nvSpPr>
        <p:spPr bwMode="auto">
          <a:xfrm>
            <a:off x="-1" y="1144050"/>
            <a:ext cx="10080625" cy="609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Theorem: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33763" y="4831153"/>
                <a:ext cx="10080625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strategies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called </a:t>
                </a:r>
                <a:r>
                  <a:rPr lang="en-US" sz="28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optimal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strategies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763" y="4831153"/>
                <a:ext cx="10080625" cy="583558"/>
              </a:xfrm>
              <a:prstGeom prst="rect">
                <a:avLst/>
              </a:prstGeom>
              <a:blipFill>
                <a:blip r:embed="rId6"/>
                <a:stretch>
                  <a:fillRect t="-7368" b="-2315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49"/>
          <p:cNvSpPr txBox="1">
            <a:spLocks noChangeArrowheads="1"/>
          </p:cNvSpPr>
          <p:nvPr/>
        </p:nvSpPr>
        <p:spPr bwMode="auto">
          <a:xfrm>
            <a:off x="21779" y="5671916"/>
            <a:ext cx="10080625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Proof:</a:t>
            </a:r>
            <a:endParaRPr lang="en-US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49"/>
          <p:cNvSpPr txBox="1">
            <a:spLocks noChangeArrowheads="1"/>
          </p:cNvSpPr>
          <p:nvPr/>
        </p:nvSpPr>
        <p:spPr bwMode="auto">
          <a:xfrm>
            <a:off x="32053" y="6278095"/>
            <a:ext cx="10080625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Trivial, as the game is finite.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3713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8" grpId="0"/>
      <p:bldP spid="9" grpId="0"/>
      <p:bldP spid="10" grpId="0"/>
      <p:bldP spid="13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14375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Values of </a:t>
            </a:r>
            <a:r>
              <a:rPr lang="en-US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finite</a:t>
            </a:r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 MPGs</a:t>
            </a:r>
            <a:endParaRPr lang="en-US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1593172" y="1308829"/>
                <a:ext cx="8512652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Construct a (huge) finite tree of all finite plays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93172" y="1308829"/>
                <a:ext cx="8512652" cy="544893"/>
              </a:xfrm>
              <a:prstGeom prst="rect">
                <a:avLst/>
              </a:prstGeom>
              <a:blipFill>
                <a:blip r:embed="rId3"/>
                <a:stretch>
                  <a:fillRect t="-7865" b="-314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/>
          <p:cNvGrpSpPr/>
          <p:nvPr/>
        </p:nvGrpSpPr>
        <p:grpSpPr>
          <a:xfrm rot="4080010">
            <a:off x="1788389" y="4577927"/>
            <a:ext cx="1895983" cy="920381"/>
            <a:chOff x="6730293" y="5979518"/>
            <a:chExt cx="1895983" cy="920381"/>
          </a:xfrm>
        </p:grpSpPr>
        <p:sp>
          <p:nvSpPr>
            <p:cNvPr id="16" name="Oval 15"/>
            <p:cNvSpPr>
              <a:spLocks noChangeAspect="1" noChangeArrowheads="1"/>
            </p:cNvSpPr>
            <p:nvPr/>
          </p:nvSpPr>
          <p:spPr bwMode="auto">
            <a:xfrm>
              <a:off x="8351956" y="6625579"/>
              <a:ext cx="274320" cy="27432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7" name="Oval 6"/>
            <p:cNvSpPr>
              <a:spLocks noChangeAspect="1" noChangeArrowheads="1"/>
            </p:cNvSpPr>
            <p:nvPr/>
          </p:nvSpPr>
          <p:spPr bwMode="auto">
            <a:xfrm>
              <a:off x="6730293" y="5979518"/>
              <a:ext cx="274320" cy="27432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8" name="Oval 8"/>
            <p:cNvSpPr>
              <a:spLocks noChangeAspect="1" noChangeArrowheads="1"/>
            </p:cNvSpPr>
            <p:nvPr/>
          </p:nvSpPr>
          <p:spPr bwMode="auto">
            <a:xfrm>
              <a:off x="7671345" y="5979518"/>
              <a:ext cx="274320" cy="27432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20" name="AutoShape 20"/>
            <p:cNvCxnSpPr>
              <a:cxnSpLocks noChangeAspect="1" noChangeShapeType="1"/>
              <a:stCxn id="17" idx="6"/>
              <a:endCxn id="18" idx="2"/>
            </p:cNvCxnSpPr>
            <p:nvPr/>
          </p:nvCxnSpPr>
          <p:spPr bwMode="auto">
            <a:xfrm rot="17519990">
              <a:off x="7213099" y="5807586"/>
              <a:ext cx="249760" cy="618183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 w="lg" len="lg"/>
              <a:tailEnd type="stealth" w="lg" len="lg"/>
            </a:ln>
            <a:effectLst/>
          </p:spPr>
        </p:cxnSp>
        <p:cxnSp>
          <p:nvCxnSpPr>
            <p:cNvPr id="22" name="AutoShape 20"/>
            <p:cNvCxnSpPr>
              <a:cxnSpLocks noChangeAspect="1" noChangeShapeType="1"/>
              <a:stCxn id="18" idx="5"/>
              <a:endCxn id="16" idx="1"/>
            </p:cNvCxnSpPr>
            <p:nvPr/>
          </p:nvCxnSpPr>
          <p:spPr bwMode="auto">
            <a:xfrm rot="17519990" flipH="1">
              <a:off x="8030374" y="6129431"/>
              <a:ext cx="236873" cy="620555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 w="lg" len="lg"/>
              <a:tailEnd type="stealth" w="lg" len="lg"/>
            </a:ln>
            <a:effectLst/>
          </p:spPr>
        </p:cxnSp>
      </p:grpSp>
      <p:sp>
        <p:nvSpPr>
          <p:cNvPr id="5" name="Oval 4"/>
          <p:cNvSpPr>
            <a:spLocks noChangeAspect="1" noChangeArrowheads="1"/>
          </p:cNvSpPr>
          <p:nvPr/>
        </p:nvSpPr>
        <p:spPr bwMode="auto">
          <a:xfrm rot="7084629">
            <a:off x="2710582" y="2414846"/>
            <a:ext cx="274320" cy="27432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" name="Oval 7"/>
          <p:cNvSpPr>
            <a:spLocks noChangeAspect="1" noChangeArrowheads="1"/>
          </p:cNvSpPr>
          <p:nvPr/>
        </p:nvSpPr>
        <p:spPr bwMode="auto">
          <a:xfrm rot="7084629">
            <a:off x="2794459" y="2521708"/>
            <a:ext cx="93663" cy="857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" name="Oval 6"/>
          <p:cNvSpPr>
            <a:spLocks noChangeAspect="1" noChangeArrowheads="1"/>
          </p:cNvSpPr>
          <p:nvPr/>
        </p:nvSpPr>
        <p:spPr bwMode="auto">
          <a:xfrm rot="7084629">
            <a:off x="939835" y="5737984"/>
            <a:ext cx="274320" cy="27432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" name="Oval 6"/>
          <p:cNvSpPr>
            <a:spLocks noChangeAspect="1" noChangeArrowheads="1"/>
          </p:cNvSpPr>
          <p:nvPr/>
        </p:nvSpPr>
        <p:spPr bwMode="auto">
          <a:xfrm rot="7084629">
            <a:off x="1824751" y="4075452"/>
            <a:ext cx="274320" cy="27432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" name="Oval 8"/>
          <p:cNvSpPr>
            <a:spLocks noChangeAspect="1" noChangeArrowheads="1"/>
          </p:cNvSpPr>
          <p:nvPr/>
        </p:nvSpPr>
        <p:spPr bwMode="auto">
          <a:xfrm rot="7084629">
            <a:off x="1381838" y="4905753"/>
            <a:ext cx="274320" cy="27432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0" name="Oval 10"/>
          <p:cNvSpPr>
            <a:spLocks noChangeAspect="1" noChangeArrowheads="1"/>
          </p:cNvSpPr>
          <p:nvPr/>
        </p:nvSpPr>
        <p:spPr bwMode="auto">
          <a:xfrm rot="7084629">
            <a:off x="2267666" y="3245150"/>
            <a:ext cx="274320" cy="27432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12" name="AutoShape 20"/>
          <p:cNvCxnSpPr>
            <a:cxnSpLocks noChangeAspect="1" noChangeShapeType="1"/>
            <a:stCxn id="8" idx="6"/>
            <a:endCxn id="9" idx="2"/>
          </p:cNvCxnSpPr>
          <p:nvPr/>
        </p:nvCxnSpPr>
        <p:spPr bwMode="auto">
          <a:xfrm flipH="1">
            <a:off x="1583554" y="4333630"/>
            <a:ext cx="313801" cy="588265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 w="lg" len="lg"/>
            <a:tailEnd type="stealth" w="lg" len="lg"/>
          </a:ln>
          <a:effectLst/>
        </p:spPr>
      </p:cxnSp>
      <p:cxnSp>
        <p:nvCxnSpPr>
          <p:cNvPr id="13" name="AutoShape 20"/>
          <p:cNvCxnSpPr>
            <a:cxnSpLocks noChangeAspect="1" noChangeShapeType="1"/>
            <a:stCxn id="5" idx="6"/>
            <a:endCxn id="10" idx="2"/>
          </p:cNvCxnSpPr>
          <p:nvPr/>
        </p:nvCxnSpPr>
        <p:spPr bwMode="auto">
          <a:xfrm flipH="1">
            <a:off x="2469382" y="2673024"/>
            <a:ext cx="313804" cy="588268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/>
            <a:tailEnd type="stealth" w="lg" len="lg"/>
          </a:ln>
          <a:effectLst/>
        </p:spPr>
      </p:cxnSp>
      <p:cxnSp>
        <p:nvCxnSpPr>
          <p:cNvPr id="14" name="AutoShape 20"/>
          <p:cNvCxnSpPr>
            <a:cxnSpLocks noChangeAspect="1" noChangeShapeType="1"/>
            <a:stCxn id="10" idx="6"/>
            <a:endCxn id="8" idx="2"/>
          </p:cNvCxnSpPr>
          <p:nvPr/>
        </p:nvCxnSpPr>
        <p:spPr bwMode="auto">
          <a:xfrm flipH="1">
            <a:off x="2026467" y="3503328"/>
            <a:ext cx="313803" cy="588266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/>
            <a:tailEnd type="stealth" w="lg" len="lg"/>
          </a:ln>
          <a:effectLst/>
        </p:spPr>
      </p:cxnSp>
      <p:cxnSp>
        <p:nvCxnSpPr>
          <p:cNvPr id="15" name="AutoShape 20"/>
          <p:cNvCxnSpPr>
            <a:cxnSpLocks noChangeAspect="1" noChangeShapeType="1"/>
            <a:stCxn id="9" idx="6"/>
            <a:endCxn id="7" idx="2"/>
          </p:cNvCxnSpPr>
          <p:nvPr/>
        </p:nvCxnSpPr>
        <p:spPr bwMode="auto">
          <a:xfrm flipH="1">
            <a:off x="1141551" y="5163931"/>
            <a:ext cx="312891" cy="590195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 w="lg" len="lg"/>
            <a:tailEnd type="stealth" w="lg" len="lg"/>
          </a:ln>
          <a:effectLst/>
        </p:spPr>
      </p:cxnSp>
      <p:sp>
        <p:nvSpPr>
          <p:cNvPr id="19" name="Oval 10"/>
          <p:cNvSpPr>
            <a:spLocks noChangeAspect="1" noChangeArrowheads="1"/>
          </p:cNvSpPr>
          <p:nvPr/>
        </p:nvSpPr>
        <p:spPr bwMode="auto">
          <a:xfrm rot="7084629">
            <a:off x="505982" y="6573123"/>
            <a:ext cx="274320" cy="27432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23" name="AutoShape 20"/>
          <p:cNvCxnSpPr>
            <a:cxnSpLocks noChangeAspect="1" noChangeShapeType="1"/>
            <a:stCxn id="7" idx="6"/>
            <a:endCxn id="19" idx="2"/>
          </p:cNvCxnSpPr>
          <p:nvPr/>
        </p:nvCxnSpPr>
        <p:spPr bwMode="auto">
          <a:xfrm flipH="1">
            <a:off x="707698" y="5996162"/>
            <a:ext cx="304741" cy="593103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 w="lg" len="lg"/>
            <a:tailEnd type="stealth" w="lg" len="lg"/>
          </a:ln>
          <a:effectLst/>
        </p:spPr>
      </p:cxnSp>
      <p:cxnSp>
        <p:nvCxnSpPr>
          <p:cNvPr id="29" name="AutoShape 20"/>
          <p:cNvCxnSpPr>
            <a:cxnSpLocks noChangeAspect="1" noChangeShapeType="1"/>
            <a:stCxn id="10" idx="7"/>
            <a:endCxn id="17" idx="2"/>
          </p:cNvCxnSpPr>
          <p:nvPr/>
        </p:nvCxnSpPr>
        <p:spPr bwMode="auto">
          <a:xfrm>
            <a:off x="2444751" y="3513531"/>
            <a:ext cx="236017" cy="524614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/>
            <a:tailEnd type="stealth" w="lg" len="lg"/>
          </a:ln>
          <a:effectLst/>
        </p:spPr>
      </p:cxnSp>
      <p:sp>
        <p:nvSpPr>
          <p:cNvPr id="34" name="Oval 33"/>
          <p:cNvSpPr>
            <a:spLocks noChangeAspect="1" noChangeArrowheads="1"/>
          </p:cNvSpPr>
          <p:nvPr/>
        </p:nvSpPr>
        <p:spPr bwMode="auto">
          <a:xfrm rot="4080010">
            <a:off x="3927106" y="4939833"/>
            <a:ext cx="274320" cy="27432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35" name="Oval 6"/>
          <p:cNvSpPr>
            <a:spLocks noChangeAspect="1" noChangeArrowheads="1"/>
          </p:cNvSpPr>
          <p:nvPr/>
        </p:nvSpPr>
        <p:spPr bwMode="auto">
          <a:xfrm rot="4080010">
            <a:off x="3219998" y="3194238"/>
            <a:ext cx="274320" cy="27432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36" name="Oval 8"/>
          <p:cNvSpPr>
            <a:spLocks noChangeAspect="1" noChangeArrowheads="1"/>
          </p:cNvSpPr>
          <p:nvPr/>
        </p:nvSpPr>
        <p:spPr bwMode="auto">
          <a:xfrm rot="4080010">
            <a:off x="3572519" y="4066768"/>
            <a:ext cx="274320" cy="27432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37" name="AutoShape 20"/>
          <p:cNvCxnSpPr>
            <a:cxnSpLocks noChangeAspect="1" noChangeShapeType="1"/>
            <a:stCxn id="35" idx="6"/>
            <a:endCxn id="36" idx="2"/>
          </p:cNvCxnSpPr>
          <p:nvPr/>
        </p:nvCxnSpPr>
        <p:spPr bwMode="auto">
          <a:xfrm>
            <a:off x="3408539" y="3458571"/>
            <a:ext cx="249759" cy="618184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 w="lg" len="lg"/>
            <a:tailEnd type="stealth" w="lg" len="lg"/>
          </a:ln>
          <a:effectLst/>
        </p:spPr>
      </p:cxnSp>
      <p:cxnSp>
        <p:nvCxnSpPr>
          <p:cNvPr id="38" name="AutoShape 20"/>
          <p:cNvCxnSpPr>
            <a:cxnSpLocks noChangeAspect="1" noChangeShapeType="1"/>
            <a:stCxn id="36" idx="6"/>
            <a:endCxn id="34" idx="2"/>
          </p:cNvCxnSpPr>
          <p:nvPr/>
        </p:nvCxnSpPr>
        <p:spPr bwMode="auto">
          <a:xfrm>
            <a:off x="3761060" y="4331101"/>
            <a:ext cx="251825" cy="618719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 w="lg" len="lg"/>
            <a:tailEnd type="stealth" w="lg" len="lg"/>
          </a:ln>
          <a:effectLst/>
        </p:spPr>
      </p:cxnSp>
      <p:cxnSp>
        <p:nvCxnSpPr>
          <p:cNvPr id="41" name="AutoShape 20"/>
          <p:cNvCxnSpPr>
            <a:cxnSpLocks noChangeAspect="1" noChangeShapeType="1"/>
            <a:stCxn id="5" idx="0"/>
            <a:endCxn id="35" idx="2"/>
          </p:cNvCxnSpPr>
          <p:nvPr/>
        </p:nvCxnSpPr>
        <p:spPr bwMode="auto">
          <a:xfrm>
            <a:off x="2968760" y="2616562"/>
            <a:ext cx="337017" cy="587663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 w="lg" len="lg"/>
            <a:tailEnd type="stealth" w="lg" len="lg"/>
          </a:ln>
          <a:effectLst/>
        </p:spPr>
      </p:cxnSp>
      <p:cxnSp>
        <p:nvCxnSpPr>
          <p:cNvPr id="209926" name="Curved Connector 209925"/>
          <p:cNvCxnSpPr>
            <a:stCxn id="19" idx="3"/>
            <a:endCxn id="8" idx="4"/>
          </p:cNvCxnSpPr>
          <p:nvPr/>
        </p:nvCxnSpPr>
        <p:spPr bwMode="auto">
          <a:xfrm rot="10800000" flipH="1">
            <a:off x="603217" y="4148056"/>
            <a:ext cx="1237676" cy="2431006"/>
          </a:xfrm>
          <a:prstGeom prst="curvedConnector3">
            <a:avLst>
              <a:gd name="adj1" fmla="val -26326"/>
            </a:avLst>
          </a:prstGeom>
          <a:solidFill>
            <a:srgbClr val="00B8FF"/>
          </a:solidFill>
          <a:ln w="12700" cap="flat" cmpd="sng" algn="ctr">
            <a:solidFill>
              <a:schemeClr val="tx1"/>
            </a:solidFill>
            <a:prstDash val="dashDot"/>
            <a:round/>
            <a:headEnd type="none" w="med" len="med"/>
            <a:tailEnd type="none" w="lg" len="lg"/>
          </a:ln>
          <a:effectLst/>
        </p:spPr>
      </p:cxnSp>
      <p:cxnSp>
        <p:nvCxnSpPr>
          <p:cNvPr id="55" name="Curved Connector 54"/>
          <p:cNvCxnSpPr>
            <a:stCxn id="16" idx="3"/>
            <a:endCxn id="5" idx="5"/>
          </p:cNvCxnSpPr>
          <p:nvPr/>
        </p:nvCxnSpPr>
        <p:spPr bwMode="auto">
          <a:xfrm rot="10800000" flipH="1">
            <a:off x="2614355" y="2591932"/>
            <a:ext cx="102166" cy="3265393"/>
          </a:xfrm>
          <a:prstGeom prst="curvedConnector3">
            <a:avLst>
              <a:gd name="adj1" fmla="val -490143"/>
            </a:avLst>
          </a:prstGeom>
          <a:solidFill>
            <a:srgbClr val="00B8FF"/>
          </a:solidFill>
          <a:ln w="12700" cap="flat" cmpd="sng" algn="ctr">
            <a:solidFill>
              <a:schemeClr val="tx1"/>
            </a:solidFill>
            <a:prstDash val="dashDot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 Box 49"/>
              <p:cNvSpPr txBox="1">
                <a:spLocks noChangeArrowheads="1"/>
              </p:cNvSpPr>
              <p:nvPr/>
            </p:nvSpPr>
            <p:spPr bwMode="auto">
              <a:xfrm>
                <a:off x="2815130" y="5593055"/>
                <a:ext cx="512478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15130" y="5593055"/>
                <a:ext cx="512478" cy="5835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Text Box 49"/>
          <p:cNvSpPr txBox="1">
            <a:spLocks noChangeArrowheads="1"/>
          </p:cNvSpPr>
          <p:nvPr/>
        </p:nvSpPr>
        <p:spPr bwMode="auto">
          <a:xfrm>
            <a:off x="3396786" y="1985505"/>
            <a:ext cx="671760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Assign to each leaf the value of the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play,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i.e., the average of the cycle formed.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 Box 49"/>
          <p:cNvSpPr txBox="1">
            <a:spLocks noChangeArrowheads="1"/>
          </p:cNvSpPr>
          <p:nvPr/>
        </p:nvSpPr>
        <p:spPr bwMode="auto">
          <a:xfrm>
            <a:off x="4022996" y="3071395"/>
            <a:ext cx="609995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value of an internal node is the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the values of its children.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Text Box 49"/>
              <p:cNvSpPr txBox="1">
                <a:spLocks noChangeArrowheads="1"/>
              </p:cNvSpPr>
              <p:nvPr/>
            </p:nvSpPr>
            <p:spPr bwMode="auto">
              <a:xfrm>
                <a:off x="4283667" y="4157285"/>
                <a:ext cx="5796479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value of the root is the value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the finite game starting 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283667" y="4157285"/>
                <a:ext cx="5796479" cy="954107"/>
              </a:xfrm>
              <a:prstGeom prst="rect">
                <a:avLst/>
              </a:prstGeom>
              <a:blipFill>
                <a:blip r:embed="rId5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Text Box 49"/>
          <p:cNvSpPr txBox="1">
            <a:spLocks noChangeArrowheads="1"/>
          </p:cNvSpPr>
          <p:nvPr/>
        </p:nvSpPr>
        <p:spPr bwMode="auto">
          <a:xfrm>
            <a:off x="4283667" y="5243175"/>
            <a:ext cx="5805043" cy="583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Optimal strategies easily defined.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 Box 49"/>
              <p:cNvSpPr txBox="1">
                <a:spLocks noChangeArrowheads="1"/>
              </p:cNvSpPr>
              <p:nvPr/>
            </p:nvSpPr>
            <p:spPr bwMode="auto">
              <a:xfrm>
                <a:off x="1699222" y="3035135"/>
                <a:ext cx="512478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99222" y="3035135"/>
                <a:ext cx="512478" cy="54489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 Box 49"/>
              <p:cNvSpPr txBox="1">
                <a:spLocks noChangeArrowheads="1"/>
              </p:cNvSpPr>
              <p:nvPr/>
            </p:nvSpPr>
            <p:spPr bwMode="auto">
              <a:xfrm>
                <a:off x="3043420" y="3876513"/>
                <a:ext cx="512478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43420" y="3876513"/>
                <a:ext cx="512478" cy="54489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 Box 49"/>
              <p:cNvSpPr txBox="1">
                <a:spLocks noChangeArrowheads="1"/>
              </p:cNvSpPr>
              <p:nvPr/>
            </p:nvSpPr>
            <p:spPr bwMode="auto">
              <a:xfrm>
                <a:off x="1440872" y="3652337"/>
                <a:ext cx="512478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𝑤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0872" y="3652337"/>
                <a:ext cx="512478" cy="58355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 Box 49"/>
              <p:cNvSpPr txBox="1">
                <a:spLocks noChangeArrowheads="1"/>
              </p:cNvSpPr>
              <p:nvPr/>
            </p:nvSpPr>
            <p:spPr bwMode="auto">
              <a:xfrm>
                <a:off x="3450347" y="4740782"/>
                <a:ext cx="512478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𝑤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′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50347" y="4740782"/>
                <a:ext cx="512478" cy="58355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8" name="Text Box 49"/>
              <p:cNvSpPr txBox="1">
                <a:spLocks noChangeArrowheads="1"/>
              </p:cNvSpPr>
              <p:nvPr/>
            </p:nvSpPr>
            <p:spPr bwMode="auto">
              <a:xfrm>
                <a:off x="3905932" y="5958517"/>
                <a:ext cx="6181068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Optimal strategies are 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necessarily positional, and may depend 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05932" y="5958517"/>
                <a:ext cx="6181068" cy="954107"/>
              </a:xfrm>
              <a:prstGeom prst="rect">
                <a:avLst/>
              </a:prstGeom>
              <a:blipFill>
                <a:blip r:embed="rId10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 Box 49"/>
              <p:cNvSpPr txBox="1">
                <a:spLocks noChangeArrowheads="1"/>
              </p:cNvSpPr>
              <p:nvPr/>
            </p:nvSpPr>
            <p:spPr bwMode="auto">
              <a:xfrm>
                <a:off x="101013" y="6363670"/>
                <a:ext cx="512478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𝑤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1013" y="6363670"/>
                <a:ext cx="512478" cy="58355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 Box 49"/>
              <p:cNvSpPr txBox="1">
                <a:spLocks noChangeArrowheads="1"/>
              </p:cNvSpPr>
              <p:nvPr/>
            </p:nvSpPr>
            <p:spPr bwMode="auto">
              <a:xfrm>
                <a:off x="2151281" y="2387871"/>
                <a:ext cx="512478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51281" y="2387871"/>
                <a:ext cx="512478" cy="58355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06387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0" grpId="0"/>
      <p:bldP spid="61" grpId="0"/>
      <p:bldP spid="62" grpId="0"/>
      <p:bldP spid="63" grpId="0"/>
      <p:bldP spid="6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76019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Extending a strategy</a:t>
            </a:r>
            <a:endParaRPr lang="en-US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49"/>
              <p:cNvSpPr txBox="1">
                <a:spLocks noChangeArrowheads="1"/>
              </p:cNvSpPr>
              <p:nvPr/>
            </p:nvSpPr>
            <p:spPr bwMode="auto">
              <a:xfrm>
                <a:off x="14939" y="1401272"/>
                <a:ext cx="10080625" cy="11449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 strategy in the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finite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game.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only defined on </a:t>
                </a:r>
                <a:r>
                  <a:rPr lang="en-US" sz="30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simple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paths.</a:t>
                </a:r>
                <a:endParaRPr lang="en-US" sz="3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39" y="1401272"/>
                <a:ext cx="10080625" cy="1144929"/>
              </a:xfrm>
              <a:prstGeom prst="rect">
                <a:avLst/>
              </a:prstGeom>
              <a:blipFill>
                <a:blip r:embed="rId3"/>
                <a:stretch>
                  <a:fillRect t="-4787" b="-1223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2955" y="2776295"/>
                <a:ext cx="10080625" cy="5976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Extend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a strategy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</m:acc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the infinite game by:</a:t>
                </a: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55" y="2776295"/>
                <a:ext cx="10080625" cy="597664"/>
              </a:xfrm>
              <a:prstGeom prst="rect">
                <a:avLst/>
              </a:prstGeom>
              <a:blipFill>
                <a:blip r:embed="rId4"/>
                <a:stretch>
                  <a:fillRect t="-9184" b="-2755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1245" y="3462950"/>
                <a:ext cx="10080625" cy="6328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300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</m:acc>
                      <m:d>
                        <m:d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𝜎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acc>
                        <m:accPr>
                          <m:chr m:val="̂"/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</m:acc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45" y="3462950"/>
                <a:ext cx="10080625" cy="63286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-465" y="4190700"/>
                <a:ext cx="10080625" cy="5870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</a:t>
                </a:r>
                <a:r>
                  <a:rPr lang="en-US" sz="300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acc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obtained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by removing cycles:</a:t>
                </a: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65" y="4190700"/>
                <a:ext cx="10080625" cy="587020"/>
              </a:xfrm>
              <a:prstGeom prst="rect">
                <a:avLst/>
              </a:prstGeom>
              <a:blipFill>
                <a:blip r:embed="rId6"/>
                <a:stretch>
                  <a:fillRect t="-7216" b="-3092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-2175" y="5031467"/>
                <a:ext cx="10080625" cy="6186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300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</m:acc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𝑔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)</m:t>
                      </m:r>
                    </m:oMath>
                  </m:oMathPara>
                </a14:m>
                <a:endPara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175" y="5031467"/>
                <a:ext cx="10080625" cy="6186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47"/>
          <p:cNvGrpSpPr>
            <a:grpSpLocks noChangeAspect="1"/>
          </p:cNvGrpSpPr>
          <p:nvPr/>
        </p:nvGrpSpPr>
        <p:grpSpPr bwMode="auto">
          <a:xfrm>
            <a:off x="4612944" y="5179120"/>
            <a:ext cx="278608" cy="433388"/>
            <a:chOff x="-601" y="4819"/>
            <a:chExt cx="320" cy="367"/>
          </a:xfrm>
        </p:grpSpPr>
        <p:sp>
          <p:nvSpPr>
            <p:cNvPr id="10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11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18" name="Group 47"/>
          <p:cNvGrpSpPr>
            <a:grpSpLocks noChangeAspect="1"/>
          </p:cNvGrpSpPr>
          <p:nvPr/>
        </p:nvGrpSpPr>
        <p:grpSpPr bwMode="auto">
          <a:xfrm>
            <a:off x="3845216" y="5157932"/>
            <a:ext cx="278608" cy="433388"/>
            <a:chOff x="-601" y="4819"/>
            <a:chExt cx="320" cy="367"/>
          </a:xfrm>
        </p:grpSpPr>
        <p:sp>
          <p:nvSpPr>
            <p:cNvPr id="19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20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21" name="Group 47"/>
          <p:cNvGrpSpPr>
            <a:grpSpLocks noChangeAspect="1"/>
          </p:cNvGrpSpPr>
          <p:nvPr/>
        </p:nvGrpSpPr>
        <p:grpSpPr bwMode="auto">
          <a:xfrm>
            <a:off x="4218662" y="5157932"/>
            <a:ext cx="278608" cy="433388"/>
            <a:chOff x="-601" y="4819"/>
            <a:chExt cx="320" cy="367"/>
          </a:xfrm>
        </p:grpSpPr>
        <p:sp>
          <p:nvSpPr>
            <p:cNvPr id="22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23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24" name="Group 47"/>
          <p:cNvGrpSpPr>
            <a:grpSpLocks noChangeAspect="1"/>
          </p:cNvGrpSpPr>
          <p:nvPr/>
        </p:nvGrpSpPr>
        <p:grpSpPr bwMode="auto">
          <a:xfrm>
            <a:off x="5759330" y="5157932"/>
            <a:ext cx="278608" cy="433388"/>
            <a:chOff x="-601" y="4819"/>
            <a:chExt cx="320" cy="367"/>
          </a:xfrm>
        </p:grpSpPr>
        <p:sp>
          <p:nvSpPr>
            <p:cNvPr id="25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00B05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26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00B05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30" name="Group 47"/>
          <p:cNvGrpSpPr>
            <a:grpSpLocks noChangeAspect="1"/>
          </p:cNvGrpSpPr>
          <p:nvPr/>
        </p:nvGrpSpPr>
        <p:grpSpPr bwMode="auto">
          <a:xfrm>
            <a:off x="5037472" y="5157932"/>
            <a:ext cx="278608" cy="433388"/>
            <a:chOff x="-601" y="4819"/>
            <a:chExt cx="320" cy="367"/>
          </a:xfrm>
        </p:grpSpPr>
        <p:sp>
          <p:nvSpPr>
            <p:cNvPr id="31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00B05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32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00B05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33" name="Group 47"/>
          <p:cNvGrpSpPr>
            <a:grpSpLocks noChangeAspect="1"/>
          </p:cNvGrpSpPr>
          <p:nvPr/>
        </p:nvGrpSpPr>
        <p:grpSpPr bwMode="auto">
          <a:xfrm>
            <a:off x="5421192" y="5157932"/>
            <a:ext cx="278608" cy="433388"/>
            <a:chOff x="-601" y="4819"/>
            <a:chExt cx="320" cy="367"/>
          </a:xfrm>
        </p:grpSpPr>
        <p:sp>
          <p:nvSpPr>
            <p:cNvPr id="34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00B05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35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00B05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39" name="Group 47"/>
          <p:cNvGrpSpPr>
            <a:grpSpLocks noChangeAspect="1"/>
          </p:cNvGrpSpPr>
          <p:nvPr/>
        </p:nvGrpSpPr>
        <p:grpSpPr bwMode="auto">
          <a:xfrm>
            <a:off x="7294672" y="5157932"/>
            <a:ext cx="278608" cy="433388"/>
            <a:chOff x="-601" y="4819"/>
            <a:chExt cx="320" cy="367"/>
          </a:xfrm>
        </p:grpSpPr>
        <p:sp>
          <p:nvSpPr>
            <p:cNvPr id="40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41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45" name="Group 47"/>
          <p:cNvGrpSpPr>
            <a:grpSpLocks noChangeAspect="1"/>
          </p:cNvGrpSpPr>
          <p:nvPr/>
        </p:nvGrpSpPr>
        <p:grpSpPr bwMode="auto">
          <a:xfrm>
            <a:off x="6541530" y="5157932"/>
            <a:ext cx="278608" cy="433388"/>
            <a:chOff x="-601" y="4819"/>
            <a:chExt cx="320" cy="367"/>
          </a:xfrm>
        </p:grpSpPr>
        <p:sp>
          <p:nvSpPr>
            <p:cNvPr id="46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47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48" name="Group 47"/>
          <p:cNvGrpSpPr>
            <a:grpSpLocks noChangeAspect="1"/>
          </p:cNvGrpSpPr>
          <p:nvPr/>
        </p:nvGrpSpPr>
        <p:grpSpPr bwMode="auto">
          <a:xfrm>
            <a:off x="6904703" y="5157932"/>
            <a:ext cx="278608" cy="433388"/>
            <a:chOff x="-601" y="4819"/>
            <a:chExt cx="320" cy="367"/>
          </a:xfrm>
        </p:grpSpPr>
        <p:sp>
          <p:nvSpPr>
            <p:cNvPr id="49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50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 Box 49"/>
              <p:cNvSpPr txBox="1">
                <a:spLocks noChangeArrowheads="1"/>
              </p:cNvSpPr>
              <p:nvPr/>
            </p:nvSpPr>
            <p:spPr bwMode="auto">
              <a:xfrm>
                <a:off x="6389" y="6498955"/>
                <a:ext cx="10080625" cy="6186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𝜎</m:t>
                      </m:r>
                      <m:r>
                        <a:rPr lang="en-US" sz="300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)</m:t>
                      </m:r>
                    </m:oMath>
                  </m:oMathPara>
                </a14:m>
                <a:endParaRPr lang="en-US" sz="30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89" y="6498955"/>
                <a:ext cx="10080625" cy="6186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Left Bracket 1"/>
          <p:cNvSpPr/>
          <p:nvPr/>
        </p:nvSpPr>
        <p:spPr bwMode="auto">
          <a:xfrm rot="16200000">
            <a:off x="4112502" y="4974273"/>
            <a:ext cx="169139" cy="1388961"/>
          </a:xfrm>
          <a:prstGeom prst="leftBracke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3" name="Left Bracket 52"/>
          <p:cNvSpPr/>
          <p:nvPr/>
        </p:nvSpPr>
        <p:spPr bwMode="auto">
          <a:xfrm rot="16200000">
            <a:off x="4516994" y="4372705"/>
            <a:ext cx="106342" cy="3026713"/>
          </a:xfrm>
          <a:prstGeom prst="leftBracket">
            <a:avLst/>
          </a:prstGeom>
          <a:noFill/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5" name="Left Bracket 54"/>
          <p:cNvSpPr/>
          <p:nvPr/>
        </p:nvSpPr>
        <p:spPr bwMode="auto">
          <a:xfrm rot="16200000">
            <a:off x="5042548" y="3664089"/>
            <a:ext cx="162488" cy="4855434"/>
          </a:xfrm>
          <a:prstGeom prst="leftBracke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56" name="Group 47"/>
          <p:cNvGrpSpPr>
            <a:grpSpLocks noChangeAspect="1"/>
          </p:cNvGrpSpPr>
          <p:nvPr/>
        </p:nvGrpSpPr>
        <p:grpSpPr bwMode="auto">
          <a:xfrm>
            <a:off x="3056806" y="5157932"/>
            <a:ext cx="278608" cy="433388"/>
            <a:chOff x="-601" y="4819"/>
            <a:chExt cx="320" cy="367"/>
          </a:xfrm>
        </p:grpSpPr>
        <p:sp>
          <p:nvSpPr>
            <p:cNvPr id="57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58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52" name="Group 47"/>
          <p:cNvGrpSpPr>
            <a:grpSpLocks noChangeAspect="1"/>
          </p:cNvGrpSpPr>
          <p:nvPr/>
        </p:nvGrpSpPr>
        <p:grpSpPr bwMode="auto">
          <a:xfrm>
            <a:off x="3474100" y="5156222"/>
            <a:ext cx="278608" cy="433388"/>
            <a:chOff x="-601" y="4819"/>
            <a:chExt cx="320" cy="367"/>
          </a:xfrm>
        </p:grpSpPr>
        <p:sp>
          <p:nvSpPr>
            <p:cNvPr id="62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00B05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63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00B05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67" name="Group 47"/>
          <p:cNvGrpSpPr>
            <a:grpSpLocks noChangeAspect="1"/>
          </p:cNvGrpSpPr>
          <p:nvPr/>
        </p:nvGrpSpPr>
        <p:grpSpPr bwMode="auto">
          <a:xfrm>
            <a:off x="6128860" y="5145947"/>
            <a:ext cx="278608" cy="433388"/>
            <a:chOff x="-601" y="4819"/>
            <a:chExt cx="320" cy="367"/>
          </a:xfrm>
        </p:grpSpPr>
        <p:sp>
          <p:nvSpPr>
            <p:cNvPr id="68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69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</p:spTree>
    <p:extLst>
      <p:ext uri="{BB962C8B-B14F-4D97-AF65-F5344CB8AC3E}">
        <p14:creationId xmlns:p14="http://schemas.microsoft.com/office/powerpoint/2010/main" val="37420376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51" grpId="0"/>
      <p:bldP spid="2" grpId="0" animBg="1"/>
      <p:bldP spid="53" grpId="0" animBg="1"/>
      <p:bldP spid="5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95068"/>
            <a:ext cx="10080625" cy="515206"/>
          </a:xfrm>
        </p:spPr>
        <p:txBody>
          <a:bodyPr>
            <a:spAutoFit/>
          </a:bodyPr>
          <a:lstStyle/>
          <a:p>
            <a:r>
              <a:rPr lang="en-US" sz="3600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Values in </a:t>
            </a:r>
            <a:r>
              <a:rPr lang="en-US" sz="36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finite</a:t>
            </a:r>
            <a:r>
              <a:rPr lang="en-US" sz="3600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 and infinite games are equal</a:t>
            </a:r>
            <a:endParaRPr lang="en-US" sz="3600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Text Box 49"/>
          <p:cNvSpPr txBox="1">
            <a:spLocks noChangeArrowheads="1"/>
          </p:cNvSpPr>
          <p:nvPr/>
        </p:nvSpPr>
        <p:spPr bwMode="auto">
          <a:xfrm>
            <a:off x="14939" y="1000585"/>
            <a:ext cx="10080625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Theorem: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 finite and infinite MPG started 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 the same vertex have the same value.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49"/>
              <p:cNvSpPr txBox="1">
                <a:spLocks noChangeArrowheads="1"/>
              </p:cNvSpPr>
              <p:nvPr/>
            </p:nvSpPr>
            <p:spPr bwMode="auto">
              <a:xfrm>
                <a:off x="23503" y="2071817"/>
                <a:ext cx="10080625" cy="5948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𝑉𝑎𝑙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sub>
                    </m:sSub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503" y="2071817"/>
                <a:ext cx="10080625" cy="594843"/>
              </a:xfrm>
              <a:prstGeom prst="rect">
                <a:avLst/>
              </a:prstGeom>
              <a:blipFill>
                <a:blip r:embed="rId3"/>
                <a:stretch>
                  <a:fillRect t="-6186" b="-3195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13229" y="2666701"/>
                <a:ext cx="10080625" cy="6186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 strategy of player 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that ensures value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229" y="2666701"/>
                <a:ext cx="10080625" cy="618631"/>
              </a:xfrm>
              <a:prstGeom prst="rect">
                <a:avLst/>
              </a:prstGeom>
              <a:blipFill>
                <a:blip r:embed="rId4"/>
                <a:stretch>
                  <a:fillRect t="-8824" b="-2254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21793" y="3821201"/>
                <a:ext cx="10080625" cy="11079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player 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uses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30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</m:acc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the infinite game,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any cycle formed as average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93" y="3821201"/>
                <a:ext cx="10080625" cy="1107996"/>
              </a:xfrm>
              <a:prstGeom prst="rect">
                <a:avLst/>
              </a:prstGeom>
              <a:blipFill>
                <a:blip r:embed="rId5"/>
                <a:stretch>
                  <a:fillRect t="-6044" b="-1263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9809" y="4929238"/>
                <a:ext cx="10080625" cy="6186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30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</m:acc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ensures a value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the infinite game.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809" y="4929238"/>
                <a:ext cx="10080625" cy="618631"/>
              </a:xfrm>
              <a:prstGeom prst="rect">
                <a:avLst/>
              </a:prstGeom>
              <a:blipFill>
                <a:blip r:embed="rId6"/>
                <a:stretch>
                  <a:fillRect t="-8911" b="-2376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18373" y="5506814"/>
                <a:ext cx="10080625" cy="6186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Similarly,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30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</m:acc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ensures a value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the infinite game.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73" y="5506814"/>
                <a:ext cx="10080625" cy="618631"/>
              </a:xfrm>
              <a:prstGeom prst="rect">
                <a:avLst/>
              </a:prstGeom>
              <a:blipFill>
                <a:blip r:embed="rId7"/>
                <a:stretch>
                  <a:fillRect t="-8824" b="-2254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11519" y="3213129"/>
                <a:ext cx="10080625" cy="6186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 strategy of player 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that ensures value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519" y="3213129"/>
                <a:ext cx="10080625" cy="618631"/>
              </a:xfrm>
              <a:prstGeom prst="rect">
                <a:avLst/>
              </a:prstGeom>
              <a:blipFill>
                <a:blip r:embed="rId8"/>
                <a:stretch>
                  <a:fillRect t="-8824" b="-2254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16663" y="6166582"/>
                <a:ext cx="10080625" cy="577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𝑉𝑎𝑙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𝑉𝑎𝑙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sub>
                    </m:sSub>
                    <m:d>
                      <m:d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663" y="6166582"/>
                <a:ext cx="10080625" cy="577209"/>
              </a:xfrm>
              <a:prstGeom prst="rect">
                <a:avLst/>
              </a:prstGeom>
              <a:blipFill>
                <a:blip r:embed="rId9"/>
                <a:stretch>
                  <a:fillRect t="-9574" b="-3297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49"/>
          <p:cNvSpPr txBox="1">
            <a:spLocks noChangeArrowheads="1"/>
          </p:cNvSpPr>
          <p:nvPr/>
        </p:nvSpPr>
        <p:spPr bwMode="auto">
          <a:xfrm>
            <a:off x="25227" y="6743832"/>
            <a:ext cx="10080625" cy="57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particular, infinite MPGs have values.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4848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91087"/>
            <a:ext cx="10080625" cy="873125"/>
          </a:xfrm>
        </p:spPr>
        <p:txBody>
          <a:bodyPr/>
          <a:lstStyle/>
          <a:p>
            <a:r>
              <a:rPr lang="en-US" sz="3600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Values of reachable states</a:t>
            </a:r>
            <a:endParaRPr lang="en-US" sz="3600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Box 49"/>
              <p:cNvSpPr txBox="1">
                <a:spLocks noChangeArrowheads="1"/>
              </p:cNvSpPr>
              <p:nvPr/>
            </p:nvSpPr>
            <p:spPr bwMode="auto">
              <a:xfrm>
                <a:off x="14939" y="3010598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an optimal strategy for player </a:t>
                </a:r>
                <a:r>
                  <a:rPr lang="en-US" sz="29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from </a:t>
                </a:r>
                <a14:m>
                  <m:oMath xmlns:m="http://schemas.openxmlformats.org/officeDocument/2006/math">
                    <m:r>
                      <a:rPr lang="en-US" sz="29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the finite game.  </a:t>
                </a:r>
                <a:endParaRPr lang="en-US" sz="2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39" y="3010598"/>
                <a:ext cx="10080625" cy="1015663"/>
              </a:xfrm>
              <a:prstGeom prst="rect">
                <a:avLst/>
              </a:prstGeom>
              <a:blipFill>
                <a:blip r:embed="rId3"/>
                <a:stretch>
                  <a:fillRect t="-6627" b="-1385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 Box 49"/>
              <p:cNvSpPr txBox="1">
                <a:spLocks noChangeArrowheads="1"/>
              </p:cNvSpPr>
              <p:nvPr/>
            </p:nvSpPr>
            <p:spPr bwMode="auto">
              <a:xfrm>
                <a:off x="23503" y="4000204"/>
                <a:ext cx="10080625" cy="10583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Suppose that player </a:t>
                </a:r>
                <a:r>
                  <a:rPr lang="en-US" sz="29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 drive the game to </a:t>
                </a:r>
                <a14:m>
                  <m:oMath xmlns:m="http://schemas.openxmlformats.org/officeDocument/2006/math">
                    <m:r>
                      <a:rPr lang="en-US" sz="29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i.e., has </a:t>
                </a:r>
                <a: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: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strategy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9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9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𝑝𝑙𝑎𝑦</m:t>
                        </m:r>
                      </m:e>
                      <m:sup>
                        <m:sSubSup>
                          <m:sSubSupPr>
                            <m:ctrlPr>
                              <a:rPr lang="en-US" sz="29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29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9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29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bSup>
                        <m: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9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9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9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p>
                    </m:sSup>
                    <m:r>
                      <a:rPr lang="en-US" sz="29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9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9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9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9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passes though </a:t>
                </a:r>
                <a14:m>
                  <m:oMath xmlns:m="http://schemas.openxmlformats.org/officeDocument/2006/math">
                    <m:r>
                      <a:rPr lang="en-US" sz="29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9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503" y="4000204"/>
                <a:ext cx="10080625" cy="1058367"/>
              </a:xfrm>
              <a:prstGeom prst="rect">
                <a:avLst/>
              </a:prstGeom>
              <a:blipFill>
                <a:blip r:embed="rId4"/>
                <a:stretch>
                  <a:fillRect t="-6322" b="-126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13229" y="5032514"/>
                <a:ext cx="10080625" cy="6010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900" b="1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Claim:</a:t>
                </a:r>
                <a: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9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𝑉𝑎𝑙</m:t>
                        </m:r>
                      </m:e>
                      <m:sub>
                        <m: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sub>
                    </m:sSub>
                    <m:d>
                      <m:dPr>
                        <m:ctrlP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9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>
                      <m:sSubPr>
                        <m:ctrlPr>
                          <a:rPr lang="en-US" sz="29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9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𝑉𝑎𝑙</m:t>
                        </m:r>
                      </m:e>
                      <m:sub>
                        <m:r>
                          <a:rPr lang="en-US" sz="29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sub>
                    </m:sSub>
                    <m:d>
                      <m:dPr>
                        <m:ctrlPr>
                          <a:rPr lang="en-US" sz="29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en-US" sz="29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229" y="5032514"/>
                <a:ext cx="10080625" cy="601062"/>
              </a:xfrm>
              <a:prstGeom prst="rect">
                <a:avLst/>
              </a:prstGeom>
              <a:blipFill>
                <a:blip r:embed="rId5"/>
                <a:stretch>
                  <a:fillRect t="-7143" b="-2244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11519" y="5607519"/>
                <a:ext cx="10080625" cy="6010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Player </a:t>
                </a:r>
                <a:r>
                  <a:rPr lang="en-US" sz="29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 drive the game to </a:t>
                </a:r>
                <a14:m>
                  <m:oMath xmlns:m="http://schemas.openxmlformats.org/officeDocument/2006/math">
                    <m:r>
                      <a:rPr lang="en-US" sz="29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9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also in the infinite game.</a:t>
                </a:r>
                <a:endParaRPr lang="en-US" sz="2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519" y="5607519"/>
                <a:ext cx="10080625" cy="601062"/>
              </a:xfrm>
              <a:prstGeom prst="rect">
                <a:avLst/>
              </a:prstGeom>
              <a:blipFill>
                <a:blip r:embed="rId6"/>
                <a:stretch>
                  <a:fillRect t="-7143" b="-2244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49"/>
          <p:cNvSpPr txBox="1">
            <a:spLocks noChangeArrowheads="1"/>
          </p:cNvSpPr>
          <p:nvPr/>
        </p:nvSpPr>
        <p:spPr bwMode="auto">
          <a:xfrm>
            <a:off x="25227" y="1031386"/>
            <a:ext cx="100806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 far, we used properties of finite games </a:t>
            </a:r>
            <a:b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obtain results of infinite games.</a:t>
            </a:r>
            <a:endParaRPr lang="en-US" sz="2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-7305" y="2020992"/>
            <a:ext cx="100806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now do the 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opposite to prove </a:t>
            </a:r>
            <a:b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existence of </a:t>
            </a:r>
            <a:r>
              <a:rPr lang="en-US" sz="2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positional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optimal strategies </a:t>
            </a:r>
            <a:endParaRPr lang="en-US" sz="2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49"/>
          <p:cNvSpPr txBox="1">
            <a:spLocks noChangeArrowheads="1"/>
          </p:cNvSpPr>
          <p:nvPr/>
        </p:nvSpPr>
        <p:spPr bwMode="auto">
          <a:xfrm>
            <a:off x="9809" y="6182524"/>
            <a:ext cx="10080625" cy="60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the infinite game, an initial path </a:t>
            </a:r>
            <a:r>
              <a:rPr lang="en-US" sz="2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does not matter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 Box 49"/>
              <p:cNvSpPr txBox="1">
                <a:spLocks noChangeArrowheads="1"/>
              </p:cNvSpPr>
              <p:nvPr/>
            </p:nvSpPr>
            <p:spPr bwMode="auto">
              <a:xfrm>
                <a:off x="8099" y="6757530"/>
                <a:ext cx="10080625" cy="6010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9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9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9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𝑉𝑎𝑙</m:t>
                        </m:r>
                      </m:e>
                      <m:sub>
                        <m:r>
                          <a:rPr lang="en-US" sz="29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sub>
                    </m:sSub>
                    <m:d>
                      <m:dPr>
                        <m:ctrlPr>
                          <a:rPr lang="en-US" sz="29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9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9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9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𝑉𝑎𝑙</m:t>
                    </m:r>
                    <m:d>
                      <m:dPr>
                        <m:ctrlP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9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9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𝑉𝑎𝑙</m:t>
                    </m:r>
                    <m:d>
                      <m:dPr>
                        <m:ctrlP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9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9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9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9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𝑉𝑎𝑙</m:t>
                        </m:r>
                      </m:e>
                      <m:sub>
                        <m:r>
                          <a:rPr lang="en-US" sz="29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sub>
                    </m:sSub>
                    <m:d>
                      <m:dPr>
                        <m:ctrlPr>
                          <a:rPr lang="en-US" sz="29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9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m:rPr>
                        <m:nor/>
                      </m:rPr>
                      <a:rPr lang="en-US" sz="2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sz="29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99" y="6757530"/>
                <a:ext cx="10080625" cy="601062"/>
              </a:xfrm>
              <a:prstGeom prst="rect">
                <a:avLst/>
              </a:prstGeom>
              <a:blipFill>
                <a:blip r:embed="rId7"/>
                <a:stretch>
                  <a:fillRect t="-7143" b="-2244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80507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9" grpId="0"/>
      <p:bldP spid="11" grpId="0"/>
      <p:bldP spid="12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76019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Finite games with </a:t>
            </a:r>
            <a:r>
              <a:rPr lang="en-US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restart</a:t>
            </a:r>
            <a:endParaRPr lang="en-US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49"/>
              <p:cNvSpPr txBox="1">
                <a:spLocks noChangeArrowheads="1"/>
              </p:cNvSpPr>
              <p:nvPr/>
            </p:nvSpPr>
            <p:spPr bwMode="auto">
              <a:xfrm>
                <a:off x="14939" y="1401272"/>
                <a:ext cx="10080625" cy="577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two vertices.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39" y="1401272"/>
                <a:ext cx="10080625" cy="577209"/>
              </a:xfrm>
              <a:prstGeom prst="rect">
                <a:avLst/>
              </a:prstGeom>
              <a:blipFill>
                <a:blip r:embed="rId3"/>
                <a:stretch>
                  <a:fillRect t="-9474" b="-3157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49"/>
              <p:cNvSpPr txBox="1">
                <a:spLocks noChangeArrowheads="1"/>
              </p:cNvSpPr>
              <p:nvPr/>
            </p:nvSpPr>
            <p:spPr bwMode="auto">
              <a:xfrm>
                <a:off x="13229" y="2118749"/>
                <a:ext cx="10080625" cy="577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Start a finite game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229" y="2118749"/>
                <a:ext cx="10080625" cy="577209"/>
              </a:xfrm>
              <a:prstGeom prst="rect">
                <a:avLst/>
              </a:prstGeom>
              <a:blipFill>
                <a:blip r:embed="rId4"/>
                <a:stretch>
                  <a:fillRect t="-9574" b="-3297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11519" y="2815674"/>
                <a:ext cx="10080625" cy="16712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reached before a cycle is formed,</a:t>
                </a:r>
                <a:b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ignore the (simple) path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start a finite game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519" y="2815674"/>
                <a:ext cx="10080625" cy="1671227"/>
              </a:xfrm>
              <a:prstGeom prst="rect">
                <a:avLst/>
              </a:prstGeom>
              <a:blipFill>
                <a:blip r:embed="rId5"/>
                <a:stretch>
                  <a:fillRect t="-3285" b="-802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9809" y="4642762"/>
                <a:ext cx="10080625" cy="6186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b="1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Claim: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𝑉𝑎𝑙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sub>
                    </m:sSub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𝑉𝑎𝑙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sub>
                    </m:sSub>
                    <m:d>
                      <m:d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d>
                  </m:oMath>
                </a14:m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809" y="4642762"/>
                <a:ext cx="10080625" cy="618631"/>
              </a:xfrm>
              <a:prstGeom prst="rect">
                <a:avLst/>
              </a:prstGeom>
              <a:blipFill>
                <a:blip r:embed="rId6"/>
                <a:stretch>
                  <a:fillRect t="-8911" b="-2376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9809" y="5516066"/>
                <a:ext cx="10080625" cy="577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Each player uses an optimal strategy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809" y="5516066"/>
                <a:ext cx="10080625" cy="577209"/>
              </a:xfrm>
              <a:prstGeom prst="rect">
                <a:avLst/>
              </a:prstGeom>
              <a:blipFill>
                <a:blip r:embed="rId7"/>
                <a:stretch>
                  <a:fillRect t="-9474" b="-3157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18373" y="6202721"/>
                <a:ext cx="10080625" cy="577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the play gets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she uses an optimal strategy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73" y="6202721"/>
                <a:ext cx="10080625" cy="577209"/>
              </a:xfrm>
              <a:prstGeom prst="rect">
                <a:avLst/>
              </a:prstGeom>
              <a:blipFill>
                <a:blip r:embed="rId8"/>
                <a:stretch>
                  <a:fillRect t="-9574" b="-3297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10839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15285"/>
            <a:ext cx="10080625" cy="1144929"/>
          </a:xfr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Positional optimal strategies</a:t>
            </a:r>
            <a:b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</a:br>
            <a:r>
              <a:rPr lang="en-US" sz="3600" dirty="0" smtClean="0">
                <a:solidFill>
                  <a:srgbClr val="993300"/>
                </a:solidFill>
                <a:cs typeface="Times New Roman" panose="02020603050405020304" pitchFamily="18" charset="0"/>
              </a:rPr>
              <a:t>[ </a:t>
            </a:r>
            <a:r>
              <a:rPr lang="en-US" sz="3600" dirty="0" err="1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Ehrenfeucht</a:t>
            </a:r>
            <a:r>
              <a:rPr lang="en-US" sz="3600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3600" dirty="0" err="1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Mycielski</a:t>
            </a:r>
            <a:r>
              <a:rPr lang="en-US" sz="360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(1979) </a:t>
            </a:r>
            <a:r>
              <a:rPr lang="en-US" sz="3600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en-US" sz="3600" dirty="0">
              <a:solidFill>
                <a:srgbClr val="993300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Text Box 49"/>
          <p:cNvSpPr txBox="1">
            <a:spLocks noChangeArrowheads="1"/>
          </p:cNvSpPr>
          <p:nvPr/>
        </p:nvSpPr>
        <p:spPr bwMode="auto">
          <a:xfrm>
            <a:off x="118990" y="1530561"/>
            <a:ext cx="9842644" cy="968214"/>
          </a:xfrm>
          <a:prstGeom prst="rect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Theorem: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Both players have positional strategies that are optimal from every starting position in th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finite, and hence, infinite games.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2955" y="2586210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Suppose that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55" y="2586210"/>
                <a:ext cx="10080625" cy="544893"/>
              </a:xfrm>
              <a:prstGeom prst="rect">
                <a:avLst/>
              </a:prstGeom>
              <a:blipFill>
                <a:blip r:embed="rId3"/>
                <a:stretch>
                  <a:fillRect t="-6667" b="-3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21793" y="3100287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Consider optimal strategies of player 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from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all vertices in the finite games with restart 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93" y="3100287"/>
                <a:ext cx="10080625" cy="954107"/>
              </a:xfrm>
              <a:prstGeom prst="rect">
                <a:avLst/>
              </a:prstGeom>
              <a:blipFill>
                <a:blip r:embed="rId4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9809" y="4023578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plays arrive 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all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history is 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forgotten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809" y="4023578"/>
                <a:ext cx="10080625" cy="544893"/>
              </a:xfrm>
              <a:prstGeom prst="rect">
                <a:avLst/>
              </a:prstGeom>
              <a:blipFill>
                <a:blip r:embed="rId5"/>
                <a:stretch>
                  <a:fillRect t="-6742" b="-314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18373" y="4537655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we may assume that all optimal strategies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use the same edge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73" y="4537655"/>
                <a:ext cx="10080625" cy="954107"/>
              </a:xfrm>
              <a:prstGeom prst="rect">
                <a:avLst/>
              </a:prstGeom>
              <a:blipFill>
                <a:blip r:embed="rId6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16663" y="5460946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Removing all other edges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does not change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𝑉𝑎𝑙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hence does not change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𝑉𝑎𝑙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for every 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663" y="5460946"/>
                <a:ext cx="10080625" cy="954107"/>
              </a:xfrm>
              <a:prstGeom prst="rect">
                <a:avLst/>
              </a:prstGeom>
              <a:blipFill>
                <a:blip r:embed="rId7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Box 49"/>
          <p:cNvSpPr txBox="1">
            <a:spLocks noChangeArrowheads="1"/>
          </p:cNvSpPr>
          <p:nvPr/>
        </p:nvSpPr>
        <p:spPr bwMode="auto">
          <a:xfrm>
            <a:off x="25227" y="6384235"/>
            <a:ext cx="10080625" cy="968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Continuing in this way we get a positional strategy for player 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optimal from all vertices in the finite game. (Surprising!)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0167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4705"/>
            <a:ext cx="10080625" cy="629724"/>
          </a:xfr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Energy Games (EGs)</a:t>
            </a:r>
            <a:endParaRPr lang="en-US" sz="3600" dirty="0">
              <a:solidFill>
                <a:srgbClr val="993300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Text Box 49"/>
          <p:cNvSpPr txBox="1">
            <a:spLocks noChangeArrowheads="1"/>
          </p:cNvSpPr>
          <p:nvPr/>
        </p:nvSpPr>
        <p:spPr bwMode="auto">
          <a:xfrm>
            <a:off x="14939" y="1216351"/>
            <a:ext cx="10080625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Played on the same arenas as MPGs.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2955" y="1812459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play generates a sequence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 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edge costs.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55" y="1812459"/>
                <a:ext cx="10080625" cy="544893"/>
              </a:xfrm>
              <a:prstGeom prst="rect">
                <a:avLst/>
              </a:prstGeom>
              <a:blipFill>
                <a:blip r:embed="rId3"/>
                <a:stretch>
                  <a:fillRect t="-6667" b="-3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21793" y="2408567"/>
                <a:ext cx="10080625" cy="11146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value/outcome of the play is the smallest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such that: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93" y="2408567"/>
                <a:ext cx="10080625" cy="1114601"/>
              </a:xfrm>
              <a:prstGeom prst="rect">
                <a:avLst/>
              </a:prstGeom>
              <a:blipFill>
                <a:blip r:embed="rId4"/>
                <a:stretch>
                  <a:fillRect t="-3279" b="-1038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-1" y="3574383"/>
                <a:ext cx="10080625" cy="7700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𝐸𝑁𝐺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∞</m:t>
                            </m:r>
                          </m:sup>
                        </m:sSubSup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−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inf</m:t>
                            </m:r>
                          </m:e>
                          <m:lim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≥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lim>
                        </m:limLow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fName>
                      <m:e>
                        <m:nary>
                          <m:naryPr>
                            <m:chr m:val="∑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e>
                    </m:func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( 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)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" y="3574383"/>
                <a:ext cx="10080625" cy="7700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18373" y="4395617"/>
                <a:ext cx="10080625" cy="5157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token is an </a:t>
                </a:r>
                <a:r>
                  <a:rPr lang="en-US" sz="28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electric car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a </a:t>
                </a:r>
                <a:r>
                  <a:rPr lang="en-US" sz="2800" i="1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battery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whose initial charge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73" y="4395617"/>
                <a:ext cx="10080625" cy="515782"/>
              </a:xfrm>
              <a:prstGeom prst="rect">
                <a:avLst/>
              </a:prstGeom>
              <a:blipFill>
                <a:blip r:embed="rId6"/>
                <a:stretch>
                  <a:fillRect l="-363" t="-12941" r="-363" b="-317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25227" y="6154574"/>
                <a:ext cx="10080625" cy="5157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𝑉𝑎𝑙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𝐸𝑁𝐺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minimal initial charge required 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survive forever. 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227" y="6154574"/>
                <a:ext cx="10080625" cy="515782"/>
              </a:xfrm>
              <a:prstGeom prst="rect">
                <a:avLst/>
              </a:prstGeom>
              <a:blipFill>
                <a:blip r:embed="rId7"/>
                <a:stretch>
                  <a:fillRect t="-14286" r="-907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16663" y="4962614"/>
                <a:ext cx="10080625" cy="5447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charge gained by traversing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663" y="4962614"/>
                <a:ext cx="10080625" cy="544765"/>
              </a:xfrm>
              <a:prstGeom prst="rect">
                <a:avLst/>
              </a:prstGeom>
              <a:blipFill>
                <a:blip r:embed="rId8"/>
                <a:stretch>
                  <a:fillRect t="-12360" b="-2584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25227" y="5558594"/>
                <a:ext cx="10080625" cy="5157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game ends, and player 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looses, if charge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227" y="5558594"/>
                <a:ext cx="10080625" cy="515782"/>
              </a:xfrm>
              <a:prstGeom prst="rect">
                <a:avLst/>
              </a:prstGeom>
              <a:blipFill>
                <a:blip r:embed="rId9"/>
                <a:stretch>
                  <a:fillRect t="-14286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49"/>
          <p:cNvSpPr txBox="1">
            <a:spLocks noChangeArrowheads="1"/>
          </p:cNvSpPr>
          <p:nvPr/>
        </p:nvSpPr>
        <p:spPr bwMode="auto">
          <a:xfrm>
            <a:off x="23517" y="6721574"/>
            <a:ext cx="10080625" cy="515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Values exist, positional optimal strategies, … 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7939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87445"/>
            <a:ext cx="10080625" cy="629724"/>
          </a:xfr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MPGs and EGs</a:t>
            </a:r>
            <a:endParaRPr lang="en-US" sz="3600" dirty="0">
              <a:solidFill>
                <a:srgbClr val="9933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49"/>
              <p:cNvSpPr txBox="1">
                <a:spLocks noChangeArrowheads="1"/>
              </p:cNvSpPr>
              <p:nvPr/>
            </p:nvSpPr>
            <p:spPr bwMode="auto">
              <a:xfrm>
                <a:off x="14939" y="1298543"/>
                <a:ext cx="10080625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b="1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Theorem: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𝑉𝐴𝐿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𝑀𝑃𝐺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iff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𝑉𝐴𝐿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𝐸𝑁𝐺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</m:oMath>
                </a14:m>
                <a:r>
                  <a: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39" y="1298543"/>
                <a:ext cx="10080625" cy="583558"/>
              </a:xfrm>
              <a:prstGeom prst="rect">
                <a:avLst/>
              </a:prstGeom>
              <a:blipFill>
                <a:blip r:embed="rId3"/>
                <a:stretch>
                  <a:fillRect t="-6250" b="-2187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4777483" y="2528014"/>
                <a:ext cx="5314661" cy="7878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𝑊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max</m:t>
                            </m:r>
                          </m:e>
                          <m:lim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𝑣</m:t>
                                </m:r>
                              </m:e>
                            </m:d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∈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lim>
                        </m:limLow>
                      </m:fName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𝑣</m:t>
                                </m:r>
                              </m:e>
                            </m:d>
                          </m:e>
                        </m:d>
                      </m:e>
                    </m:func>
                  </m:oMath>
                </a14:m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77483" y="2528014"/>
                <a:ext cx="5314661" cy="7878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49"/>
          <p:cNvSpPr txBox="1">
            <a:spLocks noChangeArrowheads="1"/>
          </p:cNvSpPr>
          <p:nvPr/>
        </p:nvSpPr>
        <p:spPr bwMode="auto">
          <a:xfrm>
            <a:off x="18373" y="3418436"/>
            <a:ext cx="10080625" cy="99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conditions are equivalent to player 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0/1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having a strategy </a:t>
            </a:r>
            <a:b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 ensures that every cycle closed is non-negative.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49"/>
              <p:cNvSpPr txBox="1">
                <a:spLocks noChangeArrowheads="1"/>
              </p:cNvSpPr>
              <p:nvPr/>
            </p:nvSpPr>
            <p:spPr bwMode="auto">
              <a:xfrm>
                <a:off x="4859676" y="1903005"/>
                <a:ext cx="5234178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𝑉𝐴𝐿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𝐸𝑁𝐺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𝑊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59676" y="1903005"/>
                <a:ext cx="5234178" cy="54489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49"/>
              <p:cNvSpPr txBox="1">
                <a:spLocks noChangeArrowheads="1"/>
              </p:cNvSpPr>
              <p:nvPr/>
            </p:nvSpPr>
            <p:spPr bwMode="auto">
              <a:xfrm>
                <a:off x="13229" y="4713706"/>
                <a:ext cx="10080625" cy="6087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b="1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Corollary: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𝑉𝐴𝐿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𝑀𝑃𝐺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iff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𝑉𝐴𝐿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𝐸𝑁𝐺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sup>
                    </m:sSubSup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</m:oMath>
                </a14:m>
                <a:r>
                  <a: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229" y="4713706"/>
                <a:ext cx="10080625" cy="608756"/>
              </a:xfrm>
              <a:prstGeom prst="rect">
                <a:avLst/>
              </a:prstGeom>
              <a:blipFill>
                <a:blip r:embed="rId6"/>
                <a:stretch>
                  <a:fillRect b="-23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ounded Rectangular Callout 1"/>
              <p:cNvSpPr/>
              <p:nvPr/>
            </p:nvSpPr>
            <p:spPr bwMode="auto">
              <a:xfrm>
                <a:off x="6256961" y="5640512"/>
                <a:ext cx="3051426" cy="1115483"/>
              </a:xfrm>
              <a:prstGeom prst="wedgeRoundRectCallout">
                <a:avLst>
                  <a:gd name="adj1" fmla="val -25210"/>
                  <a:gd name="adj2" fmla="val -69010"/>
                  <a:gd name="adj3" fmla="val 16667"/>
                </a:avLst>
              </a:prstGeom>
              <a:solidFill>
                <a:srgbClr val="61D2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Subtract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</m:oMath>
                </a14:m>
                <a:r>
                  <a:rPr kumimoji="0" lang="en-US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kumimoji="0" lang="en-US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kumimoji="0" lang="en-US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from</a:t>
                </a:r>
                <a:r>
                  <a:rPr kumimoji="0" lang="en-US" sz="3200" b="0" i="0" u="none" strike="noStrike" cap="none" normalizeH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all costs.</a:t>
                </a:r>
                <a:r>
                  <a:rPr kumimoji="0" lang="en-US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Rounded Rectangular Callout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56961" y="5640512"/>
                <a:ext cx="3051426" cy="1115483"/>
              </a:xfrm>
              <a:prstGeom prst="wedgeRoundRectCallout">
                <a:avLst>
                  <a:gd name="adj1" fmla="val -25210"/>
                  <a:gd name="adj2" fmla="val -69010"/>
                  <a:gd name="adj3" fmla="val 16667"/>
                </a:avLst>
              </a:prstGeom>
              <a:blipFill>
                <a:blip r:embed="rId7"/>
                <a:stretch>
                  <a:fillRect b="-9545"/>
                </a:stretch>
              </a:blip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 Box 49"/>
          <p:cNvSpPr txBox="1">
            <a:spLocks noChangeArrowheads="1"/>
          </p:cNvSpPr>
          <p:nvPr/>
        </p:nvSpPr>
        <p:spPr bwMode="auto">
          <a:xfrm>
            <a:off x="278646" y="5620537"/>
            <a:ext cx="5505702" cy="1566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Thus, up to a </a:t>
            </a:r>
            <a:r>
              <a:rPr lang="en-US" sz="28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binary search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over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possible values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solving MPGs is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equivalent to solving EGs. 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49"/>
          <p:cNvSpPr txBox="1">
            <a:spLocks noChangeArrowheads="1"/>
          </p:cNvSpPr>
          <p:nvPr/>
        </p:nvSpPr>
        <p:spPr bwMode="auto">
          <a:xfrm>
            <a:off x="119403" y="1988620"/>
            <a:ext cx="5325899" cy="1449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Roles of players swapped:</a:t>
            </a:r>
            <a:b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Player 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MPG is player 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EG</a:t>
            </a:r>
            <a:b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vice versa.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3126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14" grpId="0"/>
      <p:bldP spid="15" grpId="0"/>
      <p:bldP spid="2" grpId="0" animBg="1"/>
      <p:bldP spid="16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12787"/>
            <a:ext cx="10080625" cy="629724"/>
          </a:xfr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Algorithms for EGs (and MPGs)</a:t>
            </a:r>
            <a:endParaRPr lang="en-US" sz="3600" dirty="0">
              <a:solidFill>
                <a:srgbClr val="9933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18373" y="1178683"/>
                <a:ext cx="10080625" cy="15142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32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𝑚𝑛</m:t>
                        </m:r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</m:d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 Brim-</a:t>
                </a:r>
                <a:r>
                  <a:rPr lang="en-US" sz="2800" dirty="0" err="1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Chaloupka</a:t>
                </a:r>
                <a:r>
                  <a:rPr lang="en-US" sz="28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-Doyen-</a:t>
                </a:r>
                <a:r>
                  <a:rPr lang="en-US" sz="2800" dirty="0" err="1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Gentilini</a:t>
                </a:r>
                <a:r>
                  <a:rPr lang="en-US" sz="28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800" dirty="0" err="1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Raskin</a:t>
                </a:r>
                <a:r>
                  <a:rPr lang="en-US" sz="28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(2011) ]</a:t>
                </a:r>
                <a:br>
                  <a:rPr lang="en-US" sz="28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Integer costs,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𝑊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max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𝑣</m:t>
                                </m:r>
                              </m:e>
                            </m:d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| 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𝑣</m:t>
                                </m:r>
                              </m:e>
                            </m:d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≤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</m:d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(≥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func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73" y="1178683"/>
                <a:ext cx="10080625" cy="1514261"/>
              </a:xfrm>
              <a:prstGeom prst="rect">
                <a:avLst/>
              </a:prstGeom>
              <a:blipFill>
                <a:blip r:embed="rId3"/>
                <a:stretch>
                  <a:fillRect b="-843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16663" y="2903027"/>
                <a:ext cx="10080625" cy="15808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32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min</m:t>
                            </m:r>
                          </m:fName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𝑚𝑛</m:t>
                                </m:r>
                                <m:r>
                                  <a:rPr lang="en-US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𝑊</m:t>
                                </m:r>
                                <m:r>
                                  <a:rPr lang="en-US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,  </m:t>
                                </m:r>
                                <m:sSup>
                                  <m:sSupPr>
                                    <m:ctrlPr>
                                      <a:rPr lang="en-US" sz="32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𝑚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sz="32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/</m:t>
                                    </m:r>
                                    <m:r>
                                      <a:rPr lang="en-US" sz="32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</m:e>
                            </m:d>
                          </m:e>
                        </m:func>
                      </m:e>
                    </m:d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 </a:t>
                </a:r>
                <a:r>
                  <a:rPr lang="en-US" sz="2800" dirty="0" err="1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Dorfman</a:t>
                </a:r>
                <a:r>
                  <a:rPr lang="en-US" sz="28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-Kaplan-Z (2019) ]</a:t>
                </a:r>
                <a:br>
                  <a:rPr lang="en-US" sz="28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Integer costs,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𝑊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max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𝑣</m:t>
                                </m:r>
                              </m:e>
                            </m:d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| 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𝑣</m:t>
                                </m:r>
                              </m:e>
                            </m:d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≤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</m:d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(≥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func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663" y="2903027"/>
                <a:ext cx="10080625" cy="1580817"/>
              </a:xfrm>
              <a:prstGeom prst="rect">
                <a:avLst/>
              </a:prstGeom>
              <a:blipFill>
                <a:blip r:embed="rId4"/>
                <a:stretch>
                  <a:fillRect b="-769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25227" y="4822580"/>
                <a:ext cx="10080625" cy="20844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32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  <m:d>
                          <m:dPr>
                            <m:ctrlPr>
                              <a:rPr lang="en-US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en-US" sz="32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func>
                                  <m:funcPr>
                                    <m:ctrlPr>
                                      <a:rPr lang="en-US" sz="32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320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sz="32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𝑚</m:t>
                                    </m:r>
                                  </m:e>
                                </m:func>
                              </m:e>
                            </m:rad>
                          </m:e>
                        </m:d>
                        <m: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sup>
                    </m:sSup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 </a:t>
                </a:r>
                <a:r>
                  <a:rPr lang="en-US" sz="2800" dirty="0" err="1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Kalai</a:t>
                </a:r>
                <a:r>
                  <a:rPr lang="en-US" sz="28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(1992) ] [</a:t>
                </a:r>
                <a:r>
                  <a:rPr lang="en-US" sz="2800" dirty="0" err="1">
                    <a:solidFill>
                      <a:srgbClr val="993300"/>
                    </a:solidFill>
                    <a:latin typeface="Times New Roman" pitchFamily="18" charset="0"/>
                    <a:cs typeface="Times New Roman" pitchFamily="18" charset="0"/>
                  </a:rPr>
                  <a:t>Matoušek</a:t>
                </a:r>
                <a:r>
                  <a:rPr lang="en-US" sz="2800" dirty="0" err="1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-Sharir-Welzl</a:t>
                </a:r>
                <a:r>
                  <a:rPr lang="en-US" sz="28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(1996) ]</a:t>
                </a:r>
                <a:br>
                  <a:rPr lang="en-US" sz="28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 </a:t>
                </a:r>
                <a:r>
                  <a:rPr lang="en-US" sz="28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Ludwig </a:t>
                </a:r>
                <a:r>
                  <a:rPr lang="en-US" sz="2800" dirty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28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1995) ] [ </a:t>
                </a:r>
                <a:r>
                  <a:rPr lang="en-US" sz="2800" dirty="0" err="1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Björklund-Vorobyov</a:t>
                </a:r>
                <a:r>
                  <a:rPr lang="en-US" sz="28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(2007) ] </a:t>
                </a:r>
                <a:r>
                  <a:rPr lang="en-US" sz="2800" dirty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Arbitrary costs,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randomized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227" y="4822580"/>
                <a:ext cx="10080625" cy="2084417"/>
              </a:xfrm>
              <a:prstGeom prst="rect">
                <a:avLst/>
              </a:prstGeom>
              <a:blipFill>
                <a:blip r:embed="rId5"/>
                <a:stretch>
                  <a:fillRect b="-584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88501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-4356" y="2221324"/>
            <a:ext cx="10080625" cy="51725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Mean-Payoff Games (MPGs)</a:t>
            </a:r>
          </a:p>
        </p:txBody>
      </p:sp>
      <p:sp>
        <p:nvSpPr>
          <p:cNvPr id="4" name="Rectangle 61"/>
          <p:cNvSpPr>
            <a:spLocks noChangeArrowheads="1"/>
          </p:cNvSpPr>
          <p:nvPr/>
        </p:nvSpPr>
        <p:spPr bwMode="auto">
          <a:xfrm>
            <a:off x="21772" y="460815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4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Lecture 4</a:t>
            </a:r>
            <a:endParaRPr lang="en-US" sz="32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 Box 49"/>
          <p:cNvSpPr txBox="1">
            <a:spLocks noChangeArrowheads="1"/>
          </p:cNvSpPr>
          <p:nvPr/>
        </p:nvSpPr>
        <p:spPr bwMode="auto">
          <a:xfrm>
            <a:off x="1" y="2873224"/>
            <a:ext cx="10080624" cy="609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2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Games (EGs)</a:t>
            </a:r>
            <a:endParaRPr lang="en-US" sz="32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4208" y="1206739"/>
            <a:ext cx="10080625" cy="77585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4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Deterministic games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33320" y="3836865"/>
            <a:ext cx="10080625" cy="48487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Existence of values and optimal positional strategies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21336" y="4561190"/>
            <a:ext cx="10080625" cy="48487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Finite vs. Infinite 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MPG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19626" y="5285515"/>
            <a:ext cx="10080625" cy="48487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Equivalence of 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MPG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and </a:t>
            </a: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17916" y="6009841"/>
            <a:ext cx="10080625" cy="48487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3000" i="1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pseudo-polynomial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time algorithm for 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MPG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and </a:t>
            </a: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97021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81965"/>
            <a:ext cx="10080625" cy="629724"/>
          </a:xfr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Optimality </a:t>
            </a:r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equations </a:t>
            </a:r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for EGs</a:t>
            </a:r>
            <a:endParaRPr lang="en-US" sz="3600" dirty="0">
              <a:solidFill>
                <a:srgbClr val="9933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21793" y="3950986"/>
                <a:ext cx="10080625" cy="515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28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,  for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all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93" y="3950986"/>
                <a:ext cx="10080625" cy="515334"/>
              </a:xfrm>
              <a:prstGeom prst="rect">
                <a:avLst/>
              </a:prstGeom>
              <a:blipFill>
                <a:blip r:embed="rId3"/>
                <a:stretch>
                  <a:fillRect t="-12941" b="-317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14939" y="5634221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Theorem: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the value of the EG that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starts 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Furthermore, both players have positional strategies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that are optimal from each starting vertex. 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39" y="5634221"/>
                <a:ext cx="10080625" cy="1384995"/>
              </a:xfrm>
              <a:prstGeom prst="rect">
                <a:avLst/>
              </a:prstGeom>
              <a:blipFill>
                <a:blip r:embed="rId4"/>
                <a:stretch>
                  <a:fillRect t="-4405" b="-1145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-3885" y="1135876"/>
                <a:ext cx="10080625" cy="7686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28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max</m:t>
                    </m:r>
                    <m: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begChr m:val="{"/>
                        <m:endChr m:val="}"/>
                        <m:ctrl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,</m:t>
                        </m:r>
                        <m:limLow>
                          <m:limLowPr>
                            <m:ctrlPr>
                              <a:rPr lang="en-US" sz="2800" b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min</m:t>
                            </m:r>
                          </m:e>
                          <m:lim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𝑣</m:t>
                                </m:r>
                              </m:e>
                            </m:d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∈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lim>
                        </m:limLow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885" y="1135876"/>
                <a:ext cx="10080625" cy="768672"/>
              </a:xfrm>
              <a:prstGeom prst="rect">
                <a:avLst/>
              </a:prstGeom>
              <a:blipFill>
                <a:blip r:embed="rId5"/>
                <a:stretch>
                  <a:fillRect t="-396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4679" y="1884178"/>
                <a:ext cx="10080625" cy="7696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28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max</m:t>
                    </m:r>
                    <m: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begChr m:val="{"/>
                        <m:endChr m:val="}"/>
                        <m:ctrl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,</m:t>
                        </m:r>
                        <m:limLow>
                          <m:limLowPr>
                            <m:ctrlPr>
                              <a:rPr lang="en-US" sz="2800" b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max</m:t>
                            </m:r>
                          </m:e>
                          <m:lim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𝑣</m:t>
                                </m:r>
                              </m:e>
                            </m:d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∈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lim>
                        </m:limLow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79" y="1884178"/>
                <a:ext cx="10080625" cy="769698"/>
              </a:xfrm>
              <a:prstGeom prst="rect">
                <a:avLst/>
              </a:prstGeom>
              <a:blipFill>
                <a:blip r:embed="rId6"/>
                <a:stretch>
                  <a:fillRect t="-396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 Box 49"/>
              <p:cNvSpPr txBox="1">
                <a:spLocks noChangeArrowheads="1"/>
              </p:cNvSpPr>
              <p:nvPr/>
            </p:nvSpPr>
            <p:spPr bwMode="auto">
              <a:xfrm>
                <a:off x="-465" y="2782212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function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∪{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</a:t>
                </a:r>
                <a:r>
                  <a:rPr lang="en-US" sz="2800" i="1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feasible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iff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65" y="2782212"/>
                <a:ext cx="10080625" cy="523220"/>
              </a:xfrm>
              <a:prstGeom prst="rect">
                <a:avLst/>
              </a:prstGeom>
              <a:blipFill>
                <a:blip r:embed="rId7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 Box 49"/>
              <p:cNvSpPr txBox="1">
                <a:spLocks noChangeArrowheads="1"/>
              </p:cNvSpPr>
              <p:nvPr/>
            </p:nvSpPr>
            <p:spPr bwMode="auto">
              <a:xfrm>
                <a:off x="18373" y="3336270"/>
                <a:ext cx="10080625" cy="515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28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,  for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some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73" y="3336270"/>
                <a:ext cx="10080625" cy="515334"/>
              </a:xfrm>
              <a:prstGeom prst="rect">
                <a:avLst/>
              </a:prstGeom>
              <a:blipFill>
                <a:blip r:embed="rId8"/>
                <a:stretch>
                  <a:fillRect t="-12941" b="-317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 Box 49"/>
              <p:cNvSpPr txBox="1">
                <a:spLocks noChangeArrowheads="1"/>
              </p:cNvSpPr>
              <p:nvPr/>
            </p:nvSpPr>
            <p:spPr bwMode="auto">
              <a:xfrm>
                <a:off x="13229" y="4553729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Lemma: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infimum, vertex-wise, of all feasible functions is feasible. It is the 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smallest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solution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the optimality equations.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229" y="4553729"/>
                <a:ext cx="10080625" cy="954107"/>
              </a:xfrm>
              <a:prstGeom prst="rect">
                <a:avLst/>
              </a:prstGeom>
              <a:blipFill>
                <a:blip r:embed="rId9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71461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  <p:bldP spid="12" grpId="0"/>
      <p:bldP spid="14" grpId="0"/>
      <p:bldP spid="15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64157"/>
            <a:ext cx="10080625" cy="629724"/>
          </a:xfr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Optimality conditions for EGs</a:t>
            </a:r>
            <a:endParaRPr lang="en-US" sz="3600" dirty="0">
              <a:solidFill>
                <a:srgbClr val="9933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18373" y="1209511"/>
                <a:ext cx="10080625" cy="5770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,  for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some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73" y="1209511"/>
                <a:ext cx="10080625" cy="577081"/>
              </a:xfrm>
              <a:prstGeom prst="rect">
                <a:avLst/>
              </a:prstGeom>
              <a:blipFill>
                <a:blip r:embed="rId3"/>
                <a:stretch>
                  <a:fillRect t="-14737" b="-2631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6389" y="1793425"/>
                <a:ext cx="10080625" cy="5770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,  for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all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89" y="1793425"/>
                <a:ext cx="10080625" cy="577081"/>
              </a:xfrm>
              <a:prstGeom prst="rect">
                <a:avLst/>
              </a:prstGeom>
              <a:blipFill>
                <a:blip r:embed="rId4"/>
                <a:stretch>
                  <a:fillRect t="-14737" b="-2631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Box 49"/>
          <p:cNvSpPr txBox="1">
            <a:spLocks noChangeArrowheads="1"/>
          </p:cNvSpPr>
          <p:nvPr/>
        </p:nvSpPr>
        <p:spPr bwMode="auto">
          <a:xfrm>
            <a:off x="14939" y="2510896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Theorem: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 values of an EG form the smallest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non-negative solution of the optimality constraints.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23503" y="4659746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smallest non-negative solution, then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an optimal positional strategy for player 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503" y="4659746"/>
                <a:ext cx="10080625" cy="1384995"/>
              </a:xfrm>
              <a:prstGeom prst="rect">
                <a:avLst/>
              </a:prstGeom>
              <a:blipFill>
                <a:blip r:embed="rId5"/>
                <a:stretch>
                  <a:fillRect t="-4386" b="-109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-9029" y="6165060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Invariant: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If the token is 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charge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and edge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chosen, than the token moves 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charge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.)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9029" y="6165060"/>
                <a:ext cx="10080625" cy="954107"/>
              </a:xfrm>
              <a:prstGeom prst="rect">
                <a:avLst/>
              </a:prstGeom>
              <a:blipFill>
                <a:blip r:embed="rId6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49"/>
          <p:cNvSpPr txBox="1">
            <a:spLocks noChangeArrowheads="1"/>
          </p:cNvSpPr>
          <p:nvPr/>
        </p:nvSpPr>
        <p:spPr bwMode="auto">
          <a:xfrm>
            <a:off x="21793" y="3585321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(The smallest (vertex-wise) non-negative solution exits</a:t>
            </a:r>
            <a:b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the </a:t>
            </a:r>
            <a:r>
              <a:rPr lang="en-US" sz="2800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Knaster-Tarski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theorem, or by simple direct proofs.)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322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/>
      <p:bldP spid="7" grpId="0"/>
      <p:bldP spid="8" grpId="0"/>
      <p:bldP spid="9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90186"/>
            <a:ext cx="10080625" cy="629724"/>
          </a:xfr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Optimal positional strategy for Player 0</a:t>
            </a:r>
            <a:endParaRPr lang="en-US" sz="3600" dirty="0">
              <a:solidFill>
                <a:srgbClr val="9933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23503" y="3098080"/>
                <a:ext cx="10080625" cy="983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u="sng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Lemma: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the game starts 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initial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charge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Player 0 uses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 game goes on forever.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503" y="3098080"/>
                <a:ext cx="10080625" cy="983154"/>
              </a:xfrm>
              <a:prstGeom prst="rect">
                <a:avLst/>
              </a:prstGeom>
              <a:blipFill>
                <a:blip r:embed="rId3"/>
                <a:stretch>
                  <a:fillRect t="-6211" b="-136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-9029" y="4264350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Proof: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By playing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player 0 ensures, no matter what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Player 1 does, that when entering vertex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charge will be at least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9029" y="4264350"/>
                <a:ext cx="10080625" cy="1384995"/>
              </a:xfrm>
              <a:prstGeom prst="rect">
                <a:avLst/>
              </a:prstGeom>
              <a:blipFill>
                <a:blip r:embed="rId4"/>
                <a:stretch>
                  <a:fillRect t="-4846" b="-1145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 Box 49"/>
              <p:cNvSpPr txBox="1">
                <a:spLocks noChangeArrowheads="1"/>
              </p:cNvSpPr>
              <p:nvPr/>
            </p:nvSpPr>
            <p:spPr bwMode="auto">
              <a:xfrm>
                <a:off x="21793" y="1592144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the smallest solution to the optimality equations.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93" y="1592144"/>
                <a:ext cx="10080625" cy="523220"/>
              </a:xfrm>
              <a:prstGeom prst="rect">
                <a:avLst/>
              </a:prstGeom>
              <a:blipFill>
                <a:blip r:embed="rId5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20083" y="2278797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83" y="2278797"/>
                <a:ext cx="10080625" cy="523220"/>
              </a:xfrm>
              <a:prstGeom prst="rect">
                <a:avLst/>
              </a:prstGeom>
              <a:blipFill>
                <a:blip r:embed="rId6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20083" y="5855128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Starting 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charge at least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using an edge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reaches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charge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83" y="5855128"/>
                <a:ext cx="10080625" cy="954107"/>
              </a:xfrm>
              <a:prstGeom prst="rect">
                <a:avLst/>
              </a:prstGeom>
              <a:blipFill>
                <a:blip r:embed="rId7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76589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3" grpId="0"/>
      <p:bldP spid="11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77171"/>
            <a:ext cx="10080625" cy="629724"/>
          </a:xfr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Lower bounds on values (initial credits)</a:t>
            </a:r>
            <a:endParaRPr lang="en-US" sz="3600" dirty="0">
              <a:solidFill>
                <a:srgbClr val="9933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18373" y="1373895"/>
                <a:ext cx="10080625" cy="5770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,  for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some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73" y="1373895"/>
                <a:ext cx="10080625" cy="577081"/>
              </a:xfrm>
              <a:prstGeom prst="rect">
                <a:avLst/>
              </a:prstGeom>
              <a:blipFill>
                <a:blip r:embed="rId3"/>
                <a:stretch>
                  <a:fillRect t="-14737" b="-2631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6389" y="1957811"/>
                <a:ext cx="10080625" cy="5770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,  for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all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89" y="1957811"/>
                <a:ext cx="10080625" cy="577081"/>
              </a:xfrm>
              <a:prstGeom prst="rect">
                <a:avLst/>
              </a:prstGeom>
              <a:blipFill>
                <a:blip r:embed="rId4"/>
                <a:stretch>
                  <a:fillRect t="-14737" b="-2631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14939" y="2665011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Suppose that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 lower bound on values.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39" y="2665011"/>
                <a:ext cx="10080625" cy="544893"/>
              </a:xfrm>
              <a:prstGeom prst="rect">
                <a:avLst/>
              </a:prstGeom>
              <a:blipFill>
                <a:blip r:embed="rId5"/>
                <a:stretch>
                  <a:fillRect t="-6667" b="-3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23503" y="3338788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Suppose that the optimality conditions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are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violated 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503" y="3338788"/>
                <a:ext cx="10080625" cy="544893"/>
              </a:xfrm>
              <a:prstGeom prst="rect">
                <a:avLst/>
              </a:prstGeom>
              <a:blipFill>
                <a:blip r:embed="rId6"/>
                <a:stretch>
                  <a:fillRect t="-7865" b="-314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-9029" y="6637665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𝑈𝑃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also a lower bound on values.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9029" y="6637665"/>
                <a:ext cx="10080625" cy="544893"/>
              </a:xfrm>
              <a:prstGeom prst="rect">
                <a:avLst/>
              </a:prstGeom>
              <a:blipFill>
                <a:blip r:embed="rId7"/>
                <a:stretch>
                  <a:fillRect t="-7865" b="-314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21793" y="4012565"/>
                <a:ext cx="10080625" cy="24626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Define a new function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𝑈𝑃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where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 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</a:p>
              <a:p>
                <a:pPr algn="ctr">
                  <a:lnSpc>
                    <a:spcPct val="114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max</m:t>
                        </m:r>
                      </m:fName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{ 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</m:func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,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min</m:t>
                            </m:r>
                          </m:e>
                          <m:lim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𝑣</m:t>
                                </m:r>
                              </m:e>
                            </m:d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∈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lim>
                        </m:limLow>
                      </m:fName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func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} 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,  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,</a:t>
                </a:r>
              </a:p>
              <a:p>
                <a:pPr algn="ctr">
                  <a:lnSpc>
                    <a:spcPct val="114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max</m:t>
                        </m:r>
                      </m:fName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{ 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,</m:t>
                        </m:r>
                      </m:e>
                    </m:func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max</m:t>
                            </m:r>
                          </m:e>
                          <m:lim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𝑣</m:t>
                                </m:r>
                              </m:e>
                            </m:d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∈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lim>
                        </m:limLow>
                      </m:fName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func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}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 if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93" y="4012565"/>
                <a:ext cx="10080625" cy="2462662"/>
              </a:xfrm>
              <a:prstGeom prst="rect">
                <a:avLst/>
              </a:prstGeom>
              <a:blipFill>
                <a:blip r:embed="rId8"/>
                <a:stretch>
                  <a:fillRect t="-148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60704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12582"/>
            <a:ext cx="10080625" cy="1087670"/>
          </a:xfrm>
        </p:spPr>
        <p:txBody>
          <a:bodyPr>
            <a:spAutoFit/>
          </a:bodyPr>
          <a:lstStyle/>
          <a:p>
            <a:r>
              <a:rPr lang="en-US" sz="4000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“Small energy progress measure lifting”</a:t>
            </a:r>
            <a:br>
              <a:rPr lang="en-US" sz="4000" dirty="0" smtClean="0">
                <a:solidFill>
                  <a:srgbClr val="0033CC"/>
                </a:solidFill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 Brim-</a:t>
            </a:r>
            <a:r>
              <a:rPr lang="en-US" sz="3600" dirty="0" err="1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Chaloupka</a:t>
            </a:r>
            <a:r>
              <a:rPr lang="en-US" sz="360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-Doyen-</a:t>
            </a:r>
            <a:r>
              <a:rPr lang="en-US" sz="3600" dirty="0" err="1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Gentilini</a:t>
            </a:r>
            <a:r>
              <a:rPr lang="en-US" sz="360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dirty="0" err="1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Raskin</a:t>
            </a:r>
            <a:r>
              <a:rPr lang="en-US" sz="360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(2011) </a:t>
            </a:r>
            <a:r>
              <a:rPr lang="en-US" sz="3600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en-US" sz="3600" dirty="0">
              <a:solidFill>
                <a:srgbClr val="9933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6389" y="1824249"/>
                <a:ext cx="10080625" cy="5455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Start with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≡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89" y="1824249"/>
                <a:ext cx="10080625" cy="545534"/>
              </a:xfrm>
              <a:prstGeom prst="rect">
                <a:avLst/>
              </a:prstGeom>
              <a:blipFill>
                <a:blip r:embed="rId3"/>
                <a:stretch>
                  <a:fillRect t="-15556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14939" y="2336243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violates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𝑈𝑃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39" y="2336243"/>
                <a:ext cx="10080625" cy="544893"/>
              </a:xfrm>
              <a:prstGeom prst="rect">
                <a:avLst/>
              </a:prstGeom>
              <a:blipFill>
                <a:blip r:embed="rId4"/>
                <a:stretch>
                  <a:fillRect t="-6667" b="-3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49"/>
          <p:cNvSpPr txBox="1">
            <a:spLocks noChangeArrowheads="1"/>
          </p:cNvSpPr>
          <p:nvPr/>
        </p:nvSpPr>
        <p:spPr bwMode="auto">
          <a:xfrm>
            <a:off x="23503" y="3115360"/>
            <a:ext cx="10080625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the process terminates, it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yields a minimal solution.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-9029" y="5939184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Upon termination,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value vector.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9029" y="5939184"/>
                <a:ext cx="10080625" cy="544893"/>
              </a:xfrm>
              <a:prstGeom prst="rect">
                <a:avLst/>
              </a:prstGeom>
              <a:blipFill>
                <a:blip r:embed="rId5"/>
                <a:stretch>
                  <a:fillRect t="-6667" b="-3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49"/>
          <p:cNvSpPr txBox="1">
            <a:spLocks noChangeArrowheads="1"/>
          </p:cNvSpPr>
          <p:nvPr/>
        </p:nvSpPr>
        <p:spPr bwMode="auto">
          <a:xfrm>
            <a:off x="21793" y="3688844"/>
            <a:ext cx="10080625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integral costs termination is easy.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20083" y="4262328"/>
            <a:ext cx="10080625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Each increase is by at least 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9"/>
              <p:cNvSpPr txBox="1">
                <a:spLocks noChangeArrowheads="1"/>
              </p:cNvSpPr>
              <p:nvPr/>
            </p:nvSpPr>
            <p:spPr bwMode="auto">
              <a:xfrm>
                <a:off x="18373" y="4835812"/>
                <a:ext cx="10080625" cy="10747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Each value increased at most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W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times,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after which it is replaced by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73" y="4835812"/>
                <a:ext cx="10080625" cy="1074781"/>
              </a:xfrm>
              <a:prstGeom prst="rect">
                <a:avLst/>
              </a:prstGeom>
              <a:blipFill>
                <a:blip r:embed="rId6"/>
                <a:stretch>
                  <a:fillRect t="-3390" b="-1129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 Box 49"/>
          <p:cNvSpPr txBox="1">
            <a:spLocks noChangeArrowheads="1"/>
          </p:cNvSpPr>
          <p:nvPr/>
        </p:nvSpPr>
        <p:spPr bwMode="auto">
          <a:xfrm>
            <a:off x="20083" y="6512668"/>
            <a:ext cx="10080625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Optimal strategy for player </a:t>
            </a:r>
            <a:r>
              <a:rPr 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easily recovered.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3411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66145"/>
            <a:ext cx="10080625" cy="1144929"/>
          </a:xfr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Pseudo-polynomial time algorithm</a:t>
            </a:r>
            <a:b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</a:br>
            <a:r>
              <a:rPr lang="en-US" sz="3600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 </a:t>
            </a:r>
            <a:r>
              <a:rPr lang="en-US" sz="360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Brim-</a:t>
            </a:r>
            <a:r>
              <a:rPr lang="en-US" sz="3600" dirty="0" err="1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Chaloupka</a:t>
            </a:r>
            <a:r>
              <a:rPr lang="en-US" sz="360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-Doyen-</a:t>
            </a:r>
            <a:r>
              <a:rPr lang="en-US" sz="3600" dirty="0" err="1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Gentilini</a:t>
            </a:r>
            <a:r>
              <a:rPr lang="en-US" sz="360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dirty="0" err="1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Raskin</a:t>
            </a:r>
            <a:r>
              <a:rPr lang="en-US" sz="360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(2011) </a:t>
            </a:r>
            <a:r>
              <a:rPr lang="en-US" sz="3600" dirty="0" smtClean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en-US" sz="3600" dirty="0">
              <a:solidFill>
                <a:srgbClr val="9933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6389" y="1906441"/>
                <a:ext cx="10080625" cy="5455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30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3000" b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Implementation in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𝑚𝑛</m:t>
                        </m:r>
                        <m:r>
                          <a:rPr lang="en-US" sz="3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time.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89" y="1906441"/>
                <a:ext cx="10080625" cy="545534"/>
              </a:xfrm>
              <a:prstGeom prst="rect">
                <a:avLst/>
              </a:prstGeom>
              <a:blipFill>
                <a:blip r:embed="rId3"/>
                <a:stretch>
                  <a:fillRect t="-15730" b="-3483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23503" y="2591382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Keep a list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</a:t>
                </a:r>
                <a:r>
                  <a:rPr lang="en-US" sz="28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invalid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vertices.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503" y="2591382"/>
                <a:ext cx="10080625" cy="544893"/>
              </a:xfrm>
              <a:prstGeom prst="rect">
                <a:avLst/>
              </a:prstGeom>
              <a:blipFill>
                <a:blip r:embed="rId4"/>
                <a:stretch>
                  <a:fillRect t="-6742" b="-314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21793" y="3225824"/>
                <a:ext cx="10080625" cy="10747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vertex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𝑐𝑜𝑢𝑛𝑡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the number of valid edges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93" y="3225824"/>
                <a:ext cx="10080625" cy="1074781"/>
              </a:xfrm>
              <a:prstGeom prst="rect">
                <a:avLst/>
              </a:prstGeom>
              <a:blipFill>
                <a:blip r:embed="rId5"/>
                <a:stretch>
                  <a:fillRect t="-3409" b="-1193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49"/>
              <p:cNvSpPr txBox="1">
                <a:spLocks noChangeArrowheads="1"/>
              </p:cNvSpPr>
              <p:nvPr/>
            </p:nvSpPr>
            <p:spPr bwMode="auto">
              <a:xfrm>
                <a:off x="20083" y="5024596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Updating a vertex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takes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deg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</m:e>
                            </m:d>
                          </m:e>
                        </m:func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time.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83" y="5024596"/>
                <a:ext cx="10080625" cy="544893"/>
              </a:xfrm>
              <a:prstGeom prst="rect">
                <a:avLst/>
              </a:prstGeom>
              <a:blipFill>
                <a:blip r:embed="rId6"/>
                <a:stretch>
                  <a:fillRect t="-6667" b="-3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 Box 49"/>
              <p:cNvSpPr txBox="1">
                <a:spLocks noChangeArrowheads="1"/>
              </p:cNvSpPr>
              <p:nvPr/>
            </p:nvSpPr>
            <p:spPr bwMode="auto">
              <a:xfrm>
                <a:off x="18373" y="5659038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Each vertex updated at most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𝑊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times.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73" y="5659038"/>
                <a:ext cx="10080625" cy="544893"/>
              </a:xfrm>
              <a:prstGeom prst="rect">
                <a:avLst/>
              </a:prstGeom>
              <a:blipFill>
                <a:blip r:embed="rId7"/>
                <a:stretch>
                  <a:fillRect t="-6667" b="-3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 Box 49"/>
              <p:cNvSpPr txBox="1">
                <a:spLocks noChangeArrowheads="1"/>
              </p:cNvSpPr>
              <p:nvPr/>
            </p:nvSpPr>
            <p:spPr bwMode="auto">
              <a:xfrm>
                <a:off x="16663" y="6293482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Total time: 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∈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sub>
                          <m:sup/>
                          <m:e>
                            <m:func>
                              <m:func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deg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𝑢</m:t>
                                    </m:r>
                                  </m:e>
                                </m:d>
                              </m:e>
                            </m:func>
                          </m:e>
                        </m:nary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=  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𝑚𝑛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𝑊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663" y="6293482"/>
                <a:ext cx="10080625" cy="544893"/>
              </a:xfrm>
              <a:prstGeom prst="rect">
                <a:avLst/>
              </a:prstGeom>
              <a:blipFill>
                <a:blip r:embed="rId8"/>
                <a:stretch>
                  <a:fillRect t="-6667" b="-3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49"/>
              <p:cNvSpPr txBox="1">
                <a:spLocks noChangeArrowheads="1"/>
              </p:cNvSpPr>
              <p:nvPr/>
            </p:nvSpPr>
            <p:spPr bwMode="auto">
              <a:xfrm>
                <a:off x="9809" y="4390154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vertex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becomes invalid when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𝑐𝑜𝑢𝑛𝑡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drops to 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809" y="4390154"/>
                <a:ext cx="10080625" cy="544893"/>
              </a:xfrm>
              <a:prstGeom prst="rect">
                <a:avLst/>
              </a:prstGeom>
              <a:blipFill>
                <a:blip r:embed="rId9"/>
                <a:stretch>
                  <a:fillRect t="-6667" b="-3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84649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/>
      <p:bldP spid="15" grpId="0"/>
      <p:bldP spid="16" grpId="0"/>
      <p:bldP spid="17" grpId="0"/>
      <p:bldP spid="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61"/>
          <p:cNvSpPr>
            <a:spLocks noChangeArrowheads="1"/>
          </p:cNvSpPr>
          <p:nvPr/>
        </p:nvSpPr>
        <p:spPr bwMode="auto">
          <a:xfrm>
            <a:off x="0" y="344488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4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A worst-case example</a:t>
            </a:r>
            <a:endParaRPr lang="en-US" sz="3200" dirty="0">
              <a:solidFill>
                <a:srgbClr val="CC3300"/>
              </a:solidFill>
              <a:latin typeface="+mj-lt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6" name="Text Box 50"/>
              <p:cNvSpPr txBox="1">
                <a:spLocks noChangeArrowheads="1"/>
              </p:cNvSpPr>
              <p:nvPr/>
            </p:nvSpPr>
            <p:spPr bwMode="auto">
              <a:xfrm>
                <a:off x="0" y="5586803"/>
                <a:ext cx="10080625" cy="6998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Each vertex on the cycle will get the values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f>
                      <m:f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𝑛𝑊</m:t>
                        </m:r>
                      </m:num>
                      <m:den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6" name="Text 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5586803"/>
                <a:ext cx="10080625" cy="699807"/>
              </a:xfrm>
              <a:prstGeom prst="rect">
                <a:avLst/>
              </a:prstGeom>
              <a:blipFill>
                <a:blip r:embed="rId3"/>
                <a:stretch>
                  <a:fillRect t="-3478" b="-1304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04" name="Oval 4"/>
          <p:cNvSpPr>
            <a:spLocks noChangeAspect="1" noChangeArrowheads="1"/>
          </p:cNvSpPr>
          <p:nvPr/>
        </p:nvSpPr>
        <p:spPr bwMode="auto">
          <a:xfrm>
            <a:off x="728039" y="2709740"/>
            <a:ext cx="379413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6" name="Oval 6"/>
          <p:cNvSpPr>
            <a:spLocks noChangeAspect="1" noChangeArrowheads="1"/>
          </p:cNvSpPr>
          <p:nvPr/>
        </p:nvSpPr>
        <p:spPr bwMode="auto">
          <a:xfrm>
            <a:off x="2585414" y="1929484"/>
            <a:ext cx="379413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8" name="Oval 8"/>
          <p:cNvSpPr>
            <a:spLocks noChangeAspect="1" noChangeArrowheads="1"/>
          </p:cNvSpPr>
          <p:nvPr/>
        </p:nvSpPr>
        <p:spPr bwMode="auto">
          <a:xfrm>
            <a:off x="3329952" y="2702848"/>
            <a:ext cx="381000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09" name="Oval 9"/>
          <p:cNvSpPr>
            <a:spLocks noChangeAspect="1" noChangeArrowheads="1"/>
          </p:cNvSpPr>
          <p:nvPr/>
        </p:nvSpPr>
        <p:spPr bwMode="auto">
          <a:xfrm>
            <a:off x="1526552" y="4616328"/>
            <a:ext cx="379412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0" name="Oval 10"/>
          <p:cNvSpPr>
            <a:spLocks noChangeAspect="1" noChangeArrowheads="1"/>
          </p:cNvSpPr>
          <p:nvPr/>
        </p:nvSpPr>
        <p:spPr bwMode="auto">
          <a:xfrm>
            <a:off x="1526552" y="1929484"/>
            <a:ext cx="379412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1" name="Oval 11"/>
          <p:cNvSpPr>
            <a:spLocks noChangeAspect="1" noChangeArrowheads="1"/>
          </p:cNvSpPr>
          <p:nvPr/>
        </p:nvSpPr>
        <p:spPr bwMode="auto">
          <a:xfrm>
            <a:off x="740739" y="3820990"/>
            <a:ext cx="379413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2" name="Oval 12"/>
          <p:cNvSpPr>
            <a:spLocks noChangeAspect="1" noChangeArrowheads="1"/>
          </p:cNvSpPr>
          <p:nvPr/>
        </p:nvSpPr>
        <p:spPr bwMode="auto">
          <a:xfrm>
            <a:off x="2596527" y="4616328"/>
            <a:ext cx="379412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56013" name="Oval 13"/>
          <p:cNvSpPr>
            <a:spLocks noChangeAspect="1" noChangeArrowheads="1"/>
          </p:cNvSpPr>
          <p:nvPr/>
        </p:nvSpPr>
        <p:spPr bwMode="auto">
          <a:xfrm>
            <a:off x="3339477" y="3854328"/>
            <a:ext cx="379412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12" name="Straight Arrow Connector 11"/>
          <p:cNvCxnSpPr>
            <a:stCxn id="256010" idx="6"/>
            <a:endCxn id="256006" idx="2"/>
          </p:cNvCxnSpPr>
          <p:nvPr/>
        </p:nvCxnSpPr>
        <p:spPr bwMode="auto">
          <a:xfrm>
            <a:off x="1905964" y="2104109"/>
            <a:ext cx="679450" cy="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5" name="Straight Arrow Connector 54"/>
          <p:cNvCxnSpPr>
            <a:stCxn id="256006" idx="5"/>
            <a:endCxn id="256008" idx="1"/>
          </p:cNvCxnSpPr>
          <p:nvPr/>
        </p:nvCxnSpPr>
        <p:spPr bwMode="auto">
          <a:xfrm>
            <a:off x="2909263" y="2227588"/>
            <a:ext cx="476485" cy="526406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6" name="Straight Arrow Connector 55"/>
          <p:cNvCxnSpPr>
            <a:stCxn id="256008" idx="4"/>
            <a:endCxn id="256013" idx="0"/>
          </p:cNvCxnSpPr>
          <p:nvPr/>
        </p:nvCxnSpPr>
        <p:spPr bwMode="auto">
          <a:xfrm>
            <a:off x="3520452" y="3052098"/>
            <a:ext cx="8731" cy="80223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7" name="Straight Arrow Connector 56"/>
          <p:cNvCxnSpPr>
            <a:stCxn id="256004" idx="7"/>
            <a:endCxn id="256010" idx="3"/>
          </p:cNvCxnSpPr>
          <p:nvPr/>
        </p:nvCxnSpPr>
        <p:spPr bwMode="auto">
          <a:xfrm flipV="1">
            <a:off x="1051888" y="2227588"/>
            <a:ext cx="530228" cy="533298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8" name="Straight Arrow Connector 57"/>
          <p:cNvCxnSpPr>
            <a:stCxn id="256011" idx="0"/>
            <a:endCxn id="256004" idx="4"/>
          </p:cNvCxnSpPr>
          <p:nvPr/>
        </p:nvCxnSpPr>
        <p:spPr bwMode="auto">
          <a:xfrm flipH="1" flipV="1">
            <a:off x="917746" y="3058990"/>
            <a:ext cx="12700" cy="76200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9" name="Straight Arrow Connector 58"/>
          <p:cNvCxnSpPr>
            <a:stCxn id="256009" idx="1"/>
            <a:endCxn id="256011" idx="5"/>
          </p:cNvCxnSpPr>
          <p:nvPr/>
        </p:nvCxnSpPr>
        <p:spPr bwMode="auto">
          <a:xfrm flipH="1" flipV="1">
            <a:off x="1064588" y="4119094"/>
            <a:ext cx="517528" cy="54838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0" name="Straight Arrow Connector 59"/>
          <p:cNvCxnSpPr>
            <a:stCxn id="256012" idx="2"/>
            <a:endCxn id="256009" idx="6"/>
          </p:cNvCxnSpPr>
          <p:nvPr/>
        </p:nvCxnSpPr>
        <p:spPr bwMode="auto">
          <a:xfrm flipH="1">
            <a:off x="1905964" y="4790953"/>
            <a:ext cx="690563" cy="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1" name="Straight Arrow Connector 60"/>
          <p:cNvCxnSpPr>
            <a:stCxn id="256013" idx="3"/>
            <a:endCxn id="256012" idx="7"/>
          </p:cNvCxnSpPr>
          <p:nvPr/>
        </p:nvCxnSpPr>
        <p:spPr bwMode="auto">
          <a:xfrm flipH="1">
            <a:off x="2920375" y="4152432"/>
            <a:ext cx="474666" cy="515042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6" name="Text Box 49"/>
              <p:cNvSpPr txBox="1">
                <a:spLocks noChangeArrowheads="1"/>
              </p:cNvSpPr>
              <p:nvPr/>
            </p:nvSpPr>
            <p:spPr bwMode="auto">
              <a:xfrm>
                <a:off x="9533600" y="2585694"/>
                <a:ext cx="512478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533600" y="2585694"/>
                <a:ext cx="512478" cy="5835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Oval 8"/>
          <p:cNvSpPr>
            <a:spLocks noChangeAspect="1" noChangeArrowheads="1"/>
          </p:cNvSpPr>
          <p:nvPr/>
        </p:nvSpPr>
        <p:spPr bwMode="auto">
          <a:xfrm>
            <a:off x="4239906" y="2702848"/>
            <a:ext cx="381000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8" name="Oval 8"/>
          <p:cNvSpPr>
            <a:spLocks noChangeAspect="1" noChangeArrowheads="1"/>
          </p:cNvSpPr>
          <p:nvPr/>
        </p:nvSpPr>
        <p:spPr bwMode="auto">
          <a:xfrm>
            <a:off x="5149860" y="2702848"/>
            <a:ext cx="381000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9" name="Oval 8"/>
          <p:cNvSpPr>
            <a:spLocks noChangeAspect="1" noChangeArrowheads="1"/>
          </p:cNvSpPr>
          <p:nvPr/>
        </p:nvSpPr>
        <p:spPr bwMode="auto">
          <a:xfrm>
            <a:off x="6059814" y="2702848"/>
            <a:ext cx="381000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0" name="Oval 8"/>
          <p:cNvSpPr>
            <a:spLocks noChangeAspect="1" noChangeArrowheads="1"/>
          </p:cNvSpPr>
          <p:nvPr/>
        </p:nvSpPr>
        <p:spPr bwMode="auto">
          <a:xfrm>
            <a:off x="6969768" y="2702848"/>
            <a:ext cx="381000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1" name="Oval 8"/>
          <p:cNvSpPr>
            <a:spLocks noChangeAspect="1" noChangeArrowheads="1"/>
          </p:cNvSpPr>
          <p:nvPr/>
        </p:nvSpPr>
        <p:spPr bwMode="auto">
          <a:xfrm>
            <a:off x="7879722" y="2702848"/>
            <a:ext cx="381000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2" name="Oval 8"/>
          <p:cNvSpPr>
            <a:spLocks noChangeAspect="1" noChangeArrowheads="1"/>
          </p:cNvSpPr>
          <p:nvPr/>
        </p:nvSpPr>
        <p:spPr bwMode="auto">
          <a:xfrm>
            <a:off x="8789675" y="2702848"/>
            <a:ext cx="381000" cy="34925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74" name="Straight Arrow Connector 73"/>
          <p:cNvCxnSpPr>
            <a:stCxn id="256008" idx="6"/>
            <a:endCxn id="67" idx="2"/>
          </p:cNvCxnSpPr>
          <p:nvPr/>
        </p:nvCxnSpPr>
        <p:spPr bwMode="auto">
          <a:xfrm>
            <a:off x="3710952" y="2877473"/>
            <a:ext cx="528954" cy="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76" name="Straight Arrow Connector 75"/>
          <p:cNvCxnSpPr>
            <a:stCxn id="67" idx="6"/>
            <a:endCxn id="68" idx="2"/>
          </p:cNvCxnSpPr>
          <p:nvPr/>
        </p:nvCxnSpPr>
        <p:spPr bwMode="auto">
          <a:xfrm>
            <a:off x="4620906" y="2877473"/>
            <a:ext cx="528954" cy="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77" name="Straight Arrow Connector 76"/>
          <p:cNvCxnSpPr>
            <a:stCxn id="68" idx="6"/>
            <a:endCxn id="69" idx="2"/>
          </p:cNvCxnSpPr>
          <p:nvPr/>
        </p:nvCxnSpPr>
        <p:spPr bwMode="auto">
          <a:xfrm>
            <a:off x="5530860" y="2877473"/>
            <a:ext cx="528954" cy="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78" name="Straight Arrow Connector 77"/>
          <p:cNvCxnSpPr>
            <a:stCxn id="69" idx="6"/>
            <a:endCxn id="70" idx="2"/>
          </p:cNvCxnSpPr>
          <p:nvPr/>
        </p:nvCxnSpPr>
        <p:spPr bwMode="auto">
          <a:xfrm>
            <a:off x="6440814" y="2877473"/>
            <a:ext cx="528954" cy="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79" name="Straight Arrow Connector 78"/>
          <p:cNvCxnSpPr>
            <a:stCxn id="70" idx="6"/>
            <a:endCxn id="71" idx="2"/>
          </p:cNvCxnSpPr>
          <p:nvPr/>
        </p:nvCxnSpPr>
        <p:spPr bwMode="auto">
          <a:xfrm>
            <a:off x="7350768" y="2877473"/>
            <a:ext cx="528954" cy="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80" name="Straight Arrow Connector 79"/>
          <p:cNvCxnSpPr>
            <a:stCxn id="71" idx="6"/>
            <a:endCxn id="72" idx="2"/>
          </p:cNvCxnSpPr>
          <p:nvPr/>
        </p:nvCxnSpPr>
        <p:spPr bwMode="auto">
          <a:xfrm>
            <a:off x="8260722" y="2877473"/>
            <a:ext cx="528953" cy="0"/>
          </a:xfrm>
          <a:prstGeom prst="straightConnector1">
            <a:avLst/>
          </a:prstGeom>
          <a:solidFill>
            <a:srgbClr val="00B8FF"/>
          </a:solidFill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56053" name="Curved Connector 256052"/>
          <p:cNvCxnSpPr>
            <a:stCxn id="72" idx="0"/>
            <a:endCxn id="72" idx="4"/>
          </p:cNvCxnSpPr>
          <p:nvPr/>
        </p:nvCxnSpPr>
        <p:spPr bwMode="auto">
          <a:xfrm rot="16200000" flipH="1">
            <a:off x="8805550" y="2877473"/>
            <a:ext cx="349250" cy="12700"/>
          </a:xfrm>
          <a:prstGeom prst="curvedConnector5">
            <a:avLst>
              <a:gd name="adj1" fmla="val -65455"/>
              <a:gd name="adj2" fmla="val 4189890"/>
              <a:gd name="adj3" fmla="val 165455"/>
            </a:avLst>
          </a:prstGeom>
          <a:solidFill>
            <a:srgbClr val="00B8FF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07" name="Text Box 49"/>
              <p:cNvSpPr txBox="1">
                <a:spLocks noChangeArrowheads="1"/>
              </p:cNvSpPr>
              <p:nvPr/>
            </p:nvSpPr>
            <p:spPr bwMode="auto">
              <a:xfrm>
                <a:off x="3571822" y="3157790"/>
                <a:ext cx="512478" cy="491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71822" y="3157790"/>
                <a:ext cx="512478" cy="4912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8" name="Text Box 49"/>
              <p:cNvSpPr txBox="1">
                <a:spLocks noChangeArrowheads="1"/>
              </p:cNvSpPr>
              <p:nvPr/>
            </p:nvSpPr>
            <p:spPr bwMode="auto">
              <a:xfrm>
                <a:off x="2031126" y="1561080"/>
                <a:ext cx="512478" cy="491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31126" y="1561080"/>
                <a:ext cx="512478" cy="49122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9" name="Text Box 49"/>
              <p:cNvSpPr txBox="1">
                <a:spLocks noChangeArrowheads="1"/>
              </p:cNvSpPr>
              <p:nvPr/>
            </p:nvSpPr>
            <p:spPr bwMode="auto">
              <a:xfrm>
                <a:off x="888912" y="2069463"/>
                <a:ext cx="512478" cy="491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88912" y="2069463"/>
                <a:ext cx="512478" cy="49122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0" name="Text Box 49"/>
              <p:cNvSpPr txBox="1">
                <a:spLocks noChangeArrowheads="1"/>
              </p:cNvSpPr>
              <p:nvPr/>
            </p:nvSpPr>
            <p:spPr bwMode="auto">
              <a:xfrm>
                <a:off x="417968" y="3214083"/>
                <a:ext cx="512478" cy="491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7968" y="3214083"/>
                <a:ext cx="512478" cy="49122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1" name="Text Box 49"/>
              <p:cNvSpPr txBox="1">
                <a:spLocks noChangeArrowheads="1"/>
              </p:cNvSpPr>
              <p:nvPr/>
            </p:nvSpPr>
            <p:spPr bwMode="auto">
              <a:xfrm>
                <a:off x="924096" y="4393284"/>
                <a:ext cx="512478" cy="491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4096" y="4393284"/>
                <a:ext cx="512478" cy="49122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2" name="Text Box 49"/>
              <p:cNvSpPr txBox="1">
                <a:spLocks noChangeArrowheads="1"/>
              </p:cNvSpPr>
              <p:nvPr/>
            </p:nvSpPr>
            <p:spPr bwMode="auto">
              <a:xfrm>
                <a:off x="2069834" y="4824237"/>
                <a:ext cx="512478" cy="491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69834" y="4824237"/>
                <a:ext cx="512478" cy="49122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3" name="Text Box 49"/>
              <p:cNvSpPr txBox="1">
                <a:spLocks noChangeArrowheads="1"/>
              </p:cNvSpPr>
              <p:nvPr/>
            </p:nvSpPr>
            <p:spPr bwMode="auto">
              <a:xfrm>
                <a:off x="3147505" y="4288865"/>
                <a:ext cx="512478" cy="491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47505" y="4288865"/>
                <a:ext cx="512478" cy="49122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4" name="Text Box 49"/>
              <p:cNvSpPr txBox="1">
                <a:spLocks noChangeArrowheads="1"/>
              </p:cNvSpPr>
              <p:nvPr/>
            </p:nvSpPr>
            <p:spPr bwMode="auto">
              <a:xfrm>
                <a:off x="3214170" y="2042737"/>
                <a:ext cx="512478" cy="491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14170" y="2042737"/>
                <a:ext cx="512478" cy="49122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5" name="Text Box 49"/>
              <p:cNvSpPr txBox="1">
                <a:spLocks noChangeArrowheads="1"/>
              </p:cNvSpPr>
              <p:nvPr/>
            </p:nvSpPr>
            <p:spPr bwMode="auto">
              <a:xfrm>
                <a:off x="8317912" y="2266764"/>
                <a:ext cx="512478" cy="491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𝑊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17912" y="2266764"/>
                <a:ext cx="512478" cy="491225"/>
              </a:xfrm>
              <a:prstGeom prst="rect">
                <a:avLst/>
              </a:prstGeom>
              <a:blipFill>
                <a:blip r:embed="rId13"/>
                <a:stretch>
                  <a:fillRect l="-1411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6" name="Text Box 49"/>
              <p:cNvSpPr txBox="1">
                <a:spLocks noChangeArrowheads="1"/>
              </p:cNvSpPr>
              <p:nvPr/>
            </p:nvSpPr>
            <p:spPr bwMode="auto">
              <a:xfrm>
                <a:off x="7405394" y="2266764"/>
                <a:ext cx="512478" cy="491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𝑊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405394" y="2266764"/>
                <a:ext cx="512478" cy="491225"/>
              </a:xfrm>
              <a:prstGeom prst="rect">
                <a:avLst/>
              </a:prstGeom>
              <a:blipFill>
                <a:blip r:embed="rId14"/>
                <a:stretch>
                  <a:fillRect l="-1428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8" name="Text Box 49"/>
              <p:cNvSpPr txBox="1">
                <a:spLocks noChangeArrowheads="1"/>
              </p:cNvSpPr>
              <p:nvPr/>
            </p:nvSpPr>
            <p:spPr bwMode="auto">
              <a:xfrm>
                <a:off x="4667843" y="2266764"/>
                <a:ext cx="512478" cy="491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𝑊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67843" y="2266764"/>
                <a:ext cx="512478" cy="491225"/>
              </a:xfrm>
              <a:prstGeom prst="rect">
                <a:avLst/>
              </a:prstGeom>
              <a:blipFill>
                <a:blip r:embed="rId15"/>
                <a:stretch>
                  <a:fillRect l="-1428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9" name="Text Box 49"/>
              <p:cNvSpPr txBox="1">
                <a:spLocks noChangeArrowheads="1"/>
              </p:cNvSpPr>
              <p:nvPr/>
            </p:nvSpPr>
            <p:spPr bwMode="auto">
              <a:xfrm>
                <a:off x="6492877" y="2266764"/>
                <a:ext cx="512478" cy="491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𝑊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92877" y="2266764"/>
                <a:ext cx="512478" cy="491225"/>
              </a:xfrm>
              <a:prstGeom prst="rect">
                <a:avLst/>
              </a:prstGeom>
              <a:blipFill>
                <a:blip r:embed="rId16"/>
                <a:stretch>
                  <a:fillRect l="-1428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0" name="Text Box 49"/>
              <p:cNvSpPr txBox="1">
                <a:spLocks noChangeArrowheads="1"/>
              </p:cNvSpPr>
              <p:nvPr/>
            </p:nvSpPr>
            <p:spPr bwMode="auto">
              <a:xfrm>
                <a:off x="5580360" y="2266764"/>
                <a:ext cx="512478" cy="491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𝑊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80360" y="2266764"/>
                <a:ext cx="512478" cy="491225"/>
              </a:xfrm>
              <a:prstGeom prst="rect">
                <a:avLst/>
              </a:prstGeom>
              <a:blipFill>
                <a:blip r:embed="rId17"/>
                <a:stretch>
                  <a:fillRect l="-1428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1" name="Text Box 49"/>
              <p:cNvSpPr txBox="1">
                <a:spLocks noChangeArrowheads="1"/>
              </p:cNvSpPr>
              <p:nvPr/>
            </p:nvSpPr>
            <p:spPr bwMode="auto">
              <a:xfrm>
                <a:off x="3755326" y="2266764"/>
                <a:ext cx="512478" cy="491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𝑊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755326" y="2266764"/>
                <a:ext cx="512478" cy="491225"/>
              </a:xfrm>
              <a:prstGeom prst="rect">
                <a:avLst/>
              </a:prstGeom>
              <a:blipFill>
                <a:blip r:embed="rId18"/>
                <a:stretch>
                  <a:fillRect l="-1428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2" name="Text Box 49"/>
              <p:cNvSpPr txBox="1">
                <a:spLocks noChangeArrowheads="1"/>
              </p:cNvSpPr>
              <p:nvPr/>
            </p:nvSpPr>
            <p:spPr bwMode="auto">
              <a:xfrm>
                <a:off x="5290969" y="3189723"/>
                <a:ext cx="2527962" cy="6546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vertices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90969" y="3189723"/>
                <a:ext cx="2527962" cy="654603"/>
              </a:xfrm>
              <a:prstGeom prst="rect">
                <a:avLst/>
              </a:prstGeom>
              <a:blipFill>
                <a:blip r:embed="rId19"/>
                <a:stretch>
                  <a:fillRect b="-1759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3" name="Text Box 49"/>
              <p:cNvSpPr txBox="1">
                <a:spLocks noChangeArrowheads="1"/>
              </p:cNvSpPr>
              <p:nvPr/>
            </p:nvSpPr>
            <p:spPr bwMode="auto">
              <a:xfrm>
                <a:off x="1010426" y="3001221"/>
                <a:ext cx="2527962" cy="6546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vertices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10426" y="3001221"/>
                <a:ext cx="2527962" cy="654603"/>
              </a:xfrm>
              <a:prstGeom prst="rect">
                <a:avLst/>
              </a:prstGeom>
              <a:blipFill>
                <a:blip r:embed="rId20"/>
                <a:stretch>
                  <a:fillRect b="-1759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4" name="Text Box 50"/>
              <p:cNvSpPr txBox="1">
                <a:spLocks noChangeArrowheads="1"/>
              </p:cNvSpPr>
              <p:nvPr/>
            </p:nvSpPr>
            <p:spPr bwMode="auto">
              <a:xfrm>
                <a:off x="-1710" y="6417296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running time will be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0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Θ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𝑊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4" name="Text 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710" y="6417296"/>
                <a:ext cx="10080625" cy="521681"/>
              </a:xfrm>
              <a:prstGeom prst="rect">
                <a:avLst/>
              </a:prstGeom>
              <a:blipFill>
                <a:blip r:embed="rId21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32464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12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03260"/>
            <a:ext cx="10080625" cy="21531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7200" dirty="0" smtClean="0"/>
              <a:t>END of</a:t>
            </a:r>
            <a:br>
              <a:rPr lang="en-US" sz="7200" dirty="0" smtClean="0"/>
            </a:br>
            <a:r>
              <a:rPr lang="en-US" sz="7200" dirty="0" smtClean="0"/>
              <a:t>LECTURE 4</a:t>
            </a:r>
            <a:endParaRPr lang="he-IL" sz="7200" dirty="0"/>
          </a:p>
        </p:txBody>
      </p:sp>
    </p:spTree>
    <p:extLst>
      <p:ext uri="{BB962C8B-B14F-4D97-AF65-F5344CB8AC3E}">
        <p14:creationId xmlns:p14="http://schemas.microsoft.com/office/powerpoint/2010/main" val="416827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071938" y="4355591"/>
            <a:ext cx="5599112" cy="1292473"/>
            <a:chOff x="4071938" y="2983991"/>
            <a:chExt cx="5599112" cy="1292473"/>
          </a:xfrm>
        </p:grpSpPr>
        <p:sp>
          <p:nvSpPr>
            <p:cNvPr id="256041" name="Text Box 41"/>
            <p:cNvSpPr txBox="1">
              <a:spLocks noChangeAspect="1" noChangeArrowheads="1"/>
            </p:cNvSpPr>
            <p:nvPr/>
          </p:nvSpPr>
          <p:spPr bwMode="auto">
            <a:xfrm>
              <a:off x="4071938" y="2983991"/>
              <a:ext cx="5599112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>
                  <a:solidFill>
                    <a:schemeClr val="accent2"/>
                  </a:solidFill>
                </a:rPr>
                <a:t>Limiting average </a:t>
              </a:r>
              <a:r>
                <a:rPr lang="en-US" sz="2800" dirty="0" smtClean="0">
                  <a:solidFill>
                    <a:schemeClr val="accent2"/>
                  </a:solidFill>
                </a:rPr>
                <a:t>cost</a:t>
              </a:r>
              <a:endParaRPr lang="en-US" sz="2800" dirty="0">
                <a:solidFill>
                  <a:schemeClr val="accent2"/>
                </a:solidFill>
              </a:endParaRPr>
            </a:p>
          </p:txBody>
        </p:sp>
        <p:pic>
          <p:nvPicPr>
            <p:cNvPr id="7" name="Picture 6" descr="TP_tmp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670856" y="3419183"/>
              <a:ext cx="4401279" cy="857281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56042" name="Text Box 42"/>
          <p:cNvSpPr txBox="1">
            <a:spLocks noChangeAspect="1" noChangeArrowheads="1"/>
          </p:cNvSpPr>
          <p:nvPr/>
        </p:nvSpPr>
        <p:spPr bwMode="auto">
          <a:xfrm>
            <a:off x="4452938" y="2953683"/>
            <a:ext cx="4838700" cy="493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>
                <a:solidFill>
                  <a:srgbClr val="00B050"/>
                </a:solidFill>
              </a:rPr>
              <a:t>Discounted </a:t>
            </a:r>
            <a:r>
              <a:rPr lang="en-US" sz="2800" dirty="0" smtClean="0">
                <a:solidFill>
                  <a:srgbClr val="00B050"/>
                </a:solidFill>
              </a:rPr>
              <a:t>cost</a:t>
            </a:r>
            <a:endParaRPr lang="en-US" sz="2800" dirty="0">
              <a:solidFill>
                <a:srgbClr val="00B050"/>
              </a:solidFill>
            </a:endParaRPr>
          </a:p>
        </p:txBody>
      </p:sp>
      <p:pic>
        <p:nvPicPr>
          <p:cNvPr id="11" name="Picture 10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43165" y="3382525"/>
            <a:ext cx="4058247" cy="828109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7" name="Text Box 41"/>
          <p:cNvSpPr txBox="1">
            <a:spLocks noChangeAspect="1" noChangeArrowheads="1"/>
          </p:cNvSpPr>
          <p:nvPr/>
        </p:nvSpPr>
        <p:spPr bwMode="auto">
          <a:xfrm>
            <a:off x="4066678" y="1582615"/>
            <a:ext cx="5599112" cy="493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solidFill>
                  <a:srgbClr val="FF0000"/>
                </a:solidFill>
              </a:rPr>
              <a:t>Total cost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5" name="Picture 4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80610" y="2049338"/>
            <a:ext cx="2971249" cy="828110"/>
          </a:xfrm>
          <a:prstGeom prst="rect">
            <a:avLst/>
          </a:prstGeom>
          <a:noFill/>
          <a:ln/>
          <a:effectLst/>
          <a:extLst>
            <a:ext uri="{909E8E84-426E-40DD-AFC4-6F175D3DCCD1}">
              <a14:hiddenFill xmlns:a14="http://schemas.microsoft.com/office/drawing/2010/main">
                <a:pattFill prst="pct5">
                  <a:fgClr>
                    <a:srgbClr val="FFFFFF">
                      <a:alpha val="0"/>
                    </a:srgbClr>
                  </a:fgClr>
                  <a:bgClr>
                    <a:srgbClr val="FFFFFF">
                      <a:alpha val="0"/>
                    </a:srgbClr>
                  </a:bgClr>
                </a:patt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8" name="Rectangle 61"/>
          <p:cNvSpPr>
            <a:spLocks noChangeArrowheads="1"/>
          </p:cNvSpPr>
          <p:nvPr/>
        </p:nvSpPr>
        <p:spPr bwMode="auto">
          <a:xfrm>
            <a:off x="0" y="344488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4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Turn-based </a:t>
            </a:r>
            <a:r>
              <a:rPr lang="en-US" sz="4400" dirty="0" smtClean="0">
                <a:solidFill>
                  <a:srgbClr val="FF9900"/>
                </a:solidFill>
                <a:latin typeface="+mj-lt"/>
                <a:cs typeface="Times New Roman" panose="02020603050405020304" pitchFamily="18" charset="0"/>
              </a:rPr>
              <a:t>non-Stochastic</a:t>
            </a:r>
            <a:r>
              <a:rPr lang="en-US" sz="4400" dirty="0" smtClean="0">
                <a:latin typeface="+mj-lt"/>
                <a:cs typeface="Times New Roman" panose="02020603050405020304" pitchFamily="18" charset="0"/>
              </a:rPr>
              <a:t> Games</a:t>
            </a:r>
            <a:r>
              <a:rPr lang="en-US" sz="4800" dirty="0">
                <a:latin typeface="+mj-lt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+mj-lt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CC3300"/>
                </a:solidFill>
                <a:latin typeface="+mj-lt"/>
                <a:cs typeface="Times New Roman" panose="02020603050405020304" pitchFamily="18" charset="0"/>
              </a:rPr>
              <a:t>[</a:t>
            </a:r>
            <a:r>
              <a:rPr lang="en-US" sz="3200" dirty="0" err="1" smtClean="0">
                <a:solidFill>
                  <a:srgbClr val="CC3300"/>
                </a:solidFill>
                <a:latin typeface="+mj-lt"/>
                <a:cs typeface="Times New Roman" panose="02020603050405020304" pitchFamily="18" charset="0"/>
              </a:rPr>
              <a:t>Ehrenfeucht-Mycielski</a:t>
            </a:r>
            <a:r>
              <a:rPr lang="en-US" sz="3200" dirty="0" smtClean="0">
                <a:solidFill>
                  <a:srgbClr val="CC33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CC3300"/>
                </a:solidFill>
                <a:latin typeface="+mj-lt"/>
                <a:cs typeface="Times New Roman" panose="02020603050405020304" pitchFamily="18" charset="0"/>
              </a:rPr>
              <a:t>(1979</a:t>
            </a:r>
            <a:r>
              <a:rPr lang="en-US" sz="3200" dirty="0" smtClean="0">
                <a:solidFill>
                  <a:srgbClr val="CC3300"/>
                </a:solidFill>
                <a:latin typeface="+mj-lt"/>
                <a:cs typeface="Times New Roman" panose="02020603050405020304" pitchFamily="18" charset="0"/>
              </a:rPr>
              <a:t>)] …</a:t>
            </a:r>
            <a:endParaRPr lang="en-US" sz="3200" dirty="0">
              <a:solidFill>
                <a:srgbClr val="CC33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5" name="Text Box 49"/>
          <p:cNvSpPr txBox="1">
            <a:spLocks noChangeArrowheads="1"/>
          </p:cNvSpPr>
          <p:nvPr/>
        </p:nvSpPr>
        <p:spPr bwMode="auto">
          <a:xfrm>
            <a:off x="1" y="6553885"/>
            <a:ext cx="10080624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(Stochastic actions are not the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only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source of difficulty.)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 Box 50"/>
          <p:cNvSpPr txBox="1">
            <a:spLocks noChangeArrowheads="1"/>
          </p:cNvSpPr>
          <p:nvPr/>
        </p:nvSpPr>
        <p:spPr bwMode="auto">
          <a:xfrm>
            <a:off x="0" y="5936120"/>
            <a:ext cx="1008062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Still no </a:t>
            </a:r>
            <a:r>
              <a:rPr lang="en-US" sz="32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polynomial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 algorithms known!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3" name="Group 47"/>
          <p:cNvGrpSpPr>
            <a:grpSpLocks noChangeAspect="1"/>
          </p:cNvGrpSpPr>
          <p:nvPr/>
        </p:nvGrpSpPr>
        <p:grpSpPr bwMode="auto">
          <a:xfrm>
            <a:off x="6707823" y="2181384"/>
            <a:ext cx="377825" cy="433388"/>
            <a:chOff x="-601" y="4819"/>
            <a:chExt cx="320" cy="367"/>
          </a:xfrm>
        </p:grpSpPr>
        <p:sp>
          <p:nvSpPr>
            <p:cNvPr id="44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47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48" name="Group 47"/>
          <p:cNvGrpSpPr>
            <a:grpSpLocks noChangeAspect="1"/>
          </p:cNvGrpSpPr>
          <p:nvPr/>
        </p:nvGrpSpPr>
        <p:grpSpPr bwMode="auto">
          <a:xfrm>
            <a:off x="6054725" y="4957950"/>
            <a:ext cx="377825" cy="433388"/>
            <a:chOff x="-601" y="4819"/>
            <a:chExt cx="320" cy="367"/>
          </a:xfrm>
        </p:grpSpPr>
        <p:sp>
          <p:nvSpPr>
            <p:cNvPr id="49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50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51" name="Group 47"/>
          <p:cNvGrpSpPr>
            <a:grpSpLocks noChangeAspect="1"/>
          </p:cNvGrpSpPr>
          <p:nvPr/>
        </p:nvGrpSpPr>
        <p:grpSpPr bwMode="auto">
          <a:xfrm>
            <a:off x="6204903" y="3509328"/>
            <a:ext cx="377825" cy="433388"/>
            <a:chOff x="-601" y="4819"/>
            <a:chExt cx="320" cy="367"/>
          </a:xfrm>
        </p:grpSpPr>
        <p:sp>
          <p:nvSpPr>
            <p:cNvPr id="52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53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84200" y="2076450"/>
            <a:ext cx="2990850" cy="3046413"/>
            <a:chOff x="584200" y="2076450"/>
            <a:chExt cx="2990850" cy="3046413"/>
          </a:xfrm>
        </p:grpSpPr>
        <p:sp>
          <p:nvSpPr>
            <p:cNvPr id="256004" name="Oval 4"/>
            <p:cNvSpPr>
              <a:spLocks noChangeAspect="1" noChangeArrowheads="1"/>
            </p:cNvSpPr>
            <p:nvPr/>
          </p:nvSpPr>
          <p:spPr bwMode="auto">
            <a:xfrm>
              <a:off x="584200" y="2863850"/>
              <a:ext cx="379413" cy="34925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56006" name="Oval 6"/>
            <p:cNvSpPr>
              <a:spLocks noChangeAspect="1" noChangeArrowheads="1"/>
            </p:cNvSpPr>
            <p:nvPr/>
          </p:nvSpPr>
          <p:spPr bwMode="auto">
            <a:xfrm>
              <a:off x="2441575" y="2090738"/>
              <a:ext cx="379413" cy="34925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56007" name="Oval 7"/>
            <p:cNvSpPr>
              <a:spLocks noChangeAspect="1" noChangeArrowheads="1"/>
            </p:cNvSpPr>
            <p:nvPr/>
          </p:nvSpPr>
          <p:spPr bwMode="auto">
            <a:xfrm>
              <a:off x="2584450" y="2222500"/>
              <a:ext cx="93663" cy="8572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56008" name="Oval 8"/>
            <p:cNvSpPr>
              <a:spLocks noChangeAspect="1" noChangeArrowheads="1"/>
            </p:cNvSpPr>
            <p:nvPr/>
          </p:nvSpPr>
          <p:spPr bwMode="auto">
            <a:xfrm>
              <a:off x="3186113" y="2859088"/>
              <a:ext cx="381000" cy="34925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56009" name="Oval 9"/>
            <p:cNvSpPr>
              <a:spLocks noChangeAspect="1" noChangeArrowheads="1"/>
            </p:cNvSpPr>
            <p:nvPr/>
          </p:nvSpPr>
          <p:spPr bwMode="auto">
            <a:xfrm>
              <a:off x="1382713" y="4773613"/>
              <a:ext cx="379412" cy="34925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56010" name="Oval 10"/>
            <p:cNvSpPr>
              <a:spLocks noChangeAspect="1" noChangeArrowheads="1"/>
            </p:cNvSpPr>
            <p:nvPr/>
          </p:nvSpPr>
          <p:spPr bwMode="auto">
            <a:xfrm>
              <a:off x="1382713" y="2076450"/>
              <a:ext cx="379412" cy="34925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56011" name="Oval 11"/>
            <p:cNvSpPr>
              <a:spLocks noChangeAspect="1" noChangeArrowheads="1"/>
            </p:cNvSpPr>
            <p:nvPr/>
          </p:nvSpPr>
          <p:spPr bwMode="auto">
            <a:xfrm>
              <a:off x="596900" y="3975100"/>
              <a:ext cx="379413" cy="34925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56012" name="Oval 12"/>
            <p:cNvSpPr>
              <a:spLocks noChangeAspect="1" noChangeArrowheads="1"/>
            </p:cNvSpPr>
            <p:nvPr/>
          </p:nvSpPr>
          <p:spPr bwMode="auto">
            <a:xfrm>
              <a:off x="2452688" y="4767263"/>
              <a:ext cx="379412" cy="34925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56013" name="Oval 13"/>
            <p:cNvSpPr>
              <a:spLocks noChangeAspect="1" noChangeArrowheads="1"/>
            </p:cNvSpPr>
            <p:nvPr/>
          </p:nvSpPr>
          <p:spPr bwMode="auto">
            <a:xfrm>
              <a:off x="3195638" y="4008438"/>
              <a:ext cx="379412" cy="34925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256015" name="AutoShape 15"/>
            <p:cNvCxnSpPr>
              <a:cxnSpLocks noChangeAspect="1" noChangeShapeType="1"/>
              <a:stCxn id="256006" idx="3"/>
              <a:endCxn id="256011" idx="7"/>
            </p:cNvCxnSpPr>
            <p:nvPr/>
          </p:nvCxnSpPr>
          <p:spPr bwMode="auto">
            <a:xfrm flipH="1">
              <a:off x="920749" y="2388842"/>
              <a:ext cx="1576390" cy="1637404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256020" name="AutoShape 20"/>
            <p:cNvCxnSpPr>
              <a:cxnSpLocks noChangeAspect="1" noChangeShapeType="1"/>
              <a:stCxn id="256006" idx="4"/>
              <a:endCxn id="256013" idx="1"/>
            </p:cNvCxnSpPr>
            <p:nvPr/>
          </p:nvCxnSpPr>
          <p:spPr bwMode="auto">
            <a:xfrm>
              <a:off x="2631282" y="2439988"/>
              <a:ext cx="619920" cy="1619596"/>
            </a:xfrm>
            <a:prstGeom prst="straightConnector1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 type="triangle" w="med" len="med"/>
            </a:ln>
            <a:effectLst/>
          </p:spPr>
        </p:cxnSp>
        <p:pic>
          <p:nvPicPr>
            <p:cNvPr id="256028" name="Picture 28" descr="TP_tmp"/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819798" y="3117850"/>
              <a:ext cx="242887" cy="1905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pic>
          <p:nvPicPr>
            <p:cNvPr id="256029" name="Picture 29" descr="TP_tmp"/>
            <p:cNvPicPr>
              <a:picLocks noChangeAspect="1" noChangeArrowheads="1"/>
            </p:cNvPicPr>
            <p:nvPr>
              <p:custDataLst>
                <p:tags r:id="rId4"/>
              </p:custDataLst>
            </p:nvPr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835468" y="2862898"/>
              <a:ext cx="242887" cy="1889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35" name="Oval 8"/>
            <p:cNvSpPr>
              <a:spLocks noChangeAspect="1" noChangeArrowheads="1"/>
            </p:cNvSpPr>
            <p:nvPr/>
          </p:nvSpPr>
          <p:spPr bwMode="auto">
            <a:xfrm>
              <a:off x="1982637" y="3421404"/>
              <a:ext cx="381000" cy="349250"/>
            </a:xfrm>
            <a:prstGeom prst="ellipse">
              <a:avLst/>
            </a:prstGeom>
            <a:solidFill>
              <a:schemeClr val="bg2">
                <a:alpha val="5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8" name="Curved Connector 7"/>
            <p:cNvCxnSpPr>
              <a:stCxn id="35" idx="4"/>
              <a:endCxn id="35" idx="2"/>
            </p:cNvCxnSpPr>
            <p:nvPr/>
          </p:nvCxnSpPr>
          <p:spPr bwMode="auto">
            <a:xfrm rot="5400000" flipH="1">
              <a:off x="1990574" y="3588092"/>
              <a:ext cx="174625" cy="190500"/>
            </a:xfrm>
            <a:prstGeom prst="curvedConnector4">
              <a:avLst>
                <a:gd name="adj1" fmla="val -130909"/>
                <a:gd name="adj2" fmla="val 220000"/>
              </a:avLst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pic>
          <p:nvPicPr>
            <p:cNvPr id="9" name="Picture 8" descr="TP_tmp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853993" y="4082415"/>
              <a:ext cx="122415" cy="192366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54" name="AutoShape 20"/>
            <p:cNvCxnSpPr>
              <a:cxnSpLocks noChangeAspect="1" noChangeShapeType="1"/>
              <a:stCxn id="256013" idx="2"/>
              <a:endCxn id="35" idx="5"/>
            </p:cNvCxnSpPr>
            <p:nvPr/>
          </p:nvCxnSpPr>
          <p:spPr bwMode="auto">
            <a:xfrm flipH="1" flipV="1">
              <a:off x="2307841" y="3719508"/>
              <a:ext cx="887797" cy="463555"/>
            </a:xfrm>
            <a:prstGeom prst="straightConnector1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 type="triangle" w="med" len="med"/>
            </a:ln>
            <a:effectLst/>
          </p:spPr>
        </p:cxnSp>
        <p:pic>
          <p:nvPicPr>
            <p:cNvPr id="15" name="Picture 14" descr="TP_tmp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594433" y="3856829"/>
              <a:ext cx="244830" cy="192366"/>
            </a:xfrm>
            <a:prstGeom prst="rect">
              <a:avLst/>
            </a:prstGeom>
            <a:noFill/>
            <a:ln/>
            <a:effectLst/>
            <a:extLst>
              <a:ext uri="{909E8E84-426E-40DD-AFC4-6F175D3DCCD1}">
                <a14:hiddenFill xmlns:a14="http://schemas.microsoft.com/office/drawing/2010/main">
                  <a:pattFill prst="pct5">
                    <a:fgClr>
                      <a:srgbClr val="FFFFFF">
                        <a:alpha val="0"/>
                      </a:srgbClr>
                    </a:fgClr>
                    <a:bgClr>
                      <a:srgbClr val="FFFFFF">
                        <a:alpha val="0"/>
                      </a:srgbClr>
                    </a:bgClr>
                  </a:patt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3" name="Rounded Rectangular Callout 2"/>
          <p:cNvSpPr/>
          <p:nvPr/>
        </p:nvSpPr>
        <p:spPr bwMode="auto">
          <a:xfrm>
            <a:off x="4467476" y="2539827"/>
            <a:ext cx="4475479" cy="1242184"/>
          </a:xfrm>
          <a:prstGeom prst="wedgeRoundRectCallout">
            <a:avLst>
              <a:gd name="adj1" fmla="val -9284"/>
              <a:gd name="adj2" fmla="val 85071"/>
              <a:gd name="adj3" fmla="val 16667"/>
            </a:avLst>
          </a:prstGeom>
          <a:solidFill>
            <a:srgbClr val="61D2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Mean Payoff Games</a:t>
            </a:r>
            <a:br>
              <a: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MPG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s)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4321628" y="4280806"/>
            <a:ext cx="4970009" cy="1481138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175361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3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55471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Strategies and plays in MPGs</a:t>
            </a:r>
            <a:endParaRPr lang="en-US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49"/>
              <p:cNvSpPr txBox="1">
                <a:spLocks noChangeArrowheads="1"/>
              </p:cNvSpPr>
              <p:nvPr/>
            </p:nvSpPr>
            <p:spPr bwMode="auto">
              <a:xfrm>
                <a:off x="21765" y="2774600"/>
                <a:ext cx="10080625" cy="10747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Strategy for player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such that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…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5" y="2774600"/>
                <a:ext cx="10080625" cy="1074781"/>
              </a:xfrm>
              <a:prstGeom prst="rect">
                <a:avLst/>
              </a:prstGeom>
              <a:blipFill>
                <a:blip r:embed="rId3"/>
                <a:stretch>
                  <a:fillRect t="-3409" b="-1193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49"/>
          <p:cNvSpPr txBox="1">
            <a:spLocks noChangeArrowheads="1"/>
          </p:cNvSpPr>
          <p:nvPr/>
        </p:nvSpPr>
        <p:spPr bwMode="auto">
          <a:xfrm>
            <a:off x="20055" y="1478348"/>
            <a:ext cx="10080625" cy="107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Player 0  –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minimizer</a:t>
            </a:r>
            <a:b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Player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–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maximizer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-2203" y="5425842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𝑝𝑙𝑎𝑦</m:t>
                        </m:r>
                      </m:e>
                      <m:sup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–  play starting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using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203" y="5425842"/>
                <a:ext cx="10080625" cy="544893"/>
              </a:xfrm>
              <a:prstGeom prst="rect">
                <a:avLst/>
              </a:prstGeom>
              <a:blipFill>
                <a:blip r:embed="rId4"/>
                <a:stretch>
                  <a:fillRect t="-6742" b="-314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6361" y="6221574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𝑐𝑜𝑠𝑡</m:t>
                        </m:r>
                      </m:e>
                      <m:sup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p>
                    </m:sSup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  cost sequence starting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using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61" y="6221574"/>
                <a:ext cx="10080625" cy="544893"/>
              </a:xfrm>
              <a:prstGeom prst="rect">
                <a:avLst/>
              </a:prstGeom>
              <a:blipFill>
                <a:blip r:embed="rId5"/>
                <a:stretch>
                  <a:fillRect t="-7865" b="-314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20055" y="4100221"/>
                <a:ext cx="10080625" cy="10747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Positional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trategy for player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such that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…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55" y="4100221"/>
                <a:ext cx="10080625" cy="1074781"/>
              </a:xfrm>
              <a:prstGeom prst="rect">
                <a:avLst/>
              </a:prstGeom>
              <a:blipFill>
                <a:blip r:embed="rId6"/>
                <a:stretch>
                  <a:fillRect t="-3977" b="-1193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96363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8" grpId="0"/>
      <p:bldP spid="9" grpId="0"/>
      <p:bldP spid="10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55471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Values of plays</a:t>
            </a:r>
            <a:endParaRPr lang="en-US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25199" y="1565678"/>
                <a:ext cx="10080625" cy="14739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𝐴𝑉𝐺</m:t>
                          </m:r>
                        </m:e>
                      </m:acc>
                      <m:d>
                        <m:d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,…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lim</m:t>
                              </m:r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⁡</m:t>
                              </m:r>
                            </m:e>
                          </m:acc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→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∞</m:t>
                          </m:r>
                        </m:sub>
                      </m:sSub>
                      <m:f>
                        <m:f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199" y="1565678"/>
                <a:ext cx="10080625" cy="14739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23489" y="3218102"/>
                <a:ext cx="10080625" cy="14739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bar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𝐴𝑉𝐺</m:t>
                          </m:r>
                        </m:e>
                      </m:bar>
                      <m:d>
                        <m:d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,…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bar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lim</m:t>
                              </m:r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⁡</m:t>
                              </m:r>
                            </m:e>
                          </m:ba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→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∞</m:t>
                          </m:r>
                        </m:sub>
                      </m:sSub>
                      <m:f>
                        <m:f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489" y="3218102"/>
                <a:ext cx="10080625" cy="14739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49"/>
              <p:cNvSpPr txBox="1">
                <a:spLocks noChangeArrowheads="1"/>
              </p:cNvSpPr>
              <p:nvPr/>
            </p:nvSpPr>
            <p:spPr bwMode="auto">
              <a:xfrm>
                <a:off x="-2203" y="5216424"/>
                <a:ext cx="10080625" cy="7346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bar>
                            <m:barPr>
                              <m:pos m:val="top"/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𝑉𝐴𝐿</m:t>
                              </m:r>
                            </m:e>
                          </m:bar>
                        </m:e>
                        <m:sup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sup>
                      </m:sSup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acc>
                        <m:accPr>
                          <m:chr m:val="̅"/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𝐴𝑉𝐺</m:t>
                          </m:r>
                        </m:e>
                      </m:acc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𝑐𝑜𝑠𝑡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p>
                          </m:sSup>
                          <m:d>
                            <m:d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203" y="5216424"/>
                <a:ext cx="10080625" cy="73468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49"/>
              <p:cNvSpPr txBox="1">
                <a:spLocks noChangeArrowheads="1"/>
              </p:cNvSpPr>
              <p:nvPr/>
            </p:nvSpPr>
            <p:spPr bwMode="auto">
              <a:xfrm>
                <a:off x="6361" y="6201025"/>
                <a:ext cx="10080625" cy="6467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bar>
                            <m:bar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𝑉𝐴𝐿</m:t>
                              </m:r>
                            </m:e>
                          </m:bar>
                        </m:e>
                        <m:sup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sup>
                      </m:sSup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bar>
                        <m:barPr>
                          <m:ctrlPr>
                            <a:rPr lang="en-US" sz="280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bar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𝐴𝑉𝐺</m:t>
                          </m:r>
                        </m:e>
                      </m:ba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𝑐𝑜𝑠𝑡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p>
                          </m:sSup>
                          <m:d>
                            <m:d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61" y="6201025"/>
                <a:ext cx="10080625" cy="64678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21126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14375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Positional optimality of MPGs</a:t>
            </a:r>
            <a:endParaRPr lang="en-US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25199" y="1812259"/>
                <a:ext cx="10080625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Every vertex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has a </a:t>
                </a:r>
                <a:r>
                  <a:rPr lang="en-US" sz="28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value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𝑉𝐴𝐿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such that: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199" y="1812259"/>
                <a:ext cx="10080625" cy="583558"/>
              </a:xfrm>
              <a:prstGeom prst="rect">
                <a:avLst/>
              </a:prstGeom>
              <a:blipFill>
                <a:blip r:embed="rId3"/>
                <a:stretch>
                  <a:fillRect t="-6250" b="-2187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23489" y="2355078"/>
                <a:ext cx="10080625" cy="13387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Player 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has a strategy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such that for every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bar>
                            <m:barPr>
                              <m:pos m:val="top"/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𝑉𝐴𝐿</m:t>
                              </m:r>
                            </m:e>
                          </m:bar>
                        </m:e>
                        <m:sup>
                          <m:sSubSup>
                            <m:sSubSup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∗</m:t>
                              </m:r>
                            </m:sup>
                          </m:sSubSup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sup>
                      </m:sSup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sz="2800" b="0" i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 </m:t>
                      </m:r>
                      <m:r>
                        <a:rPr lang="en-US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𝜇</m:t>
                      </m:r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489" y="2355078"/>
                <a:ext cx="10080625" cy="1338700"/>
              </a:xfrm>
              <a:prstGeom prst="rect">
                <a:avLst/>
              </a:prstGeom>
              <a:blipFill>
                <a:blip r:embed="rId4"/>
                <a:stretch>
                  <a:fillRect t="-136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21779" y="3555438"/>
                <a:ext cx="10080625" cy="12098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Player 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has a strategy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such that for every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bar>
                            <m:bar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𝑉𝐴𝐿</m:t>
                              </m:r>
                            </m:e>
                          </m:bar>
                        </m:e>
                        <m:sup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∗</m:t>
                              </m:r>
                            </m:sup>
                          </m:sSubSup>
                        </m:sup>
                      </m:sSup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800" b="0" i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≥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𝜇</m:t>
                      </m:r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79" y="3555438"/>
                <a:ext cx="10080625" cy="1209818"/>
              </a:xfrm>
              <a:prstGeom prst="rect">
                <a:avLst/>
              </a:prstGeom>
              <a:blipFill>
                <a:blip r:embed="rId5"/>
                <a:stretch>
                  <a:fillRect t="-15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Box 49"/>
          <p:cNvSpPr txBox="1">
            <a:spLocks noChangeArrowheads="1"/>
          </p:cNvSpPr>
          <p:nvPr/>
        </p:nvSpPr>
        <p:spPr bwMode="auto">
          <a:xfrm>
            <a:off x="-1" y="1144050"/>
            <a:ext cx="10080625" cy="609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Theorem: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33763" y="4831153"/>
                <a:ext cx="10080625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strategies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called </a:t>
                </a:r>
                <a:r>
                  <a:rPr lang="en-US" sz="2800" i="1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optimal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strategies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763" y="4831153"/>
                <a:ext cx="10080625" cy="583558"/>
              </a:xfrm>
              <a:prstGeom prst="rect">
                <a:avLst/>
              </a:prstGeom>
              <a:blipFill>
                <a:blip r:embed="rId6"/>
                <a:stretch>
                  <a:fillRect t="-7368" b="-2315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49"/>
          <p:cNvSpPr txBox="1">
            <a:spLocks noChangeArrowheads="1"/>
          </p:cNvSpPr>
          <p:nvPr/>
        </p:nvSpPr>
        <p:spPr bwMode="auto">
          <a:xfrm>
            <a:off x="21779" y="5524766"/>
            <a:ext cx="10080625" cy="107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Furthermore, both players have </a:t>
            </a:r>
            <a:r>
              <a:rPr lang="en-US" sz="2800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positional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strategies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are optimal from all vertices. 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49"/>
          <p:cNvSpPr txBox="1">
            <a:spLocks noChangeArrowheads="1"/>
          </p:cNvSpPr>
          <p:nvPr/>
        </p:nvSpPr>
        <p:spPr bwMode="auto">
          <a:xfrm>
            <a:off x="32053" y="6709603"/>
            <a:ext cx="10080625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(Special case of the theorem of TBSGs.)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8528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8" grpId="0"/>
      <p:bldP spid="9" grpId="0"/>
      <p:bldP spid="10" grpId="0"/>
      <p:bldP spid="13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Oval 48"/>
          <p:cNvSpPr>
            <a:spLocks noChangeAspect="1" noChangeArrowheads="1"/>
          </p:cNvSpPr>
          <p:nvPr/>
        </p:nvSpPr>
        <p:spPr bwMode="auto">
          <a:xfrm>
            <a:off x="1555327" y="5025735"/>
            <a:ext cx="303637" cy="279498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0" y="509581"/>
            <a:ext cx="10080625" cy="722057"/>
          </a:xfrm>
          <a:prstGeom prst="rect">
            <a:avLst/>
          </a:prstGeom>
        </p:spPr>
        <p:txBody>
          <a:bodyPr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US" kern="0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Positional strategies plays</a:t>
            </a:r>
            <a:endParaRPr lang="en-US" kern="0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49"/>
              <p:cNvSpPr txBox="1">
                <a:spLocks noChangeArrowheads="1"/>
              </p:cNvSpPr>
              <p:nvPr/>
            </p:nvSpPr>
            <p:spPr bwMode="auto">
              <a:xfrm>
                <a:off x="33763" y="1533149"/>
                <a:ext cx="10080625" cy="10747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When the two players use 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positional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strategies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we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get a finite 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path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leading to a 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cycle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which is repeated forever.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763" y="1533149"/>
                <a:ext cx="10080625" cy="1074781"/>
              </a:xfrm>
              <a:prstGeom prst="rect">
                <a:avLst/>
              </a:prstGeom>
              <a:blipFill>
                <a:blip r:embed="rId2"/>
                <a:stretch>
                  <a:fillRect t="-3977" b="-1136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val 7"/>
          <p:cNvSpPr>
            <a:spLocks noChangeAspect="1" noChangeArrowheads="1"/>
          </p:cNvSpPr>
          <p:nvPr/>
        </p:nvSpPr>
        <p:spPr bwMode="auto">
          <a:xfrm>
            <a:off x="1659777" y="5119811"/>
            <a:ext cx="93663" cy="857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grpSp>
        <p:nvGrpSpPr>
          <p:cNvPr id="67" name="Group 66"/>
          <p:cNvGrpSpPr/>
          <p:nvPr/>
        </p:nvGrpSpPr>
        <p:grpSpPr>
          <a:xfrm>
            <a:off x="5512583" y="4383602"/>
            <a:ext cx="2393522" cy="2437988"/>
            <a:chOff x="5399569" y="4178124"/>
            <a:chExt cx="2393522" cy="2437988"/>
          </a:xfrm>
        </p:grpSpPr>
        <p:sp>
          <p:nvSpPr>
            <p:cNvPr id="5" name="Oval 4"/>
            <p:cNvSpPr>
              <a:spLocks noChangeAspect="1" noChangeArrowheads="1"/>
            </p:cNvSpPr>
            <p:nvPr/>
          </p:nvSpPr>
          <p:spPr bwMode="auto">
            <a:xfrm>
              <a:off x="5399569" y="4808266"/>
              <a:ext cx="303637" cy="279498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6" name="Oval 6"/>
            <p:cNvSpPr>
              <a:spLocks noChangeAspect="1" noChangeArrowheads="1"/>
            </p:cNvSpPr>
            <p:nvPr/>
          </p:nvSpPr>
          <p:spPr bwMode="auto">
            <a:xfrm>
              <a:off x="6885992" y="4189558"/>
              <a:ext cx="303637" cy="27949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8" name="Oval 8"/>
            <p:cNvSpPr>
              <a:spLocks noChangeAspect="1" noChangeArrowheads="1"/>
            </p:cNvSpPr>
            <p:nvPr/>
          </p:nvSpPr>
          <p:spPr bwMode="auto">
            <a:xfrm>
              <a:off x="7481832" y="4804455"/>
              <a:ext cx="304907" cy="279498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9" name="Oval 9"/>
            <p:cNvSpPr>
              <a:spLocks noChangeAspect="1" noChangeArrowheads="1"/>
            </p:cNvSpPr>
            <p:nvPr/>
          </p:nvSpPr>
          <p:spPr bwMode="auto">
            <a:xfrm>
              <a:off x="6038604" y="6336614"/>
              <a:ext cx="303636" cy="279498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0" name="Oval 10"/>
            <p:cNvSpPr>
              <a:spLocks noChangeAspect="1" noChangeArrowheads="1"/>
            </p:cNvSpPr>
            <p:nvPr/>
          </p:nvSpPr>
          <p:spPr bwMode="auto">
            <a:xfrm>
              <a:off x="6038604" y="4178124"/>
              <a:ext cx="303636" cy="27949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1" name="Oval 11"/>
            <p:cNvSpPr>
              <a:spLocks noChangeAspect="1" noChangeArrowheads="1"/>
            </p:cNvSpPr>
            <p:nvPr/>
          </p:nvSpPr>
          <p:spPr bwMode="auto">
            <a:xfrm>
              <a:off x="5409733" y="5697578"/>
              <a:ext cx="303637" cy="27949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2" name="Oval 12"/>
            <p:cNvSpPr>
              <a:spLocks noChangeAspect="1" noChangeArrowheads="1"/>
            </p:cNvSpPr>
            <p:nvPr/>
          </p:nvSpPr>
          <p:spPr bwMode="auto">
            <a:xfrm>
              <a:off x="6894885" y="6331532"/>
              <a:ext cx="303636" cy="27949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3" name="Oval 13"/>
            <p:cNvSpPr>
              <a:spLocks noChangeAspect="1" noChangeArrowheads="1"/>
            </p:cNvSpPr>
            <p:nvPr/>
          </p:nvSpPr>
          <p:spPr bwMode="auto">
            <a:xfrm>
              <a:off x="7489455" y="5724258"/>
              <a:ext cx="303636" cy="279498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15" name="AutoShape 20"/>
            <p:cNvCxnSpPr>
              <a:cxnSpLocks noChangeAspect="1" noChangeShapeType="1"/>
              <a:stCxn id="6" idx="5"/>
              <a:endCxn id="8" idx="1"/>
            </p:cNvCxnSpPr>
            <p:nvPr/>
          </p:nvCxnSpPr>
          <p:spPr bwMode="auto">
            <a:xfrm>
              <a:off x="7145162" y="4428126"/>
              <a:ext cx="381322" cy="417260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 w="lg" len="lg"/>
              <a:tailEnd type="stealth" w="lg" len="lg"/>
            </a:ln>
            <a:effectLst/>
          </p:spPr>
        </p:cxnSp>
        <p:cxnSp>
          <p:nvCxnSpPr>
            <p:cNvPr id="25" name="AutoShape 20"/>
            <p:cNvCxnSpPr>
              <a:cxnSpLocks noChangeAspect="1" noChangeShapeType="1"/>
              <a:stCxn id="8" idx="4"/>
              <a:endCxn id="13" idx="0"/>
            </p:cNvCxnSpPr>
            <p:nvPr/>
          </p:nvCxnSpPr>
          <p:spPr bwMode="auto">
            <a:xfrm>
              <a:off x="7634286" y="5083953"/>
              <a:ext cx="6987" cy="640305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 type="stealth" w="lg" len="lg"/>
            </a:ln>
            <a:effectLst/>
          </p:spPr>
        </p:cxnSp>
        <p:cxnSp>
          <p:nvCxnSpPr>
            <p:cNvPr id="28" name="AutoShape 20"/>
            <p:cNvCxnSpPr>
              <a:cxnSpLocks noChangeAspect="1" noChangeShapeType="1"/>
              <a:stCxn id="13" idx="3"/>
              <a:endCxn id="12" idx="7"/>
            </p:cNvCxnSpPr>
            <p:nvPr/>
          </p:nvCxnSpPr>
          <p:spPr bwMode="auto">
            <a:xfrm flipH="1">
              <a:off x="7154055" y="5962825"/>
              <a:ext cx="379866" cy="409638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 type="stealth" w="lg" len="lg"/>
            </a:ln>
            <a:effectLst/>
          </p:spPr>
        </p:cxnSp>
        <p:cxnSp>
          <p:nvCxnSpPr>
            <p:cNvPr id="29" name="AutoShape 20"/>
            <p:cNvCxnSpPr>
              <a:cxnSpLocks noChangeAspect="1" noChangeShapeType="1"/>
              <a:stCxn id="12" idx="2"/>
              <a:endCxn id="9" idx="6"/>
            </p:cNvCxnSpPr>
            <p:nvPr/>
          </p:nvCxnSpPr>
          <p:spPr bwMode="auto">
            <a:xfrm flipH="1">
              <a:off x="6342241" y="6471281"/>
              <a:ext cx="552645" cy="5082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 type="stealth" w="lg" len="lg"/>
            </a:ln>
            <a:effectLst/>
          </p:spPr>
        </p:cxnSp>
        <p:cxnSp>
          <p:nvCxnSpPr>
            <p:cNvPr id="30" name="AutoShape 20"/>
            <p:cNvCxnSpPr>
              <a:cxnSpLocks noChangeAspect="1" noChangeShapeType="1"/>
              <a:stCxn id="9" idx="1"/>
              <a:endCxn id="11" idx="5"/>
            </p:cNvCxnSpPr>
            <p:nvPr/>
          </p:nvCxnSpPr>
          <p:spPr bwMode="auto">
            <a:xfrm flipH="1" flipV="1">
              <a:off x="5668903" y="5936146"/>
              <a:ext cx="414168" cy="441399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 type="stealth" w="lg" len="lg"/>
            </a:ln>
            <a:effectLst/>
          </p:spPr>
        </p:cxnSp>
        <p:cxnSp>
          <p:nvCxnSpPr>
            <p:cNvPr id="31" name="AutoShape 20"/>
            <p:cNvCxnSpPr>
              <a:cxnSpLocks noChangeAspect="1" noChangeShapeType="1"/>
              <a:stCxn id="11" idx="0"/>
              <a:endCxn id="5" idx="4"/>
            </p:cNvCxnSpPr>
            <p:nvPr/>
          </p:nvCxnSpPr>
          <p:spPr bwMode="auto">
            <a:xfrm flipH="1" flipV="1">
              <a:off x="5551388" y="5087764"/>
              <a:ext cx="10164" cy="609815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 type="stealth" w="lg" len="lg"/>
            </a:ln>
            <a:effectLst/>
          </p:spPr>
        </p:cxnSp>
        <p:cxnSp>
          <p:nvCxnSpPr>
            <p:cNvPr id="32" name="AutoShape 20"/>
            <p:cNvCxnSpPr>
              <a:cxnSpLocks noChangeAspect="1" noChangeShapeType="1"/>
              <a:stCxn id="5" idx="7"/>
              <a:endCxn id="10" idx="3"/>
            </p:cNvCxnSpPr>
            <p:nvPr/>
          </p:nvCxnSpPr>
          <p:spPr bwMode="auto">
            <a:xfrm flipV="1">
              <a:off x="5658739" y="4416691"/>
              <a:ext cx="424332" cy="432506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 type="stealth" w="lg" len="lg"/>
            </a:ln>
            <a:effectLst/>
          </p:spPr>
        </p:cxnSp>
        <p:cxnSp>
          <p:nvCxnSpPr>
            <p:cNvPr id="33" name="AutoShape 20"/>
            <p:cNvCxnSpPr>
              <a:cxnSpLocks noChangeAspect="1" noChangeShapeType="1"/>
              <a:stCxn id="10" idx="6"/>
              <a:endCxn id="6" idx="2"/>
            </p:cNvCxnSpPr>
            <p:nvPr/>
          </p:nvCxnSpPr>
          <p:spPr bwMode="auto">
            <a:xfrm>
              <a:off x="6342241" y="4317873"/>
              <a:ext cx="543751" cy="11434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 type="stealth" w="lg" len="lg"/>
            </a:ln>
            <a:effectLst/>
          </p:spPr>
        </p:cxnSp>
      </p:grpSp>
      <p:sp>
        <p:nvSpPr>
          <p:cNvPr id="50" name="Oval 6"/>
          <p:cNvSpPr>
            <a:spLocks noChangeAspect="1" noChangeArrowheads="1"/>
          </p:cNvSpPr>
          <p:nvPr/>
        </p:nvSpPr>
        <p:spPr bwMode="auto">
          <a:xfrm>
            <a:off x="3484604" y="5025735"/>
            <a:ext cx="303637" cy="27949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1" name="Oval 8"/>
          <p:cNvSpPr>
            <a:spLocks noChangeAspect="1" noChangeArrowheads="1"/>
          </p:cNvSpPr>
          <p:nvPr/>
        </p:nvSpPr>
        <p:spPr bwMode="auto">
          <a:xfrm>
            <a:off x="4449243" y="5025735"/>
            <a:ext cx="304907" cy="279498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2" name="Oval 10"/>
          <p:cNvSpPr>
            <a:spLocks noChangeAspect="1" noChangeArrowheads="1"/>
          </p:cNvSpPr>
          <p:nvPr/>
        </p:nvSpPr>
        <p:spPr bwMode="auto">
          <a:xfrm>
            <a:off x="2519966" y="5025735"/>
            <a:ext cx="303636" cy="27949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53" name="AutoShape 20"/>
          <p:cNvCxnSpPr>
            <a:cxnSpLocks noChangeAspect="1" noChangeShapeType="1"/>
            <a:stCxn id="50" idx="6"/>
            <a:endCxn id="51" idx="2"/>
          </p:cNvCxnSpPr>
          <p:nvPr/>
        </p:nvCxnSpPr>
        <p:spPr bwMode="auto">
          <a:xfrm>
            <a:off x="3788241" y="5165484"/>
            <a:ext cx="661002" cy="0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 w="lg" len="lg"/>
            <a:tailEnd type="stealth" w="lg" len="lg"/>
          </a:ln>
          <a:effectLst/>
        </p:spPr>
      </p:cxnSp>
      <p:cxnSp>
        <p:nvCxnSpPr>
          <p:cNvPr id="54" name="AutoShape 20"/>
          <p:cNvCxnSpPr>
            <a:cxnSpLocks noChangeAspect="1" noChangeShapeType="1"/>
            <a:stCxn id="49" idx="6"/>
            <a:endCxn id="52" idx="2"/>
          </p:cNvCxnSpPr>
          <p:nvPr/>
        </p:nvCxnSpPr>
        <p:spPr bwMode="auto">
          <a:xfrm>
            <a:off x="1858964" y="5165484"/>
            <a:ext cx="661002" cy="0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/>
            <a:tailEnd type="stealth" w="lg" len="lg"/>
          </a:ln>
          <a:effectLst/>
        </p:spPr>
      </p:cxnSp>
      <p:cxnSp>
        <p:nvCxnSpPr>
          <p:cNvPr id="55" name="AutoShape 20"/>
          <p:cNvCxnSpPr>
            <a:cxnSpLocks noChangeAspect="1" noChangeShapeType="1"/>
            <a:stCxn id="52" idx="6"/>
            <a:endCxn id="50" idx="2"/>
          </p:cNvCxnSpPr>
          <p:nvPr/>
        </p:nvCxnSpPr>
        <p:spPr bwMode="auto">
          <a:xfrm>
            <a:off x="2823602" y="5165484"/>
            <a:ext cx="661002" cy="0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/>
            <a:tailEnd type="stealth" w="lg" len="lg"/>
          </a:ln>
          <a:effectLst/>
        </p:spPr>
      </p:cxnSp>
      <p:cxnSp>
        <p:nvCxnSpPr>
          <p:cNvPr id="63" name="AutoShape 20"/>
          <p:cNvCxnSpPr>
            <a:cxnSpLocks noChangeAspect="1" noChangeShapeType="1"/>
            <a:stCxn id="51" idx="6"/>
            <a:endCxn id="5" idx="2"/>
          </p:cNvCxnSpPr>
          <p:nvPr/>
        </p:nvCxnSpPr>
        <p:spPr bwMode="auto">
          <a:xfrm flipV="1">
            <a:off x="4754150" y="5153493"/>
            <a:ext cx="758433" cy="11991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 w="lg" len="lg"/>
            <a:tailEnd type="stealth" w="lg" len="lg"/>
          </a:ln>
          <a:effectLst/>
        </p:spPr>
      </p:cxnSp>
      <p:sp>
        <p:nvSpPr>
          <p:cNvPr id="66" name="Text Box 49"/>
          <p:cNvSpPr txBox="1">
            <a:spLocks noChangeArrowheads="1"/>
          </p:cNvSpPr>
          <p:nvPr/>
        </p:nvSpPr>
        <p:spPr bwMode="auto">
          <a:xfrm>
            <a:off x="11505" y="2715916"/>
            <a:ext cx="10080625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8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outcome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the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average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weight on the cycle.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Curved Down Arrow 69"/>
          <p:cNvSpPr/>
          <p:nvPr/>
        </p:nvSpPr>
        <p:spPr bwMode="auto">
          <a:xfrm>
            <a:off x="6277510" y="5289431"/>
            <a:ext cx="980666" cy="536015"/>
          </a:xfrm>
          <a:prstGeom prst="curvedDown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4" name="Text Box 49"/>
          <p:cNvSpPr txBox="1">
            <a:spLocks noChangeArrowheads="1"/>
          </p:cNvSpPr>
          <p:nvPr/>
        </p:nvSpPr>
        <p:spPr bwMode="auto">
          <a:xfrm>
            <a:off x="9795" y="3368794"/>
            <a:ext cx="10080625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costs on the path are irrelevant.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820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6" grpId="0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14375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Positional optimality of MPGs - </a:t>
            </a:r>
            <a:r>
              <a:rPr lang="en-US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proofs</a:t>
            </a:r>
            <a:endParaRPr lang="en-US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p:sp>
        <p:nvSpPr>
          <p:cNvPr id="16" name="Text Box 49"/>
          <p:cNvSpPr txBox="1">
            <a:spLocks noChangeArrowheads="1"/>
          </p:cNvSpPr>
          <p:nvPr/>
        </p:nvSpPr>
        <p:spPr bwMode="auto">
          <a:xfrm>
            <a:off x="32053" y="1367037"/>
            <a:ext cx="10080625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Special case of the theorem of TBSGs.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9795" y="2166705"/>
            <a:ext cx="10080625" cy="1036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Follows from the fact that the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optimality equations have a solution.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49"/>
          <p:cNvSpPr txBox="1">
            <a:spLocks noChangeArrowheads="1"/>
          </p:cNvSpPr>
          <p:nvPr/>
        </p:nvSpPr>
        <p:spPr bwMode="auto">
          <a:xfrm>
            <a:off x="8085" y="3397887"/>
            <a:ext cx="10080625" cy="1036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existence of a solution follows, e.g.,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correctness of the strategy improvement algorithm.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49"/>
          <p:cNvSpPr txBox="1">
            <a:spLocks noChangeArrowheads="1"/>
          </p:cNvSpPr>
          <p:nvPr/>
        </p:nvSpPr>
        <p:spPr bwMode="auto">
          <a:xfrm>
            <a:off x="6375" y="4567429"/>
            <a:ext cx="10080625" cy="1036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Proofs are slightly more complicated for the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limiting average cost.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Box 49"/>
          <p:cNvSpPr txBox="1">
            <a:spLocks noChangeArrowheads="1"/>
          </p:cNvSpPr>
          <p:nvPr/>
        </p:nvSpPr>
        <p:spPr bwMode="auto">
          <a:xfrm>
            <a:off x="14939" y="5891077"/>
            <a:ext cx="10080625" cy="107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alternative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proof given by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Ehrenfeucht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Mycielski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(1979)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considering an interplay between finite and infinite games.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7972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2" grpId="0"/>
      <p:bldP spid="14" grpId="0"/>
      <p:bldP spid="15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27389"/>
            <a:ext cx="10080625" cy="873125"/>
          </a:xfrm>
        </p:spPr>
        <p:txBody>
          <a:bodyPr/>
          <a:lstStyle/>
          <a:p>
            <a:r>
              <a:rPr lang="en-US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Finite</a:t>
            </a:r>
            <a:r>
              <a:rPr lang="en-US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 MPGs</a:t>
            </a:r>
            <a:endParaRPr lang="en-US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p:sp>
        <p:nvSpPr>
          <p:cNvPr id="17" name="Text Box 49"/>
          <p:cNvSpPr txBox="1">
            <a:spLocks noChangeArrowheads="1"/>
          </p:cNvSpPr>
          <p:nvPr/>
        </p:nvSpPr>
        <p:spPr bwMode="auto">
          <a:xfrm>
            <a:off x="14939" y="1514286"/>
            <a:ext cx="10080625" cy="1515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simple and elegant proof of positional optimality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given by </a:t>
            </a:r>
            <a:r>
              <a:rPr lang="en-US" sz="3000" dirty="0" err="1" smtClean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Ehrenfeucht</a:t>
            </a:r>
            <a:r>
              <a:rPr lang="en-US" sz="3000" dirty="0" smtClean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3000" dirty="0" err="1" smtClean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Mycielski</a:t>
            </a:r>
            <a:r>
              <a:rPr lang="en-US" sz="3000" dirty="0" smtClean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(1979)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uses 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interplay between 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finite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infinite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games.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 Box 49"/>
              <p:cNvSpPr txBox="1">
                <a:spLocks noChangeArrowheads="1"/>
              </p:cNvSpPr>
              <p:nvPr/>
            </p:nvSpPr>
            <p:spPr bwMode="auto">
              <a:xfrm>
                <a:off x="23503" y="3144357"/>
                <a:ext cx="10080625" cy="15155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finite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MPG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starting at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played as before,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but the game </a:t>
                </a:r>
                <a:r>
                  <a:rPr lang="en-US" sz="30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ends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when a cycle is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formed, 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.e., when a vertex is visited for the second time.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503" y="3144357"/>
                <a:ext cx="10080625" cy="1515543"/>
              </a:xfrm>
              <a:prstGeom prst="rect">
                <a:avLst/>
              </a:prstGeom>
              <a:blipFill>
                <a:blip r:embed="rId3"/>
                <a:stretch>
                  <a:fillRect t="-5645" b="-1209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9926" name="Group 209925"/>
          <p:cNvGrpSpPr/>
          <p:nvPr/>
        </p:nvGrpSpPr>
        <p:grpSpPr>
          <a:xfrm>
            <a:off x="1082717" y="6306573"/>
            <a:ext cx="7834587" cy="293195"/>
            <a:chOff x="1082717" y="5926435"/>
            <a:chExt cx="7834587" cy="293195"/>
          </a:xfrm>
        </p:grpSpPr>
        <p:sp>
          <p:nvSpPr>
            <p:cNvPr id="19" name="Oval 18"/>
            <p:cNvSpPr>
              <a:spLocks noChangeAspect="1" noChangeArrowheads="1"/>
            </p:cNvSpPr>
            <p:nvPr/>
          </p:nvSpPr>
          <p:spPr bwMode="auto">
            <a:xfrm>
              <a:off x="1082717" y="5940132"/>
              <a:ext cx="303637" cy="279498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0" name="Oval 7"/>
            <p:cNvSpPr>
              <a:spLocks noChangeAspect="1" noChangeArrowheads="1"/>
            </p:cNvSpPr>
            <p:nvPr/>
          </p:nvSpPr>
          <p:spPr bwMode="auto">
            <a:xfrm>
              <a:off x="1187167" y="6034208"/>
              <a:ext cx="93663" cy="8572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1" name="Oval 20"/>
            <p:cNvSpPr>
              <a:spLocks noChangeAspect="1" noChangeArrowheads="1"/>
            </p:cNvSpPr>
            <p:nvPr/>
          </p:nvSpPr>
          <p:spPr bwMode="auto">
            <a:xfrm>
              <a:off x="4848190" y="5938419"/>
              <a:ext cx="303637" cy="279498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37" name="Oval 6"/>
            <p:cNvSpPr>
              <a:spLocks noChangeAspect="1" noChangeArrowheads="1"/>
            </p:cNvSpPr>
            <p:nvPr/>
          </p:nvSpPr>
          <p:spPr bwMode="auto">
            <a:xfrm>
              <a:off x="2964818" y="5940132"/>
              <a:ext cx="303637" cy="27949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38" name="Oval 8"/>
            <p:cNvSpPr>
              <a:spLocks noChangeAspect="1" noChangeArrowheads="1"/>
            </p:cNvSpPr>
            <p:nvPr/>
          </p:nvSpPr>
          <p:spPr bwMode="auto">
            <a:xfrm>
              <a:off x="3905869" y="5940132"/>
              <a:ext cx="304907" cy="279498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39" name="Oval 10"/>
            <p:cNvSpPr>
              <a:spLocks noChangeAspect="1" noChangeArrowheads="1"/>
            </p:cNvSpPr>
            <p:nvPr/>
          </p:nvSpPr>
          <p:spPr bwMode="auto">
            <a:xfrm>
              <a:off x="2023768" y="5940132"/>
              <a:ext cx="303636" cy="27949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40" name="AutoShape 20"/>
            <p:cNvCxnSpPr>
              <a:cxnSpLocks noChangeAspect="1" noChangeShapeType="1"/>
              <a:stCxn id="37" idx="6"/>
              <a:endCxn id="38" idx="2"/>
            </p:cNvCxnSpPr>
            <p:nvPr/>
          </p:nvCxnSpPr>
          <p:spPr bwMode="auto">
            <a:xfrm>
              <a:off x="3268455" y="6079881"/>
              <a:ext cx="637414" cy="0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 w="lg" len="lg"/>
              <a:tailEnd type="stealth" w="lg" len="lg"/>
            </a:ln>
            <a:effectLst/>
          </p:spPr>
        </p:cxnSp>
        <p:cxnSp>
          <p:nvCxnSpPr>
            <p:cNvPr id="41" name="AutoShape 20"/>
            <p:cNvCxnSpPr>
              <a:cxnSpLocks noChangeAspect="1" noChangeShapeType="1"/>
              <a:stCxn id="19" idx="6"/>
              <a:endCxn id="39" idx="2"/>
            </p:cNvCxnSpPr>
            <p:nvPr/>
          </p:nvCxnSpPr>
          <p:spPr bwMode="auto">
            <a:xfrm>
              <a:off x="1386354" y="6079881"/>
              <a:ext cx="637414" cy="0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 type="stealth" w="lg" len="lg"/>
            </a:ln>
            <a:effectLst/>
          </p:spPr>
        </p:cxnSp>
        <p:cxnSp>
          <p:nvCxnSpPr>
            <p:cNvPr id="42" name="AutoShape 20"/>
            <p:cNvCxnSpPr>
              <a:cxnSpLocks noChangeAspect="1" noChangeShapeType="1"/>
              <a:stCxn id="39" idx="6"/>
              <a:endCxn id="37" idx="2"/>
            </p:cNvCxnSpPr>
            <p:nvPr/>
          </p:nvCxnSpPr>
          <p:spPr bwMode="auto">
            <a:xfrm>
              <a:off x="2327404" y="6079881"/>
              <a:ext cx="637414" cy="0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 type="stealth" w="lg" len="lg"/>
            </a:ln>
            <a:effectLst/>
          </p:spPr>
        </p:cxnSp>
        <p:cxnSp>
          <p:nvCxnSpPr>
            <p:cNvPr id="43" name="AutoShape 20"/>
            <p:cNvCxnSpPr>
              <a:cxnSpLocks noChangeAspect="1" noChangeShapeType="1"/>
              <a:stCxn id="38" idx="6"/>
              <a:endCxn id="21" idx="2"/>
            </p:cNvCxnSpPr>
            <p:nvPr/>
          </p:nvCxnSpPr>
          <p:spPr bwMode="auto">
            <a:xfrm flipV="1">
              <a:off x="4210776" y="6078168"/>
              <a:ext cx="637414" cy="1713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 w="lg" len="lg"/>
              <a:tailEnd type="stealth" w="lg" len="lg"/>
            </a:ln>
            <a:effectLst/>
          </p:spPr>
        </p:cxnSp>
        <p:sp>
          <p:nvSpPr>
            <p:cNvPr id="44" name="Oval 43"/>
            <p:cNvSpPr>
              <a:spLocks noChangeAspect="1" noChangeArrowheads="1"/>
            </p:cNvSpPr>
            <p:nvPr/>
          </p:nvSpPr>
          <p:spPr bwMode="auto">
            <a:xfrm>
              <a:off x="8613667" y="5926435"/>
              <a:ext cx="303637" cy="279498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45" name="Oval 6"/>
            <p:cNvSpPr>
              <a:spLocks noChangeAspect="1" noChangeArrowheads="1"/>
            </p:cNvSpPr>
            <p:nvPr/>
          </p:nvSpPr>
          <p:spPr bwMode="auto">
            <a:xfrm>
              <a:off x="6730293" y="5928148"/>
              <a:ext cx="303637" cy="279498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46" name="Oval 8"/>
            <p:cNvSpPr>
              <a:spLocks noChangeAspect="1" noChangeArrowheads="1"/>
            </p:cNvSpPr>
            <p:nvPr/>
          </p:nvSpPr>
          <p:spPr bwMode="auto">
            <a:xfrm>
              <a:off x="7671345" y="5928148"/>
              <a:ext cx="304907" cy="27949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47" name="Oval 10"/>
            <p:cNvSpPr>
              <a:spLocks noChangeAspect="1" noChangeArrowheads="1"/>
            </p:cNvSpPr>
            <p:nvPr/>
          </p:nvSpPr>
          <p:spPr bwMode="auto">
            <a:xfrm>
              <a:off x="5789242" y="5928148"/>
              <a:ext cx="303636" cy="27949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48" name="AutoShape 20"/>
            <p:cNvCxnSpPr>
              <a:cxnSpLocks noChangeAspect="1" noChangeShapeType="1"/>
              <a:stCxn id="45" idx="6"/>
              <a:endCxn id="46" idx="2"/>
            </p:cNvCxnSpPr>
            <p:nvPr/>
          </p:nvCxnSpPr>
          <p:spPr bwMode="auto">
            <a:xfrm>
              <a:off x="7033930" y="6067897"/>
              <a:ext cx="637415" cy="0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 w="lg" len="lg"/>
              <a:tailEnd type="stealth" w="lg" len="lg"/>
            </a:ln>
            <a:effectLst/>
          </p:spPr>
        </p:cxnSp>
        <p:cxnSp>
          <p:nvCxnSpPr>
            <p:cNvPr id="49" name="AutoShape 20"/>
            <p:cNvCxnSpPr>
              <a:cxnSpLocks noChangeAspect="1" noChangeShapeType="1"/>
              <a:stCxn id="47" idx="6"/>
              <a:endCxn id="45" idx="2"/>
            </p:cNvCxnSpPr>
            <p:nvPr/>
          </p:nvCxnSpPr>
          <p:spPr bwMode="auto">
            <a:xfrm>
              <a:off x="6092878" y="6067897"/>
              <a:ext cx="637415" cy="0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 type="stealth" w="lg" len="lg"/>
            </a:ln>
            <a:effectLst/>
          </p:spPr>
        </p:cxnSp>
        <p:cxnSp>
          <p:nvCxnSpPr>
            <p:cNvPr id="50" name="AutoShape 20"/>
            <p:cNvCxnSpPr>
              <a:cxnSpLocks noChangeAspect="1" noChangeShapeType="1"/>
              <a:stCxn id="46" idx="6"/>
              <a:endCxn id="44" idx="2"/>
            </p:cNvCxnSpPr>
            <p:nvPr/>
          </p:nvCxnSpPr>
          <p:spPr bwMode="auto">
            <a:xfrm flipV="1">
              <a:off x="7976252" y="6066184"/>
              <a:ext cx="637415" cy="1713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 w="lg" len="lg"/>
              <a:tailEnd type="stealth" w="lg" len="lg"/>
            </a:ln>
            <a:effectLst/>
          </p:spPr>
        </p:cxnSp>
        <p:cxnSp>
          <p:nvCxnSpPr>
            <p:cNvPr id="51" name="AutoShape 20"/>
            <p:cNvCxnSpPr>
              <a:cxnSpLocks noChangeAspect="1" noChangeShapeType="1"/>
              <a:stCxn id="21" idx="6"/>
              <a:endCxn id="47" idx="2"/>
            </p:cNvCxnSpPr>
            <p:nvPr/>
          </p:nvCxnSpPr>
          <p:spPr bwMode="auto">
            <a:xfrm flipV="1">
              <a:off x="5151827" y="6067897"/>
              <a:ext cx="637415" cy="10271"/>
            </a:xfrm>
            <a:prstGeom prst="straightConnector1">
              <a:avLst/>
            </a:prstGeom>
            <a:noFill/>
            <a:ln w="25400">
              <a:solidFill>
                <a:srgbClr val="800000"/>
              </a:solidFill>
              <a:round/>
              <a:headEnd w="lg" len="lg"/>
              <a:tailEnd type="stealth" w="lg" len="lg"/>
            </a:ln>
            <a:effectLst/>
          </p:spPr>
        </p:cxnSp>
        <p:cxnSp>
          <p:nvCxnSpPr>
            <p:cNvPr id="5" name="Curved Connector 4"/>
            <p:cNvCxnSpPr>
              <a:stCxn id="21" idx="0"/>
              <a:endCxn id="44" idx="0"/>
            </p:cNvCxnSpPr>
            <p:nvPr/>
          </p:nvCxnSpPr>
          <p:spPr bwMode="auto">
            <a:xfrm rot="5400000" flipH="1" flipV="1">
              <a:off x="6876755" y="4049689"/>
              <a:ext cx="11984" cy="3765477"/>
            </a:xfrm>
            <a:prstGeom prst="curvedConnector3">
              <a:avLst>
                <a:gd name="adj1" fmla="val 4579514"/>
              </a:avLst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stealth" w="lg" len="lg"/>
              <a:tailEnd type="triangle"/>
            </a:ln>
            <a:effectLst/>
          </p:spPr>
        </p:cxnSp>
      </p:grpSp>
      <p:sp>
        <p:nvSpPr>
          <p:cNvPr id="59" name="Text Box 49"/>
          <p:cNvSpPr txBox="1">
            <a:spLocks noChangeArrowheads="1"/>
          </p:cNvSpPr>
          <p:nvPr/>
        </p:nvSpPr>
        <p:spPr bwMode="auto">
          <a:xfrm>
            <a:off x="11519" y="4774428"/>
            <a:ext cx="10080625" cy="57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outcome (value) is the </a:t>
            </a:r>
            <a:r>
              <a:rPr lang="en-US" sz="3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average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this cycle.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8269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5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ORDWRAP" val="0"/>
  <p:tag name="DEFAULTWIDTH" val="348"/>
  <p:tag name="DEFAULTHEIGHT" val="2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usepackage{amsmath}&#10;\usepackage{amssymb}&#10;\begin{document}&#10;%\color[rgb]{1,0,0}&#10;$$\max / \min \;\;\mathbb{E}[\;(1{-}\lambda)\sum_{i=0}^\infty \lambda^i c(a_i)\;]$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42"/>
  <p:tag name="PICTUREFILESIZE" val="1746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usepackage{amsmath}&#10;\usepackage{amssymb}&#10;\begin{document}&#10;%\color[rgb]{1,0,0}&#10;$$\max / \min \;\; \mathbb{E}[\; \sum_{i=0}^{\infty} c(a_i)\;]$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04"/>
  <p:tag name="PICTUREFILESIZE" val="1371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10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10.125"/>
  <p:tag name="PICTUREFILESIZE" val="100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20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10.125"/>
  <p:tag name="PICTUREFILESIZE" val="105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0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5"/>
  <p:tag name="PICTUREFILESIZE" val="98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15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10"/>
  <p:tag name="PICTUREFILESIZE" val="102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usepackage{amsmath}&#10;\usepackage{amssymb}&#10;\begin{document}&#10;%\color[rgb]{1,0,0}&#10;$$\max / \min \;\;\mathbb{E}[\; &#10;\limsup_{n\to\infty}\; \,\frac{1}{T}\sum_{i=0}^{T-1} c(a_i)\;]$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54"/>
  <p:tag name="PICTUREFILESIZE" val="19703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lang="en-GB" sz="3600" b="0" i="0" u="none" strike="noStrike" cap="none" normalizeH="0" baseline="0" smtClean="0">
            <a:ln>
              <a:noFill/>
            </a:ln>
            <a:effectLst/>
            <a:latin typeface="Arial" pitchFamily="34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lang="en-GB" sz="3600" b="0" i="0" u="none" strike="noStrike" cap="none" normalizeH="0" baseline="0" smtClean="0">
            <a:ln>
              <a:noFill/>
            </a:ln>
            <a:effectLst/>
            <a:latin typeface="Arial" pitchFamily="34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80195</TotalTime>
  <Words>1169</Words>
  <Application>Microsoft Office PowerPoint</Application>
  <PresentationFormat>Custom</PresentationFormat>
  <Paragraphs>232</Paragraphs>
  <Slides>27</Slides>
  <Notes>25</Notes>
  <HiddenSlides>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 Unicode MS</vt:lpstr>
      <vt:lpstr>StarSymbol</vt:lpstr>
      <vt:lpstr>Arial</vt:lpstr>
      <vt:lpstr>Cambria Math</vt:lpstr>
      <vt:lpstr>Times New Roman</vt:lpstr>
      <vt:lpstr>Default Design</vt:lpstr>
      <vt:lpstr>Games on Graphs</vt:lpstr>
      <vt:lpstr>PowerPoint Presentation</vt:lpstr>
      <vt:lpstr>PowerPoint Presentation</vt:lpstr>
      <vt:lpstr>Strategies and plays in MPGs</vt:lpstr>
      <vt:lpstr>Values of plays</vt:lpstr>
      <vt:lpstr>Positional optimality of MPGs</vt:lpstr>
      <vt:lpstr>PowerPoint Presentation</vt:lpstr>
      <vt:lpstr>Positional optimality of MPGs - proofs</vt:lpstr>
      <vt:lpstr>Finite MPGs</vt:lpstr>
      <vt:lpstr>Values of finite MPGs</vt:lpstr>
      <vt:lpstr>Values of finite MPGs</vt:lpstr>
      <vt:lpstr>Extending a strategy</vt:lpstr>
      <vt:lpstr>Values in finite and infinite games are equal</vt:lpstr>
      <vt:lpstr>Values of reachable states</vt:lpstr>
      <vt:lpstr>Finite games with restart</vt:lpstr>
      <vt:lpstr>Positional optimal strategies [ Ehrenfeucht and Mycielski (1979) ]</vt:lpstr>
      <vt:lpstr>Energy Games (EGs)</vt:lpstr>
      <vt:lpstr>MPGs and EGs</vt:lpstr>
      <vt:lpstr>Algorithms for EGs (and MPGs)</vt:lpstr>
      <vt:lpstr>Optimality equations for EGs</vt:lpstr>
      <vt:lpstr>Optimality conditions for EGs</vt:lpstr>
      <vt:lpstr>Optimal positional strategy for Player 0</vt:lpstr>
      <vt:lpstr>Lower bounds on values (initial credits)</vt:lpstr>
      <vt:lpstr>“Small energy progress measure lifting” [ Brim-Chaloupka-Doyen-Gentilini-Raskin (2011) ]</vt:lpstr>
      <vt:lpstr>Pseudo-polynomial time algorithm [ Brim-Chaloupka-Doyen-Gentilini-Raskin (2011) ]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4 - Mean Payoff Games and Energy Games</dc:title>
  <dc:creator>zwick</dc:creator>
  <cp:lastModifiedBy>Uri Zwick</cp:lastModifiedBy>
  <cp:revision>1168</cp:revision>
  <dcterms:modified xsi:type="dcterms:W3CDTF">2019-11-24T13:24:16Z</dcterms:modified>
</cp:coreProperties>
</file>