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sldIdLst>
    <p:sldId id="473" r:id="rId2"/>
    <p:sldId id="635" r:id="rId3"/>
    <p:sldId id="731" r:id="rId4"/>
    <p:sldId id="654" r:id="rId5"/>
    <p:sldId id="653" r:id="rId6"/>
    <p:sldId id="663" r:id="rId7"/>
    <p:sldId id="750" r:id="rId8"/>
    <p:sldId id="655" r:id="rId9"/>
    <p:sldId id="664" r:id="rId10"/>
    <p:sldId id="673" r:id="rId11"/>
    <p:sldId id="733" r:id="rId12"/>
    <p:sldId id="734" r:id="rId13"/>
    <p:sldId id="735" r:id="rId14"/>
    <p:sldId id="736" r:id="rId15"/>
    <p:sldId id="737" r:id="rId16"/>
    <p:sldId id="738" r:id="rId17"/>
    <p:sldId id="739" r:id="rId18"/>
    <p:sldId id="740" r:id="rId19"/>
    <p:sldId id="741" r:id="rId20"/>
    <p:sldId id="742" r:id="rId21"/>
    <p:sldId id="743" r:id="rId22"/>
    <p:sldId id="744" r:id="rId23"/>
    <p:sldId id="745" r:id="rId24"/>
    <p:sldId id="751" r:id="rId25"/>
    <p:sldId id="746" r:id="rId26"/>
    <p:sldId id="748" r:id="rId27"/>
    <p:sldId id="747" r:id="rId28"/>
    <p:sldId id="749" r:id="rId29"/>
    <p:sldId id="752" r:id="rId30"/>
    <p:sldId id="753" r:id="rId31"/>
    <p:sldId id="754" r:id="rId32"/>
    <p:sldId id="755" r:id="rId33"/>
    <p:sldId id="756" r:id="rId34"/>
    <p:sldId id="757" r:id="rId35"/>
    <p:sldId id="758" r:id="rId36"/>
    <p:sldId id="670" r:id="rId37"/>
  </p:sldIdLst>
  <p:sldSz cx="10080625" cy="7559675"/>
  <p:notesSz cx="7556500" cy="10693400"/>
  <p:custDataLst>
    <p:tags r:id="rId39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6600"/>
    <a:srgbClr val="FF33CC"/>
    <a:srgbClr val="CC3300"/>
    <a:srgbClr val="FFCF89"/>
    <a:srgbClr val="FF9900"/>
    <a:srgbClr val="6DD5FF"/>
    <a:srgbClr val="2DFF8C"/>
    <a:srgbClr val="9933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62" d="100"/>
          <a:sy n="62" d="100"/>
        </p:scale>
        <p:origin x="680" y="5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84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87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542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7" Type="http://schemas.openxmlformats.org/officeDocument/2006/relationships/image" Target="../media/image31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png"/><Relationship Id="rId5" Type="http://schemas.openxmlformats.org/officeDocument/2006/relationships/image" Target="../media/image35.png"/><Relationship Id="rId4" Type="http://schemas.openxmlformats.org/officeDocument/2006/relationships/image" Target="../media/image3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7" Type="http://schemas.openxmlformats.org/officeDocument/2006/relationships/image" Target="../media/image36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0.png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7" Type="http://schemas.openxmlformats.org/officeDocument/2006/relationships/image" Target="../media/image390.png"/><Relationship Id="rId12" Type="http://schemas.openxmlformats.org/officeDocument/2006/relationships/image" Target="../media/image44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0.png"/><Relationship Id="rId11" Type="http://schemas.openxmlformats.org/officeDocument/2006/relationships/image" Target="../media/image43.png"/><Relationship Id="rId5" Type="http://schemas.openxmlformats.org/officeDocument/2006/relationships/image" Target="../media/image99.png"/><Relationship Id="rId10" Type="http://schemas.openxmlformats.org/officeDocument/2006/relationships/image" Target="../media/image42.png"/><Relationship Id="rId9" Type="http://schemas.openxmlformats.org/officeDocument/2006/relationships/image" Target="../media/image4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13" Type="http://schemas.openxmlformats.org/officeDocument/2006/relationships/image" Target="../media/image10.png"/><Relationship Id="rId26" Type="http://schemas.openxmlformats.org/officeDocument/2006/relationships/image" Target="../media/image5.png"/><Relationship Id="rId3" Type="http://schemas.openxmlformats.org/officeDocument/2006/relationships/tags" Target="../tags/tag4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png"/><Relationship Id="rId25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8.png"/><Relationship Id="rId24" Type="http://schemas.openxmlformats.org/officeDocument/2006/relationships/image" Target="../media/image3.png"/><Relationship Id="rId5" Type="http://schemas.openxmlformats.org/officeDocument/2006/relationships/tags" Target="../tags/tag6.xml"/><Relationship Id="rId23" Type="http://schemas.openxmlformats.org/officeDocument/2006/relationships/image" Target="../media/image2.png"/><Relationship Id="rId28" Type="http://schemas.openxmlformats.org/officeDocument/2006/relationships/image" Target="../media/image7.png"/><Relationship Id="rId4" Type="http://schemas.openxmlformats.org/officeDocument/2006/relationships/tags" Target="../tags/tag5.xml"/><Relationship Id="rId22" Type="http://schemas.openxmlformats.org/officeDocument/2006/relationships/image" Target="../media/image1.png"/><Relationship Id="rId27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1" Type="http://schemas.openxmlformats.org/officeDocument/2006/relationships/image" Target="../media/image376.png"/><Relationship Id="rId17" Type="http://schemas.openxmlformats.org/officeDocument/2006/relationships/image" Target="../media/image24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3" Type="http://schemas.openxmlformats.org/officeDocument/2006/relationships/image" Target="../media/image378.png"/><Relationship Id="rId22" Type="http://schemas.openxmlformats.org/officeDocument/2006/relationships/image" Target="../media/image37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5.png"/><Relationship Id="rId9" Type="http://schemas.openxmlformats.org/officeDocument/2006/relationships/image" Target="../media/image1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20.png"/></Relationships>
</file>

<file path=ppt/slides/_rels/slide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4.png"/><Relationship Id="rId17" Type="http://schemas.openxmlformats.org/officeDocument/2006/relationships/image" Target="../media/image23.png"/><Relationship Id="rId2" Type="http://schemas.openxmlformats.org/officeDocument/2006/relationships/image" Target="../media/image20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1.png"/><Relationship Id="rId19" Type="http://schemas.openxmlformats.org/officeDocument/2006/relationships/image" Target="../media/image25.png"/><Relationship Id="rId14" Type="http://schemas.openxmlformats.org/officeDocument/2006/relationships/image" Target="../media/image20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23719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728666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532" y="4572771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3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Turn-Based Stochastic Games</a:t>
            </a:r>
            <a:endParaRPr lang="en-GB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625259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</a:t>
            </a:r>
            <a:r>
              <a:rPr lang="en-GB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modified </a:t>
            </a:r>
            <a:r>
              <a:rPr lang="en-GB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17/11/2019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3022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Positional optimal strategies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1761" y="1840042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termination of the strategy iteration algorithm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proves that the optimality equations have a solution.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1759" y="3157217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MDPs, we can “read” a pair of positional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strategies that give the corresponding values.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21759" y="4572361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Using the values to modify the costs, we see that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no general strategy can possibly do any better.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82555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Strategy iteration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400" dirty="0" smtClean="0">
                <a:latin typeface="+mj-lt"/>
              </a:rPr>
              <a:t>for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two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-player </a:t>
            </a: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games</a:t>
            </a:r>
            <a:endParaRPr lang="en-GB" sz="4400" dirty="0">
              <a:solidFill>
                <a:schemeClr val="accent2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32634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326342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9777" y="2521044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switches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keeping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fixed,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perform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them.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2521044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8067" y="3580060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Repeat until there are no improving switches.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6357" y="4177412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Final strategies are optimal for the two players.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65079" y="1243175"/>
            <a:ext cx="9000161" cy="3591121"/>
          </a:xfrm>
          <a:prstGeom prst="rect">
            <a:avLst/>
          </a:prstGeom>
          <a:noFill/>
          <a:ln w="3175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0051" y="192369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Compute an optimal counter-strategy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51" y="1923693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rved Left Arrow 2"/>
          <p:cNvSpPr/>
          <p:nvPr/>
        </p:nvSpPr>
        <p:spPr bwMode="auto">
          <a:xfrm rot="10962453">
            <a:off x="852510" y="2046463"/>
            <a:ext cx="549544" cy="1909982"/>
          </a:xfrm>
          <a:prstGeom prst="curvedLef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505928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Consider the move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5059286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5648670"/>
                <a:ext cx="10080625" cy="1046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From the point of view 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controlling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all switches performed are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or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non-deteriorating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5648670"/>
                <a:ext cx="10080625" cy="1046440"/>
              </a:xfrm>
              <a:prstGeom prst="rect">
                <a:avLst/>
              </a:prstGeom>
              <a:blipFill>
                <a:blip r:embed="rId6"/>
                <a:stretch>
                  <a:fillRect t="-7602" b="-1462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6699718"/>
                <a:ext cx="10080625" cy="652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&lt; 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6699718"/>
                <a:ext cx="10080625" cy="652102"/>
              </a:xfrm>
              <a:prstGeom prst="rect">
                <a:avLst/>
              </a:prstGeom>
              <a:blipFill>
                <a:blip r:embed="rId7"/>
                <a:stretch>
                  <a:fillRect b="-280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48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3" grpId="0" animBg="1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516756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Repeated best response?</a:t>
            </a:r>
            <a:endParaRPr lang="en-US" sz="48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4756" y="2239612"/>
            <a:ext cx="10080625" cy="101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of the players improves her strategy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locally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performing improving switches.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3046" y="4660884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if both players use best response?</a:t>
            </a:r>
            <a:endParaRPr lang="en-US" sz="3000" i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3320" y="1573613"/>
            <a:ext cx="10080625" cy="4710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Policy/Strategy iteration is a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asymmetric.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3868" y="3450248"/>
            <a:ext cx="10080625" cy="101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other player improves her strategy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globally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computing best response.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23043" y="5974161"/>
            <a:ext cx="10080625" cy="95410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both cases, the algorithm may cycle!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3300"/>
                </a:solidFill>
                <a:cs typeface="Times New Roman" panose="02020603050405020304" pitchFamily="18" charset="0"/>
              </a:rPr>
              <a:t>[ Condon (1993) </a:t>
            </a:r>
            <a:r>
              <a:rPr lang="en-US" sz="3000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]</a:t>
            </a:r>
            <a:endParaRPr lang="en-US" sz="3000" dirty="0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23044" y="5317522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if they both improve locally?</a:t>
            </a:r>
            <a:endParaRPr lang="en-US" sz="3000" i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81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p:sp>
        <p:nvSpPr>
          <p:cNvPr id="36" name="Title 1"/>
          <p:cNvSpPr txBox="1">
            <a:spLocks/>
          </p:cNvSpPr>
          <p:nvPr/>
        </p:nvSpPr>
        <p:spPr bwMode="auto">
          <a:xfrm>
            <a:off x="-202282" y="2650309"/>
            <a:ext cx="3446821" cy="4739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payoffs</a:t>
            </a:r>
          </a:p>
        </p:txBody>
      </p:sp>
      <p:sp>
        <p:nvSpPr>
          <p:cNvPr id="37" name="Rectangle 61"/>
          <p:cNvSpPr>
            <a:spLocks noChangeArrowheads="1"/>
          </p:cNvSpPr>
          <p:nvPr/>
        </p:nvSpPr>
        <p:spPr bwMode="auto">
          <a:xfrm>
            <a:off x="21772" y="833811"/>
            <a:ext cx="3933779" cy="9158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32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Repeated best response may cycle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6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itle 1"/>
              <p:cNvSpPr txBox="1">
                <a:spLocks/>
              </p:cNvSpPr>
              <p:nvPr/>
            </p:nvSpPr>
            <p:spPr bwMode="auto">
              <a:xfrm>
                <a:off x="11063" y="486716"/>
                <a:ext cx="3913666" cy="91358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 strategies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endParaRPr lang="en-US" sz="28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063" y="486716"/>
                <a:ext cx="3913666" cy="913583"/>
              </a:xfrm>
              <a:prstGeom prst="rect">
                <a:avLst/>
              </a:prstGeom>
              <a:blipFill>
                <a:blip r:embed="rId2"/>
                <a:stretch>
                  <a:fillRect t="-12000" b="-2133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itle 1"/>
          <p:cNvSpPr txBox="1">
            <a:spLocks/>
          </p:cNvSpPr>
          <p:nvPr/>
        </p:nvSpPr>
        <p:spPr bwMode="auto">
          <a:xfrm>
            <a:off x="21949" y="1705919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itle 1"/>
              <p:cNvSpPr txBox="1">
                <a:spLocks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65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itle 1"/>
          <p:cNvSpPr txBox="1">
            <a:spLocks/>
          </p:cNvSpPr>
          <p:nvPr/>
        </p:nvSpPr>
        <p:spPr bwMode="auto">
          <a:xfrm>
            <a:off x="11063" y="5457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itle 1"/>
              <p:cNvSpPr txBox="1">
                <a:spLocks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78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sp>
        <p:nvSpPr>
          <p:cNvPr id="30" name="Title 1"/>
          <p:cNvSpPr txBox="1">
            <a:spLocks/>
          </p:cNvSpPr>
          <p:nvPr/>
        </p:nvSpPr>
        <p:spPr bwMode="auto">
          <a:xfrm>
            <a:off x="11063" y="4695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itle 1"/>
              <p:cNvSpPr txBox="1">
                <a:spLocks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603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sp>
        <p:nvSpPr>
          <p:cNvPr id="30" name="Title 1"/>
          <p:cNvSpPr txBox="1">
            <a:spLocks/>
          </p:cNvSpPr>
          <p:nvPr/>
        </p:nvSpPr>
        <p:spPr bwMode="auto">
          <a:xfrm>
            <a:off x="11063" y="4695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itle 1"/>
              <p:cNvSpPr txBox="1">
                <a:spLocks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562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itle 1"/>
          <p:cNvSpPr txBox="1">
            <a:spLocks/>
          </p:cNvSpPr>
          <p:nvPr/>
        </p:nvSpPr>
        <p:spPr bwMode="auto">
          <a:xfrm>
            <a:off x="21949" y="1128975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we are back to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starting position!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p:sp>
        <p:nvSpPr>
          <p:cNvPr id="38" name="Title 1"/>
          <p:cNvSpPr txBox="1">
            <a:spLocks/>
          </p:cNvSpPr>
          <p:nvPr/>
        </p:nvSpPr>
        <p:spPr bwMode="auto">
          <a:xfrm>
            <a:off x="11062" y="5520912"/>
            <a:ext cx="3913666" cy="186153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essentially minimal example as each player must have at least two vertices.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itle 1"/>
              <p:cNvSpPr txBox="1">
                <a:spLocks/>
              </p:cNvSpPr>
              <p:nvPr/>
            </p:nvSpPr>
            <p:spPr bwMode="auto">
              <a:xfrm>
                <a:off x="-309" y="4640597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4640597"/>
                <a:ext cx="3913666" cy="6093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06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58" name="Title 1"/>
          <p:cNvSpPr txBox="1">
            <a:spLocks/>
          </p:cNvSpPr>
          <p:nvPr/>
        </p:nvSpPr>
        <p:spPr bwMode="auto">
          <a:xfrm>
            <a:off x="11063" y="9267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2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3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5" name="Title 1"/>
          <p:cNvSpPr txBox="1">
            <a:spLocks/>
          </p:cNvSpPr>
          <p:nvPr/>
        </p:nvSpPr>
        <p:spPr bwMode="auto">
          <a:xfrm>
            <a:off x="6158570" y="936533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converted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 MPGs.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 bwMode="auto">
          <a:xfrm>
            <a:off x="5694524" y="5516417"/>
            <a:ext cx="3913666" cy="13875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 We did not give a general strategy iteration algorithm for MPGs yet.</a:t>
            </a:r>
          </a:p>
        </p:txBody>
      </p:sp>
    </p:spTree>
    <p:extLst>
      <p:ext uri="{BB962C8B-B14F-4D97-AF65-F5344CB8AC3E}">
        <p14:creationId xmlns:p14="http://schemas.microsoft.com/office/powerpoint/2010/main" val="228889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94370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3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1772" y="2426781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 to Turn-Based Stochastic Games (TBSGs)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0333" y="3431355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 iteration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1672" y="4312773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iteration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9962" y="5194190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Programming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952964" y="5198472"/>
            <a:ext cx="4202130" cy="733999"/>
            <a:chOff x="2952964" y="5270390"/>
            <a:chExt cx="4202130" cy="733999"/>
          </a:xfrm>
        </p:grpSpPr>
        <p:cxnSp>
          <p:nvCxnSpPr>
            <p:cNvPr id="3" name="Straight Connector 2"/>
            <p:cNvCxnSpPr/>
            <p:nvPr/>
          </p:nvCxnSpPr>
          <p:spPr bwMode="auto">
            <a:xfrm>
              <a:off x="2952964" y="5270390"/>
              <a:ext cx="4202130" cy="733999"/>
            </a:xfrm>
            <a:prstGeom prst="line">
              <a:avLst/>
            </a:prstGeom>
            <a:solidFill>
              <a:srgbClr val="00B8FF"/>
            </a:solidFill>
            <a:ln w="857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flipV="1">
              <a:off x="2952964" y="5270390"/>
              <a:ext cx="4202130" cy="733999"/>
            </a:xfrm>
            <a:prstGeom prst="line">
              <a:avLst/>
            </a:prstGeom>
            <a:solidFill>
              <a:srgbClr val="00B8FF"/>
            </a:solidFill>
            <a:ln w="857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9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9" name="Title 1"/>
          <p:cNvSpPr txBox="1">
            <a:spLocks/>
          </p:cNvSpPr>
          <p:nvPr/>
        </p:nvSpPr>
        <p:spPr bwMode="auto">
          <a:xfrm>
            <a:off x="11063" y="9267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3933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9" name="Title 1"/>
          <p:cNvSpPr txBox="1">
            <a:spLocks/>
          </p:cNvSpPr>
          <p:nvPr/>
        </p:nvSpPr>
        <p:spPr bwMode="auto">
          <a:xfrm>
            <a:off x="11063" y="9267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4628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9" name="Title 1"/>
          <p:cNvSpPr txBox="1">
            <a:spLocks/>
          </p:cNvSpPr>
          <p:nvPr/>
        </p:nvSpPr>
        <p:spPr bwMode="auto">
          <a:xfrm>
            <a:off x="11063" y="943917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7186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grpSp>
        <p:nvGrpSpPr>
          <p:cNvPr id="56" name="Group 55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Title 1"/>
          <p:cNvSpPr txBox="1">
            <a:spLocks/>
          </p:cNvSpPr>
          <p:nvPr/>
        </p:nvSpPr>
        <p:spPr bwMode="auto">
          <a:xfrm>
            <a:off x="21949" y="1128975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we are back to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starting position!</a:t>
            </a:r>
          </a:p>
        </p:txBody>
      </p:sp>
    </p:spTree>
    <p:extLst>
      <p:ext uri="{BB962C8B-B14F-4D97-AF65-F5344CB8AC3E}">
        <p14:creationId xmlns:p14="http://schemas.microsoft.com/office/powerpoint/2010/main" val="63807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43841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Local improvements by both players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9777" y="1699143"/>
            <a:ext cx="100806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  <a:t>Exercise: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Construct a stopping TBSG on which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there is a sequence of alternating improving switches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by both players that cycles. 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8067" y="3474857"/>
            <a:ext cx="100806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Why doesn’t the proof given for the strategy iteration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algorithm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in which the first player uses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improving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switches while the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other player uses best response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work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in this case?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94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4310484"/>
                <a:ext cx="10080625" cy="1868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discounted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MDP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 and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s, with 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en-US" sz="3000" b="0" dirty="0" smtClean="0">
                    <a:latin typeface="Times New Roman" pitchFamily="18" charset="0"/>
                    <a:cs typeface="Times New Roman" pitchFamily="18" charset="0"/>
                  </a:rPr>
                  <a:t> Howard’s </a:t>
                </a:r>
                <a:r>
                  <a:rPr lang="en-US" sz="3000" b="0" dirty="0" smtClean="0">
                    <a:latin typeface="Times New Roman" pitchFamily="18" charset="0"/>
                    <a:cs typeface="Times New Roman" pitchFamily="18" charset="0"/>
                  </a:rPr>
                  <a:t>algorithm </a:t>
                </a:r>
                <a:r>
                  <a:rPr lang="en-US" sz="3000" b="0" dirty="0" smtClean="0">
                    <a:latin typeface="Times New Roman" pitchFamily="18" charset="0"/>
                    <a:cs typeface="Times New Roman" pitchFamily="18" charset="0"/>
                  </a:rPr>
                  <a:t>terminates after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𝜆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iterations,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the total number of actions.</a:t>
                </a:r>
                <a:endParaRPr lang="en-US" sz="2600" dirty="0">
                  <a:solidFill>
                    <a:srgbClr val="C00000"/>
                  </a:solidFill>
                  <a:ea typeface="+mj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4310484"/>
                <a:ext cx="10080625" cy="1868012"/>
              </a:xfrm>
              <a:prstGeom prst="rect">
                <a:avLst/>
              </a:prstGeom>
              <a:blipFill>
                <a:blip r:embed="rId2"/>
                <a:stretch>
                  <a:fillRect l="-242" t="-3583" r="-181" b="-71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43841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Strategy Iteration for </a:t>
            </a:r>
            <a:r>
              <a:rPr lang="en-US" sz="4000" dirty="0" smtClean="0">
                <a:solidFill>
                  <a:srgbClr val="00B050"/>
                </a:solidFill>
              </a:rPr>
              <a:t>discounted</a:t>
            </a:r>
            <a:r>
              <a:rPr lang="en-US" sz="4000" dirty="0" smtClean="0">
                <a:solidFill>
                  <a:schemeClr val="accent2"/>
                </a:solidFill>
              </a:rPr>
              <a:t> TBSGs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9777" y="1606677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Greedy Strategy Iteration, also known as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SWITCH-ALL, or Howard’s algorithm: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-2207" y="2807038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Perform the best switch from each state of player 0.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6357" y="3432049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Compute the best response of player 1.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20051" y="6260868"/>
            <a:ext cx="10080625" cy="49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[ </a:t>
            </a:r>
            <a:r>
              <a:rPr lang="en-US" sz="2600" dirty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Ye (2011) ] [ Hansen-</a:t>
            </a:r>
            <a:r>
              <a:rPr lang="en-US" sz="2600" dirty="0" err="1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Miltersen</a:t>
            </a:r>
            <a:r>
              <a:rPr lang="en-US" sz="2600" dirty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-Z (2012) ] [</a:t>
            </a:r>
            <a:r>
              <a:rPr lang="en-US" sz="2600" dirty="0" err="1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Sherrer</a:t>
            </a:r>
            <a:r>
              <a:rPr lang="en-US" sz="2600" dirty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 (2016) ]</a:t>
            </a:r>
          </a:p>
        </p:txBody>
      </p:sp>
    </p:spTree>
    <p:extLst>
      <p:ext uri="{BB962C8B-B14F-4D97-AF65-F5344CB8AC3E}">
        <p14:creationId xmlns:p14="http://schemas.microsoft.com/office/powerpoint/2010/main" val="251932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9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6926" y="179802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Matrix notation (reminder)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70163" y="4200164"/>
            <a:ext cx="5039591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State/action incidence matrix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41661" y="4220712"/>
            <a:ext cx="5039591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Transition probabilities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49408" y="2856211"/>
                <a:ext cx="102902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408" y="2856211"/>
                <a:ext cx="1029028" cy="6075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 rot="16200000">
            <a:off x="6173659" y="1186940"/>
            <a:ext cx="3121970" cy="2630541"/>
            <a:chOff x="6691521" y="1458235"/>
            <a:chExt cx="3121970" cy="2630541"/>
          </a:xfrm>
        </p:grpSpPr>
        <p:sp>
          <p:nvSpPr>
            <p:cNvPr id="24" name="TextBox 23"/>
            <p:cNvSpPr txBox="1"/>
            <p:nvPr/>
          </p:nvSpPr>
          <p:spPr bwMode="auto">
            <a:xfrm>
              <a:off x="6691521" y="2418671"/>
              <a:ext cx="2223478" cy="143116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lIns="0" tIns="0" rIns="0" bIns="0" rtlCol="1">
              <a:spAutoFit/>
            </a:bodyPr>
            <a:lstStyle/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endParaRPr lang="he-IL" sz="2000" dirty="0"/>
            </a:p>
          </p:txBody>
        </p:sp>
        <p:sp>
          <p:nvSpPr>
            <p:cNvPr id="40" name="Left Brace 39"/>
            <p:cNvSpPr/>
            <p:nvPr/>
          </p:nvSpPr>
          <p:spPr bwMode="auto">
            <a:xfrm rot="5400000">
              <a:off x="7672165" y="1094825"/>
              <a:ext cx="261395" cy="2210370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867323" y="1458235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actions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Left Brace 41"/>
            <p:cNvSpPr/>
            <p:nvPr/>
          </p:nvSpPr>
          <p:spPr bwMode="auto">
            <a:xfrm rot="10800000">
              <a:off x="8970390" y="2423875"/>
              <a:ext cx="353293" cy="1411421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 rot="5400000">
              <a:off x="8631767" y="2907052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 rot="5400000">
                  <a:off x="7385401" y="2813405"/>
                  <a:ext cx="1029028" cy="6490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7385401" y="2813405"/>
                  <a:ext cx="1029028" cy="64902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4455" y="2854501"/>
                <a:ext cx="883577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55" y="2854501"/>
                <a:ext cx="883577" cy="6075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Left Brace 13"/>
          <p:cNvSpPr/>
          <p:nvPr/>
        </p:nvSpPr>
        <p:spPr bwMode="auto">
          <a:xfrm>
            <a:off x="2154638" y="2915592"/>
            <a:ext cx="211282" cy="633845"/>
          </a:xfrm>
          <a:prstGeom prst="lef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Left Brace 14"/>
          <p:cNvSpPr/>
          <p:nvPr/>
        </p:nvSpPr>
        <p:spPr bwMode="auto">
          <a:xfrm>
            <a:off x="2169986" y="1874763"/>
            <a:ext cx="180586" cy="979738"/>
          </a:xfrm>
          <a:prstGeom prst="lef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 rot="16200000">
                <a:off x="1590856" y="2108529"/>
                <a:ext cx="456403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590856" y="2108529"/>
                <a:ext cx="456403" cy="4930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rot="16200000">
                <a:off x="1611405" y="3024636"/>
                <a:ext cx="456403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611405" y="3024636"/>
                <a:ext cx="456403" cy="4930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 rot="16200000">
            <a:off x="1589591" y="1565315"/>
            <a:ext cx="3121979" cy="1870364"/>
            <a:chOff x="6691521" y="2197855"/>
            <a:chExt cx="3121979" cy="1870364"/>
          </a:xfrm>
        </p:grpSpPr>
        <p:sp>
          <p:nvSpPr>
            <p:cNvPr id="27" name="TextBox 26"/>
            <p:cNvSpPr txBox="1"/>
            <p:nvPr/>
          </p:nvSpPr>
          <p:spPr bwMode="auto">
            <a:xfrm>
              <a:off x="6691521" y="2418671"/>
              <a:ext cx="2223478" cy="143116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lIns="0" tIns="0" rIns="0" bIns="0" rtlCol="1">
              <a:spAutoFit/>
            </a:bodyPr>
            <a:lstStyle/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endParaRPr lang="he-IL" sz="2000" dirty="0"/>
            </a:p>
          </p:txBody>
        </p:sp>
        <p:sp>
          <p:nvSpPr>
            <p:cNvPr id="33" name="Left Brace 32"/>
            <p:cNvSpPr/>
            <p:nvPr/>
          </p:nvSpPr>
          <p:spPr bwMode="auto">
            <a:xfrm rot="10800000">
              <a:off x="8970390" y="2423875"/>
              <a:ext cx="353293" cy="1411421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5400000">
              <a:off x="8631776" y="2886495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405483" y="1846669"/>
            <a:ext cx="616449" cy="1122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09253" y="2820997"/>
            <a:ext cx="616449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34"/>
              <p:cNvSpPr txBox="1">
                <a:spLocks noChangeArrowheads="1"/>
              </p:cNvSpPr>
              <p:nvPr/>
            </p:nvSpPr>
            <p:spPr bwMode="auto">
              <a:xfrm>
                <a:off x="-1" y="5595946"/>
                <a:ext cx="10080625" cy="5404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i</m:t>
                        </m:r>
                      </m:sub>
                    </m:sSub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5595946"/>
                <a:ext cx="10080625" cy="540469"/>
              </a:xfrm>
              <a:prstGeom prst="rect">
                <a:avLst/>
              </a:prstGeom>
              <a:blipFill>
                <a:blip r:embed="rId9"/>
                <a:stretch>
                  <a:fillRect t="-16854" b="-224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34"/>
              <p:cNvSpPr txBox="1">
                <a:spLocks noChangeArrowheads="1"/>
              </p:cNvSpPr>
              <p:nvPr/>
            </p:nvSpPr>
            <p:spPr bwMode="auto">
              <a:xfrm>
                <a:off x="9777" y="499715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is</a:t>
                </a:r>
                <a:r>
                  <a:rPr lang="en-US" sz="3000" dirty="0" smtClean="0">
                    <a:solidFill>
                      <a:srgbClr val="0033CC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a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strategy profile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then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4997156"/>
                <a:ext cx="10080625" cy="553998"/>
              </a:xfrm>
              <a:prstGeom prst="rect">
                <a:avLst/>
              </a:prstGeom>
              <a:blipFill>
                <a:blip r:embed="rId10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34"/>
              <p:cNvSpPr txBox="1">
                <a:spLocks noChangeArrowheads="1"/>
              </p:cNvSpPr>
              <p:nvPr/>
            </p:nvSpPr>
            <p:spPr bwMode="auto">
              <a:xfrm>
                <a:off x="8563" y="618120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𝐼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3" y="6181207"/>
                <a:ext cx="10080625" cy="49308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34"/>
              <p:cNvSpPr txBox="1">
                <a:spLocks noChangeArrowheads="1"/>
              </p:cNvSpPr>
              <p:nvPr/>
            </p:nvSpPr>
            <p:spPr bwMode="auto">
              <a:xfrm>
                <a:off x="-3421" y="6719084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are obtained by taking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rows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indexed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1" y="6719084"/>
                <a:ext cx="10080625" cy="493084"/>
              </a:xfrm>
              <a:prstGeom prst="rect">
                <a:avLst/>
              </a:prstGeom>
              <a:blipFill>
                <a:blip r:embed="rId12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19771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7" grpId="0"/>
      <p:bldP spid="4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509108"/>
                <a:ext cx="10080625" cy="14289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 1: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two strategy profiles.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0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𝒄</m:t>
                                    </m:r>
                                  </m:e>
                                </m:acc>
                              </m:e>
                              <m:sup>
                                <m:sSup>
                                  <m:sSup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509108"/>
                <a:ext cx="10080625" cy="1428981"/>
              </a:xfrm>
              <a:prstGeom prst="rect">
                <a:avLst/>
              </a:prstGeom>
              <a:blipFill>
                <a:blip r:embed="rId2"/>
                <a:stretch>
                  <a:fillRect t="-470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27402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Values and Modified costs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9777" y="126763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be a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strategy profile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1267635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8067" y="196456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be the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values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under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1964566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3917" y="2651224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𝐽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𝜆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</m:d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be the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modified costs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w.r.t.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917" y="2651224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-497" y="4997148"/>
                <a:ext cx="10080625" cy="921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ea typeface="+mj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ea typeface="+mj-ea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ea typeface="+mj-ea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3000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000" b="1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𝒄</m:t>
                                      </m:r>
                                    </m:e>
                                  </m:acc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000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𝜋</m:t>
                                      </m:r>
                                    </m:e>
                                    <m:sup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  <m:sSub>
                                <m:sSubPr>
                                  <m:ctrlP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30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−(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𝒚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4997148"/>
                <a:ext cx="10080625" cy="9211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-497" y="5819086"/>
                <a:ext cx="10080625" cy="6695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p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5819086"/>
                <a:ext cx="10080625" cy="6695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14921" y="6574239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you give an intuitive interpretation of the lemma?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-1" y="4995423"/>
            <a:ext cx="10086983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8411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9" grpId="0"/>
      <p:bldP spid="8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036493"/>
                <a:ext cx="10080625" cy="1540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 3: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a best response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profile obtained by one iteration of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Howard’s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algorithm.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036493"/>
                <a:ext cx="10080625" cy="1540935"/>
              </a:xfrm>
              <a:prstGeom prst="rect">
                <a:avLst/>
              </a:prstGeom>
              <a:blipFill>
                <a:blip r:embed="rId2"/>
                <a:stretch>
                  <a:fillRect l="-605" t="-5138" r="-1452" b="-114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27402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Strategy Iteration vs. Value Iteration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-497" y="4606723"/>
            <a:ext cx="10080625" cy="56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(In other words, strategy iteration is faster than value iteration.)</a:t>
            </a:r>
            <a:endParaRPr lang="en-US" sz="30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497" y="5408104"/>
                <a:ext cx="10080625" cy="1637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Corollary 4: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a sequence of strategies generates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by Howard’s algorithm,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the optimal solution,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  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5408104"/>
                <a:ext cx="10080625" cy="1637756"/>
              </a:xfrm>
              <a:prstGeom prst="rect">
                <a:avLst/>
              </a:prstGeom>
              <a:blipFill>
                <a:blip r:embed="rId3"/>
                <a:stretch>
                  <a:fillRect t="-2230" b="-85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205983"/>
                <a:ext cx="10080625" cy="1574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 2: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The value iteration operator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a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discounted TBSG is a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i.e.,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d>
                      <m:dPr>
                        <m:begChr m:val="‖"/>
                        <m:endChr m:val="‖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3000" i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i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205983"/>
                <a:ext cx="10080625" cy="1574277"/>
              </a:xfrm>
              <a:prstGeom prst="rect">
                <a:avLst/>
              </a:prstGeom>
              <a:blipFill>
                <a:blip r:embed="rId4"/>
                <a:stretch>
                  <a:fillRect t="-5039" b="-930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456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27402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Action elimination by Strategy Iteration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401181"/>
                <a:ext cx="10080625" cy="1882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Lemma 4: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sz="2800" b="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is a sequence of strategy profiles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generated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by Howard’s algorithm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an optimal profile, then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401181"/>
                <a:ext cx="10080625" cy="1882760"/>
              </a:xfrm>
              <a:prstGeom prst="rect">
                <a:avLst/>
              </a:prstGeom>
              <a:blipFill>
                <a:blip r:embed="rId2"/>
                <a:stretch>
                  <a:fillRect t="-29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2207" y="3772799"/>
                <a:ext cx="10080625" cy="1756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Corollary 5: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 at least one action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is not used in any of the profiles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,…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7" y="3772799"/>
                <a:ext cx="10080625" cy="1756250"/>
              </a:xfrm>
              <a:prstGeom prst="rect">
                <a:avLst/>
              </a:prstGeom>
              <a:blipFill>
                <a:blip r:embed="rId3"/>
                <a:stretch>
                  <a:fillRect b="-72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019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74950" y="1649635"/>
            <a:ext cx="4214334" cy="1060579"/>
            <a:chOff x="5700228" y="1495525"/>
            <a:chExt cx="4214334" cy="1060579"/>
          </a:xfrm>
        </p:grpSpPr>
        <p:sp>
          <p:nvSpPr>
            <p:cNvPr id="37" name="Text Box 41"/>
            <p:cNvSpPr txBox="1">
              <a:spLocks noChangeAspect="1" noChangeArrowheads="1"/>
            </p:cNvSpPr>
            <p:nvPr/>
          </p:nvSpPr>
          <p:spPr bwMode="auto">
            <a:xfrm>
              <a:off x="5700228" y="1495525"/>
              <a:ext cx="4214334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6073469" y="1996004"/>
              <a:ext cx="3467853" cy="560100"/>
              <a:chOff x="5711114" y="1996004"/>
              <a:chExt cx="3467853" cy="560100"/>
            </a:xfrm>
          </p:grpSpPr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3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54591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" name="Group 4"/>
          <p:cNvGrpSpPr/>
          <p:nvPr/>
        </p:nvGrpSpPr>
        <p:grpSpPr>
          <a:xfrm>
            <a:off x="5493060" y="4270107"/>
            <a:ext cx="3978114" cy="1061373"/>
            <a:chOff x="5587126" y="4485861"/>
            <a:chExt cx="3978114" cy="1061373"/>
          </a:xfrm>
        </p:grpSpPr>
        <p:sp>
          <p:nvSpPr>
            <p:cNvPr id="256042" name="Text Box 42"/>
            <p:cNvSpPr txBox="1">
              <a:spLocks noChangeAspect="1" noChangeArrowheads="1"/>
            </p:cNvSpPr>
            <p:nvPr/>
          </p:nvSpPr>
          <p:spPr bwMode="auto">
            <a:xfrm>
              <a:off x="6068512" y="4485861"/>
              <a:ext cx="3015343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00B050"/>
                  </a:solidFill>
                </a:rPr>
                <a:t>Discounted </a:t>
              </a:r>
              <a:r>
                <a:rPr lang="en-US" sz="2800" dirty="0" smtClean="0">
                  <a:solidFill>
                    <a:srgbClr val="0033CC"/>
                  </a:solidFill>
                </a:rPr>
                <a:t>cost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5587126" y="5001315"/>
              <a:ext cx="3978114" cy="545919"/>
              <a:chOff x="5587126" y="5001315"/>
              <a:chExt cx="3978114" cy="545919"/>
            </a:xfrm>
          </p:grpSpPr>
          <p:sp>
            <p:nvSpPr>
              <p:cNvPr id="48" name="Text Box 49"/>
              <p:cNvSpPr txBox="1">
                <a:spLocks noChangeArrowheads="1"/>
              </p:cNvSpPr>
              <p:nvPr/>
            </p:nvSpPr>
            <p:spPr bwMode="auto">
              <a:xfrm>
                <a:off x="5587126" y="500718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9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" name="Group 7"/>
          <p:cNvGrpSpPr/>
          <p:nvPr/>
        </p:nvGrpSpPr>
        <p:grpSpPr>
          <a:xfrm>
            <a:off x="5339958" y="5653771"/>
            <a:ext cx="4284319" cy="1228061"/>
            <a:chOff x="5534389" y="5653771"/>
            <a:chExt cx="4284319" cy="1228061"/>
          </a:xfrm>
        </p:grpSpPr>
        <p:sp>
          <p:nvSpPr>
            <p:cNvPr id="256041" name="Text Box 41"/>
            <p:cNvSpPr txBox="1">
              <a:spLocks noChangeAspect="1" noChangeArrowheads="1"/>
            </p:cNvSpPr>
            <p:nvPr/>
          </p:nvSpPr>
          <p:spPr bwMode="auto">
            <a:xfrm>
              <a:off x="5779343" y="5653771"/>
              <a:ext cx="3794411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990099"/>
                  </a:solidFill>
                </a:rPr>
                <a:t>Limiting average </a:t>
              </a:r>
              <a:r>
                <a:rPr lang="en-US" sz="2800" dirty="0" smtClean="0">
                  <a:solidFill>
                    <a:schemeClr val="accent2"/>
                  </a:solidFill>
                </a:rPr>
                <a:t>cost</a:t>
              </a:r>
              <a:endParaRPr lang="en-US" sz="2800" dirty="0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534389" y="6169008"/>
              <a:ext cx="4284319" cy="712824"/>
              <a:chOff x="5681614" y="6169008"/>
              <a:chExt cx="4284319" cy="712824"/>
            </a:xfrm>
          </p:grpSpPr>
          <p:sp>
            <p:nvSpPr>
              <p:cNvPr id="52" name="Text Box 49"/>
              <p:cNvSpPr txBox="1">
                <a:spLocks noChangeArrowheads="1"/>
              </p:cNvSpPr>
              <p:nvPr/>
            </p:nvSpPr>
            <p:spPr bwMode="auto">
              <a:xfrm>
                <a:off x="5681614" y="6237782"/>
                <a:ext cx="1464654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90955" y="6169008"/>
                    <a:ext cx="2974978" cy="71282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lim</m:t>
                                    </m:r>
                                  </m:e>
                                  <m:li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→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∞</m:t>
                                    </m:r>
                                  </m:lim>
                                </m:limLow>
                              </m:fName>
                              <m:e>
                                <m:f>
                                  <m:f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</m:den>
                                </m:f>
                                <m:nary>
                                  <m:naryPr>
                                    <m:chr m:val="∑"/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=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280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func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3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990955" y="6169008"/>
                    <a:ext cx="2974978" cy="71282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55" name="Text Box 49"/>
          <p:cNvSpPr txBox="1">
            <a:spLocks noChangeArrowheads="1"/>
          </p:cNvSpPr>
          <p:nvPr/>
        </p:nvSpPr>
        <p:spPr bwMode="auto">
          <a:xfrm>
            <a:off x="0" y="1693357"/>
            <a:ext cx="5072743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functions: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49"/>
          <p:cNvSpPr txBox="1">
            <a:spLocks noChangeArrowheads="1"/>
          </p:cNvSpPr>
          <p:nvPr/>
        </p:nvSpPr>
        <p:spPr bwMode="auto">
          <a:xfrm>
            <a:off x="10886" y="2346501"/>
            <a:ext cx="5072743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(Are they well defined?)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7402561" y="6323126"/>
            <a:ext cx="502398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2" name="Rectangle 61"/>
          <p:cNvSpPr>
            <a:spLocks noChangeArrowheads="1"/>
          </p:cNvSpPr>
          <p:nvPr/>
        </p:nvSpPr>
        <p:spPr bwMode="auto">
          <a:xfrm>
            <a:off x="0" y="270608"/>
            <a:ext cx="10080625" cy="1030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000" dirty="0" smtClean="0">
                <a:latin typeface="+mj-lt"/>
                <a:cs typeface="Times New Roman" panose="02020603050405020304" pitchFamily="18" charset="0"/>
              </a:rPr>
              <a:t>Stochastic Games (TBSGs)</a:t>
            </a:r>
            <a:r>
              <a:rPr lang="en-US" sz="40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+mj-lt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[Shapley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(1953)]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[Gillette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(1957)]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… [Condon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(1992)]</a:t>
            </a:r>
            <a:endParaRPr lang="en-US" sz="3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5261083" y="3014383"/>
            <a:ext cx="4442069" cy="1008321"/>
            <a:chOff x="5700227" y="1495525"/>
            <a:chExt cx="4442069" cy="1008321"/>
          </a:xfrm>
        </p:grpSpPr>
        <p:sp>
          <p:nvSpPr>
            <p:cNvPr id="57" name="Text Box 41"/>
            <p:cNvSpPr txBox="1">
              <a:spLocks noChangeAspect="1" noChangeArrowheads="1"/>
            </p:cNvSpPr>
            <p:nvPr/>
          </p:nvSpPr>
          <p:spPr bwMode="auto">
            <a:xfrm>
              <a:off x="5700227" y="1495525"/>
              <a:ext cx="4442069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infinite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6073469" y="1996004"/>
              <a:ext cx="3467853" cy="507842"/>
              <a:chOff x="5711114" y="1996004"/>
              <a:chExt cx="3467853" cy="507842"/>
            </a:xfrm>
          </p:grpSpPr>
          <p:sp>
            <p:nvSpPr>
              <p:cNvPr id="59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0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1" name="Group 60"/>
          <p:cNvGrpSpPr/>
          <p:nvPr/>
        </p:nvGrpSpPr>
        <p:grpSpPr>
          <a:xfrm>
            <a:off x="562428" y="3652861"/>
            <a:ext cx="2990850" cy="3046413"/>
            <a:chOff x="562428" y="3652861"/>
            <a:chExt cx="2990850" cy="3046413"/>
          </a:xfrm>
        </p:grpSpPr>
        <p:grpSp>
          <p:nvGrpSpPr>
            <p:cNvPr id="62" name="Group 61"/>
            <p:cNvGrpSpPr/>
            <p:nvPr/>
          </p:nvGrpSpPr>
          <p:grpSpPr>
            <a:xfrm>
              <a:off x="562428" y="3652861"/>
              <a:ext cx="2990850" cy="3046413"/>
              <a:chOff x="584200" y="2076450"/>
              <a:chExt cx="2990850" cy="3046413"/>
            </a:xfrm>
          </p:grpSpPr>
          <p:sp>
            <p:nvSpPr>
              <p:cNvPr id="95" name="Oval 4"/>
              <p:cNvSpPr>
                <a:spLocks noChangeAspect="1" noChangeArrowheads="1"/>
              </p:cNvSpPr>
              <p:nvPr/>
            </p:nvSpPr>
            <p:spPr bwMode="auto">
              <a:xfrm>
                <a:off x="584200" y="2863850"/>
                <a:ext cx="379413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6" name="Oval 6"/>
              <p:cNvSpPr>
                <a:spLocks noChangeAspect="1" noChangeArrowheads="1"/>
              </p:cNvSpPr>
              <p:nvPr/>
            </p:nvSpPr>
            <p:spPr bwMode="auto">
              <a:xfrm>
                <a:off x="2441575" y="2090738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7" name="Oval 7"/>
              <p:cNvSpPr>
                <a:spLocks noChangeAspect="1" noChangeArrowheads="1"/>
              </p:cNvSpPr>
              <p:nvPr/>
            </p:nvSpPr>
            <p:spPr bwMode="auto">
              <a:xfrm>
                <a:off x="2584450" y="2222500"/>
                <a:ext cx="93663" cy="85725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8" name="Oval 8"/>
              <p:cNvSpPr>
                <a:spLocks noChangeAspect="1" noChangeArrowheads="1"/>
              </p:cNvSpPr>
              <p:nvPr/>
            </p:nvSpPr>
            <p:spPr bwMode="auto">
              <a:xfrm>
                <a:off x="3186113" y="2859088"/>
                <a:ext cx="381000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9" name="Oval 9"/>
              <p:cNvSpPr>
                <a:spLocks noChangeAspect="1" noChangeArrowheads="1"/>
              </p:cNvSpPr>
              <p:nvPr/>
            </p:nvSpPr>
            <p:spPr bwMode="auto">
              <a:xfrm>
                <a:off x="1382713" y="4773613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0" name="Oval 10"/>
              <p:cNvSpPr>
                <a:spLocks noChangeAspect="1" noChangeArrowheads="1"/>
              </p:cNvSpPr>
              <p:nvPr/>
            </p:nvSpPr>
            <p:spPr bwMode="auto">
              <a:xfrm>
                <a:off x="1382713" y="2076450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1" name="Oval 11"/>
              <p:cNvSpPr>
                <a:spLocks noChangeAspect="1" noChangeArrowheads="1"/>
              </p:cNvSpPr>
              <p:nvPr/>
            </p:nvSpPr>
            <p:spPr bwMode="auto">
              <a:xfrm>
                <a:off x="596900" y="3975100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2" name="Oval 12"/>
              <p:cNvSpPr>
                <a:spLocks noChangeAspect="1" noChangeArrowheads="1"/>
              </p:cNvSpPr>
              <p:nvPr/>
            </p:nvSpPr>
            <p:spPr bwMode="auto">
              <a:xfrm>
                <a:off x="2452688" y="4767263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3" name="Oval 13"/>
              <p:cNvSpPr>
                <a:spLocks noChangeAspect="1" noChangeArrowheads="1"/>
              </p:cNvSpPr>
              <p:nvPr/>
            </p:nvSpPr>
            <p:spPr bwMode="auto">
              <a:xfrm>
                <a:off x="3195638" y="4008438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874838" y="3082925"/>
                <a:ext cx="68262" cy="93663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105" name="AutoShape 15"/>
              <p:cNvCxnSpPr>
                <a:cxnSpLocks noChangeAspect="1" noChangeShapeType="1"/>
                <a:stCxn id="96" idx="3"/>
                <a:endCxn id="104" idx="3"/>
              </p:cNvCxnSpPr>
              <p:nvPr/>
            </p:nvCxnSpPr>
            <p:spPr bwMode="auto">
              <a:xfrm flipH="1">
                <a:off x="1943100" y="2389188"/>
                <a:ext cx="554038" cy="7413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6" name="AutoShape 16"/>
              <p:cNvCxnSpPr>
                <a:cxnSpLocks noChangeAspect="1" noChangeShapeType="1"/>
                <a:stCxn id="104" idx="1"/>
                <a:endCxn id="100" idx="5"/>
              </p:cNvCxnSpPr>
              <p:nvPr/>
            </p:nvCxnSpPr>
            <p:spPr bwMode="auto">
              <a:xfrm flipH="1" flipV="1">
                <a:off x="1706563" y="2374900"/>
                <a:ext cx="168275" cy="7556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7" name="AutoShape 17"/>
              <p:cNvCxnSpPr>
                <a:cxnSpLocks noChangeAspect="1" noChangeShapeType="1"/>
                <a:stCxn id="104" idx="1"/>
                <a:endCxn id="95" idx="6"/>
              </p:cNvCxnSpPr>
              <p:nvPr/>
            </p:nvCxnSpPr>
            <p:spPr bwMode="auto">
              <a:xfrm flipH="1" flipV="1">
                <a:off x="963613" y="3038475"/>
                <a:ext cx="911225" cy="9207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8" name="AutoShape 18"/>
              <p:cNvCxnSpPr>
                <a:cxnSpLocks noChangeAspect="1" noChangeShapeType="1"/>
                <a:stCxn id="104" idx="1"/>
                <a:endCxn id="101" idx="7"/>
              </p:cNvCxnSpPr>
              <p:nvPr/>
            </p:nvCxnSpPr>
            <p:spPr bwMode="auto">
              <a:xfrm flipH="1">
                <a:off x="920750" y="3130550"/>
                <a:ext cx="954088" cy="8953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109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2670455" y="3316288"/>
                <a:ext cx="68262" cy="93662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110" name="AutoShape 20"/>
              <p:cNvCxnSpPr>
                <a:cxnSpLocks noChangeAspect="1" noChangeShapeType="1"/>
                <a:stCxn id="96" idx="4"/>
                <a:endCxn id="109" idx="0"/>
              </p:cNvCxnSpPr>
              <p:nvPr/>
            </p:nvCxnSpPr>
            <p:spPr bwMode="auto">
              <a:xfrm rot="16200000" flipH="1">
                <a:off x="2229784" y="2841486"/>
                <a:ext cx="876300" cy="73304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11" name="AutoShape 21"/>
              <p:cNvCxnSpPr>
                <a:cxnSpLocks noChangeAspect="1" noChangeShapeType="1"/>
                <a:stCxn id="109" idx="2"/>
                <a:endCxn id="103" idx="1"/>
              </p:cNvCxnSpPr>
              <p:nvPr/>
            </p:nvCxnSpPr>
            <p:spPr bwMode="auto">
              <a:xfrm rot="16200000" flipH="1">
                <a:off x="2653077" y="3461459"/>
                <a:ext cx="649634" cy="546616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12" name="AutoShape 22"/>
              <p:cNvCxnSpPr>
                <a:cxnSpLocks noChangeAspect="1" noChangeShapeType="1"/>
                <a:stCxn id="109" idx="2"/>
                <a:endCxn id="118" idx="6"/>
              </p:cNvCxnSpPr>
              <p:nvPr/>
            </p:nvCxnSpPr>
            <p:spPr bwMode="auto">
              <a:xfrm rot="5400000">
                <a:off x="2441073" y="3332515"/>
                <a:ext cx="186079" cy="340949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pic>
            <p:nvPicPr>
              <p:cNvPr id="113" name="Picture 23" descr="TP_tmp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1716088" y="2578100"/>
                <a:ext cx="144462" cy="31273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4" name="Picture 24" descr="TP_tmp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1244600" y="2922588"/>
                <a:ext cx="144463" cy="3111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5" name="Picture 25" descr="TP_tmp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1290638" y="3443288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6" name="Picture 26" descr="TP_tmp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472406" y="3373533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7" name="Picture 27" descr="TP_tmp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25" cstate="print"/>
              <a:srcRect/>
              <a:stretch>
                <a:fillRect/>
              </a:stretch>
            </p:blipFill>
            <p:spPr bwMode="auto">
              <a:xfrm>
                <a:off x="2913996" y="3573681"/>
                <a:ext cx="142875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8" name="Oval 8"/>
              <p:cNvSpPr>
                <a:spLocks noChangeAspect="1" noChangeArrowheads="1"/>
              </p:cNvSpPr>
              <p:nvPr/>
            </p:nvSpPr>
            <p:spPr bwMode="auto">
              <a:xfrm>
                <a:off x="1982637" y="3421404"/>
                <a:ext cx="381000" cy="349250"/>
              </a:xfrm>
              <a:prstGeom prst="ellipse">
                <a:avLst/>
              </a:prstGeom>
              <a:solidFill>
                <a:schemeClr val="bg2">
                  <a:alpha val="5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19" name="Curved Connector 118"/>
              <p:cNvCxnSpPr>
                <a:stCxn id="118" idx="4"/>
                <a:endCxn id="118" idx="2"/>
              </p:cNvCxnSpPr>
              <p:nvPr/>
            </p:nvCxnSpPr>
            <p:spPr bwMode="auto">
              <a:xfrm rot="5400000" flipH="1">
                <a:off x="1990574" y="3588092"/>
                <a:ext cx="174625" cy="190500"/>
              </a:xfrm>
              <a:prstGeom prst="curvedConnector4">
                <a:avLst>
                  <a:gd name="adj1" fmla="val -130909"/>
                  <a:gd name="adj2" fmla="val 220000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pic>
            <p:nvPicPr>
              <p:cNvPr id="120" name="Picture 119" descr="TP_tmp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853993" y="4082415"/>
                <a:ext cx="122415" cy="192366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blipFill>
                  <a:blip r:embed="rId28"/>
                  <a:stretch>
                    <a:fillRect l="-17544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08492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25347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Proof of Lemma 4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144331"/>
                <a:ext cx="10080625" cy="1882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Lemma 4: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sz="2800" b="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is a sequence of strategy profiles generates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by Howard’s algorithm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an optimal profile, then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144331"/>
                <a:ext cx="10080625" cy="1882760"/>
              </a:xfrm>
              <a:prstGeom prst="rect">
                <a:avLst/>
              </a:prstGeom>
              <a:blipFill>
                <a:blip r:embed="rId2"/>
                <a:stretch>
                  <a:fillRect t="-29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-22755" y="3217999"/>
                <a:ext cx="10080625" cy="876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d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𝒚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sup>
                                </m:sSup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𝒚</m:t>
                                    </m:r>
                                  </m:e>
                                  <m:sup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   (Lemma 1)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755" y="3217999"/>
                <a:ext cx="10080625" cy="8767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424701" y="4135329"/>
                <a:ext cx="7652007" cy="596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   (As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)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24701" y="4135329"/>
                <a:ext cx="7652007" cy="596638"/>
              </a:xfrm>
              <a:prstGeom prst="rect">
                <a:avLst/>
              </a:prstGeom>
              <a:blipFill>
                <a:blip r:embed="rId4"/>
                <a:stretch>
                  <a:fillRect t="-5102" b="-204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157573" y="4865048"/>
                <a:ext cx="7896877" cy="5616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                  (Corollary 4)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7573" y="4865048"/>
                <a:ext cx="7896877" cy="561629"/>
              </a:xfrm>
              <a:prstGeom prst="rect">
                <a:avLst/>
              </a:prstGeom>
              <a:blipFill>
                <a:blip r:embed="rId5"/>
                <a:stretch>
                  <a:fillRect t="-9783" b="-239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157573" y="5467292"/>
                <a:ext cx="7929409" cy="883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𝐼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   (Lemma 1)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7573" y="5467292"/>
                <a:ext cx="7929409" cy="8836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0" y="6299083"/>
                <a:ext cx="10054449" cy="9407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(Each row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sums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299083"/>
                <a:ext cx="10054449" cy="9407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 bwMode="auto">
          <a:xfrm>
            <a:off x="-1" y="3146081"/>
            <a:ext cx="10086983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1174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92185"/>
            <a:ext cx="10080625" cy="64633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Howard’s algorithm for discounted </a:t>
            </a:r>
            <a:r>
              <a:rPr lang="en-US" sz="4000" dirty="0" smtClean="0">
                <a:solidFill>
                  <a:srgbClr val="FF0000"/>
                </a:solidFill>
              </a:rPr>
              <a:t>TBSG</a:t>
            </a:r>
            <a:r>
              <a:rPr lang="en-US" sz="4000" dirty="0" smtClean="0">
                <a:solidFill>
                  <a:schemeClr val="accent2"/>
                </a:solidFill>
              </a:rPr>
              <a:t>s</a:t>
            </a:r>
            <a:endParaRPr lang="en-US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318989"/>
                <a:ext cx="10080625" cy="20390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Howard’s strategy iteration solves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-action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discounted TBSG or MDP with discount factor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using at most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00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den>
                                </m:f>
                              </m:e>
                            </m:func>
                          </m:num>
                          <m:den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iterations.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318989"/>
                <a:ext cx="10080625" cy="2039020"/>
              </a:xfrm>
              <a:prstGeom prst="rect">
                <a:avLst/>
              </a:prstGeom>
              <a:blipFill>
                <a:blip r:embed="rId2"/>
                <a:stretch>
                  <a:fillRect t="-3284" b="-11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2207" y="3834443"/>
                <a:ext cx="10080625" cy="908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den>
                                </m:f>
                              </m:e>
                            </m:func>
                          </m:num>
                          <m:den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r>
                  <a:rPr lang="en-US" sz="2800" dirty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7" y="3834443"/>
                <a:ext cx="10080625" cy="908775"/>
              </a:xfrm>
              <a:prstGeom prst="rect">
                <a:avLst/>
              </a:prstGeom>
              <a:blipFill>
                <a:blip r:embed="rId3"/>
                <a:stretch>
                  <a:fillRect b="-73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 bwMode="auto">
          <a:xfrm>
            <a:off x="-1" y="3649512"/>
            <a:ext cx="10086983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-3917" y="4893002"/>
                <a:ext cx="10080625" cy="10588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iterations, a new action is </a:t>
                </a:r>
                <a:r>
                  <a:rPr lang="en-US" sz="28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eliminated,</a:t>
                </a:r>
                <a:br>
                  <a:rPr lang="en-US" sz="28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i.e., appears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ℓ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but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does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not appear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ℓ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ℓ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917" y="4893002"/>
                <a:ext cx="10080625" cy="1058816"/>
              </a:xfrm>
              <a:prstGeom prst="rect">
                <a:avLst/>
              </a:prstGeom>
              <a:blipFill>
                <a:blip r:embed="rId4"/>
                <a:stretch>
                  <a:fillRect t="-6358" b="-104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4647" y="6101602"/>
                <a:ext cx="10080625" cy="9832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Thus, the total number of iterations before an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optimal strategy profile is found is at most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6101602"/>
                <a:ext cx="10080625" cy="983283"/>
              </a:xfrm>
              <a:prstGeom prst="rect">
                <a:avLst/>
              </a:prstGeom>
              <a:blipFill>
                <a:blip r:embed="rId5"/>
                <a:stretch>
                  <a:fillRect t="-6832" b="-1677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359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428612"/>
            <a:ext cx="10080625" cy="1292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Lower bounds for Howard’s algorithm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for non-discounted problems</a:t>
            </a:r>
            <a:endParaRPr lang="en-US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955981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There are deterministic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-state MDPs on which Howard’s algorithm performs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iterations.</a:t>
                </a: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955981"/>
                <a:ext cx="10080625" cy="1107996"/>
              </a:xfrm>
              <a:prstGeom prst="rect">
                <a:avLst/>
              </a:prstGeom>
              <a:blipFill>
                <a:blip r:embed="rId2"/>
                <a:stretch>
                  <a:fillRect t="-6044" b="-126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20051" y="3075879"/>
            <a:ext cx="10080625" cy="49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[ Hansen-Z </a:t>
            </a:r>
            <a:r>
              <a:rPr lang="en-US" sz="2600" dirty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(</a:t>
            </a:r>
            <a:r>
              <a:rPr lang="en-US" sz="2600" dirty="0" smtClean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2010) ]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067" y="3976102"/>
            <a:ext cx="10080625" cy="1900720"/>
            <a:chOff x="8067" y="4202130"/>
            <a:chExt cx="10080625" cy="1900720"/>
          </a:xfrm>
        </p:grpSpPr>
        <p:grpSp>
          <p:nvGrpSpPr>
            <p:cNvPr id="2" name="Group 1"/>
            <p:cNvGrpSpPr/>
            <p:nvPr/>
          </p:nvGrpSpPr>
          <p:grpSpPr>
            <a:xfrm>
              <a:off x="8067" y="4333092"/>
              <a:ext cx="10080625" cy="1638796"/>
              <a:chOff x="8067" y="4286491"/>
              <a:chExt cx="10080625" cy="163879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 Box 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067" y="4286491"/>
                    <a:ext cx="10080625" cy="114242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ctr">
                      <a:lnSpc>
                        <a:spcPct val="110000"/>
                      </a:lnSpc>
                      <a:spcBef>
                        <a:spcPct val="50000"/>
                      </a:spcBef>
                    </a:pPr>
                    <a: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  <a:t>There are </a:t>
                    </a:r>
                    <a14:m>
                      <m:oMath xmlns:m="http://schemas.openxmlformats.org/officeDocument/2006/math">
                        <m: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oMath>
                    </a14:m>
                    <a: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  <a:t>-action </a:t>
                    </a:r>
                    <a14:m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oMath>
                    </a14:m>
                    <a: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  <a:t>-state MDPs on which </a:t>
                    </a:r>
                    <a:b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</a:br>
                    <a: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  <a:t>Howard’s algorithm performs 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Ω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</m:oMath>
                    </a14:m>
                    <a:r>
                      <a:rPr lang="en-US" sz="3000" dirty="0" smtClean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rPr>
                      <a:t> iterations.</a:t>
                    </a:r>
                    <a:endParaRPr lang="en-US" sz="3000" dirty="0"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2" name="Text Box 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8067" y="4286491"/>
                    <a:ext cx="10080625" cy="114242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5882" b="-12299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8067" y="5426945"/>
                <a:ext cx="10080625" cy="498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[ </a:t>
                </a:r>
                <a:r>
                  <a:rPr lang="en-US" sz="2600" dirty="0" err="1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Friedmann</a:t>
                </a: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(</a:t>
                </a: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2009) ] </a:t>
                </a:r>
                <a:r>
                  <a:rPr lang="en-US" sz="26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[ </a:t>
                </a:r>
                <a:r>
                  <a:rPr lang="en-US" sz="2600" dirty="0" err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Fearnley</a:t>
                </a:r>
                <a:r>
                  <a:rPr lang="en-US" sz="26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26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(</a:t>
                </a:r>
                <a:r>
                  <a:rPr lang="en-US" sz="26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2010) ]</a:t>
                </a:r>
                <a:endParaRPr lang="en-US" sz="2600" dirty="0">
                  <a:solidFill>
                    <a:srgbClr val="C00000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 bwMode="auto">
            <a:xfrm>
              <a:off x="548299" y="4202130"/>
              <a:ext cx="9000161" cy="1900720"/>
            </a:xfrm>
            <a:prstGeom prst="rect">
              <a:avLst/>
            </a:prstGeom>
            <a:noFill/>
            <a:ln w="31750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-22755" y="6341337"/>
            <a:ext cx="10080625" cy="56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Results also hold for discount factors sufficiently close to 1.</a:t>
            </a:r>
            <a:endParaRPr lang="en-US" sz="30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0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17460"/>
            <a:ext cx="10080625" cy="1247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Optimal positional strategies for 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discount factors close to 1</a:t>
            </a:r>
            <a:endParaRPr lang="en-US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719679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𝛤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TBSG. Then, there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exist </a:t>
                </a:r>
                <a:r>
                  <a:rPr lang="en-US" sz="30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of the two players,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optimal for every discount 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719679"/>
                <a:ext cx="10080625" cy="1477328"/>
              </a:xfrm>
              <a:prstGeom prst="rect">
                <a:avLst/>
              </a:prstGeom>
              <a:blipFill>
                <a:blip r:embed="rId2"/>
                <a:stretch>
                  <a:fillRect t="-5372" r="-181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-2207" y="4438913"/>
                <a:ext cx="10080625" cy="1020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sup>
                            </m:sSubSup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a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rational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function,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with numerator and denominator of degree at most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7" y="4438913"/>
                <a:ext cx="10080625" cy="1020536"/>
              </a:xfrm>
              <a:prstGeom prst="rect">
                <a:avLst/>
              </a:prstGeom>
              <a:blipFill>
                <a:blip r:embed="rId3"/>
                <a:stretch>
                  <a:fillRect t="-7738" b="-172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6357" y="3307692"/>
                <a:ext cx="10080625" cy="1020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the discounted values of all states,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with discount factor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when using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7" y="3307692"/>
                <a:ext cx="10080625" cy="1020536"/>
              </a:xfrm>
              <a:prstGeom prst="rect">
                <a:avLst/>
              </a:prstGeom>
              <a:blipFill>
                <a:blip r:embed="rId4"/>
                <a:stretch>
                  <a:fillRect t="-7784" b="-179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-14191" y="5570134"/>
                <a:ext cx="10080625" cy="585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Proof: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+ Cramer’s rule.</a:t>
                </a: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191" y="5570134"/>
                <a:ext cx="10080625" cy="585160"/>
              </a:xfrm>
              <a:prstGeom prst="rect">
                <a:avLst/>
              </a:prstGeom>
              <a:blipFill>
                <a:blip r:embed="rId5"/>
                <a:stretch>
                  <a:fillRect t="-9375" b="-302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4647" y="6265979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Fact: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Two non-identical rational functions of degree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intersect at most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times.</a:t>
                </a: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6265979"/>
                <a:ext cx="10080625" cy="1015663"/>
              </a:xfrm>
              <a:prstGeom prst="rect">
                <a:avLst/>
              </a:prstGeom>
              <a:blipFill>
                <a:blip r:embed="rId6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206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48282"/>
            <a:ext cx="10080625" cy="1247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Optimal positional strategies for 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discount factors close to 1</a:t>
            </a:r>
            <a:endParaRPr lang="en-US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771046"/>
                <a:ext cx="10080625" cy="1615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𝛤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TBSG. Then, there exists </a:t>
                </a:r>
                <a:r>
                  <a:rPr lang="en-US" sz="30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of the two players,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optimal for every discount 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771046"/>
                <a:ext cx="10080625" cy="1615827"/>
              </a:xfrm>
              <a:prstGeom prst="rect">
                <a:avLst/>
              </a:prstGeom>
              <a:blipFill>
                <a:blip r:embed="rId2"/>
                <a:stretch>
                  <a:fillRect t="-4151" r="-181" b="-86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6357" y="3853272"/>
                <a:ext cx="10080625" cy="812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positional and optimal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7" y="3853272"/>
                <a:ext cx="10080625" cy="812210"/>
              </a:xfrm>
              <a:prstGeom prst="rect">
                <a:avLst/>
              </a:prstGeom>
              <a:blipFill>
                <a:blip r:embed="rId3"/>
                <a:stretch>
                  <a:fillRect b="-977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 bwMode="auto">
          <a:xfrm>
            <a:off x="-1" y="3649512"/>
            <a:ext cx="10086983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4647" y="4601572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pair that appears an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infinite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number of times in sequence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4601572"/>
                <a:ext cx="10080625" cy="1107996"/>
              </a:xfrm>
              <a:prstGeom prst="rect">
                <a:avLst/>
              </a:prstGeom>
              <a:blipFill>
                <a:blip r:embed="rId4"/>
                <a:stretch>
                  <a:fillRect t="-6044" b="-126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937" y="5822482"/>
                <a:ext cx="10080625" cy="11133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By the rationality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there exists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such that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optimal for 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 smtClean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37" y="5822482"/>
                <a:ext cx="10080625" cy="1113382"/>
              </a:xfrm>
              <a:prstGeom prst="rect">
                <a:avLst/>
              </a:prstGeom>
              <a:blipFill>
                <a:blip r:embed="rId5"/>
                <a:stretch>
                  <a:fillRect t="-5464" b="-125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704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48282"/>
            <a:ext cx="10080625" cy="1247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Optimal positional strategies for 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TBSG with </a:t>
            </a:r>
            <a:r>
              <a:rPr lang="en-US" sz="4000" dirty="0" smtClean="0">
                <a:solidFill>
                  <a:srgbClr val="00B050"/>
                </a:solidFill>
              </a:rPr>
              <a:t>limiting average cost</a:t>
            </a:r>
            <a:endParaRPr lang="en-US" sz="40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853238"/>
                <a:ext cx="10080625" cy="1615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𝛤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TBSG. Then, there exists </a:t>
                </a:r>
                <a:r>
                  <a:rPr lang="en-US" sz="30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of the two players,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optimal for every discount 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853238"/>
                <a:ext cx="10080625" cy="1615827"/>
              </a:xfrm>
              <a:prstGeom prst="rect">
                <a:avLst/>
              </a:prstGeom>
              <a:blipFill>
                <a:blip r:embed="rId2"/>
                <a:stretch>
                  <a:fillRect t="-4151" r="-181" b="-86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6357" y="3754603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The strategies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also positional optimal  strategies under the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limiting average cost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objective.</a:t>
                </a:r>
                <a:endParaRPr lang="en-US" sz="3000" dirty="0" smtClean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7" y="3754603"/>
                <a:ext cx="10080625" cy="1107996"/>
              </a:xfrm>
              <a:prstGeom prst="rect">
                <a:avLst/>
              </a:prstGeom>
              <a:blipFill>
                <a:blip r:embed="rId3"/>
                <a:stretch>
                  <a:fillRect t="-6044" r="-1451" b="-126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5148137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positional.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𝐴𝑉𝐺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</m:d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func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 smtClean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5148137"/>
                <a:ext cx="10080625" cy="1107996"/>
              </a:xfrm>
              <a:prstGeom prst="rect">
                <a:avLst/>
              </a:prstGeom>
              <a:blipFill>
                <a:blip r:embed="rId4"/>
                <a:stretch>
                  <a:fillRect t="-6077" b="-138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13211" y="6541672"/>
            <a:ext cx="10080625" cy="56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Note: Here we do </a:t>
            </a:r>
            <a:r>
              <a:rPr lang="en-US" sz="3000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not</a:t>
            </a:r>
            <a:r>
              <a:rPr lang="en-US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assume the stopping condition.</a:t>
            </a:r>
            <a:endParaRPr lang="en-US" sz="30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42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1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3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9960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TBSG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terminology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1" y="149170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sets of states controlled by the two players.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1491704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32650" y="2103795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set of actions from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0" y="2103795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32654" y="273643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cost of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4" y="2736434"/>
                <a:ext cx="10080625" cy="521681"/>
              </a:xfrm>
              <a:prstGeom prst="rect">
                <a:avLst/>
              </a:prstGeom>
              <a:blipFill>
                <a:blip r:embed="rId21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8" y="3358799"/>
                <a:ext cx="10080625" cy="564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probability of moving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after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3358799"/>
                <a:ext cx="10080625" cy="564898"/>
              </a:xfrm>
              <a:prstGeom prst="rect">
                <a:avLst/>
              </a:prstGeom>
              <a:blipFill>
                <a:blip r:embed="rId22"/>
                <a:stretch>
                  <a:fillRect t="-19355" b="-247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32653" y="4024380"/>
                <a:ext cx="10080625" cy="590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</a:t>
                </a: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every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⨃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3" y="4024380"/>
                <a:ext cx="10080625" cy="590611"/>
              </a:xfrm>
              <a:prstGeom prst="rect">
                <a:avLst/>
              </a:prstGeom>
              <a:blipFill>
                <a:blip r:embed="rId23"/>
                <a:stretch>
                  <a:fillRect t="-18557" b="-19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1765" y="4704709"/>
                <a:ext cx="10080625" cy="579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game ends.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4704709"/>
                <a:ext cx="10080625" cy="579646"/>
              </a:xfrm>
              <a:prstGeom prst="rect">
                <a:avLst/>
              </a:prstGeom>
              <a:blipFill>
                <a:blip r:embed="rId17"/>
                <a:stretch>
                  <a:fillRect t="-18947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0880" y="5385038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</a:t>
            </a:r>
            <a:r>
              <a:rPr lang="en-US" sz="30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not considered to be a state.)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32650" y="6048499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0 is the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minimizer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10392" y="6622135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1 is the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maximizer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63224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 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TBSG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 </a:t>
            </a:r>
            <a:b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with the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stopping condition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1768" y="4609871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Discounted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is a special case.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32652" y="5213903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Limited average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be solved using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similar, but more complicated, techniques.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21764" y="2147883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To make the total cost well defined we assume: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761" y="2879644"/>
            <a:ext cx="10080625" cy="1494946"/>
            <a:chOff x="21761" y="5612578"/>
            <a:chExt cx="10080625" cy="1494946"/>
          </a:xfrm>
        </p:grpSpPr>
        <p:sp>
          <p:nvSpPr>
            <p:cNvPr id="14" name="Text Box 34"/>
            <p:cNvSpPr txBox="1">
              <a:spLocks noChangeArrowheads="1"/>
            </p:cNvSpPr>
            <p:nvPr/>
          </p:nvSpPr>
          <p:spPr bwMode="auto">
            <a:xfrm>
              <a:off x="21761" y="5650039"/>
              <a:ext cx="10080625" cy="1380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 u="sng" dirty="0" smtClean="0">
                  <a:latin typeface="Times New Roman" pitchFamily="18" charset="0"/>
                  <a:cs typeface="Times New Roman" pitchFamily="18" charset="0"/>
                </a:rPr>
                <a:t>Stopping condition:</a:t>
              </a:r>
              <a:br>
                <a:rPr lang="en-US" sz="3000" b="1" u="sng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For every pair of strategies of the players,</a:t>
              </a:r>
              <a:br>
                <a:rPr lang="en-US" sz="3000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the game </a:t>
              </a:r>
              <a:r>
                <a:rPr lang="en-US" sz="3000" i="1" dirty="0" smtClean="0">
                  <a:latin typeface="Times New Roman" pitchFamily="18" charset="0"/>
                  <a:cs typeface="Times New Roman" pitchFamily="18" charset="0"/>
                </a:rPr>
                <a:t>ends</a:t>
              </a: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 with probability 1.</a:t>
              </a:r>
              <a:endParaRPr lang="en-US" sz="30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376737" y="5612578"/>
              <a:ext cx="7356297" cy="149494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52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1251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Optimality equations for TBSGs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7" y="3165834"/>
                <a:ext cx="10080625" cy="2626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a stopping TBSG: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1. The optimality equations have a unique solution.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2.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mi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ma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x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are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optimal strategies for the two players.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7" y="3165834"/>
                <a:ext cx="10080625" cy="2626616"/>
              </a:xfrm>
              <a:prstGeom prst="rect">
                <a:avLst/>
              </a:prstGeom>
              <a:blipFill>
                <a:blip r:embed="rId2"/>
                <a:stretch>
                  <a:fillRect t="-3248" b="-510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21768" y="5867761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How do we solve the optimality equations?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67" y="6357617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LP does not work…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7085" y="1406752"/>
            <a:ext cx="10091511" cy="1557658"/>
            <a:chOff x="87085" y="1787760"/>
            <a:chExt cx="10091511" cy="15576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97971" y="1927311"/>
                  <a:ext cx="10080625" cy="718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7971" y="1927311"/>
                  <a:ext cx="10080625" cy="718595"/>
                </a:xfrm>
                <a:prstGeom prst="rect">
                  <a:avLst/>
                </a:prstGeom>
                <a:blipFill>
                  <a:blip r:embed="rId9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87286" y="1787760"/>
              <a:ext cx="6847114" cy="1540535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87085" y="2624002"/>
                  <a:ext cx="10080625" cy="7214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7085" y="2624002"/>
                  <a:ext cx="10080625" cy="721416"/>
                </a:xfrm>
                <a:prstGeom prst="rect">
                  <a:avLst/>
                </a:prstGeom>
                <a:blipFill>
                  <a:blip r:embed="rId10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21765" y="6847473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still use value iteration and some form of policy iteration.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55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2140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The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Value Iteration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Operator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4414452"/>
                <a:ext cx="10080625" cy="13669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is the optimal value vector of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-step game with </a:t>
                </a:r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terminal cost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vector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(Simple proof using </a:t>
                </a:r>
                <a:r>
                  <a:rPr lang="en-US" sz="2700" dirty="0" smtClean="0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backward induction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.) 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4414452"/>
                <a:ext cx="10080625" cy="1366977"/>
              </a:xfrm>
              <a:prstGeom prst="rect">
                <a:avLst/>
              </a:prstGeom>
              <a:blipFill>
                <a:blip r:embed="rId2"/>
                <a:stretch>
                  <a:fillRect t="-2232" b="-111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1" y="2381764"/>
                <a:ext cx="10080625" cy="7499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𝑻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𝒚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𝑆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2381764"/>
                <a:ext cx="10080625" cy="749949"/>
              </a:xfrm>
              <a:prstGeom prst="rect">
                <a:avLst/>
              </a:prstGeom>
              <a:blipFill>
                <a:blip r:embed="rId3"/>
                <a:stretch>
                  <a:fillRect t="-1138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 bwMode="auto">
          <a:xfrm>
            <a:off x="1428108" y="2167415"/>
            <a:ext cx="7212458" cy="1919739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711" y="1374592"/>
            <a:ext cx="10080625" cy="690511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0"/>
                  <a:ext cx="10080625" cy="7629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8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0"/>
                  <a:ext cx="10080625" cy="76295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 bwMode="auto">
            <a:xfrm>
              <a:off x="1429818" y="1787761"/>
              <a:ext cx="7212458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4647" y="6000096"/>
                <a:ext cx="10080625" cy="973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solution of the </a:t>
                </a:r>
                <a:r>
                  <a:rPr lang="en-US" sz="27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optimality equations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7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In other words,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7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fixed-point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6000096"/>
                <a:ext cx="10080625" cy="973343"/>
              </a:xfrm>
              <a:prstGeom prst="rect">
                <a:avLst/>
              </a:prstGeom>
              <a:blipFill>
                <a:blip r:embed="rId5"/>
                <a:stretch>
                  <a:fillRect t="-4375" b="-156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8563" y="3212254"/>
                <a:ext cx="10080625" cy="7499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𝑻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𝒚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𝑆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3" y="3212254"/>
                <a:ext cx="10080625" cy="749949"/>
              </a:xfrm>
              <a:prstGeom prst="rect">
                <a:avLst/>
              </a:prstGeom>
              <a:blipFill>
                <a:blip r:embed="rId6"/>
                <a:stretch>
                  <a:fillRect t="-1138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97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99468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Discounted cost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3" name="Right Arrow 72"/>
          <p:cNvSpPr/>
          <p:nvPr/>
        </p:nvSpPr>
        <p:spPr bwMode="auto">
          <a:xfrm>
            <a:off x="4867126" y="2546686"/>
            <a:ext cx="555398" cy="332636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5" name="Title 1"/>
              <p:cNvSpPr txBox="1">
                <a:spLocks/>
              </p:cNvSpPr>
              <p:nvPr/>
            </p:nvSpPr>
            <p:spPr bwMode="auto">
              <a:xfrm>
                <a:off x="-4358" y="4784912"/>
                <a:ext cx="10080625" cy="13999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Multiplying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cost of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-step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equivalent, in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expectation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to stopping the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game at each step with probability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7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4784912"/>
                <a:ext cx="10080625" cy="1399935"/>
              </a:xfrm>
              <a:prstGeom prst="rect">
                <a:avLst/>
              </a:prstGeom>
              <a:blipFill>
                <a:blip r:embed="rId2"/>
                <a:stretch>
                  <a:fillRect t="-6957" b="-1652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itle 1"/>
          <p:cNvSpPr txBox="1">
            <a:spLocks/>
          </p:cNvSpPr>
          <p:nvPr/>
        </p:nvSpPr>
        <p:spPr bwMode="auto">
          <a:xfrm>
            <a:off x="6527" y="6538560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resulting game is stopping.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83583" y="1742014"/>
            <a:ext cx="3248277" cy="1810498"/>
            <a:chOff x="472687" y="1800030"/>
            <a:chExt cx="3248277" cy="1810498"/>
          </a:xfrm>
        </p:grpSpPr>
        <p:sp>
          <p:nvSpPr>
            <p:cNvPr id="47" name="Rectangle 46"/>
            <p:cNvSpPr>
              <a:spLocks noChangeAspect="1"/>
            </p:cNvSpPr>
            <p:nvPr/>
          </p:nvSpPr>
          <p:spPr bwMode="auto">
            <a:xfrm>
              <a:off x="1916441" y="2544812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341551" y="1862569"/>
              <a:ext cx="379413" cy="1747959"/>
              <a:chOff x="3341551" y="1862569"/>
              <a:chExt cx="379413" cy="1747959"/>
            </a:xfrm>
          </p:grpSpPr>
          <p:sp>
            <p:nvSpPr>
              <p:cNvPr id="48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1862569"/>
                <a:ext cx="379413" cy="349250"/>
              </a:xfrm>
              <a:prstGeom prst="ellipse">
                <a:avLst/>
              </a:prstGeom>
              <a:solidFill>
                <a:srgbClr val="FF0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9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3261278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50" name="AutoShape 16"/>
            <p:cNvCxnSpPr>
              <a:cxnSpLocks noChangeAspect="1" noChangeShapeType="1"/>
              <a:stCxn id="47" idx="3"/>
              <a:endCxn id="48" idx="3"/>
            </p:cNvCxnSpPr>
            <p:nvPr/>
          </p:nvCxnSpPr>
          <p:spPr bwMode="auto">
            <a:xfrm flipV="1">
              <a:off x="2277209" y="2160673"/>
              <a:ext cx="1119906" cy="5645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53" name="AutoShape 16"/>
            <p:cNvCxnSpPr>
              <a:cxnSpLocks noChangeAspect="1" noChangeShapeType="1"/>
              <a:stCxn id="47" idx="3"/>
              <a:endCxn id="49" idx="1"/>
            </p:cNvCxnSpPr>
            <p:nvPr/>
          </p:nvCxnSpPr>
          <p:spPr bwMode="auto">
            <a:xfrm>
              <a:off x="2277209" y="2725196"/>
              <a:ext cx="1119906" cy="5872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2642181" y="1800030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2181" y="1800030"/>
                  <a:ext cx="446313" cy="515206"/>
                </a:xfrm>
                <a:prstGeom prst="rect">
                  <a:avLst/>
                </a:prstGeom>
                <a:blipFill>
                  <a:blip r:embed="rId14"/>
                  <a:stretch>
                    <a:fillRect l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2674839" y="2956094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4839" y="2956094"/>
                  <a:ext cx="446313" cy="515206"/>
                </a:xfrm>
                <a:prstGeom prst="rect">
                  <a:avLst/>
                </a:prstGeom>
                <a:blipFill>
                  <a:blip r:embed="rId15"/>
                  <a:stretch>
                    <a:fillRect l="-150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5"/>
            <p:cNvSpPr>
              <a:spLocks noChangeAspect="1" noChangeArrowheads="1"/>
            </p:cNvSpPr>
            <p:nvPr/>
          </p:nvSpPr>
          <p:spPr bwMode="auto">
            <a:xfrm>
              <a:off x="472687" y="2544812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5" name="AutoShape 16"/>
            <p:cNvCxnSpPr>
              <a:cxnSpLocks noChangeAspect="1" noChangeShapeType="1"/>
              <a:stCxn id="24" idx="6"/>
              <a:endCxn id="47" idx="1"/>
            </p:cNvCxnSpPr>
            <p:nvPr/>
          </p:nvCxnSpPr>
          <p:spPr bwMode="auto">
            <a:xfrm>
              <a:off x="852100" y="2719437"/>
              <a:ext cx="1064341" cy="575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1323390" y="2195518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3390" y="2195518"/>
                  <a:ext cx="446313" cy="51520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6257791" y="1742014"/>
            <a:ext cx="3248277" cy="2628498"/>
            <a:chOff x="5946895" y="1760406"/>
            <a:chExt cx="3248277" cy="2628498"/>
          </a:xfrm>
        </p:grpSpPr>
        <p:sp>
          <p:nvSpPr>
            <p:cNvPr id="32" name="Rectangle 31"/>
            <p:cNvSpPr>
              <a:spLocks noChangeAspect="1"/>
            </p:cNvSpPr>
            <p:nvPr/>
          </p:nvSpPr>
          <p:spPr bwMode="auto">
            <a:xfrm>
              <a:off x="7390649" y="2541764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8815759" y="1859521"/>
              <a:ext cx="379413" cy="1747959"/>
              <a:chOff x="3341551" y="1862569"/>
              <a:chExt cx="379413" cy="1747959"/>
            </a:xfrm>
          </p:grpSpPr>
          <p:sp>
            <p:nvSpPr>
              <p:cNvPr id="41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1862569"/>
                <a:ext cx="379413" cy="349250"/>
              </a:xfrm>
              <a:prstGeom prst="ellipse">
                <a:avLst/>
              </a:prstGeom>
              <a:solidFill>
                <a:srgbClr val="FF0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2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3261278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34" name="AutoShape 16"/>
            <p:cNvCxnSpPr>
              <a:cxnSpLocks noChangeAspect="1" noChangeShapeType="1"/>
              <a:stCxn id="32" idx="3"/>
              <a:endCxn id="41" idx="3"/>
            </p:cNvCxnSpPr>
            <p:nvPr/>
          </p:nvCxnSpPr>
          <p:spPr bwMode="auto">
            <a:xfrm flipV="1">
              <a:off x="7751417" y="2157625"/>
              <a:ext cx="1119906" cy="5645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35" name="AutoShape 16"/>
            <p:cNvCxnSpPr>
              <a:cxnSpLocks noChangeAspect="1" noChangeShapeType="1"/>
              <a:stCxn id="32" idx="3"/>
              <a:endCxn id="42" idx="1"/>
            </p:cNvCxnSpPr>
            <p:nvPr/>
          </p:nvCxnSpPr>
          <p:spPr bwMode="auto">
            <a:xfrm>
              <a:off x="7751417" y="2722148"/>
              <a:ext cx="1119906" cy="5872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8116389" y="1760406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6389" y="1760406"/>
                  <a:ext cx="446313" cy="515206"/>
                </a:xfrm>
                <a:prstGeom prst="rect">
                  <a:avLst/>
                </a:prstGeom>
                <a:blipFill>
                  <a:blip r:embed="rId17"/>
                  <a:stretch>
                    <a:fillRect l="-39189" r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8149047" y="2980478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9047" y="2980478"/>
                  <a:ext cx="446313" cy="515206"/>
                </a:xfrm>
                <a:prstGeom prst="rect">
                  <a:avLst/>
                </a:prstGeom>
                <a:blipFill>
                  <a:blip r:embed="rId18"/>
                  <a:stretch>
                    <a:fillRect l="-42466" r="-41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Oval 5"/>
            <p:cNvSpPr>
              <a:spLocks noChangeAspect="1" noChangeArrowheads="1"/>
            </p:cNvSpPr>
            <p:nvPr/>
          </p:nvSpPr>
          <p:spPr bwMode="auto">
            <a:xfrm>
              <a:off x="5946895" y="2541764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9" name="AutoShape 16"/>
            <p:cNvCxnSpPr>
              <a:cxnSpLocks noChangeAspect="1" noChangeShapeType="1"/>
              <a:stCxn id="38" idx="6"/>
              <a:endCxn id="32" idx="1"/>
            </p:cNvCxnSpPr>
            <p:nvPr/>
          </p:nvCxnSpPr>
          <p:spPr bwMode="auto">
            <a:xfrm>
              <a:off x="6326308" y="2716389"/>
              <a:ext cx="1064341" cy="575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6797598" y="2192470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7598" y="2192470"/>
                  <a:ext cx="446313" cy="51520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Oval 2"/>
            <p:cNvSpPr>
              <a:spLocks noChangeAspect="1" noChangeArrowheads="1"/>
            </p:cNvSpPr>
            <p:nvPr/>
          </p:nvSpPr>
          <p:spPr bwMode="auto">
            <a:xfrm>
              <a:off x="7372252" y="4039654"/>
              <a:ext cx="379412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4" name="AutoShape 16"/>
            <p:cNvCxnSpPr>
              <a:cxnSpLocks noChangeAspect="1" noChangeShapeType="1"/>
              <a:endCxn id="43" idx="0"/>
            </p:cNvCxnSpPr>
            <p:nvPr/>
          </p:nvCxnSpPr>
          <p:spPr bwMode="auto">
            <a:xfrm flipH="1">
              <a:off x="7561958" y="2892758"/>
              <a:ext cx="9322" cy="114689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6416506" y="3160988"/>
                  <a:ext cx="1094636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dirty="0">
                    <a:solidFill>
                      <a:srgbClr val="00B050"/>
                    </a:solidFill>
                  </a:endParaRPr>
                </a:p>
              </p:txBody>
            </p:sp>
          </mc:Choice>
          <mc:Fallback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6506" y="3160988"/>
                  <a:ext cx="1094636" cy="515206"/>
                </a:xfrm>
                <a:prstGeom prst="rect">
                  <a:avLst/>
                </a:prstGeom>
                <a:blipFill>
                  <a:blip r:embed="rId19"/>
                  <a:stretch>
                    <a:fillRect l="-5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itle 1"/>
              <p:cNvSpPr txBox="1">
                <a:spLocks/>
              </p:cNvSpPr>
              <p:nvPr/>
            </p:nvSpPr>
            <p:spPr bwMode="auto">
              <a:xfrm>
                <a:off x="1" y="3845368"/>
                <a:ext cx="4867126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endParaRPr lang="en-US" sz="300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3845368"/>
                <a:ext cx="4867126" cy="461665"/>
              </a:xfrm>
              <a:prstGeom prst="rect">
                <a:avLst/>
              </a:prstGeom>
              <a:blipFill>
                <a:blip r:embed="rId20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150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8983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Strategy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Improvement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for TBSGs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208794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a positional strategy for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208794"/>
                <a:ext cx="10080625" cy="493084"/>
              </a:xfrm>
              <a:prstGeom prst="rect">
                <a:avLst/>
              </a:prstGeom>
              <a:blipFill>
                <a:blip r:embed="rId2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32645" y="1779175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the optimal </a:t>
                </a:r>
                <a:r>
                  <a:rPr lang="en-US" sz="2800" i="1" dirty="0" smtClean="0">
                    <a:solidFill>
                      <a:srgbClr val="CC6600"/>
                    </a:solidFill>
                    <a:latin typeface="Times New Roman" pitchFamily="18" charset="0"/>
                    <a:cs typeface="Times New Roman" pitchFamily="18" charset="0"/>
                  </a:rPr>
                  <a:t>counter-strategy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(Can be found by solving an MDP.)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5" y="1779175"/>
                <a:ext cx="10080625" cy="893834"/>
              </a:xfrm>
              <a:prstGeom prst="rect">
                <a:avLst/>
              </a:prstGeom>
              <a:blipFill>
                <a:blip r:embed="rId3"/>
                <a:stretch>
                  <a:fillRect t="-10959" b="-1917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2750306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a strategy obtained by performing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improving switches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keeping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unchanged.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2750306"/>
                <a:ext cx="10080625" cy="893834"/>
              </a:xfrm>
              <a:prstGeom prst="rect">
                <a:avLst/>
              </a:prstGeom>
              <a:blipFill>
                <a:blip r:embed="rId4"/>
                <a:stretch>
                  <a:fillRect t="-10204" b="-183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372143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the optimal </a:t>
                </a:r>
                <a:r>
                  <a:rPr lang="en-US" sz="2800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counter-strategy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of 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3721437"/>
                <a:ext cx="10080625" cy="493084"/>
              </a:xfrm>
              <a:prstGeom prst="rect">
                <a:avLst/>
              </a:prstGeom>
              <a:blipFill>
                <a:blip r:embed="rId5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10872" y="4337769"/>
                <a:ext cx="10080625" cy="547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&lt;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2" y="4337769"/>
                <a:ext cx="10080625" cy="547650"/>
              </a:xfrm>
              <a:prstGeom prst="rect">
                <a:avLst/>
              </a:prstGeom>
              <a:blipFill>
                <a:blip r:embed="rId6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4941983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Proof: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Consider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as a policy in a 1-player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game.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4941983"/>
                <a:ext cx="10080625" cy="493084"/>
              </a:xfrm>
              <a:prstGeom prst="rect">
                <a:avLst/>
              </a:prstGeom>
              <a:blipFill>
                <a:blip r:embed="rId7"/>
                <a:stretch>
                  <a:fillRect t="-19753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1758" y="5437283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optimal for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all switches are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non-deteriorating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for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8" y="5437283"/>
                <a:ext cx="10080625" cy="493084"/>
              </a:xfrm>
              <a:prstGeom prst="rect">
                <a:avLst/>
              </a:prstGeom>
              <a:blipFill>
                <a:blip r:embed="rId8"/>
                <a:stretch>
                  <a:fillRect t="-19753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1757" y="5932584"/>
                <a:ext cx="10080625" cy="1443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via improving or non-deteriorating switches, hence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by the fact that policy iteration works for MDPs.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7" y="5932584"/>
                <a:ext cx="10080625" cy="1443665"/>
              </a:xfrm>
              <a:prstGeom prst="rect">
                <a:avLst/>
              </a:prstGeom>
              <a:blipFill>
                <a:blip r:embed="rId9"/>
                <a:stretch>
                  <a:fillRect t="-4219" b="-1097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5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  <p:bldP spid="7" grpId="0"/>
      <p:bldP spid="8" grpId="0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83951</TotalTime>
  <Words>1057</Words>
  <Application>Microsoft Office PowerPoint</Application>
  <PresentationFormat>Custom</PresentationFormat>
  <Paragraphs>292</Paragraphs>
  <Slides>36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 Unicode MS</vt:lpstr>
      <vt:lpstr>StarSymbol</vt:lpstr>
      <vt:lpstr>Arial</vt:lpstr>
      <vt:lpstr>Cambria Math</vt:lpstr>
      <vt:lpstr>Times New Roman</vt:lpstr>
      <vt:lpstr>Wingdings</vt:lpstr>
      <vt:lpstr>Default 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3 - Turn Based Stochastic Games</dc:title>
  <dc:creator>zwick</dc:creator>
  <cp:lastModifiedBy>Uri Zwick</cp:lastModifiedBy>
  <cp:revision>1278</cp:revision>
  <dcterms:modified xsi:type="dcterms:W3CDTF">2019-11-17T13:01:30Z</dcterms:modified>
</cp:coreProperties>
</file>